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2696C-316D-4FAC-B651-3033F8F312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E4E9B0-CF5D-4B42-B9FA-BD9F52AB28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88EA5-CF6B-4E3F-ADDC-77EC4F997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5267F7-3423-460E-91DF-1D493C6ED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5F250-A2A6-40BC-86ED-F3197BF90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205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BA25C-0FAE-4BED-B479-058092D56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BFC4C-7C8A-4619-8DCE-A9DE64079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01E27-5F62-498F-92B7-6C674DC91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B6091-BC09-41AF-98C0-2F9280BC9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3448C-7035-4DA6-A919-4664091DF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831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A70C9-754A-47C6-80FF-3008B3810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E65072-F488-41AC-8D4D-7EF7F567E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B77481-A054-496E-B81F-BC706C4AE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3BCFE-BA01-4259-930B-ABD10A30A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E6DF6-DF96-4BD4-9D0D-8BE622401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33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6A4B3-998F-45BB-BE7E-D85A35C7F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73DA9-179C-4B37-A170-106019E0B4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4F929F-7C80-4778-BDB4-6D71B25F94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DDE461-A03F-4BEE-BF46-D8DFC5DA1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A16D5B-D065-48EC-826F-C4437D263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B535F5-990E-4803-8E99-B48246FAE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465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2EE8B-CBCC-4460-9FFC-DD6E43BCF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BB1D62-972A-4CC6-ABC1-09F9142BE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FC320C-D1AD-4364-9725-802714AC3D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C64788-A6F3-488E-9561-490D0BFEA9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F840FF-4FE7-4993-BD09-618A3E5BEF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380152-E08C-427C-A773-33F91AF51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099C8-ED69-4AB1-BFF0-F2768CF85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D078E1-6C2F-4AD8-90FA-4F5DEFDA4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472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45BA5-76F1-4105-8870-6AB090326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F53171-43AB-4BC2-A985-19046E47C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E6EAFB-DE43-4CB5-A990-811DFE7F3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2A5A9D-7126-4E62-9183-F94456A6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785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5712AE-0A65-49ED-B1E2-8BFFB8E45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881182-C00C-4709-BE05-5542B2B23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B27675-3176-4E53-A543-51950B76D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880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2601C-979E-40CC-9480-081F140E2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0B667-6E5C-4C3F-A211-A7F6618FD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E4305D-FCDD-4047-98D6-2130D9DA28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78DA2E-6E64-4FB0-BBEF-95FD8D201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0ACA6B-EC59-4BBE-A03E-44CE4AF65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18DE3D-1252-49DF-B3DE-5F6B09E2F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814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8D5F7-7FAB-4C3B-BE87-5B238CC62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5E258B-DE1F-4C79-83D4-ADF4B92CCC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C7135B-541B-43BB-BA7C-06A2FADF37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BF4164-88EB-478A-A8F2-D72464EE7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1CECB4-9824-4294-B703-C6DF02D25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58D5B2-ECAD-473F-AC1C-896BE8C3A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024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E2CA6-344E-4EB0-BCD7-813F3D9D4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4CF821-6D34-4EEF-A02F-04582827F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12B44-5D4C-4CFB-8EB6-0C2C3074B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B3DA4B-935C-41EA-B8AB-9E695F925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36969-5DF6-416D-BC3E-91B78574D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858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E7D119-94C8-4211-A1D2-402A478127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233732-582B-45D2-ACE8-D428F9CB5A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DE016E-FC3F-482F-911E-A0D492D7E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E3F17-0267-4258-ACD4-D0895EFCD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FD1F2-B59E-4DEA-8784-25D871D31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64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5CDE0E-2DA0-4242-8988-D5D35FED2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237DF3-F291-4CD1-BE5C-8FEAE5ED91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6E24D4-8466-466E-A914-D7371BB587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5F9B57-0070-48B3-BD02-49AA2C1B56A5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258566-7FE8-4E13-AB4E-58FF6B8BBA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C029A4-A162-44FA-8090-C60FC9E145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725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i7ma8SJ5tg?feature=oembed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KhCSwY-8Zc?feature=oembed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m_sOv1AZgc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riam-webster.com/dictionary/semina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ritannica.com/science/epidemiology" TargetMode="External"/><Relationship Id="rId4" Type="http://schemas.openxmlformats.org/officeDocument/2006/relationships/hyperlink" Target="https://www.britannica.com/science/cholera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Jn3CTNrc88?feature=oembed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23DF3E3-8720-4059-8458-AA747D413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History of public health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8BAF120-8360-44AE-AF39-CC072399F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“Life is short, the art long, opportunity fleeting, experience treacherous and judgment difficult.” Hippocrates</a:t>
            </a:r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5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1092E6-14DD-4A52-B456-36F0AD0C41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27" r="32168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12591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18736-C534-4ABE-98A3-0598A1A94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Public health in Ancient times the Greeks the founders of modern medicine. </a:t>
            </a:r>
            <a:endParaRPr lang="en-GB" dirty="0"/>
          </a:p>
        </p:txBody>
      </p:sp>
      <p:pic>
        <p:nvPicPr>
          <p:cNvPr id="4" name="Online Media 3" title="What can we learn from Ancient Greek medicine?">
            <a:hlinkClick r:id="" action="ppaction://media"/>
            <a:extLst>
              <a:ext uri="{FF2B5EF4-FFF2-40B4-BE49-F238E27FC236}">
                <a16:creationId xmlns:a16="http://schemas.microsoft.com/office/drawing/2014/main" id="{A2FF03C8-98DC-470A-9610-E1DD513C9E8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044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2BFDC7-9BA6-4CFE-88CC-1F3AAB5C2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Public Health in Ancient Times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B5EB1-D939-4B1A-A90C-114ACB9C8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Romans inherited the theory from Greeks Sewage disposal Keen sense of sanitation Baths, sewers and aqueducts were constructed Reporting system in place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Galen (130-205 AD)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Disease is due to predisposing, exciting and environmental factors (Epidemiological triad)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His teachings remained unquestioned for 1400 years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619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392A3-7A15-4CC7-A843-6EF2C875B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Indian system of medicine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4DF3E-78DA-4C1B-95AC-19561949C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Indus valley civilization (3500BC to 1500 BC)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First Urban sanitation systems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Elaborate drainage systems were built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Drains were covered with slabs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Wells and baths in houses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Knowledge of dentistry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023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223159-CB91-41BA-9B17-1802B5B6B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Vedic times: Ayurveda originated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88D87-3279-44A2-912E-7391978A6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 err="1">
                <a:solidFill>
                  <a:srgbClr val="000000"/>
                </a:solidFill>
              </a:rPr>
              <a:t>Charaka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samhita</a:t>
            </a:r>
            <a:r>
              <a:rPr lang="en-GB" sz="2400" dirty="0">
                <a:solidFill>
                  <a:srgbClr val="000000"/>
                </a:solidFill>
              </a:rPr>
              <a:t>: Over 500 drugs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Purity and cleanliness central to Indian medicine (Manu </a:t>
            </a:r>
            <a:r>
              <a:rPr lang="en-GB" sz="2400" dirty="0" err="1">
                <a:solidFill>
                  <a:srgbClr val="000000"/>
                </a:solidFill>
              </a:rPr>
              <a:t>samhita</a:t>
            </a:r>
            <a:r>
              <a:rPr lang="en-GB" sz="2400" dirty="0">
                <a:solidFill>
                  <a:srgbClr val="000000"/>
                </a:solidFill>
              </a:rPr>
              <a:t>)  </a:t>
            </a:r>
            <a:r>
              <a:rPr lang="en-GB" sz="2400" dirty="0" err="1">
                <a:solidFill>
                  <a:srgbClr val="000000"/>
                </a:solidFill>
              </a:rPr>
              <a:t>Dehashuddhi</a:t>
            </a:r>
            <a:r>
              <a:rPr lang="en-GB" sz="2400" dirty="0">
                <a:solidFill>
                  <a:srgbClr val="000000"/>
                </a:solidFill>
              </a:rPr>
              <a:t>, </a:t>
            </a:r>
            <a:r>
              <a:rPr lang="en-GB" sz="2400" dirty="0" err="1">
                <a:solidFill>
                  <a:srgbClr val="000000"/>
                </a:solidFill>
              </a:rPr>
              <a:t>Manashuddhi</a:t>
            </a:r>
            <a:r>
              <a:rPr lang="en-GB" sz="2400" dirty="0">
                <a:solidFill>
                  <a:srgbClr val="000000"/>
                </a:solidFill>
              </a:rPr>
              <a:t>, </a:t>
            </a:r>
            <a:r>
              <a:rPr lang="en-GB" sz="2400" dirty="0" err="1">
                <a:solidFill>
                  <a:srgbClr val="000000"/>
                </a:solidFill>
              </a:rPr>
              <a:t>Desashuddhi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Indian medicine had a profound impact on Asia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Charaka</a:t>
            </a:r>
            <a:r>
              <a:rPr lang="en-GB" sz="2400" dirty="0">
                <a:solidFill>
                  <a:srgbClr val="000000"/>
                </a:solidFill>
              </a:rPr>
              <a:t> has described the objective of medicine as two-fold; preservation of good health and combating disease. Was this the start of public health? </a:t>
            </a:r>
          </a:p>
        </p:txBody>
      </p:sp>
    </p:spTree>
    <p:extLst>
      <p:ext uri="{BB962C8B-B14F-4D97-AF65-F5344CB8AC3E}">
        <p14:creationId xmlns:p14="http://schemas.microsoft.com/office/powerpoint/2010/main" val="1005318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8E3B7E-B969-4CEC-BEE4-04F83A4E8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Post Vedic times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73B79-8B78-427F-8861-49BC3E4C5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Ayurveda continued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Dominated by Buddhist and Jain teachings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Surgery suffered a setback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Institutional setup was strengthened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Hospital system was established: Ashokan inscriptions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Fa Hsien (337–422 AD) described the institutional approach of Indian medicine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Medical education in Universities</a:t>
            </a:r>
          </a:p>
        </p:txBody>
      </p:sp>
    </p:spTree>
    <p:extLst>
      <p:ext uri="{BB962C8B-B14F-4D97-AF65-F5344CB8AC3E}">
        <p14:creationId xmlns:p14="http://schemas.microsoft.com/office/powerpoint/2010/main" val="4245231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AD67D0-AA9D-470A-B07D-44CEE7B9B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Public health in middle ages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E26F3-6826-48BA-B10A-B2C9C5893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Saw deterioration of Roman infrastructure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No new knowledge was added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Epidemic of plague (black death) in 14th century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Diseases were widely viewed as inescapable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Response was a manifestation of survival of health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Italy was an example of successful measures for epidemic control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Isolation of patients, cleaning of areas with lime, burning of rat infested areas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189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7F3CB-FA42-47EE-BB4A-7FA9CEFF5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In Middle ages </a:t>
            </a:r>
          </a:p>
        </p:txBody>
      </p:sp>
      <p:pic>
        <p:nvPicPr>
          <p:cNvPr id="4" name="Online Media 3" title="Horrible Histories - Historical Paramedics: Medieval Paramedics | Measly Middle Ages">
            <a:hlinkClick r:id="" action="ppaction://media"/>
            <a:extLst>
              <a:ext uri="{FF2B5EF4-FFF2-40B4-BE49-F238E27FC236}">
                <a16:creationId xmlns:a16="http://schemas.microsoft.com/office/drawing/2014/main" id="{F5C6C686-D33F-4189-BC15-936F318E1C0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907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3D4464D8-FD41-4EA2-9094-791BB1112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11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9DF772F-A79B-48F9-8B22-3B11AB306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745696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A851A-9453-41F5-85E1-3F93D38BE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0622"/>
            <a:ext cx="6611012" cy="1893524"/>
          </a:xfrm>
        </p:spPr>
        <p:txBody>
          <a:bodyPr anchor="b">
            <a:normAutofit/>
          </a:bodyPr>
          <a:lstStyle/>
          <a:p>
            <a:r>
              <a:rPr lang="en-US" sz="4800"/>
              <a:t>Birth of modern Public health-</a:t>
            </a:r>
            <a:r>
              <a:rPr lang="en-GB" sz="4800"/>
              <a:t> Renaissance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781E0-7B28-4ADA-A303-DC651969C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3"/>
            <a:ext cx="6611012" cy="2941544"/>
          </a:xfrm>
        </p:spPr>
        <p:txBody>
          <a:bodyPr>
            <a:normAutofit/>
          </a:bodyPr>
          <a:lstStyle/>
          <a:p>
            <a:r>
              <a:rPr lang="en-GB" sz="1800" dirty="0"/>
              <a:t>Theory of contagion </a:t>
            </a:r>
          </a:p>
          <a:p>
            <a:r>
              <a:rPr lang="en-GB" sz="1800" dirty="0"/>
              <a:t> Anatomical discoveries by Vesalius </a:t>
            </a:r>
          </a:p>
          <a:p>
            <a:r>
              <a:rPr lang="en-GB" sz="1800" dirty="0"/>
              <a:t> William Harvey: physiology </a:t>
            </a:r>
          </a:p>
          <a:p>
            <a:r>
              <a:rPr lang="en-GB" sz="1800" dirty="0"/>
              <a:t> Thomas </a:t>
            </a:r>
            <a:r>
              <a:rPr lang="en-GB" sz="1800" dirty="0" err="1"/>
              <a:t>Syndenham</a:t>
            </a:r>
            <a:r>
              <a:rPr lang="en-GB" sz="1800" dirty="0"/>
              <a:t> (first distinguished epidemiologist) </a:t>
            </a:r>
          </a:p>
          <a:p>
            <a:r>
              <a:rPr lang="en-GB" sz="1800" dirty="0"/>
              <a:t>Semmelweis- antiseptic procedures. </a:t>
            </a:r>
          </a:p>
          <a:p>
            <a:r>
              <a:rPr lang="en-GB" sz="1800" dirty="0"/>
              <a:t> Edward Jenner – small pox vaccine </a:t>
            </a:r>
          </a:p>
          <a:p>
            <a:r>
              <a:rPr lang="en-GB" sz="1800" dirty="0"/>
              <a:t>  Discovery of micro-organisms by </a:t>
            </a:r>
            <a:r>
              <a:rPr lang="en-GB" sz="1800" dirty="0" err="1"/>
              <a:t>Leewenhoek</a:t>
            </a:r>
            <a:r>
              <a:rPr lang="en-GB" sz="1800" dirty="0"/>
              <a:t> led to the grounding of Germ theory of disease</a:t>
            </a:r>
          </a:p>
        </p:txBody>
      </p:sp>
    </p:spTree>
    <p:extLst>
      <p:ext uri="{BB962C8B-B14F-4D97-AF65-F5344CB8AC3E}">
        <p14:creationId xmlns:p14="http://schemas.microsoft.com/office/powerpoint/2010/main" val="124750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B9966-6105-4477-B5BA-081B5B0D4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sanitary awakening Renaissance- Industrial revolution pictures paint a thousand words </a:t>
            </a:r>
          </a:p>
        </p:txBody>
      </p:sp>
      <p:pic>
        <p:nvPicPr>
          <p:cNvPr id="4" name="Online Media 3" title="The Industrial Revolution and Public Health">
            <a:hlinkClick r:id="" action="ppaction://media"/>
            <a:extLst>
              <a:ext uri="{FF2B5EF4-FFF2-40B4-BE49-F238E27FC236}">
                <a16:creationId xmlns:a16="http://schemas.microsoft.com/office/drawing/2014/main" id="{097AE9FC-9E05-4254-9B51-DFED50DBE0A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75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BCBF24-013C-4BB8-836F-E61631093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Birth of Epidemiological investigation John Snow and Cholera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BFDE1-80C6-4556-A2C9-141CF94E8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b="0" i="0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English physician known for his 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Georgia" panose="02040502050405020303" pitchFamily="18" charset="0"/>
                <a:hlinkClick r:id="rId3"/>
              </a:rPr>
              <a:t>seminal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 studies of 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Georgia" panose="02040502050405020303" pitchFamily="18" charset="0"/>
                <a:hlinkClick r:id="rId4"/>
              </a:rPr>
              <a:t>cholera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 and widely viewed as the father of contemporary 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Georgia" panose="02040502050405020303" pitchFamily="18" charset="0"/>
                <a:hlinkClick r:id="rId5"/>
              </a:rPr>
              <a:t>epidemiology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.</a:t>
            </a: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 His best-known studies include his investigation of London’s Broad Street pump outbreak, which occurred in 1854, and his “Grand Experiment,” a study comparing waterborne cholera cases in two regions of the city—one receiving sewage-contaminated water and the other receiving relatively clean water. 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240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91D12A-CEF4-41C7-A587-D4C57EAD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Birth of social medicine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528BD-582B-488C-8223-6454BA7DF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Development of germ theory by Pasteur and Koch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Virchow proposed social condition as root cause of typhus epidemic  Social pathology concept revived by Alfred </a:t>
            </a:r>
            <a:r>
              <a:rPr lang="en-US" sz="2400" dirty="0" err="1">
                <a:solidFill>
                  <a:srgbClr val="000000"/>
                </a:solidFill>
              </a:rPr>
              <a:t>Grotjahn</a:t>
            </a:r>
            <a:r>
              <a:rPr lang="en-US" sz="2400" dirty="0">
                <a:solidFill>
                  <a:srgbClr val="000000"/>
                </a:solidFill>
              </a:rPr>
              <a:t> (1911)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Disease has social causes, social consequences and social therapy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Was visualized as the evolution of medicine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0357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" name="Isosceles Triangle 8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F789863-60BC-4034-BCFA-3A4232EDD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1957" y="643467"/>
            <a:ext cx="7428086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262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CF9EED-DC38-42DE-81B1-1D9737290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Birth of public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7CAAC-1443-4458-9F96-5F3AC1715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The science and art of preventing disease, prolonging life and promoting health and efficiency through organized community effort” CEA Winslow (1920)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376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D6D6FC-5C1F-4218-A28E-E5DC39DE5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Eradication of smallpox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DEFC6-2220-4DE8-9E34-5BD0BEAC1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WHO advocated world-wide smallpox control in 1958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Last case in Somalia in 1977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World declared free in 1980</a:t>
            </a:r>
          </a:p>
          <a:p>
            <a:r>
              <a:rPr lang="en-US" sz="2400" dirty="0">
                <a:solidFill>
                  <a:srgbClr val="000000"/>
                </a:solidFill>
              </a:rPr>
              <a:t>As a result of widespread international cooperation and multi-sectoral approach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8454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D0BF3-8F17-40DC-AEAC-2F4AA9385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World Health Organisation </a:t>
            </a:r>
          </a:p>
        </p:txBody>
      </p:sp>
      <p:pic>
        <p:nvPicPr>
          <p:cNvPr id="4" name="Online Media 3" title="What is the WHO?">
            <a:hlinkClick r:id="" action="ppaction://media"/>
            <a:extLst>
              <a:ext uri="{FF2B5EF4-FFF2-40B4-BE49-F238E27FC236}">
                <a16:creationId xmlns:a16="http://schemas.microsoft.com/office/drawing/2014/main" id="{8890469C-C789-45F8-995D-FFBC1A7C826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74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8702C9-5048-4287-9105-B14BDD695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Class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97C9C-61BC-4F2D-8CCF-EB2389000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b="0" i="0" dirty="0">
                <a:solidFill>
                  <a:srgbClr val="000000"/>
                </a:solidFill>
                <a:effectLst/>
                <a:latin typeface="Merriweather"/>
              </a:rPr>
              <a:t>Diseases You Almost Forgot About (Thanks to Vaccines)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In your groups research some of the diseases that you been either eradicated or nearly eradicated due to vaccination be prepared to feedback. </a:t>
            </a:r>
          </a:p>
        </p:txBody>
      </p:sp>
    </p:spTree>
    <p:extLst>
      <p:ext uri="{BB962C8B-B14F-4D97-AF65-F5344CB8AC3E}">
        <p14:creationId xmlns:p14="http://schemas.microsoft.com/office/powerpoint/2010/main" val="2955953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605</Words>
  <Application>Microsoft Office PowerPoint</Application>
  <PresentationFormat>Widescreen</PresentationFormat>
  <Paragraphs>65</Paragraphs>
  <Slides>17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Georgia</vt:lpstr>
      <vt:lpstr>Merriweather</vt:lpstr>
      <vt:lpstr>Office Theme</vt:lpstr>
      <vt:lpstr>History of public health </vt:lpstr>
      <vt:lpstr>Public health in Ancient times the Greeks the founders of modern medicine. </vt:lpstr>
      <vt:lpstr>Public Health in Ancient Times </vt:lpstr>
      <vt:lpstr>Indian system of medicine</vt:lpstr>
      <vt:lpstr>Vedic times: Ayurveda originated</vt:lpstr>
      <vt:lpstr>Post Vedic times</vt:lpstr>
      <vt:lpstr>Public health in middle ages</vt:lpstr>
      <vt:lpstr>Public Health In Middle ages </vt:lpstr>
      <vt:lpstr>Birth of modern Public health- Renaissance </vt:lpstr>
      <vt:lpstr>The sanitary awakening Renaissance- Industrial revolution pictures paint a thousand words </vt:lpstr>
      <vt:lpstr>Birth of Epidemiological investigation John Snow and Cholera</vt:lpstr>
      <vt:lpstr>Birth of social medicine</vt:lpstr>
      <vt:lpstr>PowerPoint Presentation</vt:lpstr>
      <vt:lpstr>The Birth of public health </vt:lpstr>
      <vt:lpstr>Eradication of smallpox </vt:lpstr>
      <vt:lpstr>What is the World Health Organisation </vt:lpstr>
      <vt:lpstr>Class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of public health </dc:title>
  <dc:creator>Felicity Page</dc:creator>
  <cp:lastModifiedBy>Felicity Page</cp:lastModifiedBy>
  <cp:revision>1</cp:revision>
  <dcterms:created xsi:type="dcterms:W3CDTF">2021-01-14T13:37:16Z</dcterms:created>
  <dcterms:modified xsi:type="dcterms:W3CDTF">2021-01-14T14:11:32Z</dcterms:modified>
</cp:coreProperties>
</file>