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56" r:id="rId2"/>
    <p:sldId id="291" r:id="rId3"/>
    <p:sldId id="260" r:id="rId4"/>
    <p:sldId id="274" r:id="rId5"/>
    <p:sldId id="261" r:id="rId6"/>
    <p:sldId id="258" r:id="rId7"/>
    <p:sldId id="264" r:id="rId8"/>
    <p:sldId id="262" r:id="rId9"/>
    <p:sldId id="263" r:id="rId10"/>
    <p:sldId id="290" r:id="rId11"/>
    <p:sldId id="286" r:id="rId12"/>
    <p:sldId id="266" r:id="rId13"/>
    <p:sldId id="270" r:id="rId14"/>
    <p:sldId id="265" r:id="rId15"/>
    <p:sldId id="267" r:id="rId16"/>
    <p:sldId id="285" r:id="rId17"/>
    <p:sldId id="282" r:id="rId18"/>
    <p:sldId id="259" r:id="rId19"/>
    <p:sldId id="279" r:id="rId20"/>
    <p:sldId id="268" r:id="rId21"/>
    <p:sldId id="278" r:id="rId22"/>
    <p:sldId id="281" r:id="rId23"/>
    <p:sldId id="289" r:id="rId24"/>
    <p:sldId id="257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30" autoAdjust="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315FA171-2AE2-4980-BE1F-D1CA8AFFE317}" type="datetimeFigureOut">
              <a:rPr lang="en-US" smtClean="0"/>
              <a:pPr/>
              <a:t>2/19/2018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49886B08-2233-4225-9B59-EC9F62A0B5A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7052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53BAFF6-F30D-4DFE-A976-2691F9BDCBCD}" type="datetimeFigureOut">
              <a:rPr lang="en-GB" smtClean="0"/>
              <a:t>19/02/2018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598" y="4632687"/>
            <a:ext cx="5335893" cy="4389354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3815"/>
            <a:ext cx="2890665" cy="488225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866" y="9263815"/>
            <a:ext cx="2890665" cy="488225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2772812D-48B2-4126-9B1B-B9850E306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68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72812D-48B2-4126-9B1B-B9850E3069F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042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72812D-48B2-4126-9B1B-B9850E3069F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907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8F0D51-3A2E-4089-8CE0-C7CF7882EC23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718F6E-F1D0-4B18-85FD-96D8CCCC45F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201622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Global Marketing Strategies</a:t>
            </a:r>
            <a:br>
              <a:rPr lang="en-GB" dirty="0" smtClean="0"/>
            </a:br>
            <a:r>
              <a:rPr lang="en-GB" dirty="0" smtClean="0"/>
              <a:t>Market entry strategies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Picture 3" descr="imag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1988840"/>
            <a:ext cx="6480720" cy="3024336"/>
          </a:xfrm>
          <a:prstGeom prst="rect">
            <a:avLst/>
          </a:prstGeom>
        </p:spPr>
      </p:pic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371600" y="5373216"/>
            <a:ext cx="6400800" cy="936104"/>
          </a:xfrm>
        </p:spPr>
        <p:txBody>
          <a:bodyPr>
            <a:normAutofit/>
          </a:bodyPr>
          <a:lstStyle/>
          <a:p>
            <a:r>
              <a:rPr lang="en-GB" dirty="0" smtClean="0"/>
              <a:t>By Will Fleming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en-GB" dirty="0" smtClean="0"/>
              <a:t>From last week……….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1845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Discuss the importance of culture when doing business.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Provide </a:t>
            </a:r>
            <a:r>
              <a:rPr lang="en-GB" dirty="0"/>
              <a:t>5 examples of real overseas cultural business blunders.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5 examples of real cultural mistakes in global branding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do you need for a successful cross cultural encounter with the Chinese when doing business?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11206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key issues for consideration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How do organisations choose which countries to compete in?</a:t>
            </a:r>
          </a:p>
          <a:p>
            <a:r>
              <a:rPr lang="en-GB" dirty="0" smtClean="0"/>
              <a:t>How do they plan for foreign market entry?</a:t>
            </a:r>
          </a:p>
          <a:p>
            <a:r>
              <a:rPr lang="en-GB" dirty="0" smtClean="0"/>
              <a:t>Role of risk and control in choosing foreign markets</a:t>
            </a:r>
          </a:p>
          <a:p>
            <a:r>
              <a:rPr lang="en-GB" dirty="0" smtClean="0"/>
              <a:t>The market entry options: 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Indirect exporting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Direct exporting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Foreign direct investment</a:t>
            </a:r>
          </a:p>
          <a:p>
            <a:pPr marL="0" indent="0">
              <a:buNone/>
            </a:pPr>
            <a:r>
              <a:rPr lang="en-GB" b="1" dirty="0" smtClean="0"/>
              <a:t>Note</a:t>
            </a:r>
            <a:r>
              <a:rPr lang="en-GB" dirty="0" smtClean="0"/>
              <a:t>: </a:t>
            </a:r>
            <a:r>
              <a:rPr lang="en-GB" u="sng" dirty="0" smtClean="0"/>
              <a:t>this is based very much on the Uppsala model of international market entry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indirect exporting/direct exporting</a:t>
            </a:r>
            <a:endParaRPr lang="en-GB" dirty="0"/>
          </a:p>
        </p:txBody>
      </p:sp>
      <p:pic>
        <p:nvPicPr>
          <p:cNvPr id="4" name="Content Placeholder 3" descr="india-export-to-europeexport-to-india-enter-the-indian-market-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1484784"/>
            <a:ext cx="7992888" cy="464137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indirect exporting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Domestic purchasing </a:t>
            </a:r>
            <a:r>
              <a:rPr lang="en-GB" dirty="0" smtClean="0"/>
              <a:t>– buy at home base and then take abroad and sell as own</a:t>
            </a:r>
          </a:p>
          <a:p>
            <a:r>
              <a:rPr lang="en-GB" i="1" dirty="0" smtClean="0"/>
              <a:t>Piggyback operations </a:t>
            </a:r>
            <a:r>
              <a:rPr lang="en-GB" dirty="0" smtClean="0"/>
              <a:t>– join with some other organisation  already exporting</a:t>
            </a:r>
          </a:p>
          <a:p>
            <a:r>
              <a:rPr lang="en-GB" i="1" dirty="0" smtClean="0"/>
              <a:t>Export Management company (EMC) or Export House (EH)</a:t>
            </a:r>
            <a:r>
              <a:rPr lang="en-GB" dirty="0" smtClean="0"/>
              <a:t> – pay specialists</a:t>
            </a:r>
          </a:p>
          <a:p>
            <a:r>
              <a:rPr lang="en-GB" i="1" dirty="0" smtClean="0"/>
              <a:t>Trading co</a:t>
            </a:r>
            <a:r>
              <a:rPr lang="en-GB" dirty="0" smtClean="0"/>
              <a:t>mpanies – organisation is a result of long-standing trading between countries especially via govt </a:t>
            </a:r>
            <a:r>
              <a:rPr lang="en-GB" dirty="0" err="1" smtClean="0"/>
              <a:t>depts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indirect exporting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For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Often the starting point for international involvement</a:t>
            </a:r>
          </a:p>
          <a:p>
            <a:r>
              <a:rPr lang="en-GB" dirty="0" smtClean="0"/>
              <a:t>Least risky option as organisation can opt out quickly.</a:t>
            </a:r>
          </a:p>
          <a:p>
            <a:r>
              <a:rPr lang="en-GB" dirty="0" smtClean="0"/>
              <a:t>Is relatively less expensive</a:t>
            </a:r>
          </a:p>
          <a:p>
            <a:r>
              <a:rPr lang="en-GB" dirty="0" smtClean="0"/>
              <a:t>Is relatively uncomplicated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Against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No real commitment</a:t>
            </a:r>
          </a:p>
          <a:p>
            <a:r>
              <a:rPr lang="en-GB" dirty="0" smtClean="0"/>
              <a:t>No control </a:t>
            </a:r>
          </a:p>
          <a:p>
            <a:r>
              <a:rPr lang="en-GB" dirty="0" smtClean="0"/>
              <a:t>Reacting to situations and not managing  them </a:t>
            </a:r>
          </a:p>
          <a:p>
            <a:r>
              <a:rPr lang="en-GB" dirty="0" smtClean="0"/>
              <a:t>Organisation does not build up expertise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exporting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Autofit/>
          </a:bodyPr>
          <a:lstStyle/>
          <a:p>
            <a:r>
              <a:rPr lang="en-GB" sz="3000" i="1" u="sng" dirty="0" smtClean="0"/>
              <a:t>Home sales force </a:t>
            </a:r>
            <a:r>
              <a:rPr lang="en-GB" sz="3000" dirty="0" smtClean="0"/>
              <a:t>– visit region occasionally</a:t>
            </a:r>
          </a:p>
          <a:p>
            <a:r>
              <a:rPr lang="en-GB" sz="3000" b="1" i="1" u="sng" dirty="0" smtClean="0"/>
              <a:t>Agents/ distributors </a:t>
            </a:r>
            <a:r>
              <a:rPr lang="en-GB" sz="3000" dirty="0" smtClean="0"/>
              <a:t>– employ representatives</a:t>
            </a:r>
          </a:p>
          <a:p>
            <a:r>
              <a:rPr lang="en-GB" sz="3000" i="1" dirty="0" smtClean="0"/>
              <a:t>Management contracts </a:t>
            </a:r>
            <a:r>
              <a:rPr lang="en-GB" sz="3000" dirty="0" smtClean="0"/>
              <a:t>– employing management expertise i.e. turnkey operations</a:t>
            </a:r>
          </a:p>
          <a:p>
            <a:r>
              <a:rPr lang="en-GB" sz="3000" i="1" dirty="0" smtClean="0"/>
              <a:t>Franchising</a:t>
            </a:r>
            <a:r>
              <a:rPr lang="en-GB" sz="3000" dirty="0" smtClean="0"/>
              <a:t> – franchiser grants rights to use branding/ design to local entrepreneur </a:t>
            </a:r>
          </a:p>
          <a:p>
            <a:r>
              <a:rPr lang="en-GB" sz="3000" i="1" dirty="0" smtClean="0"/>
              <a:t>Direct Marketing </a:t>
            </a:r>
            <a:r>
              <a:rPr lang="en-GB" sz="3000" dirty="0" smtClean="0"/>
              <a:t>– use of direct marketing techniques other than face-to-face</a:t>
            </a:r>
            <a:endParaRPr lang="en-GB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direct exporting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 smtClean="0"/>
              <a:t>For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Long-term view</a:t>
            </a:r>
          </a:p>
          <a:p>
            <a:r>
              <a:rPr lang="en-GB" dirty="0" smtClean="0"/>
              <a:t>Proactive </a:t>
            </a:r>
          </a:p>
          <a:p>
            <a:r>
              <a:rPr lang="en-GB" dirty="0" smtClean="0"/>
              <a:t>Commitment </a:t>
            </a:r>
          </a:p>
          <a:p>
            <a:r>
              <a:rPr lang="en-GB" dirty="0" smtClean="0"/>
              <a:t>Build expertise</a:t>
            </a:r>
          </a:p>
          <a:p>
            <a:r>
              <a:rPr lang="en-GB" dirty="0" smtClean="0"/>
              <a:t>Influence business trend</a:t>
            </a:r>
          </a:p>
          <a:p>
            <a:r>
              <a:rPr lang="en-GB" dirty="0" smtClean="0"/>
              <a:t>Greater control</a:t>
            </a:r>
          </a:p>
          <a:p>
            <a:r>
              <a:rPr lang="en-GB" dirty="0" smtClean="0"/>
              <a:t>Gain feedback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 smtClean="0"/>
              <a:t>Against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Investment is greater (people, time, money, processes)</a:t>
            </a:r>
          </a:p>
          <a:p>
            <a:r>
              <a:rPr lang="en-GB" dirty="0" smtClean="0"/>
              <a:t>Response of competition</a:t>
            </a:r>
          </a:p>
          <a:p>
            <a:r>
              <a:rPr lang="en-GB" dirty="0" smtClean="0"/>
              <a:t>Timing when to move from indirect to direct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What country and why?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 main segment or a niche?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How to do it?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</a:t>
            </a:r>
            <a:r>
              <a:rPr lang="en-GB" dirty="0" err="1" smtClean="0"/>
              <a:t>orgn</a:t>
            </a:r>
            <a:r>
              <a:rPr lang="en-GB" dirty="0" smtClean="0"/>
              <a:t> factors for successful exporting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Commited</a:t>
            </a:r>
            <a:r>
              <a:rPr lang="en-GB" dirty="0" smtClean="0"/>
              <a:t> management</a:t>
            </a:r>
          </a:p>
          <a:p>
            <a:r>
              <a:rPr lang="en-GB" dirty="0" smtClean="0"/>
              <a:t>Key personnel skills</a:t>
            </a:r>
          </a:p>
          <a:p>
            <a:r>
              <a:rPr lang="en-GB" dirty="0" smtClean="0"/>
              <a:t>Needs good information and communication systems</a:t>
            </a:r>
          </a:p>
          <a:p>
            <a:r>
              <a:rPr lang="en-GB" dirty="0" smtClean="0"/>
              <a:t>Have sufficient operational capacity </a:t>
            </a:r>
          </a:p>
          <a:p>
            <a:r>
              <a:rPr lang="en-GB" dirty="0" smtClean="0"/>
              <a:t>An effective research system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....and an effective national export policy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direct &amp; indirect exporting?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and explain all of the methods identified, do you know of any others?.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 terms of direct and indirect exporting how could you evaluate one option against another?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Thinking about the assignment use your evaluation method and succinctly present your case so that you could choose one method over the others.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</a:t>
            </a:r>
            <a:r>
              <a:rPr lang="en-GB" dirty="0"/>
              <a:t>do you think of this idea of first using indirect then direct exporting? How relevant is it to the modern age?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60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Foreign direct Investment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Essentially this is where the company fully commits itself to globalisation/ internationalisation as they set up the company in foreign markets;</a:t>
            </a:r>
          </a:p>
          <a:p>
            <a:r>
              <a:rPr lang="en-GB" dirty="0" smtClean="0"/>
              <a:t>Costs more money</a:t>
            </a:r>
          </a:p>
          <a:p>
            <a:r>
              <a:rPr lang="en-GB" dirty="0" smtClean="0"/>
              <a:t>Needs full engagement</a:t>
            </a:r>
          </a:p>
          <a:p>
            <a:r>
              <a:rPr lang="en-GB" dirty="0" smtClean="0"/>
              <a:t>Produces greater returns when successful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…but it has the greatest risk!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2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foreign direct investment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This is the most expensive method for entering International markets. Options include:</a:t>
            </a:r>
          </a:p>
          <a:p>
            <a:pPr algn="ctr">
              <a:buNone/>
            </a:pPr>
            <a:r>
              <a:rPr lang="en-GB" dirty="0" smtClean="0"/>
              <a:t>Lowest level of investment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Contract manufacture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Licensing</a:t>
            </a:r>
          </a:p>
          <a:p>
            <a:pPr algn="ctr">
              <a:buNone/>
            </a:pPr>
            <a:r>
              <a:rPr lang="en-GB" dirty="0" smtClean="0"/>
              <a:t>Highest level of investment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Foreign manufacturing including assembly plants, wholly owned subsidiary, acquisitions &amp; mergers, joint ventures, strategic alliances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Degrees of foreign investment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Contract manufacture: merely make the product for the owner co. in the country</a:t>
            </a:r>
          </a:p>
          <a:p>
            <a:r>
              <a:rPr lang="en-GB" dirty="0" smtClean="0"/>
              <a:t>Licensing: make and market the product </a:t>
            </a:r>
          </a:p>
          <a:p>
            <a:r>
              <a:rPr lang="en-GB" dirty="0" smtClean="0"/>
              <a:t>Strategic alliances: a collaborative agreement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Joint ventures: both co. invest in new business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Acquisitions &amp; mergers</a:t>
            </a:r>
          </a:p>
          <a:p>
            <a:r>
              <a:rPr lang="en-GB" dirty="0" smtClean="0"/>
              <a:t>Assembly plants: part make the product-Ford</a:t>
            </a:r>
          </a:p>
          <a:p>
            <a:r>
              <a:rPr lang="en-GB" dirty="0" smtClean="0"/>
              <a:t>Wholly owned subsidiary: make and market the product in that country within the co.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1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foreign direct investment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Reasons for;</a:t>
            </a:r>
          </a:p>
          <a:p>
            <a:r>
              <a:rPr lang="en-GB" dirty="0" smtClean="0"/>
              <a:t>Nature of product</a:t>
            </a:r>
          </a:p>
          <a:p>
            <a:r>
              <a:rPr lang="en-GB" dirty="0" smtClean="0"/>
              <a:t>Overcoming tariff barriers/ quotas</a:t>
            </a:r>
          </a:p>
          <a:p>
            <a:r>
              <a:rPr lang="en-GB" dirty="0" smtClean="0"/>
              <a:t>Meeting government regulations</a:t>
            </a:r>
          </a:p>
          <a:p>
            <a:r>
              <a:rPr lang="en-GB" dirty="0" smtClean="0"/>
              <a:t>Market conditions</a:t>
            </a:r>
          </a:p>
          <a:p>
            <a:r>
              <a:rPr lang="en-GB" dirty="0" smtClean="0"/>
              <a:t>Relaxation of government controls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Transport and warehousing costs</a:t>
            </a:r>
          </a:p>
          <a:p>
            <a:r>
              <a:rPr lang="en-GB" dirty="0" smtClean="0"/>
              <a:t>Information provision</a:t>
            </a:r>
          </a:p>
          <a:p>
            <a:r>
              <a:rPr lang="en-GB" dirty="0" smtClean="0"/>
              <a:t>Comfort with foreign culture</a:t>
            </a:r>
          </a:p>
          <a:p>
            <a:r>
              <a:rPr lang="en-GB" dirty="0" smtClean="0"/>
              <a:t>Cut delivery times</a:t>
            </a:r>
          </a:p>
          <a:p>
            <a:r>
              <a:rPr lang="en-GB" dirty="0" smtClean="0"/>
              <a:t>Reduce labour costs</a:t>
            </a:r>
          </a:p>
          <a:p>
            <a:r>
              <a:rPr lang="en-GB" dirty="0" smtClean="0"/>
              <a:t>Signal intent to market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foreign direct investment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 smtClean="0"/>
              <a:t>Even more reasons for;</a:t>
            </a:r>
          </a:p>
          <a:p>
            <a:r>
              <a:rPr lang="en-GB" dirty="0" smtClean="0"/>
              <a:t>Speed of market entry</a:t>
            </a:r>
          </a:p>
          <a:p>
            <a:r>
              <a:rPr lang="en-GB" dirty="0" smtClean="0"/>
              <a:t>Benefit from complementary skills</a:t>
            </a:r>
          </a:p>
          <a:p>
            <a:r>
              <a:rPr lang="en-GB" dirty="0" smtClean="0"/>
              <a:t>Need for R &amp;D</a:t>
            </a:r>
          </a:p>
          <a:p>
            <a:r>
              <a:rPr lang="en-GB" dirty="0" smtClean="0"/>
              <a:t>Need for direct participation</a:t>
            </a:r>
          </a:p>
          <a:p>
            <a:r>
              <a:rPr lang="en-GB" dirty="0" smtClean="0"/>
              <a:t>Ability to finance &amp; profit from activities</a:t>
            </a:r>
          </a:p>
          <a:p>
            <a:r>
              <a:rPr lang="en-GB" b="1" i="1" u="sng" dirty="0" smtClean="0"/>
              <a:t>Exert greatest control and hopefully reducing risks at the same time</a:t>
            </a:r>
            <a:endParaRPr lang="en-GB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FDI: The big players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484784"/>
            <a:ext cx="7704855" cy="4680520"/>
          </a:xfrm>
        </p:spPr>
      </p:pic>
    </p:spTree>
    <p:extLst>
      <p:ext uri="{BB962C8B-B14F-4D97-AF65-F5344CB8AC3E}">
        <p14:creationId xmlns:p14="http://schemas.microsoft.com/office/powerpoint/2010/main" val="340000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</a:t>
            </a:r>
            <a:r>
              <a:rPr lang="en-GB" smtClean="0"/>
              <a:t>to host country of FDI</a:t>
            </a:r>
            <a:endParaRPr lang="en-GB" dirty="0"/>
          </a:p>
        </p:txBody>
      </p:sp>
      <p:pic>
        <p:nvPicPr>
          <p:cNvPr id="4" name="Content Placeholder 3" descr="business-features_01_1_temp-1383218957-52723f0d-620x34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484784"/>
            <a:ext cx="8136904" cy="46085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GB" b="1" dirty="0" smtClean="0"/>
              <a:t>There is no ideal market entry strategy. Different firms may adopt different strategies entering the same market and the same firm may adopt a different strategy for different countries!</a:t>
            </a:r>
          </a:p>
          <a:p>
            <a:r>
              <a:rPr lang="en-GB" dirty="0" smtClean="0"/>
              <a:t>Large organisation need to exploit all possible opportunities</a:t>
            </a:r>
          </a:p>
          <a:p>
            <a:r>
              <a:rPr lang="en-GB" dirty="0" smtClean="0"/>
              <a:t>For small organisations this is a critical market decision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Can affects business for years ahead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Also signals intent to competition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how do organisations choose?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Choice is dictated by many issues;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Skills, abilities &amp; </a:t>
            </a:r>
            <a:r>
              <a:rPr lang="en-GB" b="1" i="1" u="sng" dirty="0" smtClean="0"/>
              <a:t>attitude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Size and financial resources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Existing foreign market involvement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Nature of the competition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Nature of the product</a:t>
            </a:r>
          </a:p>
          <a:p>
            <a:pPr>
              <a:buFont typeface="Wingdings" pitchFamily="2" charset="2"/>
              <a:buChar char="ü"/>
            </a:pPr>
            <a:r>
              <a:rPr lang="en-GB" b="1" i="1" u="sng" dirty="0" smtClean="0"/>
              <a:t>Timing </a:t>
            </a:r>
            <a:r>
              <a:rPr lang="en-GB" dirty="0" smtClean="0"/>
              <a:t>.........</a:t>
            </a:r>
            <a:endParaRPr lang="en-GB" b="1" i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the importance of risk and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....but there are two key business concepts that are essential to evaluate when choosing;</a:t>
            </a:r>
          </a:p>
          <a:p>
            <a:r>
              <a:rPr lang="en-GB" dirty="0" smtClean="0"/>
              <a:t> </a:t>
            </a:r>
            <a:r>
              <a:rPr lang="en-GB" b="1" i="1" u="sng" dirty="0" smtClean="0"/>
              <a:t>risk</a:t>
            </a:r>
            <a:r>
              <a:rPr lang="en-GB" dirty="0" smtClean="0"/>
              <a:t> &amp; </a:t>
            </a:r>
          </a:p>
          <a:p>
            <a:r>
              <a:rPr lang="en-GB" b="1" i="1" u="sng" dirty="0" smtClean="0"/>
              <a:t>control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What level of control do we require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What level of risk can we take</a:t>
            </a:r>
          </a:p>
          <a:p>
            <a:pPr>
              <a:buFont typeface="Wingdings" pitchFamily="2" charset="2"/>
              <a:buChar char="ü"/>
            </a:pPr>
            <a:r>
              <a:rPr lang="en-GB" dirty="0" smtClean="0"/>
              <a:t>What cost can the business bear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Market entry strategies- control</a:t>
            </a:r>
            <a:br>
              <a:rPr lang="en-GB" dirty="0" smtClean="0"/>
            </a:br>
            <a:r>
              <a:rPr lang="en-GB" dirty="0" smtClean="0"/>
              <a:t>&amp; indirect exporting/direct exporting</a:t>
            </a:r>
            <a:endParaRPr lang="en-GB" dirty="0"/>
          </a:p>
        </p:txBody>
      </p:sp>
      <p:pic>
        <p:nvPicPr>
          <p:cNvPr id="4" name="Content Placeholder 3" descr="Step 3char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1556792"/>
            <a:ext cx="8136904" cy="453650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the options based on risk and control</a:t>
            </a:r>
            <a:endParaRPr lang="en-GB" dirty="0"/>
          </a:p>
        </p:txBody>
      </p:sp>
      <p:pic>
        <p:nvPicPr>
          <p:cNvPr id="6" name="Content Placeholder 5" descr="incorporating-in-india-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48922" y="1600200"/>
            <a:ext cx="8046156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Foreign </a:t>
            </a:r>
            <a:r>
              <a:rPr lang="en-GB" smtClean="0"/>
              <a:t>Direct Investment (F.D.I.)? 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and explain all of the methods identified, do you know of any others?.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 terms of F.D.I. how could you evaluate one option against another?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Thinking about the assignment use your evaluation method and succinctly present your case so that you could choose one method over the others.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9966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Market entry strategies</a:t>
            </a:r>
            <a:br>
              <a:rPr lang="en-GB" dirty="0" smtClean="0"/>
            </a:br>
            <a:r>
              <a:rPr lang="en-GB" dirty="0" smtClean="0"/>
              <a:t>- Student activity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Identify eight different market entry strategies that can be used by an organisation to become a player in foreign markets. You should be able to describe each market entry strategy that you mention.</a:t>
            </a:r>
          </a:p>
          <a:p>
            <a:pPr>
              <a:buNone/>
            </a:pPr>
            <a:r>
              <a:rPr lang="en-GB" dirty="0" smtClean="0"/>
              <a:t>You work for the Organic Food Company from the U.S.A. which method would you recommend they use? Justify </a:t>
            </a:r>
            <a:r>
              <a:rPr lang="en-GB" smtClean="0"/>
              <a:t>your answer.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955</TotalTime>
  <Words>973</Words>
  <Application>Microsoft Office PowerPoint</Application>
  <PresentationFormat>On-screen Show (4:3)</PresentationFormat>
  <Paragraphs>145</Paragraphs>
  <Slides>24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Wingdings</vt:lpstr>
      <vt:lpstr>Office Theme</vt:lpstr>
      <vt:lpstr> Global Marketing Strategies Market entry strategies </vt:lpstr>
      <vt:lpstr>From last week……….</vt:lpstr>
      <vt:lpstr>Market entry strategies - key issues for consideration</vt:lpstr>
      <vt:lpstr>Market entry strategies - indirect exporting/direct exporting</vt:lpstr>
      <vt:lpstr>Market entry strategies - indirect exporting</vt:lpstr>
      <vt:lpstr>Market entry strategies - indirect exporting</vt:lpstr>
      <vt:lpstr>Market entry strategies - exporting method</vt:lpstr>
      <vt:lpstr>Market entry strategies - direct exporting</vt:lpstr>
      <vt:lpstr>Market entry strategies - orgn factors for successful exporting</vt:lpstr>
      <vt:lpstr>Student task</vt:lpstr>
      <vt:lpstr>Foreign direct Investment</vt:lpstr>
      <vt:lpstr>Market entry strategies - foreign direct investment</vt:lpstr>
      <vt:lpstr>Degrees of foreign investment</vt:lpstr>
      <vt:lpstr>Market entry strategies - foreign direct investment</vt:lpstr>
      <vt:lpstr>Market entry strategies - foreign direct investment</vt:lpstr>
      <vt:lpstr>FDI: The big players</vt:lpstr>
      <vt:lpstr>Benefits to host country of FDI</vt:lpstr>
      <vt:lpstr>Market entry strategies - introduction</vt:lpstr>
      <vt:lpstr>Market entry strategies - how do organisations choose?</vt:lpstr>
      <vt:lpstr>Market entry strategies - the importance of risk and control</vt:lpstr>
      <vt:lpstr>Market entry strategies- control &amp; indirect exporting/direct exporting</vt:lpstr>
      <vt:lpstr>Market entry strategies - the options based on risk and control</vt:lpstr>
      <vt:lpstr>Student task</vt:lpstr>
      <vt:lpstr> Market entry strategies - Student activity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Marketing Strategies</dc:title>
  <dc:creator>Fleming</dc:creator>
  <cp:lastModifiedBy>Will Fleming</cp:lastModifiedBy>
  <cp:revision>60</cp:revision>
  <cp:lastPrinted>2018-02-19T08:59:56Z</cp:lastPrinted>
  <dcterms:created xsi:type="dcterms:W3CDTF">2012-02-19T10:19:39Z</dcterms:created>
  <dcterms:modified xsi:type="dcterms:W3CDTF">2018-02-19T09:00:01Z</dcterms:modified>
</cp:coreProperties>
</file>