
<file path=[Content_Types].xml><?xml version="1.0" encoding="utf-8"?>
<Types xmlns="http://schemas.openxmlformats.org/package/2006/content-types">
  <Default Extension="xml" ContentType="application/xml"/>
  <Default Extension="wmf" ContentType="image/x-wmf"/>
  <Default Extension="jpeg" ContentType="image/jpeg"/>
  <Default Extension="tiff" ContentType="image/tiff"/>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1"/>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19" r:id="rId45"/>
    <p:sldId id="300" r:id="rId46"/>
    <p:sldId id="301" r:id="rId47"/>
    <p:sldId id="302" r:id="rId48"/>
    <p:sldId id="303" r:id="rId49"/>
    <p:sldId id="320" r:id="rId50"/>
    <p:sldId id="304" r:id="rId51"/>
    <p:sldId id="305" r:id="rId52"/>
    <p:sldId id="306" r:id="rId53"/>
    <p:sldId id="307" r:id="rId54"/>
    <p:sldId id="308" r:id="rId55"/>
    <p:sldId id="309" r:id="rId56"/>
    <p:sldId id="310" r:id="rId57"/>
    <p:sldId id="311" r:id="rId58"/>
    <p:sldId id="312" r:id="rId59"/>
    <p:sldId id="321"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927" autoAdjust="0"/>
  </p:normalViewPr>
  <p:slideViewPr>
    <p:cSldViewPr snapToGrid="0" snapToObjects="1">
      <p:cViewPr varScale="1">
        <p:scale>
          <a:sx n="58" d="100"/>
          <a:sy n="58" d="100"/>
        </p:scale>
        <p:origin x="-928"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presProps" Target="presProps.xml"/><Relationship Id="rId64" Type="http://schemas.openxmlformats.org/officeDocument/2006/relationships/viewProps" Target="viewProps.xml"/><Relationship Id="rId65" Type="http://schemas.openxmlformats.org/officeDocument/2006/relationships/theme" Target="theme/theme1.xml"/><Relationship Id="rId66"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notesMaster" Target="notesMasters/notesMaster1.xml"/><Relationship Id="rId62" Type="http://schemas.openxmlformats.org/officeDocument/2006/relationships/printerSettings" Target="printerSettings/printerSettings1.bin"/><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t>20/02/2012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 Id="rId3" Type="http://schemas.openxmlformats.org/officeDocument/2006/relationships/hyperlink" Target="http://www.arin.net/policy/nrpm.html%23ipv6" TargetMode="Externa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 Id="rId3" Type="http://schemas.openxmlformats.org/officeDocument/2006/relationships/hyperlink" Target="http://www.arin.net/policy/nrpm.html%23ipv6" TargetMode="Externa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http://www.cisco.com/go/ipv6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http://www.ipv6.com/articles/deployment/IPv6-Deployment-Status.htm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US" dirty="0">
                <a:latin typeface="Arial" charset="0"/>
              </a:rPr>
              <a:t>Larger address space</a:t>
            </a:r>
          </a:p>
          <a:p>
            <a:pPr lvl="1"/>
            <a:r>
              <a:rPr lang="en-US" dirty="0">
                <a:latin typeface="Arial" charset="0"/>
              </a:rPr>
              <a:t>IPv6 addresses are 128 bits, compared to IPv4’s 32 bits. </a:t>
            </a:r>
          </a:p>
          <a:p>
            <a:pPr lvl="1"/>
            <a:r>
              <a:rPr lang="en-US" dirty="0">
                <a:latin typeface="Arial" charset="0"/>
              </a:rPr>
              <a:t>This larger address space provides several benefits, including improved global reachability and flexibility, the ability to aggregate prefixes that are announced in routing tables, and easier multihoming to several Internet service providers (ISPs).</a:t>
            </a:r>
          </a:p>
          <a:p>
            <a:pPr lvl="0"/>
            <a:r>
              <a:rPr lang="en-US" dirty="0">
                <a:latin typeface="Arial" charset="0"/>
              </a:rPr>
              <a:t>Elimination of public-to-private NAT</a:t>
            </a:r>
          </a:p>
          <a:p>
            <a:pPr lvl="1"/>
            <a:r>
              <a:rPr lang="en-US" dirty="0">
                <a:latin typeface="Arial" charset="0"/>
              </a:rPr>
              <a:t>The larger address space allows end-to-end communication without NAT.</a:t>
            </a:r>
          </a:p>
          <a:p>
            <a:r>
              <a:rPr lang="en-US" dirty="0">
                <a:latin typeface="Arial" charset="0"/>
              </a:rPr>
              <a:t>Elimination of broadcast addresses</a:t>
            </a:r>
          </a:p>
          <a:p>
            <a:pPr lvl="1"/>
            <a:r>
              <a:rPr lang="en-US" dirty="0">
                <a:latin typeface="Arial" charset="0"/>
              </a:rPr>
              <a:t>IPv6 includes unicast addresses (one to one), multicast addresses (one to many), and a new type called anycast addresses (one to nearest). </a:t>
            </a:r>
          </a:p>
          <a:p>
            <a:pPr lvl="1"/>
            <a:r>
              <a:rPr lang="en-US" dirty="0">
                <a:latin typeface="Arial" charset="0"/>
              </a:rPr>
              <a:t>IPv6 does not have broadcast addresses.</a:t>
            </a:r>
          </a:p>
          <a:p>
            <a:r>
              <a:rPr lang="en-US" dirty="0">
                <a:latin typeface="Arial" charset="0"/>
              </a:rPr>
              <a:t>Simplified header for improved router efficiency</a:t>
            </a:r>
          </a:p>
          <a:p>
            <a:pPr lvl="1"/>
            <a:r>
              <a:rPr lang="en-US" dirty="0">
                <a:latin typeface="Arial" charset="0"/>
              </a:rPr>
              <a:t>A simpler header provides several advantages over IPv4, including improved routing efficiency for performance and forwarding-rate scalability, no requirement for processing checksums, simpler and more efficient extension header mechanisms, and flow labels for per-flow processing with no need to examine the transport layer information to identify the various traffic flows.</a:t>
            </a:r>
          </a:p>
          <a:p>
            <a:r>
              <a:rPr lang="en-US" dirty="0">
                <a:latin typeface="Arial" charset="0"/>
              </a:rPr>
              <a:t>Support for mobility and security</a:t>
            </a:r>
          </a:p>
          <a:p>
            <a:pPr lvl="1"/>
            <a:r>
              <a:rPr lang="en-US" dirty="0">
                <a:latin typeface="Arial" charset="0"/>
              </a:rPr>
              <a:t>Mobility and security help ensure compliance with mobile IP and IPsec standards.</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latin typeface="Arial" charset="0"/>
              </a:rPr>
              <a:t>The IPv6 header contains the following fields:</a:t>
            </a:r>
          </a:p>
          <a:p>
            <a:pPr lvl="1"/>
            <a:r>
              <a:rPr lang="en-US" b="1">
                <a:latin typeface="Arial" charset="0"/>
              </a:rPr>
              <a:t>Version</a:t>
            </a:r>
            <a:r>
              <a:rPr lang="en-US">
                <a:latin typeface="Arial" charset="0"/>
              </a:rPr>
              <a:t>—A </a:t>
            </a:r>
            <a:r>
              <a:rPr lang="en-US" dirty="0">
                <a:latin typeface="Arial" charset="0"/>
              </a:rPr>
              <a:t>4-bit field, the same as in IPv4. For IPv6, this field contains the number 6; for IPv4, this field contains the number 4.</a:t>
            </a:r>
          </a:p>
          <a:p>
            <a:pPr lvl="1"/>
            <a:r>
              <a:rPr lang="en-US" b="1">
                <a:latin typeface="Arial" charset="0"/>
              </a:rPr>
              <a:t>Traffic </a:t>
            </a:r>
            <a:r>
              <a:rPr lang="en-US" b="1" dirty="0">
                <a:latin typeface="Arial" charset="0"/>
              </a:rPr>
              <a:t>class</a:t>
            </a:r>
            <a:r>
              <a:rPr lang="en-US" dirty="0">
                <a:latin typeface="Arial" charset="0"/>
              </a:rPr>
              <a:t>—An 8-bit field similar to the type of service (ToS) field in IPv4. This field tags the packet with a traffic class that it uses in differentiated services (DiffServ) quality of service (QoS). These functionalities are the same for IPv6 and IPv4.</a:t>
            </a:r>
          </a:p>
          <a:p>
            <a:pPr lvl="1"/>
            <a:r>
              <a:rPr lang="en-US" b="1">
                <a:latin typeface="Arial" charset="0"/>
              </a:rPr>
              <a:t>Flow </a:t>
            </a:r>
            <a:r>
              <a:rPr lang="en-US" b="1" dirty="0">
                <a:latin typeface="Arial" charset="0"/>
              </a:rPr>
              <a:t>label</a:t>
            </a:r>
            <a:r>
              <a:rPr lang="en-US" dirty="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QoS. </a:t>
            </a:r>
          </a:p>
          <a:p>
            <a:pPr lvl="1"/>
            <a:r>
              <a:rPr lang="en-US" b="1">
                <a:latin typeface="Arial" charset="0"/>
              </a:rPr>
              <a:t>Payload </a:t>
            </a:r>
            <a:r>
              <a:rPr lang="en-US" b="1" dirty="0">
                <a:latin typeface="Arial" charset="0"/>
              </a:rPr>
              <a:t>length</a:t>
            </a:r>
            <a:r>
              <a:rPr lang="en-US" dirty="0">
                <a:latin typeface="Arial" charset="0"/>
              </a:rPr>
              <a:t>—This 16-bit field is similar to the IPv4 total length field.</a:t>
            </a:r>
          </a:p>
          <a:p>
            <a:pPr lvl="1"/>
            <a:r>
              <a:rPr lang="en-US" b="1">
                <a:latin typeface="Arial" charset="0"/>
              </a:rPr>
              <a:t>Next </a:t>
            </a:r>
            <a:r>
              <a:rPr lang="en-US" b="1" dirty="0">
                <a:latin typeface="Arial" charset="0"/>
              </a:rPr>
              <a:t>header</a:t>
            </a:r>
            <a:r>
              <a:rPr lang="en-US" dirty="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a:latin typeface="Arial" charset="0"/>
              </a:rPr>
              <a:t>Hop </a:t>
            </a:r>
            <a:r>
              <a:rPr lang="en-US" b="1" dirty="0">
                <a:latin typeface="Arial" charset="0"/>
              </a:rPr>
              <a:t>limit</a:t>
            </a:r>
            <a:r>
              <a:rPr lang="en-US" dirty="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recomputing the checksum; in IPv4 routers the recomputation costs processing time. If this field ever reaches 0, a message is sent back to the source of the packet and the packet is discarded.</a:t>
            </a:r>
          </a:p>
          <a:p>
            <a:pPr lvl="1"/>
            <a:r>
              <a:rPr lang="en-US" b="1">
                <a:latin typeface="Arial" charset="0"/>
              </a:rPr>
              <a:t>Source </a:t>
            </a:r>
            <a:r>
              <a:rPr lang="en-US" b="1" dirty="0">
                <a:latin typeface="Arial" charset="0"/>
              </a:rPr>
              <a:t>address</a:t>
            </a:r>
            <a:r>
              <a:rPr lang="en-US" dirty="0">
                <a:latin typeface="Arial" charset="0"/>
              </a:rPr>
              <a:t>—This field has 16 octets or 128 bits. It identifies the source of the packet.</a:t>
            </a:r>
          </a:p>
          <a:p>
            <a:pPr lvl="1"/>
            <a:r>
              <a:rPr lang="en-US" b="1">
                <a:latin typeface="Arial" charset="0"/>
              </a:rPr>
              <a:t>Destination </a:t>
            </a:r>
            <a:r>
              <a:rPr lang="en-US" b="1" dirty="0">
                <a:latin typeface="Arial" charset="0"/>
              </a:rPr>
              <a:t>address</a:t>
            </a:r>
            <a:r>
              <a:rPr lang="en-US" dirty="0">
                <a:latin typeface="Arial" charset="0"/>
              </a:rPr>
              <a:t>—This field has 16 octets or 128 bits. It identifies the destination of the packet.</a:t>
            </a:r>
          </a:p>
          <a:p>
            <a:pPr lvl="1"/>
            <a:r>
              <a:rPr lang="en-US" b="1">
                <a:latin typeface="Arial" charset="0"/>
              </a:rPr>
              <a:t>Extension </a:t>
            </a:r>
            <a:r>
              <a:rPr lang="en-US" b="1" dirty="0">
                <a:latin typeface="Arial" charset="0"/>
              </a:rPr>
              <a:t>headers</a:t>
            </a:r>
            <a:r>
              <a:rPr lang="en-US" dirty="0">
                <a:latin typeface="Arial" charset="0"/>
              </a:rPr>
              <a:t>—The extension headers, if any, and the data portion of the packet follow the other eight fields. The number of extension headers is not fixed, so the total length of the extension header chain is variable.</a:t>
            </a:r>
          </a:p>
          <a:p>
            <a:r>
              <a:rPr lang="en-US" dirty="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http://www.cisco.com/en/US/technologies/tk648/tk872/technologies_white_paper0900aecd80260042.pdf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Packets with a link-local destination must stay on the link where they have been generated. Routers that could forward them to other links are not allowed to do so because there has been no verification of uniqueness outside the context of the origin </a:t>
            </a:r>
            <a:r>
              <a:rPr lang="en-US" smtClean="0"/>
              <a:t>link.</a:t>
            </a:r>
          </a:p>
          <a:p>
            <a:r>
              <a:rPr lang="en-US" smtClean="0"/>
              <a:t>Although link-local addresses are not routable they can be used by routing protocols for neighbor communication and updates.</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20/02/2012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20/02/2012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20/02/2012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20/02/2012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20/02/2012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20/02/2012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20/02/2012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20/02/2012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20/02/2012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20/02/2012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20/02/2012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20/02/2012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p14="http://schemas.microsoft.com/office/powerpoint/2010/main" val="3453529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extLst>
      <p:ext uri="{BB962C8B-B14F-4D97-AF65-F5344CB8AC3E}">
        <p14:creationId xmlns:p14="http://schemas.microsoft.com/office/powerpoint/2010/main" val="56680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003300"/>
            <a:ext cx="8520354" cy="272960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71764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val="1839281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136594032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8"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t>20/02/2012</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Cambria"/>
                <a:cs typeface="Cambria"/>
              </a:rPr>
              <a:t>School of Applied Computing</a:t>
            </a:r>
          </a:p>
          <a:p>
            <a:r>
              <a:rPr lang="en-US" b="1" dirty="0" smtClean="0">
                <a:solidFill>
                  <a:schemeClr val="tx2">
                    <a:lumMod val="90000"/>
                    <a:lumOff val="10000"/>
                  </a:schemeClr>
                </a:solidFill>
                <a:latin typeface="Cambria"/>
                <a:cs typeface="Cambria"/>
              </a:rPr>
              <a:t>Faculty </a:t>
            </a:r>
            <a:r>
              <a:rPr lang="en-US" b="1" smtClean="0">
                <a:solidFill>
                  <a:schemeClr val="tx2">
                    <a:lumMod val="90000"/>
                    <a:lumOff val="10000"/>
                  </a:schemeClr>
                </a:solidFill>
                <a:latin typeface="Cambria"/>
                <a:cs typeface="Cambria"/>
              </a:rPr>
              <a:t>of Applied Design and Engineering</a:t>
            </a:r>
            <a:endParaRPr lang="en-US" b="1" dirty="0">
              <a:solidFill>
                <a:schemeClr val="tx2">
                  <a:lumMod val="90000"/>
                  <a:lumOff val="10000"/>
                </a:schemeClr>
              </a:solidFill>
              <a:latin typeface="Cambria"/>
              <a:cs typeface="Cambria"/>
            </a:endParaRPr>
          </a:p>
        </p:txBody>
      </p:sp>
      <p:pic>
        <p:nvPicPr>
          <p:cNvPr id="9" name="Picture 17" descr="smu80"/>
          <p:cNvPicPr>
            <a:picLocks noChangeAspect="1" noChangeArrowheads="1"/>
          </p:cNvPicPr>
          <p:nvPr userDrawn="1"/>
        </p:nvPicPr>
        <p:blipFill>
          <a:blip r:embed="rId18">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3937103" y="6038665"/>
            <a:ext cx="4800498" cy="646331"/>
          </a:xfrm>
          <a:prstGeom prst="rect">
            <a:avLst/>
          </a:prstGeom>
          <a:noFill/>
        </p:spPr>
        <p:txBody>
          <a:bodyPr wrap="square" rtlCol="0">
            <a:spAutoFit/>
          </a:bodyPr>
          <a:lstStyle/>
          <a:p>
            <a:pPr algn="r"/>
            <a:r>
              <a:rPr lang="en-US" b="1" dirty="0" smtClean="0">
                <a:solidFill>
                  <a:schemeClr val="tx2">
                    <a:lumMod val="90000"/>
                    <a:lumOff val="10000"/>
                  </a:schemeClr>
                </a:solidFill>
                <a:latin typeface="Cambria"/>
                <a:cs typeface="Cambria"/>
              </a:rPr>
              <a:t>Net</a:t>
            </a:r>
            <a:r>
              <a:rPr lang="en-US" b="1" baseline="0" dirty="0" smtClean="0">
                <a:solidFill>
                  <a:schemeClr val="tx2">
                    <a:lumMod val="90000"/>
                    <a:lumOff val="10000"/>
                  </a:schemeClr>
                </a:solidFill>
                <a:latin typeface="Cambria"/>
                <a:cs typeface="Cambria"/>
              </a:rPr>
              <a:t>work Management</a:t>
            </a:r>
          </a:p>
          <a:p>
            <a:pPr algn="r"/>
            <a:r>
              <a:rPr lang="en-US" b="1" baseline="0" dirty="0" smtClean="0">
                <a:solidFill>
                  <a:schemeClr val="tx2">
                    <a:lumMod val="90000"/>
                    <a:lumOff val="10000"/>
                  </a:schemeClr>
                </a:solidFill>
                <a:latin typeface="Cambria"/>
                <a:cs typeface="Cambria"/>
              </a:rPr>
              <a:t>IPv6</a:t>
            </a:r>
            <a:endParaRPr lang="en-US" b="1" dirty="0">
              <a:solidFill>
                <a:schemeClr val="tx2">
                  <a:lumMod val="90000"/>
                  <a:lumOff val="10000"/>
                </a:schemeClr>
              </a:solidFill>
              <a:latin typeface="Cambria"/>
              <a:cs typeface="Cambria"/>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hyperlink" Target="http://www.potaroo.net/tools/ipv4/" TargetMode="External"/><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9.tiff"/></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5" Type="http://schemas.openxmlformats.org/officeDocument/2006/relationships/image" Target="../media/image12.png"/><Relationship Id="rId6"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tools.ietf.org/html/rfc3879"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6.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7.wmf"/><Relationship Id="rId3" Type="http://schemas.openxmlformats.org/officeDocument/2006/relationships/image" Target="../media/image18.wmf"/></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7.wmf"/><Relationship Id="rId3" Type="http://schemas.openxmlformats.org/officeDocument/2006/relationships/image" Target="../media/image18.wmf"/></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7.wmf"/><Relationship Id="rId3" Type="http://schemas.openxmlformats.org/officeDocument/2006/relationships/image" Target="../media/image18.wmf"/></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17.wmf"/><Relationship Id="rId3" Type="http://schemas.openxmlformats.org/officeDocument/2006/relationships/image" Target="../media/image19.wmf"/></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17.wmf"/><Relationship Id="rId3" Type="http://schemas.openxmlformats.org/officeDocument/2006/relationships/image" Target="../media/image19.wmf"/></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17.wmf"/><Relationship Id="rId3" Type="http://schemas.openxmlformats.org/officeDocument/2006/relationships/image" Target="../media/image19.wmf"/></Relationships>
</file>

<file path=ppt/slides/_rels/slide56.xml.rels><?xml version="1.0" encoding="UTF-8" standalone="yes"?>
<Relationships xmlns="http://schemas.openxmlformats.org/package/2006/relationships"><Relationship Id="rId3" Type="http://schemas.openxmlformats.org/officeDocument/2006/relationships/image" Target="../media/image18.wmf"/><Relationship Id="rId4" Type="http://schemas.openxmlformats.org/officeDocument/2006/relationships/image" Target="../media/image19.wmf"/><Relationship Id="rId1" Type="http://schemas.openxmlformats.org/officeDocument/2006/relationships/slideLayout" Target="../slideLayouts/slideLayout16.xml"/><Relationship Id="rId2" Type="http://schemas.openxmlformats.org/officeDocument/2006/relationships/image" Target="../media/image17.wmf"/></Relationships>
</file>

<file path=ppt/slides/_rels/slide57.xml.rels><?xml version="1.0" encoding="UTF-8" standalone="yes"?>
<Relationships xmlns="http://schemas.openxmlformats.org/package/2006/relationships"><Relationship Id="rId3" Type="http://schemas.openxmlformats.org/officeDocument/2006/relationships/image" Target="../media/image18.wmf"/><Relationship Id="rId4" Type="http://schemas.openxmlformats.org/officeDocument/2006/relationships/image" Target="../media/image19.wmf"/><Relationship Id="rId1" Type="http://schemas.openxmlformats.org/officeDocument/2006/relationships/slideLayout" Target="../slideLayouts/slideLayout16.xml"/><Relationship Id="rId2" Type="http://schemas.openxmlformats.org/officeDocument/2006/relationships/image" Target="../media/image17.wmf"/></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17.wmf"/><Relationship Id="rId3" Type="http://schemas.openxmlformats.org/officeDocument/2006/relationships/image" Target="../media/image18.wmf"/></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smtClean="0">
                <a:latin typeface="Arial"/>
                <a:cs typeface="Arial"/>
              </a:rPr>
              <a:t>Internet Protocol </a:t>
            </a:r>
            <a:br>
              <a:rPr lang="en-US" dirty="0" smtClean="0">
                <a:latin typeface="Arial"/>
                <a:cs typeface="Arial"/>
              </a:rPr>
            </a:br>
            <a:r>
              <a:rPr lang="en-US" dirty="0" smtClean="0">
                <a:latin typeface="Arial"/>
                <a:cs typeface="Arial"/>
              </a:rPr>
              <a:t>version 6 </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Introducing IPv6</a:t>
            </a:r>
            <a:endParaRPr lang="en-US" dirty="0"/>
          </a:p>
        </p:txBody>
      </p:sp>
      <p:sp>
        <p:nvSpPr>
          <p:cNvPr id="3" name="Content Placeholder 2"/>
          <p:cNvSpPr>
            <a:spLocks noGrp="1"/>
          </p:cNvSpPr>
          <p:nvPr>
            <p:ph idx="1"/>
          </p:nvPr>
        </p:nvSpPr>
        <p:spPr/>
        <p:txBody>
          <a:bodyPr/>
          <a:lstStyle/>
          <a:p>
            <a:r>
              <a:rPr lang="en-US" dirty="0" smtClean="0">
                <a:solidFill>
                  <a:srgbClr val="000000"/>
                </a:solidFill>
              </a:rPr>
              <a:t>The ability to scale networks for future demands requires a limitless supply of IP addresses and improved mobility. </a:t>
            </a:r>
          </a:p>
          <a:p>
            <a:pPr lvl="1"/>
            <a:r>
              <a:rPr lang="en-US" dirty="0" smtClean="0">
                <a:solidFill>
                  <a:srgbClr val="000000"/>
                </a:solidFill>
              </a:rPr>
              <a:t>IPv6 combines expanded addressing with a more efficient and feature-rich header to meet these demands. </a:t>
            </a:r>
          </a:p>
          <a:p>
            <a:pPr lvl="1"/>
            <a:r>
              <a:rPr lang="en-US" dirty="0" smtClean="0">
                <a:solidFill>
                  <a:srgbClr val="000000"/>
                </a:solidFill>
              </a:rPr>
              <a:t>While it has many similarities to IPv4, IPv6 satisfies the increasingly complex requirements of hierarchical  addressing that IPv4 does not support.</a:t>
            </a:r>
            <a:endParaRPr lang="en-US" dirty="0">
              <a:solidFill>
                <a:srgbClr val="000000"/>
              </a:solidFill>
            </a:endParaRPr>
          </a:p>
        </p:txBody>
      </p:sp>
    </p:spTree>
    <p:extLst>
      <p:ext uri="{BB962C8B-B14F-4D97-AF65-F5344CB8AC3E}">
        <p14:creationId xmlns:p14="http://schemas.microsoft.com/office/powerpoint/2010/main" val="191724873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p:txBody>
          <a:bodyPr/>
          <a:lstStyle/>
          <a:p>
            <a:r>
              <a:rPr lang="en-US" dirty="0" smtClean="0"/>
              <a:t>The Internet Is Growing …</a:t>
            </a:r>
          </a:p>
        </p:txBody>
      </p:sp>
      <p:sp>
        <p:nvSpPr>
          <p:cNvPr id="11267" name="Rectangle 3"/>
          <p:cNvSpPr>
            <a:spLocks noGrp="1" noChangeArrowheads="1"/>
          </p:cNvSpPr>
          <p:nvPr>
            <p:ph idx="1"/>
          </p:nvPr>
        </p:nvSpPr>
        <p:spPr/>
        <p:txBody>
          <a:bodyPr/>
          <a:lstStyle/>
          <a:p>
            <a:r>
              <a:rPr lang="en-US" dirty="0" smtClean="0"/>
              <a:t>In 2009, only 21% of the world population were connected.</a:t>
            </a:r>
          </a:p>
          <a:p>
            <a:pPr lvl="1"/>
            <a:r>
              <a:rPr lang="en-US" dirty="0" smtClean="0"/>
              <a:t>This adoption rate will increase as underdeveloped countries get connected. </a:t>
            </a:r>
          </a:p>
        </p:txBody>
      </p:sp>
      <p:pic>
        <p:nvPicPr>
          <p:cNvPr id="3074" name="Picture 2"/>
          <p:cNvPicPr>
            <a:picLocks noChangeAspect="1" noChangeArrowheads="1"/>
          </p:cNvPicPr>
          <p:nvPr/>
        </p:nvPicPr>
        <p:blipFill>
          <a:blip r:embed="rId3"/>
          <a:srcRect/>
          <a:stretch>
            <a:fillRect/>
          </a:stretch>
        </p:blipFill>
        <p:spPr bwMode="auto">
          <a:xfrm>
            <a:off x="882646" y="1600201"/>
            <a:ext cx="7273294" cy="4455606"/>
          </a:xfrm>
          <a:prstGeom prst="rect">
            <a:avLst/>
          </a:prstGeom>
          <a:noFill/>
          <a:ln w="9525">
            <a:noFill/>
            <a:miter lim="800000"/>
            <a:headEnd/>
            <a:tailEnd/>
          </a:ln>
        </p:spPr>
      </p:pic>
    </p:spTree>
    <p:extLst>
      <p:ext uri="{BB962C8B-B14F-4D97-AF65-F5344CB8AC3E}">
        <p14:creationId xmlns:p14="http://schemas.microsoft.com/office/powerpoint/2010/main" val="1271271680"/>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lstStyle/>
          <a:p>
            <a:r>
              <a:rPr lang="en-US" smtClean="0"/>
              <a:t>More </a:t>
            </a:r>
            <a:r>
              <a:rPr lang="en-US" dirty="0" smtClean="0"/>
              <a:t>and more IP-enabled devices are connecting.</a:t>
            </a:r>
          </a:p>
          <a:p>
            <a:pPr lvl="1"/>
            <a:r>
              <a:rPr lang="en-US" dirty="0" smtClean="0"/>
              <a:t>Devices include cell phones, consumer products (blue ray players, TVs), etc.</a:t>
            </a:r>
            <a:endParaRPr lang="en-US" dirty="0"/>
          </a:p>
        </p:txBody>
      </p:sp>
      <p:pic>
        <p:nvPicPr>
          <p:cNvPr id="2050" name="Picture 2"/>
          <p:cNvPicPr>
            <a:picLocks noChangeAspect="1" noChangeArrowheads="1"/>
          </p:cNvPicPr>
          <p:nvPr/>
        </p:nvPicPr>
        <p:blipFill>
          <a:blip r:embed="rId2"/>
          <a:srcRect/>
          <a:stretch>
            <a:fillRect/>
          </a:stretch>
        </p:blipFill>
        <p:spPr bwMode="auto">
          <a:xfrm>
            <a:off x="1400174" y="1668637"/>
            <a:ext cx="6845033" cy="4274964"/>
          </a:xfrm>
          <a:prstGeom prst="rect">
            <a:avLst/>
          </a:prstGeom>
          <a:noFill/>
          <a:ln w="9525">
            <a:noFill/>
            <a:miter lim="800000"/>
            <a:headEnd/>
            <a:tailEnd/>
          </a:ln>
        </p:spPr>
      </p:pic>
      <p:sp>
        <p:nvSpPr>
          <p:cNvPr id="5" name="Rectangle 2"/>
          <p:cNvSpPr txBox="1">
            <a:spLocks noChangeArrowheads="1"/>
          </p:cNvSpPr>
          <p:nvPr/>
        </p:nvSpPr>
        <p:spPr>
          <a:xfrm>
            <a:off x="391536" y="126141"/>
            <a:ext cx="8752464" cy="1336956"/>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600" dirty="0"/>
              <a:t>Explosion of New IP-Enabled Devices</a:t>
            </a:r>
            <a:endParaRPr lang="en-US" sz="3600" dirty="0" smtClean="0"/>
          </a:p>
        </p:txBody>
      </p:sp>
    </p:spTree>
    <p:extLst>
      <p:ext uri="{BB962C8B-B14F-4D97-AF65-F5344CB8AC3E}">
        <p14:creationId xmlns:p14="http://schemas.microsoft.com/office/powerpoint/2010/main" val="1094099499"/>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549275" y="21480"/>
            <a:ext cx="8042276" cy="1336956"/>
          </a:xfrm>
        </p:spPr>
        <p:txBody>
          <a:bodyPr/>
          <a:lstStyle/>
          <a:p>
            <a:r>
              <a:rPr lang="en-US" sz="3600" dirty="0" smtClean="0"/>
              <a:t>IP Address Depletion</a:t>
            </a:r>
          </a:p>
        </p:txBody>
      </p:sp>
      <p:sp>
        <p:nvSpPr>
          <p:cNvPr id="11267" name="Rectangle 3"/>
          <p:cNvSpPr>
            <a:spLocks noGrp="1" noChangeArrowheads="1"/>
          </p:cNvSpPr>
          <p:nvPr>
            <p:ph idx="1"/>
          </p:nvPr>
        </p:nvSpPr>
        <p:spPr>
          <a:xfrm>
            <a:off x="549275" y="1492581"/>
            <a:ext cx="8042276" cy="4343400"/>
          </a:xfrm>
        </p:spPr>
        <p:txBody>
          <a:bodyPr/>
          <a:lstStyle/>
          <a:p>
            <a:r>
              <a:rPr lang="en-US" dirty="0" smtClean="0">
                <a:solidFill>
                  <a:srgbClr val="000000"/>
                </a:solidFill>
              </a:rPr>
              <a:t>All of this growth is causing the Internet to run out of public IPv4 address.</a:t>
            </a:r>
          </a:p>
        </p:txBody>
      </p:sp>
      <p:grpSp>
        <p:nvGrpSpPr>
          <p:cNvPr id="2" name="Group 7"/>
          <p:cNvGrpSpPr/>
          <p:nvPr/>
        </p:nvGrpSpPr>
        <p:grpSpPr>
          <a:xfrm>
            <a:off x="1562100" y="2432182"/>
            <a:ext cx="5695950" cy="3532944"/>
            <a:chOff x="1562100" y="2140927"/>
            <a:chExt cx="5695950" cy="4283686"/>
          </a:xfrm>
        </p:grpSpPr>
        <p:pic>
          <p:nvPicPr>
            <p:cNvPr id="5" name="Picture 6" descr="1993"/>
            <p:cNvPicPr>
              <a:picLocks noChangeAspect="1" noChangeArrowheads="1"/>
            </p:cNvPicPr>
            <p:nvPr/>
          </p:nvPicPr>
          <p:blipFill>
            <a:blip r:embed="rId2"/>
            <a:srcRect/>
            <a:stretch>
              <a:fillRect/>
            </a:stretch>
          </p:blipFill>
          <p:spPr bwMode="auto">
            <a:xfrm>
              <a:off x="1562100" y="2152650"/>
              <a:ext cx="5695950" cy="4271963"/>
            </a:xfrm>
            <a:prstGeom prst="rect">
              <a:avLst/>
            </a:prstGeom>
            <a:noFill/>
            <a:ln w="9525">
              <a:noFill/>
              <a:miter lim="800000"/>
              <a:headEnd/>
              <a:tailEnd/>
            </a:ln>
          </p:spPr>
        </p:pic>
        <p:pic>
          <p:nvPicPr>
            <p:cNvPr id="6" name="Picture 4" descr="2000"/>
            <p:cNvPicPr>
              <a:picLocks noChangeAspect="1" noChangeArrowheads="1"/>
            </p:cNvPicPr>
            <p:nvPr/>
          </p:nvPicPr>
          <p:blipFill>
            <a:blip r:embed="rId3"/>
            <a:srcRect/>
            <a:stretch>
              <a:fillRect/>
            </a:stretch>
          </p:blipFill>
          <p:spPr bwMode="auto">
            <a:xfrm>
              <a:off x="1562100" y="2152650"/>
              <a:ext cx="5695950" cy="4271963"/>
            </a:xfrm>
            <a:prstGeom prst="rect">
              <a:avLst/>
            </a:prstGeom>
            <a:noFill/>
            <a:ln w="9525">
              <a:noFill/>
              <a:miter lim="800000"/>
              <a:headEnd/>
              <a:tailEnd/>
            </a:ln>
          </p:spPr>
        </p:pic>
        <p:pic>
          <p:nvPicPr>
            <p:cNvPr id="7" name="Picture 5" descr="2007"/>
            <p:cNvPicPr>
              <a:picLocks noChangeAspect="1" noChangeArrowheads="1"/>
            </p:cNvPicPr>
            <p:nvPr/>
          </p:nvPicPr>
          <p:blipFill>
            <a:blip r:embed="rId4"/>
            <a:srcRect/>
            <a:stretch>
              <a:fillRect/>
            </a:stretch>
          </p:blipFill>
          <p:spPr bwMode="auto">
            <a:xfrm>
              <a:off x="1562100" y="2140927"/>
              <a:ext cx="5695950" cy="4271963"/>
            </a:xfrm>
            <a:prstGeom prst="rect">
              <a:avLst/>
            </a:prstGeom>
            <a:noFill/>
            <a:ln w="9525">
              <a:noFill/>
              <a:miter lim="800000"/>
              <a:headEnd/>
              <a:tailEnd/>
            </a:ln>
          </p:spPr>
        </p:pic>
      </p:grpSp>
    </p:spTree>
    <p:extLst>
      <p:ext uri="{BB962C8B-B14F-4D97-AF65-F5344CB8AC3E}">
        <p14:creationId xmlns:p14="http://schemas.microsoft.com/office/powerpoint/2010/main" val="396289484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5" y="-44"/>
            <a:ext cx="8042276" cy="1336956"/>
          </a:xfrm>
        </p:spPr>
        <p:txBody>
          <a:bodyPr/>
          <a:lstStyle/>
          <a:p>
            <a:r>
              <a:rPr lang="en-US" sz="3600" dirty="0" smtClean="0"/>
              <a:t>IPv4 Issues</a:t>
            </a:r>
            <a:endParaRPr lang="en-US" sz="3600" dirty="0"/>
          </a:p>
        </p:txBody>
      </p:sp>
      <p:sp>
        <p:nvSpPr>
          <p:cNvPr id="4" name="Content Placeholder 3"/>
          <p:cNvSpPr>
            <a:spLocks noGrp="1"/>
          </p:cNvSpPr>
          <p:nvPr>
            <p:ph idx="1"/>
          </p:nvPr>
        </p:nvSpPr>
        <p:spPr>
          <a:xfrm>
            <a:off x="549275" y="1449533"/>
            <a:ext cx="8042276" cy="4343400"/>
          </a:xfrm>
        </p:spPr>
        <p:txBody>
          <a:bodyPr/>
          <a:lstStyle/>
          <a:p>
            <a:r>
              <a:rPr lang="en-US" dirty="0" smtClean="0">
                <a:solidFill>
                  <a:srgbClr val="000000"/>
                </a:solidFill>
              </a:rPr>
              <a:t>In January 2010, only 10% of the public IPv4 addresses remained unallocated. </a:t>
            </a:r>
          </a:p>
          <a:p>
            <a:pPr lvl="1"/>
            <a:r>
              <a:rPr lang="en-US" dirty="0" smtClean="0">
                <a:solidFill>
                  <a:srgbClr val="000000"/>
                </a:solidFill>
              </a:rPr>
              <a:t>It is estimated that this pool will have exhausted by the late 2011.</a:t>
            </a:r>
          </a:p>
          <a:p>
            <a:endParaRPr lang="en-US" dirty="0">
              <a:solidFill>
                <a:srgbClr val="000000"/>
              </a:solidFill>
            </a:endParaRPr>
          </a:p>
        </p:txBody>
      </p:sp>
      <p:pic>
        <p:nvPicPr>
          <p:cNvPr id="4098" name="Picture 2"/>
          <p:cNvPicPr>
            <a:picLocks noChangeAspect="1" noChangeArrowheads="1"/>
          </p:cNvPicPr>
          <p:nvPr/>
        </p:nvPicPr>
        <p:blipFill>
          <a:blip r:embed="rId3"/>
          <a:srcRect/>
          <a:stretch>
            <a:fillRect/>
          </a:stretch>
        </p:blipFill>
        <p:spPr bwMode="auto">
          <a:xfrm>
            <a:off x="2431354" y="3183866"/>
            <a:ext cx="4265612" cy="2680156"/>
          </a:xfrm>
          <a:prstGeom prst="rect">
            <a:avLst/>
          </a:prstGeom>
          <a:noFill/>
          <a:ln w="9525">
            <a:solidFill>
              <a:schemeClr val="bg2"/>
            </a:solidFill>
            <a:miter lim="800000"/>
            <a:headEnd/>
            <a:tailEnd/>
          </a:ln>
        </p:spPr>
      </p:pic>
      <p:sp>
        <p:nvSpPr>
          <p:cNvPr id="5" name="Rectangle 4"/>
          <p:cNvSpPr/>
          <p:nvPr/>
        </p:nvSpPr>
        <p:spPr>
          <a:xfrm>
            <a:off x="2364678" y="5824024"/>
            <a:ext cx="4572000" cy="244682"/>
          </a:xfrm>
          <a:prstGeom prst="rect">
            <a:avLst/>
          </a:prstGeom>
        </p:spPr>
        <p:txBody>
          <a:bodyPr>
            <a:spAutoFit/>
          </a:bodyPr>
          <a:lstStyle/>
          <a:p>
            <a:r>
              <a:rPr lang="en-US" sz="1100" dirty="0" smtClean="0"/>
              <a:t>Source:  </a:t>
            </a:r>
            <a:r>
              <a:rPr lang="en-US" sz="1100" dirty="0" smtClean="0">
                <a:hlinkClick r:id="rId4"/>
              </a:rPr>
              <a:t>http://www.potaroo.net/tools/ipv4/</a:t>
            </a:r>
            <a:r>
              <a:rPr lang="en-US" sz="1100" dirty="0" smtClean="0"/>
              <a:t> </a:t>
            </a:r>
            <a:endParaRPr lang="en-US" sz="1100" dirty="0"/>
          </a:p>
        </p:txBody>
      </p:sp>
    </p:spTree>
    <p:extLst>
      <p:ext uri="{BB962C8B-B14F-4D97-AF65-F5344CB8AC3E}">
        <p14:creationId xmlns:p14="http://schemas.microsoft.com/office/powerpoint/2010/main" val="121979280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IPv4 Issues</a:t>
            </a:r>
            <a:endParaRPr lang="en-US" dirty="0"/>
          </a:p>
        </p:txBody>
      </p:sp>
      <p:sp>
        <p:nvSpPr>
          <p:cNvPr id="3" name="Content Placeholder 2"/>
          <p:cNvSpPr>
            <a:spLocks noGrp="1"/>
          </p:cNvSpPr>
          <p:nvPr>
            <p:ph idx="1"/>
          </p:nvPr>
        </p:nvSpPr>
        <p:spPr/>
        <p:txBody>
          <a:bodyPr>
            <a:normAutofit/>
          </a:bodyPr>
          <a:lstStyle/>
          <a:p>
            <a:r>
              <a:rPr lang="en-US" dirty="0" smtClean="0">
                <a:solidFill>
                  <a:srgbClr val="000000"/>
                </a:solidFill>
              </a:rPr>
              <a:t>Internet routing table expansion</a:t>
            </a:r>
          </a:p>
          <a:p>
            <a:pPr lvl="1"/>
            <a:r>
              <a:rPr lang="en-US" dirty="0" smtClean="0">
                <a:solidFill>
                  <a:srgbClr val="000000"/>
                </a:solidFill>
              </a:rPr>
              <a:t>The Internet routing tables continue to grow which means Internet core routers require more processing power, memory, and overhead.</a:t>
            </a:r>
          </a:p>
          <a:p>
            <a:r>
              <a:rPr lang="en-US" dirty="0" smtClean="0">
                <a:solidFill>
                  <a:srgbClr val="000000"/>
                </a:solidFill>
              </a:rPr>
              <a:t>Lack of true end-to-end model</a:t>
            </a:r>
          </a:p>
          <a:p>
            <a:pPr lvl="1"/>
            <a:r>
              <a:rPr lang="en-US" dirty="0" smtClean="0">
                <a:solidFill>
                  <a:srgbClr val="000000"/>
                </a:solidFill>
              </a:rPr>
              <a:t>IPv4 networks typically use NAT as the solution to address depletion. </a:t>
            </a:r>
          </a:p>
          <a:p>
            <a:pPr lvl="1"/>
            <a:r>
              <a:rPr lang="en-US" dirty="0" smtClean="0">
                <a:solidFill>
                  <a:srgbClr val="000000"/>
                </a:solidFill>
              </a:rPr>
              <a:t>However, NAT hides the true source address of traffic, which can cause other issues. </a:t>
            </a:r>
          </a:p>
          <a:p>
            <a:endParaRPr lang="en-US" dirty="0" smtClean="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val="413187293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Features of IPv6</a:t>
            </a:r>
            <a:endParaRPr lang="en-US" dirty="0"/>
          </a:p>
        </p:txBody>
      </p:sp>
      <p:sp>
        <p:nvSpPr>
          <p:cNvPr id="3" name="Content Placeholder 2"/>
          <p:cNvSpPr>
            <a:spLocks noGrp="1"/>
          </p:cNvSpPr>
          <p:nvPr>
            <p:ph idx="1"/>
          </p:nvPr>
        </p:nvSpPr>
        <p:spPr/>
        <p:txBody>
          <a:bodyPr>
            <a:normAutofit fontScale="85000" lnSpcReduction="20000"/>
          </a:bodyPr>
          <a:lstStyle/>
          <a:p>
            <a:r>
              <a:rPr lang="en-US" b="1" dirty="0" smtClean="0">
                <a:solidFill>
                  <a:srgbClr val="000000"/>
                </a:solidFill>
              </a:rPr>
              <a:t>Larger address space</a:t>
            </a:r>
          </a:p>
          <a:p>
            <a:pPr lvl="1"/>
            <a:r>
              <a:rPr lang="en-US" dirty="0" smtClean="0">
                <a:solidFill>
                  <a:srgbClr val="000000"/>
                </a:solidFill>
              </a:rPr>
              <a:t>IPv6 addresses are 128 bits, compared to IPv4’s 32 bits. </a:t>
            </a:r>
          </a:p>
          <a:p>
            <a:pPr lvl="2"/>
            <a:r>
              <a:rPr lang="en-US" dirty="0" smtClean="0">
                <a:solidFill>
                  <a:srgbClr val="000000"/>
                </a:solidFill>
              </a:rPr>
              <a:t>There are enough IPv6 addresses to allocate more than the entire IPv4 Internet address space to everyone on the planet.</a:t>
            </a:r>
          </a:p>
          <a:p>
            <a:pPr lvl="0"/>
            <a:r>
              <a:rPr lang="en-US" b="1" dirty="0" smtClean="0">
                <a:solidFill>
                  <a:srgbClr val="000000"/>
                </a:solidFill>
              </a:rPr>
              <a:t>Elimination of public-to-private NAT</a:t>
            </a:r>
          </a:p>
          <a:p>
            <a:pPr lvl="1"/>
            <a:r>
              <a:rPr lang="en-US" dirty="0" smtClean="0">
                <a:solidFill>
                  <a:srgbClr val="000000"/>
                </a:solidFill>
              </a:rPr>
              <a:t>End-to-end  communication traceability is possible.</a:t>
            </a:r>
          </a:p>
          <a:p>
            <a:r>
              <a:rPr lang="en-US" b="1" dirty="0" smtClean="0">
                <a:solidFill>
                  <a:srgbClr val="000000"/>
                </a:solidFill>
              </a:rPr>
              <a:t>Elimination of broadcast addresses</a:t>
            </a:r>
          </a:p>
          <a:p>
            <a:pPr lvl="1"/>
            <a:r>
              <a:rPr lang="en-US" dirty="0" smtClean="0">
                <a:solidFill>
                  <a:srgbClr val="000000"/>
                </a:solidFill>
              </a:rPr>
              <a:t>IPv6 now includes unicast, multicast, and anycast addresses. </a:t>
            </a:r>
          </a:p>
          <a:p>
            <a:r>
              <a:rPr lang="en-US" b="1" dirty="0" smtClean="0">
                <a:solidFill>
                  <a:srgbClr val="000000"/>
                </a:solidFill>
              </a:rPr>
              <a:t>Support for mobility and security</a:t>
            </a:r>
          </a:p>
          <a:p>
            <a:pPr lvl="1"/>
            <a:r>
              <a:rPr lang="en-US" dirty="0" smtClean="0">
                <a:solidFill>
                  <a:srgbClr val="000000"/>
                </a:solidFill>
              </a:rPr>
              <a:t>Helps ensure compliance with mobile IP and IPsec standards. </a:t>
            </a:r>
          </a:p>
          <a:p>
            <a:r>
              <a:rPr lang="en-US" b="1" dirty="0" smtClean="0">
                <a:solidFill>
                  <a:srgbClr val="000000"/>
                </a:solidFill>
              </a:rPr>
              <a:t>Simplified header for improved router efficiency</a:t>
            </a:r>
            <a:endParaRPr lang="en-US" dirty="0" smtClean="0">
              <a:solidFill>
                <a:srgbClr val="000000"/>
              </a:solidFill>
            </a:endParaRPr>
          </a:p>
          <a:p>
            <a:pPr lvl="1"/>
            <a:endParaRPr lang="en-US" dirty="0">
              <a:solidFill>
                <a:srgbClr val="000000"/>
              </a:solidFill>
            </a:endParaRPr>
          </a:p>
        </p:txBody>
      </p:sp>
    </p:spTree>
    <p:extLst>
      <p:ext uri="{BB962C8B-B14F-4D97-AF65-F5344CB8AC3E}">
        <p14:creationId xmlns:p14="http://schemas.microsoft.com/office/powerpoint/2010/main" val="204013762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03547" cy="796421"/>
          </a:xfrm>
        </p:spPr>
        <p:txBody>
          <a:bodyPr/>
          <a:lstStyle/>
          <a:p>
            <a:r>
              <a:rPr lang="en-US" sz="2800" dirty="0" smtClean="0"/>
              <a:t>IPv6 Address Types</a:t>
            </a:r>
            <a:endParaRPr lang="en-US" sz="2800" dirty="0"/>
          </a:p>
        </p:txBody>
      </p:sp>
      <p:graphicFrame>
        <p:nvGraphicFramePr>
          <p:cNvPr id="3" name="Table 2"/>
          <p:cNvGraphicFramePr>
            <a:graphicFrameLocks noGrp="1"/>
          </p:cNvGraphicFramePr>
          <p:nvPr>
            <p:extLst>
              <p:ext uri="{D42A27DB-BD31-4B8C-83A1-F6EECF244321}">
                <p14:modId xmlns:p14="http://schemas.microsoft.com/office/powerpoint/2010/main" val="3659949917"/>
              </p:ext>
            </p:extLst>
          </p:nvPr>
        </p:nvGraphicFramePr>
        <p:xfrm>
          <a:off x="496420" y="1208335"/>
          <a:ext cx="8280399" cy="5288279"/>
        </p:xfrm>
        <a:graphic>
          <a:graphicData uri="http://schemas.openxmlformats.org/drawingml/2006/table">
            <a:tbl>
              <a:tblPr firstRow="1" bandRow="1">
                <a:tableStyleId>{5C22544A-7EE6-4342-B048-85BDC9FD1C3A}</a:tableStyleId>
              </a:tblPr>
              <a:tblGrid>
                <a:gridCol w="2113280"/>
                <a:gridCol w="4058920"/>
                <a:gridCol w="2108199"/>
              </a:tblGrid>
              <a:tr h="512789">
                <a:tc>
                  <a:txBody>
                    <a:bodyPr/>
                    <a:lstStyle/>
                    <a:p>
                      <a:pPr algn="ctr"/>
                      <a:r>
                        <a:rPr lang="en-US" dirty="0" smtClean="0"/>
                        <a:t>Address Type</a:t>
                      </a:r>
                      <a:endParaRPr lang="en-US" dirty="0"/>
                    </a:p>
                  </a:txBody>
                  <a:tcPr anchor="ctr"/>
                </a:tc>
                <a:tc>
                  <a:txBody>
                    <a:bodyPr/>
                    <a:lstStyle/>
                    <a:p>
                      <a:pPr algn="ctr"/>
                      <a:r>
                        <a:rPr lang="en-US" dirty="0" smtClean="0"/>
                        <a:t>Description</a:t>
                      </a:r>
                      <a:endParaRPr lang="en-US" dirty="0"/>
                    </a:p>
                  </a:txBody>
                  <a:tcPr anchor="ctr"/>
                </a:tc>
                <a:tc>
                  <a:txBody>
                    <a:bodyPr/>
                    <a:lstStyle/>
                    <a:p>
                      <a:pPr algn="ctr"/>
                      <a:r>
                        <a:rPr lang="en-US" dirty="0" smtClean="0"/>
                        <a:t>Topology</a:t>
                      </a:r>
                      <a:endParaRPr lang="en-US" dirty="0"/>
                    </a:p>
                  </a:txBody>
                  <a:tcPr anchor="ctr"/>
                </a:tc>
              </a:tr>
              <a:tr h="1591830">
                <a:tc>
                  <a:txBody>
                    <a:bodyPr/>
                    <a:lstStyle/>
                    <a:p>
                      <a:pPr algn="ctr"/>
                      <a:r>
                        <a:rPr lang="en-GB" sz="1800" dirty="0" smtClean="0">
                          <a:effectLst/>
                        </a:rPr>
                        <a:t>Unicast</a:t>
                      </a:r>
                      <a:endParaRPr lang="en-US" dirty="0">
                        <a:effectLst/>
                      </a:endParaRPr>
                    </a:p>
                  </a:txBody>
                  <a:tcPr anchor="ctr"/>
                </a:tc>
                <a:tc>
                  <a:txBody>
                    <a:bodyPr/>
                    <a:lstStyle/>
                    <a:p>
                      <a:pPr marL="177800" indent="-177800" algn="l" defTabSz="814388" rtl="0" eaLnBrk="1" latinLnBrk="0" hangingPunct="1">
                        <a:lnSpc>
                          <a:spcPct val="100000"/>
                        </a:lnSpc>
                        <a:spcBef>
                          <a:spcPct val="0"/>
                        </a:spcBef>
                        <a:buFontTx/>
                        <a:buNone/>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One</a:t>
                      </a:r>
                      <a:r>
                        <a:rPr lang="en-GB" sz="1200" b="0" i="0" kern="1200" dirty="0" smtClean="0">
                          <a:solidFill>
                            <a:schemeClr val="dk1"/>
                          </a:solidFill>
                          <a:effectLst/>
                          <a:latin typeface="+mn-lt"/>
                          <a:ea typeface="+mn-ea"/>
                          <a:cs typeface="+mn-cs"/>
                        </a:rPr>
                        <a:t>” </a:t>
                      </a:r>
                    </a:p>
                    <a:p>
                      <a:pPr marL="177800" indent="-177800" algn="l"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An address destined for a single interface. </a:t>
                      </a:r>
                    </a:p>
                    <a:p>
                      <a:pPr marL="177800" indent="-177800" algn="l"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 packet sent to a unicast address is delivered to the interface identified by that address.</a:t>
                      </a:r>
                    </a:p>
                  </a:txBody>
                  <a:tcPr anchor="ctr"/>
                </a:tc>
                <a:tc>
                  <a:txBody>
                    <a:bodyPr/>
                    <a:lstStyle/>
                    <a:p>
                      <a:endParaRPr lang="en-US" dirty="0"/>
                    </a:p>
                  </a:txBody>
                  <a:tcPr/>
                </a:tc>
              </a:tr>
              <a:tr h="1591830">
                <a:tc>
                  <a:txBody>
                    <a:bodyPr/>
                    <a:lstStyle/>
                    <a:p>
                      <a:pPr algn="ctr"/>
                      <a:r>
                        <a:rPr lang="en-US" altLang="ja-JP" dirty="0" smtClean="0"/>
                        <a:t>Multicast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Many</a:t>
                      </a:r>
                      <a:r>
                        <a:rPr lang="en-GB" sz="1200" b="0" i="0" kern="1200" dirty="0" smtClean="0">
                          <a:solidFill>
                            <a:schemeClr val="dk1"/>
                          </a:solidFill>
                          <a:effectLst/>
                          <a:latin typeface="+mn-lt"/>
                          <a:ea typeface="+mn-ea"/>
                          <a:cs typeface="+mn-cs"/>
                        </a:rPr>
                        <a:t>”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(typically belonging to different nodes).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 multicast address will be delivered to all interfaces identified by that address.</a:t>
                      </a:r>
                    </a:p>
                  </a:txBody>
                  <a:tcPr anchor="ctr"/>
                </a:tc>
                <a:tc>
                  <a:txBody>
                    <a:bodyPr/>
                    <a:lstStyle/>
                    <a:p>
                      <a:endParaRPr lang="en-US" dirty="0"/>
                    </a:p>
                  </a:txBody>
                  <a:tcPr/>
                </a:tc>
              </a:tr>
              <a:tr h="1591830">
                <a:tc>
                  <a:txBody>
                    <a:bodyPr/>
                    <a:lstStyle/>
                    <a:p>
                      <a:pPr algn="ctr"/>
                      <a:r>
                        <a:rPr lang="en-US" altLang="ja-JP" dirty="0" smtClean="0"/>
                        <a:t>Anycast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Nearest</a:t>
                      </a:r>
                      <a:r>
                        <a:rPr lang="en-GB" sz="1200" b="0" i="0" kern="1200" dirty="0" smtClean="0">
                          <a:solidFill>
                            <a:schemeClr val="dk1"/>
                          </a:solidFill>
                          <a:effectLst/>
                          <a:latin typeface="+mn-lt"/>
                          <a:ea typeface="+mn-ea"/>
                          <a:cs typeface="+mn-cs"/>
                        </a:rPr>
                        <a:t>” </a:t>
                      </a:r>
                      <a:r>
                        <a:rPr lang="en-US" sz="1200" b="0" i="0" kern="1200" dirty="0" smtClean="0">
                          <a:solidFill>
                            <a:schemeClr val="dk1"/>
                          </a:solidFill>
                          <a:effectLst/>
                          <a:latin typeface="+mn-lt"/>
                          <a:ea typeface="+mn-ea"/>
                          <a:cs typeface="+mn-cs"/>
                        </a:rPr>
                        <a:t>(Allocated from Unicast)</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In most cases these interfaces belong to different nodes. </a:t>
                      </a:r>
                    </a:p>
                    <a:p>
                      <a:pPr marL="177800" indent="-177800" algn="l"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an anycast address is delivered to the closest interface</a:t>
                      </a:r>
                      <a:r>
                        <a:rPr lang="en-US" sz="1200" b="0" i="0" kern="1200" baseline="0" dirty="0" smtClean="0">
                          <a:solidFill>
                            <a:schemeClr val="dk1"/>
                          </a:solidFill>
                          <a:effectLst/>
                          <a:latin typeface="+mn-lt"/>
                          <a:ea typeface="+mn-ea"/>
                          <a:cs typeface="+mn-cs"/>
                        </a:rPr>
                        <a:t> as determined by the IGP.</a:t>
                      </a:r>
                      <a:endParaRPr lang="en-US" sz="1200" b="0" i="0" kern="1200" dirty="0" smtClean="0">
                        <a:solidFill>
                          <a:schemeClr val="dk1"/>
                        </a:solidFill>
                        <a:effectLst/>
                        <a:latin typeface="+mn-lt"/>
                        <a:ea typeface="+mn-ea"/>
                        <a:cs typeface="+mn-cs"/>
                      </a:endParaRPr>
                    </a:p>
                  </a:txBody>
                  <a:tcPr anchor="ctr"/>
                </a:tc>
                <a:tc>
                  <a:txBody>
                    <a:bodyPr/>
                    <a:lstStyle/>
                    <a:p>
                      <a:endParaRPr lang="en-US" dirty="0"/>
                    </a:p>
                  </a:txBody>
                  <a:tcPr/>
                </a:tc>
              </a:tr>
            </a:tbl>
          </a:graphicData>
        </a:graphic>
      </p:graphicFrame>
      <p:grpSp>
        <p:nvGrpSpPr>
          <p:cNvPr id="4" name="Group 4"/>
          <p:cNvGrpSpPr>
            <a:grpSpLocks/>
          </p:cNvGrpSpPr>
          <p:nvPr/>
        </p:nvGrpSpPr>
        <p:grpSpPr bwMode="auto">
          <a:xfrm>
            <a:off x="7045960" y="2098040"/>
            <a:ext cx="1397000" cy="420688"/>
            <a:chOff x="3728" y="1026"/>
            <a:chExt cx="1028" cy="321"/>
          </a:xfrm>
        </p:grpSpPr>
        <p:sp>
          <p:nvSpPr>
            <p:cNvPr id="5" name="Line 5"/>
            <p:cNvSpPr>
              <a:spLocks noChangeShapeType="1"/>
            </p:cNvSpPr>
            <p:nvPr/>
          </p:nvSpPr>
          <p:spPr bwMode="auto">
            <a:xfrm>
              <a:off x="4001" y="1162"/>
              <a:ext cx="499" cy="0"/>
            </a:xfrm>
            <a:prstGeom prst="line">
              <a:avLst/>
            </a:prstGeom>
            <a:noFill/>
            <a:ln w="38100">
              <a:solidFill>
                <a:schemeClr val="tx1"/>
              </a:solidFill>
              <a:round/>
              <a:headEnd/>
              <a:tailEnd type="triangle" w="lg" len="lg"/>
            </a:ln>
          </p:spPr>
          <p:txBody>
            <a:bodyPr wrap="none" anchor="ctr"/>
            <a:lstStyle/>
            <a:p>
              <a:endParaRPr lang="en-US" dirty="0"/>
            </a:p>
          </p:txBody>
        </p:sp>
        <p:sp>
          <p:nvSpPr>
            <p:cNvPr id="6" name="computr2"/>
            <p:cNvSpPr>
              <a:spLocks noEditPoints="1" noChangeArrowheads="1"/>
            </p:cNvSpPr>
            <p:nvPr/>
          </p:nvSpPr>
          <p:spPr bwMode="auto">
            <a:xfrm>
              <a:off x="372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7" name="computr2"/>
            <p:cNvSpPr>
              <a:spLocks noEditPoints="1" noChangeArrowheads="1"/>
            </p:cNvSpPr>
            <p:nvPr/>
          </p:nvSpPr>
          <p:spPr bwMode="auto">
            <a:xfrm>
              <a:off x="443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8" name="Group 8"/>
          <p:cNvGrpSpPr>
            <a:grpSpLocks/>
          </p:cNvGrpSpPr>
          <p:nvPr/>
        </p:nvGrpSpPr>
        <p:grpSpPr bwMode="auto">
          <a:xfrm>
            <a:off x="6896100" y="4879341"/>
            <a:ext cx="1587500" cy="1295400"/>
            <a:chOff x="3750" y="1616"/>
            <a:chExt cx="1359" cy="990"/>
          </a:xfrm>
        </p:grpSpPr>
        <p:sp>
          <p:nvSpPr>
            <p:cNvPr id="9" name="Line 9"/>
            <p:cNvSpPr>
              <a:spLocks noChangeShapeType="1"/>
            </p:cNvSpPr>
            <p:nvPr/>
          </p:nvSpPr>
          <p:spPr bwMode="auto">
            <a:xfrm>
              <a:off x="4014" y="2115"/>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0" name="Line 10"/>
            <p:cNvSpPr>
              <a:spLocks noChangeShapeType="1"/>
            </p:cNvSpPr>
            <p:nvPr/>
          </p:nvSpPr>
          <p:spPr bwMode="auto">
            <a:xfrm flipV="1">
              <a:off x="4286" y="1706"/>
              <a:ext cx="544" cy="409"/>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1" name="Line 11"/>
            <p:cNvSpPr>
              <a:spLocks noChangeShapeType="1"/>
            </p:cNvSpPr>
            <p:nvPr/>
          </p:nvSpPr>
          <p:spPr bwMode="auto">
            <a:xfrm rot="5647623" flipV="1">
              <a:off x="4420" y="2033"/>
              <a:ext cx="272" cy="544"/>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2" name="Line 12"/>
            <p:cNvSpPr>
              <a:spLocks noChangeShapeType="1"/>
            </p:cNvSpPr>
            <p:nvPr/>
          </p:nvSpPr>
          <p:spPr bwMode="auto">
            <a:xfrm>
              <a:off x="4286" y="2115"/>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13" name="computr2"/>
            <p:cNvSpPr>
              <a:spLocks noEditPoints="1" noChangeArrowheads="1"/>
            </p:cNvSpPr>
            <p:nvPr/>
          </p:nvSpPr>
          <p:spPr bwMode="auto">
            <a:xfrm>
              <a:off x="3750" y="197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4" name="computr2"/>
            <p:cNvSpPr>
              <a:spLocks noEditPoints="1" noChangeArrowheads="1"/>
            </p:cNvSpPr>
            <p:nvPr/>
          </p:nvSpPr>
          <p:spPr bwMode="auto">
            <a:xfrm>
              <a:off x="4791" y="161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5" name="computr2"/>
            <p:cNvSpPr>
              <a:spLocks noEditPoints="1" noChangeArrowheads="1"/>
            </p:cNvSpPr>
            <p:nvPr/>
          </p:nvSpPr>
          <p:spPr bwMode="auto">
            <a:xfrm>
              <a:off x="4497" y="194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6" name="computr2"/>
            <p:cNvSpPr>
              <a:spLocks noEditPoints="1" noChangeArrowheads="1"/>
            </p:cNvSpPr>
            <p:nvPr/>
          </p:nvSpPr>
          <p:spPr bwMode="auto">
            <a:xfrm>
              <a:off x="4784" y="228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17" name="Group 17"/>
          <p:cNvGrpSpPr>
            <a:grpSpLocks/>
          </p:cNvGrpSpPr>
          <p:nvPr/>
        </p:nvGrpSpPr>
        <p:grpSpPr bwMode="auto">
          <a:xfrm>
            <a:off x="7105650" y="3350261"/>
            <a:ext cx="1314450" cy="1130300"/>
            <a:chOff x="3779" y="2956"/>
            <a:chExt cx="1060" cy="990"/>
          </a:xfrm>
        </p:grpSpPr>
        <p:sp>
          <p:nvSpPr>
            <p:cNvPr id="18" name="Line 18"/>
            <p:cNvSpPr>
              <a:spLocks noChangeShapeType="1"/>
            </p:cNvSpPr>
            <p:nvPr/>
          </p:nvSpPr>
          <p:spPr bwMode="auto">
            <a:xfrm>
              <a:off x="4014" y="3476"/>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9" name="Line 19"/>
            <p:cNvSpPr>
              <a:spLocks noChangeShapeType="1"/>
            </p:cNvSpPr>
            <p:nvPr/>
          </p:nvSpPr>
          <p:spPr bwMode="auto">
            <a:xfrm flipV="1">
              <a:off x="4286" y="3204"/>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0" name="Line 20"/>
            <p:cNvSpPr>
              <a:spLocks noChangeShapeType="1"/>
            </p:cNvSpPr>
            <p:nvPr/>
          </p:nvSpPr>
          <p:spPr bwMode="auto">
            <a:xfrm>
              <a:off x="4286" y="3476"/>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21" name="Line 21"/>
            <p:cNvSpPr>
              <a:spLocks noChangeShapeType="1"/>
            </p:cNvSpPr>
            <p:nvPr/>
          </p:nvSpPr>
          <p:spPr bwMode="auto">
            <a:xfrm rot="5675228" flipV="1">
              <a:off x="4308" y="3453"/>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2" name="computr2"/>
            <p:cNvSpPr>
              <a:spLocks noEditPoints="1" noChangeArrowheads="1"/>
            </p:cNvSpPr>
            <p:nvPr/>
          </p:nvSpPr>
          <p:spPr bwMode="auto">
            <a:xfrm>
              <a:off x="4513" y="295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3" name="computr2"/>
            <p:cNvSpPr>
              <a:spLocks noEditPoints="1" noChangeArrowheads="1"/>
            </p:cNvSpPr>
            <p:nvPr/>
          </p:nvSpPr>
          <p:spPr bwMode="auto">
            <a:xfrm>
              <a:off x="4513" y="328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4" name="computr2"/>
            <p:cNvSpPr>
              <a:spLocks noEditPoints="1" noChangeArrowheads="1"/>
            </p:cNvSpPr>
            <p:nvPr/>
          </p:nvSpPr>
          <p:spPr bwMode="auto">
            <a:xfrm>
              <a:off x="4521" y="362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5" name="computr2"/>
            <p:cNvSpPr>
              <a:spLocks noEditPoints="1" noChangeArrowheads="1"/>
            </p:cNvSpPr>
            <p:nvPr/>
          </p:nvSpPr>
          <p:spPr bwMode="auto">
            <a:xfrm>
              <a:off x="3779" y="3334"/>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spTree>
    <p:extLst>
      <p:ext uri="{BB962C8B-B14F-4D97-AF65-F5344CB8AC3E}">
        <p14:creationId xmlns:p14="http://schemas.microsoft.com/office/powerpoint/2010/main" val="308106851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1336956"/>
          </a:xfrm>
        </p:spPr>
        <p:txBody>
          <a:bodyPr/>
          <a:lstStyle/>
          <a:p>
            <a:pPr>
              <a:defRPr/>
            </a:pPr>
            <a:r>
              <a:rPr lang="en-US" sz="3600" dirty="0" smtClean="0"/>
              <a:t>IPv4 Header vs. IPv6 Header</a:t>
            </a:r>
          </a:p>
        </p:txBody>
      </p:sp>
      <p:pic>
        <p:nvPicPr>
          <p:cNvPr id="9" name="Picture 8"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965" y="1401484"/>
            <a:ext cx="8140700" cy="4435823"/>
          </a:xfrm>
          <a:prstGeom prst="rect">
            <a:avLst/>
          </a:prstGeom>
        </p:spPr>
      </p:pic>
    </p:spTree>
    <p:extLst>
      <p:ext uri="{BB962C8B-B14F-4D97-AF65-F5344CB8AC3E}">
        <p14:creationId xmlns:p14="http://schemas.microsoft.com/office/powerpoint/2010/main" val="4015214936"/>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1336956"/>
          </a:xfrm>
        </p:spPr>
        <p:txBody>
          <a:bodyPr>
            <a:normAutofit/>
          </a:bodyPr>
          <a:lstStyle/>
          <a:p>
            <a:pPr>
              <a:defRPr/>
            </a:pPr>
            <a:r>
              <a:rPr lang="en-US" sz="3600" dirty="0" smtClean="0"/>
              <a:t>Protocol and Next Header Fields</a:t>
            </a:r>
          </a:p>
        </p:txBody>
      </p:sp>
      <p:sp>
        <p:nvSpPr>
          <p:cNvPr id="36" name="Content Placeholder 35"/>
          <p:cNvSpPr>
            <a:spLocks noGrp="1"/>
          </p:cNvSpPr>
          <p:nvPr>
            <p:ph idx="1"/>
          </p:nvPr>
        </p:nvSpPr>
        <p:spPr>
          <a:xfrm>
            <a:off x="549275" y="1471057"/>
            <a:ext cx="8042276" cy="4343400"/>
          </a:xfrm>
        </p:spPr>
        <p:txBody>
          <a:bodyPr/>
          <a:lstStyle/>
          <a:p>
            <a:r>
              <a:rPr lang="en-US" dirty="0" smtClean="0">
                <a:solidFill>
                  <a:srgbClr val="000000"/>
                </a:solidFill>
              </a:rPr>
              <a:t>In IPv4 the Protocol field is used to identify the next level protocol (e.g., TCP, UDP, ICMP, …). </a:t>
            </a:r>
          </a:p>
          <a:p>
            <a:r>
              <a:rPr lang="en-US" dirty="0" smtClean="0">
                <a:solidFill>
                  <a:srgbClr val="000000"/>
                </a:solidFill>
              </a:rPr>
              <a:t>In IPv6, this field is called the "Next Header" field and serves the same purpose.</a:t>
            </a:r>
          </a:p>
          <a:p>
            <a:endParaRPr lang="en-US" dirty="0">
              <a:solidFill>
                <a:srgbClr val="000000"/>
              </a:solidFill>
            </a:endParaRPr>
          </a:p>
        </p:txBody>
      </p:sp>
      <p:grpSp>
        <p:nvGrpSpPr>
          <p:cNvPr id="2" name="Group 10"/>
          <p:cNvGrpSpPr/>
          <p:nvPr/>
        </p:nvGrpSpPr>
        <p:grpSpPr>
          <a:xfrm>
            <a:off x="393366" y="3389925"/>
            <a:ext cx="8518513" cy="3479800"/>
            <a:chOff x="368300" y="3136900"/>
            <a:chExt cx="8518513" cy="3479800"/>
          </a:xfrm>
        </p:grpSpPr>
        <p:pic>
          <p:nvPicPr>
            <p:cNvPr id="3074" name="Picture 2"/>
            <p:cNvPicPr>
              <a:picLocks noChangeAspect="1" noChangeArrowheads="1"/>
            </p:cNvPicPr>
            <p:nvPr/>
          </p:nvPicPr>
          <p:blipFill>
            <a:blip r:embed="rId3"/>
            <a:srcRect/>
            <a:stretch>
              <a:fillRect/>
            </a:stretch>
          </p:blipFill>
          <p:spPr bwMode="auto">
            <a:xfrm>
              <a:off x="368300" y="3174999"/>
              <a:ext cx="4214852" cy="2786963"/>
            </a:xfrm>
            <a:prstGeom prst="rect">
              <a:avLst/>
            </a:prstGeom>
            <a:noFill/>
            <a:ln w="9525">
              <a:noFill/>
              <a:miter lim="800000"/>
              <a:headEnd/>
              <a:tailEnd/>
            </a:ln>
          </p:spPr>
        </p:pic>
        <p:pic>
          <p:nvPicPr>
            <p:cNvPr id="3076" name="Picture 4"/>
            <p:cNvPicPr>
              <a:picLocks noChangeAspect="1" noChangeArrowheads="1"/>
            </p:cNvPicPr>
            <p:nvPr/>
          </p:nvPicPr>
          <p:blipFill>
            <a:blip r:embed="rId4"/>
            <a:srcRect/>
            <a:stretch>
              <a:fillRect/>
            </a:stretch>
          </p:blipFill>
          <p:spPr bwMode="auto">
            <a:xfrm>
              <a:off x="4652623" y="3136900"/>
              <a:ext cx="4234190" cy="2857500"/>
            </a:xfrm>
            <a:prstGeom prst="rect">
              <a:avLst/>
            </a:prstGeom>
            <a:noFill/>
            <a:ln w="9525">
              <a:noFill/>
              <a:miter lim="800000"/>
              <a:headEnd/>
              <a:tailEnd/>
            </a:ln>
          </p:spPr>
        </p:pic>
        <p:grpSp>
          <p:nvGrpSpPr>
            <p:cNvPr id="3" name="Group 49"/>
            <p:cNvGrpSpPr/>
            <p:nvPr/>
          </p:nvGrpSpPr>
          <p:grpSpPr>
            <a:xfrm>
              <a:off x="1816100" y="4051300"/>
              <a:ext cx="6045200" cy="1003300"/>
              <a:chOff x="1828800" y="2857500"/>
              <a:chExt cx="6045200" cy="1003300"/>
            </a:xfrm>
          </p:grpSpPr>
          <p:sp>
            <p:nvSpPr>
              <p:cNvPr id="48" name="Rectangle 47"/>
              <p:cNvSpPr/>
              <p:nvPr/>
            </p:nvSpPr>
            <p:spPr bwMode="auto">
              <a:xfrm>
                <a:off x="1828800" y="3327400"/>
                <a:ext cx="965200" cy="5334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9" name="Rectangle 48"/>
              <p:cNvSpPr/>
              <p:nvPr/>
            </p:nvSpPr>
            <p:spPr bwMode="auto">
              <a:xfrm>
                <a:off x="7076722" y="28575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pic>
          <p:nvPicPr>
            <p:cNvPr id="3078" name="Picture 6"/>
            <p:cNvPicPr>
              <a:picLocks noChangeAspect="1" noChangeArrowheads="1"/>
            </p:cNvPicPr>
            <p:nvPr/>
          </p:nvPicPr>
          <p:blipFill>
            <a:blip r:embed="rId5"/>
            <a:srcRect/>
            <a:stretch>
              <a:fillRect/>
            </a:stretch>
          </p:blipFill>
          <p:spPr bwMode="auto">
            <a:xfrm>
              <a:off x="1219200" y="6055504"/>
              <a:ext cx="2380171" cy="535796"/>
            </a:xfrm>
            <a:prstGeom prst="rect">
              <a:avLst/>
            </a:prstGeom>
            <a:noFill/>
            <a:ln w="9525">
              <a:noFill/>
              <a:miter lim="800000"/>
              <a:headEnd/>
              <a:tailEnd/>
            </a:ln>
          </p:spPr>
        </p:pic>
        <p:pic>
          <p:nvPicPr>
            <p:cNvPr id="3079" name="Picture 7"/>
            <p:cNvPicPr>
              <a:picLocks noChangeAspect="1" noChangeArrowheads="1"/>
            </p:cNvPicPr>
            <p:nvPr/>
          </p:nvPicPr>
          <p:blipFill>
            <a:blip r:embed="rId6"/>
            <a:srcRect/>
            <a:stretch>
              <a:fillRect/>
            </a:stretch>
          </p:blipFill>
          <p:spPr bwMode="auto">
            <a:xfrm>
              <a:off x="5295900" y="6070600"/>
              <a:ext cx="2390475" cy="546100"/>
            </a:xfrm>
            <a:prstGeom prst="rect">
              <a:avLst/>
            </a:prstGeom>
            <a:noFill/>
            <a:ln w="9525">
              <a:noFill/>
              <a:miter lim="800000"/>
              <a:headEnd/>
              <a:tailEnd/>
            </a:ln>
          </p:spPr>
        </p:pic>
      </p:grpSp>
    </p:spTree>
    <p:extLst>
      <p:ext uri="{BB962C8B-B14F-4D97-AF65-F5344CB8AC3E}">
        <p14:creationId xmlns:p14="http://schemas.microsoft.com/office/powerpoint/2010/main" val="1886742946"/>
      </p:ext>
    </p:extLst>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Extension Headers</a:t>
            </a:r>
            <a:endParaRPr lang="en-US" dirty="0"/>
          </a:p>
        </p:txBody>
      </p:sp>
      <p:sp>
        <p:nvSpPr>
          <p:cNvPr id="3" name="Content Placeholder 2"/>
          <p:cNvSpPr>
            <a:spLocks noGrp="1"/>
          </p:cNvSpPr>
          <p:nvPr>
            <p:ph idx="1"/>
          </p:nvPr>
        </p:nvSpPr>
        <p:spPr/>
        <p:txBody>
          <a:bodyPr>
            <a:normAutofit/>
          </a:bodyPr>
          <a:lstStyle/>
          <a:p>
            <a:r>
              <a:rPr lang="en-US" dirty="0" smtClean="0">
                <a:solidFill>
                  <a:srgbClr val="000000"/>
                </a:solidFill>
              </a:rPr>
              <a:t>The Next Header field identifies what follows the Destination Address field:</a:t>
            </a:r>
          </a:p>
          <a:p>
            <a:pPr lvl="1"/>
            <a:r>
              <a:rPr lang="en-US" dirty="0" smtClean="0">
                <a:solidFill>
                  <a:srgbClr val="000000"/>
                </a:solidFill>
              </a:rPr>
              <a:t>Protocols:</a:t>
            </a:r>
          </a:p>
          <a:p>
            <a:pPr lvl="2"/>
            <a:r>
              <a:rPr lang="en-US" dirty="0" smtClean="0">
                <a:solidFill>
                  <a:srgbClr val="000000"/>
                </a:solidFill>
              </a:rPr>
              <a:t>TCP	(protocol 6)</a:t>
            </a:r>
          </a:p>
          <a:p>
            <a:pPr lvl="2"/>
            <a:r>
              <a:rPr lang="en-US" dirty="0" smtClean="0">
                <a:solidFill>
                  <a:srgbClr val="000000"/>
                </a:solidFill>
              </a:rPr>
              <a:t>UDP	(protocol 17)</a:t>
            </a:r>
          </a:p>
          <a:p>
            <a:pPr lvl="2"/>
            <a:r>
              <a:rPr lang="en-US" dirty="0" smtClean="0">
                <a:solidFill>
                  <a:srgbClr val="000000"/>
                </a:solidFill>
              </a:rPr>
              <a:t>ICMPv6	(protocol 58)</a:t>
            </a:r>
          </a:p>
          <a:p>
            <a:pPr lvl="1"/>
            <a:r>
              <a:rPr lang="en-US" dirty="0" smtClean="0">
                <a:solidFill>
                  <a:srgbClr val="000000"/>
                </a:solidFill>
              </a:rPr>
              <a:t>Extension header </a:t>
            </a:r>
          </a:p>
          <a:p>
            <a:r>
              <a:rPr lang="en-US" dirty="0" smtClean="0">
                <a:solidFill>
                  <a:srgbClr val="000000"/>
                </a:solidFill>
              </a:rPr>
              <a:t>Extension headers make the handling of options more efficient.</a:t>
            </a:r>
          </a:p>
          <a:p>
            <a:endParaRPr lang="en-US" dirty="0">
              <a:solidFill>
                <a:srgbClr val="000000"/>
              </a:solidFill>
            </a:endParaRPr>
          </a:p>
        </p:txBody>
      </p:sp>
      <p:grpSp>
        <p:nvGrpSpPr>
          <p:cNvPr id="4" name="Group 11"/>
          <p:cNvGrpSpPr/>
          <p:nvPr/>
        </p:nvGrpSpPr>
        <p:grpSpPr>
          <a:xfrm>
            <a:off x="4524647" y="1786828"/>
            <a:ext cx="4234190" cy="3641123"/>
            <a:chOff x="4665323" y="2082800"/>
            <a:chExt cx="4234190" cy="3641123"/>
          </a:xfrm>
        </p:grpSpPr>
        <p:grpSp>
          <p:nvGrpSpPr>
            <p:cNvPr id="5" name="Group 18"/>
            <p:cNvGrpSpPr/>
            <p:nvPr/>
          </p:nvGrpSpPr>
          <p:grpSpPr>
            <a:xfrm>
              <a:off x="4665323" y="2082800"/>
              <a:ext cx="4234190" cy="3641123"/>
              <a:chOff x="4652623" y="3136900"/>
              <a:chExt cx="4234190" cy="3641123"/>
            </a:xfrm>
          </p:grpSpPr>
          <p:grpSp>
            <p:nvGrpSpPr>
              <p:cNvPr id="6" name="Group 8"/>
              <p:cNvGrpSpPr/>
              <p:nvPr/>
            </p:nvGrpSpPr>
            <p:grpSpPr>
              <a:xfrm>
                <a:off x="4652623" y="3136900"/>
                <a:ext cx="4234190" cy="2857500"/>
                <a:chOff x="4652623" y="3136900"/>
                <a:chExt cx="4234190" cy="2857500"/>
              </a:xfrm>
            </p:grpSpPr>
            <p:pic>
              <p:nvPicPr>
                <p:cNvPr id="23" name="Picture 22"/>
                <p:cNvPicPr>
                  <a:picLocks noChangeAspect="1" noChangeArrowheads="1"/>
                </p:cNvPicPr>
                <p:nvPr/>
              </p:nvPicPr>
              <p:blipFill>
                <a:blip r:embed="rId2"/>
                <a:srcRect/>
                <a:stretch>
                  <a:fillRect/>
                </a:stretch>
              </p:blipFill>
              <p:spPr bwMode="auto">
                <a:xfrm>
                  <a:off x="4652623" y="3136900"/>
                  <a:ext cx="4234190" cy="2857500"/>
                </a:xfrm>
                <a:prstGeom prst="rect">
                  <a:avLst/>
                </a:prstGeom>
                <a:noFill/>
                <a:ln w="9525">
                  <a:noFill/>
                  <a:miter lim="800000"/>
                  <a:headEnd/>
                  <a:tailEnd/>
                </a:ln>
              </p:spPr>
            </p:pic>
            <p:sp>
              <p:nvSpPr>
                <p:cNvPr id="24" name="Rectangle 23"/>
                <p:cNvSpPr/>
                <p:nvPr/>
              </p:nvSpPr>
              <p:spPr bwMode="auto">
                <a:xfrm>
                  <a:off x="7051322" y="40513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21" name="Rectangle 20"/>
              <p:cNvSpPr/>
              <p:nvPr/>
            </p:nvSpPr>
            <p:spPr bwMode="auto">
              <a:xfrm>
                <a:off x="4711700" y="5930900"/>
                <a:ext cx="4102100" cy="415323"/>
              </a:xfrm>
              <a:prstGeom prst="rect">
                <a:avLst/>
              </a:prstGeom>
              <a:solidFill>
                <a:schemeClr val="accent6">
                  <a:lumMod val="20000"/>
                  <a:lumOff val="80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(Optional) Extension Header(s)</a:t>
                </a:r>
              </a:p>
            </p:txBody>
          </p:sp>
          <p:sp>
            <p:nvSpPr>
              <p:cNvPr id="22" name="Rectangle 21"/>
              <p:cNvSpPr/>
              <p:nvPr/>
            </p:nvSpPr>
            <p:spPr bwMode="auto">
              <a:xfrm>
                <a:off x="4711700" y="6362700"/>
                <a:ext cx="4102100" cy="415323"/>
              </a:xfrm>
              <a:prstGeom prst="rect">
                <a:avLst/>
              </a:prstGeom>
              <a:solidFill>
                <a:schemeClr val="bg1">
                  <a:lumMod val="85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Data …</a:t>
                </a:r>
              </a:p>
            </p:txBody>
          </p:sp>
        </p:grpSp>
        <p:sp>
          <p:nvSpPr>
            <p:cNvPr id="7" name="Rectangle 6"/>
            <p:cNvSpPr/>
            <p:nvPr/>
          </p:nvSpPr>
          <p:spPr bwMode="auto">
            <a:xfrm>
              <a:off x="4711700" y="4851400"/>
              <a:ext cx="4114800" cy="4699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137082467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44"/>
            <a:ext cx="8042276" cy="1336956"/>
          </a:xfrm>
        </p:spPr>
        <p:txBody>
          <a:bodyPr/>
          <a:lstStyle/>
          <a:p>
            <a:r>
              <a:rPr lang="en-US" sz="3600" dirty="0" smtClean="0"/>
              <a:t>Extension Headers</a:t>
            </a:r>
            <a:endParaRPr lang="en-US" sz="3600" dirty="0"/>
          </a:p>
        </p:txBody>
      </p:sp>
      <p:sp>
        <p:nvSpPr>
          <p:cNvPr id="6" name="Content Placeholder 5"/>
          <p:cNvSpPr>
            <a:spLocks noGrp="1"/>
          </p:cNvSpPr>
          <p:nvPr>
            <p:ph idx="1"/>
          </p:nvPr>
        </p:nvSpPr>
        <p:spPr>
          <a:xfrm>
            <a:off x="279400" y="1198254"/>
            <a:ext cx="8699499" cy="2040246"/>
          </a:xfrm>
        </p:spPr>
        <p:txBody>
          <a:bodyPr>
            <a:normAutofit/>
          </a:bodyPr>
          <a:lstStyle/>
          <a:p>
            <a:pPr lvl="0">
              <a:defRPr/>
            </a:pPr>
            <a:r>
              <a:rPr lang="en-US" dirty="0" smtClean="0">
                <a:solidFill>
                  <a:srgbClr val="000000"/>
                </a:solidFill>
              </a:rPr>
              <a:t>Multiple extension headers (called a chain) may be included in an IPv6 packet.</a:t>
            </a:r>
          </a:p>
          <a:p>
            <a:pPr lvl="1">
              <a:defRPr/>
            </a:pPr>
            <a:r>
              <a:rPr lang="en-US" dirty="0" smtClean="0">
                <a:solidFill>
                  <a:srgbClr val="000000"/>
                </a:solidFill>
              </a:rPr>
              <a:t>The number of extension headers is not fixed, so the total length of the extension header chain is variable.</a:t>
            </a:r>
          </a:p>
          <a:p>
            <a:pPr lvl="0">
              <a:defRPr/>
            </a:pPr>
            <a:endParaRPr lang="en-US" dirty="0" smtClean="0">
              <a:solidFill>
                <a:srgbClr val="000000"/>
              </a:solidFill>
            </a:endParaRPr>
          </a:p>
        </p:txBody>
      </p:sp>
      <p:pic>
        <p:nvPicPr>
          <p:cNvPr id="2051" name="Picture 3"/>
          <p:cNvPicPr>
            <a:picLocks noGrp="1" noChangeAspect="1" noChangeArrowheads="1"/>
          </p:cNvPicPr>
          <p:nvPr>
            <p:ph idx="10"/>
          </p:nvPr>
        </p:nvPicPr>
        <p:blipFill>
          <a:blip r:embed="rId2"/>
          <a:stretch>
            <a:fillRect/>
          </a:stretch>
        </p:blipFill>
        <p:spPr bwMode="auto">
          <a:xfrm>
            <a:off x="4776779" y="2847279"/>
            <a:ext cx="4067175" cy="3034241"/>
          </a:xfrm>
          <a:prstGeom prst="rect">
            <a:avLst/>
          </a:prstGeom>
          <a:noFill/>
          <a:ln w="9525">
            <a:noFill/>
            <a:miter lim="800000"/>
            <a:headEnd/>
            <a:tailEnd/>
          </a:ln>
        </p:spPr>
      </p:pic>
      <p:sp>
        <p:nvSpPr>
          <p:cNvPr id="14" name="Content Placeholder 5"/>
          <p:cNvSpPr txBox="1">
            <a:spLocks/>
          </p:cNvSpPr>
          <p:nvPr/>
        </p:nvSpPr>
        <p:spPr bwMode="auto">
          <a:xfrm>
            <a:off x="279400" y="2824480"/>
            <a:ext cx="4241799" cy="3565566"/>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indent="-236538" algn="l" defTabSz="814388" eaLnBrk="1" hangingPunct="1">
              <a:lnSpc>
                <a:spcPct val="95000"/>
              </a:lnSpc>
              <a:spcBef>
                <a:spcPct val="50000"/>
              </a:spcBef>
              <a:buClr>
                <a:srgbClr val="708CA1"/>
              </a:buClr>
              <a:buFont typeface="Wingdings" pitchFamily="2" charset="2"/>
              <a:buChar char="§"/>
              <a:defRPr/>
            </a:pPr>
            <a:r>
              <a:rPr lang="en-US" dirty="0" smtClean="0">
                <a:solidFill>
                  <a:srgbClr val="000000"/>
                </a:solidFill>
                <a:latin typeface="+mn-lt"/>
              </a:rPr>
              <a:t>The destination node examines the first extension header (if any). </a:t>
            </a:r>
          </a:p>
          <a:p>
            <a:pPr marL="461963" marR="0" lvl="1" indent="-236538" algn="l" defTabSz="814388" rtl="0" eaLnBrk="1" fontAlgn="base" latinLnBrk="0" hangingPunct="1">
              <a:lnSpc>
                <a:spcPct val="95000"/>
              </a:lnSpc>
              <a:spcBef>
                <a:spcPct val="35000"/>
              </a:spcBef>
              <a:spcAft>
                <a:spcPct val="0"/>
              </a:spcAft>
              <a:buClr>
                <a:srgbClr val="708CA1"/>
              </a:buClr>
              <a:buSzTx/>
              <a:buFont typeface="Arial" pitchFamily="34" charset="0"/>
              <a:buChar char="•"/>
              <a:tabLst/>
              <a:defRPr/>
            </a:pPr>
            <a:r>
              <a:rPr kumimoji="0" lang="en-US" sz="2000" b="0" i="0" u="none" strike="noStrike" kern="0" cap="none" spc="0" normalizeH="0" baseline="0" noProof="0" dirty="0" smtClean="0">
                <a:ln>
                  <a:noFill/>
                </a:ln>
                <a:solidFill>
                  <a:srgbClr val="000000"/>
                </a:solidFill>
                <a:effectLst/>
                <a:uLnTx/>
                <a:uFillTx/>
                <a:latin typeface="+mn-lt"/>
              </a:rPr>
              <a:t>The contents determine whether or not the node should examine the next header. </a:t>
            </a:r>
          </a:p>
          <a:p>
            <a:pPr marL="461963" lvl="1" indent="-236538" algn="l" defTabSz="814388" eaLnBrk="1" hangingPunct="1">
              <a:lnSpc>
                <a:spcPct val="95000"/>
              </a:lnSpc>
              <a:spcBef>
                <a:spcPct val="35000"/>
              </a:spcBef>
              <a:buClr>
                <a:srgbClr val="708CA1"/>
              </a:buClr>
              <a:buFont typeface="Arial" pitchFamily="34" charset="0"/>
              <a:buChar char="•"/>
              <a:defRPr/>
            </a:pPr>
            <a:r>
              <a:rPr lang="en-US" sz="2000" kern="0" dirty="0" smtClean="0">
                <a:solidFill>
                  <a:srgbClr val="000000"/>
                </a:solidFill>
                <a:latin typeface="+mn-lt"/>
              </a:rPr>
              <a:t>Therefore, extension headers must be processed in the order they appear in the packet.</a:t>
            </a:r>
            <a:endParaRPr lang="en-US" sz="2000" kern="0" dirty="0">
              <a:solidFill>
                <a:srgbClr val="000000"/>
              </a:solidFill>
              <a:latin typeface="+mn-lt"/>
            </a:endParaRPr>
          </a:p>
        </p:txBody>
      </p:sp>
    </p:spTree>
    <p:extLst>
      <p:ext uri="{BB962C8B-B14F-4D97-AF65-F5344CB8AC3E}">
        <p14:creationId xmlns:p14="http://schemas.microsoft.com/office/powerpoint/2010/main" val="91162609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5196"/>
            <a:ext cx="8042276" cy="1336956"/>
          </a:xfrm>
        </p:spPr>
        <p:txBody>
          <a:bodyPr/>
          <a:lstStyle/>
          <a:p>
            <a:r>
              <a:rPr lang="en-US" sz="3600" dirty="0" smtClean="0"/>
              <a:t>Extension Header Chain Order</a:t>
            </a:r>
            <a:endParaRPr lang="en-US" sz="3600" dirty="0"/>
          </a:p>
        </p:txBody>
      </p:sp>
      <p:graphicFrame>
        <p:nvGraphicFramePr>
          <p:cNvPr id="6" name="Table 5"/>
          <p:cNvGraphicFramePr>
            <a:graphicFrameLocks noGrp="1"/>
          </p:cNvGraphicFramePr>
          <p:nvPr>
            <p:extLst>
              <p:ext uri="{D42A27DB-BD31-4B8C-83A1-F6EECF244321}">
                <p14:modId xmlns:p14="http://schemas.microsoft.com/office/powerpoint/2010/main" val="325269327"/>
              </p:ext>
            </p:extLst>
          </p:nvPr>
        </p:nvGraphicFramePr>
        <p:xfrm>
          <a:off x="599379" y="2015803"/>
          <a:ext cx="8013700" cy="3677919"/>
        </p:xfrm>
        <a:graphic>
          <a:graphicData uri="http://schemas.openxmlformats.org/drawingml/2006/table">
            <a:tbl>
              <a:tblPr firstRow="1" bandRow="1">
                <a:tableStyleId>{5C22544A-7EE6-4342-B048-85BDC9FD1C3A}</a:tableStyleId>
              </a:tblPr>
              <a:tblGrid>
                <a:gridCol w="1524000"/>
                <a:gridCol w="4279900"/>
                <a:gridCol w="2209800"/>
              </a:tblGrid>
              <a:tr h="370840">
                <a:tc>
                  <a:txBody>
                    <a:bodyPr/>
                    <a:lstStyle/>
                    <a:p>
                      <a:pPr algn="ctr"/>
                      <a:r>
                        <a:rPr lang="en-US" dirty="0" smtClean="0"/>
                        <a:t>Process Order</a:t>
                      </a:r>
                      <a:endParaRPr lang="en-US" dirty="0"/>
                    </a:p>
                  </a:txBody>
                  <a:tcPr anchor="ctr"/>
                </a:tc>
                <a:tc>
                  <a:txBody>
                    <a:bodyPr/>
                    <a:lstStyle/>
                    <a:p>
                      <a:pPr algn="l"/>
                      <a:r>
                        <a:rPr lang="en-US" dirty="0" smtClean="0"/>
                        <a:t>Extension Header</a:t>
                      </a:r>
                      <a:endParaRPr lang="en-US" dirty="0"/>
                    </a:p>
                  </a:txBody>
                  <a:tcPr anchor="ctr"/>
                </a:tc>
                <a:tc>
                  <a:txBody>
                    <a:bodyPr/>
                    <a:lstStyle/>
                    <a:p>
                      <a:pPr algn="ctr"/>
                      <a:r>
                        <a:rPr lang="en-US" dirty="0" smtClean="0"/>
                        <a:t>Next-header value </a:t>
                      </a:r>
                    </a:p>
                    <a:p>
                      <a:pPr algn="ctr"/>
                      <a:r>
                        <a:rPr lang="en-US" dirty="0" smtClean="0"/>
                        <a:t>(protocol #)</a:t>
                      </a:r>
                      <a:endParaRPr lang="en-US" dirty="0"/>
                    </a:p>
                  </a:txBody>
                  <a:tcPr anchor="ctr"/>
                </a:tc>
              </a:tr>
              <a:tr h="370840">
                <a:tc>
                  <a:txBody>
                    <a:bodyPr/>
                    <a:lstStyle/>
                    <a:p>
                      <a:pPr algn="ctr"/>
                      <a:r>
                        <a:rPr lang="en-US" dirty="0" smtClean="0"/>
                        <a:t>1</a:t>
                      </a:r>
                      <a:endParaRPr lang="en-US"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Hop-by-hop options header</a:t>
                      </a:r>
                      <a:endParaRPr lang="en-US" dirty="0"/>
                    </a:p>
                  </a:txBody>
                  <a:tcPr anchor="ctr"/>
                </a:tc>
                <a:tc>
                  <a:txBody>
                    <a:bodyPr/>
                    <a:lstStyle/>
                    <a:p>
                      <a:pPr algn="ctr"/>
                      <a:r>
                        <a:rPr lang="en-US" dirty="0" smtClean="0"/>
                        <a:t>0</a:t>
                      </a:r>
                      <a:endParaRPr lang="en-US" dirty="0"/>
                    </a:p>
                  </a:txBody>
                  <a:tcPr anchor="ctr"/>
                </a:tc>
              </a:tr>
              <a:tr h="370840">
                <a:tc>
                  <a:txBody>
                    <a:bodyPr/>
                    <a:lstStyle/>
                    <a:p>
                      <a:pPr algn="ctr"/>
                      <a:r>
                        <a:rPr lang="en-US" dirty="0" smtClean="0"/>
                        <a:t>2</a:t>
                      </a:r>
                      <a:endParaRPr lang="en-US" dirty="0"/>
                    </a:p>
                  </a:txBody>
                  <a:tcPr anchor="ctr"/>
                </a:tc>
                <a:tc>
                  <a:txBody>
                    <a:bodyPr/>
                    <a:lstStyle/>
                    <a:p>
                      <a:pPr algn="l"/>
                      <a:r>
                        <a:rPr lang="en-US" dirty="0" smtClean="0"/>
                        <a:t>Destination options header</a:t>
                      </a:r>
                      <a:endParaRPr lang="en-US" dirty="0"/>
                    </a:p>
                  </a:txBody>
                  <a:tcPr anchor="ctr"/>
                </a:tc>
                <a:tc>
                  <a:txBody>
                    <a:bodyPr/>
                    <a:lstStyle/>
                    <a:p>
                      <a:pPr algn="ctr"/>
                      <a:r>
                        <a:rPr lang="en-US" dirty="0" smtClean="0"/>
                        <a:t>60</a:t>
                      </a:r>
                      <a:endParaRPr lang="en-US" dirty="0"/>
                    </a:p>
                  </a:txBody>
                  <a:tcPr anchor="ctr"/>
                </a:tc>
              </a:tr>
              <a:tr h="370840">
                <a:tc>
                  <a:txBody>
                    <a:bodyPr/>
                    <a:lstStyle/>
                    <a:p>
                      <a:pPr algn="ctr"/>
                      <a:r>
                        <a:rPr lang="en-US" dirty="0" smtClean="0"/>
                        <a:t>3</a:t>
                      </a:r>
                      <a:endParaRPr lang="en-US" dirty="0"/>
                    </a:p>
                  </a:txBody>
                  <a:tcPr anchor="ctr"/>
                </a:tc>
                <a:tc>
                  <a:txBody>
                    <a:bodyPr/>
                    <a:lstStyle/>
                    <a:p>
                      <a:pPr algn="l"/>
                      <a:r>
                        <a:rPr lang="en-US" dirty="0" smtClean="0"/>
                        <a:t>Routing header</a:t>
                      </a:r>
                      <a:endParaRPr lang="en-US" dirty="0"/>
                    </a:p>
                  </a:txBody>
                  <a:tcPr anchor="ctr"/>
                </a:tc>
                <a:tc>
                  <a:txBody>
                    <a:bodyPr/>
                    <a:lstStyle/>
                    <a:p>
                      <a:pPr algn="ctr"/>
                      <a:r>
                        <a:rPr lang="en-US" dirty="0" smtClean="0"/>
                        <a:t>43</a:t>
                      </a:r>
                      <a:endParaRPr lang="en-US" dirty="0"/>
                    </a:p>
                  </a:txBody>
                  <a:tcPr anchor="ctr"/>
                </a:tc>
              </a:tr>
              <a:tr h="370840">
                <a:tc>
                  <a:txBody>
                    <a:bodyPr/>
                    <a:lstStyle/>
                    <a:p>
                      <a:pPr algn="ctr"/>
                      <a:r>
                        <a:rPr lang="en-US" dirty="0" smtClean="0"/>
                        <a:t>4</a:t>
                      </a:r>
                      <a:endParaRPr lang="en-US" dirty="0"/>
                    </a:p>
                  </a:txBody>
                  <a:tcPr anchor="ctr"/>
                </a:tc>
                <a:tc>
                  <a:txBody>
                    <a:bodyPr/>
                    <a:lstStyle/>
                    <a:p>
                      <a:pPr algn="l"/>
                      <a:r>
                        <a:rPr lang="en-US" dirty="0" smtClean="0"/>
                        <a:t>Fragment header</a:t>
                      </a:r>
                    </a:p>
                  </a:txBody>
                  <a:tcPr anchor="ctr"/>
                </a:tc>
                <a:tc>
                  <a:txBody>
                    <a:bodyPr/>
                    <a:lstStyle/>
                    <a:p>
                      <a:pPr algn="ctr">
                        <a:tabLst>
                          <a:tab pos="457200" algn="l"/>
                        </a:tabLst>
                      </a:pPr>
                      <a:r>
                        <a:rPr lang="en-US" dirty="0" smtClean="0"/>
                        <a:t>44</a:t>
                      </a:r>
                      <a:endParaRPr lang="en-US" dirty="0"/>
                    </a:p>
                  </a:txBody>
                  <a:tcPr anchor="ctr"/>
                </a:tc>
              </a:tr>
              <a:tr h="370840">
                <a:tc>
                  <a:txBody>
                    <a:bodyPr/>
                    <a:lstStyle/>
                    <a:p>
                      <a:pPr algn="ctr"/>
                      <a:r>
                        <a:rPr lang="en-US" dirty="0" smtClean="0"/>
                        <a:t>5</a:t>
                      </a:r>
                      <a:endParaRPr lang="en-US" dirty="0"/>
                    </a:p>
                  </a:txBody>
                  <a:tcPr anchor="ctr"/>
                </a:tc>
                <a:tc>
                  <a:txBody>
                    <a:bodyPr/>
                    <a:lstStyle/>
                    <a:p>
                      <a:pPr lvl="0" algn="l"/>
                      <a:r>
                        <a:rPr lang="en-US" dirty="0" smtClean="0"/>
                        <a:t>Authentication header (AH) and ESP header</a:t>
                      </a:r>
                    </a:p>
                  </a:txBody>
                  <a:tcPr anchor="ctr"/>
                </a:tc>
                <a:tc>
                  <a:txBody>
                    <a:bodyPr/>
                    <a:lstStyle/>
                    <a:p>
                      <a:pPr algn="ctr"/>
                      <a:r>
                        <a:rPr lang="en-US" dirty="0" smtClean="0"/>
                        <a:t>ESP = 50</a:t>
                      </a:r>
                    </a:p>
                    <a:p>
                      <a:pPr algn="ctr"/>
                      <a:r>
                        <a:rPr lang="en-US" dirty="0" smtClean="0"/>
                        <a:t>AH = 51</a:t>
                      </a:r>
                      <a:endParaRPr lang="en-US" dirty="0"/>
                    </a:p>
                  </a:txBody>
                  <a:tcPr anchor="ctr"/>
                </a:tc>
              </a:tr>
              <a:tr h="370840">
                <a:tc>
                  <a:txBody>
                    <a:bodyPr/>
                    <a:lstStyle/>
                    <a:p>
                      <a:pPr algn="ctr"/>
                      <a:r>
                        <a:rPr lang="en-US" dirty="0" smtClean="0"/>
                        <a:t>6</a:t>
                      </a:r>
                      <a:endParaRPr lang="en-US" dirty="0"/>
                    </a:p>
                  </a:txBody>
                  <a:tcPr anchor="ctr"/>
                </a:tc>
                <a:tc>
                  <a:txBody>
                    <a:bodyPr/>
                    <a:lstStyle/>
                    <a:p>
                      <a:pPr algn="l"/>
                      <a:r>
                        <a:rPr lang="en-US" dirty="0" smtClean="0"/>
                        <a:t>Upper-layer header: </a:t>
                      </a:r>
                    </a:p>
                    <a:p>
                      <a:pPr lvl="1" algn="l"/>
                      <a:r>
                        <a:rPr lang="en-US" dirty="0" smtClean="0"/>
                        <a:t>TCP</a:t>
                      </a:r>
                    </a:p>
                    <a:p>
                      <a:pPr lvl="1" algn="l"/>
                      <a:r>
                        <a:rPr lang="en-US" dirty="0" smtClean="0"/>
                        <a:t>UDP</a:t>
                      </a:r>
                    </a:p>
                  </a:txBody>
                  <a:tcPr anchor="ctr"/>
                </a:tc>
                <a:tc>
                  <a:txBody>
                    <a:bodyPr/>
                    <a:lstStyle/>
                    <a:p>
                      <a:pPr lvl="1" algn="l"/>
                      <a:r>
                        <a:rPr lang="en-US" dirty="0" smtClean="0"/>
                        <a:t>TCP = 6</a:t>
                      </a:r>
                    </a:p>
                    <a:p>
                      <a:pPr lvl="1" algn="l"/>
                      <a:r>
                        <a:rPr lang="en-US" dirty="0" smtClean="0"/>
                        <a:t>UDP = 17</a:t>
                      </a:r>
                    </a:p>
                  </a:txBody>
                  <a:tcPr anchor="ctr"/>
                </a:tc>
              </a:tr>
            </a:tbl>
          </a:graphicData>
        </a:graphic>
      </p:graphicFrame>
    </p:spTree>
    <p:extLst>
      <p:ext uri="{BB962C8B-B14F-4D97-AF65-F5344CB8AC3E}">
        <p14:creationId xmlns:p14="http://schemas.microsoft.com/office/powerpoint/2010/main" val="243135366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MTU Discovery</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solidFill>
                  <a:srgbClr val="000000"/>
                </a:solidFill>
              </a:rPr>
              <a:t>IPv6 routers no longer perform fragmentation.</a:t>
            </a:r>
          </a:p>
          <a:p>
            <a:r>
              <a:rPr lang="en-US" dirty="0" smtClean="0">
                <a:solidFill>
                  <a:srgbClr val="000000"/>
                </a:solidFill>
              </a:rPr>
              <a:t>A discovery process is used to determine the optimum MTU to use during a given session. </a:t>
            </a:r>
          </a:p>
          <a:p>
            <a:pPr lvl="1"/>
            <a:r>
              <a:rPr lang="en-US" dirty="0" smtClean="0">
                <a:solidFill>
                  <a:srgbClr val="000000"/>
                </a:solidFill>
              </a:rPr>
              <a:t>In this discovery process, the source IPv6 device attempts to send a packet at the size that is specified by the upper IP layers, for example, the transport and application layers. </a:t>
            </a:r>
          </a:p>
          <a:p>
            <a:r>
              <a:rPr lang="en-US" dirty="0" smtClean="0">
                <a:solidFill>
                  <a:srgbClr val="000000"/>
                </a:solidFill>
              </a:rPr>
              <a:t>If the device receives an Internet Control Message Protocol (ICMP) “packet too big” message, it retransmits the MTU discover packet with a smaller MTU; this process is repeated until the device receives a response that the discover packet arrived intact. </a:t>
            </a:r>
          </a:p>
          <a:p>
            <a:r>
              <a:rPr lang="en-US" dirty="0" smtClean="0">
                <a:solidFill>
                  <a:srgbClr val="000000"/>
                </a:solidFill>
              </a:rPr>
              <a:t>The device then sets the MTU for the session.</a:t>
            </a:r>
          </a:p>
        </p:txBody>
      </p:sp>
    </p:spTree>
    <p:extLst>
      <p:ext uri="{BB962C8B-B14F-4D97-AF65-F5344CB8AC3E}">
        <p14:creationId xmlns:p14="http://schemas.microsoft.com/office/powerpoint/2010/main" val="382235454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New IPv6 Features</a:t>
            </a:r>
            <a:endParaRPr lang="en-US" dirty="0"/>
          </a:p>
        </p:txBody>
      </p:sp>
      <p:sp>
        <p:nvSpPr>
          <p:cNvPr id="3" name="Content Placeholder 2"/>
          <p:cNvSpPr>
            <a:spLocks noGrp="1"/>
          </p:cNvSpPr>
          <p:nvPr>
            <p:ph idx="1"/>
          </p:nvPr>
        </p:nvSpPr>
        <p:spPr/>
        <p:txBody>
          <a:bodyPr>
            <a:normAutofit fontScale="85000" lnSpcReduction="20000"/>
          </a:bodyPr>
          <a:lstStyle/>
          <a:p>
            <a:r>
              <a:rPr lang="en-US" b="1" dirty="0" smtClean="0">
                <a:solidFill>
                  <a:srgbClr val="000000"/>
                </a:solidFill>
              </a:rPr>
              <a:t>Prefix renumbering</a:t>
            </a:r>
          </a:p>
          <a:p>
            <a:pPr lvl="1"/>
            <a:r>
              <a:rPr lang="en-US" dirty="0" smtClean="0">
                <a:solidFill>
                  <a:srgbClr val="000000"/>
                </a:solidFill>
              </a:rPr>
              <a:t>IPv6 allows simplified mechanisms for address and prefix renumbering. </a:t>
            </a:r>
          </a:p>
          <a:p>
            <a:r>
              <a:rPr lang="en-US" b="1" dirty="0" smtClean="0">
                <a:solidFill>
                  <a:srgbClr val="000000"/>
                </a:solidFill>
              </a:rPr>
              <a:t>Multiple addresses per interface</a:t>
            </a:r>
          </a:p>
          <a:p>
            <a:pPr lvl="1"/>
            <a:r>
              <a:rPr lang="en-US" dirty="0" smtClean="0">
                <a:solidFill>
                  <a:srgbClr val="000000"/>
                </a:solidFill>
              </a:rPr>
              <a:t>An IPv6 interface can have multiple addresses.</a:t>
            </a:r>
          </a:p>
          <a:p>
            <a:r>
              <a:rPr lang="en-US" b="1" dirty="0" smtClean="0">
                <a:solidFill>
                  <a:srgbClr val="000000"/>
                </a:solidFill>
              </a:rPr>
              <a:t>Link-local addresses</a:t>
            </a:r>
          </a:p>
          <a:p>
            <a:pPr lvl="1"/>
            <a:r>
              <a:rPr lang="en-US" dirty="0" smtClean="0">
                <a:solidFill>
                  <a:srgbClr val="000000"/>
                </a:solidFill>
              </a:rPr>
              <a:t>IPv6 link-local addresses are used as the next hop when IGPs are exchanging routing updates.</a:t>
            </a:r>
          </a:p>
          <a:p>
            <a:r>
              <a:rPr lang="en-US" b="1" dirty="0" smtClean="0">
                <a:solidFill>
                  <a:srgbClr val="000000"/>
                </a:solidFill>
              </a:rPr>
              <a:t>Stateless autoconfiguration:</a:t>
            </a:r>
          </a:p>
          <a:p>
            <a:pPr lvl="1"/>
            <a:r>
              <a:rPr lang="en-US" dirty="0" smtClean="0">
                <a:solidFill>
                  <a:srgbClr val="000000"/>
                </a:solidFill>
              </a:rPr>
              <a:t>DHCP is not required because an IPv6 device can automatically assign itself a unique IPv6 link-local address.</a:t>
            </a:r>
          </a:p>
          <a:p>
            <a:r>
              <a:rPr lang="en-US" b="1" dirty="0" smtClean="0">
                <a:solidFill>
                  <a:srgbClr val="000000"/>
                </a:solidFill>
              </a:rPr>
              <a:t>Provider-dependent or provider-independent addressing</a:t>
            </a:r>
          </a:p>
        </p:txBody>
      </p:sp>
    </p:spTree>
    <p:extLst>
      <p:ext uri="{BB962C8B-B14F-4D97-AF65-F5344CB8AC3E}">
        <p14:creationId xmlns:p14="http://schemas.microsoft.com/office/powerpoint/2010/main" val="35281428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IPv4 Obsolete?</a:t>
            </a:r>
            <a:endParaRPr lang="en-US" dirty="0"/>
          </a:p>
        </p:txBody>
      </p:sp>
      <p:sp>
        <p:nvSpPr>
          <p:cNvPr id="3" name="Content Placeholder 2"/>
          <p:cNvSpPr>
            <a:spLocks noGrp="1"/>
          </p:cNvSpPr>
          <p:nvPr>
            <p:ph idx="1"/>
          </p:nvPr>
        </p:nvSpPr>
        <p:spPr/>
        <p:txBody>
          <a:bodyPr>
            <a:normAutofit lnSpcReduction="10000"/>
          </a:bodyPr>
          <a:lstStyle/>
          <a:p>
            <a:r>
              <a:rPr lang="en-US" dirty="0" smtClean="0">
                <a:solidFill>
                  <a:srgbClr val="000000"/>
                </a:solidFill>
              </a:rPr>
              <a:t>IPv4 is in no danger of disappearing overnight. </a:t>
            </a:r>
          </a:p>
          <a:p>
            <a:pPr lvl="1"/>
            <a:r>
              <a:rPr lang="en-US" dirty="0" smtClean="0">
                <a:solidFill>
                  <a:srgbClr val="000000"/>
                </a:solidFill>
              </a:rPr>
              <a:t>It will coexist with IPv6 and then gradually be replaced. </a:t>
            </a:r>
          </a:p>
          <a:p>
            <a:r>
              <a:rPr lang="en-US" dirty="0" smtClean="0">
                <a:solidFill>
                  <a:srgbClr val="000000"/>
                </a:solidFill>
              </a:rPr>
              <a:t>IPv6 provides many transition options including:</a:t>
            </a:r>
          </a:p>
          <a:p>
            <a:pPr lvl="1"/>
            <a:r>
              <a:rPr lang="en-US" b="1" dirty="0" smtClean="0">
                <a:solidFill>
                  <a:srgbClr val="000000"/>
                </a:solidFill>
              </a:rPr>
              <a:t>Dual stack: </a:t>
            </a:r>
          </a:p>
          <a:p>
            <a:pPr lvl="2"/>
            <a:r>
              <a:rPr lang="en-US" dirty="0" smtClean="0">
                <a:solidFill>
                  <a:srgbClr val="000000"/>
                </a:solidFill>
              </a:rPr>
              <a:t>Both IPv4 and IPv6 are configured and run simultaneously on the interface. </a:t>
            </a:r>
          </a:p>
          <a:p>
            <a:pPr lvl="1"/>
            <a:r>
              <a:rPr lang="en-US" b="1" dirty="0" smtClean="0">
                <a:solidFill>
                  <a:srgbClr val="000000"/>
                </a:solidFill>
              </a:rPr>
              <a:t>IPv6-to-IPv4 (6to4) </a:t>
            </a:r>
            <a:r>
              <a:rPr lang="en-US" dirty="0" smtClean="0">
                <a:solidFill>
                  <a:srgbClr val="000000"/>
                </a:solidFill>
              </a:rPr>
              <a:t>tunneling and IPv4-compatible tunneling.</a:t>
            </a:r>
          </a:p>
          <a:p>
            <a:pPr lvl="1"/>
            <a:r>
              <a:rPr lang="en-US" b="1" dirty="0" smtClean="0">
                <a:solidFill>
                  <a:srgbClr val="000000"/>
                </a:solidFill>
              </a:rPr>
              <a:t>NAT protocol translation (NAT-PT) </a:t>
            </a:r>
            <a:r>
              <a:rPr lang="en-US" dirty="0" smtClean="0">
                <a:solidFill>
                  <a:srgbClr val="000000"/>
                </a:solidFill>
              </a:rPr>
              <a:t>between IPv6 and IPv4.</a:t>
            </a:r>
          </a:p>
          <a:p>
            <a:pPr lvl="1"/>
            <a:endParaRPr lang="en-US" dirty="0" smtClean="0">
              <a:solidFill>
                <a:srgbClr val="000000"/>
              </a:solidFill>
            </a:endParaRPr>
          </a:p>
        </p:txBody>
      </p:sp>
    </p:spTree>
    <p:extLst>
      <p:ext uri="{BB962C8B-B14F-4D97-AF65-F5344CB8AC3E}">
        <p14:creationId xmlns:p14="http://schemas.microsoft.com/office/powerpoint/2010/main" val="83785660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IPv6 Addressing Overview</a:t>
            </a:r>
            <a:endParaRPr lang="en-US" dirty="0"/>
          </a:p>
        </p:txBody>
      </p:sp>
      <p:sp>
        <p:nvSpPr>
          <p:cNvPr id="3" name="Content Placeholder 2"/>
          <p:cNvSpPr>
            <a:spLocks noGrp="1"/>
          </p:cNvSpPr>
          <p:nvPr>
            <p:ph idx="1"/>
          </p:nvPr>
        </p:nvSpPr>
        <p:spPr/>
        <p:txBody>
          <a:bodyPr/>
          <a:lstStyle/>
          <a:p>
            <a:r>
              <a:rPr lang="en-US" dirty="0" smtClean="0">
                <a:solidFill>
                  <a:srgbClr val="000000"/>
                </a:solidFill>
              </a:rPr>
              <a:t>IPv6 increases the number of address bits by a factor of 4, from 32 to 128, providing a very large number of addressable nodes.</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294920340"/>
              </p:ext>
            </p:extLst>
          </p:nvPr>
        </p:nvGraphicFramePr>
        <p:xfrm>
          <a:off x="647700" y="3375560"/>
          <a:ext cx="8039100" cy="1861069"/>
        </p:xfrm>
        <a:graphic>
          <a:graphicData uri="http://schemas.openxmlformats.org/drawingml/2006/table">
            <a:tbl>
              <a:tblPr firstRow="1" bandRow="1">
                <a:tableStyleId>{2D5ABB26-0587-4C30-8999-92F81FD0307C}</a:tableStyleId>
              </a:tblPr>
              <a:tblGrid>
                <a:gridCol w="2009775"/>
                <a:gridCol w="2009775"/>
                <a:gridCol w="2009775"/>
                <a:gridCol w="2009775"/>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extLst>
      <p:ext uri="{BB962C8B-B14F-4D97-AF65-F5344CB8AC3E}">
        <p14:creationId xmlns:p14="http://schemas.microsoft.com/office/powerpoint/2010/main" val="366325703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5250" name="Rectangle 2"/>
          <p:cNvSpPr>
            <a:spLocks noGrp="1" noChangeArrowheads="1"/>
          </p:cNvSpPr>
          <p:nvPr>
            <p:ph type="title"/>
          </p:nvPr>
        </p:nvSpPr>
        <p:spPr>
          <a:xfrm>
            <a:off x="279400" y="876653"/>
            <a:ext cx="8521700" cy="549021"/>
          </a:xfrm>
        </p:spPr>
        <p:txBody>
          <a:bodyPr>
            <a:noAutofit/>
          </a:bodyPr>
          <a:lstStyle/>
          <a:p>
            <a:pPr>
              <a:defRPr/>
            </a:pPr>
            <a:r>
              <a:rPr lang="en-US" sz="3600" dirty="0" smtClean="0"/>
              <a:t>IPv6 Address Allocation Process</a:t>
            </a:r>
          </a:p>
        </p:txBody>
      </p:sp>
      <p:sp>
        <p:nvSpPr>
          <p:cNvPr id="7" name="Content Placeholder 6"/>
          <p:cNvSpPr>
            <a:spLocks noGrp="1"/>
          </p:cNvSpPr>
          <p:nvPr>
            <p:ph idx="10"/>
          </p:nvPr>
        </p:nvSpPr>
        <p:spPr>
          <a:xfrm>
            <a:off x="279400" y="1464128"/>
            <a:ext cx="8520354" cy="2452688"/>
          </a:xfrm>
        </p:spPr>
        <p:txBody>
          <a:bodyPr>
            <a:normAutofit/>
          </a:bodyPr>
          <a:lstStyle/>
          <a:p>
            <a:r>
              <a:rPr lang="en-US" dirty="0" smtClean="0">
                <a:solidFill>
                  <a:srgbClr val="000000"/>
                </a:solidFill>
              </a:rPr>
              <a:t>The following displays how IPv6 global unicast addresses are allocated by the IANA.</a:t>
            </a:r>
          </a:p>
          <a:p>
            <a:pPr lvl="1"/>
            <a:r>
              <a:rPr lang="en-US" dirty="0" smtClean="0">
                <a:solidFill>
                  <a:srgbClr val="000000"/>
                </a:solidFill>
              </a:rPr>
              <a:t>Only a small portion (12.5%) of the IPv6 address space is being allocated to the Registries in the range of 2001::/16.</a:t>
            </a:r>
          </a:p>
          <a:p>
            <a:pPr lvl="1"/>
            <a:endParaRPr lang="en-US" dirty="0" smtClean="0">
              <a:solidFill>
                <a:srgbClr val="000000"/>
              </a:solidFill>
            </a:endParaRPr>
          </a:p>
        </p:txBody>
      </p:sp>
      <p:pic>
        <p:nvPicPr>
          <p:cNvPr id="9" name="Picture 3"/>
          <p:cNvPicPr>
            <a:picLocks noGrp="1" noChangeAspect="1" noChangeArrowheads="1"/>
          </p:cNvPicPr>
          <p:nvPr>
            <p:ph sz="quarter" idx="11"/>
          </p:nvPr>
        </p:nvPicPr>
        <p:blipFill>
          <a:blip r:embed="rId3"/>
          <a:stretch>
            <a:fillRect/>
          </a:stretch>
        </p:blipFill>
        <p:spPr bwMode="auto">
          <a:xfrm>
            <a:off x="619552" y="3057178"/>
            <a:ext cx="7886700" cy="2921000"/>
          </a:xfrm>
          <a:prstGeom prst="rect">
            <a:avLst/>
          </a:prstGeom>
          <a:noFill/>
          <a:ln w="9525">
            <a:noFill/>
            <a:miter lim="800000"/>
            <a:headEnd/>
            <a:tailEnd/>
          </a:ln>
        </p:spPr>
      </p:pic>
    </p:spTree>
    <p:extLst>
      <p:ext uri="{BB962C8B-B14F-4D97-AF65-F5344CB8AC3E}">
        <p14:creationId xmlns:p14="http://schemas.microsoft.com/office/powerpoint/2010/main" val="133359218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4242" name="Rectangle 2"/>
          <p:cNvSpPr>
            <a:spLocks noGrp="1" noChangeArrowheads="1"/>
          </p:cNvSpPr>
          <p:nvPr>
            <p:ph type="title"/>
          </p:nvPr>
        </p:nvSpPr>
        <p:spPr/>
        <p:txBody>
          <a:bodyPr/>
          <a:lstStyle/>
          <a:p>
            <a:pPr>
              <a:defRPr/>
            </a:pPr>
            <a:r>
              <a:rPr lang="en-US" dirty="0" smtClean="0"/>
              <a:t>IPv6 Address Specifics</a:t>
            </a:r>
          </a:p>
        </p:txBody>
      </p:sp>
      <p:sp>
        <p:nvSpPr>
          <p:cNvPr id="1674243" name="Rectangle 3"/>
          <p:cNvSpPr>
            <a:spLocks noGrp="1" noChangeArrowheads="1"/>
          </p:cNvSpPr>
          <p:nvPr>
            <p:ph idx="1"/>
          </p:nvPr>
        </p:nvSpPr>
        <p:spPr/>
        <p:txBody>
          <a:bodyPr>
            <a:normAutofit fontScale="92500"/>
          </a:bodyPr>
          <a:lstStyle/>
          <a:p>
            <a:r>
              <a:rPr lang="en-US" dirty="0" smtClean="0">
                <a:solidFill>
                  <a:srgbClr val="000000"/>
                </a:solidFill>
              </a:rPr>
              <a:t>The 128-bit IPv6 address is written using hexadecimal numbers.</a:t>
            </a:r>
          </a:p>
          <a:p>
            <a:pPr lvl="1"/>
            <a:r>
              <a:rPr lang="en-US" dirty="0" smtClean="0">
                <a:solidFill>
                  <a:srgbClr val="000000"/>
                </a:solidFill>
              </a:rPr>
              <a:t>Specifically, it consists of 8, 16-bit segments separated with colons between each set of four hex digits (16 bits).</a:t>
            </a:r>
          </a:p>
          <a:p>
            <a:pPr lvl="1"/>
            <a:r>
              <a:rPr lang="en-US" dirty="0" smtClean="0">
                <a:solidFill>
                  <a:srgbClr val="000000"/>
                </a:solidFill>
              </a:rPr>
              <a:t>Referred to as “coloned hex” format.</a:t>
            </a:r>
          </a:p>
          <a:p>
            <a:pPr lvl="1"/>
            <a:r>
              <a:rPr lang="en-US" dirty="0" smtClean="0">
                <a:solidFill>
                  <a:srgbClr val="000000"/>
                </a:solidFill>
              </a:rPr>
              <a:t>Hex digits are not case sensitive. </a:t>
            </a:r>
          </a:p>
          <a:p>
            <a:pPr lvl="1"/>
            <a:r>
              <a:rPr lang="en-US" dirty="0" smtClean="0">
                <a:solidFill>
                  <a:srgbClr val="000000"/>
                </a:solidFill>
              </a:rPr>
              <a:t>The format is</a:t>
            </a:r>
            <a:r>
              <a:rPr lang="en-US" b="1" dirty="0" smtClean="0">
                <a:solidFill>
                  <a:srgbClr val="000000"/>
                </a:solidFill>
                <a:latin typeface="Courier New" pitchFamily="49" charset="0"/>
                <a:cs typeface="Courier New" pitchFamily="49" charset="0"/>
              </a:rPr>
              <a:t> x:x:x:x:x:x:x:x</a:t>
            </a:r>
            <a:r>
              <a:rPr lang="en-US" dirty="0" smtClean="0">
                <a:solidFill>
                  <a:srgbClr val="000000"/>
                </a:solidFill>
              </a:rPr>
              <a:t>, where</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a 16-bit hexadecimal field therefore each</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representing four hexadecimal digits. </a:t>
            </a:r>
          </a:p>
          <a:p>
            <a:r>
              <a:rPr lang="en-US" dirty="0" smtClean="0">
                <a:solidFill>
                  <a:srgbClr val="000000"/>
                </a:solidFill>
              </a:rPr>
              <a:t>An example address is as follows:</a:t>
            </a:r>
          </a:p>
          <a:p>
            <a:pPr lvl="2"/>
            <a:r>
              <a:rPr lang="en-US" b="1" dirty="0" smtClean="0">
                <a:solidFill>
                  <a:srgbClr val="000000"/>
                </a:solidFill>
                <a:latin typeface="Courier New" pitchFamily="49" charset="0"/>
                <a:cs typeface="Courier New" pitchFamily="49" charset="0"/>
              </a:rPr>
              <a:t>2035:0001:2BC5:0000:0000:087C:0000:000A</a:t>
            </a:r>
          </a:p>
          <a:p>
            <a:pPr lvl="1">
              <a:defRPr/>
            </a:pPr>
            <a:endParaRPr lang="en-US" dirty="0" smtClean="0">
              <a:solidFill>
                <a:srgbClr val="000000"/>
              </a:solidFill>
            </a:endParaRPr>
          </a:p>
        </p:txBody>
      </p:sp>
    </p:spTree>
    <p:extLst>
      <p:ext uri="{BB962C8B-B14F-4D97-AF65-F5344CB8AC3E}">
        <p14:creationId xmlns:p14="http://schemas.microsoft.com/office/powerpoint/2010/main" val="243251059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7314" name="Rectangle 2"/>
          <p:cNvSpPr>
            <a:spLocks noGrp="1" noChangeArrowheads="1"/>
          </p:cNvSpPr>
          <p:nvPr>
            <p:ph type="title"/>
          </p:nvPr>
        </p:nvSpPr>
        <p:spPr>
          <a:xfrm>
            <a:off x="549275" y="456956"/>
            <a:ext cx="8042276" cy="1336956"/>
          </a:xfrm>
        </p:spPr>
        <p:txBody>
          <a:bodyPr/>
          <a:lstStyle/>
          <a:p>
            <a:pPr>
              <a:defRPr/>
            </a:pPr>
            <a:r>
              <a:rPr lang="en-US" sz="3600" dirty="0" smtClean="0"/>
              <a:t>Abbreviating IPv6 Addresses</a:t>
            </a:r>
          </a:p>
        </p:txBody>
      </p:sp>
      <p:sp>
        <p:nvSpPr>
          <p:cNvPr id="1677315" name="Rectangle 3"/>
          <p:cNvSpPr>
            <a:spLocks noGrp="1" noChangeArrowheads="1"/>
          </p:cNvSpPr>
          <p:nvPr>
            <p:ph idx="1"/>
          </p:nvPr>
        </p:nvSpPr>
        <p:spPr>
          <a:xfrm>
            <a:off x="549275" y="2009152"/>
            <a:ext cx="8042276" cy="4343400"/>
          </a:xfrm>
        </p:spPr>
        <p:txBody>
          <a:bodyPr>
            <a:normAutofit/>
          </a:bodyPr>
          <a:lstStyle/>
          <a:p>
            <a:pPr>
              <a:defRPr/>
            </a:pPr>
            <a:r>
              <a:rPr lang="en-US" dirty="0" smtClean="0">
                <a:solidFill>
                  <a:srgbClr val="000000"/>
                </a:solidFill>
              </a:rPr>
              <a:t>Leading 0s within each set of four hexadecimal digits can be omitted.</a:t>
            </a:r>
          </a:p>
          <a:p>
            <a:pPr lvl="1">
              <a:defRPr/>
            </a:pPr>
            <a:r>
              <a:rPr lang="en-US" b="1" dirty="0" smtClean="0">
                <a:solidFill>
                  <a:srgbClr val="000000"/>
                </a:solidFill>
                <a:effectLst>
                  <a:outerShdw blurRad="38100" dist="38100" dir="2700000" algn="tl">
                    <a:srgbClr val="C0C0C0"/>
                  </a:outerShdw>
                </a:effectLst>
                <a:latin typeface="Courier New" pitchFamily="49" charset="0"/>
              </a:rPr>
              <a:t>0</a:t>
            </a:r>
            <a:r>
              <a:rPr lang="en-US" b="1" dirty="0" smtClean="0">
                <a:solidFill>
                  <a:srgbClr val="000000"/>
                </a:solidFill>
                <a:latin typeface="Courier New" pitchFamily="49" charset="0"/>
              </a:rPr>
              <a:t>9C0 = 9C0</a:t>
            </a:r>
          </a:p>
          <a:p>
            <a:pPr lvl="1">
              <a:defRPr/>
            </a:pPr>
            <a:r>
              <a:rPr lang="en-US" b="1" dirty="0" smtClean="0">
                <a:solidFill>
                  <a:srgbClr val="000000"/>
                </a:solidFill>
                <a:effectLst>
                  <a:outerShdw blurRad="38100" dist="38100" dir="2700000" algn="tl">
                    <a:srgbClr val="C0C0C0"/>
                  </a:outerShdw>
                </a:effectLst>
                <a:latin typeface="Courier New" pitchFamily="49" charset="0"/>
              </a:rPr>
              <a:t>0000</a:t>
            </a:r>
            <a:r>
              <a:rPr lang="en-US" b="1" dirty="0" smtClean="0">
                <a:solidFill>
                  <a:srgbClr val="000000"/>
                </a:solidFill>
                <a:latin typeface="Courier New" pitchFamily="49" charset="0"/>
              </a:rPr>
              <a:t> = 0 </a:t>
            </a:r>
          </a:p>
          <a:p>
            <a:pPr>
              <a:defRPr/>
            </a:pPr>
            <a:r>
              <a:rPr lang="en-US" dirty="0" smtClean="0">
                <a:solidFill>
                  <a:srgbClr val="000000"/>
                </a:solidFill>
              </a:rPr>
              <a:t>A pair of colons (“</a:t>
            </a:r>
            <a:r>
              <a:rPr lang="en-US" b="1" dirty="0" smtClean="0">
                <a:solidFill>
                  <a:srgbClr val="000000"/>
                </a:solidFill>
                <a:effectLst>
                  <a:outerShdw blurRad="38100" dist="38100" dir="2700000" algn="tl">
                    <a:srgbClr val="C0C0C0"/>
                  </a:outerShdw>
                </a:effectLst>
                <a:latin typeface="Courier New" pitchFamily="49" charset="0"/>
              </a:rPr>
              <a:t>::</a:t>
            </a:r>
            <a:r>
              <a:rPr lang="en-US" dirty="0" smtClean="0">
                <a:solidFill>
                  <a:srgbClr val="000000"/>
                </a:solidFill>
              </a:rPr>
              <a:t>”) can be used, </a:t>
            </a:r>
            <a:r>
              <a:rPr lang="en-US" i="1" dirty="0" smtClean="0">
                <a:solidFill>
                  <a:srgbClr val="000000"/>
                </a:solidFill>
              </a:rPr>
              <a:t>once</a:t>
            </a:r>
            <a:r>
              <a:rPr lang="en-US" dirty="0" smtClean="0">
                <a:solidFill>
                  <a:srgbClr val="000000"/>
                </a:solidFill>
              </a:rPr>
              <a:t> within an address, to represent any number (“a bunch”) of successive </a:t>
            </a:r>
            <a:r>
              <a:rPr lang="en-US" b="1" dirty="0" smtClean="0">
                <a:solidFill>
                  <a:srgbClr val="000000"/>
                </a:solidFill>
                <a:effectLst>
                  <a:outerShdw blurRad="38100" dist="38100" dir="2700000" algn="tl">
                    <a:srgbClr val="C0C0C0"/>
                  </a:outerShdw>
                </a:effectLst>
                <a:latin typeface="Courier New" pitchFamily="49" charset="0"/>
              </a:rPr>
              <a:t>0</a:t>
            </a:r>
            <a:r>
              <a:rPr lang="en-US" dirty="0" smtClean="0">
                <a:solidFill>
                  <a:srgbClr val="000000"/>
                </a:solidFill>
              </a:rPr>
              <a:t>s.</a:t>
            </a:r>
          </a:p>
        </p:txBody>
      </p:sp>
    </p:spTree>
    <p:extLst>
      <p:ext uri="{BB962C8B-B14F-4D97-AF65-F5344CB8AC3E}">
        <p14:creationId xmlns:p14="http://schemas.microsoft.com/office/powerpoint/2010/main" val="333793404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6290" name="Rectangle 2"/>
          <p:cNvSpPr>
            <a:spLocks noGrp="1" noChangeArrowheads="1"/>
          </p:cNvSpPr>
          <p:nvPr>
            <p:ph type="title"/>
          </p:nvPr>
        </p:nvSpPr>
        <p:spPr/>
        <p:txBody>
          <a:bodyPr/>
          <a:lstStyle/>
          <a:p>
            <a:pPr>
              <a:defRPr/>
            </a:pPr>
            <a:r>
              <a:rPr lang="en-US" dirty="0" smtClean="0"/>
              <a:t>IPv6 Address Example</a:t>
            </a:r>
          </a:p>
        </p:txBody>
      </p:sp>
      <p:sp>
        <p:nvSpPr>
          <p:cNvPr id="1676291" name="Rectangle 3"/>
          <p:cNvSpPr>
            <a:spLocks noGrp="1" noChangeArrowheads="1"/>
          </p:cNvSpPr>
          <p:nvPr>
            <p:ph idx="1"/>
          </p:nvPr>
        </p:nvSpPr>
        <p:spPr>
          <a:xfrm>
            <a:off x="444500" y="1469324"/>
            <a:ext cx="8610600" cy="520700"/>
          </a:xfrm>
        </p:spPr>
        <p:txBody>
          <a:bodyPr>
            <a:normAutofit/>
          </a:bodyPr>
          <a:lstStyle/>
          <a:p>
            <a:pPr>
              <a:buFont typeface="Arial" charset="0"/>
              <a:buNone/>
              <a:defRPr/>
            </a:pPr>
            <a:r>
              <a:rPr lang="en-US" sz="2800" kern="1200" dirty="0" smtClean="0">
                <a:latin typeface="Courier New" pitchFamily="49" charset="0"/>
              </a:rPr>
              <a:t>2031:0000:130F:0000:0000:09C0:876A:130B</a:t>
            </a:r>
          </a:p>
        </p:txBody>
      </p:sp>
      <p:sp>
        <p:nvSpPr>
          <p:cNvPr id="1676292" name="Rectangle 4"/>
          <p:cNvSpPr>
            <a:spLocks noChangeArrowheads="1"/>
          </p:cNvSpPr>
          <p:nvPr/>
        </p:nvSpPr>
        <p:spPr bwMode="auto">
          <a:xfrm>
            <a:off x="454448" y="1492770"/>
            <a:ext cx="8610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0000</a:t>
            </a:r>
            <a:r>
              <a:rPr lang="en-US" sz="2800" dirty="0">
                <a:latin typeface="Courier New" pitchFamily="49" charset="0"/>
              </a:rPr>
              <a:t>:130F:</a:t>
            </a:r>
            <a:r>
              <a:rPr lang="en-US" sz="2800" b="1" u="heavy" dirty="0">
                <a:solidFill>
                  <a:schemeClr val="accent6"/>
                </a:solidFill>
                <a:latin typeface="Courier New" pitchFamily="49" charset="0"/>
              </a:rPr>
              <a:t>0000:0000:0</a:t>
            </a:r>
            <a:r>
              <a:rPr lang="en-US" sz="2800" dirty="0">
                <a:latin typeface="Courier New" pitchFamily="49" charset="0"/>
              </a:rPr>
              <a:t>9C0:876A:130B</a:t>
            </a:r>
          </a:p>
        </p:txBody>
      </p:sp>
      <p:sp>
        <p:nvSpPr>
          <p:cNvPr id="1676293" name="Rectangle 5"/>
          <p:cNvSpPr>
            <a:spLocks noChangeArrowheads="1"/>
          </p:cNvSpPr>
          <p:nvPr/>
        </p:nvSpPr>
        <p:spPr bwMode="auto">
          <a:xfrm>
            <a:off x="381000" y="2755900"/>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   0</a:t>
            </a:r>
            <a:r>
              <a:rPr lang="en-US" sz="2800" dirty="0">
                <a:latin typeface="Courier New" pitchFamily="49" charset="0"/>
              </a:rPr>
              <a:t>:130F:</a:t>
            </a:r>
            <a:r>
              <a:rPr lang="en-US" sz="2800" b="1" u="heavy" dirty="0">
                <a:solidFill>
                  <a:schemeClr val="accent6"/>
                </a:solidFill>
                <a:latin typeface="Courier New" pitchFamily="49" charset="0"/>
              </a:rPr>
              <a:t>   0:   0:</a:t>
            </a:r>
            <a:r>
              <a:rPr lang="en-US" sz="2800" u="heavy" dirty="0">
                <a:solidFill>
                  <a:schemeClr val="accent6"/>
                </a:solidFill>
                <a:latin typeface="Courier New" pitchFamily="49" charset="0"/>
              </a:rPr>
              <a:t> </a:t>
            </a:r>
            <a:r>
              <a:rPr lang="en-US" sz="2800" dirty="0">
                <a:latin typeface="Courier New" pitchFamily="49" charset="0"/>
              </a:rPr>
              <a:t>9C0:876A:130B</a:t>
            </a:r>
          </a:p>
        </p:txBody>
      </p:sp>
      <p:sp>
        <p:nvSpPr>
          <p:cNvPr id="1676298" name="Line 10"/>
          <p:cNvSpPr>
            <a:spLocks noChangeShapeType="1"/>
          </p:cNvSpPr>
          <p:nvPr/>
        </p:nvSpPr>
        <p:spPr bwMode="auto">
          <a:xfrm>
            <a:off x="2044700" y="19138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299" name="Line 11"/>
          <p:cNvSpPr>
            <a:spLocks noChangeShapeType="1"/>
          </p:cNvSpPr>
          <p:nvPr/>
        </p:nvSpPr>
        <p:spPr bwMode="auto">
          <a:xfrm>
            <a:off x="4152900" y="19265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0" name="Line 12"/>
          <p:cNvSpPr>
            <a:spLocks noChangeShapeType="1"/>
          </p:cNvSpPr>
          <p:nvPr/>
        </p:nvSpPr>
        <p:spPr bwMode="auto">
          <a:xfrm>
            <a:off x="5245100" y="19265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1" name="Line 13"/>
          <p:cNvSpPr>
            <a:spLocks noChangeShapeType="1"/>
          </p:cNvSpPr>
          <p:nvPr/>
        </p:nvSpPr>
        <p:spPr bwMode="auto">
          <a:xfrm>
            <a:off x="5994400" y="19265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2" name="Rectangle 14"/>
          <p:cNvSpPr>
            <a:spLocks noChangeArrowheads="1"/>
          </p:cNvSpPr>
          <p:nvPr/>
        </p:nvSpPr>
        <p:spPr bwMode="auto">
          <a:xfrm>
            <a:off x="1155700" y="4072824"/>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2031:0:130F:0:0:9C0:876A:130B</a:t>
            </a:r>
          </a:p>
        </p:txBody>
      </p:sp>
      <p:sp>
        <p:nvSpPr>
          <p:cNvPr id="1676303" name="Rectangle 15"/>
          <p:cNvSpPr>
            <a:spLocks noChangeArrowheads="1"/>
          </p:cNvSpPr>
          <p:nvPr/>
        </p:nvSpPr>
        <p:spPr bwMode="auto">
          <a:xfrm>
            <a:off x="1155700" y="4072824"/>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0:0</a:t>
            </a:r>
            <a:r>
              <a:rPr lang="en-US" sz="2800" dirty="0">
                <a:latin typeface="Courier New" pitchFamily="49" charset="0"/>
              </a:rPr>
              <a:t>:9C0:876A:130B</a:t>
            </a:r>
          </a:p>
        </p:txBody>
      </p:sp>
      <p:sp>
        <p:nvSpPr>
          <p:cNvPr id="1676304" name="Line 16"/>
          <p:cNvSpPr>
            <a:spLocks noChangeShapeType="1"/>
          </p:cNvSpPr>
          <p:nvPr/>
        </p:nvSpPr>
        <p:spPr bwMode="auto">
          <a:xfrm>
            <a:off x="4254500" y="4542724"/>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5" name="Rectangle 17"/>
          <p:cNvSpPr>
            <a:spLocks noChangeArrowheads="1"/>
          </p:cNvSpPr>
          <p:nvPr/>
        </p:nvSpPr>
        <p:spPr bwMode="auto">
          <a:xfrm>
            <a:off x="1168400" y="5368224"/>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a:t>
            </a:r>
            <a:r>
              <a:rPr lang="en-US" sz="2800" dirty="0">
                <a:latin typeface="Courier New" pitchFamily="49" charset="0"/>
              </a:rPr>
              <a:t>9C0:876A:130B</a:t>
            </a:r>
          </a:p>
        </p:txBody>
      </p:sp>
      <p:sp>
        <p:nvSpPr>
          <p:cNvPr id="16" name="Line 10"/>
          <p:cNvSpPr>
            <a:spLocks noChangeShapeType="1"/>
          </p:cNvSpPr>
          <p:nvPr/>
        </p:nvSpPr>
        <p:spPr bwMode="auto">
          <a:xfrm>
            <a:off x="2070100" y="3260024"/>
            <a:ext cx="381000" cy="800100"/>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
        <p:nvSpPr>
          <p:cNvPr id="17" name="Line 11"/>
          <p:cNvSpPr>
            <a:spLocks noChangeShapeType="1"/>
          </p:cNvSpPr>
          <p:nvPr/>
        </p:nvSpPr>
        <p:spPr bwMode="auto">
          <a:xfrm flipH="1">
            <a:off x="4267200" y="3221924"/>
            <a:ext cx="787400" cy="901700"/>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Tree>
    <p:extLst>
      <p:ext uri="{BB962C8B-B14F-4D97-AF65-F5344CB8AC3E}">
        <p14:creationId xmlns:p14="http://schemas.microsoft.com/office/powerpoint/2010/main" val="2875389095"/>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76292"/>
                                        </p:tgtEl>
                                        <p:attrNameLst>
                                          <p:attrName>style.visibility</p:attrName>
                                        </p:attrNameLst>
                                      </p:cBhvr>
                                      <p:to>
                                        <p:strVal val="visible"/>
                                      </p:to>
                                    </p:set>
                                    <p:animEffect transition="in" filter="fade">
                                      <p:cBhvr>
                                        <p:cTn id="7" dur="500"/>
                                        <p:tgtEl>
                                          <p:spTgt spid="167629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676298"/>
                                        </p:tgtEl>
                                        <p:attrNameLst>
                                          <p:attrName>style.visibility</p:attrName>
                                        </p:attrNameLst>
                                      </p:cBhvr>
                                      <p:to>
                                        <p:strVal val="visible"/>
                                      </p:to>
                                    </p:set>
                                    <p:animEffect transition="in" filter="wipe(up)">
                                      <p:cBhvr>
                                        <p:cTn id="12" dur="500"/>
                                        <p:tgtEl>
                                          <p:spTgt spid="1676298"/>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1676299"/>
                                        </p:tgtEl>
                                        <p:attrNameLst>
                                          <p:attrName>style.visibility</p:attrName>
                                        </p:attrNameLst>
                                      </p:cBhvr>
                                      <p:to>
                                        <p:strVal val="visible"/>
                                      </p:to>
                                    </p:set>
                                    <p:animEffect transition="in" filter="wipe(up)">
                                      <p:cBhvr>
                                        <p:cTn id="15" dur="500"/>
                                        <p:tgtEl>
                                          <p:spTgt spid="1676299"/>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1676300"/>
                                        </p:tgtEl>
                                        <p:attrNameLst>
                                          <p:attrName>style.visibility</p:attrName>
                                        </p:attrNameLst>
                                      </p:cBhvr>
                                      <p:to>
                                        <p:strVal val="visible"/>
                                      </p:to>
                                    </p:set>
                                    <p:animEffect transition="in" filter="wipe(up)">
                                      <p:cBhvr>
                                        <p:cTn id="18" dur="500"/>
                                        <p:tgtEl>
                                          <p:spTgt spid="1676300"/>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1676301"/>
                                        </p:tgtEl>
                                        <p:attrNameLst>
                                          <p:attrName>style.visibility</p:attrName>
                                        </p:attrNameLst>
                                      </p:cBhvr>
                                      <p:to>
                                        <p:strVal val="visible"/>
                                      </p:to>
                                    </p:set>
                                    <p:animEffect transition="in" filter="wipe(up)">
                                      <p:cBhvr>
                                        <p:cTn id="21" dur="500"/>
                                        <p:tgtEl>
                                          <p:spTgt spid="1676301"/>
                                        </p:tgtEl>
                                      </p:cBhvr>
                                    </p:animEffect>
                                  </p:childTnLst>
                                </p:cTn>
                              </p:par>
                            </p:childTnLst>
                          </p:cTn>
                        </p:par>
                        <p:par>
                          <p:cTn id="22" fill="hold">
                            <p:stCondLst>
                              <p:cond delay="500"/>
                            </p:stCondLst>
                            <p:childTnLst>
                              <p:par>
                                <p:cTn id="23" presetID="22" presetClass="entr" presetSubtype="1" fill="hold" grpId="0" nodeType="afterEffect">
                                  <p:stCondLst>
                                    <p:cond delay="0"/>
                                  </p:stCondLst>
                                  <p:childTnLst>
                                    <p:set>
                                      <p:cBhvr>
                                        <p:cTn id="24" dur="1" fill="hold">
                                          <p:stCondLst>
                                            <p:cond delay="0"/>
                                          </p:stCondLst>
                                        </p:cTn>
                                        <p:tgtEl>
                                          <p:spTgt spid="1676293"/>
                                        </p:tgtEl>
                                        <p:attrNameLst>
                                          <p:attrName>style.visibility</p:attrName>
                                        </p:attrNameLst>
                                      </p:cBhvr>
                                      <p:to>
                                        <p:strVal val="visible"/>
                                      </p:to>
                                    </p:set>
                                    <p:animEffect transition="in" filter="wipe(up)">
                                      <p:cBhvr>
                                        <p:cTn id="25" dur="500"/>
                                        <p:tgtEl>
                                          <p:spTgt spid="1676293"/>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up)">
                                      <p:cBhvr>
                                        <p:cTn id="30" dur="500"/>
                                        <p:tgtEl>
                                          <p:spTgt spid="16"/>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up)">
                                      <p:cBhvr>
                                        <p:cTn id="33" dur="500"/>
                                        <p:tgtEl>
                                          <p:spTgt spid="17"/>
                                        </p:tgtEl>
                                      </p:cBhvr>
                                    </p:animEffect>
                                  </p:childTnLst>
                                </p:cTn>
                              </p:par>
                            </p:childTnLst>
                          </p:cTn>
                        </p:par>
                        <p:par>
                          <p:cTn id="34" fill="hold">
                            <p:stCondLst>
                              <p:cond delay="500"/>
                            </p:stCondLst>
                            <p:childTnLst>
                              <p:par>
                                <p:cTn id="35" presetID="22" presetClass="entr" presetSubtype="1" fill="hold" grpId="0" nodeType="afterEffect">
                                  <p:stCondLst>
                                    <p:cond delay="0"/>
                                  </p:stCondLst>
                                  <p:childTnLst>
                                    <p:set>
                                      <p:cBhvr>
                                        <p:cTn id="36" dur="1" fill="hold">
                                          <p:stCondLst>
                                            <p:cond delay="0"/>
                                          </p:stCondLst>
                                        </p:cTn>
                                        <p:tgtEl>
                                          <p:spTgt spid="1676302"/>
                                        </p:tgtEl>
                                        <p:attrNameLst>
                                          <p:attrName>style.visibility</p:attrName>
                                        </p:attrNameLst>
                                      </p:cBhvr>
                                      <p:to>
                                        <p:strVal val="visible"/>
                                      </p:to>
                                    </p:set>
                                    <p:animEffect transition="in" filter="wipe(up)">
                                      <p:cBhvr>
                                        <p:cTn id="37" dur="500"/>
                                        <p:tgtEl>
                                          <p:spTgt spid="167630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76303"/>
                                        </p:tgtEl>
                                        <p:attrNameLst>
                                          <p:attrName>style.visibility</p:attrName>
                                        </p:attrNameLst>
                                      </p:cBhvr>
                                      <p:to>
                                        <p:strVal val="visible"/>
                                      </p:to>
                                    </p:set>
                                    <p:animEffect transition="in" filter="fade">
                                      <p:cBhvr>
                                        <p:cTn id="42" dur="500"/>
                                        <p:tgtEl>
                                          <p:spTgt spid="1676303"/>
                                        </p:tgtEl>
                                      </p:cBhvr>
                                    </p:animEffect>
                                  </p:childTnLst>
                                </p:cTn>
                              </p:par>
                            </p:childTnLst>
                          </p:cTn>
                        </p:par>
                        <p:par>
                          <p:cTn id="43" fill="hold">
                            <p:stCondLst>
                              <p:cond delay="500"/>
                            </p:stCondLst>
                            <p:childTnLst>
                              <p:par>
                                <p:cTn id="44" presetID="22" presetClass="entr" presetSubtype="1" fill="hold" grpId="0" nodeType="afterEffect">
                                  <p:stCondLst>
                                    <p:cond delay="0"/>
                                  </p:stCondLst>
                                  <p:childTnLst>
                                    <p:set>
                                      <p:cBhvr>
                                        <p:cTn id="45" dur="1" fill="hold">
                                          <p:stCondLst>
                                            <p:cond delay="0"/>
                                          </p:stCondLst>
                                        </p:cTn>
                                        <p:tgtEl>
                                          <p:spTgt spid="1676304"/>
                                        </p:tgtEl>
                                        <p:attrNameLst>
                                          <p:attrName>style.visibility</p:attrName>
                                        </p:attrNameLst>
                                      </p:cBhvr>
                                      <p:to>
                                        <p:strVal val="visible"/>
                                      </p:to>
                                    </p:set>
                                    <p:animEffect transition="in" filter="wipe(up)">
                                      <p:cBhvr>
                                        <p:cTn id="46" dur="500"/>
                                        <p:tgtEl>
                                          <p:spTgt spid="1676304"/>
                                        </p:tgtEl>
                                      </p:cBhvr>
                                    </p:animEffect>
                                  </p:childTnLst>
                                </p:cTn>
                              </p:par>
                            </p:childTnLst>
                          </p:cTn>
                        </p:par>
                        <p:par>
                          <p:cTn id="47" fill="hold">
                            <p:stCondLst>
                              <p:cond delay="1000"/>
                            </p:stCondLst>
                            <p:childTnLst>
                              <p:par>
                                <p:cTn id="48" presetID="22" presetClass="entr" presetSubtype="1" fill="hold" grpId="0" nodeType="afterEffect">
                                  <p:stCondLst>
                                    <p:cond delay="0"/>
                                  </p:stCondLst>
                                  <p:childTnLst>
                                    <p:set>
                                      <p:cBhvr>
                                        <p:cTn id="49" dur="1" fill="hold">
                                          <p:stCondLst>
                                            <p:cond delay="0"/>
                                          </p:stCondLst>
                                        </p:cTn>
                                        <p:tgtEl>
                                          <p:spTgt spid="1676305"/>
                                        </p:tgtEl>
                                        <p:attrNameLst>
                                          <p:attrName>style.visibility</p:attrName>
                                        </p:attrNameLst>
                                      </p:cBhvr>
                                      <p:to>
                                        <p:strVal val="visible"/>
                                      </p:to>
                                    </p:set>
                                    <p:animEffect transition="in" filter="wipe(up)">
                                      <p:cBhvr>
                                        <p:cTn id="50" dur="500"/>
                                        <p:tgtEl>
                                          <p:spTgt spid="16763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6292" grpId="0"/>
      <p:bldP spid="1676293" grpId="0"/>
      <p:bldP spid="1676298" grpId="0" animBg="1"/>
      <p:bldP spid="1676299" grpId="0" animBg="1"/>
      <p:bldP spid="1676300" grpId="0" animBg="1"/>
      <p:bldP spid="1676301" grpId="0" animBg="1"/>
      <p:bldP spid="1676302" grpId="0"/>
      <p:bldP spid="1676303" grpId="0"/>
      <p:bldP spid="1676304" grpId="0" animBg="1"/>
      <p:bldP spid="1676305" grpId="0"/>
      <p:bldP spid="16" grpId="0" animBg="1"/>
      <p:bldP spid="17"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8352" name="Rectangle 16"/>
          <p:cNvSpPr>
            <a:spLocks noGrp="1" noChangeArrowheads="1"/>
          </p:cNvSpPr>
          <p:nvPr>
            <p:ph type="title"/>
          </p:nvPr>
        </p:nvSpPr>
        <p:spPr/>
        <p:txBody>
          <a:bodyPr/>
          <a:lstStyle/>
          <a:p>
            <a:pPr>
              <a:defRPr/>
            </a:pPr>
            <a:r>
              <a:rPr lang="en-US" dirty="0" smtClean="0"/>
              <a:t>IPv6 Address Example</a:t>
            </a:r>
          </a:p>
        </p:txBody>
      </p:sp>
      <p:sp>
        <p:nvSpPr>
          <p:cNvPr id="1678353" name="Rectangle 17"/>
          <p:cNvSpPr>
            <a:spLocks noGrp="1" noChangeArrowheads="1"/>
          </p:cNvSpPr>
          <p:nvPr>
            <p:ph idx="1"/>
          </p:nvPr>
        </p:nvSpPr>
        <p:spPr>
          <a:xfrm>
            <a:off x="508000" y="1917700"/>
            <a:ext cx="4419600" cy="520700"/>
          </a:xfrm>
        </p:spPr>
        <p:txBody>
          <a:bodyPr/>
          <a:lstStyle/>
          <a:p>
            <a:pPr>
              <a:buFont typeface="Arial" charset="0"/>
              <a:buNone/>
              <a:defRPr/>
            </a:pPr>
            <a:r>
              <a:rPr lang="en-US" sz="2800" dirty="0" smtClean="0">
                <a:solidFill>
                  <a:srgbClr val="000000"/>
                </a:solidFill>
                <a:latin typeface="Courier New" pitchFamily="49" charset="0"/>
              </a:rPr>
              <a:t>FF01:</a:t>
            </a:r>
            <a:r>
              <a:rPr lang="en-US" sz="2800" b="1" dirty="0" smtClean="0">
                <a:solidFill>
                  <a:srgbClr val="000000"/>
                </a:solidFill>
                <a:latin typeface="Courier New" pitchFamily="49" charset="0"/>
              </a:rPr>
              <a:t>0:0:0:0:0:0</a:t>
            </a:r>
            <a:r>
              <a:rPr lang="en-US" sz="2800" dirty="0" smtClean="0">
                <a:solidFill>
                  <a:srgbClr val="000000"/>
                </a:solidFill>
                <a:latin typeface="Courier New" pitchFamily="49" charset="0"/>
              </a:rPr>
              <a:t>:1</a:t>
            </a:r>
          </a:p>
        </p:txBody>
      </p:sp>
      <p:sp>
        <p:nvSpPr>
          <p:cNvPr id="1678351" name="Rectangle 15"/>
          <p:cNvSpPr>
            <a:spLocks noChangeArrowheads="1"/>
          </p:cNvSpPr>
          <p:nvPr/>
        </p:nvSpPr>
        <p:spPr bwMode="auto">
          <a:xfrm>
            <a:off x="5003800" y="1917700"/>
            <a:ext cx="3124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FF01::1</a:t>
            </a:r>
          </a:p>
        </p:txBody>
      </p:sp>
      <p:sp>
        <p:nvSpPr>
          <p:cNvPr id="1678354" name="Rectangle 18"/>
          <p:cNvSpPr>
            <a:spLocks noChangeArrowheads="1"/>
          </p:cNvSpPr>
          <p:nvPr/>
        </p:nvSpPr>
        <p:spPr bwMode="auto">
          <a:xfrm>
            <a:off x="355600" y="2816926"/>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E3D7:0000:0000:0000:51F4:00C8:C0A8:6420 </a:t>
            </a:r>
          </a:p>
        </p:txBody>
      </p:sp>
      <p:sp>
        <p:nvSpPr>
          <p:cNvPr id="1678355" name="Rectangle 19"/>
          <p:cNvSpPr>
            <a:spLocks noChangeArrowheads="1"/>
          </p:cNvSpPr>
          <p:nvPr/>
        </p:nvSpPr>
        <p:spPr bwMode="auto">
          <a:xfrm>
            <a:off x="762000" y="331923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E3D7::</a:t>
            </a:r>
            <a:r>
              <a:rPr lang="en-US" sz="2800" dirty="0" smtClean="0">
                <a:solidFill>
                  <a:srgbClr val="000000"/>
                </a:solidFill>
                <a:latin typeface="Courier New" pitchFamily="49" charset="0"/>
              </a:rPr>
              <a:t>51F4:C8:C0A8:6420 </a:t>
            </a:r>
            <a:endParaRPr lang="en-US" sz="2800" dirty="0">
              <a:solidFill>
                <a:srgbClr val="000000"/>
              </a:solidFill>
              <a:latin typeface="Courier New" pitchFamily="49" charset="0"/>
            </a:endParaRPr>
          </a:p>
        </p:txBody>
      </p:sp>
      <p:sp>
        <p:nvSpPr>
          <p:cNvPr id="1678356" name="Rectangle 20"/>
          <p:cNvSpPr>
            <a:spLocks noChangeArrowheads="1"/>
          </p:cNvSpPr>
          <p:nvPr/>
        </p:nvSpPr>
        <p:spPr bwMode="auto">
          <a:xfrm>
            <a:off x="355600" y="4013448"/>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3FFE:0501:0008:0000:0260:97FF:FE40:EFAB</a:t>
            </a:r>
          </a:p>
        </p:txBody>
      </p:sp>
      <p:sp>
        <p:nvSpPr>
          <p:cNvPr id="1678357" name="Rectangle 21"/>
          <p:cNvSpPr>
            <a:spLocks noChangeArrowheads="1"/>
          </p:cNvSpPr>
          <p:nvPr/>
        </p:nvSpPr>
        <p:spPr bwMode="auto">
          <a:xfrm>
            <a:off x="762000" y="457117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a:t>
            </a:r>
            <a:r>
              <a:rPr lang="en-US" sz="2800" u="sng" dirty="0">
                <a:solidFill>
                  <a:srgbClr val="000000"/>
                </a:solidFill>
                <a:latin typeface="Courier New" pitchFamily="49" charset="0"/>
              </a:rPr>
              <a:t>:5</a:t>
            </a:r>
            <a:r>
              <a:rPr lang="en-US" sz="2800" dirty="0">
                <a:solidFill>
                  <a:srgbClr val="000000"/>
                </a:solidFill>
                <a:latin typeface="Courier New" pitchFamily="49" charset="0"/>
              </a:rPr>
              <a:t>01</a:t>
            </a:r>
            <a:r>
              <a:rPr lang="en-US" sz="2800" u="sng" dirty="0">
                <a:solidFill>
                  <a:srgbClr val="000000"/>
                </a:solidFill>
                <a:latin typeface="Courier New" pitchFamily="49" charset="0"/>
              </a:rPr>
              <a:t>:8:0:2</a:t>
            </a:r>
            <a:r>
              <a:rPr lang="en-US" sz="2800" dirty="0">
                <a:solidFill>
                  <a:srgbClr val="000000"/>
                </a:solidFill>
                <a:latin typeface="Courier New" pitchFamily="49" charset="0"/>
              </a:rPr>
              <a:t>60:97FF:FE40:EFAB</a:t>
            </a:r>
          </a:p>
        </p:txBody>
      </p:sp>
      <p:sp>
        <p:nvSpPr>
          <p:cNvPr id="1678358" name="Rectangle 22"/>
          <p:cNvSpPr>
            <a:spLocks noChangeArrowheads="1"/>
          </p:cNvSpPr>
          <p:nvPr/>
        </p:nvSpPr>
        <p:spPr bwMode="auto">
          <a:xfrm>
            <a:off x="762000" y="5051632"/>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3FFE:501:8</a:t>
            </a:r>
            <a:r>
              <a:rPr lang="en-US" sz="2800" u="sng" dirty="0">
                <a:solidFill>
                  <a:srgbClr val="000000"/>
                </a:solidFill>
                <a:latin typeface="Courier New" pitchFamily="49" charset="0"/>
              </a:rPr>
              <a:t>::</a:t>
            </a:r>
            <a:r>
              <a:rPr lang="en-US" sz="2800" dirty="0">
                <a:solidFill>
                  <a:srgbClr val="000000"/>
                </a:solidFill>
                <a:latin typeface="Courier New" pitchFamily="49" charset="0"/>
              </a:rPr>
              <a:t>260:97FF:FE40:EFAB</a:t>
            </a:r>
          </a:p>
        </p:txBody>
      </p:sp>
      <p:sp>
        <p:nvSpPr>
          <p:cNvPr id="1678360" name="Rectangle 24"/>
          <p:cNvSpPr>
            <a:spLocks noChangeArrowheads="1"/>
          </p:cNvSpPr>
          <p:nvPr/>
        </p:nvSpPr>
        <p:spPr bwMode="auto">
          <a:xfrm>
            <a:off x="381000" y="1447800"/>
            <a:ext cx="8077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FF01:0000:0000:0000:0000:0000:0000:1</a:t>
            </a:r>
          </a:p>
        </p:txBody>
      </p:sp>
    </p:spTree>
    <p:extLst>
      <p:ext uri="{BB962C8B-B14F-4D97-AF65-F5344CB8AC3E}">
        <p14:creationId xmlns:p14="http://schemas.microsoft.com/office/powerpoint/2010/main" val="3138715983"/>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678360">
                                            <p:txEl>
                                              <p:pRg st="0" end="0"/>
                                            </p:txEl>
                                          </p:spTgt>
                                        </p:tgtEl>
                                        <p:attrNameLst>
                                          <p:attrName>style.visibility</p:attrName>
                                        </p:attrNameLst>
                                      </p:cBhvr>
                                      <p:to>
                                        <p:strVal val="visible"/>
                                      </p:to>
                                    </p:set>
                                    <p:animEffect transition="in" filter="wipe(left)">
                                      <p:cBhvr>
                                        <p:cTn id="7" dur="500"/>
                                        <p:tgtEl>
                                          <p:spTgt spid="167836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78353">
                                            <p:txEl>
                                              <p:pRg st="0" end="0"/>
                                            </p:txEl>
                                          </p:spTgt>
                                        </p:tgtEl>
                                        <p:attrNameLst>
                                          <p:attrName>style.visibility</p:attrName>
                                        </p:attrNameLst>
                                      </p:cBhvr>
                                      <p:to>
                                        <p:strVal val="visible"/>
                                      </p:to>
                                    </p:set>
                                    <p:animEffect transition="in" filter="wipe(left)">
                                      <p:cBhvr>
                                        <p:cTn id="12" dur="500"/>
                                        <p:tgtEl>
                                          <p:spTgt spid="16783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78351"/>
                                        </p:tgtEl>
                                        <p:attrNameLst>
                                          <p:attrName>style.visibility</p:attrName>
                                        </p:attrNameLst>
                                      </p:cBhvr>
                                      <p:to>
                                        <p:strVal val="visible"/>
                                      </p:to>
                                    </p:set>
                                    <p:animEffect transition="in" filter="wipe(left)">
                                      <p:cBhvr>
                                        <p:cTn id="17" dur="500"/>
                                        <p:tgtEl>
                                          <p:spTgt spid="167835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678354"/>
                                        </p:tgtEl>
                                        <p:attrNameLst>
                                          <p:attrName>style.visibility</p:attrName>
                                        </p:attrNameLst>
                                      </p:cBhvr>
                                      <p:to>
                                        <p:strVal val="visible"/>
                                      </p:to>
                                    </p:set>
                                    <p:animEffect transition="in" filter="wipe(left)">
                                      <p:cBhvr>
                                        <p:cTn id="22" dur="500"/>
                                        <p:tgtEl>
                                          <p:spTgt spid="167835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678355"/>
                                        </p:tgtEl>
                                        <p:attrNameLst>
                                          <p:attrName>style.visibility</p:attrName>
                                        </p:attrNameLst>
                                      </p:cBhvr>
                                      <p:to>
                                        <p:strVal val="visible"/>
                                      </p:to>
                                    </p:set>
                                    <p:animEffect transition="in" filter="wipe(left)">
                                      <p:cBhvr>
                                        <p:cTn id="27" dur="500"/>
                                        <p:tgtEl>
                                          <p:spTgt spid="167835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678356"/>
                                        </p:tgtEl>
                                        <p:attrNameLst>
                                          <p:attrName>style.visibility</p:attrName>
                                        </p:attrNameLst>
                                      </p:cBhvr>
                                      <p:to>
                                        <p:strVal val="visible"/>
                                      </p:to>
                                    </p:set>
                                    <p:animEffect transition="in" filter="wipe(left)">
                                      <p:cBhvr>
                                        <p:cTn id="32" dur="500"/>
                                        <p:tgtEl>
                                          <p:spTgt spid="167835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678357"/>
                                        </p:tgtEl>
                                        <p:attrNameLst>
                                          <p:attrName>style.visibility</p:attrName>
                                        </p:attrNameLst>
                                      </p:cBhvr>
                                      <p:to>
                                        <p:strVal val="visible"/>
                                      </p:to>
                                    </p:set>
                                    <p:animEffect transition="in" filter="wipe(left)">
                                      <p:cBhvr>
                                        <p:cTn id="37" dur="500"/>
                                        <p:tgtEl>
                                          <p:spTgt spid="167835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678358"/>
                                        </p:tgtEl>
                                        <p:attrNameLst>
                                          <p:attrName>style.visibility</p:attrName>
                                        </p:attrNameLst>
                                      </p:cBhvr>
                                      <p:to>
                                        <p:strVal val="visible"/>
                                      </p:to>
                                    </p:set>
                                    <p:animEffect transition="in" filter="wipe(left)">
                                      <p:cBhvr>
                                        <p:cTn id="42" dur="500"/>
                                        <p:tgtEl>
                                          <p:spTgt spid="1678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8353" grpId="0" build="p"/>
      <p:bldP spid="1678351" grpId="0"/>
      <p:bldP spid="1678354" grpId="0"/>
      <p:bldP spid="1678355" grpId="0"/>
      <p:bldP spid="1678356" grpId="0"/>
      <p:bldP spid="1678357" grpId="0"/>
      <p:bldP spid="1678358" grpId="0"/>
      <p:bldP spid="167836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6" y="28420"/>
            <a:ext cx="8591551" cy="1336956"/>
          </a:xfrm>
        </p:spPr>
        <p:txBody>
          <a:bodyPr/>
          <a:lstStyle/>
          <a:p>
            <a:r>
              <a:rPr lang="en-US" sz="3200" dirty="0" smtClean="0"/>
              <a:t>IPv6 Addressing in an Enterprise Network</a:t>
            </a:r>
            <a:endParaRPr lang="en-US" sz="3200" dirty="0"/>
          </a:p>
        </p:txBody>
      </p:sp>
      <p:sp>
        <p:nvSpPr>
          <p:cNvPr id="3" name="Content Placeholder 2"/>
          <p:cNvSpPr>
            <a:spLocks noGrp="1"/>
          </p:cNvSpPr>
          <p:nvPr>
            <p:ph idx="1"/>
          </p:nvPr>
        </p:nvSpPr>
        <p:spPr>
          <a:xfrm>
            <a:off x="549275" y="1616053"/>
            <a:ext cx="8042276" cy="4343400"/>
          </a:xfrm>
        </p:spPr>
        <p:txBody>
          <a:bodyPr/>
          <a:lstStyle/>
          <a:p>
            <a:r>
              <a:rPr lang="en-US" dirty="0" smtClean="0">
                <a:solidFill>
                  <a:srgbClr val="000000"/>
                </a:solidFill>
              </a:rPr>
              <a:t>An IPv6 address consists of two parts: </a:t>
            </a:r>
          </a:p>
          <a:p>
            <a:pPr lvl="1"/>
            <a:r>
              <a:rPr lang="en-US" dirty="0" smtClean="0">
                <a:solidFill>
                  <a:srgbClr val="000000"/>
                </a:solidFill>
              </a:rPr>
              <a:t>A </a:t>
            </a:r>
            <a:r>
              <a:rPr lang="en-US" i="1" dirty="0" smtClean="0">
                <a:solidFill>
                  <a:srgbClr val="000000"/>
                </a:solidFill>
              </a:rPr>
              <a:t>subnet prefix</a:t>
            </a:r>
            <a:r>
              <a:rPr lang="en-US" dirty="0" smtClean="0">
                <a:solidFill>
                  <a:srgbClr val="000000"/>
                </a:solidFill>
              </a:rPr>
              <a:t> representing the network to which the interface is connected.</a:t>
            </a:r>
          </a:p>
          <a:p>
            <a:pPr lvl="2"/>
            <a:r>
              <a:rPr lang="en-US" dirty="0" smtClean="0">
                <a:solidFill>
                  <a:srgbClr val="000000"/>
                </a:solidFill>
              </a:rPr>
              <a:t>Usually 64-bits in length. </a:t>
            </a:r>
          </a:p>
          <a:p>
            <a:pPr lvl="1"/>
            <a:r>
              <a:rPr lang="en-US" dirty="0" smtClean="0">
                <a:solidFill>
                  <a:srgbClr val="000000"/>
                </a:solidFill>
              </a:rPr>
              <a:t>An </a:t>
            </a:r>
            <a:r>
              <a:rPr lang="en-US" i="1" dirty="0" smtClean="0">
                <a:solidFill>
                  <a:srgbClr val="000000"/>
                </a:solidFill>
              </a:rPr>
              <a:t>interface ID</a:t>
            </a:r>
            <a:r>
              <a:rPr lang="en-US" dirty="0" smtClean="0">
                <a:solidFill>
                  <a:srgbClr val="000000"/>
                </a:solidFill>
              </a:rPr>
              <a:t>, sometimes called a local identifier or a token.</a:t>
            </a:r>
          </a:p>
          <a:p>
            <a:pPr lvl="2"/>
            <a:r>
              <a:rPr lang="en-US" dirty="0" smtClean="0">
                <a:solidFill>
                  <a:srgbClr val="000000"/>
                </a:solidFill>
              </a:rPr>
              <a:t>Usually 64-bits in length.</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348781300"/>
              </p:ext>
            </p:extLst>
          </p:nvPr>
        </p:nvGraphicFramePr>
        <p:xfrm>
          <a:off x="577362" y="4026204"/>
          <a:ext cx="8039100" cy="1121034"/>
        </p:xfrm>
        <a:graphic>
          <a:graphicData uri="http://schemas.openxmlformats.org/drawingml/2006/table">
            <a:tbl>
              <a:tblPr firstRow="1" bandRow="1">
                <a:tableStyleId>{2D5ABB26-0587-4C30-8999-92F81FD0307C}</a:tableStyleId>
              </a:tblPr>
              <a:tblGrid>
                <a:gridCol w="2009775"/>
                <a:gridCol w="2009775"/>
                <a:gridCol w="2009775"/>
                <a:gridCol w="2009775"/>
              </a:tblGrid>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0" name="Line 27"/>
          <p:cNvSpPr>
            <a:spLocks noChangeShapeType="1"/>
          </p:cNvSpPr>
          <p:nvPr/>
        </p:nvSpPr>
        <p:spPr bwMode="auto">
          <a:xfrm>
            <a:off x="4638822" y="5390184"/>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11" name="Line 27"/>
          <p:cNvSpPr>
            <a:spLocks noChangeShapeType="1"/>
          </p:cNvSpPr>
          <p:nvPr/>
        </p:nvSpPr>
        <p:spPr bwMode="auto">
          <a:xfrm>
            <a:off x="625622" y="5390184"/>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6" name="Text Box 23"/>
          <p:cNvSpPr txBox="1">
            <a:spLocks noChangeArrowheads="1"/>
          </p:cNvSpPr>
          <p:nvPr/>
        </p:nvSpPr>
        <p:spPr bwMode="auto">
          <a:xfrm>
            <a:off x="1685888" y="5216512"/>
            <a:ext cx="1480694"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Subnet prefix</a:t>
            </a:r>
          </a:p>
        </p:txBody>
      </p:sp>
      <p:sp>
        <p:nvSpPr>
          <p:cNvPr id="12" name="Text Box 23"/>
          <p:cNvSpPr txBox="1">
            <a:spLocks noChangeArrowheads="1"/>
          </p:cNvSpPr>
          <p:nvPr/>
        </p:nvSpPr>
        <p:spPr bwMode="auto">
          <a:xfrm>
            <a:off x="5928870" y="5216512"/>
            <a:ext cx="1322297"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Interface ID</a:t>
            </a:r>
            <a:endParaRPr lang="en-US" sz="1600" dirty="0">
              <a:solidFill>
                <a:srgbClr val="000000"/>
              </a:solidFill>
            </a:endParaRPr>
          </a:p>
        </p:txBody>
      </p:sp>
      <p:sp>
        <p:nvSpPr>
          <p:cNvPr id="5" name="TextBox 4"/>
          <p:cNvSpPr txBox="1"/>
          <p:nvPr/>
        </p:nvSpPr>
        <p:spPr>
          <a:xfrm>
            <a:off x="6190482" y="6418566"/>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51923945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1336956"/>
          </a:xfrm>
        </p:spPr>
        <p:txBody>
          <a:bodyPr/>
          <a:lstStyle/>
          <a:p>
            <a:r>
              <a:rPr lang="en-US" dirty="0" smtClean="0"/>
              <a:t>Subnet Prefix</a:t>
            </a:r>
          </a:p>
        </p:txBody>
      </p:sp>
      <p:sp>
        <p:nvSpPr>
          <p:cNvPr id="45059" name="Rectangle 3"/>
          <p:cNvSpPr>
            <a:spLocks noGrp="1" noChangeArrowheads="1"/>
          </p:cNvSpPr>
          <p:nvPr>
            <p:ph idx="1"/>
          </p:nvPr>
        </p:nvSpPr>
        <p:spPr>
          <a:xfrm>
            <a:off x="549274" y="1659772"/>
            <a:ext cx="8594725" cy="4689731"/>
          </a:xfrm>
        </p:spPr>
        <p:txBody>
          <a:bodyPr>
            <a:normAutofit fontScale="47500" lnSpcReduction="20000"/>
          </a:bodyPr>
          <a:lstStyle/>
          <a:p>
            <a:pPr>
              <a:defRPr/>
            </a:pPr>
            <a:r>
              <a:rPr lang="en-US" sz="3300" dirty="0" smtClean="0">
                <a:solidFill>
                  <a:srgbClr val="000000"/>
                </a:solidFill>
              </a:rPr>
              <a:t>IPv6 uses the “</a:t>
            </a:r>
            <a:r>
              <a:rPr lang="en-US" sz="3300" b="1" dirty="0" smtClean="0">
                <a:solidFill>
                  <a:srgbClr val="000000"/>
                </a:solidFill>
                <a:latin typeface="Courier New" pitchFamily="49" charset="0"/>
                <a:cs typeface="Courier New" pitchFamily="49" charset="0"/>
              </a:rPr>
              <a:t>/</a:t>
            </a:r>
            <a:r>
              <a:rPr lang="en-US" sz="3300" i="1" dirty="0" smtClean="0">
                <a:solidFill>
                  <a:srgbClr val="000000"/>
                </a:solidFill>
                <a:latin typeface="Courier New" pitchFamily="49" charset="0"/>
                <a:cs typeface="Courier New" pitchFamily="49" charset="0"/>
              </a:rPr>
              <a:t>prefix-length</a:t>
            </a:r>
            <a:r>
              <a:rPr lang="en-US" sz="3300" dirty="0" smtClean="0">
                <a:solidFill>
                  <a:srgbClr val="000000"/>
                </a:solidFill>
              </a:rPr>
              <a:t>” CIDR notation to denote how many bits in the IPv6 address represent the subnet.</a:t>
            </a:r>
          </a:p>
          <a:p>
            <a:pPr>
              <a:defRPr/>
            </a:pPr>
            <a:r>
              <a:rPr lang="en-US" sz="3300" dirty="0" smtClean="0">
                <a:solidFill>
                  <a:srgbClr val="000000"/>
                </a:solidFill>
              </a:rPr>
              <a:t>The syntax is </a:t>
            </a:r>
            <a:r>
              <a:rPr lang="en-US" sz="3300" i="1" dirty="0" smtClean="0">
                <a:solidFill>
                  <a:srgbClr val="000000"/>
                </a:solidFill>
                <a:latin typeface="Courier New" pitchFamily="49" charset="0"/>
              </a:rPr>
              <a:t>ipv6-address</a:t>
            </a:r>
            <a:r>
              <a:rPr lang="en-US" sz="3300" b="1" dirty="0" smtClean="0">
                <a:solidFill>
                  <a:srgbClr val="000000"/>
                </a:solidFill>
                <a:latin typeface="Courier New" pitchFamily="49" charset="0"/>
              </a:rPr>
              <a:t>/</a:t>
            </a:r>
            <a:r>
              <a:rPr lang="en-US" sz="3300" i="1" dirty="0" smtClean="0">
                <a:solidFill>
                  <a:srgbClr val="000000"/>
                </a:solidFill>
                <a:latin typeface="Courier New" pitchFamily="49" charset="0"/>
              </a:rPr>
              <a:t>prefix-length</a:t>
            </a:r>
          </a:p>
          <a:p>
            <a:pPr lvl="1">
              <a:defRPr/>
            </a:pPr>
            <a:r>
              <a:rPr lang="en-US" sz="3300" i="1" dirty="0" smtClean="0">
                <a:solidFill>
                  <a:srgbClr val="000000"/>
                </a:solidFill>
                <a:latin typeface="Courier New" pitchFamily="49" charset="0"/>
              </a:rPr>
              <a:t>ipv6-address </a:t>
            </a:r>
            <a:r>
              <a:rPr lang="en-US" sz="3300" dirty="0" smtClean="0">
                <a:solidFill>
                  <a:srgbClr val="000000"/>
                </a:solidFill>
              </a:rPr>
              <a:t>is the 128-bit IPv6 address</a:t>
            </a:r>
          </a:p>
          <a:p>
            <a:pPr lvl="1">
              <a:defRPr/>
            </a:pPr>
            <a:r>
              <a:rPr lang="en-US" sz="3300" b="1" dirty="0" smtClean="0">
                <a:solidFill>
                  <a:srgbClr val="000000"/>
                </a:solidFill>
                <a:effectLst>
                  <a:outerShdw blurRad="38100" dist="38100" dir="2700000" algn="tl">
                    <a:srgbClr val="C0C0C0"/>
                  </a:outerShdw>
                </a:effectLst>
                <a:latin typeface="Courier New" pitchFamily="49" charset="0"/>
              </a:rPr>
              <a:t>/</a:t>
            </a:r>
            <a:r>
              <a:rPr lang="en-US" sz="3300" i="1" dirty="0" smtClean="0">
                <a:solidFill>
                  <a:srgbClr val="000000"/>
                </a:solidFill>
                <a:latin typeface="Courier New" pitchFamily="49" charset="0"/>
              </a:rPr>
              <a:t>prefix-length</a:t>
            </a:r>
            <a:r>
              <a:rPr lang="en-US" sz="3300" i="1" dirty="0" smtClean="0">
                <a:solidFill>
                  <a:srgbClr val="000000"/>
                </a:solidFill>
                <a:effectLst>
                  <a:outerShdw blurRad="38100" dist="38100" dir="2700000" algn="tl">
                    <a:srgbClr val="C0C0C0"/>
                  </a:outerShdw>
                </a:effectLst>
                <a:latin typeface="Courier New" pitchFamily="49" charset="0"/>
              </a:rPr>
              <a:t> </a:t>
            </a:r>
            <a:r>
              <a:rPr lang="en-US" sz="3300" dirty="0" smtClean="0">
                <a:solidFill>
                  <a:srgbClr val="000000"/>
                </a:solidFill>
              </a:rPr>
              <a:t>is a decimal value representing how many of the left most contiguous bits of the address comprise the prefix. </a:t>
            </a:r>
            <a:endParaRPr lang="en-US" sz="3800" dirty="0" smtClean="0">
              <a:solidFill>
                <a:srgbClr val="000000"/>
              </a:solidFill>
            </a:endParaRPr>
          </a:p>
          <a:p>
            <a:pPr>
              <a:buNone/>
              <a:defRPr/>
            </a:pPr>
            <a:r>
              <a:rPr lang="en-US" sz="3800" dirty="0" smtClean="0">
                <a:solidFill>
                  <a:srgbClr val="000000"/>
                </a:solidFill>
              </a:rPr>
              <a:t>For example: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fec0:0:0:1::1234/64</a:t>
            </a:r>
            <a:endParaRPr lang="en-US" sz="3800" dirty="0" smtClean="0">
              <a:solidFill>
                <a:srgbClr val="000000"/>
              </a:solidFill>
            </a:endParaRPr>
          </a:p>
          <a:p>
            <a:pPr marL="1092200">
              <a:buNone/>
              <a:defRPr/>
            </a:pPr>
            <a:r>
              <a:rPr lang="en-US" sz="3800" dirty="0" smtClean="0">
                <a:solidFill>
                  <a:srgbClr val="000000"/>
                </a:solidFill>
              </a:rPr>
              <a:t>is really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fec0:0000:0000:0001:0000:0000:0000:1234/64</a:t>
            </a:r>
            <a:endParaRPr lang="en-US" sz="3800" dirty="0" smtClean="0">
              <a:solidFill>
                <a:srgbClr val="000000"/>
              </a:solidFill>
            </a:endParaRPr>
          </a:p>
          <a:p>
            <a:pPr lvl="1">
              <a:defRPr/>
            </a:pPr>
            <a:r>
              <a:rPr lang="en-US" sz="3800" dirty="0" smtClean="0">
                <a:solidFill>
                  <a:srgbClr val="000000"/>
                </a:solidFill>
              </a:rPr>
              <a:t>The first 64-bits (</a:t>
            </a:r>
            <a:r>
              <a:rPr lang="en-US" sz="3800" b="1" dirty="0" smtClean="0">
                <a:solidFill>
                  <a:srgbClr val="000000"/>
                </a:solidFill>
                <a:effectLst>
                  <a:outerShdw blurRad="38100" dist="38100" dir="2700000" algn="tl">
                    <a:srgbClr val="C0C0C0"/>
                  </a:outerShdw>
                </a:effectLst>
                <a:latin typeface="Courier New" pitchFamily="49" charset="0"/>
              </a:rPr>
              <a:t>fec0:0000:0000:0001</a:t>
            </a:r>
            <a:r>
              <a:rPr lang="en-US" sz="3800" dirty="0" smtClean="0">
                <a:solidFill>
                  <a:srgbClr val="000000"/>
                </a:solidFill>
              </a:rPr>
              <a:t>) forms the address prefix. </a:t>
            </a:r>
          </a:p>
          <a:p>
            <a:pPr lvl="1">
              <a:defRPr/>
            </a:pPr>
            <a:r>
              <a:rPr lang="en-US" sz="3800" dirty="0" smtClean="0">
                <a:solidFill>
                  <a:srgbClr val="000000"/>
                </a:solidFill>
              </a:rPr>
              <a:t>The last 64-bits (</a:t>
            </a:r>
            <a:r>
              <a:rPr lang="en-US" sz="3800" b="1" dirty="0" smtClean="0">
                <a:solidFill>
                  <a:srgbClr val="000000"/>
                </a:solidFill>
                <a:effectLst>
                  <a:outerShdw blurRad="38100" dist="38100" dir="2700000" algn="tl">
                    <a:srgbClr val="C0C0C0"/>
                  </a:outerShdw>
                </a:effectLst>
                <a:latin typeface="Courier New" pitchFamily="49" charset="0"/>
              </a:rPr>
              <a:t>0000:0000:0000:1234</a:t>
            </a:r>
            <a:r>
              <a:rPr lang="en-US" sz="3800" dirty="0" smtClean="0">
                <a:solidFill>
                  <a:srgbClr val="000000"/>
                </a:solidFill>
              </a:rPr>
              <a:t>) forms the Interface ID. </a:t>
            </a:r>
          </a:p>
        </p:txBody>
      </p:sp>
    </p:spTree>
    <p:extLst>
      <p:ext uri="{BB962C8B-B14F-4D97-AF65-F5344CB8AC3E}">
        <p14:creationId xmlns:p14="http://schemas.microsoft.com/office/powerpoint/2010/main" val="54169159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1336956"/>
          </a:xfrm>
        </p:spPr>
        <p:txBody>
          <a:bodyPr/>
          <a:lstStyle/>
          <a:p>
            <a:r>
              <a:rPr lang="en-US" dirty="0" smtClean="0"/>
              <a:t>Subnet Prefix</a:t>
            </a:r>
          </a:p>
        </p:txBody>
      </p:sp>
      <p:sp>
        <p:nvSpPr>
          <p:cNvPr id="45059" name="Rectangle 3"/>
          <p:cNvSpPr>
            <a:spLocks noGrp="1" noChangeArrowheads="1"/>
          </p:cNvSpPr>
          <p:nvPr>
            <p:ph idx="1"/>
          </p:nvPr>
        </p:nvSpPr>
        <p:spPr/>
        <p:txBody>
          <a:bodyPr>
            <a:normAutofit lnSpcReduction="10000"/>
          </a:bodyPr>
          <a:lstStyle/>
          <a:p>
            <a:r>
              <a:rPr lang="en-US" dirty="0" smtClean="0">
                <a:solidFill>
                  <a:srgbClr val="000000"/>
                </a:solidFill>
              </a:rPr>
              <a:t>The prefix length is almost always /64.</a:t>
            </a:r>
          </a:p>
          <a:p>
            <a:pPr lvl="1"/>
            <a:r>
              <a:rPr lang="en-US" dirty="0" smtClean="0">
                <a:solidFill>
                  <a:srgbClr val="000000"/>
                </a:solidFill>
              </a:rPr>
              <a:t>However, IPv6 rules allow for either shorter or longer prefixes</a:t>
            </a:r>
          </a:p>
          <a:p>
            <a:pPr lvl="1"/>
            <a:r>
              <a:rPr lang="en-US" dirty="0" smtClean="0">
                <a:solidFill>
                  <a:srgbClr val="000000"/>
                </a:solidFill>
              </a:rPr>
              <a:t>Although prefixes shorter than /64 can be assigned to a device (e.g., /60), it is considered bad practice and has no real application.</a:t>
            </a:r>
          </a:p>
          <a:p>
            <a:r>
              <a:rPr lang="en-US" dirty="0" smtClean="0">
                <a:solidFill>
                  <a:srgbClr val="000000"/>
                </a:solidFill>
              </a:rPr>
              <a:t>Deploying a /64 IPv6 prefix on a device:</a:t>
            </a:r>
          </a:p>
          <a:p>
            <a:pPr lvl="1"/>
            <a:r>
              <a:rPr lang="en-US" dirty="0" smtClean="0">
                <a:solidFill>
                  <a:srgbClr val="000000"/>
                </a:solidFill>
              </a:rPr>
              <a:t>Is pre-subscribed by RFC3177 (IAB/IESG Recommendations on IPv6 Address Allocations to Sites)</a:t>
            </a:r>
          </a:p>
          <a:p>
            <a:pPr lvl="1"/>
            <a:r>
              <a:rPr lang="en-US" dirty="0" smtClean="0">
                <a:solidFill>
                  <a:srgbClr val="000000"/>
                </a:solidFill>
              </a:rPr>
              <a:t>Allows Stateless Address Auto Configuration (SLAAC) (RFC 2462)</a:t>
            </a:r>
          </a:p>
        </p:txBody>
      </p:sp>
    </p:spTree>
    <p:extLst>
      <p:ext uri="{BB962C8B-B14F-4D97-AF65-F5344CB8AC3E}">
        <p14:creationId xmlns:p14="http://schemas.microsoft.com/office/powerpoint/2010/main" val="149294263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Interface Identifiers</a:t>
            </a:r>
            <a:endParaRPr lang="en-US" dirty="0"/>
          </a:p>
        </p:txBody>
      </p:sp>
      <p:sp>
        <p:nvSpPr>
          <p:cNvPr id="5" name="Content Placeholder 4"/>
          <p:cNvSpPr>
            <a:spLocks noGrp="1"/>
          </p:cNvSpPr>
          <p:nvPr>
            <p:ph idx="1"/>
          </p:nvPr>
        </p:nvSpPr>
        <p:spPr/>
        <p:txBody>
          <a:bodyPr>
            <a:normAutofit fontScale="92500" lnSpcReduction="20000"/>
          </a:bodyPr>
          <a:lstStyle/>
          <a:p>
            <a:r>
              <a:rPr lang="en-US" dirty="0" smtClean="0">
                <a:solidFill>
                  <a:srgbClr val="000000"/>
                </a:solidFill>
              </a:rPr>
              <a:t>IPv6 addresses on a link must be unique.</a:t>
            </a:r>
          </a:p>
          <a:p>
            <a:pPr lvl="1"/>
            <a:r>
              <a:rPr lang="en-US" dirty="0" smtClean="0">
                <a:solidFill>
                  <a:srgbClr val="000000"/>
                </a:solidFill>
              </a:rPr>
              <a:t>Although they all share the same 64-bit subnet prefix they are made unique by the interface ID.</a:t>
            </a:r>
          </a:p>
          <a:p>
            <a:r>
              <a:rPr lang="en-US" dirty="0" smtClean="0">
                <a:solidFill>
                  <a:srgbClr val="000000"/>
                </a:solidFill>
              </a:rPr>
              <a:t>Because the prefix length is fixed and well-known (64-bits), IPv6 hosts can automatically create a unique IPv6 address. </a:t>
            </a:r>
          </a:p>
          <a:p>
            <a:r>
              <a:rPr lang="en-US" dirty="0" smtClean="0">
                <a:solidFill>
                  <a:srgbClr val="000000"/>
                </a:solidFill>
              </a:rPr>
              <a:t>For example, the following Layer 2 protocols can dynamically create the IPv6 address interface ID:</a:t>
            </a:r>
          </a:p>
          <a:p>
            <a:pPr lvl="2"/>
            <a:r>
              <a:rPr lang="en-US" sz="2000" dirty="0" smtClean="0">
                <a:solidFill>
                  <a:srgbClr val="000000"/>
                </a:solidFill>
              </a:rPr>
              <a:t>Ethernet (using the EUI-64 format discussed later)</a:t>
            </a:r>
          </a:p>
          <a:p>
            <a:pPr lvl="2"/>
            <a:r>
              <a:rPr lang="en-US" sz="2000" dirty="0" smtClean="0">
                <a:solidFill>
                  <a:srgbClr val="000000"/>
                </a:solidFill>
              </a:rPr>
              <a:t>PPP</a:t>
            </a:r>
          </a:p>
          <a:p>
            <a:pPr lvl="2"/>
            <a:r>
              <a:rPr lang="en-US" sz="2000" dirty="0" smtClean="0">
                <a:solidFill>
                  <a:srgbClr val="000000"/>
                </a:solidFill>
              </a:rPr>
              <a:t>HDLC</a:t>
            </a:r>
          </a:p>
          <a:p>
            <a:pPr lvl="2"/>
            <a:r>
              <a:rPr lang="en-US" sz="2000" dirty="0" smtClean="0">
                <a:solidFill>
                  <a:srgbClr val="000000"/>
                </a:solidFill>
              </a:rPr>
              <a:t>NBMA, Frame Relay</a:t>
            </a:r>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val="130938974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2434" name="Rectangle 2"/>
          <p:cNvSpPr>
            <a:spLocks noGrp="1" noChangeArrowheads="1"/>
          </p:cNvSpPr>
          <p:nvPr>
            <p:ph type="title"/>
          </p:nvPr>
        </p:nvSpPr>
        <p:spPr>
          <a:xfrm>
            <a:off x="549275" y="-21568"/>
            <a:ext cx="8042276" cy="1336956"/>
          </a:xfrm>
        </p:spPr>
        <p:txBody>
          <a:bodyPr/>
          <a:lstStyle/>
          <a:p>
            <a:pPr>
              <a:defRPr/>
            </a:pPr>
            <a:r>
              <a:rPr lang="en-US" sz="3600" dirty="0" smtClean="0"/>
              <a:t>Special IPv6 Addresses</a:t>
            </a:r>
          </a:p>
        </p:txBody>
      </p:sp>
      <p:graphicFrame>
        <p:nvGraphicFramePr>
          <p:cNvPr id="14" name="Table 13"/>
          <p:cNvGraphicFramePr>
            <a:graphicFrameLocks noGrp="1"/>
          </p:cNvGraphicFramePr>
          <p:nvPr>
            <p:extLst>
              <p:ext uri="{D42A27DB-BD31-4B8C-83A1-F6EECF244321}">
                <p14:modId xmlns:p14="http://schemas.microsoft.com/office/powerpoint/2010/main" val="308891970"/>
              </p:ext>
            </p:extLst>
          </p:nvPr>
        </p:nvGraphicFramePr>
        <p:xfrm>
          <a:off x="393700" y="1266507"/>
          <a:ext cx="8331200" cy="5392419"/>
        </p:xfrm>
        <a:graphic>
          <a:graphicData uri="http://schemas.openxmlformats.org/drawingml/2006/table">
            <a:tbl>
              <a:tblPr firstRow="1" bandRow="1">
                <a:tableStyleId>{5C22544A-7EE6-4342-B048-85BDC9FD1C3A}</a:tableStyleId>
              </a:tblPr>
              <a:tblGrid>
                <a:gridCol w="2335432"/>
                <a:gridCol w="5995768"/>
              </a:tblGrid>
              <a:tr h="774700">
                <a:tc>
                  <a:txBody>
                    <a:bodyPr/>
                    <a:lstStyle/>
                    <a:p>
                      <a:pPr algn="l">
                        <a:spcBef>
                          <a:spcPts val="600"/>
                        </a:spcBef>
                      </a:pPr>
                      <a:r>
                        <a:rPr lang="en-US" dirty="0" smtClean="0"/>
                        <a:t>IPv6 </a:t>
                      </a:r>
                      <a:r>
                        <a:rPr lang="en-US" baseline="0" dirty="0" smtClean="0"/>
                        <a:t>Address</a:t>
                      </a:r>
                      <a:endParaRPr lang="en-US" dirty="0"/>
                    </a:p>
                  </a:txBody>
                  <a:tcPr anchor="ctr"/>
                </a:tc>
                <a:tc>
                  <a:txBody>
                    <a:bodyPr/>
                    <a:lstStyle/>
                    <a:p>
                      <a:pPr algn="l">
                        <a:spcBef>
                          <a:spcPts val="600"/>
                        </a:spcBef>
                      </a:pPr>
                      <a:r>
                        <a:rPr lang="en-US" dirty="0" smtClean="0"/>
                        <a:t>Description</a:t>
                      </a:r>
                      <a:endParaRPr lang="en-US" dirty="0"/>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All routes and used when specifying a default static route.</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It is equivalent to the IPv4 quad-zero</a:t>
                      </a:r>
                      <a:r>
                        <a:rPr lang="en-US" sz="1800" b="0" i="0" kern="1200" baseline="0" dirty="0" smtClean="0">
                          <a:solidFill>
                            <a:schemeClr val="dk1"/>
                          </a:solidFill>
                          <a:effectLst/>
                          <a:latin typeface="+mn-lt"/>
                          <a:ea typeface="+mn-ea"/>
                          <a:cs typeface="+mn-cs"/>
                        </a:rPr>
                        <a:t> (0.0.0.0).</a:t>
                      </a:r>
                      <a:endParaRPr lang="en-US" sz="1800" b="0" i="0" kern="1200" dirty="0" smtClean="0">
                        <a:solidFill>
                          <a:schemeClr val="dk1"/>
                        </a:solidFill>
                        <a:effectLst/>
                        <a:latin typeface="+mn-lt"/>
                        <a:ea typeface="+mn-ea"/>
                        <a:cs typeface="+mn-cs"/>
                      </a:endParaRP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Unspecified address and is initially assigned to a host when it first resolves its local link address.</a:t>
                      </a: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Loopback address of local host. </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Equivalent to 127.0.0.1 in IPv4.</a:t>
                      </a: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FE80::/10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Link-local</a:t>
                      </a:r>
                      <a:r>
                        <a:rPr lang="en-US" sz="1800" b="0" i="0" kern="1200" baseline="0" dirty="0" smtClean="0">
                          <a:solidFill>
                            <a:schemeClr val="dk1"/>
                          </a:solidFill>
                          <a:effectLst/>
                          <a:latin typeface="+mn-lt"/>
                          <a:ea typeface="+mn-ea"/>
                          <a:cs typeface="+mn-cs"/>
                        </a:rPr>
                        <a:t> unicast address.</a:t>
                      </a:r>
                    </a:p>
                    <a:p>
                      <a:pPr marL="177800" indent="-177800" algn="l" defTabSz="814388" rtl="0" eaLnBrk="1" latinLnBrk="0" hangingPunct="1">
                        <a:lnSpc>
                          <a:spcPct val="100000"/>
                        </a:lnSpc>
                        <a:spcBef>
                          <a:spcPts val="600"/>
                        </a:spcBef>
                        <a:buFontTx/>
                        <a:buChar char="•"/>
                        <a:defRPr/>
                      </a:pPr>
                      <a:r>
                        <a:rPr lang="en-US" sz="1800" b="0" i="0" kern="1200" baseline="0" dirty="0" smtClean="0">
                          <a:solidFill>
                            <a:schemeClr val="dk1"/>
                          </a:solidFill>
                          <a:effectLst/>
                          <a:latin typeface="+mn-lt"/>
                          <a:ea typeface="+mn-ea"/>
                          <a:cs typeface="+mn-cs"/>
                        </a:rPr>
                        <a:t>Similar to the Windows autoconfiguration IP address of 169.254.x.x.</a:t>
                      </a:r>
                      <a:endParaRPr lang="en-US" sz="1800" b="0" i="0" kern="1200" dirty="0" smtClean="0">
                        <a:solidFill>
                          <a:schemeClr val="dk1"/>
                        </a:solidFill>
                        <a:effectLst/>
                        <a:latin typeface="+mn-lt"/>
                        <a:ea typeface="+mn-ea"/>
                        <a:cs typeface="+mn-cs"/>
                      </a:endParaRP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FF00::/8</a:t>
                      </a:r>
                    </a:p>
                  </a:txBody>
                  <a:tcPr anchor="ctr"/>
                </a:tc>
                <a:tc>
                  <a:txBody>
                    <a:bodyPr/>
                    <a:lstStyle/>
                    <a:p>
                      <a:pPr marL="177800" marR="0" indent="-177800" algn="l" defTabSz="814388" rtl="0" eaLnBrk="1" fontAlgn="auto" latinLnBrk="0" hangingPunct="1">
                        <a:lnSpc>
                          <a:spcPct val="100000"/>
                        </a:lnSpc>
                        <a:spcBef>
                          <a:spcPts val="600"/>
                        </a:spcBef>
                        <a:spcAft>
                          <a:spcPts val="0"/>
                        </a:spcAft>
                        <a:buClrTx/>
                        <a:buSzTx/>
                        <a:buFontTx/>
                        <a:buChar char="•"/>
                        <a:tabLst/>
                        <a:defRPr/>
                      </a:pPr>
                      <a:r>
                        <a:rPr lang="en-US" sz="1800" b="0" i="0" kern="1200" dirty="0" smtClean="0">
                          <a:solidFill>
                            <a:schemeClr val="dk1"/>
                          </a:solidFill>
                          <a:effectLst/>
                          <a:latin typeface="+mn-lt"/>
                          <a:ea typeface="+mn-ea"/>
                          <a:cs typeface="+mn-cs"/>
                        </a:rPr>
                        <a:t>Multicast addresses.</a:t>
                      </a:r>
                    </a:p>
                  </a:txBody>
                  <a:tcPr anchor="ctr"/>
                </a:tc>
              </a:tr>
              <a:tr h="64008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0" i="0" kern="1200" dirty="0" smtClean="0">
                          <a:solidFill>
                            <a:schemeClr val="dk1"/>
                          </a:solidFill>
                          <a:effectLst/>
                          <a:latin typeface="+mn-lt"/>
                          <a:ea typeface="+mn-ea"/>
                          <a:cs typeface="Courier New" pitchFamily="49" charset="0"/>
                        </a:rPr>
                        <a:t>All other addresses</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Global unicast address.</a:t>
                      </a:r>
                    </a:p>
                  </a:txBody>
                  <a:tcPr anchor="ctr"/>
                </a:tc>
              </a:tr>
            </a:tbl>
          </a:graphicData>
        </a:graphic>
      </p:graphicFrame>
    </p:spTree>
    <p:extLst>
      <p:ext uri="{BB962C8B-B14F-4D97-AF65-F5344CB8AC3E}">
        <p14:creationId xmlns:p14="http://schemas.microsoft.com/office/powerpoint/2010/main" val="372401660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7426" name="Rectangle 2"/>
          <p:cNvSpPr>
            <a:spLocks noGrp="1" noChangeArrowheads="1"/>
          </p:cNvSpPr>
          <p:nvPr>
            <p:ph type="title"/>
          </p:nvPr>
        </p:nvSpPr>
        <p:spPr/>
        <p:txBody>
          <a:bodyPr/>
          <a:lstStyle/>
          <a:p>
            <a:pPr>
              <a:defRPr/>
            </a:pPr>
            <a:r>
              <a:rPr lang="en-US" sz="3600" dirty="0" smtClean="0"/>
              <a:t>IPv6 Address Scopes</a:t>
            </a:r>
          </a:p>
        </p:txBody>
      </p:sp>
      <p:sp>
        <p:nvSpPr>
          <p:cNvPr id="1767427" name="Rectangle 3"/>
          <p:cNvSpPr>
            <a:spLocks noGrp="1" noChangeArrowheads="1"/>
          </p:cNvSpPr>
          <p:nvPr>
            <p:ph idx="1"/>
          </p:nvPr>
        </p:nvSpPr>
        <p:spPr>
          <a:xfrm>
            <a:off x="279401" y="1437976"/>
            <a:ext cx="8520354" cy="1884980"/>
          </a:xfrm>
        </p:spPr>
        <p:txBody>
          <a:bodyPr/>
          <a:lstStyle/>
          <a:p>
            <a:pPr>
              <a:defRPr/>
            </a:pPr>
            <a:r>
              <a:rPr lang="en-US" dirty="0" smtClean="0">
                <a:solidFill>
                  <a:srgbClr val="000000"/>
                </a:solidFill>
              </a:rPr>
              <a:t>Address types have well-defined destination scopes: </a:t>
            </a:r>
            <a:endParaRPr lang="en-US" i="1" dirty="0" smtClean="0">
              <a:solidFill>
                <a:srgbClr val="000000"/>
              </a:solidFill>
            </a:endParaRPr>
          </a:p>
          <a:p>
            <a:pPr lvl="1">
              <a:defRPr/>
            </a:pPr>
            <a:r>
              <a:rPr lang="en-US" b="1" dirty="0" smtClean="0">
                <a:solidFill>
                  <a:srgbClr val="000000"/>
                </a:solidFill>
              </a:rPr>
              <a:t>Link-local address</a:t>
            </a:r>
          </a:p>
          <a:p>
            <a:pPr lvl="1">
              <a:defRPr/>
            </a:pPr>
            <a:r>
              <a:rPr lang="en-US" b="1" dirty="0" smtClean="0">
                <a:solidFill>
                  <a:srgbClr val="000000"/>
                </a:solidFill>
              </a:rPr>
              <a:t>Global unicast address</a:t>
            </a:r>
          </a:p>
          <a:p>
            <a:pPr lvl="1">
              <a:defRPr/>
            </a:pPr>
            <a:r>
              <a:rPr lang="en-US" b="1" dirty="0" smtClean="0">
                <a:solidFill>
                  <a:srgbClr val="000000"/>
                </a:solidFill>
              </a:rPr>
              <a:t>Site-local address</a:t>
            </a:r>
          </a:p>
          <a:p>
            <a:pPr lvl="1">
              <a:defRPr/>
            </a:pPr>
            <a:endParaRPr lang="en-US" b="1" dirty="0" smtClean="0">
              <a:solidFill>
                <a:srgbClr val="000000"/>
              </a:solidFill>
            </a:endParaRPr>
          </a:p>
        </p:txBody>
      </p:sp>
      <p:grpSp>
        <p:nvGrpSpPr>
          <p:cNvPr id="2" name="Group 11"/>
          <p:cNvGrpSpPr/>
          <p:nvPr/>
        </p:nvGrpSpPr>
        <p:grpSpPr>
          <a:xfrm>
            <a:off x="2060552" y="3184823"/>
            <a:ext cx="5002212" cy="1968500"/>
            <a:chOff x="2201228" y="3012440"/>
            <a:chExt cx="5002212" cy="1968500"/>
          </a:xfrm>
        </p:grpSpPr>
        <p:sp>
          <p:nvSpPr>
            <p:cNvPr id="4" name="Oval 4"/>
            <p:cNvSpPr>
              <a:spLocks noChangeArrowheads="1"/>
            </p:cNvSpPr>
            <p:nvPr/>
          </p:nvSpPr>
          <p:spPr bwMode="auto">
            <a:xfrm>
              <a:off x="2201228" y="3012440"/>
              <a:ext cx="5002212" cy="1968500"/>
            </a:xfrm>
            <a:prstGeom prst="ellipse">
              <a:avLst/>
            </a:prstGeom>
            <a:solidFill>
              <a:srgbClr val="99CCFF"/>
            </a:solidFill>
            <a:ln w="12700">
              <a:solidFill>
                <a:schemeClr val="tx1"/>
              </a:solidFill>
              <a:round/>
              <a:headEnd/>
              <a:tailEnd/>
            </a:ln>
          </p:spPr>
          <p:txBody>
            <a:bodyPr wrap="none" anchor="ctr"/>
            <a:lstStyle/>
            <a:p>
              <a:pPr algn="ctr">
                <a:lnSpc>
                  <a:spcPct val="100000"/>
                </a:lnSpc>
                <a:spcBef>
                  <a:spcPct val="0"/>
                </a:spcBef>
              </a:pPr>
              <a:endParaRPr lang="en-US" sz="1400" dirty="0"/>
            </a:p>
          </p:txBody>
        </p:sp>
        <p:sp>
          <p:nvSpPr>
            <p:cNvPr id="5" name="Oval 5"/>
            <p:cNvSpPr>
              <a:spLocks noChangeArrowheads="1"/>
            </p:cNvSpPr>
            <p:nvPr/>
          </p:nvSpPr>
          <p:spPr bwMode="auto">
            <a:xfrm>
              <a:off x="3556953" y="3241040"/>
              <a:ext cx="3646487" cy="1511300"/>
            </a:xfrm>
            <a:prstGeom prst="ellipse">
              <a:avLst/>
            </a:prstGeom>
            <a:solidFill>
              <a:srgbClr val="FFCC66"/>
            </a:solidFill>
            <a:ln w="12700">
              <a:solidFill>
                <a:schemeClr val="tx1"/>
              </a:solidFill>
              <a:round/>
              <a:headEnd/>
              <a:tailEnd/>
            </a:ln>
          </p:spPr>
          <p:txBody>
            <a:bodyPr wrap="none" anchor="ctr"/>
            <a:lstStyle/>
            <a:p>
              <a:endParaRPr lang="en-US" dirty="0"/>
            </a:p>
          </p:txBody>
        </p:sp>
        <p:sp>
          <p:nvSpPr>
            <p:cNvPr id="6" name="Oval 6"/>
            <p:cNvSpPr>
              <a:spLocks noChangeArrowheads="1"/>
            </p:cNvSpPr>
            <p:nvPr/>
          </p:nvSpPr>
          <p:spPr bwMode="auto">
            <a:xfrm>
              <a:off x="5249228" y="3393440"/>
              <a:ext cx="1954212" cy="1130300"/>
            </a:xfrm>
            <a:prstGeom prst="ellipse">
              <a:avLst/>
            </a:prstGeom>
            <a:solidFill>
              <a:schemeClr val="tx1"/>
            </a:solidFill>
            <a:ln w="12700">
              <a:solidFill>
                <a:schemeClr val="tx1"/>
              </a:solidFill>
              <a:round/>
              <a:headEnd/>
              <a:tailEnd/>
            </a:ln>
          </p:spPr>
          <p:txBody>
            <a:bodyPr wrap="none" anchor="ctr"/>
            <a:lstStyle/>
            <a:p>
              <a:endParaRPr lang="en-US" dirty="0"/>
            </a:p>
          </p:txBody>
        </p:sp>
        <p:sp>
          <p:nvSpPr>
            <p:cNvPr id="7" name="Rectangle 7"/>
            <p:cNvSpPr>
              <a:spLocks noChangeArrowheads="1"/>
            </p:cNvSpPr>
            <p:nvPr/>
          </p:nvSpPr>
          <p:spPr bwMode="auto">
            <a:xfrm>
              <a:off x="5488940" y="3815715"/>
              <a:ext cx="1706563"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solidFill>
                    <a:schemeClr val="bg1"/>
                  </a:solidFill>
                </a:rPr>
                <a:t>Link-Local</a:t>
              </a:r>
            </a:p>
          </p:txBody>
        </p:sp>
        <p:sp>
          <p:nvSpPr>
            <p:cNvPr id="8" name="Rectangle 8"/>
            <p:cNvSpPr>
              <a:spLocks noChangeArrowheads="1"/>
            </p:cNvSpPr>
            <p:nvPr/>
          </p:nvSpPr>
          <p:spPr bwMode="auto">
            <a:xfrm>
              <a:off x="3625215" y="3828415"/>
              <a:ext cx="1639888"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t>Site-Local</a:t>
              </a:r>
            </a:p>
          </p:txBody>
        </p:sp>
        <p:sp>
          <p:nvSpPr>
            <p:cNvPr id="9" name="Rectangle 9"/>
            <p:cNvSpPr>
              <a:spLocks noChangeArrowheads="1"/>
            </p:cNvSpPr>
            <p:nvPr/>
          </p:nvSpPr>
          <p:spPr bwMode="auto">
            <a:xfrm>
              <a:off x="2453640" y="3828415"/>
              <a:ext cx="1077218" cy="677751"/>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smtClean="0"/>
                <a:t>Global</a:t>
              </a:r>
            </a:p>
            <a:p>
              <a:pPr>
                <a:lnSpc>
                  <a:spcPct val="100000"/>
                </a:lnSpc>
                <a:spcBef>
                  <a:spcPct val="0"/>
                </a:spcBef>
              </a:pPr>
              <a:r>
                <a:rPr lang="en-GB" sz="1400" dirty="0" smtClean="0"/>
                <a:t>(Internet)</a:t>
              </a:r>
              <a:endParaRPr lang="en-GB" sz="2400" dirty="0"/>
            </a:p>
          </p:txBody>
        </p:sp>
        <p:sp>
          <p:nvSpPr>
            <p:cNvPr id="13" name="Multiply 12"/>
            <p:cNvSpPr/>
            <p:nvPr/>
          </p:nvSpPr>
          <p:spPr bwMode="auto">
            <a:xfrm>
              <a:off x="3810000" y="3596640"/>
              <a:ext cx="1219200" cy="863600"/>
            </a:xfrm>
            <a:prstGeom prst="mathMultiply">
              <a:avLst>
                <a:gd name="adj1" fmla="val 7049"/>
              </a:avLst>
            </a:prstGeom>
            <a:solidFill>
              <a:schemeClr val="accent6">
                <a:alpha val="77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14" name="Rectangle 3"/>
          <p:cNvSpPr txBox="1">
            <a:spLocks noChangeArrowheads="1"/>
          </p:cNvSpPr>
          <p:nvPr/>
        </p:nvSpPr>
        <p:spPr bwMode="auto">
          <a:xfrm>
            <a:off x="273930" y="4497797"/>
            <a:ext cx="8520354" cy="1442721"/>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algn="l">
              <a:lnSpc>
                <a:spcPct val="100000"/>
              </a:lnSpc>
            </a:pPr>
            <a:endParaRPr lang="en-US" b="1" dirty="0" smtClean="0">
              <a:solidFill>
                <a:srgbClr val="000000"/>
              </a:solidFill>
            </a:endParaRPr>
          </a:p>
          <a:p>
            <a:pPr marL="236538" indent="-236538" algn="l" defTabSz="814388" eaLnBrk="1" hangingPunct="1">
              <a:lnSpc>
                <a:spcPct val="95000"/>
              </a:lnSpc>
              <a:spcBef>
                <a:spcPct val="50000"/>
              </a:spcBef>
              <a:buClr>
                <a:srgbClr val="708CA1"/>
              </a:buClr>
              <a:buFont typeface="Wingdings" pitchFamily="2" charset="2"/>
              <a:buChar char="§"/>
              <a:defRPr/>
            </a:pPr>
            <a:r>
              <a:rPr lang="en-US" sz="2600" b="1" dirty="0" smtClean="0">
                <a:solidFill>
                  <a:srgbClr val="000000"/>
                </a:solidFill>
                <a:latin typeface="+mn-lt"/>
              </a:rPr>
              <a:t>Note:</a:t>
            </a:r>
          </a:p>
          <a:p>
            <a:pPr marL="461963" lvl="1" indent="-236538" algn="l" defTabSz="814388" eaLnBrk="1" hangingPunct="1">
              <a:lnSpc>
                <a:spcPct val="115000"/>
              </a:lnSpc>
              <a:spcBef>
                <a:spcPct val="35000"/>
              </a:spcBef>
              <a:buClr>
                <a:srgbClr val="708CA1"/>
              </a:buClr>
              <a:buFont typeface="Arial" pitchFamily="34" charset="0"/>
              <a:buChar char="•"/>
              <a:defRPr/>
            </a:pPr>
            <a:r>
              <a:rPr lang="en-US" sz="2000" dirty="0" smtClean="0">
                <a:solidFill>
                  <a:srgbClr val="000000"/>
                </a:solidFill>
                <a:latin typeface="+mn-lt"/>
              </a:rPr>
              <a:t>Site-Local Address are deprecated in RFC 3879.</a:t>
            </a:r>
          </a:p>
        </p:txBody>
      </p:sp>
    </p:spTree>
    <p:extLst>
      <p:ext uri="{BB962C8B-B14F-4D97-AF65-F5344CB8AC3E}">
        <p14:creationId xmlns:p14="http://schemas.microsoft.com/office/powerpoint/2010/main" val="2972069"/>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0130" name="Rectangle 2"/>
          <p:cNvSpPr>
            <a:spLocks noGrp="1" noChangeArrowheads="1"/>
          </p:cNvSpPr>
          <p:nvPr>
            <p:ph type="title"/>
          </p:nvPr>
        </p:nvSpPr>
        <p:spPr/>
        <p:txBody>
          <a:bodyPr/>
          <a:lstStyle/>
          <a:p>
            <a:pPr>
              <a:defRPr/>
            </a:pPr>
            <a:r>
              <a:rPr lang="en-US" sz="3600" dirty="0" smtClean="0"/>
              <a:t>Site-Local Addresses - Deprecated</a:t>
            </a:r>
          </a:p>
        </p:txBody>
      </p:sp>
      <p:sp>
        <p:nvSpPr>
          <p:cNvPr id="61443" name="Rectangle 3"/>
          <p:cNvSpPr>
            <a:spLocks noGrp="1" noChangeArrowheads="1"/>
          </p:cNvSpPr>
          <p:nvPr>
            <p:ph idx="1"/>
          </p:nvPr>
        </p:nvSpPr>
        <p:spPr/>
        <p:txBody>
          <a:bodyPr/>
          <a:lstStyle/>
          <a:p>
            <a:r>
              <a:rPr lang="en-US" dirty="0" smtClean="0">
                <a:solidFill>
                  <a:srgbClr val="000000"/>
                </a:solidFill>
              </a:rPr>
              <a:t>Site-local addresses allowed devices in the same organization, or site, to exchange data. </a:t>
            </a:r>
          </a:p>
          <a:p>
            <a:pPr lvl="1"/>
            <a:r>
              <a:rPr lang="en-US" dirty="0" smtClean="0">
                <a:solidFill>
                  <a:srgbClr val="000000"/>
                </a:solidFill>
              </a:rPr>
              <a:t>Site-local addresses start with the prefix</a:t>
            </a:r>
            <a:r>
              <a:rPr lang="en-US" b="1" dirty="0" smtClean="0">
                <a:solidFill>
                  <a:srgbClr val="000000"/>
                </a:solidFill>
                <a:latin typeface="Courier New" pitchFamily="49" charset="0"/>
                <a:cs typeface="Courier New" pitchFamily="49" charset="0"/>
              </a:rPr>
              <a:t> FEC0::/10</a:t>
            </a:r>
            <a:r>
              <a:rPr lang="en-US" dirty="0" smtClean="0">
                <a:solidFill>
                  <a:srgbClr val="000000"/>
                </a:solidFill>
              </a:rPr>
              <a:t>.</a:t>
            </a:r>
          </a:p>
          <a:p>
            <a:r>
              <a:rPr lang="en-US" dirty="0" smtClean="0">
                <a:solidFill>
                  <a:srgbClr val="000000"/>
                </a:solidFill>
              </a:rPr>
              <a:t>They are analogous to IPv4's private address classes.</a:t>
            </a:r>
          </a:p>
          <a:p>
            <a:pPr lvl="1"/>
            <a:r>
              <a:rPr lang="en-US" dirty="0" smtClean="0">
                <a:solidFill>
                  <a:srgbClr val="000000"/>
                </a:solidFill>
              </a:rPr>
              <a:t>However, using them would also mean that NAT would be required and addresses would again not be end-to-end. </a:t>
            </a:r>
          </a:p>
          <a:p>
            <a:r>
              <a:rPr lang="en-US" dirty="0" smtClean="0">
                <a:solidFill>
                  <a:srgbClr val="000000"/>
                </a:solidFill>
              </a:rPr>
              <a:t>Site-local addresses are no longer supported (deprecated) by </a:t>
            </a:r>
            <a:r>
              <a:rPr lang="en-US" dirty="0" smtClean="0">
                <a:solidFill>
                  <a:srgbClr val="000000"/>
                </a:solidFill>
                <a:hlinkClick r:id="rId2" tooltip="http://tools.ietf.org/html/rfc3879"/>
              </a:rPr>
              <a:t>RFC 3879</a:t>
            </a:r>
            <a:r>
              <a:rPr lang="en-US" dirty="0" smtClean="0">
                <a:solidFill>
                  <a:srgbClr val="000000"/>
                </a:solidFill>
              </a:rPr>
              <a:t>.</a:t>
            </a:r>
          </a:p>
        </p:txBody>
      </p:sp>
    </p:spTree>
    <p:extLst>
      <p:ext uri="{BB962C8B-B14F-4D97-AF65-F5344CB8AC3E}">
        <p14:creationId xmlns:p14="http://schemas.microsoft.com/office/powerpoint/2010/main" val="353554559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31586" name="Rectangle 2"/>
          <p:cNvSpPr>
            <a:spLocks noGrp="1" noChangeArrowheads="1"/>
          </p:cNvSpPr>
          <p:nvPr>
            <p:ph type="title"/>
          </p:nvPr>
        </p:nvSpPr>
        <p:spPr>
          <a:xfrm>
            <a:off x="549275" y="150624"/>
            <a:ext cx="8042276" cy="1336956"/>
          </a:xfrm>
        </p:spPr>
        <p:txBody>
          <a:bodyPr/>
          <a:lstStyle/>
          <a:p>
            <a:r>
              <a:rPr lang="en-US" sz="3600" dirty="0" smtClean="0"/>
              <a:t>Multiple IP Addresses per Interface</a:t>
            </a:r>
          </a:p>
        </p:txBody>
      </p:sp>
      <p:sp>
        <p:nvSpPr>
          <p:cNvPr id="1731587" name="Rectangle 3"/>
          <p:cNvSpPr>
            <a:spLocks noGrp="1" noChangeArrowheads="1"/>
          </p:cNvSpPr>
          <p:nvPr>
            <p:ph idx="1"/>
          </p:nvPr>
        </p:nvSpPr>
        <p:spPr>
          <a:xfrm>
            <a:off x="549275" y="1923061"/>
            <a:ext cx="8042276" cy="4343400"/>
          </a:xfrm>
        </p:spPr>
        <p:txBody>
          <a:bodyPr>
            <a:normAutofit fontScale="85000" lnSpcReduction="20000"/>
          </a:bodyPr>
          <a:lstStyle/>
          <a:p>
            <a:r>
              <a:rPr lang="en-US" dirty="0" smtClean="0">
                <a:solidFill>
                  <a:srgbClr val="000000"/>
                </a:solidFill>
              </a:rPr>
              <a:t>An interface can have multiple IPv6 addresses simultaneously configured and enabled on it.</a:t>
            </a:r>
          </a:p>
          <a:p>
            <a:pPr lvl="1"/>
            <a:r>
              <a:rPr lang="en-US" dirty="0" smtClean="0">
                <a:solidFill>
                  <a:srgbClr val="000000"/>
                </a:solidFill>
              </a:rPr>
              <a:t>However, it must have a link-local address.</a:t>
            </a:r>
          </a:p>
          <a:p>
            <a:r>
              <a:rPr lang="en-US" dirty="0" smtClean="0">
                <a:solidFill>
                  <a:srgbClr val="000000"/>
                </a:solidFill>
              </a:rPr>
              <a:t>Typically, an interface is assigned a link-local and one (or more) global IPv6 address. </a:t>
            </a:r>
          </a:p>
          <a:p>
            <a:pPr lvl="1"/>
            <a:r>
              <a:rPr lang="en-US" dirty="0" smtClean="0">
                <a:solidFill>
                  <a:srgbClr val="000000"/>
                </a:solidFill>
              </a:rPr>
              <a:t>For example, an Ethernet interface can have:</a:t>
            </a:r>
          </a:p>
          <a:p>
            <a:pPr lvl="2"/>
            <a:r>
              <a:rPr lang="en-US" dirty="0" smtClean="0">
                <a:solidFill>
                  <a:srgbClr val="000000"/>
                </a:solidFill>
              </a:rPr>
              <a:t>Link-local address 	</a:t>
            </a:r>
            <a:r>
              <a:rPr lang="en-US" sz="1400" dirty="0" smtClean="0">
                <a:solidFill>
                  <a:srgbClr val="000000"/>
                </a:solidFill>
                <a:latin typeface="Courier New" pitchFamily="49" charset="0"/>
                <a:cs typeface="Courier New" pitchFamily="49" charset="0"/>
              </a:rPr>
              <a:t>(e.g., FE80::21B:D5FF:FE5B:A408)</a:t>
            </a:r>
            <a:endParaRPr lang="en-US" sz="1200" dirty="0" smtClean="0">
              <a:solidFill>
                <a:srgbClr val="000000"/>
              </a:solidFill>
              <a:latin typeface="Courier New" pitchFamily="49" charset="0"/>
              <a:cs typeface="Courier New" pitchFamily="49" charset="0"/>
            </a:endParaRPr>
          </a:p>
          <a:p>
            <a:pPr lvl="2"/>
            <a:r>
              <a:rPr lang="en-US" dirty="0" smtClean="0">
                <a:solidFill>
                  <a:srgbClr val="000000"/>
                </a:solidFill>
              </a:rPr>
              <a:t>Global unicast address	</a:t>
            </a:r>
            <a:r>
              <a:rPr lang="en-US" sz="1400" dirty="0" smtClean="0">
                <a:solidFill>
                  <a:srgbClr val="000000"/>
                </a:solidFill>
                <a:latin typeface="Courier New" pitchFamily="49" charset="0"/>
                <a:cs typeface="Courier New" pitchFamily="49" charset="0"/>
              </a:rPr>
              <a:t>(e.g., 2001:8:85A3:4289:21B:D5FF:FE5B:A408)</a:t>
            </a:r>
            <a:endParaRPr lang="en-US" sz="1200" dirty="0" smtClean="0">
              <a:solidFill>
                <a:srgbClr val="000000"/>
              </a:solidFill>
              <a:latin typeface="Courier New" pitchFamily="49" charset="0"/>
              <a:cs typeface="Courier New" pitchFamily="49" charset="0"/>
            </a:endParaRPr>
          </a:p>
          <a:p>
            <a:r>
              <a:rPr lang="en-US" dirty="0" smtClean="0">
                <a:solidFill>
                  <a:srgbClr val="000000"/>
                </a:solidFill>
              </a:rPr>
              <a:t>Note:</a:t>
            </a:r>
          </a:p>
          <a:p>
            <a:pPr lvl="1"/>
            <a:r>
              <a:rPr lang="en-US" dirty="0" smtClean="0">
                <a:solidFill>
                  <a:srgbClr val="000000"/>
                </a:solidFill>
              </a:rPr>
              <a:t>An interface could also be configured to simultaneously support IPv4 and IPv6 addresses.</a:t>
            </a:r>
          </a:p>
          <a:p>
            <a:pPr lvl="1"/>
            <a:r>
              <a:rPr lang="en-US" dirty="0" smtClean="0">
                <a:solidFill>
                  <a:srgbClr val="000000"/>
                </a:solidFill>
              </a:rPr>
              <a:t>This creates a “dual-stacked” interface which is discussed later.</a:t>
            </a:r>
          </a:p>
        </p:txBody>
      </p:sp>
    </p:spTree>
    <p:extLst>
      <p:ext uri="{BB962C8B-B14F-4D97-AF65-F5344CB8AC3E}">
        <p14:creationId xmlns:p14="http://schemas.microsoft.com/office/powerpoint/2010/main" val="306183289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93672"/>
            <a:ext cx="8042276" cy="1336956"/>
          </a:xfrm>
        </p:spPr>
        <p:txBody>
          <a:bodyPr/>
          <a:lstStyle/>
          <a:p>
            <a:r>
              <a:rPr lang="en-US" dirty="0" smtClean="0"/>
              <a:t>IPv6 Link-Local Address</a:t>
            </a:r>
          </a:p>
        </p:txBody>
      </p:sp>
      <p:sp>
        <p:nvSpPr>
          <p:cNvPr id="1784835" name="Rectangle 3"/>
          <p:cNvSpPr>
            <a:spLocks noGrp="1" noChangeArrowheads="1"/>
          </p:cNvSpPr>
          <p:nvPr>
            <p:ph idx="1"/>
          </p:nvPr>
        </p:nvSpPr>
        <p:spPr>
          <a:xfrm>
            <a:off x="549275" y="1724404"/>
            <a:ext cx="8042276" cy="4343400"/>
          </a:xfrm>
        </p:spPr>
        <p:txBody>
          <a:bodyPr>
            <a:normAutofit/>
          </a:bodyPr>
          <a:lstStyle/>
          <a:p>
            <a:r>
              <a:rPr lang="en-US" sz="2000" dirty="0" smtClean="0">
                <a:solidFill>
                  <a:srgbClr val="000000"/>
                </a:solidFill>
              </a:rPr>
              <a:t>Link-local addresses are used for automatic address configuration, neighbor discovery, router discovery, and by many routing protocols.</a:t>
            </a:r>
          </a:p>
          <a:p>
            <a:r>
              <a:rPr lang="en-US" sz="2000" dirty="0" smtClean="0">
                <a:solidFill>
                  <a:srgbClr val="000000"/>
                </a:solidFill>
              </a:rPr>
              <a:t>They are dynamically created using a link-local prefix of</a:t>
            </a:r>
            <a:r>
              <a:rPr lang="en-US" sz="2000" b="1" dirty="0" smtClean="0">
                <a:solidFill>
                  <a:srgbClr val="000000"/>
                </a:solidFill>
                <a:latin typeface="Courier New" pitchFamily="49" charset="0"/>
                <a:cs typeface="Courier New" pitchFamily="49" charset="0"/>
              </a:rPr>
              <a:t> FE80::/10 </a:t>
            </a:r>
            <a:r>
              <a:rPr lang="en-US" sz="2000" dirty="0" smtClean="0">
                <a:solidFill>
                  <a:srgbClr val="000000"/>
                </a:solidFill>
              </a:rPr>
              <a:t>and a 64-bit interface identifier.</a:t>
            </a:r>
          </a:p>
          <a:p>
            <a:pPr lvl="1"/>
            <a:r>
              <a:rPr lang="en-US" sz="2000" dirty="0" smtClean="0">
                <a:solidFill>
                  <a:srgbClr val="000000"/>
                </a:solidFill>
              </a:rPr>
              <a:t>Unique only on the link, and it is not routable off the link.</a:t>
            </a:r>
          </a:p>
        </p:txBody>
      </p:sp>
      <p:sp>
        <p:nvSpPr>
          <p:cNvPr id="27" name="Line 22"/>
          <p:cNvSpPr>
            <a:spLocks noChangeShapeType="1"/>
          </p:cNvSpPr>
          <p:nvPr/>
        </p:nvSpPr>
        <p:spPr bwMode="auto">
          <a:xfrm>
            <a:off x="603494" y="4455735"/>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28" name="Text Box 23"/>
          <p:cNvSpPr txBox="1">
            <a:spLocks noChangeArrowheads="1"/>
          </p:cNvSpPr>
          <p:nvPr/>
        </p:nvSpPr>
        <p:spPr bwMode="auto">
          <a:xfrm>
            <a:off x="3914396" y="534246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29" name="Table 28"/>
          <p:cNvGraphicFramePr>
            <a:graphicFrameLocks noGrp="1"/>
          </p:cNvGraphicFramePr>
          <p:nvPr>
            <p:extLst>
              <p:ext uri="{D42A27DB-BD31-4B8C-83A1-F6EECF244321}">
                <p14:modId xmlns:p14="http://schemas.microsoft.com/office/powerpoint/2010/main" val="1088024194"/>
              </p:ext>
            </p:extLst>
          </p:nvPr>
        </p:nvGraphicFramePr>
        <p:xfrm>
          <a:off x="593969" y="4651482"/>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06769" y="4145214"/>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31" name="TextBox 30"/>
          <p:cNvSpPr txBox="1"/>
          <p:nvPr/>
        </p:nvSpPr>
        <p:spPr>
          <a:xfrm>
            <a:off x="238369" y="5427914"/>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a:endCxn id="31" idx="3"/>
          </p:cNvCxnSpPr>
          <p:nvPr/>
        </p:nvCxnSpPr>
        <p:spPr bwMode="auto">
          <a:xfrm rot="5400000">
            <a:off x="998187" y="4955237"/>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378569" y="4145214"/>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val="294698229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29100"/>
            <a:ext cx="8042276" cy="1336956"/>
          </a:xfrm>
        </p:spPr>
        <p:txBody>
          <a:bodyPr/>
          <a:lstStyle/>
          <a:p>
            <a:r>
              <a:rPr lang="en-US" sz="3600" dirty="0" smtClean="0"/>
              <a:t>IPv6 Link-Local Address</a:t>
            </a:r>
          </a:p>
        </p:txBody>
      </p:sp>
      <p:sp>
        <p:nvSpPr>
          <p:cNvPr id="1784835" name="Rectangle 3"/>
          <p:cNvSpPr>
            <a:spLocks noGrp="1" noChangeArrowheads="1"/>
          </p:cNvSpPr>
          <p:nvPr>
            <p:ph idx="1"/>
          </p:nvPr>
        </p:nvSpPr>
        <p:spPr>
          <a:xfrm>
            <a:off x="549275" y="1514105"/>
            <a:ext cx="8042276" cy="4343400"/>
          </a:xfrm>
        </p:spPr>
        <p:txBody>
          <a:bodyPr>
            <a:normAutofit/>
          </a:bodyPr>
          <a:lstStyle/>
          <a:p>
            <a:pPr marL="236538" lvl="1">
              <a:spcBef>
                <a:spcPct val="50000"/>
              </a:spcBef>
              <a:buFont typeface="Wingdings" pitchFamily="2" charset="2"/>
              <a:buChar char="§"/>
            </a:pPr>
            <a:r>
              <a:rPr lang="en-US" sz="2000" dirty="0" smtClean="0">
                <a:solidFill>
                  <a:srgbClr val="000000"/>
                </a:solidFill>
              </a:rPr>
              <a:t>Link-local packets are unique only on the link, and are not routable off the link.</a:t>
            </a:r>
          </a:p>
          <a:p>
            <a:pPr lvl="1"/>
            <a:r>
              <a:rPr lang="en-US" sz="2000" dirty="0" smtClean="0">
                <a:solidFill>
                  <a:srgbClr val="000000"/>
                </a:solidFill>
              </a:rPr>
              <a:t>Packets with a link-local destination must stay on the link where they have been generated. </a:t>
            </a:r>
          </a:p>
          <a:p>
            <a:pPr lvl="1"/>
            <a:r>
              <a:rPr lang="en-US" sz="2000" dirty="0" smtClean="0">
                <a:solidFill>
                  <a:srgbClr val="000000"/>
                </a:solidFill>
              </a:rPr>
              <a:t>Routers that could forward them to other links are not allowed to do so because there has been no verification of uniqueness outside the context of the origin link.</a:t>
            </a:r>
            <a:br>
              <a:rPr lang="en-US" sz="2000" dirty="0" smtClean="0">
                <a:solidFill>
                  <a:srgbClr val="000000"/>
                </a:solidFill>
              </a:rPr>
            </a:br>
            <a:endParaRPr lang="en-US" sz="2000" dirty="0" smtClean="0">
              <a:solidFill>
                <a:srgbClr val="000000"/>
              </a:solidFill>
            </a:endParaRPr>
          </a:p>
        </p:txBody>
      </p:sp>
      <p:sp>
        <p:nvSpPr>
          <p:cNvPr id="27" name="Line 22"/>
          <p:cNvSpPr>
            <a:spLocks noChangeShapeType="1"/>
          </p:cNvSpPr>
          <p:nvPr/>
        </p:nvSpPr>
        <p:spPr bwMode="auto">
          <a:xfrm>
            <a:off x="626940" y="411111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937842" y="393490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9" name="Table 28"/>
          <p:cNvGraphicFramePr>
            <a:graphicFrameLocks noGrp="1"/>
          </p:cNvGraphicFramePr>
          <p:nvPr>
            <p:extLst>
              <p:ext uri="{D42A27DB-BD31-4B8C-83A1-F6EECF244321}">
                <p14:modId xmlns:p14="http://schemas.microsoft.com/office/powerpoint/2010/main" val="4127822107"/>
              </p:ext>
            </p:extLst>
          </p:nvPr>
        </p:nvGraphicFramePr>
        <p:xfrm>
          <a:off x="617415" y="4682616"/>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30215" y="4327016"/>
            <a:ext cx="397866" cy="258532"/>
          </a:xfrm>
          <a:prstGeom prst="rect">
            <a:avLst/>
          </a:prstGeom>
          <a:noFill/>
        </p:spPr>
        <p:txBody>
          <a:bodyPr wrap="none" rtlCol="0">
            <a:spAutoFit/>
          </a:bodyPr>
          <a:lstStyle/>
          <a:p>
            <a:r>
              <a:rPr lang="en-US" sz="1200" b="1" dirty="0" smtClean="0">
                <a:solidFill>
                  <a:schemeClr val="accent6"/>
                </a:solidFill>
              </a:rPr>
              <a:t>/10</a:t>
            </a:r>
            <a:endParaRPr lang="en-US" b="1" dirty="0">
              <a:solidFill>
                <a:schemeClr val="accent6"/>
              </a:solidFill>
            </a:endParaRPr>
          </a:p>
        </p:txBody>
      </p:sp>
      <p:sp>
        <p:nvSpPr>
          <p:cNvPr id="31" name="TextBox 30"/>
          <p:cNvSpPr txBox="1"/>
          <p:nvPr/>
        </p:nvSpPr>
        <p:spPr>
          <a:xfrm>
            <a:off x="261815" y="5609716"/>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a:endCxn id="31" idx="3"/>
          </p:cNvCxnSpPr>
          <p:nvPr/>
        </p:nvCxnSpPr>
        <p:spPr bwMode="auto">
          <a:xfrm rot="5400000">
            <a:off x="995181" y="5145025"/>
            <a:ext cx="1193445" cy="74491"/>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402015" y="4327016"/>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Tree>
    <p:extLst>
      <p:ext uri="{BB962C8B-B14F-4D97-AF65-F5344CB8AC3E}">
        <p14:creationId xmlns:p14="http://schemas.microsoft.com/office/powerpoint/2010/main" val="211207468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50624"/>
            <a:ext cx="8042276" cy="1336956"/>
          </a:xfrm>
        </p:spPr>
        <p:txBody>
          <a:bodyPr/>
          <a:lstStyle/>
          <a:p>
            <a:r>
              <a:rPr lang="en-US" dirty="0" smtClean="0"/>
              <a:t>IPv6 Link-Local Address</a:t>
            </a:r>
          </a:p>
        </p:txBody>
      </p:sp>
      <p:sp>
        <p:nvSpPr>
          <p:cNvPr id="1784835" name="Rectangle 3"/>
          <p:cNvSpPr>
            <a:spLocks noGrp="1" noChangeArrowheads="1"/>
          </p:cNvSpPr>
          <p:nvPr>
            <p:ph idx="1"/>
          </p:nvPr>
        </p:nvSpPr>
        <p:spPr/>
        <p:txBody>
          <a:bodyPr>
            <a:normAutofit/>
          </a:bodyPr>
          <a:lstStyle/>
          <a:p>
            <a:r>
              <a:rPr lang="en-US" sz="2000" dirty="0" smtClean="0">
                <a:solidFill>
                  <a:srgbClr val="000000"/>
                </a:solidFill>
              </a:rPr>
              <a:t>When communicating with a link-local address, the outgoing interface must be specified because every interface is connected to FE80::/10. </a:t>
            </a:r>
          </a:p>
          <a:p>
            <a:pPr lvl="1"/>
            <a:r>
              <a:rPr lang="en-US" sz="2000" dirty="0" smtClean="0">
                <a:solidFill>
                  <a:srgbClr val="000000"/>
                </a:solidFill>
              </a:rPr>
              <a:t>For example, if you ping the neighbor’s link-local address, you will be asked to input the interface from which you wish to ping.</a:t>
            </a:r>
            <a:endParaRPr lang="en-US" sz="2000" dirty="0">
              <a:solidFill>
                <a:srgbClr val="000000"/>
              </a:solidFill>
            </a:endParaRPr>
          </a:p>
        </p:txBody>
      </p:sp>
      <p:sp>
        <p:nvSpPr>
          <p:cNvPr id="11" name="Line 22"/>
          <p:cNvSpPr>
            <a:spLocks noChangeShapeType="1"/>
          </p:cNvSpPr>
          <p:nvPr/>
        </p:nvSpPr>
        <p:spPr bwMode="auto">
          <a:xfrm>
            <a:off x="626940" y="405653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12" name="Text Box 23"/>
          <p:cNvSpPr txBox="1">
            <a:spLocks noChangeArrowheads="1"/>
          </p:cNvSpPr>
          <p:nvPr/>
        </p:nvSpPr>
        <p:spPr bwMode="auto">
          <a:xfrm>
            <a:off x="3937842" y="388032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17" name="Table 16"/>
          <p:cNvGraphicFramePr>
            <a:graphicFrameLocks noGrp="1"/>
          </p:cNvGraphicFramePr>
          <p:nvPr>
            <p:extLst>
              <p:ext uri="{D42A27DB-BD31-4B8C-83A1-F6EECF244321}">
                <p14:modId xmlns:p14="http://schemas.microsoft.com/office/powerpoint/2010/main" val="4275956878"/>
              </p:ext>
            </p:extLst>
          </p:nvPr>
        </p:nvGraphicFramePr>
        <p:xfrm>
          <a:off x="617415" y="4628036"/>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8" name="TextBox 17"/>
          <p:cNvSpPr txBox="1"/>
          <p:nvPr/>
        </p:nvSpPr>
        <p:spPr>
          <a:xfrm>
            <a:off x="1430215" y="4272436"/>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19" name="TextBox 18"/>
          <p:cNvSpPr txBox="1"/>
          <p:nvPr/>
        </p:nvSpPr>
        <p:spPr>
          <a:xfrm>
            <a:off x="261815" y="5555136"/>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1021633" y="5082459"/>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1" name="TextBox 20"/>
          <p:cNvSpPr txBox="1"/>
          <p:nvPr/>
        </p:nvSpPr>
        <p:spPr>
          <a:xfrm>
            <a:off x="4402015" y="4272436"/>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val="350466933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4662762" y="1976982"/>
            <a:ext cx="640080" cy="24205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5335862" y="1976982"/>
            <a:ext cx="1920240" cy="242057"/>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817383"/>
            <a:ext cx="8532159" cy="549021"/>
          </a:xfrm>
        </p:spPr>
        <p:txBody>
          <a:bodyPr>
            <a:noAutofit/>
          </a:bodyPr>
          <a:lstStyle/>
          <a:p>
            <a:r>
              <a:rPr lang="en-US" sz="3600" dirty="0" smtClean="0"/>
              <a:t>IPv6 Link-Local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476828"/>
            <a:ext cx="8531114" cy="4377633"/>
          </a:xfrm>
          <a:ln w="12700"/>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2426240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09763"/>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279400" y="1270412"/>
            <a:ext cx="8520354" cy="2452688"/>
          </a:xfrm>
        </p:spPr>
        <p:txBody>
          <a:bodyPr>
            <a:normAutofit/>
          </a:bodyPr>
          <a:lstStyle/>
          <a:p>
            <a:r>
              <a:rPr lang="en-US" sz="2200" dirty="0" smtClean="0">
                <a:solidFill>
                  <a:srgbClr val="000000"/>
                </a:solidFill>
              </a:rPr>
              <a:t>A global unicast address is an IPv6 address from the global public unicast prefix (2001::/16). </a:t>
            </a:r>
          </a:p>
          <a:p>
            <a:pPr lvl="1"/>
            <a:r>
              <a:rPr lang="en-US" dirty="0" smtClean="0">
                <a:solidFill>
                  <a:srgbClr val="000000"/>
                </a:solidFill>
              </a:rPr>
              <a:t>The structure enables aggregation of routing prefixes to reduce the number of routing table entries in the global routing table. </a:t>
            </a:r>
          </a:p>
          <a:p>
            <a:r>
              <a:rPr lang="en-US" sz="2200" dirty="0" smtClean="0">
                <a:solidFill>
                  <a:srgbClr val="000000"/>
                </a:solidFill>
              </a:rPr>
              <a:t>Global unicast addresses are aggregated upward through organizations and eventually to the ISPs.</a:t>
            </a:r>
          </a:p>
        </p:txBody>
      </p:sp>
      <p:pic>
        <p:nvPicPr>
          <p:cNvPr id="1026" name="Picture 2"/>
          <p:cNvPicPr>
            <a:picLocks noGrp="1" noChangeAspect="1" noChangeArrowheads="1"/>
          </p:cNvPicPr>
          <p:nvPr>
            <p:ph sz="quarter" idx="11"/>
          </p:nvPr>
        </p:nvPicPr>
        <p:blipFill>
          <a:blip r:embed="rId2"/>
          <a:stretch>
            <a:fillRect/>
          </a:stretch>
        </p:blipFill>
        <p:spPr bwMode="auto">
          <a:xfrm>
            <a:off x="279400" y="3705596"/>
            <a:ext cx="8521700" cy="2921000"/>
          </a:xfrm>
          <a:prstGeom prst="rect">
            <a:avLst/>
          </a:prstGeom>
          <a:noFill/>
          <a:ln w="9525">
            <a:noFill/>
            <a:miter lim="800000"/>
            <a:headEnd/>
            <a:tailEnd/>
          </a:ln>
        </p:spPr>
      </p:pic>
    </p:spTree>
    <p:extLst>
      <p:ext uri="{BB962C8B-B14F-4D97-AF65-F5344CB8AC3E}">
        <p14:creationId xmlns:p14="http://schemas.microsoft.com/office/powerpoint/2010/main" val="307750583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 y="806780"/>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279400" y="1184316"/>
            <a:ext cx="8520354" cy="2452688"/>
          </a:xfrm>
        </p:spPr>
        <p:txBody>
          <a:bodyPr>
            <a:normAutofit/>
          </a:bodyPr>
          <a:lstStyle/>
          <a:p>
            <a:r>
              <a:rPr lang="en-US" sz="2000" dirty="0" smtClean="0">
                <a:solidFill>
                  <a:srgbClr val="000000"/>
                </a:solidFill>
              </a:rPr>
              <a:t>The global unicast address typically consists of:</a:t>
            </a:r>
          </a:p>
          <a:p>
            <a:pPr lvl="1"/>
            <a:r>
              <a:rPr lang="en-US" dirty="0" smtClean="0">
                <a:solidFill>
                  <a:srgbClr val="000000"/>
                </a:solidFill>
              </a:rPr>
              <a:t>A 48-bit global routing prefix</a:t>
            </a:r>
          </a:p>
          <a:p>
            <a:pPr lvl="1"/>
            <a:r>
              <a:rPr lang="en-US" dirty="0" smtClean="0">
                <a:solidFill>
                  <a:srgbClr val="000000"/>
                </a:solidFill>
              </a:rPr>
              <a:t>A 16-bit subnet ID</a:t>
            </a:r>
          </a:p>
          <a:p>
            <a:pPr lvl="1"/>
            <a:r>
              <a:rPr lang="en-US" dirty="0" smtClean="0">
                <a:solidFill>
                  <a:srgbClr val="000000"/>
                </a:solidFill>
              </a:rPr>
              <a:t>A 64-bit interface ID (typically in EUI-64 bit format discussed later).</a:t>
            </a:r>
          </a:p>
        </p:txBody>
      </p:sp>
      <p:sp>
        <p:nvSpPr>
          <p:cNvPr id="77" name="Line 22"/>
          <p:cNvSpPr>
            <a:spLocks noChangeShapeType="1"/>
          </p:cNvSpPr>
          <p:nvPr/>
        </p:nvSpPr>
        <p:spPr bwMode="auto">
          <a:xfrm>
            <a:off x="568325" y="354998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78" name="Text Box 23"/>
          <p:cNvSpPr txBox="1">
            <a:spLocks noChangeArrowheads="1"/>
          </p:cNvSpPr>
          <p:nvPr/>
        </p:nvSpPr>
        <p:spPr bwMode="auto">
          <a:xfrm>
            <a:off x="763588" y="317056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79" name="Text Box 24"/>
          <p:cNvSpPr txBox="1">
            <a:spLocks noChangeArrowheads="1"/>
          </p:cNvSpPr>
          <p:nvPr/>
        </p:nvSpPr>
        <p:spPr bwMode="auto">
          <a:xfrm>
            <a:off x="3397250" y="290863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80" name="Text Box 25"/>
          <p:cNvSpPr txBox="1">
            <a:spLocks noChangeArrowheads="1"/>
          </p:cNvSpPr>
          <p:nvPr/>
        </p:nvSpPr>
        <p:spPr bwMode="auto">
          <a:xfrm>
            <a:off x="5889625" y="320866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81" name="Line 26"/>
          <p:cNvSpPr>
            <a:spLocks noChangeShapeType="1"/>
          </p:cNvSpPr>
          <p:nvPr/>
        </p:nvSpPr>
        <p:spPr bwMode="auto">
          <a:xfrm>
            <a:off x="3365500" y="354998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82" name="Line 27"/>
          <p:cNvSpPr>
            <a:spLocks noChangeShapeType="1"/>
          </p:cNvSpPr>
          <p:nvPr/>
        </p:nvSpPr>
        <p:spPr bwMode="auto">
          <a:xfrm>
            <a:off x="4597400" y="353728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83" name="Table 82"/>
          <p:cNvGraphicFramePr>
            <a:graphicFrameLocks noGrp="1"/>
          </p:cNvGraphicFramePr>
          <p:nvPr>
            <p:extLst>
              <p:ext uri="{D42A27DB-BD31-4B8C-83A1-F6EECF244321}">
                <p14:modId xmlns:p14="http://schemas.microsoft.com/office/powerpoint/2010/main" val="3446832068"/>
              </p:ext>
            </p:extLst>
          </p:nvPr>
        </p:nvGraphicFramePr>
        <p:xfrm>
          <a:off x="558800" y="412148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84" name="TextBox 83"/>
          <p:cNvSpPr txBox="1"/>
          <p:nvPr/>
        </p:nvSpPr>
        <p:spPr>
          <a:xfrm>
            <a:off x="1600200" y="376588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85" name="TextBox 84"/>
          <p:cNvSpPr txBox="1"/>
          <p:nvPr/>
        </p:nvSpPr>
        <p:spPr>
          <a:xfrm>
            <a:off x="533400" y="485808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86" name="Elbow Connector 42"/>
          <p:cNvCxnSpPr>
            <a:stCxn id="84" idx="2"/>
            <a:endCxn id="85" idx="3"/>
          </p:cNvCxnSpPr>
          <p:nvPr/>
        </p:nvCxnSpPr>
        <p:spPr bwMode="auto">
          <a:xfrm rot="5400000">
            <a:off x="1139187" y="435510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87" name="TextBox 86"/>
          <p:cNvSpPr txBox="1"/>
          <p:nvPr/>
        </p:nvSpPr>
        <p:spPr>
          <a:xfrm>
            <a:off x="2184400" y="376588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88" name="TextBox 87"/>
          <p:cNvSpPr txBox="1"/>
          <p:nvPr/>
        </p:nvSpPr>
        <p:spPr>
          <a:xfrm>
            <a:off x="546100" y="518828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89" name="Elbow Connector 42"/>
          <p:cNvCxnSpPr>
            <a:stCxn id="87" idx="2"/>
            <a:endCxn id="88" idx="3"/>
          </p:cNvCxnSpPr>
          <p:nvPr/>
        </p:nvCxnSpPr>
        <p:spPr bwMode="auto">
          <a:xfrm rot="5400000">
            <a:off x="1350828" y="431274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0" name="TextBox 89"/>
          <p:cNvSpPr txBox="1"/>
          <p:nvPr/>
        </p:nvSpPr>
        <p:spPr>
          <a:xfrm>
            <a:off x="3111500" y="376588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91" name="TextBox 90"/>
          <p:cNvSpPr txBox="1"/>
          <p:nvPr/>
        </p:nvSpPr>
        <p:spPr>
          <a:xfrm>
            <a:off x="533400" y="551848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92" name="Elbow Connector 42"/>
          <p:cNvCxnSpPr>
            <a:stCxn id="90" idx="2"/>
            <a:endCxn id="91" idx="3"/>
          </p:cNvCxnSpPr>
          <p:nvPr/>
        </p:nvCxnSpPr>
        <p:spPr bwMode="auto">
          <a:xfrm rot="5400000">
            <a:off x="1656008" y="402102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3" name="TextBox 92"/>
          <p:cNvSpPr txBox="1"/>
          <p:nvPr/>
        </p:nvSpPr>
        <p:spPr>
          <a:xfrm>
            <a:off x="4343400" y="376588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94" name="TextBox 93"/>
          <p:cNvSpPr txBox="1"/>
          <p:nvPr/>
        </p:nvSpPr>
        <p:spPr>
          <a:xfrm>
            <a:off x="7130631" y="5556799"/>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95" name="Elbow Connector 42"/>
          <p:cNvCxnSpPr/>
          <p:nvPr/>
        </p:nvCxnSpPr>
        <p:spPr bwMode="auto">
          <a:xfrm>
            <a:off x="4542333" y="4132046"/>
            <a:ext cx="2588298" cy="1588017"/>
          </a:xfrm>
          <a:prstGeom prst="bentConnector3">
            <a:avLst>
              <a:gd name="adj1" fmla="val 927"/>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415105950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95859"/>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279400" y="1378032"/>
            <a:ext cx="8520354" cy="2452688"/>
          </a:xfrm>
        </p:spPr>
        <p:txBody>
          <a:bodyPr>
            <a:normAutofit/>
          </a:bodyPr>
          <a:lstStyle/>
          <a:p>
            <a:r>
              <a:rPr lang="en-US" sz="2000" dirty="0" smtClean="0">
                <a:solidFill>
                  <a:srgbClr val="000000"/>
                </a:solidFill>
              </a:rPr>
              <a:t>The current IANA global routing prefix uses the range that start with binary </a:t>
            </a:r>
            <a:r>
              <a:rPr lang="en-US" sz="2000" b="1" dirty="0" smtClean="0">
                <a:solidFill>
                  <a:srgbClr val="000000"/>
                </a:solidFill>
                <a:latin typeface="Courier New" pitchFamily="49" charset="0"/>
                <a:cs typeface="Courier New" pitchFamily="49" charset="0"/>
              </a:rPr>
              <a:t>0010 (2000::/3)</a:t>
            </a:r>
            <a:r>
              <a:rPr lang="en-US" sz="2000" b="1" dirty="0" smtClean="0">
                <a:solidFill>
                  <a:srgbClr val="000000"/>
                </a:solidFill>
              </a:rPr>
              <a:t>.</a:t>
            </a:r>
          </a:p>
          <a:p>
            <a:pPr lvl="1"/>
            <a:r>
              <a:rPr lang="en-US" dirty="0" smtClean="0">
                <a:solidFill>
                  <a:srgbClr val="000000"/>
                </a:solidFill>
              </a:rPr>
              <a:t>Addresses with a prefix of</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2000::/3 (001) </a:t>
            </a:r>
            <a:r>
              <a:rPr lang="en-US" dirty="0" smtClean="0">
                <a:solidFill>
                  <a:srgbClr val="000000"/>
                </a:solidFill>
              </a:rPr>
              <a:t>to</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E000::/3 (111) </a:t>
            </a:r>
            <a:r>
              <a:rPr lang="en-US" dirty="0" smtClean="0">
                <a:solidFill>
                  <a:srgbClr val="000000"/>
                </a:solidFill>
              </a:rPr>
              <a:t>are required to have 64-bit interface IDs in the extended universal identifier (EUI)-64 format.</a:t>
            </a:r>
          </a:p>
          <a:p>
            <a:endParaRPr lang="en-US" sz="2000" dirty="0" smtClean="0">
              <a:solidFill>
                <a:srgbClr val="000000"/>
              </a:solidFill>
            </a:endParaRPr>
          </a:p>
        </p:txBody>
      </p:sp>
      <p:sp>
        <p:nvSpPr>
          <p:cNvPr id="62" name="Line 22"/>
          <p:cNvSpPr>
            <a:spLocks noChangeShapeType="1"/>
          </p:cNvSpPr>
          <p:nvPr/>
        </p:nvSpPr>
        <p:spPr bwMode="auto">
          <a:xfrm>
            <a:off x="568325" y="365760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3" name="Text Box 23"/>
          <p:cNvSpPr txBox="1">
            <a:spLocks noChangeArrowheads="1"/>
          </p:cNvSpPr>
          <p:nvPr/>
        </p:nvSpPr>
        <p:spPr bwMode="auto">
          <a:xfrm>
            <a:off x="763588" y="327818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4" name="Text Box 24"/>
          <p:cNvSpPr txBox="1">
            <a:spLocks noChangeArrowheads="1"/>
          </p:cNvSpPr>
          <p:nvPr/>
        </p:nvSpPr>
        <p:spPr bwMode="auto">
          <a:xfrm>
            <a:off x="3397250" y="301625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5" name="Text Box 25"/>
          <p:cNvSpPr txBox="1">
            <a:spLocks noChangeArrowheads="1"/>
          </p:cNvSpPr>
          <p:nvPr/>
        </p:nvSpPr>
        <p:spPr bwMode="auto">
          <a:xfrm>
            <a:off x="5889625" y="331628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6" name="Line 26"/>
          <p:cNvSpPr>
            <a:spLocks noChangeShapeType="1"/>
          </p:cNvSpPr>
          <p:nvPr/>
        </p:nvSpPr>
        <p:spPr bwMode="auto">
          <a:xfrm>
            <a:off x="3365500" y="365760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7" name="Line 27"/>
          <p:cNvSpPr>
            <a:spLocks noChangeShapeType="1"/>
          </p:cNvSpPr>
          <p:nvPr/>
        </p:nvSpPr>
        <p:spPr bwMode="auto">
          <a:xfrm>
            <a:off x="4597400" y="364490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8" name="Table 67"/>
          <p:cNvGraphicFramePr>
            <a:graphicFrameLocks noGrp="1"/>
          </p:cNvGraphicFramePr>
          <p:nvPr>
            <p:extLst>
              <p:ext uri="{D42A27DB-BD31-4B8C-83A1-F6EECF244321}">
                <p14:modId xmlns:p14="http://schemas.microsoft.com/office/powerpoint/2010/main" val="602645181"/>
              </p:ext>
            </p:extLst>
          </p:nvPr>
        </p:nvGraphicFramePr>
        <p:xfrm>
          <a:off x="558800" y="422910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9" name="TextBox 68"/>
          <p:cNvSpPr txBox="1"/>
          <p:nvPr/>
        </p:nvSpPr>
        <p:spPr>
          <a:xfrm>
            <a:off x="1600200" y="387350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70" name="TextBox 69"/>
          <p:cNvSpPr txBox="1"/>
          <p:nvPr/>
        </p:nvSpPr>
        <p:spPr>
          <a:xfrm>
            <a:off x="533400" y="496570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1" name="Elbow Connector 42"/>
          <p:cNvCxnSpPr>
            <a:stCxn id="69" idx="2"/>
            <a:endCxn id="70" idx="3"/>
          </p:cNvCxnSpPr>
          <p:nvPr/>
        </p:nvCxnSpPr>
        <p:spPr bwMode="auto">
          <a:xfrm rot="5400000">
            <a:off x="1139187" y="446272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2" name="TextBox 71"/>
          <p:cNvSpPr txBox="1"/>
          <p:nvPr/>
        </p:nvSpPr>
        <p:spPr>
          <a:xfrm>
            <a:off x="2184400" y="387350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3" name="TextBox 72"/>
          <p:cNvSpPr txBox="1"/>
          <p:nvPr/>
        </p:nvSpPr>
        <p:spPr>
          <a:xfrm>
            <a:off x="546100" y="529590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4" name="Elbow Connector 42"/>
          <p:cNvCxnSpPr>
            <a:stCxn id="72" idx="2"/>
            <a:endCxn id="73" idx="3"/>
          </p:cNvCxnSpPr>
          <p:nvPr/>
        </p:nvCxnSpPr>
        <p:spPr bwMode="auto">
          <a:xfrm rot="5400000">
            <a:off x="1350828" y="442036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5" name="TextBox 74"/>
          <p:cNvSpPr txBox="1"/>
          <p:nvPr/>
        </p:nvSpPr>
        <p:spPr>
          <a:xfrm>
            <a:off x="3111500" y="387350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6" name="TextBox 75"/>
          <p:cNvSpPr txBox="1"/>
          <p:nvPr/>
        </p:nvSpPr>
        <p:spPr>
          <a:xfrm>
            <a:off x="533400" y="562610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7" name="Elbow Connector 42"/>
          <p:cNvCxnSpPr>
            <a:stCxn id="75" idx="2"/>
            <a:endCxn id="76" idx="3"/>
          </p:cNvCxnSpPr>
          <p:nvPr/>
        </p:nvCxnSpPr>
        <p:spPr bwMode="auto">
          <a:xfrm rot="5400000">
            <a:off x="1656008" y="412864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8" name="TextBox 77"/>
          <p:cNvSpPr txBox="1"/>
          <p:nvPr/>
        </p:nvSpPr>
        <p:spPr>
          <a:xfrm>
            <a:off x="4343400" y="387350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9" name="TextBox 78"/>
          <p:cNvSpPr txBox="1"/>
          <p:nvPr/>
        </p:nvSpPr>
        <p:spPr>
          <a:xfrm>
            <a:off x="6810736" y="5312694"/>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80" name="Elbow Connector 42"/>
          <p:cNvCxnSpPr>
            <a:stCxn id="78" idx="2"/>
            <a:endCxn id="79" idx="1"/>
          </p:cNvCxnSpPr>
          <p:nvPr/>
        </p:nvCxnSpPr>
        <p:spPr bwMode="auto">
          <a:xfrm rot="16200000" flipH="1">
            <a:off x="5007720" y="3666644"/>
            <a:ext cx="1337628" cy="226840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415536434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877" y="989375"/>
            <a:ext cx="8521700" cy="549021"/>
          </a:xfrm>
        </p:spPr>
        <p:txBody>
          <a:bodyPr>
            <a:normAutofit fontScale="90000"/>
          </a:bodyPr>
          <a:lstStyle/>
          <a:p>
            <a:r>
              <a:rPr lang="en-US" dirty="0" smtClean="0"/>
              <a:t>IPv6 Global Unicast Address</a:t>
            </a:r>
            <a:endParaRPr lang="en-US" dirty="0"/>
          </a:p>
        </p:txBody>
      </p:sp>
      <p:sp>
        <p:nvSpPr>
          <p:cNvPr id="3" name="Content Placeholder 2"/>
          <p:cNvSpPr>
            <a:spLocks noGrp="1"/>
          </p:cNvSpPr>
          <p:nvPr>
            <p:ph idx="10"/>
          </p:nvPr>
        </p:nvSpPr>
        <p:spPr>
          <a:xfrm>
            <a:off x="337223" y="1725334"/>
            <a:ext cx="8520354" cy="2452688"/>
          </a:xfrm>
        </p:spPr>
        <p:txBody>
          <a:bodyPr>
            <a:normAutofit/>
          </a:bodyPr>
          <a:lstStyle/>
          <a:p>
            <a:r>
              <a:rPr lang="en-US" dirty="0" smtClean="0">
                <a:solidFill>
                  <a:srgbClr val="000000"/>
                </a:solidFill>
              </a:rPr>
              <a:t>The subnet ID can be used by an organization to create their own local addressing hierarchy. </a:t>
            </a:r>
          </a:p>
          <a:p>
            <a:pPr lvl="1"/>
            <a:r>
              <a:rPr lang="en-US" dirty="0" smtClean="0">
                <a:solidFill>
                  <a:srgbClr val="000000"/>
                </a:solidFill>
              </a:rPr>
              <a:t>This 16-bit field allows up to 65,536 individual subnets.</a:t>
            </a:r>
          </a:p>
        </p:txBody>
      </p:sp>
      <p:sp>
        <p:nvSpPr>
          <p:cNvPr id="61" name="Line 22"/>
          <p:cNvSpPr>
            <a:spLocks noChangeShapeType="1"/>
          </p:cNvSpPr>
          <p:nvPr/>
        </p:nvSpPr>
        <p:spPr bwMode="auto">
          <a:xfrm>
            <a:off x="568325" y="365760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2" name="Text Box 23"/>
          <p:cNvSpPr txBox="1">
            <a:spLocks noChangeArrowheads="1"/>
          </p:cNvSpPr>
          <p:nvPr/>
        </p:nvSpPr>
        <p:spPr bwMode="auto">
          <a:xfrm>
            <a:off x="763588" y="327818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3" name="Text Box 24"/>
          <p:cNvSpPr txBox="1">
            <a:spLocks noChangeArrowheads="1"/>
          </p:cNvSpPr>
          <p:nvPr/>
        </p:nvSpPr>
        <p:spPr bwMode="auto">
          <a:xfrm>
            <a:off x="3397250" y="301625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4" name="Text Box 25"/>
          <p:cNvSpPr txBox="1">
            <a:spLocks noChangeArrowheads="1"/>
          </p:cNvSpPr>
          <p:nvPr/>
        </p:nvSpPr>
        <p:spPr bwMode="auto">
          <a:xfrm>
            <a:off x="5889625" y="331628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5" name="Line 26"/>
          <p:cNvSpPr>
            <a:spLocks noChangeShapeType="1"/>
          </p:cNvSpPr>
          <p:nvPr/>
        </p:nvSpPr>
        <p:spPr bwMode="auto">
          <a:xfrm>
            <a:off x="3365500" y="365760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6" name="Line 27"/>
          <p:cNvSpPr>
            <a:spLocks noChangeShapeType="1"/>
          </p:cNvSpPr>
          <p:nvPr/>
        </p:nvSpPr>
        <p:spPr bwMode="auto">
          <a:xfrm>
            <a:off x="4597400" y="364490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7" name="Table 66"/>
          <p:cNvGraphicFramePr>
            <a:graphicFrameLocks noGrp="1"/>
          </p:cNvGraphicFramePr>
          <p:nvPr>
            <p:extLst>
              <p:ext uri="{D42A27DB-BD31-4B8C-83A1-F6EECF244321}">
                <p14:modId xmlns:p14="http://schemas.microsoft.com/office/powerpoint/2010/main" val="4107482407"/>
              </p:ext>
            </p:extLst>
          </p:nvPr>
        </p:nvGraphicFramePr>
        <p:xfrm>
          <a:off x="558800" y="422910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8" name="TextBox 67"/>
          <p:cNvSpPr txBox="1"/>
          <p:nvPr/>
        </p:nvSpPr>
        <p:spPr>
          <a:xfrm>
            <a:off x="1600200" y="387350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69" name="TextBox 68"/>
          <p:cNvSpPr txBox="1"/>
          <p:nvPr/>
        </p:nvSpPr>
        <p:spPr>
          <a:xfrm>
            <a:off x="533400" y="496570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0" name="Elbow Connector 42"/>
          <p:cNvCxnSpPr>
            <a:stCxn id="68" idx="2"/>
            <a:endCxn id="69" idx="3"/>
          </p:cNvCxnSpPr>
          <p:nvPr/>
        </p:nvCxnSpPr>
        <p:spPr bwMode="auto">
          <a:xfrm rot="5400000">
            <a:off x="1139187" y="446272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1" name="TextBox 70"/>
          <p:cNvSpPr txBox="1"/>
          <p:nvPr/>
        </p:nvSpPr>
        <p:spPr>
          <a:xfrm>
            <a:off x="2184400" y="387350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2" name="TextBox 71"/>
          <p:cNvSpPr txBox="1"/>
          <p:nvPr/>
        </p:nvSpPr>
        <p:spPr>
          <a:xfrm>
            <a:off x="546100" y="529590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3" name="Elbow Connector 42"/>
          <p:cNvCxnSpPr>
            <a:stCxn id="71" idx="2"/>
            <a:endCxn id="72" idx="3"/>
          </p:cNvCxnSpPr>
          <p:nvPr/>
        </p:nvCxnSpPr>
        <p:spPr bwMode="auto">
          <a:xfrm rot="5400000">
            <a:off x="1350828" y="442036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4" name="TextBox 73"/>
          <p:cNvSpPr txBox="1"/>
          <p:nvPr/>
        </p:nvSpPr>
        <p:spPr>
          <a:xfrm>
            <a:off x="3111500" y="387350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5" name="TextBox 74"/>
          <p:cNvSpPr txBox="1"/>
          <p:nvPr/>
        </p:nvSpPr>
        <p:spPr>
          <a:xfrm>
            <a:off x="533400" y="562610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6" name="Elbow Connector 42"/>
          <p:cNvCxnSpPr>
            <a:stCxn id="74" idx="2"/>
            <a:endCxn id="75" idx="3"/>
          </p:cNvCxnSpPr>
          <p:nvPr/>
        </p:nvCxnSpPr>
        <p:spPr bwMode="auto">
          <a:xfrm rot="5400000">
            <a:off x="1656008" y="412864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7" name="TextBox 76"/>
          <p:cNvSpPr txBox="1"/>
          <p:nvPr/>
        </p:nvSpPr>
        <p:spPr>
          <a:xfrm>
            <a:off x="4343400" y="387350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8" name="TextBox 77"/>
          <p:cNvSpPr txBox="1"/>
          <p:nvPr/>
        </p:nvSpPr>
        <p:spPr>
          <a:xfrm>
            <a:off x="6386815" y="5453393"/>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79" name="Elbow Connector 42"/>
          <p:cNvCxnSpPr>
            <a:stCxn id="77" idx="2"/>
          </p:cNvCxnSpPr>
          <p:nvPr/>
        </p:nvCxnSpPr>
        <p:spPr bwMode="auto">
          <a:xfrm rot="16200000" flipH="1">
            <a:off x="4721034" y="3953330"/>
            <a:ext cx="1494070" cy="185147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300242028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bwMode="auto">
          <a:xfrm>
            <a:off x="2590708" y="2888541"/>
            <a:ext cx="1920240" cy="2286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4" name="Rectangle 13"/>
          <p:cNvSpPr/>
          <p:nvPr/>
        </p:nvSpPr>
        <p:spPr bwMode="auto">
          <a:xfrm>
            <a:off x="2031908" y="2888541"/>
            <a:ext cx="457200" cy="228600"/>
          </a:xfrm>
          <a:prstGeom prst="rect">
            <a:avLst/>
          </a:prstGeom>
          <a:solidFill>
            <a:schemeClr val="accent1">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6508" y="2888541"/>
            <a:ext cx="1188720" cy="2286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1011099"/>
            <a:ext cx="8532159" cy="549021"/>
          </a:xfrm>
        </p:spPr>
        <p:txBody>
          <a:bodyPr>
            <a:noAutofit/>
          </a:bodyPr>
          <a:lstStyle/>
          <a:p>
            <a:r>
              <a:rPr lang="en-US" sz="3600" dirty="0" smtClean="0"/>
              <a:t>IPv6 Global Unicast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649020"/>
            <a:ext cx="8531114" cy="4592871"/>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72992613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72148"/>
            <a:ext cx="8042276" cy="1336956"/>
          </a:xfrm>
        </p:spPr>
        <p:txBody>
          <a:bodyPr/>
          <a:lstStyle/>
          <a:p>
            <a:r>
              <a:rPr lang="en-US" sz="3600" dirty="0" smtClean="0"/>
              <a:t>IPv6 Multicast Address</a:t>
            </a:r>
          </a:p>
        </p:txBody>
      </p:sp>
      <p:sp>
        <p:nvSpPr>
          <p:cNvPr id="1784835" name="Rectangle 3"/>
          <p:cNvSpPr>
            <a:spLocks noGrp="1" noChangeArrowheads="1"/>
          </p:cNvSpPr>
          <p:nvPr>
            <p:ph idx="1"/>
          </p:nvPr>
        </p:nvSpPr>
        <p:spPr>
          <a:xfrm>
            <a:off x="279401" y="1678393"/>
            <a:ext cx="8520354" cy="2410760"/>
          </a:xfrm>
        </p:spPr>
        <p:txBody>
          <a:bodyPr>
            <a:normAutofit/>
          </a:bodyPr>
          <a:lstStyle/>
          <a:p>
            <a:r>
              <a:rPr lang="en-US" sz="2000" dirty="0" smtClean="0">
                <a:solidFill>
                  <a:srgbClr val="000000"/>
                </a:solidFill>
              </a:rPr>
              <a:t>Multicasting is at the core of many IPv6 functions and it is a replacement for the broadcast address. </a:t>
            </a:r>
          </a:p>
          <a:p>
            <a:r>
              <a:rPr lang="en-US" sz="2000" dirty="0" smtClean="0">
                <a:solidFill>
                  <a:srgbClr val="000000"/>
                </a:solidFill>
              </a:rPr>
              <a:t>They are defined by the prefix</a:t>
            </a:r>
            <a:r>
              <a:rPr lang="en-US" sz="2000" b="1" dirty="0" smtClean="0">
                <a:solidFill>
                  <a:srgbClr val="000000"/>
                </a:solidFill>
                <a:latin typeface="Courier New" pitchFamily="49" charset="0"/>
                <a:cs typeface="Courier New" pitchFamily="49" charset="0"/>
              </a:rPr>
              <a:t> FF00::/8</a:t>
            </a:r>
            <a:r>
              <a:rPr lang="en-US" sz="2000" dirty="0" smtClean="0">
                <a:solidFill>
                  <a:srgbClr val="000000"/>
                </a:solidFill>
              </a:rPr>
              <a:t>.	</a:t>
            </a:r>
          </a:p>
          <a:p>
            <a:pPr lvl="1"/>
            <a:r>
              <a:rPr lang="en-US" sz="2000" dirty="0" smtClean="0">
                <a:solidFill>
                  <a:srgbClr val="000000"/>
                </a:solidFill>
              </a:rPr>
              <a:t>An interface may belong to any number of multicast groups. </a:t>
            </a:r>
          </a:p>
        </p:txBody>
      </p:sp>
      <p:sp>
        <p:nvSpPr>
          <p:cNvPr id="17" name="TextBox 16"/>
          <p:cNvSpPr txBox="1"/>
          <p:nvPr/>
        </p:nvSpPr>
        <p:spPr>
          <a:xfrm>
            <a:off x="2284296" y="3940628"/>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18" name="TextBox 17"/>
          <p:cNvSpPr txBox="1"/>
          <p:nvPr/>
        </p:nvSpPr>
        <p:spPr>
          <a:xfrm>
            <a:off x="1433396" y="3940628"/>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19" name="TextBox 18"/>
          <p:cNvSpPr txBox="1"/>
          <p:nvPr/>
        </p:nvSpPr>
        <p:spPr>
          <a:xfrm>
            <a:off x="226896" y="5286828"/>
            <a:ext cx="1169711"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FF00::/8</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864756" y="4731011"/>
            <a:ext cx="1256945" cy="193242"/>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3" name="Line 22"/>
          <p:cNvSpPr>
            <a:spLocks noChangeShapeType="1"/>
          </p:cNvSpPr>
          <p:nvPr/>
        </p:nvSpPr>
        <p:spPr bwMode="auto">
          <a:xfrm>
            <a:off x="719021" y="3788228"/>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4" name="Text Box 23"/>
          <p:cNvSpPr txBox="1">
            <a:spLocks noChangeArrowheads="1"/>
          </p:cNvSpPr>
          <p:nvPr/>
        </p:nvSpPr>
        <p:spPr bwMode="auto">
          <a:xfrm>
            <a:off x="4029923" y="3612016"/>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6" name="Table 25"/>
          <p:cNvGraphicFramePr>
            <a:graphicFrameLocks noGrp="1"/>
          </p:cNvGraphicFramePr>
          <p:nvPr>
            <p:extLst>
              <p:ext uri="{D42A27DB-BD31-4B8C-83A1-F6EECF244321}">
                <p14:modId xmlns:p14="http://schemas.microsoft.com/office/powerpoint/2010/main" val="2833961720"/>
              </p:ext>
            </p:extLst>
          </p:nvPr>
        </p:nvGraphicFramePr>
        <p:xfrm>
          <a:off x="709496" y="4347028"/>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00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val="110632783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Table 28"/>
          <p:cNvGraphicFramePr>
            <a:graphicFrameLocks noGrp="1"/>
          </p:cNvGraphicFramePr>
          <p:nvPr>
            <p:extLst>
              <p:ext uri="{D42A27DB-BD31-4B8C-83A1-F6EECF244321}">
                <p14:modId xmlns:p14="http://schemas.microsoft.com/office/powerpoint/2010/main" val="4033895356"/>
              </p:ext>
            </p:extLst>
          </p:nvPr>
        </p:nvGraphicFramePr>
        <p:xfrm>
          <a:off x="558800" y="2840348"/>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784834" name="Rectangle 2"/>
          <p:cNvSpPr>
            <a:spLocks noGrp="1" noChangeArrowheads="1"/>
          </p:cNvSpPr>
          <p:nvPr>
            <p:ph type="title"/>
          </p:nvPr>
        </p:nvSpPr>
        <p:spPr>
          <a:xfrm>
            <a:off x="549275" y="86052"/>
            <a:ext cx="8042276" cy="1336956"/>
          </a:xfrm>
        </p:spPr>
        <p:txBody>
          <a:bodyPr/>
          <a:lstStyle/>
          <a:p>
            <a:r>
              <a:rPr lang="en-US" sz="3600" dirty="0" smtClean="0"/>
              <a:t>IPv6 Multicast Address</a:t>
            </a:r>
          </a:p>
        </p:txBody>
      </p:sp>
      <p:sp>
        <p:nvSpPr>
          <p:cNvPr id="1784835" name="Rectangle 3"/>
          <p:cNvSpPr>
            <a:spLocks noGrp="1" noChangeArrowheads="1"/>
          </p:cNvSpPr>
          <p:nvPr>
            <p:ph idx="1"/>
          </p:nvPr>
        </p:nvSpPr>
        <p:spPr>
          <a:xfrm>
            <a:off x="279401" y="1441629"/>
            <a:ext cx="8520354" cy="969032"/>
          </a:xfrm>
        </p:spPr>
        <p:txBody>
          <a:bodyPr>
            <a:normAutofit/>
          </a:bodyPr>
          <a:lstStyle/>
          <a:p>
            <a:r>
              <a:rPr lang="en-US" sz="1800" dirty="0" smtClean="0">
                <a:solidFill>
                  <a:srgbClr val="000000"/>
                </a:solidFill>
              </a:rPr>
              <a:t>The second octet of the address contains the prefix and transient (lifetime) flags, and the scope of the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val="2339228988"/>
              </p:ext>
            </p:extLst>
          </p:nvPr>
        </p:nvGraphicFramePr>
        <p:xfrm>
          <a:off x="876300" y="3919848"/>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885825" y="4973948"/>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669428" y="4815001"/>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479800" y="3462648"/>
            <a:ext cx="6706516" cy="1089529"/>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133600" y="2433948"/>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282700" y="2433948"/>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568325" y="2281548"/>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879227" y="2105336"/>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863600" y="3399148"/>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301040556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21568"/>
            <a:ext cx="8042276" cy="1336956"/>
          </a:xfrm>
        </p:spPr>
        <p:txBody>
          <a:bodyPr/>
          <a:lstStyle/>
          <a:p>
            <a:r>
              <a:rPr lang="en-US" sz="3600" dirty="0" smtClean="0"/>
              <a:t>IPv6 Multicast Address</a:t>
            </a:r>
          </a:p>
        </p:txBody>
      </p:sp>
      <p:sp>
        <p:nvSpPr>
          <p:cNvPr id="1784835" name="Rectangle 3"/>
          <p:cNvSpPr>
            <a:spLocks noGrp="1" noChangeArrowheads="1"/>
          </p:cNvSpPr>
          <p:nvPr>
            <p:ph idx="1"/>
          </p:nvPr>
        </p:nvSpPr>
        <p:spPr>
          <a:xfrm>
            <a:off x="279401" y="1183341"/>
            <a:ext cx="8520354" cy="2410760"/>
          </a:xfrm>
        </p:spPr>
        <p:txBody>
          <a:bodyPr>
            <a:normAutofit/>
          </a:bodyPr>
          <a:lstStyle/>
          <a:p>
            <a:r>
              <a:rPr lang="en-US" sz="1800" dirty="0" smtClean="0">
                <a:solidFill>
                  <a:srgbClr val="000000"/>
                </a:solidFill>
              </a:rPr>
              <a:t>The multicast addresses</a:t>
            </a:r>
            <a:r>
              <a:rPr lang="en-US" sz="1800" b="1" dirty="0" smtClean="0">
                <a:solidFill>
                  <a:srgbClr val="000000"/>
                </a:solidFill>
                <a:latin typeface="Courier New" pitchFamily="49" charset="0"/>
                <a:cs typeface="Courier New" pitchFamily="49" charset="0"/>
              </a:rPr>
              <a:t> FF00:: </a:t>
            </a:r>
            <a:r>
              <a:rPr lang="en-US" sz="1800" dirty="0" smtClean="0">
                <a:solidFill>
                  <a:srgbClr val="000000"/>
                </a:solidFill>
              </a:rPr>
              <a:t>to</a:t>
            </a:r>
            <a:r>
              <a:rPr lang="en-US" sz="1800" b="1" dirty="0" smtClean="0">
                <a:solidFill>
                  <a:srgbClr val="000000"/>
                </a:solidFill>
                <a:latin typeface="Courier New" pitchFamily="49" charset="0"/>
                <a:cs typeface="Courier New" pitchFamily="49" charset="0"/>
              </a:rPr>
              <a:t> FF0F:: </a:t>
            </a:r>
            <a:r>
              <a:rPr lang="en-US" sz="1800" dirty="0" smtClean="0">
                <a:solidFill>
                  <a:srgbClr val="000000"/>
                </a:solidFill>
              </a:rPr>
              <a:t>have the</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T</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flag set to</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0</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and are therefore permanent and reserved.</a:t>
            </a:r>
          </a:p>
          <a:p>
            <a:r>
              <a:rPr lang="en-US" sz="1800" dirty="0" smtClean="0">
                <a:solidFill>
                  <a:srgbClr val="000000"/>
                </a:solidFill>
              </a:rPr>
              <a:t>For example:</a:t>
            </a:r>
          </a:p>
          <a:p>
            <a:pPr lvl="1"/>
            <a:r>
              <a:rPr lang="en-US" sz="1800" dirty="0" smtClean="0">
                <a:solidFill>
                  <a:srgbClr val="000000"/>
                </a:solidFill>
              </a:rPr>
              <a:t>A multicast address starting with FF02::/16 is a permanent address.</a:t>
            </a:r>
          </a:p>
        </p:txBody>
      </p:sp>
      <p:graphicFrame>
        <p:nvGraphicFramePr>
          <p:cNvPr id="11" name="Table 10"/>
          <p:cNvGraphicFramePr>
            <a:graphicFrameLocks noGrp="1"/>
          </p:cNvGraphicFramePr>
          <p:nvPr>
            <p:extLst>
              <p:ext uri="{D42A27DB-BD31-4B8C-83A1-F6EECF244321}">
                <p14:modId xmlns:p14="http://schemas.microsoft.com/office/powerpoint/2010/main" val="357102204"/>
              </p:ext>
            </p:extLst>
          </p:nvPr>
        </p:nvGraphicFramePr>
        <p:xfrm>
          <a:off x="876300" y="4449461"/>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885825" y="5437882"/>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559953" y="5322721"/>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5" name="TextBox 24"/>
          <p:cNvSpPr txBox="1"/>
          <p:nvPr/>
        </p:nvSpPr>
        <p:spPr>
          <a:xfrm>
            <a:off x="2133600" y="3073026"/>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282700" y="3073026"/>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568325" y="292062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879227" y="274441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863600" y="3950654"/>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val="713987010"/>
              </p:ext>
            </p:extLst>
          </p:nvPr>
        </p:nvGraphicFramePr>
        <p:xfrm>
          <a:off x="558800" y="3391854"/>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6" name="TextBox 15"/>
          <p:cNvSpPr txBox="1"/>
          <p:nvPr/>
        </p:nvSpPr>
        <p:spPr>
          <a:xfrm>
            <a:off x="3654962" y="3904696"/>
            <a:ext cx="6706516" cy="1089529"/>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Tree>
    <p:extLst>
      <p:ext uri="{BB962C8B-B14F-4D97-AF65-F5344CB8AC3E}">
        <p14:creationId xmlns:p14="http://schemas.microsoft.com/office/powerpoint/2010/main" val="269211439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43004"/>
            <a:ext cx="8042276" cy="1336956"/>
          </a:xfrm>
        </p:spPr>
        <p:txBody>
          <a:bodyPr/>
          <a:lstStyle/>
          <a:p>
            <a:r>
              <a:rPr lang="en-US" sz="3600" dirty="0" smtClean="0"/>
              <a:t>IPv6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val="1036941473"/>
              </p:ext>
            </p:extLst>
          </p:nvPr>
        </p:nvGraphicFramePr>
        <p:xfrm>
          <a:off x="876300" y="3640036"/>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885825" y="4694136"/>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669428" y="4535189"/>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479800" y="3376552"/>
            <a:ext cx="6706516" cy="1089529"/>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133600" y="2154136"/>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282700" y="2154136"/>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568325" y="2001736"/>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879227" y="1825524"/>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863600" y="3119336"/>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val="947484419"/>
              </p:ext>
            </p:extLst>
          </p:nvPr>
        </p:nvGraphicFramePr>
        <p:xfrm>
          <a:off x="558800" y="2560536"/>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val="206314472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Reserved IPv6 Multicast Addresses</a:t>
            </a:r>
            <a:endParaRPr lang="en-US" sz="3600" dirty="0"/>
          </a:p>
        </p:txBody>
      </p:sp>
      <p:graphicFrame>
        <p:nvGraphicFramePr>
          <p:cNvPr id="3" name="Table 2"/>
          <p:cNvGraphicFramePr>
            <a:graphicFrameLocks noGrp="1"/>
          </p:cNvGraphicFramePr>
          <p:nvPr>
            <p:extLst>
              <p:ext uri="{D42A27DB-BD31-4B8C-83A1-F6EECF244321}">
                <p14:modId xmlns:p14="http://schemas.microsoft.com/office/powerpoint/2010/main" val="299300315"/>
              </p:ext>
            </p:extLst>
          </p:nvPr>
        </p:nvGraphicFramePr>
        <p:xfrm>
          <a:off x="370254" y="1570278"/>
          <a:ext cx="8331200" cy="5148580"/>
        </p:xfrm>
        <a:graphic>
          <a:graphicData uri="http://schemas.openxmlformats.org/drawingml/2006/table">
            <a:tbl>
              <a:tblPr firstRow="1" bandRow="1">
                <a:tableStyleId>{5C22544A-7EE6-4342-B048-85BDC9FD1C3A}</a:tableStyleId>
              </a:tblPr>
              <a:tblGrid>
                <a:gridCol w="2908300"/>
                <a:gridCol w="5422900"/>
              </a:tblGrid>
              <a:tr h="774700">
                <a:tc>
                  <a:txBody>
                    <a:bodyPr/>
                    <a:lstStyle/>
                    <a:p>
                      <a:pPr algn="l">
                        <a:spcBef>
                          <a:spcPts val="0"/>
                        </a:spcBef>
                        <a:spcAft>
                          <a:spcPts val="600"/>
                        </a:spcAft>
                      </a:pPr>
                      <a:r>
                        <a:rPr lang="en-US" dirty="0" smtClean="0"/>
                        <a:t>Reserved</a:t>
                      </a:r>
                      <a:r>
                        <a:rPr lang="en-US" baseline="0" dirty="0" smtClean="0"/>
                        <a:t> Multicast Address</a:t>
                      </a:r>
                      <a:endParaRPr lang="en-US" dirty="0"/>
                    </a:p>
                  </a:txBody>
                  <a:tcPr anchor="ctr"/>
                </a:tc>
                <a:tc>
                  <a:txBody>
                    <a:bodyPr/>
                    <a:lstStyle/>
                    <a:p>
                      <a:pPr algn="l">
                        <a:spcBef>
                          <a:spcPts val="0"/>
                        </a:spcBef>
                        <a:spcAft>
                          <a:spcPts val="600"/>
                        </a:spcAft>
                      </a:pPr>
                      <a:r>
                        <a:rPr lang="en-US" dirty="0" smtClean="0"/>
                        <a:t>Description</a:t>
                      </a:r>
                      <a:endParaRPr lang="en-US" dirty="0"/>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nodes on a link (link-local scope).</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FF02::2</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routers on a link.</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FF02::9</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routing information protocol (RIP) routers on a link.</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FF02::1:FFxx:xxxx</a:t>
                      </a:r>
                    </a:p>
                  </a:txBody>
                  <a:tcPr anchor="ctr"/>
                </a:tc>
                <a:tc>
                  <a:txBody>
                    <a:bodyPr/>
                    <a:lstStyle/>
                    <a:p>
                      <a:pPr marL="177800" marR="0" indent="-177800" algn="l" defTabSz="814388" rtl="0" eaLnBrk="1" fontAlgn="auto" latinLnBrk="0" hangingPunct="1">
                        <a:lnSpc>
                          <a:spcPct val="100000"/>
                        </a:lnSpc>
                        <a:spcBef>
                          <a:spcPts val="0"/>
                        </a:spcBef>
                        <a:spcAft>
                          <a:spcPts val="600"/>
                        </a:spcAft>
                        <a:buClrTx/>
                        <a:buSzTx/>
                        <a:buFontTx/>
                        <a:buChar char="•"/>
                        <a:tabLst/>
                        <a:defRPr/>
                      </a:pPr>
                      <a:r>
                        <a:rPr lang="en-US" sz="1800" b="0" i="0" kern="1200" smtClean="0">
                          <a:solidFill>
                            <a:schemeClr val="dk1"/>
                          </a:solidFill>
                          <a:effectLst/>
                          <a:latin typeface="+mn-lt"/>
                          <a:ea typeface="+mn-ea"/>
                          <a:cs typeface="+mn-cs"/>
                        </a:rPr>
                        <a:t>All </a:t>
                      </a:r>
                      <a:r>
                        <a:rPr lang="en-US" sz="1800" b="0" i="0" kern="1200" dirty="0" smtClean="0">
                          <a:solidFill>
                            <a:schemeClr val="dk1"/>
                          </a:solidFill>
                          <a:effectLst/>
                          <a:latin typeface="+mn-lt"/>
                          <a:ea typeface="+mn-ea"/>
                          <a:cs typeface="+mn-cs"/>
                        </a:rPr>
                        <a:t>solicited-node multicast addresses used for host autoconfiguration and neighbor discovery (similar to ARP in IPv4). </a:t>
                      </a:r>
                    </a:p>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The xx:xxxx is the far right 24 bits of the corresponding unicast or anycast address of the node.</a:t>
                      </a:r>
                    </a:p>
                  </a:txBody>
                  <a:tcPr anchor="ctr"/>
                </a:tc>
              </a:tr>
              <a:tr h="640080">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FF05::101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Network Time Protocol (NTP) servers.</a:t>
                      </a:r>
                    </a:p>
                  </a:txBody>
                  <a:tcPr anchor="ctr"/>
                </a:tc>
              </a:tr>
            </a:tbl>
          </a:graphicData>
        </a:graphic>
      </p:graphicFrame>
    </p:spTree>
    <p:extLst>
      <p:ext uri="{BB962C8B-B14F-4D97-AF65-F5344CB8AC3E}">
        <p14:creationId xmlns:p14="http://schemas.microsoft.com/office/powerpoint/2010/main" val="236303707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735721" y="3788810"/>
            <a:ext cx="1143000" cy="2540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Rectangle 7"/>
          <p:cNvSpPr/>
          <p:nvPr/>
        </p:nvSpPr>
        <p:spPr bwMode="auto">
          <a:xfrm>
            <a:off x="6538351" y="2134000"/>
            <a:ext cx="79297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7485" y="3321450"/>
            <a:ext cx="789446" cy="48006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1854591" y="3785000"/>
            <a:ext cx="78408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268941" y="968051"/>
            <a:ext cx="8532159" cy="549021"/>
          </a:xfrm>
        </p:spPr>
        <p:txBody>
          <a:bodyPr>
            <a:normAutofit fontScale="90000"/>
          </a:bodyPr>
          <a:lstStyle/>
          <a:p>
            <a:r>
              <a:rPr lang="en-US" dirty="0" smtClean="0"/>
              <a:t>IPv6 </a:t>
            </a:r>
            <a:r>
              <a:rPr lang="en-US" sz="4000" dirty="0" smtClean="0"/>
              <a:t>Multicast</a:t>
            </a:r>
            <a:r>
              <a:rPr lang="en-US" dirty="0" smtClean="0"/>
              <a:t> Address Example</a:t>
            </a:r>
            <a:endParaRPr lang="en-US"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279399" y="1605972"/>
            <a:ext cx="8531114" cy="4485252"/>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82593832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549275" y="1772393"/>
            <a:ext cx="8042276" cy="4343400"/>
          </a:xfrm>
        </p:spPr>
        <p:txBody>
          <a:bodyPr/>
          <a:lstStyle/>
          <a:p>
            <a:r>
              <a:rPr lang="en-US" smtClean="0">
                <a:solidFill>
                  <a:srgbClr val="000000"/>
                </a:solidFill>
              </a:rPr>
              <a:t>The solicited-node multicast address (FF02::1:FF) is used for:</a:t>
            </a:r>
          </a:p>
          <a:p>
            <a:pPr lvl="1"/>
            <a:r>
              <a:rPr lang="en-US" smtClean="0">
                <a:solidFill>
                  <a:srgbClr val="000000"/>
                </a:solidFill>
              </a:rPr>
              <a:t>Neighbor discovery (ND) process </a:t>
            </a:r>
          </a:p>
          <a:p>
            <a:pPr lvl="1"/>
            <a:r>
              <a:rPr lang="en-US" smtClean="0">
                <a:solidFill>
                  <a:srgbClr val="000000"/>
                </a:solidFill>
              </a:rPr>
              <a:t>Stateless address autoconfiguration</a:t>
            </a:r>
          </a:p>
          <a:p>
            <a:r>
              <a:rPr lang="en-US" smtClean="0">
                <a:solidFill>
                  <a:srgbClr val="000000"/>
                </a:solidFill>
              </a:rPr>
              <a:t>The Neighbor discovery (ND) process is used to:</a:t>
            </a:r>
          </a:p>
          <a:p>
            <a:pPr lvl="1"/>
            <a:r>
              <a:rPr lang="en-US" smtClean="0">
                <a:solidFill>
                  <a:srgbClr val="000000"/>
                </a:solidFill>
              </a:rPr>
              <a:t>Determine the local-link address of the neighbor.</a:t>
            </a:r>
          </a:p>
          <a:p>
            <a:pPr lvl="1"/>
            <a:r>
              <a:rPr lang="en-US" smtClean="0">
                <a:solidFill>
                  <a:srgbClr val="000000"/>
                </a:solidFill>
              </a:rPr>
              <a:t>Determine the routers on the link and default route.</a:t>
            </a:r>
          </a:p>
          <a:p>
            <a:pPr lvl="1"/>
            <a:r>
              <a:rPr lang="en-US" smtClean="0">
                <a:solidFill>
                  <a:srgbClr val="000000"/>
                </a:solidFill>
              </a:rPr>
              <a:t>Actively keep track of neighbor reachability.</a:t>
            </a:r>
          </a:p>
          <a:p>
            <a:pPr lvl="1"/>
            <a:r>
              <a:rPr lang="en-US" smtClean="0">
                <a:solidFill>
                  <a:srgbClr val="000000"/>
                </a:solidFill>
              </a:rPr>
              <a:t>Send network information from routers to hosts</a:t>
            </a:r>
            <a:endParaRPr lang="en-US" dirty="0" smtClean="0">
              <a:solidFill>
                <a:srgbClr val="000000"/>
              </a:solidFill>
            </a:endParaRPr>
          </a:p>
        </p:txBody>
      </p:sp>
      <p:sp>
        <p:nvSpPr>
          <p:cNvPr id="5" name="Title 2"/>
          <p:cNvSpPr>
            <a:spLocks noGrp="1"/>
          </p:cNvSpPr>
          <p:nvPr>
            <p:ph type="title"/>
          </p:nvPr>
        </p:nvSpPr>
        <p:spPr/>
        <p:txBody>
          <a:bodyPr/>
          <a:lstStyle/>
          <a:p>
            <a:r>
              <a:rPr lang="en-US" sz="3600" dirty="0" smtClean="0"/>
              <a:t>Solicited-Node Multicast Addresses</a:t>
            </a:r>
            <a:endParaRPr lang="en-US" sz="3600" dirty="0"/>
          </a:p>
        </p:txBody>
      </p:sp>
    </p:spTree>
    <p:extLst>
      <p:ext uri="{BB962C8B-B14F-4D97-AF65-F5344CB8AC3E}">
        <p14:creationId xmlns:p14="http://schemas.microsoft.com/office/powerpoint/2010/main" val="77023429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844386"/>
            <a:ext cx="8042276" cy="1336956"/>
          </a:xfrm>
        </p:spPr>
        <p:txBody>
          <a:bodyPr/>
          <a:lstStyle/>
          <a:p>
            <a:r>
              <a:rPr lang="en-US" sz="3600" dirty="0" smtClean="0"/>
              <a:t>Neighbor Discovery ICMPv6 Packet Types</a:t>
            </a:r>
            <a:endParaRPr lang="en-US" sz="3600" dirty="0"/>
          </a:p>
        </p:txBody>
      </p:sp>
      <p:sp>
        <p:nvSpPr>
          <p:cNvPr id="5" name="Content Placeholder 4"/>
          <p:cNvSpPr>
            <a:spLocks noGrp="1"/>
          </p:cNvSpPr>
          <p:nvPr>
            <p:ph idx="1"/>
          </p:nvPr>
        </p:nvSpPr>
        <p:spPr>
          <a:xfrm>
            <a:off x="549275" y="2586616"/>
            <a:ext cx="8042276" cy="4343400"/>
          </a:xfrm>
        </p:spPr>
        <p:txBody>
          <a:bodyPr/>
          <a:lstStyle/>
          <a:p>
            <a:r>
              <a:rPr lang="en-US" dirty="0" smtClean="0">
                <a:solidFill>
                  <a:srgbClr val="000000"/>
                </a:solidFill>
              </a:rPr>
              <a:t>Neighbor Discovery uses four ICMPv6 packet types: </a:t>
            </a:r>
          </a:p>
          <a:p>
            <a:pPr lvl="1"/>
            <a:r>
              <a:rPr lang="en-US" dirty="0" smtClean="0">
                <a:solidFill>
                  <a:srgbClr val="000000"/>
                </a:solidFill>
              </a:rPr>
              <a:t>Neighbor Solicitation and Neighbor Advertisement messages</a:t>
            </a:r>
          </a:p>
          <a:p>
            <a:pPr lvl="1"/>
            <a:r>
              <a:rPr lang="en-US" dirty="0" smtClean="0">
                <a:solidFill>
                  <a:srgbClr val="000000"/>
                </a:solidFill>
              </a:rPr>
              <a:t>Router Solicitation and Router Advertisement messages</a:t>
            </a:r>
          </a:p>
        </p:txBody>
      </p:sp>
    </p:spTree>
    <p:extLst>
      <p:ext uri="{BB962C8B-B14F-4D97-AF65-F5344CB8AC3E}">
        <p14:creationId xmlns:p14="http://schemas.microsoft.com/office/powerpoint/2010/main" val="164197701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074" y="193672"/>
            <a:ext cx="8360860" cy="1336956"/>
          </a:xfrm>
        </p:spPr>
        <p:txBody>
          <a:bodyPr/>
          <a:lstStyle/>
          <a:p>
            <a:r>
              <a:rPr lang="en-US" sz="3200" dirty="0" smtClean="0"/>
              <a:t>Neighbor Discovery ICMPv6 Packet Types</a:t>
            </a: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val="311629725"/>
              </p:ext>
            </p:extLst>
          </p:nvPr>
        </p:nvGraphicFramePr>
        <p:xfrm>
          <a:off x="444073" y="1771348"/>
          <a:ext cx="8360861" cy="4145366"/>
        </p:xfrm>
        <a:graphic>
          <a:graphicData uri="http://schemas.openxmlformats.org/drawingml/2006/table">
            <a:tbl>
              <a:tblPr firstRow="1" bandRow="1">
                <a:tableStyleId>{5C22544A-7EE6-4342-B048-85BDC9FD1C3A}</a:tableStyleId>
              </a:tblPr>
              <a:tblGrid>
                <a:gridCol w="1922598"/>
                <a:gridCol w="848684"/>
                <a:gridCol w="5589579"/>
              </a:tblGrid>
              <a:tr h="406321">
                <a:tc>
                  <a:txBody>
                    <a:bodyPr/>
                    <a:lstStyle/>
                    <a:p>
                      <a:pPr algn="l"/>
                      <a:r>
                        <a:rPr lang="en-US" sz="1600" dirty="0" smtClean="0"/>
                        <a:t>ICMPv6 Message</a:t>
                      </a:r>
                      <a:endParaRPr lang="en-US" sz="1600" dirty="0"/>
                    </a:p>
                  </a:txBody>
                  <a:tcPr anchor="ctr"/>
                </a:tc>
                <a:tc>
                  <a:txBody>
                    <a:bodyPr/>
                    <a:lstStyle/>
                    <a:p>
                      <a:pPr algn="ctr"/>
                      <a:r>
                        <a:rPr lang="en-US" sz="1600" dirty="0" smtClean="0"/>
                        <a:t>Type</a:t>
                      </a:r>
                      <a:endParaRPr lang="en-US" sz="1600" dirty="0"/>
                    </a:p>
                  </a:txBody>
                  <a:tcPr anchor="ctr"/>
                </a:tc>
                <a:tc>
                  <a:txBody>
                    <a:bodyPr/>
                    <a:lstStyle/>
                    <a:p>
                      <a:pPr algn="l"/>
                      <a:r>
                        <a:rPr lang="en-US" sz="1600" dirty="0" smtClean="0"/>
                        <a:t>Description</a:t>
                      </a:r>
                      <a:endParaRPr lang="en-US" sz="1600" dirty="0"/>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Solicitation (NS)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135</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Sent by a host to determine the link-layer address of a neighbor.</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Used to verify that a neighbor is still reachable. </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An</a:t>
                      </a:r>
                      <a:r>
                        <a:rPr lang="en-US" sz="1400" b="0" i="0" kern="1200" baseline="0" dirty="0" smtClean="0">
                          <a:solidFill>
                            <a:schemeClr val="dk1"/>
                          </a:solidFill>
                          <a:effectLst/>
                          <a:latin typeface="+mn-lt"/>
                          <a:ea typeface="+mn-ea"/>
                          <a:cs typeface="+mn-cs"/>
                        </a:rPr>
                        <a:t> NS </a:t>
                      </a:r>
                      <a:r>
                        <a:rPr lang="en-US" sz="1400" b="0" i="0" kern="1200" dirty="0" smtClean="0">
                          <a:solidFill>
                            <a:schemeClr val="dk1"/>
                          </a:solidFill>
                          <a:effectLst/>
                          <a:latin typeface="+mn-lt"/>
                          <a:ea typeface="+mn-ea"/>
                          <a:cs typeface="+mn-cs"/>
                        </a:rPr>
                        <a:t>is also used for Duplicate Address Detection (DAD).</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Advertisement (NA)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136</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response to a NS message.  </a:t>
                      </a:r>
                    </a:p>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node may also send unsolicited NA to announce a link-layer address change.</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Advertisement (RA)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134</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RAs contain prefixes that are used for on-link determination or address configuration, a suggested hop limit value,  MTU value,</a:t>
                      </a:r>
                      <a:r>
                        <a:rPr lang="en-US" sz="1400" b="0" i="0" kern="1200" baseline="0" dirty="0" smtClean="0">
                          <a:solidFill>
                            <a:schemeClr val="dk1"/>
                          </a:solidFill>
                          <a:effectLst/>
                          <a:latin typeface="+mn-lt"/>
                          <a:ea typeface="+mn-ea"/>
                          <a:cs typeface="+mn-cs"/>
                        </a:rPr>
                        <a:t> </a:t>
                      </a:r>
                      <a:r>
                        <a:rPr lang="en-US" sz="1400" b="0" i="0" kern="1200" dirty="0" smtClean="0">
                          <a:solidFill>
                            <a:schemeClr val="dk1"/>
                          </a:solidFill>
                          <a:effectLst/>
                          <a:latin typeface="+mn-lt"/>
                          <a:ea typeface="+mn-ea"/>
                          <a:cs typeface="+mn-cs"/>
                        </a:rPr>
                        <a:t>etc.</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RAs are sent either periodically, or in response to a RS message.  </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Solicitation (RS)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133</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When a host is booting </a:t>
                      </a:r>
                      <a:r>
                        <a:rPr lang="en-US" sz="1400" b="0" i="0" kern="1200" baseline="0" dirty="0" smtClean="0">
                          <a:solidFill>
                            <a:schemeClr val="dk1"/>
                          </a:solidFill>
                          <a:effectLst/>
                          <a:latin typeface="+mn-lt"/>
                          <a:ea typeface="+mn-ea"/>
                          <a:cs typeface="+mn-cs"/>
                        </a:rPr>
                        <a:t> it </a:t>
                      </a:r>
                      <a:r>
                        <a:rPr lang="en-US" sz="1400" b="0" i="0" kern="1200" dirty="0" smtClean="0">
                          <a:solidFill>
                            <a:schemeClr val="dk1"/>
                          </a:solidFill>
                          <a:effectLst/>
                          <a:latin typeface="+mn-lt"/>
                          <a:ea typeface="+mn-ea"/>
                          <a:cs typeface="+mn-cs"/>
                        </a:rPr>
                        <a:t>send s out an RS requesting routers to immediately generate an RA rather than wait for their next scheduled time.</a:t>
                      </a:r>
                    </a:p>
                  </a:txBody>
                  <a:tcPr anchor="ctr"/>
                </a:tc>
              </a:tr>
            </a:tbl>
          </a:graphicData>
        </a:graphic>
      </p:graphicFrame>
    </p:spTree>
    <p:extLst>
      <p:ext uri="{BB962C8B-B14F-4D97-AF65-F5344CB8AC3E}">
        <p14:creationId xmlns:p14="http://schemas.microsoft.com/office/powerpoint/2010/main" val="5461960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9400" y="855129"/>
            <a:ext cx="8521700" cy="549021"/>
          </a:xfrm>
        </p:spPr>
        <p:txBody>
          <a:bodyPr>
            <a:noAutofit/>
          </a:bodyPr>
          <a:lstStyle/>
          <a:p>
            <a:r>
              <a:rPr lang="en-US" sz="3200" dirty="0" smtClean="0"/>
              <a:t>Neighbor Solicitation Example</a:t>
            </a:r>
            <a:endParaRPr lang="en-US" sz="3200" dirty="0"/>
          </a:p>
        </p:txBody>
      </p:sp>
      <p:sp>
        <p:nvSpPr>
          <p:cNvPr id="13" name="Content Placeholder 12"/>
          <p:cNvSpPr>
            <a:spLocks noGrp="1"/>
          </p:cNvSpPr>
          <p:nvPr>
            <p:ph idx="11"/>
          </p:nvPr>
        </p:nvSpPr>
        <p:spPr>
          <a:xfrm>
            <a:off x="279400" y="3431543"/>
            <a:ext cx="8520354" cy="2717649"/>
          </a:xfrm>
        </p:spPr>
        <p:txBody>
          <a:bodyPr>
            <a:normAutofit fontScale="92500" lnSpcReduction="20000"/>
          </a:bodyPr>
          <a:lstStyle/>
          <a:p>
            <a:r>
              <a:rPr lang="en-US" dirty="0" smtClean="0">
                <a:solidFill>
                  <a:srgbClr val="000000"/>
                </a:solidFill>
              </a:rPr>
              <a:t>ICMPv6 Neighbor Solicitation (NS) is similar to IPv4 ARP in that it is used when resolving an IPv6 address to a MAC address.</a:t>
            </a:r>
          </a:p>
          <a:p>
            <a:r>
              <a:rPr lang="en-US" dirty="0" smtClean="0">
                <a:solidFill>
                  <a:srgbClr val="000000"/>
                </a:solidFill>
              </a:rPr>
              <a:t>For example, Host A needs to send a packet to Host B but needs the MAC address of host B.</a:t>
            </a:r>
          </a:p>
          <a:p>
            <a:pPr lvl="1"/>
            <a:r>
              <a:rPr lang="en-US" dirty="0" smtClean="0">
                <a:solidFill>
                  <a:srgbClr val="000000"/>
                </a:solidFill>
              </a:rPr>
              <a:t>Host A sends a Neighbor Solicitation (ICMPv6 message type 135) on the link. </a:t>
            </a:r>
          </a:p>
          <a:p>
            <a:pPr lvl="1"/>
            <a:r>
              <a:rPr lang="en-US" dirty="0" smtClean="0">
                <a:solidFill>
                  <a:srgbClr val="000000"/>
                </a:solidFill>
              </a:rPr>
              <a:t>The source address is the IPv6 address of the source node. </a:t>
            </a:r>
          </a:p>
        </p:txBody>
      </p:sp>
      <p:grpSp>
        <p:nvGrpSpPr>
          <p:cNvPr id="2" name="Group 11"/>
          <p:cNvGrpSpPr/>
          <p:nvPr/>
        </p:nvGrpSpPr>
        <p:grpSpPr>
          <a:xfrm>
            <a:off x="1887413" y="1549589"/>
            <a:ext cx="5369169" cy="1808480"/>
            <a:chOff x="1711568" y="1087120"/>
            <a:chExt cx="5369169" cy="180848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a:off x="1711568" y="1595120"/>
              <a:ext cx="5369169" cy="130048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90613" algn="l"/>
                </a:tabLst>
              </a:pPr>
              <a:r>
                <a:rPr lang="en-US" sz="1100" b="1" dirty="0" smtClean="0"/>
                <a:t>Source:</a:t>
              </a:r>
              <a:r>
                <a:rPr lang="en-US" sz="1100" dirty="0" smtClean="0"/>
                <a:t>	A</a:t>
              </a:r>
            </a:p>
            <a:p>
              <a:pPr algn="l" defTabSz="814388">
                <a:lnSpc>
                  <a:spcPct val="100000"/>
                </a:lnSpc>
                <a:spcBef>
                  <a:spcPts val="0"/>
                </a:spcBef>
                <a:spcAft>
                  <a:spcPts val="0"/>
                </a:spcAft>
                <a:tabLst>
                  <a:tab pos="1090613"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multicast of B (</a:t>
              </a:r>
              <a:r>
                <a:rPr lang="en-US" sz="1100" b="1" dirty="0" smtClean="0">
                  <a:latin typeface="Courier New" pitchFamily="49" charset="0"/>
                  <a:cs typeface="Courier New" pitchFamily="49" charset="0"/>
                </a:rPr>
                <a:t>FF02::1:FFxx.xxxx)</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90613" algn="l"/>
                </a:tabLst>
              </a:pPr>
              <a:r>
                <a:rPr lang="en-US" sz="1100" b="1" dirty="0" smtClean="0"/>
                <a:t>Data:</a:t>
              </a:r>
              <a:r>
                <a:rPr lang="en-US" sz="1100" dirty="0" smtClean="0"/>
                <a:t>	Link-layer address of A</a:t>
              </a:r>
            </a:p>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 your local-link address?</a:t>
              </a:r>
            </a:p>
          </p:txBody>
        </p:sp>
      </p:grpSp>
    </p:spTree>
    <p:extLst>
      <p:ext uri="{BB962C8B-B14F-4D97-AF65-F5344CB8AC3E}">
        <p14:creationId xmlns:p14="http://schemas.microsoft.com/office/powerpoint/2010/main" val="369886809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9400" y="795859"/>
            <a:ext cx="8521700" cy="549021"/>
          </a:xfrm>
        </p:spPr>
        <p:txBody>
          <a:bodyPr>
            <a:noAutofit/>
          </a:bodyPr>
          <a:lstStyle/>
          <a:p>
            <a:r>
              <a:rPr lang="en-US" sz="3600" dirty="0" smtClean="0"/>
              <a:t>Neighbor Advertisement Example</a:t>
            </a:r>
            <a:endParaRPr lang="en-US" sz="3600" dirty="0"/>
          </a:p>
        </p:txBody>
      </p:sp>
      <p:sp>
        <p:nvSpPr>
          <p:cNvPr id="13" name="Content Placeholder 12"/>
          <p:cNvSpPr>
            <a:spLocks noGrp="1"/>
          </p:cNvSpPr>
          <p:nvPr>
            <p:ph idx="11"/>
          </p:nvPr>
        </p:nvSpPr>
        <p:spPr>
          <a:xfrm>
            <a:off x="279400" y="2979539"/>
            <a:ext cx="8520354" cy="2717649"/>
          </a:xfrm>
        </p:spPr>
        <p:txBody>
          <a:bodyPr>
            <a:noAutofit/>
          </a:bodyPr>
          <a:lstStyle/>
          <a:p>
            <a:r>
              <a:rPr lang="en-US" sz="2000" smtClean="0">
                <a:solidFill>
                  <a:srgbClr val="000000"/>
                </a:solidFill>
              </a:rPr>
              <a:t>Each destination node that receives the NS responds with an ICMPv6 message type 136, NA. </a:t>
            </a:r>
          </a:p>
          <a:p>
            <a:r>
              <a:rPr lang="en-US" sz="2000" smtClean="0">
                <a:solidFill>
                  <a:srgbClr val="000000"/>
                </a:solidFill>
              </a:rPr>
              <a:t>The source address of this message is the IPv6 address of the responding node, and the destination address is the IPv6 address of the original source node (which sent the NS). </a:t>
            </a:r>
          </a:p>
          <a:p>
            <a:r>
              <a:rPr lang="en-US" sz="2000" smtClean="0">
                <a:solidFill>
                  <a:srgbClr val="000000"/>
                </a:solidFill>
              </a:rPr>
              <a:t>The data portion includes the link-layer address of the destination node (even though the link-layer address is of course also included in the frame). </a:t>
            </a:r>
          </a:p>
        </p:txBody>
      </p:sp>
      <p:grpSp>
        <p:nvGrpSpPr>
          <p:cNvPr id="2" name="Group 11"/>
          <p:cNvGrpSpPr/>
          <p:nvPr/>
        </p:nvGrpSpPr>
        <p:grpSpPr>
          <a:xfrm>
            <a:off x="2194560" y="1405754"/>
            <a:ext cx="4225290" cy="1635760"/>
            <a:chOff x="2194560" y="1087120"/>
            <a:chExt cx="4225290" cy="163576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flipH="1">
              <a:off x="2463411" y="1595120"/>
              <a:ext cx="3434080"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14400"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136 (NA)</a:t>
              </a:r>
            </a:p>
            <a:p>
              <a:pPr algn="l" defTabSz="814388">
                <a:lnSpc>
                  <a:spcPct val="100000"/>
                </a:lnSpc>
                <a:spcBef>
                  <a:spcPts val="0"/>
                </a:spcBef>
                <a:spcAft>
                  <a:spcPts val="0"/>
                </a:spcAft>
                <a:tabLst>
                  <a:tab pos="914400" algn="l"/>
                </a:tabLst>
              </a:pPr>
              <a:r>
                <a:rPr lang="en-US" sz="1100" b="1" dirty="0" smtClean="0"/>
                <a:t>Source:</a:t>
              </a:r>
              <a:r>
                <a:rPr lang="en-US" sz="1100" dirty="0" smtClean="0"/>
                <a:t>	B</a:t>
              </a:r>
            </a:p>
            <a:p>
              <a:pPr algn="l" defTabSz="814388">
                <a:lnSpc>
                  <a:spcPct val="100000"/>
                </a:lnSpc>
                <a:spcBef>
                  <a:spcPts val="0"/>
                </a:spcBef>
                <a:spcAft>
                  <a:spcPts val="0"/>
                </a:spcAft>
                <a:tabLst>
                  <a:tab pos="914400"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t>
              </a:r>
              <a:r>
                <a:rPr lang="en-US" sz="1100" b="1" dirty="0" smtClean="0">
                  <a:latin typeface="Courier New" pitchFamily="49" charset="0"/>
                  <a:cs typeface="Courier New" pitchFamily="49" charset="0"/>
                </a:rPr>
                <a:t>A</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914400" algn="l"/>
                </a:tabLst>
              </a:pPr>
              <a:r>
                <a:rPr lang="en-US" sz="1100" b="1" dirty="0" smtClean="0"/>
                <a:t>Data:</a:t>
              </a:r>
              <a:r>
                <a:rPr lang="en-US" sz="1100" dirty="0" smtClean="0"/>
                <a:t>	Link-layer address of B</a:t>
              </a:r>
            </a:p>
          </p:txBody>
        </p:sp>
      </p:grpSp>
    </p:spTree>
    <p:extLst>
      <p:ext uri="{BB962C8B-B14F-4D97-AF65-F5344CB8AC3E}">
        <p14:creationId xmlns:p14="http://schemas.microsoft.com/office/powerpoint/2010/main" val="159328584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8054" y="1210333"/>
            <a:ext cx="8521700" cy="549021"/>
          </a:xfrm>
        </p:spPr>
        <p:txBody>
          <a:bodyPr>
            <a:noAutofit/>
          </a:bodyPr>
          <a:lstStyle/>
          <a:p>
            <a:r>
              <a:rPr lang="en-US" sz="3200" smtClean="0"/>
              <a:t>Solicited-Node Multicast Addresses</a:t>
            </a:r>
            <a:endParaRPr lang="en-US" sz="3200" dirty="0"/>
          </a:p>
        </p:txBody>
      </p:sp>
      <p:sp>
        <p:nvSpPr>
          <p:cNvPr id="15" name="Content Placeholder 14"/>
          <p:cNvSpPr>
            <a:spLocks noGrp="1"/>
          </p:cNvSpPr>
          <p:nvPr>
            <p:ph idx="11"/>
          </p:nvPr>
        </p:nvSpPr>
        <p:spPr/>
        <p:txBody>
          <a:bodyPr/>
          <a:lstStyle/>
          <a:p>
            <a:r>
              <a:rPr lang="en-US" dirty="0" smtClean="0">
                <a:solidFill>
                  <a:srgbClr val="000000"/>
                </a:solidFill>
              </a:rPr>
              <a:t>The two devices can now communicate on the link because they know each other’s link-layer addresses.</a:t>
            </a:r>
          </a:p>
        </p:txBody>
      </p:sp>
      <p:grpSp>
        <p:nvGrpSpPr>
          <p:cNvPr id="2" name="Group 15"/>
          <p:cNvGrpSpPr/>
          <p:nvPr/>
        </p:nvGrpSpPr>
        <p:grpSpPr>
          <a:xfrm>
            <a:off x="2194560" y="2372947"/>
            <a:ext cx="4225290" cy="1158240"/>
            <a:chOff x="2194560" y="1087120"/>
            <a:chExt cx="4225290" cy="115824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2" name="Left-Right Arrow 11"/>
            <p:cNvSpPr/>
            <p:nvPr/>
          </p:nvSpPr>
          <p:spPr bwMode="auto">
            <a:xfrm>
              <a:off x="2311010" y="1757680"/>
              <a:ext cx="3878775" cy="487680"/>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100" b="1" dirty="0" smtClean="0"/>
                <a:t>A and B can now exchange packets on this link.</a:t>
              </a:r>
              <a:endParaRPr kumimoji="0" lang="en-US" sz="11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8081473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p:cNvSpPr/>
          <p:nvPr/>
        </p:nvSpPr>
        <p:spPr bwMode="auto">
          <a:xfrm>
            <a:off x="4724262" y="4732285"/>
            <a:ext cx="1082674" cy="421478"/>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rgbClr val="000000"/>
              </a:solidFill>
              <a:effectLst/>
              <a:latin typeface="Arial" charset="0"/>
            </a:endParaRPr>
          </a:p>
        </p:txBody>
      </p:sp>
      <p:sp>
        <p:nvSpPr>
          <p:cNvPr id="2" name="Title 1"/>
          <p:cNvSpPr>
            <a:spLocks noGrp="1"/>
          </p:cNvSpPr>
          <p:nvPr>
            <p:ph type="title"/>
          </p:nvPr>
        </p:nvSpPr>
        <p:spPr>
          <a:xfrm>
            <a:off x="261091" y="1207394"/>
            <a:ext cx="8521700" cy="549021"/>
          </a:xfrm>
        </p:spPr>
        <p:txBody>
          <a:bodyPr>
            <a:noAutofit/>
          </a:bodyPr>
          <a:lstStyle/>
          <a:p>
            <a:pPr algn="l"/>
            <a:r>
              <a:rPr lang="en-US" sz="3600" dirty="0" smtClean="0"/>
              <a:t>Solicited-Node Multicast Address Example</a:t>
            </a:r>
            <a:endParaRPr lang="en-US" sz="3600" dirty="0"/>
          </a:p>
        </p:txBody>
      </p:sp>
      <p:sp>
        <p:nvSpPr>
          <p:cNvPr id="3" name="Content Placeholder 2"/>
          <p:cNvSpPr>
            <a:spLocks noGrp="1"/>
          </p:cNvSpPr>
          <p:nvPr>
            <p:ph idx="11"/>
          </p:nvPr>
        </p:nvSpPr>
        <p:spPr>
          <a:xfrm>
            <a:off x="261091" y="3953696"/>
            <a:ext cx="8520354" cy="2715704"/>
          </a:xfrm>
        </p:spPr>
        <p:txBody>
          <a:bodyPr>
            <a:noAutofit/>
          </a:bodyPr>
          <a:lstStyle/>
          <a:p>
            <a:r>
              <a:rPr lang="en-US" sz="2000" dirty="0" smtClean="0">
                <a:solidFill>
                  <a:srgbClr val="000000"/>
                </a:solidFill>
              </a:rPr>
              <a:t>What would happen if R1 wanted to exchange packets with R2?</a:t>
            </a:r>
            <a:endParaRPr lang="en-US" sz="1600" dirty="0" smtClean="0">
              <a:solidFill>
                <a:srgbClr val="000000"/>
              </a:solidFill>
            </a:endParaRPr>
          </a:p>
          <a:p>
            <a:pPr marL="236538" lvl="1">
              <a:spcBef>
                <a:spcPct val="50000"/>
              </a:spcBef>
              <a:buFont typeface="Wingdings" pitchFamily="2" charset="2"/>
              <a:buChar char="§"/>
            </a:pPr>
            <a:r>
              <a:rPr lang="en-US" dirty="0" smtClean="0">
                <a:solidFill>
                  <a:srgbClr val="000000"/>
                </a:solidFill>
              </a:rPr>
              <a:t>In this case R2 and R3 would have the same solicited-node multicast address of</a:t>
            </a:r>
            <a:r>
              <a:rPr lang="en-US" b="1"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ea typeface="+mn-ea"/>
                <a:cs typeface="Courier New" pitchFamily="49" charset="0"/>
              </a:rPr>
              <a:t>FF02::1:FFAA:BBBB</a:t>
            </a:r>
            <a:r>
              <a:rPr lang="en-US" dirty="0" smtClean="0">
                <a:solidFill>
                  <a:srgbClr val="000000"/>
                </a:solidFill>
                <a:ea typeface="+mn-ea"/>
                <a:cs typeface="+mn-cs"/>
              </a:rPr>
              <a:t>.</a:t>
            </a:r>
          </a:p>
          <a:p>
            <a:pPr lvl="1"/>
            <a:r>
              <a:rPr lang="en-US" sz="1800" dirty="0" smtClean="0">
                <a:solidFill>
                  <a:srgbClr val="000000"/>
                </a:solidFill>
              </a:rPr>
              <a:t>Recall that a solicited-node address is</a:t>
            </a:r>
            <a:r>
              <a:rPr lang="en-US" sz="1800" b="1" dirty="0" smtClean="0">
                <a:solidFill>
                  <a:srgbClr val="000000"/>
                </a:solidFill>
                <a:latin typeface="Courier New" pitchFamily="49" charset="0"/>
                <a:cs typeface="Courier New" pitchFamily="49" charset="0"/>
              </a:rPr>
              <a:t> FF02::1:FFxx.xxxx </a:t>
            </a:r>
            <a:r>
              <a:rPr lang="en-US" sz="1800" dirty="0" smtClean="0">
                <a:solidFill>
                  <a:srgbClr val="000000"/>
                </a:solidFill>
              </a:rPr>
              <a:t>where the</a:t>
            </a:r>
            <a:r>
              <a:rPr lang="en-US" sz="1800" b="1" dirty="0" smtClean="0">
                <a:solidFill>
                  <a:srgbClr val="000000"/>
                </a:solidFill>
                <a:latin typeface="Courier New" pitchFamily="49" charset="0"/>
                <a:cs typeface="Courier New" pitchFamily="49" charset="0"/>
              </a:rPr>
              <a:t> xx:xxxx </a:t>
            </a:r>
            <a:r>
              <a:rPr lang="en-US" sz="1800" dirty="0" smtClean="0">
                <a:solidFill>
                  <a:srgbClr val="000000"/>
                </a:solidFill>
              </a:rPr>
              <a:t>is the far right 24 bits of the corresponding unicast or anycast address of the node.</a:t>
            </a:r>
          </a:p>
        </p:txBody>
      </p:sp>
      <p:grpSp>
        <p:nvGrpSpPr>
          <p:cNvPr id="4" name="Content Placeholder 25"/>
          <p:cNvGrpSpPr>
            <a:grpSpLocks noGrp="1"/>
          </p:cNvGrpSpPr>
          <p:nvPr/>
        </p:nvGrpSpPr>
        <p:grpSpPr>
          <a:xfrm>
            <a:off x="322457" y="1322570"/>
            <a:ext cx="8135604" cy="2624855"/>
            <a:chOff x="646559" y="1069797"/>
            <a:chExt cx="7375926" cy="1571979"/>
          </a:xfrm>
        </p:grpSpPr>
        <p:sp>
          <p:nvSpPr>
            <p:cNvPr id="27" name="Rectangle 26"/>
            <p:cNvSpPr/>
            <p:nvPr/>
          </p:nvSpPr>
          <p:spPr bwMode="auto">
            <a:xfrm>
              <a:off x="6461124" y="10697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8" name="Rectangle 27"/>
            <p:cNvSpPr/>
            <p:nvPr/>
          </p:nvSpPr>
          <p:spPr bwMode="auto">
            <a:xfrm>
              <a:off x="6457949" y="21365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29" name="Picture 41"/>
            <p:cNvPicPr>
              <a:picLocks noChangeAspect="1" noChangeArrowheads="1"/>
            </p:cNvPicPr>
            <p:nvPr/>
          </p:nvPicPr>
          <p:blipFill>
            <a:blip r:embed="rId2"/>
            <a:srcRect/>
            <a:stretch>
              <a:fillRect/>
            </a:stretch>
          </p:blipFill>
          <p:spPr bwMode="auto">
            <a:xfrm>
              <a:off x="3929380" y="1729740"/>
              <a:ext cx="735013" cy="314325"/>
            </a:xfrm>
            <a:prstGeom prst="rect">
              <a:avLst/>
            </a:prstGeom>
            <a:noFill/>
            <a:ln w="9525">
              <a:noFill/>
              <a:miter lim="800000"/>
              <a:headEnd/>
              <a:tailEnd/>
            </a:ln>
            <a:effectLst/>
          </p:spPr>
        </p:pic>
        <p:pic>
          <p:nvPicPr>
            <p:cNvPr id="30" name="Picture 37"/>
            <p:cNvPicPr>
              <a:picLocks noChangeArrowheads="1"/>
            </p:cNvPicPr>
            <p:nvPr/>
          </p:nvPicPr>
          <p:blipFill>
            <a:blip r:embed="rId3"/>
            <a:srcRect/>
            <a:stretch>
              <a:fillRect/>
            </a:stretch>
          </p:blipFill>
          <p:spPr bwMode="auto">
            <a:xfrm>
              <a:off x="7139434" y="1135985"/>
              <a:ext cx="870351" cy="451691"/>
            </a:xfrm>
            <a:prstGeom prst="rect">
              <a:avLst/>
            </a:prstGeom>
            <a:noFill/>
            <a:ln w="9525">
              <a:noFill/>
              <a:miter lim="800000"/>
              <a:headEnd/>
              <a:tailEnd/>
            </a:ln>
          </p:spPr>
        </p:pic>
        <p:sp>
          <p:nvSpPr>
            <p:cNvPr id="31" name="TextBox 3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32" name="Picture 37"/>
            <p:cNvPicPr>
              <a:picLocks noChangeArrowheads="1"/>
            </p:cNvPicPr>
            <p:nvPr/>
          </p:nvPicPr>
          <p:blipFill>
            <a:blip r:embed="rId3"/>
            <a:srcRect/>
            <a:stretch>
              <a:fillRect/>
            </a:stretch>
          </p:blipFill>
          <p:spPr bwMode="auto">
            <a:xfrm>
              <a:off x="646559" y="1663035"/>
              <a:ext cx="870351" cy="451691"/>
            </a:xfrm>
            <a:prstGeom prst="rect">
              <a:avLst/>
            </a:prstGeom>
            <a:noFill/>
            <a:ln w="9525">
              <a:noFill/>
              <a:miter lim="800000"/>
              <a:headEnd/>
              <a:tailEnd/>
            </a:ln>
          </p:spPr>
        </p:pic>
        <p:sp>
          <p:nvSpPr>
            <p:cNvPr id="33" name="TextBox 3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34" name="Picture 37"/>
            <p:cNvPicPr>
              <a:picLocks noChangeArrowheads="1"/>
            </p:cNvPicPr>
            <p:nvPr/>
          </p:nvPicPr>
          <p:blipFill>
            <a:blip r:embed="rId3"/>
            <a:srcRect/>
            <a:stretch>
              <a:fillRect/>
            </a:stretch>
          </p:blipFill>
          <p:spPr bwMode="auto">
            <a:xfrm>
              <a:off x="7152134" y="2190085"/>
              <a:ext cx="870351" cy="451691"/>
            </a:xfrm>
            <a:prstGeom prst="rect">
              <a:avLst/>
            </a:prstGeom>
            <a:noFill/>
            <a:ln w="9525">
              <a:noFill/>
              <a:miter lim="800000"/>
              <a:headEnd/>
              <a:tailEnd/>
            </a:ln>
          </p:spPr>
        </p:pic>
        <p:sp>
          <p:nvSpPr>
            <p:cNvPr id="35" name="TextBox 3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36" name="Straight Connector 35"/>
            <p:cNvCxnSpPr>
              <a:stCxn id="32" idx="3"/>
              <a:endCxn id="2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7" name="Elbow Connector 20"/>
            <p:cNvCxnSpPr>
              <a:stCxn id="29" idx="0"/>
              <a:endCxn id="3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8" name="Elbow Connector 20"/>
            <p:cNvCxnSpPr>
              <a:stCxn id="29" idx="2"/>
              <a:endCxn id="3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39" name="TextBox 3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40" name="TextBox 39"/>
            <p:cNvSpPr txBox="1"/>
            <p:nvPr/>
          </p:nvSpPr>
          <p:spPr>
            <a:xfrm>
              <a:off x="5149230"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41" name="TextBox 40"/>
            <p:cNvSpPr txBox="1"/>
            <p:nvPr/>
          </p:nvSpPr>
          <p:spPr>
            <a:xfrm>
              <a:off x="5149230"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99551209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682937"/>
            <a:ext cx="8521700" cy="549021"/>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p:txBody>
          <a:bodyPr>
            <a:normAutofit/>
          </a:bodyPr>
          <a:lstStyle/>
          <a:p>
            <a:r>
              <a:rPr lang="en-US" sz="2000" dirty="0" smtClean="0">
                <a:solidFill>
                  <a:srgbClr val="000000"/>
                </a:solidFill>
              </a:rPr>
              <a:t>When R1 desires to exchange packets with R2, R1 sends an NS message to the solicited-node multicast address of R2,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a:t>
            </a:r>
          </a:p>
          <a:p>
            <a:r>
              <a:rPr lang="en-US" sz="2000" dirty="0" smtClean="0">
                <a:solidFill>
                  <a:srgbClr val="000000"/>
                </a:solidFill>
              </a:rPr>
              <a:t>Along with other data, the NS message contains the “target address” which is the full IPv6 address that R1 is looking for (</a:t>
            </a:r>
            <a:r>
              <a:rPr lang="en-US" sz="2000" dirty="0" smtClean="0">
                <a:solidFill>
                  <a:srgbClr val="000000"/>
                </a:solidFill>
                <a:latin typeface="Courier New" pitchFamily="49" charset="0"/>
                <a:cs typeface="Courier New" pitchFamily="49" charset="0"/>
              </a:rPr>
              <a:t>2001:DB8::500:AAAA:BBBB</a:t>
            </a:r>
            <a:r>
              <a:rPr lang="en-US" sz="2000" dirty="0" smtClean="0">
                <a:solidFill>
                  <a:srgbClr val="000000"/>
                </a:solidFill>
              </a:rPr>
              <a:t>).</a:t>
            </a:r>
            <a:endParaRPr lang="en-US" sz="2000" dirty="0">
              <a:solidFill>
                <a:srgbClr val="000000"/>
              </a:solidFill>
            </a:endParaRPr>
          </a:p>
        </p:txBody>
      </p:sp>
      <p:grpSp>
        <p:nvGrpSpPr>
          <p:cNvPr id="4" name="Content Placeholder 25"/>
          <p:cNvGrpSpPr>
            <a:grpSpLocks noGrp="1"/>
          </p:cNvGrpSpPr>
          <p:nvPr/>
        </p:nvGrpSpPr>
        <p:grpSpPr>
          <a:xfrm>
            <a:off x="300928" y="1162793"/>
            <a:ext cx="8531225" cy="2612440"/>
            <a:chOff x="646559" y="1077232"/>
            <a:chExt cx="7375926" cy="1564544"/>
          </a:xfrm>
        </p:grpSpPr>
        <p:pic>
          <p:nvPicPr>
            <p:cNvPr id="39" name="Picture 41"/>
            <p:cNvPicPr>
              <a:picLocks noChangeAspect="1" noChangeArrowheads="1"/>
            </p:cNvPicPr>
            <p:nvPr/>
          </p:nvPicPr>
          <p:blipFill>
            <a:blip r:embed="rId2"/>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3"/>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3"/>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3"/>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54174470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571611"/>
            <a:ext cx="8521700" cy="549021"/>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a:xfrm>
            <a:off x="279400" y="3557733"/>
            <a:ext cx="8520354" cy="2715704"/>
          </a:xfrm>
        </p:spPr>
        <p:txBody>
          <a:bodyPr>
            <a:normAutofit/>
          </a:bodyPr>
          <a:lstStyle/>
          <a:p>
            <a:r>
              <a:rPr lang="en-US" sz="2000" dirty="0" smtClean="0">
                <a:solidFill>
                  <a:srgbClr val="000000"/>
                </a:solidFill>
              </a:rPr>
              <a:t>Both R2 and R3 are listening to the same solicited-node multicast address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so they both receive and process the packet. </a:t>
            </a:r>
          </a:p>
          <a:p>
            <a:pPr lvl="1"/>
            <a:r>
              <a:rPr lang="en-US" sz="1800" dirty="0" smtClean="0">
                <a:solidFill>
                  <a:srgbClr val="000000"/>
                </a:solidFill>
              </a:rPr>
              <a:t>R2 sees that the target address inside the packet is its own and responds with a neighbor advertisement (NA) that includes its MAC address. </a:t>
            </a:r>
          </a:p>
          <a:p>
            <a:pPr lvl="1"/>
            <a:r>
              <a:rPr lang="en-US" sz="1800" dirty="0" smtClean="0">
                <a:solidFill>
                  <a:srgbClr val="000000"/>
                </a:solidFill>
              </a:rPr>
              <a:t>R3 sees that the target address inside the packet is not its own and does not respond.</a:t>
            </a:r>
          </a:p>
        </p:txBody>
      </p:sp>
      <p:grpSp>
        <p:nvGrpSpPr>
          <p:cNvPr id="4" name="Content Placeholder 25"/>
          <p:cNvGrpSpPr>
            <a:grpSpLocks noGrp="1"/>
          </p:cNvGrpSpPr>
          <p:nvPr/>
        </p:nvGrpSpPr>
        <p:grpSpPr>
          <a:xfrm>
            <a:off x="279400" y="990601"/>
            <a:ext cx="8531225" cy="2612440"/>
            <a:chOff x="646559" y="1077232"/>
            <a:chExt cx="7375926" cy="1564544"/>
          </a:xfrm>
        </p:grpSpPr>
        <p:pic>
          <p:nvPicPr>
            <p:cNvPr id="39" name="Picture 41"/>
            <p:cNvPicPr>
              <a:picLocks noChangeAspect="1" noChangeArrowheads="1"/>
            </p:cNvPicPr>
            <p:nvPr/>
          </p:nvPicPr>
          <p:blipFill>
            <a:blip r:embed="rId2"/>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3"/>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3"/>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3"/>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394125705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5443" y="914400"/>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a:xfrm>
            <a:off x="286209" y="3256401"/>
            <a:ext cx="8520354" cy="2715704"/>
          </a:xfrm>
        </p:spPr>
        <p:txBody>
          <a:bodyPr>
            <a:normAutofit fontScale="92500" lnSpcReduction="10000"/>
          </a:bodyPr>
          <a:lstStyle/>
          <a:p>
            <a:r>
              <a:rPr lang="en-US" sz="2000" dirty="0" smtClean="0">
                <a:solidFill>
                  <a:srgbClr val="000000"/>
                </a:solidFill>
              </a:rPr>
              <a:t>Every IPv6 system (other than routers) is able to build its own unicast global address. </a:t>
            </a:r>
          </a:p>
          <a:p>
            <a:pPr lvl="2"/>
            <a:r>
              <a:rPr lang="en-US" dirty="0" smtClean="0">
                <a:solidFill>
                  <a:srgbClr val="000000"/>
                </a:solidFill>
              </a:rPr>
              <a:t>Enables new devices (e.g., cellular phones, wireless devices, home appliances, and home networks) to easily connect to the Internet.</a:t>
            </a:r>
          </a:p>
          <a:p>
            <a:r>
              <a:rPr lang="en-US" sz="2000" dirty="0" smtClean="0">
                <a:solidFill>
                  <a:srgbClr val="000000"/>
                </a:solidFill>
              </a:rPr>
              <a:t>Stateless autoconfiguration uses the information in RA messages to configure hosts automatically.</a:t>
            </a:r>
          </a:p>
          <a:p>
            <a:r>
              <a:rPr lang="en-US" sz="2000" dirty="0" smtClean="0">
                <a:solidFill>
                  <a:srgbClr val="000000"/>
                </a:solidFill>
              </a:rPr>
              <a:t>RAs are sent periodically, but a node can send out RS messages when it boots so that it doesn’t have to wait for the next RA. </a:t>
            </a:r>
          </a:p>
          <a:p>
            <a:endParaRPr lang="en-US" sz="2000" dirty="0" smtClean="0">
              <a:solidFill>
                <a:srgbClr val="000000"/>
              </a:solidFill>
            </a:endParaRPr>
          </a:p>
        </p:txBody>
      </p:sp>
      <p:grpSp>
        <p:nvGrpSpPr>
          <p:cNvPr id="2" name="Group 14"/>
          <p:cNvGrpSpPr/>
          <p:nvPr/>
        </p:nvGrpSpPr>
        <p:grpSpPr>
          <a:xfrm>
            <a:off x="2194560" y="1496076"/>
            <a:ext cx="4389650" cy="1635760"/>
            <a:chOff x="2194560" y="1087120"/>
            <a:chExt cx="4389650" cy="1635760"/>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14" name="Right Arrow 13"/>
            <p:cNvSpPr/>
            <p:nvPr/>
          </p:nvSpPr>
          <p:spPr bwMode="auto">
            <a:xfrm>
              <a:off x="2257863" y="1595120"/>
              <a:ext cx="4154657"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133 (RS)</a:t>
              </a:r>
            </a:p>
            <a:p>
              <a:pPr algn="l" defTabSz="814388">
                <a:lnSpc>
                  <a:spcPct val="100000"/>
                </a:lnSpc>
                <a:spcBef>
                  <a:spcPts val="0"/>
                </a:spcBef>
                <a:spcAft>
                  <a:spcPts val="0"/>
                </a:spcAft>
                <a:tabLst>
                  <a:tab pos="973138"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973138"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All routers multicast address (</a:t>
              </a:r>
              <a:r>
                <a:rPr lang="en-US" sz="1100" b="1" dirty="0" smtClean="0">
                  <a:latin typeface="Courier New" pitchFamily="49" charset="0"/>
                  <a:cs typeface="Courier New" pitchFamily="49" charset="0"/>
                </a:rPr>
                <a:t>FF02::2)</a:t>
              </a:r>
              <a:endParaRPr kumimoji="0" lang="en-US" sz="1100" b="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Please send RA</a:t>
              </a:r>
            </a:p>
          </p:txBody>
        </p:sp>
        <p:pic>
          <p:nvPicPr>
            <p:cNvPr id="12" name="Picture 37"/>
            <p:cNvPicPr>
              <a:picLocks noChangeArrowheads="1"/>
            </p:cNvPicPr>
            <p:nvPr/>
          </p:nvPicPr>
          <p:blipFill>
            <a:blip r:embed="rId4"/>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grpSp>
    </p:spTree>
    <p:extLst>
      <p:ext uri="{BB962C8B-B14F-4D97-AF65-F5344CB8AC3E}">
        <p14:creationId xmlns:p14="http://schemas.microsoft.com/office/powerpoint/2010/main" val="21492702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8054" y="1010898"/>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p:txBody>
          <a:bodyPr>
            <a:normAutofit/>
          </a:bodyPr>
          <a:lstStyle/>
          <a:p>
            <a:pPr>
              <a:lnSpc>
                <a:spcPct val="105000"/>
              </a:lnSpc>
            </a:pPr>
            <a:r>
              <a:rPr lang="en-US" sz="2000" dirty="0" smtClean="0">
                <a:solidFill>
                  <a:srgbClr val="000000"/>
                </a:solidFill>
              </a:rPr>
              <a:t>All routers on the network reply to the RS immediately, with an RA sent to the all-nodes multicast address. </a:t>
            </a:r>
          </a:p>
          <a:p>
            <a:pPr lvl="1">
              <a:lnSpc>
                <a:spcPct val="105000"/>
              </a:lnSpc>
            </a:pPr>
            <a:r>
              <a:rPr lang="en-US" sz="1800" dirty="0" smtClean="0">
                <a:solidFill>
                  <a:srgbClr val="000000"/>
                </a:solidFill>
              </a:rPr>
              <a:t>The prefix included in the RA is used as the /64 prefix for the host address. </a:t>
            </a:r>
          </a:p>
          <a:p>
            <a:pPr lvl="1">
              <a:lnSpc>
                <a:spcPct val="105000"/>
              </a:lnSpc>
            </a:pPr>
            <a:r>
              <a:rPr lang="en-US" sz="1800" dirty="0" smtClean="0">
                <a:solidFill>
                  <a:srgbClr val="000000"/>
                </a:solidFill>
              </a:rPr>
              <a:t>The interface ID used is the EUI-64 format interface ID.</a:t>
            </a:r>
          </a:p>
        </p:txBody>
      </p:sp>
      <p:grpSp>
        <p:nvGrpSpPr>
          <p:cNvPr id="2" name="Group 13"/>
          <p:cNvGrpSpPr/>
          <p:nvPr/>
        </p:nvGrpSpPr>
        <p:grpSpPr>
          <a:xfrm>
            <a:off x="2110154" y="1792145"/>
            <a:ext cx="4474056" cy="1761588"/>
            <a:chOff x="2110154" y="1087120"/>
            <a:chExt cx="4474056" cy="1761588"/>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pic>
          <p:nvPicPr>
            <p:cNvPr id="12" name="Picture 37"/>
            <p:cNvPicPr>
              <a:picLocks noChangeArrowheads="1"/>
            </p:cNvPicPr>
            <p:nvPr/>
          </p:nvPicPr>
          <p:blipFill>
            <a:blip r:embed="rId4"/>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15" name="Right Arrow 14"/>
            <p:cNvSpPr/>
            <p:nvPr/>
          </p:nvSpPr>
          <p:spPr bwMode="auto">
            <a:xfrm flipH="1">
              <a:off x="2110154" y="1595120"/>
              <a:ext cx="4349261" cy="1253588"/>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134 (RA)</a:t>
              </a:r>
            </a:p>
            <a:p>
              <a:pPr algn="l" defTabSz="814388">
                <a:lnSpc>
                  <a:spcPct val="100000"/>
                </a:lnSpc>
                <a:spcBef>
                  <a:spcPts val="0"/>
                </a:spcBef>
                <a:spcAft>
                  <a:spcPts val="0"/>
                </a:spcAft>
                <a:tabLst>
                  <a:tab pos="1031875" algn="l"/>
                </a:tabLst>
              </a:pPr>
              <a:r>
                <a:rPr lang="en-US" sz="1100" b="1" dirty="0" smtClean="0"/>
                <a:t>Source:</a:t>
              </a:r>
              <a:r>
                <a:rPr lang="en-US" sz="1100" dirty="0" smtClean="0"/>
                <a:t>	R1 link-local address</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lang="en-US" sz="1100" dirty="0" smtClean="0"/>
                <a:t>	 All nodes multicast address (</a:t>
              </a:r>
              <a:r>
                <a:rPr lang="en-US" sz="1100" b="1" dirty="0" smtClean="0">
                  <a:latin typeface="Courier New" pitchFamily="49" charset="0"/>
                  <a:cs typeface="Courier New" pitchFamily="49" charset="0"/>
                </a:rPr>
                <a:t>FF02::1)</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31875" algn="l"/>
                </a:tabLst>
              </a:pPr>
              <a:r>
                <a:rPr lang="en-US" sz="1100" b="1" dirty="0" smtClean="0"/>
                <a:t>Data:</a:t>
              </a:r>
              <a:r>
                <a:rPr lang="en-US" sz="1100" dirty="0" smtClean="0"/>
                <a:t>	Options, prefixes, lifetime, …</a:t>
              </a:r>
            </a:p>
          </p:txBody>
        </p:sp>
      </p:grpSp>
    </p:spTree>
    <p:extLst>
      <p:ext uri="{BB962C8B-B14F-4D97-AF65-F5344CB8AC3E}">
        <p14:creationId xmlns:p14="http://schemas.microsoft.com/office/powerpoint/2010/main" val="298990290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064" y="365379"/>
            <a:ext cx="8521700" cy="549021"/>
          </a:xfrm>
        </p:spPr>
        <p:txBody>
          <a:bodyPr>
            <a:noAutofit/>
          </a:bodyPr>
          <a:lstStyle/>
          <a:p>
            <a:pPr algn="l"/>
            <a:r>
              <a:rPr lang="en-US" sz="3200" dirty="0" smtClean="0"/>
              <a:t>Stateless Autoconfiguration</a:t>
            </a:r>
            <a:endParaRPr lang="en-US" sz="3200" dirty="0"/>
          </a:p>
        </p:txBody>
      </p:sp>
      <p:sp>
        <p:nvSpPr>
          <p:cNvPr id="4" name="Content Placeholder 3"/>
          <p:cNvSpPr>
            <a:spLocks noGrp="1"/>
          </p:cNvSpPr>
          <p:nvPr>
            <p:ph idx="11"/>
          </p:nvPr>
        </p:nvSpPr>
        <p:spPr>
          <a:xfrm>
            <a:off x="279400" y="2709192"/>
            <a:ext cx="8520354" cy="3176813"/>
          </a:xfrm>
        </p:spPr>
        <p:txBody>
          <a:bodyPr>
            <a:noAutofit/>
          </a:bodyPr>
          <a:lstStyle/>
          <a:p>
            <a:r>
              <a:rPr lang="en-US" sz="1800" dirty="0" smtClean="0">
                <a:solidFill>
                  <a:srgbClr val="000000"/>
                </a:solidFill>
              </a:rPr>
              <a:t>The host now creates a link-local address and solicited-node address using the RA supplied by the router.</a:t>
            </a:r>
          </a:p>
          <a:p>
            <a:r>
              <a:rPr lang="en-US" sz="1800" dirty="0" smtClean="0">
                <a:solidFill>
                  <a:srgbClr val="000000"/>
                </a:solidFill>
              </a:rPr>
              <a:t>Next it needs to verify that it’s new IPv6 address is unique on the link using the </a:t>
            </a:r>
            <a:r>
              <a:rPr lang="en-US" sz="1800" dirty="0" smtClean="0">
                <a:solidFill>
                  <a:srgbClr val="000000"/>
                </a:solidFill>
                <a:ea typeface="+mn-ea"/>
                <a:cs typeface="+mn-cs"/>
              </a:rPr>
              <a:t>Duplicate Address Detection (DAD) process.</a:t>
            </a:r>
          </a:p>
          <a:p>
            <a:pPr lvl="1"/>
            <a:r>
              <a:rPr lang="en-US" sz="1600" dirty="0" smtClean="0">
                <a:solidFill>
                  <a:srgbClr val="000000"/>
                </a:solidFill>
              </a:rPr>
              <a:t>DAD is used during the autoconfiguration process to ensure that no other device is using the autoconfiguration address.</a:t>
            </a:r>
          </a:p>
          <a:p>
            <a:r>
              <a:rPr lang="en-US" sz="1800" dirty="0" smtClean="0">
                <a:solidFill>
                  <a:srgbClr val="000000"/>
                </a:solidFill>
              </a:rPr>
              <a:t>During the DAD phase, Host A sends an NS to query if another node on the link has the same IPv6 address. </a:t>
            </a:r>
          </a:p>
          <a:p>
            <a:pPr lvl="1"/>
            <a:r>
              <a:rPr lang="en-US" sz="1600" dirty="0" smtClean="0">
                <a:solidFill>
                  <a:srgbClr val="000000"/>
                </a:solidFill>
              </a:rPr>
              <a:t>If a node responds to the request, it means that the IPv6 address is already in use, and Host A needs to be manually configured.</a:t>
            </a:r>
          </a:p>
        </p:txBody>
      </p:sp>
      <p:grpSp>
        <p:nvGrpSpPr>
          <p:cNvPr id="2" name="Group 10"/>
          <p:cNvGrpSpPr/>
          <p:nvPr/>
        </p:nvGrpSpPr>
        <p:grpSpPr>
          <a:xfrm>
            <a:off x="2117188" y="979500"/>
            <a:ext cx="4400842" cy="1773310"/>
            <a:chOff x="2117188" y="1087120"/>
            <a:chExt cx="4400842" cy="1773310"/>
          </a:xfrm>
        </p:grpSpPr>
        <p:sp>
          <p:nvSpPr>
            <p:cNvPr id="14" name="Right Arrow 13"/>
            <p:cNvSpPr/>
            <p:nvPr/>
          </p:nvSpPr>
          <p:spPr bwMode="auto">
            <a:xfrm>
              <a:off x="2117188" y="1595119"/>
              <a:ext cx="4400842" cy="1265311"/>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31875"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address of A</a:t>
              </a: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Data:	</a:t>
              </a:r>
              <a:r>
                <a:rPr kumimoji="0" lang="en-US" sz="1100" i="0" u="none" strike="noStrike" cap="none" normalizeH="0" baseline="0" dirty="0" smtClean="0">
                  <a:ln>
                    <a:noFill/>
                  </a:ln>
                  <a:solidFill>
                    <a:schemeClr val="tx1"/>
                  </a:solidFill>
                  <a:effectLst/>
                  <a:latin typeface="Arial" charset="0"/>
                </a:rPr>
                <a:t>Link-layer address of</a:t>
              </a:r>
              <a:r>
                <a:rPr kumimoji="0" lang="en-US" sz="1100" i="0" u="none" strike="noStrike" cap="none" normalizeH="0" dirty="0" smtClean="0">
                  <a:ln>
                    <a:noFill/>
                  </a:ln>
                  <a:solidFill>
                    <a:schemeClr val="tx1"/>
                  </a:solidFill>
                  <a:effectLst/>
                  <a:latin typeface="Arial" charset="0"/>
                </a:rPr>
                <a:t> A</a:t>
              </a:r>
              <a:endParaRPr kumimoji="0" lang="en-US" sz="110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a:t>
              </a:r>
              <a:r>
                <a:rPr kumimoji="0" lang="en-US" sz="1100" b="0" i="0" u="none" strike="noStrike" cap="none" normalizeH="0" dirty="0" smtClean="0">
                  <a:ln>
                    <a:noFill/>
                  </a:ln>
                  <a:solidFill>
                    <a:schemeClr val="tx1"/>
                  </a:solidFill>
                  <a:effectLst/>
                  <a:latin typeface="Arial" charset="0"/>
                </a:rPr>
                <a:t> your link-layer address?</a:t>
              </a:r>
              <a:endParaRPr kumimoji="0" lang="en-US" sz="1100" b="0" i="0" u="none" strike="noStrike" cap="none" normalizeH="0" baseline="0" dirty="0" smtClean="0">
                <a:ln>
                  <a:noFill/>
                </a:ln>
                <a:solidFill>
                  <a:schemeClr val="tx1"/>
                </a:solidFill>
                <a:effectLst/>
                <a:latin typeface="Arial" charset="0"/>
              </a:endParaRPr>
            </a:p>
          </p:txBody>
        </p:sp>
        <p:cxnSp>
          <p:nvCxnSpPr>
            <p:cNvPr id="16" name="Elbow Connector 15"/>
            <p:cNvCxnSpPr>
              <a:stCxn id="20" idx="2"/>
              <a:endCxn id="21"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17" name="Picture 41"/>
            <p:cNvPicPr>
              <a:picLocks noChangeAspect="1" noChangeArrowheads="1"/>
            </p:cNvPicPr>
            <p:nvPr/>
          </p:nvPicPr>
          <p:blipFill>
            <a:blip r:embed="rId2"/>
            <a:srcRect/>
            <a:stretch>
              <a:fillRect/>
            </a:stretch>
          </p:blipFill>
          <p:spPr bwMode="auto">
            <a:xfrm>
              <a:off x="3891280" y="1297940"/>
              <a:ext cx="735013" cy="314325"/>
            </a:xfrm>
            <a:prstGeom prst="rect">
              <a:avLst/>
            </a:prstGeom>
            <a:noFill/>
            <a:ln w="9525">
              <a:noFill/>
              <a:miter lim="800000"/>
              <a:headEnd/>
              <a:tailEnd/>
            </a:ln>
            <a:effectLst/>
          </p:spPr>
        </p:pic>
        <p:pic>
          <p:nvPicPr>
            <p:cNvPr id="18" name="Picture 34"/>
            <p:cNvPicPr>
              <a:picLocks noChangeArrowheads="1"/>
            </p:cNvPicPr>
            <p:nvPr/>
          </p:nvPicPr>
          <p:blipFill>
            <a:blip r:embed="rId3"/>
            <a:srcRect/>
            <a:stretch>
              <a:fillRect/>
            </a:stretch>
          </p:blipFill>
          <p:spPr bwMode="auto">
            <a:xfrm>
              <a:off x="2194560" y="1087120"/>
              <a:ext cx="588010" cy="520700"/>
            </a:xfrm>
            <a:prstGeom prst="rect">
              <a:avLst/>
            </a:prstGeom>
            <a:noFill/>
            <a:ln w="9525">
              <a:noFill/>
              <a:miter lim="800000"/>
              <a:headEnd/>
              <a:tailEnd/>
            </a:ln>
            <a:effectLst/>
          </p:spPr>
        </p:pic>
        <p:pic>
          <p:nvPicPr>
            <p:cNvPr id="19" name="Picture 34"/>
            <p:cNvPicPr>
              <a:picLocks noChangeArrowheads="1"/>
            </p:cNvPicPr>
            <p:nvPr/>
          </p:nvPicPr>
          <p:blipFill>
            <a:blip r:embed="rId3"/>
            <a:srcRect/>
            <a:stretch>
              <a:fillRect/>
            </a:stretch>
          </p:blipFill>
          <p:spPr bwMode="auto">
            <a:xfrm>
              <a:off x="5831840" y="1087120"/>
              <a:ext cx="588010" cy="520700"/>
            </a:xfrm>
            <a:prstGeom prst="rect">
              <a:avLst/>
            </a:prstGeom>
            <a:noFill/>
            <a:ln w="9525">
              <a:noFill/>
              <a:miter lim="800000"/>
              <a:headEnd/>
              <a:tailEnd/>
            </a:ln>
            <a:effectLst/>
          </p:spPr>
        </p:pic>
        <p:sp>
          <p:nvSpPr>
            <p:cNvPr id="20" name="TextBox 19"/>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21" name="TextBox 20"/>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grpSp>
    </p:spTree>
    <p:extLst>
      <p:ext uri="{BB962C8B-B14F-4D97-AF65-F5344CB8AC3E}">
        <p14:creationId xmlns:p14="http://schemas.microsoft.com/office/powerpoint/2010/main" val="272054145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758803"/>
            <a:ext cx="8521700" cy="549021"/>
          </a:xfrm>
        </p:spPr>
        <p:txBody>
          <a:bodyPr>
            <a:noAutofit/>
          </a:bodyPr>
          <a:lstStyle/>
          <a:p>
            <a:r>
              <a:rPr lang="en-US" sz="6000" dirty="0" smtClean="0"/>
              <a:t>Summary </a:t>
            </a:r>
            <a:br>
              <a:rPr lang="en-US" sz="6000" dirty="0" smtClean="0"/>
            </a:br>
            <a:r>
              <a:rPr lang="en-US" sz="6000" dirty="0" smtClean="0"/>
              <a:t>&amp; </a:t>
            </a:r>
            <a:br>
              <a:rPr lang="en-US" sz="6000" dirty="0" smtClean="0"/>
            </a:br>
            <a:r>
              <a:rPr lang="en-US" sz="6000" dirty="0" smtClean="0"/>
              <a:t>Questions</a:t>
            </a:r>
            <a:endParaRPr lang="en-US" sz="6000" dirty="0"/>
          </a:p>
        </p:txBody>
      </p:sp>
    </p:spTree>
    <p:extLst>
      <p:ext uri="{BB962C8B-B14F-4D97-AF65-F5344CB8AC3E}">
        <p14:creationId xmlns:p14="http://schemas.microsoft.com/office/powerpoint/2010/main" val="31677893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2361</TotalTime>
  <Words>5573</Words>
  <Application>Microsoft Macintosh PowerPoint</Application>
  <PresentationFormat>On-screen Show (4:3)</PresentationFormat>
  <Paragraphs>684</Paragraphs>
  <Slides>59</Slides>
  <Notes>15</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Breeze</vt:lpstr>
      <vt:lpstr>Internet Protocol  version 6 </vt:lpstr>
      <vt:lpstr>Introducing IPv6</vt:lpstr>
      <vt:lpstr>The Internet Is Growing …</vt:lpstr>
      <vt:lpstr>PowerPoint Presentation</vt:lpstr>
      <vt:lpstr>IP Address Depletion</vt:lpstr>
      <vt:lpstr>IPv4 Issues</vt:lpstr>
      <vt:lpstr>Other IPv4 Issues</vt:lpstr>
      <vt:lpstr>Features of IPv6</vt:lpstr>
      <vt:lpstr>IPv6 Address Types</vt:lpstr>
      <vt:lpstr>IPv4 Header vs. IPv6 Header</vt:lpstr>
      <vt:lpstr>Protocol and Next Header Fields</vt:lpstr>
      <vt:lpstr>Extension Headers</vt:lpstr>
      <vt:lpstr>Extension Headers</vt:lpstr>
      <vt:lpstr>Extension Header Chain Order</vt:lpstr>
      <vt:lpstr>MTU Discovery</vt:lpstr>
      <vt:lpstr>New IPv6 Features</vt:lpstr>
      <vt:lpstr>Is IPv4 Obsolete?</vt:lpstr>
      <vt:lpstr>IPv6 Addressing Overview</vt:lpstr>
      <vt:lpstr>IPv6 Address Allocation Process</vt:lpstr>
      <vt:lpstr>IPv6 Address Specifics</vt:lpstr>
      <vt:lpstr>Abbreviating IPv6 Addresses</vt:lpstr>
      <vt:lpstr>IPv6 Address Example</vt:lpstr>
      <vt:lpstr>IPv6 Address Example</vt:lpstr>
      <vt:lpstr>IPv6 Addressing in an Enterprise Network</vt:lpstr>
      <vt:lpstr>Subnet Prefix</vt:lpstr>
      <vt:lpstr>Subnet Prefix</vt:lpstr>
      <vt:lpstr>Interface Identifiers</vt:lpstr>
      <vt:lpstr>Special IPv6 Addresses</vt:lpstr>
      <vt:lpstr>IPv6 Address Scopes</vt:lpstr>
      <vt:lpstr>Site-Local Addresses - Deprecated</vt:lpstr>
      <vt:lpstr>Multiple IP Addresses per Interface</vt:lpstr>
      <vt:lpstr>IPv6 Link-Local Address</vt:lpstr>
      <vt:lpstr>IPv6 Link-Local Address</vt:lpstr>
      <vt:lpstr>IPv6 Link-Local Address</vt:lpstr>
      <vt:lpstr>IPv6 Link-Local Address Example</vt:lpstr>
      <vt:lpstr>IPv6 Global Unicast Address</vt:lpstr>
      <vt:lpstr>IPv6 Global Unicast Address</vt:lpstr>
      <vt:lpstr>IPv6 Global Unicast Address</vt:lpstr>
      <vt:lpstr>IPv6 Global Unicast Address</vt:lpstr>
      <vt:lpstr>IPv6 Global Unicast Address Example</vt:lpstr>
      <vt:lpstr>IPv6 Multicast Address</vt:lpstr>
      <vt:lpstr>IPv6 Multicast Address</vt:lpstr>
      <vt:lpstr>IPv6 Multicast Address</vt:lpstr>
      <vt:lpstr>IPv6 Multicast Address</vt:lpstr>
      <vt:lpstr>Reserved IPv6 Multicast Addresses</vt:lpstr>
      <vt:lpstr>IPv6 Multicast Address Example</vt:lpstr>
      <vt:lpstr>Solicited-Node Multicast Addresses</vt:lpstr>
      <vt:lpstr>Neighbor Discovery ICMPv6 Packet Types</vt:lpstr>
      <vt:lpstr>Neighbor Discovery ICMPv6 Packet Types</vt:lpstr>
      <vt:lpstr>Neighbor Solicitation Example</vt:lpstr>
      <vt:lpstr>Neighbor Advertisement Example</vt:lpstr>
      <vt:lpstr>Solicited-Node Multicast Addresses</vt:lpstr>
      <vt:lpstr>Solicited-Node Multicast Address Example</vt:lpstr>
      <vt:lpstr>Solicited-Node Multicast  Address Example</vt:lpstr>
      <vt:lpstr>Solicited-Node Multicast  Address Example</vt:lpstr>
      <vt:lpstr>Stateless Autoconfiguration</vt:lpstr>
      <vt:lpstr>Stateless Autoconfiguration</vt:lpstr>
      <vt:lpstr>Stateless Autoconfiguration</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267</cp:revision>
  <dcterms:created xsi:type="dcterms:W3CDTF">2011-10-03T10:20:59Z</dcterms:created>
  <dcterms:modified xsi:type="dcterms:W3CDTF">2012-02-20T10:01:29Z</dcterms:modified>
</cp:coreProperties>
</file>