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220A1E-8606-4F4F-9EC8-587F60CD9AD0}" type="datetimeFigureOut">
              <a:rPr lang="en-GB" smtClean="0"/>
              <a:t>14/11/2019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B88796-ACBA-494B-B78D-C6C98F0B3E8B}" type="slidenum">
              <a:rPr lang="en-GB" smtClean="0"/>
              <a:t>‹#›</a:t>
            </a:fld>
            <a:endParaRPr lang="en-GB"/>
          </a:p>
        </p:txBody>
      </p:sp>
    </p:spTree>
    <p:extLst>
      <p:ext uri="{BB962C8B-B14F-4D97-AF65-F5344CB8AC3E}">
        <p14:creationId xmlns:p14="http://schemas.microsoft.com/office/powerpoint/2010/main" val="248338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11/14/2019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11/14/2019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11/14/2019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11/14/2019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11/14/2019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11/14/2019</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11/14/2019</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6.jp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7.gif"/><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4.jp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2.jpg"/><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hyperlink" Target="http://www.jstor.org/stable/2930434" TargetMode="External"/><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www.orlandoshakes.com&#8217;accessed/" TargetMode="External"/><Relationship Id="rId5" Type="http://schemas.openxmlformats.org/officeDocument/2006/relationships/image" Target="../media/image13.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732AE-CA50-4762-9BA7-F36C0D2C5DE0}"/>
              </a:ext>
            </a:extLst>
          </p:cNvPr>
          <p:cNvSpPr>
            <a:spLocks noGrp="1"/>
          </p:cNvSpPr>
          <p:nvPr>
            <p:ph type="ctrTitle"/>
          </p:nvPr>
        </p:nvSpPr>
        <p:spPr/>
        <p:txBody>
          <a:bodyPr/>
          <a:lstStyle/>
          <a:p>
            <a:r>
              <a:rPr lang="en-GB" dirty="0"/>
              <a:t>Theory or not Theory? That is the Question</a:t>
            </a:r>
          </a:p>
        </p:txBody>
      </p:sp>
      <p:sp>
        <p:nvSpPr>
          <p:cNvPr id="3" name="Subtitle 2">
            <a:extLst>
              <a:ext uri="{FF2B5EF4-FFF2-40B4-BE49-F238E27FC236}">
                <a16:creationId xmlns:a16="http://schemas.microsoft.com/office/drawing/2014/main" id="{277F10A6-8A53-48D4-A7FA-14253037CDFB}"/>
              </a:ext>
            </a:extLst>
          </p:cNvPr>
          <p:cNvSpPr>
            <a:spLocks noGrp="1"/>
          </p:cNvSpPr>
          <p:nvPr>
            <p:ph type="subTitle" idx="1"/>
          </p:nvPr>
        </p:nvSpPr>
        <p:spPr>
          <a:xfrm>
            <a:off x="0" y="177620"/>
            <a:ext cx="8144134" cy="1117687"/>
          </a:xfrm>
        </p:spPr>
        <p:txBody>
          <a:bodyPr>
            <a:normAutofit lnSpcReduction="10000"/>
          </a:bodyPr>
          <a:lstStyle/>
          <a:p>
            <a:pPr algn="l"/>
            <a:r>
              <a:rPr lang="en-GB" sz="2800" dirty="0"/>
              <a:t>Can psychoanalysts provide the answers for Shakespeare’s most complex of characters – </a:t>
            </a:r>
            <a:r>
              <a:rPr lang="en-GB" sz="2800" i="1" dirty="0"/>
              <a:t>Hamlet</a:t>
            </a:r>
            <a:r>
              <a:rPr lang="en-GB" i="1" dirty="0"/>
              <a:t>?</a:t>
            </a:r>
          </a:p>
        </p:txBody>
      </p:sp>
      <p:sp>
        <p:nvSpPr>
          <p:cNvPr id="4" name="TextBox 3">
            <a:extLst>
              <a:ext uri="{FF2B5EF4-FFF2-40B4-BE49-F238E27FC236}">
                <a16:creationId xmlns:a16="http://schemas.microsoft.com/office/drawing/2014/main" id="{863C29A8-42A9-403C-8E24-1E84B9528143}"/>
              </a:ext>
            </a:extLst>
          </p:cNvPr>
          <p:cNvSpPr txBox="1"/>
          <p:nvPr/>
        </p:nvSpPr>
        <p:spPr>
          <a:xfrm>
            <a:off x="9276522" y="2733709"/>
            <a:ext cx="2769704" cy="1200329"/>
          </a:xfrm>
          <a:prstGeom prst="rect">
            <a:avLst/>
          </a:prstGeom>
          <a:noFill/>
        </p:spPr>
        <p:txBody>
          <a:bodyPr wrap="square" rtlCol="0">
            <a:spAutoFit/>
          </a:bodyPr>
          <a:lstStyle/>
          <a:p>
            <a:r>
              <a:rPr lang="en-GB" sz="2400" dirty="0"/>
              <a:t>Bernadette Horton</a:t>
            </a:r>
          </a:p>
          <a:p>
            <a:r>
              <a:rPr lang="en-GB" sz="2400" dirty="0"/>
              <a:t>1800006</a:t>
            </a:r>
          </a:p>
          <a:p>
            <a:r>
              <a:rPr lang="en-GB" sz="2400" dirty="0"/>
              <a:t>HPEN5014</a:t>
            </a:r>
          </a:p>
        </p:txBody>
      </p:sp>
      <p:sp>
        <p:nvSpPr>
          <p:cNvPr id="5" name="TextBox 4">
            <a:extLst>
              <a:ext uri="{FF2B5EF4-FFF2-40B4-BE49-F238E27FC236}">
                <a16:creationId xmlns:a16="http://schemas.microsoft.com/office/drawing/2014/main" id="{927F1049-2C3C-49C2-B9D4-2E05A0EC567B}"/>
              </a:ext>
            </a:extLst>
          </p:cNvPr>
          <p:cNvSpPr txBox="1"/>
          <p:nvPr/>
        </p:nvSpPr>
        <p:spPr>
          <a:xfrm>
            <a:off x="26504" y="5379464"/>
            <a:ext cx="6069496" cy="1200329"/>
          </a:xfrm>
          <a:prstGeom prst="rect">
            <a:avLst/>
          </a:prstGeom>
          <a:noFill/>
        </p:spPr>
        <p:txBody>
          <a:bodyPr wrap="square" rtlCol="0">
            <a:spAutoFit/>
          </a:bodyPr>
          <a:lstStyle/>
          <a:p>
            <a:pPr algn="ctr"/>
            <a:r>
              <a:rPr lang="en-GB" dirty="0"/>
              <a:t>Why has Hamlet seemed to require a psychoanalytic interpretation? What insight has been provided by Ernest Jones’s classical psychoanalytic approach to the play, and what might be the problems with this approach?</a:t>
            </a:r>
          </a:p>
        </p:txBody>
      </p:sp>
      <p:pic>
        <p:nvPicPr>
          <p:cNvPr id="8" name="Picture 7" descr="A close up of a logo&#10;&#10;Description automatically generated">
            <a:extLst>
              <a:ext uri="{FF2B5EF4-FFF2-40B4-BE49-F238E27FC236}">
                <a16:creationId xmlns:a16="http://schemas.microsoft.com/office/drawing/2014/main" id="{E1F8971D-6A58-455E-BCD8-DBFDA65F1CB0}"/>
              </a:ext>
            </a:extLst>
          </p:cNvPr>
          <p:cNvPicPr>
            <a:picLocks noChangeAspect="1"/>
          </p:cNvPicPr>
          <p:nvPr/>
        </p:nvPicPr>
        <p:blipFill>
          <a:blip r:embed="rId3"/>
          <a:stretch>
            <a:fillRect/>
          </a:stretch>
        </p:blipFill>
        <p:spPr>
          <a:xfrm>
            <a:off x="8163339" y="177620"/>
            <a:ext cx="3882887" cy="2183149"/>
          </a:xfrm>
          <a:prstGeom prst="rect">
            <a:avLst/>
          </a:prstGeom>
        </p:spPr>
      </p:pic>
    </p:spTree>
    <p:custDataLst>
      <p:tags r:id="rId1"/>
    </p:custDataLst>
    <p:extLst>
      <p:ext uri="{BB962C8B-B14F-4D97-AF65-F5344CB8AC3E}">
        <p14:creationId xmlns:p14="http://schemas.microsoft.com/office/powerpoint/2010/main" val="118114592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2000" fill="hold"/>
                                        <p:tgtEl>
                                          <p:spTgt spid="8"/>
                                        </p:tgtEl>
                                        <p:attrNameLst>
                                          <p:attrName>ppt_x</p:attrName>
                                        </p:attrNameLst>
                                      </p:cBhvr>
                                      <p:tavLst>
                                        <p:tav tm="0">
                                          <p:val>
                                            <p:strVal val="#ppt_x"/>
                                          </p:val>
                                        </p:tav>
                                        <p:tav tm="100000">
                                          <p:val>
                                            <p:strVal val="#ppt_x"/>
                                          </p:val>
                                        </p:tav>
                                      </p:tavLst>
                                    </p:anim>
                                    <p:anim calcmode="lin" valueType="num">
                                      <p:cBhvr additive="base">
                                        <p:cTn id="8" dur="2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FE60E7E-29A6-4D8F-B9AA-8772D07FB7EB}"/>
              </a:ext>
            </a:extLst>
          </p:cNvPr>
          <p:cNvSpPr/>
          <p:nvPr/>
        </p:nvSpPr>
        <p:spPr>
          <a:xfrm>
            <a:off x="961890" y="16887"/>
            <a:ext cx="9528313" cy="2196000"/>
          </a:xfrm>
          <a:prstGeom prst="rect">
            <a:avLst/>
          </a:prstGeom>
          <a:noFill/>
        </p:spPr>
        <p:txBody>
          <a:bodyPr wrap="square" lIns="91440" tIns="45720" rIns="91440" bIns="45720">
            <a:noAutofit/>
          </a:bodyPr>
          <a:lstStyle/>
          <a:p>
            <a:pPr algn="ctr"/>
            <a:r>
              <a:rPr lang="en-US" sz="5400" b="1" dirty="0">
                <a:ln w="9525">
                  <a:solidFill>
                    <a:schemeClr val="bg1"/>
                  </a:solidFill>
                  <a:prstDash val="solid"/>
                </a:ln>
                <a:effectLst>
                  <a:outerShdw blurRad="12700" dist="38100" dir="2700000" algn="tl" rotWithShape="0">
                    <a:schemeClr val="bg1">
                      <a:lumMod val="50000"/>
                    </a:schemeClr>
                  </a:outerShdw>
                </a:effectLst>
              </a:rPr>
              <a:t>Psychoanalytic Interpretation of </a:t>
            </a:r>
            <a:r>
              <a:rPr lang="en-US" sz="5400" b="1" i="1" dirty="0">
                <a:ln w="9525">
                  <a:solidFill>
                    <a:schemeClr val="bg1"/>
                  </a:solidFill>
                  <a:prstDash val="solid"/>
                </a:ln>
                <a:effectLst>
                  <a:outerShdw blurRad="12700" dist="38100" dir="2700000" algn="tl" rotWithShape="0">
                    <a:schemeClr val="bg1">
                      <a:lumMod val="50000"/>
                    </a:schemeClr>
                  </a:outerShdw>
                </a:effectLst>
              </a:rPr>
              <a:t>Hamlet</a:t>
            </a:r>
          </a:p>
          <a:p>
            <a:pPr algn="ctr"/>
            <a:r>
              <a:rPr lang="en-US" sz="3200" b="1" dirty="0">
                <a:ln w="9525">
                  <a:solidFill>
                    <a:schemeClr val="bg1"/>
                  </a:solidFill>
                  <a:prstDash val="solid"/>
                </a:ln>
                <a:effectLst>
                  <a:outerShdw blurRad="12700" dist="38100" dir="2700000" algn="tl" rotWithShape="0">
                    <a:schemeClr val="bg1">
                      <a:lumMod val="50000"/>
                    </a:schemeClr>
                  </a:outerShdw>
                </a:effectLst>
              </a:rPr>
              <a:t>Do the psychoanalysts agree?</a:t>
            </a:r>
          </a:p>
          <a:p>
            <a:pPr algn="ctr"/>
            <a:endParaRPr lang="en-US" sz="5400" b="1" dirty="0">
              <a:ln w="9525">
                <a:solidFill>
                  <a:schemeClr val="bg1"/>
                </a:solidFill>
                <a:prstDash val="solid"/>
              </a:ln>
              <a:effectLst>
                <a:outerShdw blurRad="12700" dist="38100" dir="2700000" algn="tl" rotWithShape="0">
                  <a:schemeClr val="bg1">
                    <a:lumMod val="50000"/>
                  </a:schemeClr>
                </a:outerShdw>
              </a:effectLst>
            </a:endParaRPr>
          </a:p>
        </p:txBody>
      </p:sp>
      <p:sp>
        <p:nvSpPr>
          <p:cNvPr id="5" name="TextBox 4">
            <a:extLst>
              <a:ext uri="{FF2B5EF4-FFF2-40B4-BE49-F238E27FC236}">
                <a16:creationId xmlns:a16="http://schemas.microsoft.com/office/drawing/2014/main" id="{6234C6F0-0EDC-4ECE-AC3D-E39629947DC1}"/>
              </a:ext>
            </a:extLst>
          </p:cNvPr>
          <p:cNvSpPr txBox="1"/>
          <p:nvPr/>
        </p:nvSpPr>
        <p:spPr>
          <a:xfrm>
            <a:off x="961890" y="5071226"/>
            <a:ext cx="4187687" cy="1384995"/>
          </a:xfrm>
          <a:prstGeom prst="rect">
            <a:avLst/>
          </a:prstGeom>
          <a:noFill/>
        </p:spPr>
        <p:txBody>
          <a:bodyPr wrap="square" rtlCol="0">
            <a:spAutoFit/>
          </a:bodyPr>
          <a:lstStyle/>
          <a:p>
            <a:pPr algn="ctr"/>
            <a:r>
              <a:rPr lang="en-GB" sz="2800" dirty="0"/>
              <a:t>Elizabeth Wright –</a:t>
            </a:r>
          </a:p>
          <a:p>
            <a:pPr algn="ctr"/>
            <a:r>
              <a:rPr lang="en-GB" sz="2800" dirty="0"/>
              <a:t> ‘Modern Psychoanalytic Criticism’ 1982</a:t>
            </a:r>
          </a:p>
        </p:txBody>
      </p:sp>
      <p:sp>
        <p:nvSpPr>
          <p:cNvPr id="9" name="Arrow: Right 8">
            <a:extLst>
              <a:ext uri="{FF2B5EF4-FFF2-40B4-BE49-F238E27FC236}">
                <a16:creationId xmlns:a16="http://schemas.microsoft.com/office/drawing/2014/main" id="{F27BFF31-A28C-45E3-92E0-51DDCFB8AB49}"/>
              </a:ext>
            </a:extLst>
          </p:cNvPr>
          <p:cNvSpPr/>
          <p:nvPr/>
        </p:nvSpPr>
        <p:spPr>
          <a:xfrm>
            <a:off x="1548298" y="4430068"/>
            <a:ext cx="3399186" cy="484632"/>
          </a:xfrm>
          <a:prstGeom prst="righ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Left 9">
            <a:extLst>
              <a:ext uri="{FF2B5EF4-FFF2-40B4-BE49-F238E27FC236}">
                <a16:creationId xmlns:a16="http://schemas.microsoft.com/office/drawing/2014/main" id="{61C2D643-B3DE-46B7-A513-79DDA46A8670}"/>
              </a:ext>
            </a:extLst>
          </p:cNvPr>
          <p:cNvSpPr/>
          <p:nvPr/>
        </p:nvSpPr>
        <p:spPr>
          <a:xfrm>
            <a:off x="6475900" y="4430068"/>
            <a:ext cx="3399186" cy="484632"/>
          </a:xfrm>
          <a:prstGeom prst="leftArrow">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EBB1E41-60C1-434B-B0F0-DA330E91F506}"/>
              </a:ext>
            </a:extLst>
          </p:cNvPr>
          <p:cNvSpPr txBox="1"/>
          <p:nvPr/>
        </p:nvSpPr>
        <p:spPr>
          <a:xfrm>
            <a:off x="6645961" y="5071225"/>
            <a:ext cx="5400264" cy="1384995"/>
          </a:xfrm>
          <a:prstGeom prst="rect">
            <a:avLst/>
          </a:prstGeom>
          <a:noFill/>
        </p:spPr>
        <p:txBody>
          <a:bodyPr wrap="square" rtlCol="0">
            <a:spAutoFit/>
          </a:bodyPr>
          <a:lstStyle/>
          <a:p>
            <a:r>
              <a:rPr lang="en-GB" sz="2800" dirty="0"/>
              <a:t>Terry Eagleton –</a:t>
            </a:r>
          </a:p>
          <a:p>
            <a:r>
              <a:rPr lang="en-GB" sz="2800" dirty="0"/>
              <a:t>‘Literary Theory: An Introduction’ 1983</a:t>
            </a:r>
          </a:p>
        </p:txBody>
      </p:sp>
      <p:pic>
        <p:nvPicPr>
          <p:cNvPr id="13" name="Picture 12" descr="A picture containing drawing&#10;&#10;Description automatically generated">
            <a:extLst>
              <a:ext uri="{FF2B5EF4-FFF2-40B4-BE49-F238E27FC236}">
                <a16:creationId xmlns:a16="http://schemas.microsoft.com/office/drawing/2014/main" id="{0DD0E879-1881-401C-B4B7-59EA112B42B7}"/>
              </a:ext>
            </a:extLst>
          </p:cNvPr>
          <p:cNvPicPr>
            <a:picLocks noChangeAspect="1"/>
          </p:cNvPicPr>
          <p:nvPr/>
        </p:nvPicPr>
        <p:blipFill>
          <a:blip r:embed="rId3"/>
          <a:stretch>
            <a:fillRect/>
          </a:stretch>
        </p:blipFill>
        <p:spPr>
          <a:xfrm>
            <a:off x="3862460" y="2383886"/>
            <a:ext cx="3779311" cy="1889656"/>
          </a:xfrm>
          <a:prstGeom prst="rect">
            <a:avLst/>
          </a:prstGeom>
        </p:spPr>
      </p:pic>
    </p:spTree>
    <p:custDataLst>
      <p:tags r:id="rId1"/>
    </p:custDataLst>
    <p:extLst>
      <p:ext uri="{BB962C8B-B14F-4D97-AF65-F5344CB8AC3E}">
        <p14:creationId xmlns:p14="http://schemas.microsoft.com/office/powerpoint/2010/main" val="23323673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 name="Picture 11">
            <a:extLst>
              <a:ext uri="{FF2B5EF4-FFF2-40B4-BE49-F238E27FC236}">
                <a16:creationId xmlns:a16="http://schemas.microsoft.com/office/drawing/2014/main" id="{C56FCE19-3103-4473-A92E-E38D00FCD0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a:extLst>
              <a:ext uri="{FF2B5EF4-FFF2-40B4-BE49-F238E27FC236}">
                <a16:creationId xmlns:a16="http://schemas.microsoft.com/office/drawing/2014/main" id="{E909C556-FC01-4870-ABC0-8D5C17BD0F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a:extLst>
              <a:ext uri="{FF2B5EF4-FFF2-40B4-BE49-F238E27FC236}">
                <a16:creationId xmlns:a16="http://schemas.microsoft.com/office/drawing/2014/main" id="{C6DB8A24-0DF2-4AB3-9191-C02AB6937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6924F406-F250-4FCF-A28E-52F364A5AA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20" name="Group 19">
            <a:extLst>
              <a:ext uri="{FF2B5EF4-FFF2-40B4-BE49-F238E27FC236}">
                <a16:creationId xmlns:a16="http://schemas.microsoft.com/office/drawing/2014/main" id="{905A9BAA-B344-45D2-838C-73856C4B15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1" name="Rectangle 20">
              <a:extLst>
                <a:ext uri="{FF2B5EF4-FFF2-40B4-BE49-F238E27FC236}">
                  <a16:creationId xmlns:a16="http://schemas.microsoft.com/office/drawing/2014/main" id="{390434AA-4632-440E-9AE7-411396A77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D462FD1E-E713-4FD4-8746-671C946723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pic>
        <p:nvPicPr>
          <p:cNvPr id="5" name="Picture 4" descr="A picture containing standing, holding, black, sitting&#10;&#10;Description automatically generated">
            <a:extLst>
              <a:ext uri="{FF2B5EF4-FFF2-40B4-BE49-F238E27FC236}">
                <a16:creationId xmlns:a16="http://schemas.microsoft.com/office/drawing/2014/main" id="{995E93F4-5B52-497A-9D80-9C30EAC074CB}"/>
              </a:ext>
            </a:extLst>
          </p:cNvPr>
          <p:cNvPicPr>
            <a:picLocks noChangeAspect="1"/>
          </p:cNvPicPr>
          <p:nvPr/>
        </p:nvPicPr>
        <p:blipFill rotWithShape="1">
          <a:blip r:embed="rId5"/>
          <a:srcRect l="21804" r="18160"/>
          <a:stretch/>
        </p:blipFill>
        <p:spPr>
          <a:xfrm>
            <a:off x="4636008" y="10"/>
            <a:ext cx="7552815" cy="6856310"/>
          </a:xfrm>
          <a:prstGeom prst="rect">
            <a:avLst/>
          </a:prstGeom>
          <a:ln>
            <a:noFill/>
          </a:ln>
          <a:effectLst/>
        </p:spPr>
      </p:pic>
      <p:sp>
        <p:nvSpPr>
          <p:cNvPr id="24" name="Rectangle 23">
            <a:extLst>
              <a:ext uri="{FF2B5EF4-FFF2-40B4-BE49-F238E27FC236}">
                <a16:creationId xmlns:a16="http://schemas.microsoft.com/office/drawing/2014/main" id="{78A4CDE5-C7BC-41E1-8A4A-79E024CC0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5018565"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a:extLst>
              <a:ext uri="{FF2B5EF4-FFF2-40B4-BE49-F238E27FC236}">
                <a16:creationId xmlns:a16="http://schemas.microsoft.com/office/drawing/2014/main" id="{43A07939-450E-4289-B0F9-AC8273DEDB79}"/>
              </a:ext>
            </a:extLst>
          </p:cNvPr>
          <p:cNvSpPr/>
          <p:nvPr/>
        </p:nvSpPr>
        <p:spPr>
          <a:xfrm>
            <a:off x="680322" y="753228"/>
            <a:ext cx="3679028" cy="108093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200" b="1" cap="none" spc="0">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A.C Bradley 1904</a:t>
            </a:r>
          </a:p>
        </p:txBody>
      </p:sp>
      <p:pic>
        <p:nvPicPr>
          <p:cNvPr id="26" name="Picture 25">
            <a:extLst>
              <a:ext uri="{FF2B5EF4-FFF2-40B4-BE49-F238E27FC236}">
                <a16:creationId xmlns:a16="http://schemas.microsoft.com/office/drawing/2014/main" id="{025C7952-5703-489E-8DBD-F2EFAC8EEB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5029200" cy="202738"/>
          </a:xfrm>
          <a:prstGeom prst="rect">
            <a:avLst/>
          </a:prstGeom>
        </p:spPr>
      </p:pic>
      <p:sp>
        <p:nvSpPr>
          <p:cNvPr id="3" name="TextBox 2">
            <a:extLst>
              <a:ext uri="{FF2B5EF4-FFF2-40B4-BE49-F238E27FC236}">
                <a16:creationId xmlns:a16="http://schemas.microsoft.com/office/drawing/2014/main" id="{D34F9D8E-E737-4EAE-9773-7A5F37AE8B8D}"/>
              </a:ext>
            </a:extLst>
          </p:cNvPr>
          <p:cNvSpPr txBox="1"/>
          <p:nvPr/>
        </p:nvSpPr>
        <p:spPr>
          <a:xfrm>
            <a:off x="680322" y="2336873"/>
            <a:ext cx="3581635" cy="3599316"/>
          </a:xfrm>
          <a:prstGeom prst="rect">
            <a:avLst/>
          </a:prstGeom>
        </p:spPr>
        <p:txBody>
          <a:bodyPr vert="horz" lIns="91440" tIns="45720" rIns="91440" bIns="45720" rtlCol="0">
            <a:noAutofit/>
          </a:bodyPr>
          <a:lstStyle/>
          <a:p>
            <a:pPr indent="-228600" defTabSz="914400">
              <a:lnSpc>
                <a:spcPct val="90000"/>
              </a:lnSpc>
              <a:spcAft>
                <a:spcPts val="600"/>
              </a:spcAft>
              <a:buFont typeface="Arial" panose="020B0604020202020204" pitchFamily="34" charset="0"/>
              <a:buChar char="•"/>
            </a:pPr>
            <a:r>
              <a:rPr lang="en-US" sz="2400" dirty="0"/>
              <a:t>‘For Hamlet (---) is a man at any other time and in any other circumstances than those presented would have been perfectly equal to his task; and it is in fact the cruelty of his fate that the crisis of his life comes on him at the very moment when he cannot meet it.’</a:t>
            </a:r>
          </a:p>
        </p:txBody>
      </p:sp>
    </p:spTree>
    <p:extLst>
      <p:ext uri="{BB962C8B-B14F-4D97-AF65-F5344CB8AC3E}">
        <p14:creationId xmlns:p14="http://schemas.microsoft.com/office/powerpoint/2010/main" val="3938076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6" name="Picture 25">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8" name="Picture 27">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30" name="Picture 29">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2" name="Rectangle 31">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A black and white photo of a person&#10;&#10;Description automatically generated">
            <a:extLst>
              <a:ext uri="{FF2B5EF4-FFF2-40B4-BE49-F238E27FC236}">
                <a16:creationId xmlns:a16="http://schemas.microsoft.com/office/drawing/2014/main" id="{22B65AE5-A6C9-4B5B-9EB4-5AE4EF3B0647}"/>
              </a:ext>
            </a:extLst>
          </p:cNvPr>
          <p:cNvPicPr>
            <a:picLocks noChangeAspect="1"/>
          </p:cNvPicPr>
          <p:nvPr/>
        </p:nvPicPr>
        <p:blipFill rotWithShape="1">
          <a:blip r:embed="rId5"/>
          <a:srcRect l="24667" r="4572" b="-1"/>
          <a:stretch/>
        </p:blipFill>
        <p:spPr>
          <a:xfrm>
            <a:off x="7550980" y="10"/>
            <a:ext cx="4637843" cy="6857990"/>
          </a:xfrm>
          <a:prstGeom prst="rect">
            <a:avLst/>
          </a:prstGeom>
          <a:ln>
            <a:noFill/>
          </a:ln>
          <a:effectLst/>
        </p:spPr>
      </p:pic>
      <p:pic>
        <p:nvPicPr>
          <p:cNvPr id="36" name="Picture 35">
            <a:extLst>
              <a:ext uri="{FF2B5EF4-FFF2-40B4-BE49-F238E27FC236}">
                <a16:creationId xmlns:a16="http://schemas.microsoft.com/office/drawing/2014/main" id="{644EE71C-DC3A-487A-8C8C-AF7DF167DB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2"/>
            <a:ext cx="7767872" cy="225365"/>
          </a:xfrm>
          <a:prstGeom prst="rect">
            <a:avLst/>
          </a:prstGeom>
        </p:spPr>
      </p:pic>
      <p:sp>
        <p:nvSpPr>
          <p:cNvPr id="38" name="Rectangle 37">
            <a:extLst>
              <a:ext uri="{FF2B5EF4-FFF2-40B4-BE49-F238E27FC236}">
                <a16:creationId xmlns:a16="http://schemas.microsoft.com/office/drawing/2014/main" id="{8DF98E5E-94E4-48A3-8B63-E82760939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7868173"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a:extLst>
              <a:ext uri="{FF2B5EF4-FFF2-40B4-BE49-F238E27FC236}">
                <a16:creationId xmlns:a16="http://schemas.microsoft.com/office/drawing/2014/main" id="{B28E0142-5331-409F-9323-740F2A4C08F8}"/>
              </a:ext>
            </a:extLst>
          </p:cNvPr>
          <p:cNvSpPr/>
          <p:nvPr/>
        </p:nvSpPr>
        <p:spPr>
          <a:xfrm>
            <a:off x="680322" y="2733709"/>
            <a:ext cx="6752110" cy="1373070"/>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4200" b="1" cap="none" spc="0">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Ernest Jones 1949</a:t>
            </a:r>
          </a:p>
          <a:p>
            <a:pPr algn="r" defTabSz="914400">
              <a:lnSpc>
                <a:spcPct val="90000"/>
              </a:lnSpc>
              <a:spcBef>
                <a:spcPct val="0"/>
              </a:spcBef>
              <a:spcAft>
                <a:spcPts val="600"/>
              </a:spcAft>
            </a:pPr>
            <a:r>
              <a:rPr lang="en-US" sz="4200" b="1">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Oedipus Complex Theory</a:t>
            </a:r>
            <a:endParaRPr lang="en-US" sz="4200" b="1" cap="none" spc="0">
              <a:ln w="9525">
                <a:solidFill>
                  <a:schemeClr val="bg1"/>
                </a:solidFill>
                <a:prstDash val="solid"/>
              </a:ln>
              <a:effectLst>
                <a:outerShdw blurRad="12700" dist="38100" dir="2700000" algn="tl" rotWithShape="0">
                  <a:schemeClr val="bg1">
                    <a:lumMod val="50000"/>
                  </a:schemeClr>
                </a:outerShdw>
              </a:effectLst>
              <a:latin typeface="+mj-lt"/>
              <a:ea typeface="+mj-ea"/>
              <a:cs typeface="+mj-cs"/>
            </a:endParaRPr>
          </a:p>
        </p:txBody>
      </p:sp>
      <p:sp>
        <p:nvSpPr>
          <p:cNvPr id="5" name="TextBox 4">
            <a:extLst>
              <a:ext uri="{FF2B5EF4-FFF2-40B4-BE49-F238E27FC236}">
                <a16:creationId xmlns:a16="http://schemas.microsoft.com/office/drawing/2014/main" id="{6BFDAF82-3DC1-4174-A46A-6A89BEEBCA16}"/>
              </a:ext>
            </a:extLst>
          </p:cNvPr>
          <p:cNvSpPr txBox="1"/>
          <p:nvPr/>
        </p:nvSpPr>
        <p:spPr>
          <a:xfrm>
            <a:off x="368763" y="4538542"/>
            <a:ext cx="7122943" cy="2246769"/>
          </a:xfrm>
          <a:prstGeom prst="rect">
            <a:avLst/>
          </a:prstGeom>
          <a:noFill/>
        </p:spPr>
        <p:txBody>
          <a:bodyPr wrap="square" rtlCol="0">
            <a:spAutoFit/>
          </a:bodyPr>
          <a:lstStyle/>
          <a:p>
            <a:r>
              <a:rPr lang="en-GB" sz="2000" dirty="0"/>
              <a:t>‘The explanation therefore of the delay and self-frustration exhibited in the endeavour to fulfil his father’s demand for vengeance is that to Hamlet the thought of incest and parricide combined is too intolerable to be borne. One part of him tries to carry out the task, the other flinches inexorably from the thought of it.’</a:t>
            </a:r>
          </a:p>
          <a:p>
            <a:endParaRPr lang="en-GB" sz="2000" dirty="0"/>
          </a:p>
        </p:txBody>
      </p:sp>
    </p:spTree>
    <p:extLst>
      <p:ext uri="{BB962C8B-B14F-4D97-AF65-F5344CB8AC3E}">
        <p14:creationId xmlns:p14="http://schemas.microsoft.com/office/powerpoint/2010/main" val="26689079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1CFC1BB-C5B3-4479-9752-C53221627F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5B5FB5AC-39B2-4094-B486-0FCD501D504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7150CFE4-97B0-48C6-ACD6-9399CBA1190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A3C6F7F0-46EA-4F8E-A112-1B517C2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1691A3CC-CDA1-4C3B-9150-FCFB5373D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9" name="Rectangle 18">
            <a:extLst>
              <a:ext uri="{FF2B5EF4-FFF2-40B4-BE49-F238E27FC236}">
                <a16:creationId xmlns:a16="http://schemas.microsoft.com/office/drawing/2014/main" id="{C8221A89-FE35-4C46-8874-69154D2A8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wo people looking at the camera&#10;&#10;Description automatically generated">
            <a:extLst>
              <a:ext uri="{FF2B5EF4-FFF2-40B4-BE49-F238E27FC236}">
                <a16:creationId xmlns:a16="http://schemas.microsoft.com/office/drawing/2014/main" id="{94B44269-630E-4631-845A-37D25CD11695}"/>
              </a:ext>
            </a:extLst>
          </p:cNvPr>
          <p:cNvPicPr>
            <a:picLocks noChangeAspect="1"/>
          </p:cNvPicPr>
          <p:nvPr/>
        </p:nvPicPr>
        <p:blipFill rotWithShape="1">
          <a:blip r:embed="rId5">
            <a:duotone>
              <a:schemeClr val="bg2">
                <a:shade val="45000"/>
                <a:satMod val="135000"/>
              </a:schemeClr>
              <a:prstClr val="white"/>
            </a:duotone>
            <a:alphaModFix amt="41000"/>
          </a:blip>
          <a:srcRect r="-1" b="-1"/>
          <a:stretch/>
        </p:blipFill>
        <p:spPr>
          <a:xfrm>
            <a:off x="-3176" y="10"/>
            <a:ext cx="12192000" cy="6857991"/>
          </a:xfrm>
          <a:prstGeom prst="rect">
            <a:avLst/>
          </a:prstGeom>
        </p:spPr>
      </p:pic>
      <p:sp>
        <p:nvSpPr>
          <p:cNvPr id="21" name="Rectangle 20">
            <a:extLst>
              <a:ext uri="{FF2B5EF4-FFF2-40B4-BE49-F238E27FC236}">
                <a16:creationId xmlns:a16="http://schemas.microsoft.com/office/drawing/2014/main" id="{259ACC7A-6809-44E9-A594-85696A6C2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a:extLst>
              <a:ext uri="{FF2B5EF4-FFF2-40B4-BE49-F238E27FC236}">
                <a16:creationId xmlns:a16="http://schemas.microsoft.com/office/drawing/2014/main" id="{A91AF623-055E-4E63-98D3-A083FE7CE3C3}"/>
              </a:ext>
            </a:extLst>
          </p:cNvPr>
          <p:cNvSpPr/>
          <p:nvPr/>
        </p:nvSpPr>
        <p:spPr>
          <a:xfrm>
            <a:off x="680322" y="4402667"/>
            <a:ext cx="8133478" cy="940240"/>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4800" b="1">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Flaws In Jones’s Theory</a:t>
            </a:r>
            <a:endParaRPr lang="en-US" sz="4800" b="1" cap="none" spc="0">
              <a:ln w="9525">
                <a:solidFill>
                  <a:schemeClr val="bg1"/>
                </a:solidFill>
                <a:prstDash val="solid"/>
              </a:ln>
              <a:effectLst>
                <a:outerShdw blurRad="12700" dist="38100" dir="2700000" algn="tl" rotWithShape="0">
                  <a:schemeClr val="bg1">
                    <a:lumMod val="50000"/>
                  </a:schemeClr>
                </a:outerShdw>
              </a:effectLst>
              <a:latin typeface="+mj-lt"/>
              <a:ea typeface="+mj-ea"/>
              <a:cs typeface="+mj-cs"/>
            </a:endParaRPr>
          </a:p>
        </p:txBody>
      </p:sp>
      <p:sp>
        <p:nvSpPr>
          <p:cNvPr id="23" name="Rectangle 22">
            <a:extLst>
              <a:ext uri="{FF2B5EF4-FFF2-40B4-BE49-F238E27FC236}">
                <a16:creationId xmlns:a16="http://schemas.microsoft.com/office/drawing/2014/main" id="{79E62B6A-C5F9-4D52-9F66-877735827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95F95C49-E748-4D32-8417-22E5B6A6F5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6"/>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AE10EC-5E3B-4FC0-B43F-1E4450009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7"/>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FD589F6-8535-4424-850D-B2C9FECF1D20}"/>
              </a:ext>
            </a:extLst>
          </p:cNvPr>
          <p:cNvSpPr txBox="1"/>
          <p:nvPr/>
        </p:nvSpPr>
        <p:spPr>
          <a:xfrm>
            <a:off x="351692" y="393895"/>
            <a:ext cx="7695028" cy="1877437"/>
          </a:xfrm>
          <a:prstGeom prst="rect">
            <a:avLst/>
          </a:prstGeom>
          <a:noFill/>
        </p:spPr>
        <p:txBody>
          <a:bodyPr wrap="square" rtlCol="0">
            <a:spAutoFit/>
          </a:bodyPr>
          <a:lstStyle/>
          <a:p>
            <a:r>
              <a:rPr lang="en-GB" sz="2400" dirty="0"/>
              <a:t>Can a Freudian theory, used only previously on humans, be attributed as a complex suffered by a fictional character? Is Jones reading too much into a character spun from Shakespeare’s imagination?</a:t>
            </a:r>
          </a:p>
          <a:p>
            <a:endParaRPr lang="en-GB" sz="2000" dirty="0"/>
          </a:p>
        </p:txBody>
      </p:sp>
    </p:spTree>
    <p:extLst>
      <p:ext uri="{BB962C8B-B14F-4D97-AF65-F5344CB8AC3E}">
        <p14:creationId xmlns:p14="http://schemas.microsoft.com/office/powerpoint/2010/main" val="379177431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29" name="Picture 6">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30" name="Picture 8">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31" name="Picture 10">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32" name="Rectangle 12">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14">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4" name="Rectangle 16">
            <a:extLst>
              <a:ext uri="{FF2B5EF4-FFF2-40B4-BE49-F238E27FC236}">
                <a16:creationId xmlns:a16="http://schemas.microsoft.com/office/drawing/2014/main" id="{06C60E22-7100-4F70-8525-98F7CAE1C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18">
            <a:extLst>
              <a:ext uri="{FF2B5EF4-FFF2-40B4-BE49-F238E27FC236}">
                <a16:creationId xmlns:a16="http://schemas.microsoft.com/office/drawing/2014/main" id="{14DE8BDE-B19F-4016-B1B0-14871E07A6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6" name="Rectangle 20">
            <a:extLst>
              <a:ext uri="{FF2B5EF4-FFF2-40B4-BE49-F238E27FC236}">
                <a16:creationId xmlns:a16="http://schemas.microsoft.com/office/drawing/2014/main" id="{7E3B7621-F03B-4FB5-97B7-BE1E0294E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0"/>
            <a:ext cx="7534654" cy="6858000"/>
          </a:xfrm>
          <a:prstGeom prst="rect">
            <a:avLst/>
          </a:prstGeom>
          <a:solidFill>
            <a:srgbClr val="262626"/>
          </a:solidFill>
          <a:ln>
            <a:noFill/>
          </a:ln>
          <a:effectLst>
            <a:outerShdw blurRad="88900" dist="38100" dir="2700000" algn="t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7" name="Rectangle 22">
            <a:extLst>
              <a:ext uri="{FF2B5EF4-FFF2-40B4-BE49-F238E27FC236}">
                <a16:creationId xmlns:a16="http://schemas.microsoft.com/office/drawing/2014/main" id="{8BA32A7D-DCB1-4F3D-97F1-044D62433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27949"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FFD32A4F-BB3B-4013-B485-F2EC90BF525F}"/>
              </a:ext>
            </a:extLst>
          </p:cNvPr>
          <p:cNvSpPr/>
          <p:nvPr/>
        </p:nvSpPr>
        <p:spPr>
          <a:xfrm>
            <a:off x="680322" y="485610"/>
            <a:ext cx="6036164" cy="4963468"/>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6000" b="1">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Views of other Literary Theorists/</a:t>
            </a:r>
          </a:p>
          <a:p>
            <a:pPr defTabSz="914400">
              <a:lnSpc>
                <a:spcPct val="90000"/>
              </a:lnSpc>
              <a:spcBef>
                <a:spcPct val="0"/>
              </a:spcBef>
              <a:spcAft>
                <a:spcPts val="600"/>
              </a:spcAft>
            </a:pPr>
            <a:r>
              <a:rPr lang="en-US" sz="6000" b="1">
                <a:ln w="9525">
                  <a:solidFill>
                    <a:schemeClr val="bg1"/>
                  </a:solidFill>
                  <a:prstDash val="solid"/>
                </a:ln>
                <a:effectLst>
                  <a:outerShdw blurRad="12700" dist="38100" dir="2700000" algn="tl" rotWithShape="0">
                    <a:schemeClr val="bg1">
                      <a:lumMod val="50000"/>
                    </a:schemeClr>
                  </a:outerShdw>
                </a:effectLst>
                <a:latin typeface="+mj-lt"/>
                <a:ea typeface="+mj-ea"/>
                <a:cs typeface="+mj-cs"/>
              </a:rPr>
              <a:t>Psychoanalysts</a:t>
            </a:r>
            <a:endParaRPr lang="en-US" sz="6000" b="1" cap="none" spc="0">
              <a:ln w="9525">
                <a:solidFill>
                  <a:schemeClr val="bg1"/>
                </a:solidFill>
                <a:prstDash val="solid"/>
              </a:ln>
              <a:effectLst>
                <a:outerShdw blurRad="12700" dist="38100" dir="2700000" algn="tl" rotWithShape="0">
                  <a:schemeClr val="bg1">
                    <a:lumMod val="50000"/>
                  </a:schemeClr>
                </a:outerShdw>
              </a:effectLst>
              <a:latin typeface="+mj-lt"/>
              <a:ea typeface="+mj-ea"/>
              <a:cs typeface="+mj-cs"/>
            </a:endParaRPr>
          </a:p>
        </p:txBody>
      </p:sp>
      <p:pic>
        <p:nvPicPr>
          <p:cNvPr id="38" name="Picture 24">
            <a:extLst>
              <a:ext uri="{FF2B5EF4-FFF2-40B4-BE49-F238E27FC236}">
                <a16:creationId xmlns:a16="http://schemas.microsoft.com/office/drawing/2014/main" id="{B33E843B-6CE7-4DFF-B50D-4AB50ED660B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89330"/>
            <a:ext cx="1602997" cy="144270"/>
          </a:xfrm>
          <a:prstGeom prst="rect">
            <a:avLst/>
          </a:prstGeom>
        </p:spPr>
      </p:pic>
      <p:sp>
        <p:nvSpPr>
          <p:cNvPr id="39" name="Rectangle 26">
            <a:extLst>
              <a:ext uri="{FF2B5EF4-FFF2-40B4-BE49-F238E27FC236}">
                <a16:creationId xmlns:a16="http://schemas.microsoft.com/office/drawing/2014/main" id="{77DC4CA4-7111-46A0-BD6A-17D131E4FA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9003" y="338329"/>
            <a:ext cx="1602997"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a:extLst>
              <a:ext uri="{FF2B5EF4-FFF2-40B4-BE49-F238E27FC236}">
                <a16:creationId xmlns:a16="http://schemas.microsoft.com/office/drawing/2014/main" id="{1A5C915B-B5F8-4FC4-A705-4CEA49018E1B}"/>
              </a:ext>
            </a:extLst>
          </p:cNvPr>
          <p:cNvSpPr txBox="1"/>
          <p:nvPr/>
        </p:nvSpPr>
        <p:spPr>
          <a:xfrm>
            <a:off x="8007618" y="2319703"/>
            <a:ext cx="4037428" cy="2123658"/>
          </a:xfrm>
          <a:prstGeom prst="rect">
            <a:avLst/>
          </a:prstGeom>
          <a:noFill/>
        </p:spPr>
        <p:txBody>
          <a:bodyPr wrap="square" rtlCol="0">
            <a:spAutoFit/>
          </a:bodyPr>
          <a:lstStyle/>
          <a:p>
            <a:r>
              <a:rPr lang="en-GB" sz="4400" dirty="0"/>
              <a:t>Jacques Lacan</a:t>
            </a:r>
          </a:p>
          <a:p>
            <a:r>
              <a:rPr lang="en-GB" sz="4400" dirty="0"/>
              <a:t>Janet Adelman</a:t>
            </a:r>
          </a:p>
          <a:p>
            <a:r>
              <a:rPr lang="en-GB" sz="4400" dirty="0"/>
              <a:t>Francis Barker</a:t>
            </a:r>
          </a:p>
        </p:txBody>
      </p:sp>
      <p:pic>
        <p:nvPicPr>
          <p:cNvPr id="14" name="Picture 13" descr="A close up of a logo&#10;&#10;Description automatically generated">
            <a:extLst>
              <a:ext uri="{FF2B5EF4-FFF2-40B4-BE49-F238E27FC236}">
                <a16:creationId xmlns:a16="http://schemas.microsoft.com/office/drawing/2014/main" id="{E9AE892A-5E52-4CE3-BFA3-1D103B2A8AA1}"/>
              </a:ext>
            </a:extLst>
          </p:cNvPr>
          <p:cNvPicPr>
            <a:picLocks noChangeAspect="1"/>
          </p:cNvPicPr>
          <p:nvPr/>
        </p:nvPicPr>
        <p:blipFill>
          <a:blip r:embed="rId5"/>
          <a:stretch>
            <a:fillRect/>
          </a:stretch>
        </p:blipFill>
        <p:spPr>
          <a:xfrm>
            <a:off x="7770450" y="270539"/>
            <a:ext cx="2682530" cy="1508250"/>
          </a:xfrm>
          <a:prstGeom prst="rect">
            <a:avLst/>
          </a:prstGeom>
        </p:spPr>
      </p:pic>
    </p:spTree>
    <p:extLst>
      <p:ext uri="{BB962C8B-B14F-4D97-AF65-F5344CB8AC3E}">
        <p14:creationId xmlns:p14="http://schemas.microsoft.com/office/powerpoint/2010/main" val="86811198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heel(1)">
                                      <p:cBhvr>
                                        <p:cTn id="7"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person, man, outdoor, clothing&#10;&#10;Description automatically generated">
            <a:extLst>
              <a:ext uri="{FF2B5EF4-FFF2-40B4-BE49-F238E27FC236}">
                <a16:creationId xmlns:a16="http://schemas.microsoft.com/office/drawing/2014/main" id="{B9CD571B-C147-43E0-88CD-676A4150C93A}"/>
              </a:ext>
            </a:extLst>
          </p:cNvPr>
          <p:cNvPicPr>
            <a:picLocks noChangeAspect="1"/>
          </p:cNvPicPr>
          <p:nvPr/>
        </p:nvPicPr>
        <p:blipFill>
          <a:blip r:embed="rId2">
            <a:alphaModFix amt="35000"/>
          </a:blip>
          <a:stretch>
            <a:fillRect/>
          </a:stretch>
        </p:blipFill>
        <p:spPr>
          <a:xfrm>
            <a:off x="1166191" y="328570"/>
            <a:ext cx="9363423" cy="6233364"/>
          </a:xfrm>
          <a:prstGeom prst="rect">
            <a:avLst/>
          </a:prstGeom>
        </p:spPr>
      </p:pic>
      <p:sp>
        <p:nvSpPr>
          <p:cNvPr id="2" name="Rectangle 1">
            <a:extLst>
              <a:ext uri="{FF2B5EF4-FFF2-40B4-BE49-F238E27FC236}">
                <a16:creationId xmlns:a16="http://schemas.microsoft.com/office/drawing/2014/main" id="{67D5D131-5E01-47DD-8915-D41EC18121FC}"/>
              </a:ext>
            </a:extLst>
          </p:cNvPr>
          <p:cNvSpPr/>
          <p:nvPr/>
        </p:nvSpPr>
        <p:spPr>
          <a:xfrm>
            <a:off x="2726705" y="328570"/>
            <a:ext cx="6753772" cy="5663089"/>
          </a:xfrm>
          <a:prstGeom prst="rect">
            <a:avLst/>
          </a:prstGeom>
          <a:noFill/>
        </p:spPr>
        <p:txBody>
          <a:bodyPr wrap="none" lIns="91440" tIns="45720" rIns="91440" bIns="45720">
            <a:spAutoFit/>
          </a:bodyPr>
          <a:lstStyle/>
          <a:p>
            <a:pPr algn="ctr"/>
            <a:r>
              <a:rPr lang="en-US" sz="5400" dirty="0">
                <a:ln w="9525">
                  <a:solidFill>
                    <a:schemeClr val="bg1"/>
                  </a:solidFill>
                  <a:prstDash val="solid"/>
                </a:ln>
                <a:effectLst>
                  <a:outerShdw blurRad="12700" dist="38100" dir="2700000" algn="tl" rotWithShape="0">
                    <a:schemeClr val="bg1">
                      <a:lumMod val="50000"/>
                    </a:schemeClr>
                  </a:outerShdw>
                </a:effectLst>
              </a:rPr>
              <a:t>What are your views?</a:t>
            </a:r>
          </a:p>
          <a:p>
            <a:pPr algn="ctr"/>
            <a:endParaRPr lang="en-US" sz="5400" dirty="0">
              <a:ln w="9525">
                <a:solidFill>
                  <a:schemeClr val="bg1"/>
                </a:solidFill>
                <a:prstDash val="solid"/>
              </a:ln>
              <a:effectLst>
                <a:outerShdw blurRad="12700" dist="38100" dir="2700000" algn="tl" rotWithShape="0">
                  <a:schemeClr val="bg1">
                    <a:lumMod val="50000"/>
                  </a:schemeClr>
                </a:outerShdw>
              </a:effectLst>
            </a:endParaRPr>
          </a:p>
          <a:p>
            <a:pPr algn="ctr"/>
            <a:endParaRPr lang="en-US" sz="5400" dirty="0">
              <a:ln w="9525">
                <a:solidFill>
                  <a:schemeClr val="bg1"/>
                </a:solidFill>
                <a:prstDash val="solid"/>
              </a:ln>
              <a:effectLst>
                <a:outerShdw blurRad="12700" dist="38100" dir="2700000" algn="tl" rotWithShape="0">
                  <a:schemeClr val="bg1">
                    <a:lumMod val="50000"/>
                  </a:schemeClr>
                </a:outerShdw>
              </a:effectLst>
            </a:endParaRPr>
          </a:p>
          <a:p>
            <a:pPr algn="ctr"/>
            <a:r>
              <a:rPr lang="en-US" sz="4000" cap="none" spc="0" dirty="0">
                <a:ln w="9525">
                  <a:solidFill>
                    <a:schemeClr val="bg1"/>
                  </a:solidFill>
                  <a:prstDash val="solid"/>
                </a:ln>
                <a:effectLst>
                  <a:outerShdw blurRad="12700" dist="38100" dir="2700000" algn="tl" rotWithShape="0">
                    <a:schemeClr val="bg1">
                      <a:lumMod val="50000"/>
                    </a:schemeClr>
                  </a:outerShdw>
                </a:effectLst>
              </a:rPr>
              <a:t>Is Psychoanalysis useful </a:t>
            </a:r>
          </a:p>
          <a:p>
            <a:pPr algn="ctr"/>
            <a:r>
              <a:rPr lang="en-US" sz="4000" cap="none" spc="0" dirty="0">
                <a:ln w="9525">
                  <a:solidFill>
                    <a:schemeClr val="bg1"/>
                  </a:solidFill>
                  <a:prstDash val="solid"/>
                </a:ln>
                <a:effectLst>
                  <a:outerShdw blurRad="12700" dist="38100" dir="2700000" algn="tl" rotWithShape="0">
                    <a:schemeClr val="bg1">
                      <a:lumMod val="50000"/>
                    </a:schemeClr>
                  </a:outerShdw>
                </a:effectLst>
              </a:rPr>
              <a:t>or is </a:t>
            </a:r>
            <a:r>
              <a:rPr lang="en-US" sz="4000" i="1" cap="none" spc="0" dirty="0">
                <a:ln w="9525">
                  <a:solidFill>
                    <a:schemeClr val="bg1"/>
                  </a:solidFill>
                  <a:prstDash val="solid"/>
                </a:ln>
                <a:effectLst>
                  <a:outerShdw blurRad="12700" dist="38100" dir="2700000" algn="tl" rotWithShape="0">
                    <a:schemeClr val="bg1">
                      <a:lumMod val="50000"/>
                    </a:schemeClr>
                  </a:outerShdw>
                </a:effectLst>
              </a:rPr>
              <a:t>Ham</a:t>
            </a:r>
            <a:r>
              <a:rPr lang="en-US" sz="4000" i="1" dirty="0">
                <a:ln w="9525">
                  <a:solidFill>
                    <a:schemeClr val="bg1"/>
                  </a:solidFill>
                  <a:prstDash val="solid"/>
                </a:ln>
                <a:effectLst>
                  <a:outerShdw blurRad="12700" dist="38100" dir="2700000" algn="tl" rotWithShape="0">
                    <a:schemeClr val="bg1">
                      <a:lumMod val="50000"/>
                    </a:schemeClr>
                  </a:outerShdw>
                </a:effectLst>
              </a:rPr>
              <a:t>let</a:t>
            </a:r>
            <a:r>
              <a:rPr lang="en-US" sz="4000" dirty="0">
                <a:ln w="9525">
                  <a:solidFill>
                    <a:schemeClr val="bg1"/>
                  </a:solidFill>
                  <a:prstDash val="solid"/>
                </a:ln>
                <a:effectLst>
                  <a:outerShdw blurRad="12700" dist="38100" dir="2700000" algn="tl" rotWithShape="0">
                    <a:schemeClr val="bg1">
                      <a:lumMod val="50000"/>
                    </a:schemeClr>
                  </a:outerShdw>
                </a:effectLst>
              </a:rPr>
              <a:t> </a:t>
            </a:r>
          </a:p>
          <a:p>
            <a:pPr algn="ctr"/>
            <a:r>
              <a:rPr lang="en-US" sz="4000" cap="none" spc="0" dirty="0">
                <a:ln w="9525">
                  <a:solidFill>
                    <a:schemeClr val="bg1"/>
                  </a:solidFill>
                  <a:prstDash val="solid"/>
                </a:ln>
                <a:effectLst>
                  <a:outerShdw blurRad="12700" dist="38100" dir="2700000" algn="tl" rotWithShape="0">
                    <a:schemeClr val="bg1">
                      <a:lumMod val="50000"/>
                    </a:schemeClr>
                  </a:outerShdw>
                </a:effectLst>
              </a:rPr>
              <a:t>merely an interesting</a:t>
            </a:r>
          </a:p>
          <a:p>
            <a:pPr algn="ctr"/>
            <a:r>
              <a:rPr lang="en-US" sz="4000" cap="none" spc="0" dirty="0">
                <a:ln w="9525">
                  <a:solidFill>
                    <a:schemeClr val="bg1"/>
                  </a:solidFill>
                  <a:prstDash val="solid"/>
                </a:ln>
                <a:effectLst>
                  <a:outerShdw blurRad="12700" dist="38100" dir="2700000" algn="tl" rotWithShape="0">
                    <a:schemeClr val="bg1">
                      <a:lumMod val="50000"/>
                    </a:schemeClr>
                  </a:outerShdw>
                </a:effectLst>
              </a:rPr>
              <a:t> fictional character</a:t>
            </a:r>
          </a:p>
          <a:p>
            <a:pPr algn="ctr"/>
            <a:r>
              <a:rPr lang="en-US" sz="4000" cap="none" spc="0" dirty="0">
                <a:ln w="9525">
                  <a:solidFill>
                    <a:schemeClr val="bg1"/>
                  </a:solidFill>
                  <a:prstDash val="solid"/>
                </a:ln>
                <a:effectLst>
                  <a:outerShdw blurRad="12700" dist="38100" dir="2700000" algn="tl" rotWithShape="0">
                    <a:schemeClr val="bg1">
                      <a:lumMod val="50000"/>
                    </a:schemeClr>
                  </a:outerShdw>
                </a:effectLst>
              </a:rPr>
              <a:t> in a play?</a:t>
            </a:r>
          </a:p>
        </p:txBody>
      </p:sp>
    </p:spTree>
    <p:extLst>
      <p:ext uri="{BB962C8B-B14F-4D97-AF65-F5344CB8AC3E}">
        <p14:creationId xmlns:p14="http://schemas.microsoft.com/office/powerpoint/2010/main" val="184045915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Picture 8">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1" name="Picture 10">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3" name="Rectangle 12">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6">
            <a:extLst>
              <a:ext uri="{FF2B5EF4-FFF2-40B4-BE49-F238E27FC236}">
                <a16:creationId xmlns:a16="http://schemas.microsoft.com/office/drawing/2014/main" id="{B2E911EF-80F5-4781-A4DF-44EFAF242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B0A2A734-17E4-44D5-9630-D54D6AF746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EFFB5C33-24B2-4764-BDBD-4C10A21DB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8808" y="0"/>
            <a:ext cx="340319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3" name="Picture 22">
            <a:extLst>
              <a:ext uri="{FF2B5EF4-FFF2-40B4-BE49-F238E27FC236}">
                <a16:creationId xmlns:a16="http://schemas.microsoft.com/office/drawing/2014/main" id="{FEB601E2-EFED-4313-BEE4-9E27B94FC6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242852"/>
            <a:ext cx="9110541" cy="246557"/>
          </a:xfrm>
          <a:prstGeom prst="rect">
            <a:avLst/>
          </a:prstGeom>
        </p:spPr>
      </p:pic>
      <p:sp>
        <p:nvSpPr>
          <p:cNvPr id="25" name="Rectangle 24">
            <a:extLst>
              <a:ext uri="{FF2B5EF4-FFF2-40B4-BE49-F238E27FC236}">
                <a16:creationId xmlns:a16="http://schemas.microsoft.com/office/drawing/2014/main" id="{1425DB5A-CEE1-4EE1-8C4A-689E49D35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9110542" cy="1660332"/>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7E9B68D0-C234-4AB1-B6B6-755891CDF98D}"/>
              </a:ext>
            </a:extLst>
          </p:cNvPr>
          <p:cNvSpPr txBox="1"/>
          <p:nvPr/>
        </p:nvSpPr>
        <p:spPr>
          <a:xfrm>
            <a:off x="840510" y="2733709"/>
            <a:ext cx="7657792" cy="1373070"/>
          </a:xfrm>
          <a:prstGeom prst="rect">
            <a:avLst/>
          </a:prstGeom>
        </p:spPr>
        <p:txBody>
          <a:bodyPr vert="horz" lIns="91440" tIns="45720" rIns="91440" bIns="45720" rtlCol="0" anchor="b">
            <a:normAutofit/>
          </a:bodyPr>
          <a:lstStyle/>
          <a:p>
            <a:pPr algn="r" defTabSz="914400">
              <a:lnSpc>
                <a:spcPct val="90000"/>
              </a:lnSpc>
              <a:spcBef>
                <a:spcPct val="0"/>
              </a:spcBef>
              <a:spcAft>
                <a:spcPts val="600"/>
              </a:spcAft>
            </a:pPr>
            <a:r>
              <a:rPr lang="en-US" sz="5400" dirty="0">
                <a:solidFill>
                  <a:srgbClr val="FFFFFF"/>
                </a:solidFill>
                <a:latin typeface="+mj-lt"/>
                <a:ea typeface="+mj-ea"/>
                <a:cs typeface="+mj-cs"/>
              </a:rPr>
              <a:t>Bibliography</a:t>
            </a:r>
          </a:p>
        </p:txBody>
      </p:sp>
      <p:sp>
        <p:nvSpPr>
          <p:cNvPr id="3" name="TextBox 2">
            <a:extLst>
              <a:ext uri="{FF2B5EF4-FFF2-40B4-BE49-F238E27FC236}">
                <a16:creationId xmlns:a16="http://schemas.microsoft.com/office/drawing/2014/main" id="{38BFE7E1-CEA9-453B-883D-C94F10A3E3EA}"/>
              </a:ext>
            </a:extLst>
          </p:cNvPr>
          <p:cNvSpPr txBox="1"/>
          <p:nvPr/>
        </p:nvSpPr>
        <p:spPr>
          <a:xfrm>
            <a:off x="503584" y="264568"/>
            <a:ext cx="7407966" cy="2369880"/>
          </a:xfrm>
          <a:prstGeom prst="rect">
            <a:avLst/>
          </a:prstGeom>
          <a:noFill/>
        </p:spPr>
        <p:txBody>
          <a:bodyPr wrap="square" rtlCol="0">
            <a:spAutoFit/>
          </a:bodyPr>
          <a:lstStyle/>
          <a:p>
            <a:r>
              <a:rPr lang="en-GB" sz="1200" dirty="0"/>
              <a:t>Adelman, Janet</a:t>
            </a:r>
            <a:r>
              <a:rPr lang="en-GB" sz="1200" i="1" dirty="0"/>
              <a:t>, Suffocating Mother’s: Fantasies of Maternal Origin in Shakespeare’s Plays, Hamlet to the Tempest,</a:t>
            </a:r>
            <a:r>
              <a:rPr lang="en-GB" sz="1200" dirty="0"/>
              <a:t> 1</a:t>
            </a:r>
            <a:r>
              <a:rPr lang="en-GB" sz="1200" baseline="30000" dirty="0"/>
              <a:t>st</a:t>
            </a:r>
            <a:r>
              <a:rPr lang="en-GB" sz="1200" dirty="0"/>
              <a:t> </a:t>
            </a:r>
            <a:r>
              <a:rPr lang="en-GB" sz="1200" dirty="0" err="1"/>
              <a:t>edn</a:t>
            </a:r>
            <a:r>
              <a:rPr lang="en-GB" sz="1200" dirty="0"/>
              <a:t>, (Abingdon: Routledge, Chapman and Hall, Inc,  1992).</a:t>
            </a:r>
          </a:p>
          <a:p>
            <a:endParaRPr lang="en-GB" sz="1200" dirty="0"/>
          </a:p>
          <a:p>
            <a:r>
              <a:rPr lang="en-GB" sz="1200" dirty="0"/>
              <a:t>Barker, Francis, </a:t>
            </a:r>
            <a:r>
              <a:rPr lang="en-GB" sz="1200" i="1" dirty="0"/>
              <a:t>The Culture of Violence: Essays on Tragedy and History,</a:t>
            </a:r>
            <a:r>
              <a:rPr lang="en-GB" sz="1200" dirty="0"/>
              <a:t> (Manchester: Manchester University Press , 1993).</a:t>
            </a:r>
          </a:p>
          <a:p>
            <a:endParaRPr lang="en-GB" sz="1200" dirty="0"/>
          </a:p>
          <a:p>
            <a:r>
              <a:rPr lang="en-GB" sz="1200" dirty="0"/>
              <a:t>Bradley, A.C, ‘Hamlet’ in </a:t>
            </a:r>
            <a:r>
              <a:rPr lang="en-GB" sz="1200" i="1" dirty="0"/>
              <a:t>Shakespearean Tragedy: Lectures on Hamlet, Othello, King Lear and Macbeth</a:t>
            </a:r>
            <a:r>
              <a:rPr lang="en-GB" sz="1200" dirty="0"/>
              <a:t>, New Penguin Shakespeare Library </a:t>
            </a:r>
            <a:r>
              <a:rPr lang="en-GB" sz="1200" dirty="0" err="1"/>
              <a:t>edn</a:t>
            </a:r>
            <a:r>
              <a:rPr lang="en-GB" sz="1200" dirty="0"/>
              <a:t>  (London : Penguin Books, 1991).</a:t>
            </a:r>
          </a:p>
          <a:p>
            <a:endParaRPr lang="en-GB" sz="1200" dirty="0"/>
          </a:p>
          <a:p>
            <a:r>
              <a:rPr lang="en-GB" sz="1200" dirty="0"/>
              <a:t>Eagleton, Terry, </a:t>
            </a:r>
            <a:r>
              <a:rPr lang="en-GB" sz="1200" i="1" dirty="0"/>
              <a:t>Literary Theory; An Introduction</a:t>
            </a:r>
            <a:r>
              <a:rPr lang="en-GB" sz="1200" dirty="0"/>
              <a:t>, Anniversary </a:t>
            </a:r>
            <a:r>
              <a:rPr lang="en-GB" sz="1200" dirty="0" err="1"/>
              <a:t>edn</a:t>
            </a:r>
            <a:r>
              <a:rPr lang="en-GB" sz="1200" dirty="0"/>
              <a:t> ( Oxford: Blackwell Publishing, 2008).</a:t>
            </a:r>
          </a:p>
          <a:p>
            <a:endParaRPr lang="en-GB" sz="1400" dirty="0"/>
          </a:p>
          <a:p>
            <a:endParaRPr lang="en-GB" sz="1400" dirty="0"/>
          </a:p>
        </p:txBody>
      </p:sp>
      <p:sp>
        <p:nvSpPr>
          <p:cNvPr id="5" name="TextBox 4">
            <a:extLst>
              <a:ext uri="{FF2B5EF4-FFF2-40B4-BE49-F238E27FC236}">
                <a16:creationId xmlns:a16="http://schemas.microsoft.com/office/drawing/2014/main" id="{9FDE223B-6A31-49B0-811E-33CF344EF88B}"/>
              </a:ext>
            </a:extLst>
          </p:cNvPr>
          <p:cNvSpPr txBox="1"/>
          <p:nvPr/>
        </p:nvSpPr>
        <p:spPr>
          <a:xfrm>
            <a:off x="212035" y="4518793"/>
            <a:ext cx="8286267" cy="2400657"/>
          </a:xfrm>
          <a:prstGeom prst="rect">
            <a:avLst/>
          </a:prstGeom>
          <a:noFill/>
        </p:spPr>
        <p:txBody>
          <a:bodyPr wrap="square" rtlCol="0">
            <a:spAutoFit/>
          </a:bodyPr>
          <a:lstStyle/>
          <a:p>
            <a:r>
              <a:rPr lang="en-GB" sz="1200" dirty="0"/>
              <a:t>Jones, Ernest,’ Hamlet and Oedipus’ in </a:t>
            </a:r>
            <a:r>
              <a:rPr lang="en-GB" sz="1200" i="1" dirty="0"/>
              <a:t>Hamlet a Collection of Critical Essays</a:t>
            </a:r>
            <a:r>
              <a:rPr lang="en-GB" sz="1200" dirty="0"/>
              <a:t> ed. by John Jump, 1</a:t>
            </a:r>
            <a:r>
              <a:rPr lang="en-GB" sz="1200" baseline="30000" dirty="0"/>
              <a:t>st</a:t>
            </a:r>
            <a:r>
              <a:rPr lang="en-GB" sz="1200" dirty="0"/>
              <a:t> </a:t>
            </a:r>
            <a:r>
              <a:rPr lang="en-GB" sz="1200" dirty="0" err="1"/>
              <a:t>edn</a:t>
            </a:r>
            <a:r>
              <a:rPr lang="en-GB" sz="1200" dirty="0"/>
              <a:t> (London and Basingstoke : The Macmillan Press, 1968).</a:t>
            </a:r>
          </a:p>
          <a:p>
            <a:endParaRPr lang="en-GB" sz="1200" dirty="0"/>
          </a:p>
          <a:p>
            <a:r>
              <a:rPr lang="en-GB" sz="1200" dirty="0"/>
              <a:t>Lacan, Jacques, ‘Desire and the Interpretation of Desire in Hamlet.’ </a:t>
            </a:r>
            <a:r>
              <a:rPr lang="en-GB" sz="1200" i="1" dirty="0"/>
              <a:t>Yale French Studies</a:t>
            </a:r>
            <a:r>
              <a:rPr lang="en-GB" sz="1200" dirty="0"/>
              <a:t>, no. 55/56, 1977, </a:t>
            </a:r>
            <a:r>
              <a:rPr lang="en-GB" sz="1200" i="1" dirty="0"/>
              <a:t>JSTOR</a:t>
            </a:r>
            <a:r>
              <a:rPr lang="en-GB" sz="1200" dirty="0"/>
              <a:t>, </a:t>
            </a:r>
            <a:r>
              <a:rPr lang="en-GB" sz="1200" u="sng" dirty="0">
                <a:hlinkClick r:id="rId6"/>
              </a:rPr>
              <a:t>www.jstor.org/stable/2930434</a:t>
            </a:r>
            <a:r>
              <a:rPr lang="en-GB" sz="1200" dirty="0"/>
              <a:t>.</a:t>
            </a:r>
          </a:p>
          <a:p>
            <a:endParaRPr lang="en-GB" sz="1200" dirty="0"/>
          </a:p>
          <a:p>
            <a:r>
              <a:rPr lang="en-GB" sz="1200" dirty="0"/>
              <a:t>Shakespeare, William,  </a:t>
            </a:r>
            <a:r>
              <a:rPr lang="en-GB" sz="1200" i="1" dirty="0"/>
              <a:t>Hamlet,</a:t>
            </a:r>
            <a:r>
              <a:rPr lang="en-GB" sz="1200" dirty="0"/>
              <a:t> ed by G.R Hibbard, Oxford World’s Classics </a:t>
            </a:r>
            <a:r>
              <a:rPr lang="en-GB" sz="1200" dirty="0" err="1"/>
              <a:t>edn</a:t>
            </a:r>
            <a:r>
              <a:rPr lang="en-GB" sz="1200" dirty="0"/>
              <a:t> (Oxford: Oxford University Press, 2008).</a:t>
            </a:r>
          </a:p>
          <a:p>
            <a:endParaRPr lang="en-GB" sz="1200" dirty="0"/>
          </a:p>
          <a:p>
            <a:r>
              <a:rPr lang="en-GB" sz="1200" dirty="0"/>
              <a:t>Wright, Elizabeth, ‘Modern Psychoanalytic Criticism’, ed. by Ann Jefferson, and Robey, David</a:t>
            </a:r>
            <a:r>
              <a:rPr lang="en-GB" sz="1200" i="1" dirty="0"/>
              <a:t>) Modern Literary Theory; A Comparative Introduction.</a:t>
            </a:r>
            <a:r>
              <a:rPr lang="en-GB" sz="1200" dirty="0"/>
              <a:t> (London: B.T </a:t>
            </a:r>
            <a:r>
              <a:rPr lang="en-GB" sz="1200" dirty="0" err="1"/>
              <a:t>Batsford</a:t>
            </a:r>
            <a:r>
              <a:rPr lang="en-GB" sz="1200" dirty="0"/>
              <a:t> Ltd, 2</a:t>
            </a:r>
            <a:r>
              <a:rPr lang="en-GB" sz="1200" baseline="30000" dirty="0"/>
              <a:t>nd</a:t>
            </a:r>
            <a:r>
              <a:rPr lang="en-GB" sz="1200" dirty="0"/>
              <a:t> ed, 1986).</a:t>
            </a:r>
          </a:p>
          <a:p>
            <a:endParaRPr lang="en-GB" dirty="0"/>
          </a:p>
        </p:txBody>
      </p:sp>
      <p:pic>
        <p:nvPicPr>
          <p:cNvPr id="8" name="Picture 7" descr="A person posing for the camera&#10;&#10;Description automatically generated">
            <a:extLst>
              <a:ext uri="{FF2B5EF4-FFF2-40B4-BE49-F238E27FC236}">
                <a16:creationId xmlns:a16="http://schemas.microsoft.com/office/drawing/2014/main" id="{ADFF8A64-8407-4FB4-B761-A78DDB53602B}"/>
              </a:ext>
            </a:extLst>
          </p:cNvPr>
          <p:cNvPicPr>
            <a:picLocks noChangeAspect="1"/>
          </p:cNvPicPr>
          <p:nvPr/>
        </p:nvPicPr>
        <p:blipFill>
          <a:blip r:embed="rId7"/>
          <a:stretch>
            <a:fillRect/>
          </a:stretch>
        </p:blipFill>
        <p:spPr>
          <a:xfrm>
            <a:off x="9684106" y="1802295"/>
            <a:ext cx="2004310" cy="2896402"/>
          </a:xfrm>
          <a:prstGeom prst="rect">
            <a:avLst/>
          </a:prstGeom>
        </p:spPr>
      </p:pic>
    </p:spTree>
    <p:custDataLst>
      <p:tags r:id="rId1"/>
    </p:custDataLst>
    <p:extLst>
      <p:ext uri="{BB962C8B-B14F-4D97-AF65-F5344CB8AC3E}">
        <p14:creationId xmlns:p14="http://schemas.microsoft.com/office/powerpoint/2010/main" val="41230479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2000" fill="hold"/>
                                        <p:tgtEl>
                                          <p:spTgt spid="8"/>
                                        </p:tgtEl>
                                        <p:attrNameLst>
                                          <p:attrName>ppt_x</p:attrName>
                                        </p:attrNameLst>
                                      </p:cBhvr>
                                      <p:tavLst>
                                        <p:tav tm="0">
                                          <p:val>
                                            <p:strVal val="#ppt_x"/>
                                          </p:val>
                                        </p:tav>
                                        <p:tav tm="100000">
                                          <p:val>
                                            <p:strVal val="#ppt_x"/>
                                          </p:val>
                                        </p:tav>
                                      </p:tavLst>
                                    </p:anim>
                                    <p:anim calcmode="lin" valueType="num">
                                      <p:cBhvr additive="base">
                                        <p:cTn id="8" dur="20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1" name="Picture 10">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3" name="Picture 12">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5" name="Rectangle 14">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9" name="Rectangle 18">
            <a:extLst>
              <a:ext uri="{FF2B5EF4-FFF2-40B4-BE49-F238E27FC236}">
                <a16:creationId xmlns:a16="http://schemas.microsoft.com/office/drawing/2014/main" id="{00573A24-AD84-4562-A993-7D04E1D18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B3C087F8-F09C-4C07-B55F-6081689A24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 name="Rectangle 22">
            <a:extLst>
              <a:ext uri="{FF2B5EF4-FFF2-40B4-BE49-F238E27FC236}">
                <a16:creationId xmlns:a16="http://schemas.microsoft.com/office/drawing/2014/main" id="{FC49D257-5737-4C0D-89EA-9C311AF2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9176" y="0"/>
            <a:ext cx="6092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E13D267A-94F5-488A-94C6-5D7156D9AF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688333"/>
            <a:ext cx="6400800" cy="185701"/>
          </a:xfrm>
          <a:prstGeom prst="rect">
            <a:avLst/>
          </a:prstGeom>
        </p:spPr>
      </p:pic>
      <p:sp>
        <p:nvSpPr>
          <p:cNvPr id="27" name="Rectangle 26">
            <a:extLst>
              <a:ext uri="{FF2B5EF4-FFF2-40B4-BE49-F238E27FC236}">
                <a16:creationId xmlns:a16="http://schemas.microsoft.com/office/drawing/2014/main" id="{46CE3EB2-91DF-4F5D-8874-744AAAE311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162908"/>
            <a:ext cx="6411743" cy="2532185"/>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1F77508E-3EF9-482A-8BF5-CA514F857C4F}"/>
              </a:ext>
            </a:extLst>
          </p:cNvPr>
          <p:cNvSpPr txBox="1"/>
          <p:nvPr/>
        </p:nvSpPr>
        <p:spPr>
          <a:xfrm>
            <a:off x="680322" y="2403231"/>
            <a:ext cx="5192940" cy="2133600"/>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5400">
                <a:latin typeface="+mj-lt"/>
                <a:ea typeface="+mj-ea"/>
                <a:cs typeface="+mj-cs"/>
              </a:rPr>
              <a:t>Bibliography of Images</a:t>
            </a:r>
          </a:p>
        </p:txBody>
      </p:sp>
      <p:pic>
        <p:nvPicPr>
          <p:cNvPr id="4" name="Picture 3" descr="A black and white photo of a person&#10;&#10;Description automatically generated">
            <a:extLst>
              <a:ext uri="{FF2B5EF4-FFF2-40B4-BE49-F238E27FC236}">
                <a16:creationId xmlns:a16="http://schemas.microsoft.com/office/drawing/2014/main" id="{F723D96D-A25F-48FF-A97E-3C3D111FA28C}"/>
              </a:ext>
            </a:extLst>
          </p:cNvPr>
          <p:cNvPicPr>
            <a:picLocks noChangeAspect="1"/>
          </p:cNvPicPr>
          <p:nvPr/>
        </p:nvPicPr>
        <p:blipFill>
          <a:blip r:embed="rId5"/>
          <a:stretch>
            <a:fillRect/>
          </a:stretch>
        </p:blipFill>
        <p:spPr>
          <a:xfrm>
            <a:off x="2225914" y="580075"/>
            <a:ext cx="1647348" cy="2233692"/>
          </a:xfrm>
          <a:prstGeom prst="rect">
            <a:avLst/>
          </a:prstGeom>
        </p:spPr>
      </p:pic>
      <p:sp>
        <p:nvSpPr>
          <p:cNvPr id="5" name="TextBox 4">
            <a:extLst>
              <a:ext uri="{FF2B5EF4-FFF2-40B4-BE49-F238E27FC236}">
                <a16:creationId xmlns:a16="http://schemas.microsoft.com/office/drawing/2014/main" id="{D00EB837-BCC2-4156-A27F-415C2C6B2D4A}"/>
              </a:ext>
            </a:extLst>
          </p:cNvPr>
          <p:cNvSpPr txBox="1"/>
          <p:nvPr/>
        </p:nvSpPr>
        <p:spPr>
          <a:xfrm>
            <a:off x="6705465" y="580075"/>
            <a:ext cx="5200576" cy="4616648"/>
          </a:xfrm>
          <a:prstGeom prst="rect">
            <a:avLst/>
          </a:prstGeom>
          <a:noFill/>
        </p:spPr>
        <p:txBody>
          <a:bodyPr wrap="square" rtlCol="0">
            <a:spAutoFit/>
          </a:bodyPr>
          <a:lstStyle/>
          <a:p>
            <a:r>
              <a:rPr lang="en-GB" sz="1400" dirty="0"/>
              <a:t>Slide 1 – Retrieved from </a:t>
            </a:r>
            <a:r>
              <a:rPr lang="en-GB" sz="1400" dirty="0">
                <a:hlinkClick r:id="rId6">
                  <a:extLst>
                    <a:ext uri="{A12FA001-AC4F-418D-AE19-62706E023703}">
                      <ahyp:hlinkClr xmlns:ahyp="http://schemas.microsoft.com/office/drawing/2018/hyperlinkcolor" val="tx"/>
                    </a:ext>
                  </a:extLst>
                </a:hlinkClick>
              </a:rPr>
              <a:t>orlandoshakes.com </a:t>
            </a:r>
          </a:p>
          <a:p>
            <a:r>
              <a:rPr lang="en-GB" sz="1400" dirty="0">
                <a:hlinkClick r:id="rId6">
                  <a:extLst>
                    <a:ext uri="{A12FA001-AC4F-418D-AE19-62706E023703}">
                      <ahyp:hlinkClr xmlns:ahyp="http://schemas.microsoft.com/office/drawing/2018/hyperlinkcolor" val="tx"/>
                    </a:ext>
                  </a:extLst>
                </a:hlinkClick>
              </a:rPr>
              <a:t> Accessed</a:t>
            </a:r>
            <a:r>
              <a:rPr lang="en-GB" sz="1400" dirty="0"/>
              <a:t>  13/11/19</a:t>
            </a:r>
          </a:p>
          <a:p>
            <a:endParaRPr lang="en-GB" sz="1400" dirty="0"/>
          </a:p>
          <a:p>
            <a:r>
              <a:rPr lang="en-GB" sz="1400" dirty="0"/>
              <a:t>Slide 2 – Retrieved from centeratwestpark.org. Accessed 13/11/19</a:t>
            </a:r>
          </a:p>
          <a:p>
            <a:endParaRPr lang="en-GB" sz="1400" dirty="0"/>
          </a:p>
          <a:p>
            <a:r>
              <a:rPr lang="en-GB" sz="1400" dirty="0"/>
              <a:t>Slide 3 – Retrieved from thegreatcoursesdaily.com . Accessed 13/11/19</a:t>
            </a:r>
          </a:p>
          <a:p>
            <a:endParaRPr lang="en-GB" sz="1400" dirty="0"/>
          </a:p>
          <a:p>
            <a:r>
              <a:rPr lang="en-GB" sz="1400" dirty="0"/>
              <a:t>Slide 4 – Retrieved from theatrehistory.com. Accessed 13/11/19</a:t>
            </a:r>
          </a:p>
          <a:p>
            <a:endParaRPr lang="en-GB" sz="1400" dirty="0"/>
          </a:p>
          <a:p>
            <a:r>
              <a:rPr lang="en-GB" sz="1400" dirty="0"/>
              <a:t>Slide 5 – Retrieved from douxreviews.com . Accessed 13/11/19</a:t>
            </a:r>
          </a:p>
          <a:p>
            <a:endParaRPr lang="en-GB" sz="1400" dirty="0"/>
          </a:p>
          <a:p>
            <a:r>
              <a:rPr lang="en-GB" sz="1400" dirty="0"/>
              <a:t>Slide 6 – Retrieved from kobo.com . Accessed 13/11/19</a:t>
            </a:r>
          </a:p>
          <a:p>
            <a:endParaRPr lang="en-GB" sz="1400" dirty="0"/>
          </a:p>
          <a:p>
            <a:r>
              <a:rPr lang="en-GB" sz="1400" dirty="0"/>
              <a:t>Slide 7 – Retrieved from alarmy.com . Accessed 13/11/19</a:t>
            </a:r>
          </a:p>
          <a:p>
            <a:endParaRPr lang="en-GB" sz="1400" dirty="0"/>
          </a:p>
          <a:p>
            <a:r>
              <a:rPr lang="en-GB" sz="1400" dirty="0"/>
              <a:t>Slide 8 – Retrieved from brittanica.com . Accessed 13/11/19</a:t>
            </a:r>
          </a:p>
          <a:p>
            <a:endParaRPr lang="en-GB" sz="1400" dirty="0"/>
          </a:p>
          <a:p>
            <a:r>
              <a:rPr lang="en-GB" sz="1400" dirty="0"/>
              <a:t>Slide 9 – Retrieved from slate.com . Accessed 13/11/19</a:t>
            </a:r>
          </a:p>
        </p:txBody>
      </p:sp>
    </p:spTree>
    <p:extLst>
      <p:ext uri="{BB962C8B-B14F-4D97-AF65-F5344CB8AC3E}">
        <p14:creationId xmlns:p14="http://schemas.microsoft.com/office/powerpoint/2010/main" val="8520461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4000" advTm="25005">
        <p15:prstTrans prst="curtains"/>
      </p:transition>
    </mc:Choice>
    <mc:Fallback xmlns="">
      <p:transition spd="slow" advTm="250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3.8"/>
</p:tagLst>
</file>

<file path=ppt/tags/tag2.xml><?xml version="1.0" encoding="utf-8"?>
<p:tagLst xmlns:a="http://schemas.openxmlformats.org/drawingml/2006/main" xmlns:r="http://schemas.openxmlformats.org/officeDocument/2006/relationships" xmlns:p="http://schemas.openxmlformats.org/presentationml/2006/main">
  <p:tag name="TIMING" val="|2.4"/>
</p:tagLst>
</file>

<file path=ppt/tags/tag3.xml><?xml version="1.0" encoding="utf-8"?>
<p:tagLst xmlns:a="http://schemas.openxmlformats.org/drawingml/2006/main" xmlns:r="http://schemas.openxmlformats.org/officeDocument/2006/relationships" xmlns:p="http://schemas.openxmlformats.org/presentationml/2006/main">
  <p:tag name="TIMING" val="|4.6"/>
</p:tagLst>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210</TotalTime>
  <Words>651</Words>
  <Application>Microsoft Office PowerPoint</Application>
  <PresentationFormat>Widescreen</PresentationFormat>
  <Paragraphs>66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Trebuchet MS</vt:lpstr>
      <vt:lpstr>Berlin</vt:lpstr>
      <vt:lpstr>Theory or not Theory? That is the Question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Theory or not Theory? That is the Question</dc:title>
  <dc:creator>Bernadette Horton</dc:creator>
  <cp:lastModifiedBy>Bernadette Horton</cp:lastModifiedBy>
  <cp:revision>9</cp:revision>
  <dcterms:created xsi:type="dcterms:W3CDTF">2019-11-13T16:14:43Z</dcterms:created>
  <dcterms:modified xsi:type="dcterms:W3CDTF">2019-11-14T12:28:36Z</dcterms:modified>
</cp:coreProperties>
</file>