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80" r:id="rId2"/>
    <p:sldId id="267" r:id="rId3"/>
    <p:sldId id="257" r:id="rId4"/>
    <p:sldId id="277" r:id="rId5"/>
    <p:sldId id="276" r:id="rId6"/>
    <p:sldId id="275" r:id="rId7"/>
    <p:sldId id="260" r:id="rId8"/>
    <p:sldId id="258" r:id="rId9"/>
    <p:sldId id="278" r:id="rId10"/>
    <p:sldId id="259" r:id="rId11"/>
    <p:sldId id="261" r:id="rId12"/>
    <p:sldId id="272" r:id="rId13"/>
    <p:sldId id="263" r:id="rId14"/>
    <p:sldId id="266" r:id="rId15"/>
    <p:sldId id="270" r:id="rId16"/>
    <p:sldId id="279" r:id="rId17"/>
    <p:sldId id="273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248" autoAdjust="0"/>
    <p:restoredTop sz="94660"/>
  </p:normalViewPr>
  <p:slideViewPr>
    <p:cSldViewPr snapToGrid="0">
      <p:cViewPr varScale="1">
        <p:scale>
          <a:sx n="86" d="100"/>
          <a:sy n="86" d="100"/>
        </p:scale>
        <p:origin x="826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CFF1BC-7F35-446C-9DCD-43F5D3AA04F1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2E7E41B-D62E-447C-A6A3-8C372A488E5A}">
      <dgm:prSet/>
      <dgm:spPr/>
      <dgm:t>
        <a:bodyPr/>
        <a:lstStyle/>
        <a:p>
          <a:r>
            <a:rPr lang="en-GB" dirty="0"/>
            <a:t>Budget constraints may become an issue if the author required to build a local cluster in the lab…</a:t>
          </a:r>
          <a:endParaRPr lang="en-US" dirty="0"/>
        </a:p>
      </dgm:t>
    </dgm:pt>
    <dgm:pt modelId="{553A70FC-EF23-4748-8004-F859584E640C}" type="parTrans" cxnId="{5ED43251-FA96-4FE4-A3FF-8F1260F37B68}">
      <dgm:prSet/>
      <dgm:spPr/>
      <dgm:t>
        <a:bodyPr/>
        <a:lstStyle/>
        <a:p>
          <a:endParaRPr lang="en-US"/>
        </a:p>
      </dgm:t>
    </dgm:pt>
    <dgm:pt modelId="{E4636D3B-C047-4E5C-A56D-4A5D2FBA24D8}" type="sibTrans" cxnId="{5ED43251-FA96-4FE4-A3FF-8F1260F37B68}">
      <dgm:prSet/>
      <dgm:spPr/>
      <dgm:t>
        <a:bodyPr/>
        <a:lstStyle/>
        <a:p>
          <a:endParaRPr lang="en-US"/>
        </a:p>
      </dgm:t>
    </dgm:pt>
    <dgm:pt modelId="{9ED8460E-A8C0-4205-A0DC-6D1A33F73288}">
      <dgm:prSet/>
      <dgm:spPr/>
      <dgm:t>
        <a:bodyPr/>
        <a:lstStyle/>
        <a:p>
          <a:r>
            <a:rPr lang="en-GB" dirty="0"/>
            <a:t>Software licence limitations may impact in dividing the workload between home and University…</a:t>
          </a:r>
          <a:endParaRPr lang="en-US" dirty="0"/>
        </a:p>
      </dgm:t>
    </dgm:pt>
    <dgm:pt modelId="{FD01A8DC-0509-466D-8475-D4F9ABF89C30}" type="parTrans" cxnId="{26F1B2EC-F621-428E-8AEB-1B053BC7713E}">
      <dgm:prSet/>
      <dgm:spPr/>
      <dgm:t>
        <a:bodyPr/>
        <a:lstStyle/>
        <a:p>
          <a:endParaRPr lang="en-US"/>
        </a:p>
      </dgm:t>
    </dgm:pt>
    <dgm:pt modelId="{800963B2-36C6-4A8C-8064-C65DEE7F4182}" type="sibTrans" cxnId="{26F1B2EC-F621-428E-8AEB-1B053BC7713E}">
      <dgm:prSet/>
      <dgm:spPr/>
      <dgm:t>
        <a:bodyPr/>
        <a:lstStyle/>
        <a:p>
          <a:endParaRPr lang="en-US"/>
        </a:p>
      </dgm:t>
    </dgm:pt>
    <dgm:pt modelId="{B7E8CE20-397C-4EDE-97F6-5732BAC6BC38}">
      <dgm:prSet/>
      <dgm:spPr/>
      <dgm:t>
        <a:bodyPr/>
        <a:lstStyle/>
        <a:p>
          <a:r>
            <a:rPr lang="en-GB" dirty="0"/>
            <a:t>Out of hours, access restriction to the lab may delay the progress of this project…</a:t>
          </a:r>
          <a:endParaRPr lang="en-US" dirty="0"/>
        </a:p>
      </dgm:t>
    </dgm:pt>
    <dgm:pt modelId="{15E5AC90-1F48-4A03-A60C-83C24931D5CD}" type="parTrans" cxnId="{80F59D13-339B-4093-AB3B-0598A30E04E0}">
      <dgm:prSet/>
      <dgm:spPr/>
      <dgm:t>
        <a:bodyPr/>
        <a:lstStyle/>
        <a:p>
          <a:endParaRPr lang="en-US"/>
        </a:p>
      </dgm:t>
    </dgm:pt>
    <dgm:pt modelId="{0016C6F6-6952-454E-A7AE-B98FBCD9B4B0}" type="sibTrans" cxnId="{80F59D13-339B-4093-AB3B-0598A30E04E0}">
      <dgm:prSet/>
      <dgm:spPr/>
      <dgm:t>
        <a:bodyPr/>
        <a:lstStyle/>
        <a:p>
          <a:endParaRPr lang="en-US"/>
        </a:p>
      </dgm:t>
    </dgm:pt>
    <dgm:pt modelId="{D8C948F1-AAFD-4C58-B78F-52924BE30A16}">
      <dgm:prSet/>
      <dgm:spPr>
        <a:solidFill>
          <a:srgbClr val="C00000"/>
        </a:solidFill>
      </dgm:spPr>
      <dgm:t>
        <a:bodyPr/>
        <a:lstStyle/>
        <a:p>
          <a:r>
            <a:rPr lang="en-GB" dirty="0"/>
            <a:t>Lost or failure to back-up the project data could have a damaging impact on the project…</a:t>
          </a:r>
          <a:endParaRPr lang="en-US" dirty="0"/>
        </a:p>
      </dgm:t>
    </dgm:pt>
    <dgm:pt modelId="{9900B308-73B1-44D5-9FD3-AC08ED49BAFF}" type="parTrans" cxnId="{68857996-47AC-4138-8B10-EC58A0F5D8D8}">
      <dgm:prSet/>
      <dgm:spPr/>
      <dgm:t>
        <a:bodyPr/>
        <a:lstStyle/>
        <a:p>
          <a:endParaRPr lang="en-US"/>
        </a:p>
      </dgm:t>
    </dgm:pt>
    <dgm:pt modelId="{49E12800-B6D0-49A6-9FF6-18DA38CB3C95}" type="sibTrans" cxnId="{68857996-47AC-4138-8B10-EC58A0F5D8D8}">
      <dgm:prSet/>
      <dgm:spPr/>
      <dgm:t>
        <a:bodyPr/>
        <a:lstStyle/>
        <a:p>
          <a:endParaRPr lang="en-US"/>
        </a:p>
      </dgm:t>
    </dgm:pt>
    <dgm:pt modelId="{0835E0FF-B2CF-4241-8C88-D8BFAE202519}">
      <dgm:prSet/>
      <dgm:spPr>
        <a:solidFill>
          <a:srgbClr val="C00000"/>
        </a:solidFill>
      </dgm:spPr>
      <dgm:t>
        <a:bodyPr/>
        <a:lstStyle/>
        <a:p>
          <a:r>
            <a:rPr lang="en-GB" dirty="0"/>
            <a:t>IT infrastructure failure or planned maintenance may cause delays to this project…</a:t>
          </a:r>
          <a:endParaRPr lang="en-US" dirty="0"/>
        </a:p>
      </dgm:t>
    </dgm:pt>
    <dgm:pt modelId="{8A1D1AA2-A99E-42C9-9FDF-730A820E22F3}" type="parTrans" cxnId="{96F48A17-2581-4A8E-B4F4-A0AA87F45215}">
      <dgm:prSet/>
      <dgm:spPr/>
      <dgm:t>
        <a:bodyPr/>
        <a:lstStyle/>
        <a:p>
          <a:endParaRPr lang="en-US"/>
        </a:p>
      </dgm:t>
    </dgm:pt>
    <dgm:pt modelId="{9DA4753E-7A51-40E7-911B-083DCF2747CA}" type="sibTrans" cxnId="{96F48A17-2581-4A8E-B4F4-A0AA87F45215}">
      <dgm:prSet/>
      <dgm:spPr/>
      <dgm:t>
        <a:bodyPr/>
        <a:lstStyle/>
        <a:p>
          <a:endParaRPr lang="en-US"/>
        </a:p>
      </dgm:t>
    </dgm:pt>
    <dgm:pt modelId="{95ED5AFA-B0C7-4961-8A86-5C3B7C84706F}">
      <dgm:prSet/>
      <dgm:spPr>
        <a:solidFill>
          <a:srgbClr val="FF0000"/>
        </a:solidFill>
      </dgm:spPr>
      <dgm:t>
        <a:bodyPr/>
        <a:lstStyle/>
        <a:p>
          <a:r>
            <a:rPr lang="en-GB" dirty="0"/>
            <a:t>The current COVID-19 pandemic could have a massive impact on the entire project…</a:t>
          </a:r>
          <a:endParaRPr lang="en-US" dirty="0"/>
        </a:p>
      </dgm:t>
    </dgm:pt>
    <dgm:pt modelId="{4794411D-176D-47D3-8958-9AAC88692A85}" type="parTrans" cxnId="{65DF24BB-B6E0-4694-A5B8-7E2954B718A6}">
      <dgm:prSet/>
      <dgm:spPr/>
      <dgm:t>
        <a:bodyPr/>
        <a:lstStyle/>
        <a:p>
          <a:endParaRPr lang="en-US"/>
        </a:p>
      </dgm:t>
    </dgm:pt>
    <dgm:pt modelId="{EB722A68-6661-454B-BCB8-D55AC5F4417F}" type="sibTrans" cxnId="{65DF24BB-B6E0-4694-A5B8-7E2954B718A6}">
      <dgm:prSet/>
      <dgm:spPr/>
      <dgm:t>
        <a:bodyPr/>
        <a:lstStyle/>
        <a:p>
          <a:endParaRPr lang="en-US"/>
        </a:p>
      </dgm:t>
    </dgm:pt>
    <dgm:pt modelId="{FCA6BB66-DCBA-4E40-8C67-84967AF95B40}" type="pres">
      <dgm:prSet presAssocID="{D8CFF1BC-7F35-446C-9DCD-43F5D3AA04F1}" presName="linear" presStyleCnt="0">
        <dgm:presLayoutVars>
          <dgm:animLvl val="lvl"/>
          <dgm:resizeHandles val="exact"/>
        </dgm:presLayoutVars>
      </dgm:prSet>
      <dgm:spPr/>
    </dgm:pt>
    <dgm:pt modelId="{7ED0004F-F8C5-48DF-B12E-FE1DE00AE6FB}" type="pres">
      <dgm:prSet presAssocID="{62E7E41B-D62E-447C-A6A3-8C372A488E5A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BB41D1DD-E44E-47EF-84E1-885042465C9E}" type="pres">
      <dgm:prSet presAssocID="{E4636D3B-C047-4E5C-A56D-4A5D2FBA24D8}" presName="spacer" presStyleCnt="0"/>
      <dgm:spPr/>
    </dgm:pt>
    <dgm:pt modelId="{2A645B59-B45F-4058-9E50-9E63D95352BA}" type="pres">
      <dgm:prSet presAssocID="{9ED8460E-A8C0-4205-A0DC-6D1A33F7328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9C539855-BC64-4FF8-BC05-3CB4F9A8DCC5}" type="pres">
      <dgm:prSet presAssocID="{800963B2-36C6-4A8C-8064-C65DEE7F4182}" presName="spacer" presStyleCnt="0"/>
      <dgm:spPr/>
    </dgm:pt>
    <dgm:pt modelId="{B2B04D2C-7340-4AF0-B5DF-F506FB290CF6}" type="pres">
      <dgm:prSet presAssocID="{B7E8CE20-397C-4EDE-97F6-5732BAC6BC38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4026CDCE-BD05-47E0-9FCA-11F51959D604}" type="pres">
      <dgm:prSet presAssocID="{0016C6F6-6952-454E-A7AE-B98FBCD9B4B0}" presName="spacer" presStyleCnt="0"/>
      <dgm:spPr/>
    </dgm:pt>
    <dgm:pt modelId="{D7288265-FFA8-4DF1-91C3-0798583BE040}" type="pres">
      <dgm:prSet presAssocID="{D8C948F1-AAFD-4C58-B78F-52924BE30A16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19DA5205-D892-4D38-8A7C-19A5F2695104}" type="pres">
      <dgm:prSet presAssocID="{49E12800-B6D0-49A6-9FF6-18DA38CB3C95}" presName="spacer" presStyleCnt="0"/>
      <dgm:spPr/>
    </dgm:pt>
    <dgm:pt modelId="{6DBAEE69-0E9C-4177-8218-7DF896AEB349}" type="pres">
      <dgm:prSet presAssocID="{0835E0FF-B2CF-4241-8C88-D8BFAE202519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5EA06209-830C-474C-A4C1-4C1863CF2B61}" type="pres">
      <dgm:prSet presAssocID="{9DA4753E-7A51-40E7-911B-083DCF2747CA}" presName="spacer" presStyleCnt="0"/>
      <dgm:spPr/>
    </dgm:pt>
    <dgm:pt modelId="{201A325C-351F-4502-89FA-6F611000C311}" type="pres">
      <dgm:prSet presAssocID="{95ED5AFA-B0C7-4961-8A86-5C3B7C84706F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D651007-C010-45C8-AABE-A788F2D31063}" type="presOf" srcId="{95ED5AFA-B0C7-4961-8A86-5C3B7C84706F}" destId="{201A325C-351F-4502-89FA-6F611000C311}" srcOrd="0" destOrd="0" presId="urn:microsoft.com/office/officeart/2005/8/layout/vList2"/>
    <dgm:cxn modelId="{80F59D13-339B-4093-AB3B-0598A30E04E0}" srcId="{D8CFF1BC-7F35-446C-9DCD-43F5D3AA04F1}" destId="{B7E8CE20-397C-4EDE-97F6-5732BAC6BC38}" srcOrd="2" destOrd="0" parTransId="{15E5AC90-1F48-4A03-A60C-83C24931D5CD}" sibTransId="{0016C6F6-6952-454E-A7AE-B98FBCD9B4B0}"/>
    <dgm:cxn modelId="{96F48A17-2581-4A8E-B4F4-A0AA87F45215}" srcId="{D8CFF1BC-7F35-446C-9DCD-43F5D3AA04F1}" destId="{0835E0FF-B2CF-4241-8C88-D8BFAE202519}" srcOrd="4" destOrd="0" parTransId="{8A1D1AA2-A99E-42C9-9FDF-730A820E22F3}" sibTransId="{9DA4753E-7A51-40E7-911B-083DCF2747CA}"/>
    <dgm:cxn modelId="{7F94C222-9937-4AD7-B83A-810F9E29CEA0}" type="presOf" srcId="{0835E0FF-B2CF-4241-8C88-D8BFAE202519}" destId="{6DBAEE69-0E9C-4177-8218-7DF896AEB349}" srcOrd="0" destOrd="0" presId="urn:microsoft.com/office/officeart/2005/8/layout/vList2"/>
    <dgm:cxn modelId="{5ED43251-FA96-4FE4-A3FF-8F1260F37B68}" srcId="{D8CFF1BC-7F35-446C-9DCD-43F5D3AA04F1}" destId="{62E7E41B-D62E-447C-A6A3-8C372A488E5A}" srcOrd="0" destOrd="0" parTransId="{553A70FC-EF23-4748-8004-F859584E640C}" sibTransId="{E4636D3B-C047-4E5C-A56D-4A5D2FBA24D8}"/>
    <dgm:cxn modelId="{6C74A190-57BA-4474-B0BF-C19FC502134C}" type="presOf" srcId="{D8C948F1-AAFD-4C58-B78F-52924BE30A16}" destId="{D7288265-FFA8-4DF1-91C3-0798583BE040}" srcOrd="0" destOrd="0" presId="urn:microsoft.com/office/officeart/2005/8/layout/vList2"/>
    <dgm:cxn modelId="{68857996-47AC-4138-8B10-EC58A0F5D8D8}" srcId="{D8CFF1BC-7F35-446C-9DCD-43F5D3AA04F1}" destId="{D8C948F1-AAFD-4C58-B78F-52924BE30A16}" srcOrd="3" destOrd="0" parTransId="{9900B308-73B1-44D5-9FD3-AC08ED49BAFF}" sibTransId="{49E12800-B6D0-49A6-9FF6-18DA38CB3C95}"/>
    <dgm:cxn modelId="{65DF24BB-B6E0-4694-A5B8-7E2954B718A6}" srcId="{D8CFF1BC-7F35-446C-9DCD-43F5D3AA04F1}" destId="{95ED5AFA-B0C7-4961-8A86-5C3B7C84706F}" srcOrd="5" destOrd="0" parTransId="{4794411D-176D-47D3-8958-9AAC88692A85}" sibTransId="{EB722A68-6661-454B-BCB8-D55AC5F4417F}"/>
    <dgm:cxn modelId="{D43C87C7-4E7F-47C7-A330-9C0A2EA82DF1}" type="presOf" srcId="{62E7E41B-D62E-447C-A6A3-8C372A488E5A}" destId="{7ED0004F-F8C5-48DF-B12E-FE1DE00AE6FB}" srcOrd="0" destOrd="0" presId="urn:microsoft.com/office/officeart/2005/8/layout/vList2"/>
    <dgm:cxn modelId="{B8446DE1-07F8-4A09-BB20-89432343642C}" type="presOf" srcId="{B7E8CE20-397C-4EDE-97F6-5732BAC6BC38}" destId="{B2B04D2C-7340-4AF0-B5DF-F506FB290CF6}" srcOrd="0" destOrd="0" presId="urn:microsoft.com/office/officeart/2005/8/layout/vList2"/>
    <dgm:cxn modelId="{E7C9A8E8-A43A-45BC-B1E1-4B3E47619726}" type="presOf" srcId="{9ED8460E-A8C0-4205-A0DC-6D1A33F73288}" destId="{2A645B59-B45F-4058-9E50-9E63D95352BA}" srcOrd="0" destOrd="0" presId="urn:microsoft.com/office/officeart/2005/8/layout/vList2"/>
    <dgm:cxn modelId="{26F1B2EC-F621-428E-8AEB-1B053BC7713E}" srcId="{D8CFF1BC-7F35-446C-9DCD-43F5D3AA04F1}" destId="{9ED8460E-A8C0-4205-A0DC-6D1A33F73288}" srcOrd="1" destOrd="0" parTransId="{FD01A8DC-0509-466D-8475-D4F9ABF89C30}" sibTransId="{800963B2-36C6-4A8C-8064-C65DEE7F4182}"/>
    <dgm:cxn modelId="{A36816F8-ADF2-4052-9E1D-B3491F3896D7}" type="presOf" srcId="{D8CFF1BC-7F35-446C-9DCD-43F5D3AA04F1}" destId="{FCA6BB66-DCBA-4E40-8C67-84967AF95B40}" srcOrd="0" destOrd="0" presId="urn:microsoft.com/office/officeart/2005/8/layout/vList2"/>
    <dgm:cxn modelId="{9ED25347-D70F-418B-B086-09744E3E3D57}" type="presParOf" srcId="{FCA6BB66-DCBA-4E40-8C67-84967AF95B40}" destId="{7ED0004F-F8C5-48DF-B12E-FE1DE00AE6FB}" srcOrd="0" destOrd="0" presId="urn:microsoft.com/office/officeart/2005/8/layout/vList2"/>
    <dgm:cxn modelId="{5E49A24C-14DE-4706-8C0A-08C29192ED3A}" type="presParOf" srcId="{FCA6BB66-DCBA-4E40-8C67-84967AF95B40}" destId="{BB41D1DD-E44E-47EF-84E1-885042465C9E}" srcOrd="1" destOrd="0" presId="urn:microsoft.com/office/officeart/2005/8/layout/vList2"/>
    <dgm:cxn modelId="{7961F852-B140-4840-9B78-B05030532E82}" type="presParOf" srcId="{FCA6BB66-DCBA-4E40-8C67-84967AF95B40}" destId="{2A645B59-B45F-4058-9E50-9E63D95352BA}" srcOrd="2" destOrd="0" presId="urn:microsoft.com/office/officeart/2005/8/layout/vList2"/>
    <dgm:cxn modelId="{7C8D4043-111D-4FF7-BE67-3C96442217A9}" type="presParOf" srcId="{FCA6BB66-DCBA-4E40-8C67-84967AF95B40}" destId="{9C539855-BC64-4FF8-BC05-3CB4F9A8DCC5}" srcOrd="3" destOrd="0" presId="urn:microsoft.com/office/officeart/2005/8/layout/vList2"/>
    <dgm:cxn modelId="{21BF4015-917F-48FE-A5E8-EB039993C5DE}" type="presParOf" srcId="{FCA6BB66-DCBA-4E40-8C67-84967AF95B40}" destId="{B2B04D2C-7340-4AF0-B5DF-F506FB290CF6}" srcOrd="4" destOrd="0" presId="urn:microsoft.com/office/officeart/2005/8/layout/vList2"/>
    <dgm:cxn modelId="{7BE7D021-2879-4FED-B461-D1E1544EB042}" type="presParOf" srcId="{FCA6BB66-DCBA-4E40-8C67-84967AF95B40}" destId="{4026CDCE-BD05-47E0-9FCA-11F51959D604}" srcOrd="5" destOrd="0" presId="urn:microsoft.com/office/officeart/2005/8/layout/vList2"/>
    <dgm:cxn modelId="{04746242-1732-4C5E-AB7B-B164A419F68A}" type="presParOf" srcId="{FCA6BB66-DCBA-4E40-8C67-84967AF95B40}" destId="{D7288265-FFA8-4DF1-91C3-0798583BE040}" srcOrd="6" destOrd="0" presId="urn:microsoft.com/office/officeart/2005/8/layout/vList2"/>
    <dgm:cxn modelId="{1A09C358-B6CE-4303-AD65-7D3D251C1DA8}" type="presParOf" srcId="{FCA6BB66-DCBA-4E40-8C67-84967AF95B40}" destId="{19DA5205-D892-4D38-8A7C-19A5F2695104}" srcOrd="7" destOrd="0" presId="urn:microsoft.com/office/officeart/2005/8/layout/vList2"/>
    <dgm:cxn modelId="{14901D73-4E50-4D33-B7B5-43F826492C38}" type="presParOf" srcId="{FCA6BB66-DCBA-4E40-8C67-84967AF95B40}" destId="{6DBAEE69-0E9C-4177-8218-7DF896AEB349}" srcOrd="8" destOrd="0" presId="urn:microsoft.com/office/officeart/2005/8/layout/vList2"/>
    <dgm:cxn modelId="{B8B08DE5-5CD8-4F64-884E-C37E683A5047}" type="presParOf" srcId="{FCA6BB66-DCBA-4E40-8C67-84967AF95B40}" destId="{5EA06209-830C-474C-A4C1-4C1863CF2B61}" srcOrd="9" destOrd="0" presId="urn:microsoft.com/office/officeart/2005/8/layout/vList2"/>
    <dgm:cxn modelId="{165A03C5-5693-4325-B6DC-C9EF5880225B}" type="presParOf" srcId="{FCA6BB66-DCBA-4E40-8C67-84967AF95B40}" destId="{201A325C-351F-4502-89FA-6F611000C311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D0004F-F8C5-48DF-B12E-FE1DE00AE6FB}">
      <dsp:nvSpPr>
        <dsp:cNvPr id="0" name=""/>
        <dsp:cNvSpPr/>
      </dsp:nvSpPr>
      <dsp:spPr>
        <a:xfrm>
          <a:off x="0" y="5831"/>
          <a:ext cx="7494493" cy="75582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Budget constraints may become an issue if the author required to build a local cluster in the lab…</a:t>
          </a:r>
          <a:endParaRPr lang="en-US" sz="1900" kern="1200" dirty="0"/>
        </a:p>
      </dsp:txBody>
      <dsp:txXfrm>
        <a:off x="36896" y="42727"/>
        <a:ext cx="7420701" cy="682028"/>
      </dsp:txXfrm>
    </dsp:sp>
    <dsp:sp modelId="{2A645B59-B45F-4058-9E50-9E63D95352BA}">
      <dsp:nvSpPr>
        <dsp:cNvPr id="0" name=""/>
        <dsp:cNvSpPr/>
      </dsp:nvSpPr>
      <dsp:spPr>
        <a:xfrm>
          <a:off x="0" y="816371"/>
          <a:ext cx="7494493" cy="755820"/>
        </a:xfrm>
        <a:prstGeom prst="roundRect">
          <a:avLst/>
        </a:prstGeom>
        <a:gradFill rotWithShape="0">
          <a:gsLst>
            <a:gs pos="0">
              <a:schemeClr val="accent5">
                <a:hueOff val="-400987"/>
                <a:satOff val="220"/>
                <a:lumOff val="1059"/>
                <a:alphaOff val="0"/>
                <a:tint val="98000"/>
                <a:lumMod val="100000"/>
              </a:schemeClr>
            </a:gs>
            <a:gs pos="100000">
              <a:schemeClr val="accent5">
                <a:hueOff val="-400987"/>
                <a:satOff val="220"/>
                <a:lumOff val="1059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Software licence limitations may impact in dividing the workload between home and University…</a:t>
          </a:r>
          <a:endParaRPr lang="en-US" sz="1900" kern="1200" dirty="0"/>
        </a:p>
      </dsp:txBody>
      <dsp:txXfrm>
        <a:off x="36896" y="853267"/>
        <a:ext cx="7420701" cy="682028"/>
      </dsp:txXfrm>
    </dsp:sp>
    <dsp:sp modelId="{B2B04D2C-7340-4AF0-B5DF-F506FB290CF6}">
      <dsp:nvSpPr>
        <dsp:cNvPr id="0" name=""/>
        <dsp:cNvSpPr/>
      </dsp:nvSpPr>
      <dsp:spPr>
        <a:xfrm>
          <a:off x="0" y="1626911"/>
          <a:ext cx="7494493" cy="755820"/>
        </a:xfrm>
        <a:prstGeom prst="roundRect">
          <a:avLst/>
        </a:prstGeom>
        <a:gradFill rotWithShape="0">
          <a:gsLst>
            <a:gs pos="0">
              <a:schemeClr val="accent5">
                <a:hueOff val="-801975"/>
                <a:satOff val="441"/>
                <a:lumOff val="2118"/>
                <a:alphaOff val="0"/>
                <a:tint val="98000"/>
                <a:lumMod val="100000"/>
              </a:schemeClr>
            </a:gs>
            <a:gs pos="100000">
              <a:schemeClr val="accent5">
                <a:hueOff val="-801975"/>
                <a:satOff val="441"/>
                <a:lumOff val="2118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Out of hours, access restriction to the lab may delay the progress of this project…</a:t>
          </a:r>
          <a:endParaRPr lang="en-US" sz="1900" kern="1200" dirty="0"/>
        </a:p>
      </dsp:txBody>
      <dsp:txXfrm>
        <a:off x="36896" y="1663807"/>
        <a:ext cx="7420701" cy="682028"/>
      </dsp:txXfrm>
    </dsp:sp>
    <dsp:sp modelId="{D7288265-FFA8-4DF1-91C3-0798583BE040}">
      <dsp:nvSpPr>
        <dsp:cNvPr id="0" name=""/>
        <dsp:cNvSpPr/>
      </dsp:nvSpPr>
      <dsp:spPr>
        <a:xfrm>
          <a:off x="0" y="2437451"/>
          <a:ext cx="7494493" cy="755820"/>
        </a:xfrm>
        <a:prstGeom prst="roundRect">
          <a:avLst/>
        </a:prstGeom>
        <a:solidFill>
          <a:srgbClr val="C00000"/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Lost or failure to back-up the project data could have a damaging impact on the project…</a:t>
          </a:r>
          <a:endParaRPr lang="en-US" sz="1900" kern="1200" dirty="0"/>
        </a:p>
      </dsp:txBody>
      <dsp:txXfrm>
        <a:off x="36896" y="2474347"/>
        <a:ext cx="7420701" cy="682028"/>
      </dsp:txXfrm>
    </dsp:sp>
    <dsp:sp modelId="{6DBAEE69-0E9C-4177-8218-7DF896AEB349}">
      <dsp:nvSpPr>
        <dsp:cNvPr id="0" name=""/>
        <dsp:cNvSpPr/>
      </dsp:nvSpPr>
      <dsp:spPr>
        <a:xfrm>
          <a:off x="0" y="3247991"/>
          <a:ext cx="7494493" cy="755820"/>
        </a:xfrm>
        <a:prstGeom prst="roundRect">
          <a:avLst/>
        </a:prstGeom>
        <a:solidFill>
          <a:srgbClr val="C00000"/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IT infrastructure failure or planned maintenance may cause delays to this project…</a:t>
          </a:r>
          <a:endParaRPr lang="en-US" sz="1900" kern="1200" dirty="0"/>
        </a:p>
      </dsp:txBody>
      <dsp:txXfrm>
        <a:off x="36896" y="3284887"/>
        <a:ext cx="7420701" cy="682028"/>
      </dsp:txXfrm>
    </dsp:sp>
    <dsp:sp modelId="{201A325C-351F-4502-89FA-6F611000C311}">
      <dsp:nvSpPr>
        <dsp:cNvPr id="0" name=""/>
        <dsp:cNvSpPr/>
      </dsp:nvSpPr>
      <dsp:spPr>
        <a:xfrm>
          <a:off x="0" y="4058531"/>
          <a:ext cx="7494493" cy="755820"/>
        </a:xfrm>
        <a:prstGeom prst="roundRect">
          <a:avLst/>
        </a:prstGeom>
        <a:solidFill>
          <a:srgbClr val="FF0000"/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 current COVID-19 pandemic could have a massive impact on the entire project…</a:t>
          </a:r>
          <a:endParaRPr lang="en-US" sz="1900" kern="1200" dirty="0"/>
        </a:p>
      </dsp:txBody>
      <dsp:txXfrm>
        <a:off x="36896" y="4095427"/>
        <a:ext cx="7420701" cy="6820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4/1/2020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0748" y="118915"/>
            <a:ext cx="2163901" cy="2566204"/>
          </a:xfrm>
          <a:prstGeom prst="rect">
            <a:avLst/>
          </a:prstGeom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EDAB0-0689-430A-A0B8-EA8ACDC64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066" y="1763698"/>
            <a:ext cx="10131427" cy="312419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MSc Project Proposal</a:t>
            </a:r>
            <a:br>
              <a:rPr lang="en-GB" sz="6000" b="1" dirty="0"/>
            </a:br>
            <a:r>
              <a:rPr lang="en-GB" sz="6000" b="1" dirty="0"/>
              <a:t>Presentation</a:t>
            </a:r>
            <a:br>
              <a:rPr lang="en-GB" sz="6000" b="1" dirty="0"/>
            </a:br>
            <a:br>
              <a:rPr lang="en-GB" sz="6000" b="1" dirty="0"/>
            </a:br>
            <a:r>
              <a:rPr lang="en-GB" b="1" dirty="0"/>
              <a:t>YouTube link: </a:t>
            </a:r>
            <a:br>
              <a:rPr lang="en-GB" b="1" dirty="0"/>
            </a:br>
            <a:r>
              <a:rPr lang="en-GB" sz="3100" b="1" dirty="0"/>
              <a:t>https://youtu.be/m1Wx9lwKZ94</a:t>
            </a:r>
          </a:p>
        </p:txBody>
      </p:sp>
    </p:spTree>
    <p:extLst>
      <p:ext uri="{BB962C8B-B14F-4D97-AF65-F5344CB8AC3E}">
        <p14:creationId xmlns:p14="http://schemas.microsoft.com/office/powerpoint/2010/main" val="19877572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C271C-1637-4CF4-9549-64DCCE7FD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EVALUATION AND ANALYSIS OF OPEN SOURCES IDS DEPLOYED AS DOCKER  AND VMWARE</a:t>
            </a:r>
            <a:br>
              <a:rPr lang="en-GB" b="1" dirty="0"/>
            </a:br>
            <a:r>
              <a:rPr lang="en-GB" i="1" dirty="0"/>
              <a:t>MSc Project Proposal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D080FF-664F-453C-B72F-9459FA23E5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7934" y="3733800"/>
            <a:ext cx="6180419" cy="1720427"/>
          </a:xfrm>
        </p:spPr>
        <p:txBody>
          <a:bodyPr>
            <a:normAutofit/>
          </a:bodyPr>
          <a:lstStyle/>
          <a:p>
            <a:r>
              <a:rPr lang="en-GB" sz="2400" dirty="0"/>
              <a:t>Nabil Ouzahra</a:t>
            </a:r>
          </a:p>
          <a:p>
            <a:r>
              <a:rPr lang="en-GB" sz="2400" dirty="0"/>
              <a:t>MSc Computer Networks and Cybersecurity</a:t>
            </a:r>
          </a:p>
          <a:p>
            <a:r>
              <a:rPr lang="en-GB" sz="2400" dirty="0"/>
              <a:t>University Of Wales Trinity Saint David</a:t>
            </a:r>
          </a:p>
        </p:txBody>
      </p:sp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64B6BA8B-C12D-4378-9111-2475FAD393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0295" y="3941686"/>
            <a:ext cx="4117238" cy="2369468"/>
          </a:xfrm>
          <a:prstGeom prst="rect">
            <a:avLst/>
          </a:prstGeom>
        </p:spPr>
      </p:pic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0EFF07C3-6587-4A15-9EDD-4622D05DDD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9362" y="3856738"/>
            <a:ext cx="1102659" cy="87405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B48838A-7143-46C2-9117-23367E802236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467" y="5454228"/>
            <a:ext cx="2049160" cy="85692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20958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080" y="584588"/>
            <a:ext cx="9977120" cy="143086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   Why this project? &amp; Why Open-source IDS?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386" y="2139647"/>
            <a:ext cx="10363200" cy="3621961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In the current hostile internet environment, Intrusion Detection System (IDS) plays a major role in Cybersecurity: [1] [2]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200" dirty="0"/>
              <a:t>Denial of Service (DoS)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200" dirty="0"/>
              <a:t>Reconnaissance attacks</a:t>
            </a:r>
            <a:endParaRPr lang="en-US" sz="2200" dirty="0"/>
          </a:p>
          <a:p>
            <a:pPr lvl="0">
              <a:lnSpc>
                <a:spcPct val="150000"/>
              </a:lnSpc>
            </a:pPr>
            <a:r>
              <a:rPr lang="en-US" sz="2400" dirty="0"/>
              <a:t>Small and medium businesses could effectively implement open-sources IDS</a:t>
            </a:r>
          </a:p>
          <a:p>
            <a:pPr lvl="0">
              <a:lnSpc>
                <a:spcPct val="150000"/>
              </a:lnSpc>
            </a:pPr>
            <a:r>
              <a:rPr lang="en-GB" sz="2400" dirty="0"/>
              <a:t>The lack of research been done In the field of open-source IDS as Docker</a:t>
            </a:r>
          </a:p>
          <a:p>
            <a:pPr lvl="0">
              <a:lnSpc>
                <a:spcPct val="150000"/>
              </a:lnSpc>
            </a:pPr>
            <a:r>
              <a:rPr lang="en-GB" sz="2400" dirty="0"/>
              <a:t>This project used as a career path to network security</a:t>
            </a:r>
          </a:p>
        </p:txBody>
      </p:sp>
    </p:spTree>
    <p:extLst>
      <p:ext uri="{BB962C8B-B14F-4D97-AF65-F5344CB8AC3E}">
        <p14:creationId xmlns:p14="http://schemas.microsoft.com/office/powerpoint/2010/main" val="12955511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5D5F9-912D-4FAE-8F11-9AF4D8EB2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1" y="2275904"/>
            <a:ext cx="3043517" cy="1456267"/>
          </a:xfrm>
        </p:spPr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PRESENTATION OVERVIEW</a:t>
            </a:r>
            <a:endParaRPr lang="en-GB" dirty="0"/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EEBD611E-65AE-43C5-B045-B287838997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5815" y="0"/>
            <a:ext cx="786618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12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B80EE-32BC-4E5F-A7D9-EDCC4CAA8B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9897F-0253-4DE7-8E60-7961619E6F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73126"/>
            <a:ext cx="11041602" cy="364913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Aim: </a:t>
            </a:r>
          </a:p>
          <a:p>
            <a:pPr marL="457200" lvl="1" indent="0" algn="just">
              <a:lnSpc>
                <a:spcPct val="150000"/>
              </a:lnSpc>
              <a:buNone/>
            </a:pPr>
            <a:r>
              <a:rPr lang="en-GB" sz="2400" dirty="0"/>
              <a:t>This project aims to </a:t>
            </a:r>
            <a:r>
              <a:rPr lang="en-GB" sz="2400" b="1" dirty="0"/>
              <a:t>evaluate</a:t>
            </a:r>
            <a:r>
              <a:rPr lang="en-GB" sz="2400" dirty="0"/>
              <a:t> the new deployment approach of the top two IDS open-sources </a:t>
            </a:r>
            <a:r>
              <a:rPr lang="en-GB" sz="2400" b="1" dirty="0"/>
              <a:t>Snort</a:t>
            </a:r>
            <a:r>
              <a:rPr lang="en-GB" sz="2400" dirty="0"/>
              <a:t> and </a:t>
            </a:r>
            <a:r>
              <a:rPr lang="en-GB" sz="2400" b="1" dirty="0"/>
              <a:t>Suricata</a:t>
            </a:r>
            <a:r>
              <a:rPr lang="en-GB" sz="2400" dirty="0"/>
              <a:t> using the new emerging trend </a:t>
            </a:r>
            <a:r>
              <a:rPr lang="en-GB" sz="2400" b="1" dirty="0"/>
              <a:t>Docker technology</a:t>
            </a:r>
            <a:r>
              <a:rPr lang="en-GB" sz="2400" dirty="0"/>
              <a:t>.</a:t>
            </a:r>
          </a:p>
          <a:p>
            <a:pPr marL="457200" lvl="1" indent="0" algn="just">
              <a:lnSpc>
                <a:spcPct val="150000"/>
              </a:lnSpc>
              <a:buNone/>
            </a:pPr>
            <a:r>
              <a:rPr lang="en-GB" sz="2400" dirty="0"/>
              <a:t>This study attempts to </a:t>
            </a:r>
            <a:r>
              <a:rPr lang="en-GB" sz="2400" b="1" dirty="0"/>
              <a:t>experimentally</a:t>
            </a:r>
            <a:r>
              <a:rPr lang="en-GB" sz="2400" dirty="0"/>
              <a:t> measure the </a:t>
            </a:r>
            <a:r>
              <a:rPr lang="en-GB" sz="2400" b="1" dirty="0"/>
              <a:t>performance</a:t>
            </a:r>
            <a:r>
              <a:rPr lang="en-GB" sz="2400" dirty="0"/>
              <a:t> of </a:t>
            </a:r>
            <a:r>
              <a:rPr lang="en-GB" sz="2400" b="1" dirty="0"/>
              <a:t>Docker-based</a:t>
            </a:r>
            <a:r>
              <a:rPr lang="en-GB" sz="2400" dirty="0"/>
              <a:t> IDS versus the </a:t>
            </a:r>
            <a:r>
              <a:rPr lang="en-GB" sz="2400" b="1" dirty="0"/>
              <a:t>VMware-based</a:t>
            </a:r>
            <a:r>
              <a:rPr lang="en-GB" sz="2400" dirty="0"/>
              <a:t> IDS under DoS and reconnaissance attacks. </a:t>
            </a:r>
          </a:p>
        </p:txBody>
      </p:sp>
    </p:spTree>
    <p:extLst>
      <p:ext uri="{BB962C8B-B14F-4D97-AF65-F5344CB8AC3E}">
        <p14:creationId xmlns:p14="http://schemas.microsoft.com/office/powerpoint/2010/main" val="31616492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B2FAB-F36C-4D47-B669-75C3F66D4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</a:t>
            </a:r>
            <a:r>
              <a:rPr lang="en-GB" cap="none" dirty="0"/>
              <a:t>ont. </a:t>
            </a:r>
            <a:r>
              <a:rPr lang="en-GB" dirty="0"/>
              <a:t>Aim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D559E-8146-4C14-BBAD-A6069F8F17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3455" y="1819922"/>
            <a:ext cx="11059357" cy="488271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/>
              <a:t>Objectives:</a:t>
            </a:r>
          </a:p>
          <a:p>
            <a:pPr algn="just">
              <a:lnSpc>
                <a:spcPct val="150000"/>
              </a:lnSpc>
            </a:pPr>
            <a:r>
              <a:rPr lang="en-GB" sz="2400" dirty="0"/>
              <a:t>Demonstrate a good understanding of how open-sources IDS can be implemented</a:t>
            </a:r>
          </a:p>
          <a:p>
            <a:pPr lvl="0" algn="just">
              <a:lnSpc>
                <a:spcPct val="150000"/>
              </a:lnSpc>
            </a:pPr>
            <a:r>
              <a:rPr lang="en-GB" sz="2400" dirty="0"/>
              <a:t>Conduct a performance comparison between Docker-IDS and VMware-IDS </a:t>
            </a:r>
          </a:p>
          <a:p>
            <a:pPr lvl="0" algn="just">
              <a:lnSpc>
                <a:spcPct val="150000"/>
              </a:lnSpc>
            </a:pPr>
            <a:r>
              <a:rPr lang="en-GB" sz="2400" dirty="0"/>
              <a:t>Conduct a performance comparison between Snort and Suricata </a:t>
            </a:r>
          </a:p>
          <a:p>
            <a:pPr lvl="0" algn="just">
              <a:lnSpc>
                <a:spcPct val="150000"/>
              </a:lnSpc>
            </a:pPr>
            <a:r>
              <a:rPr lang="en-GB" sz="2400" dirty="0"/>
              <a:t>Outline the advantages and limitations for each method (Docker vs VMware)</a:t>
            </a:r>
          </a:p>
          <a:p>
            <a:pPr lvl="0" algn="just">
              <a:lnSpc>
                <a:spcPct val="150000"/>
              </a:lnSpc>
            </a:pPr>
            <a:r>
              <a:rPr lang="en-GB" sz="2400" dirty="0"/>
              <a:t>Draw a list of recommendations for the most appropriate IDS deployment method for small and medium networks</a:t>
            </a:r>
          </a:p>
        </p:txBody>
      </p:sp>
    </p:spTree>
    <p:extLst>
      <p:ext uri="{BB962C8B-B14F-4D97-AF65-F5344CB8AC3E}">
        <p14:creationId xmlns:p14="http://schemas.microsoft.com/office/powerpoint/2010/main" val="154879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Project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4813" y="1846555"/>
            <a:ext cx="11797259" cy="4492101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/>
              <a:t>IDS and IPS are widely used by all types and sizes of organisations to monitor the network security against unwanted traffic and Cyber-attacks [3]</a:t>
            </a:r>
          </a:p>
          <a:p>
            <a:pPr algn="just">
              <a:lnSpc>
                <a:spcPct val="150000"/>
              </a:lnSpc>
            </a:pPr>
            <a:r>
              <a:rPr lang="en-GB" sz="2400" dirty="0"/>
              <a:t>For large companies, the cost is not an issue when it comes to implementing a robust network security using expansive tools such as Palo Alto, Sourcefire, SolarWinds etc. [4]</a:t>
            </a:r>
          </a:p>
          <a:p>
            <a:pPr algn="just">
              <a:lnSpc>
                <a:spcPct val="150000"/>
              </a:lnSpc>
            </a:pPr>
            <a:r>
              <a:rPr lang="en-GB" sz="2400" dirty="0"/>
              <a:t>Open-source IDS is a good option for small and medium businesses [4]</a:t>
            </a:r>
          </a:p>
          <a:p>
            <a:pPr algn="just">
              <a:lnSpc>
                <a:spcPct val="150000"/>
              </a:lnSpc>
            </a:pPr>
            <a:r>
              <a:rPr lang="en-GB" sz="2400" dirty="0"/>
              <a:t>This comparison between Docker-based IDS and VMware-based IDS would provide more clarity on the performance of Docker parallel network monitoring</a:t>
            </a:r>
          </a:p>
        </p:txBody>
      </p:sp>
    </p:spTree>
    <p:extLst>
      <p:ext uri="{BB962C8B-B14F-4D97-AF65-F5344CB8AC3E}">
        <p14:creationId xmlns:p14="http://schemas.microsoft.com/office/powerpoint/2010/main" val="974890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1779814"/>
            <a:ext cx="10531698" cy="4489911"/>
          </a:xfrm>
        </p:spPr>
        <p:txBody>
          <a:bodyPr>
            <a:normAutofit/>
          </a:bodyPr>
          <a:lstStyle/>
          <a:p>
            <a:r>
              <a:rPr lang="en-GB" sz="2800" dirty="0"/>
              <a:t>The process of conducting this literature review has enriched the author’s knowledge and understanding of IDS implementation</a:t>
            </a:r>
          </a:p>
          <a:p>
            <a:r>
              <a:rPr lang="en-GB" sz="2800" dirty="0"/>
              <a:t>It has helped in setting the limits, scope and objectives for this project</a:t>
            </a:r>
          </a:p>
          <a:p>
            <a:r>
              <a:rPr lang="en-GB" sz="2800" dirty="0"/>
              <a:t>It has enabled the author to talk about the IDS with authority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Many carefully selected journals and thesis has been selected, read and analysed. (three master thesis has been used in this literature review)</a:t>
            </a:r>
          </a:p>
        </p:txBody>
      </p:sp>
    </p:spTree>
    <p:extLst>
      <p:ext uri="{BB962C8B-B14F-4D97-AF65-F5344CB8AC3E}">
        <p14:creationId xmlns:p14="http://schemas.microsoft.com/office/powerpoint/2010/main" val="38378194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CF76A-5BC5-472E-9767-6164CDD8C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FDD84-CCBF-4C1D-9ED5-FF698CFF95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11147611" cy="364913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200" dirty="0"/>
              <a:t>1</a:t>
            </a:r>
            <a:r>
              <a:rPr lang="en-GB" sz="2200" baseline="30000" dirty="0"/>
              <a:t>st</a:t>
            </a:r>
            <a:r>
              <a:rPr lang="en-GB" sz="2200" dirty="0"/>
              <a:t> Paper: A Dynamic Scalable Parallel Network-based Intrusion Detection System using Intelligent Rule Ordering (</a:t>
            </a:r>
            <a:r>
              <a:rPr lang="en-GB" sz="2400" dirty="0"/>
              <a:t>H. N. Tran) </a:t>
            </a:r>
            <a:r>
              <a:rPr lang="en-GB" sz="2200" dirty="0"/>
              <a:t>[5]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2</a:t>
            </a:r>
            <a:r>
              <a:rPr lang="en-GB" sz="2200" baseline="30000" dirty="0"/>
              <a:t>nd </a:t>
            </a:r>
            <a:r>
              <a:rPr lang="en-GB" sz="2200" dirty="0"/>
              <a:t>Paper: Open source intrusion detection systems evaluation for small and medium-sized enterprise environments (</a:t>
            </a:r>
            <a:r>
              <a:rPr lang="en-GB" sz="2400" dirty="0"/>
              <a:t>M. Hänninen) </a:t>
            </a:r>
            <a:r>
              <a:rPr lang="en-GB" sz="2200" dirty="0"/>
              <a:t>[6]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3</a:t>
            </a:r>
            <a:r>
              <a:rPr lang="en-GB" sz="2200" baseline="30000" dirty="0"/>
              <a:t>rd</a:t>
            </a:r>
            <a:r>
              <a:rPr lang="en-GB" sz="2200" dirty="0"/>
              <a:t> Paper: Evaluation of Intrusion Detection Systems under Denial of Service Attack in virtual Environment (</a:t>
            </a:r>
            <a:r>
              <a:rPr lang="en-GB" sz="2400" dirty="0"/>
              <a:t>V. Nagadevara) </a:t>
            </a:r>
            <a:r>
              <a:rPr lang="en-GB" sz="2200" dirty="0"/>
              <a:t>[7]</a:t>
            </a:r>
            <a:endParaRPr lang="en-GB" sz="2200" b="1" dirty="0"/>
          </a:p>
        </p:txBody>
      </p:sp>
    </p:spTree>
    <p:extLst>
      <p:ext uri="{BB962C8B-B14F-4D97-AF65-F5344CB8AC3E}">
        <p14:creationId xmlns:p14="http://schemas.microsoft.com/office/powerpoint/2010/main" val="5487781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2" y="1648919"/>
            <a:ext cx="11186408" cy="4599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The methodology used is as follows: [8]</a:t>
            </a:r>
          </a:p>
          <a:p>
            <a:r>
              <a:rPr lang="en-GB" sz="2400" b="1" i="1" dirty="0"/>
              <a:t>realism</a:t>
            </a:r>
            <a:r>
              <a:rPr lang="en-GB" sz="2400" dirty="0"/>
              <a:t> and</a:t>
            </a:r>
            <a:r>
              <a:rPr lang="en-GB" sz="2400" i="1" dirty="0"/>
              <a:t> </a:t>
            </a:r>
            <a:r>
              <a:rPr lang="en-GB" sz="2400" b="1" i="1" dirty="0"/>
              <a:t>positivism</a:t>
            </a:r>
            <a:r>
              <a:rPr lang="en-GB" sz="2400" i="1" dirty="0"/>
              <a:t> </a:t>
            </a:r>
            <a:r>
              <a:rPr lang="en-GB" sz="2400" dirty="0"/>
              <a:t>philosophies most applicable to this project</a:t>
            </a:r>
          </a:p>
          <a:p>
            <a:r>
              <a:rPr lang="en-GB" sz="2400" dirty="0"/>
              <a:t> </a:t>
            </a:r>
            <a:r>
              <a:rPr lang="en-GB" sz="2400" b="1" i="1" dirty="0"/>
              <a:t>deductive</a:t>
            </a:r>
            <a:r>
              <a:rPr lang="en-GB" sz="2400" dirty="0"/>
              <a:t> and </a:t>
            </a:r>
            <a:r>
              <a:rPr lang="en-GB" sz="2400" b="1" i="1" dirty="0"/>
              <a:t>experimental </a:t>
            </a:r>
            <a:r>
              <a:rPr lang="en-GB" sz="2400" dirty="0"/>
              <a:t>where </a:t>
            </a:r>
            <a:r>
              <a:rPr lang="en-GB" sz="2400" b="1" i="1" dirty="0"/>
              <a:t>quantitative</a:t>
            </a:r>
            <a:r>
              <a:rPr lang="en-GB" sz="2400" dirty="0"/>
              <a:t> data (numeric data) would be measure when evaluating the performance of IDS</a:t>
            </a:r>
          </a:p>
          <a:p>
            <a:r>
              <a:rPr lang="en-GB" sz="2400" dirty="0"/>
              <a:t>Time Horizon:  </a:t>
            </a:r>
            <a:r>
              <a:rPr lang="en-GB" sz="2400" b="1" i="1" dirty="0"/>
              <a:t>longitudinal</a:t>
            </a:r>
            <a:r>
              <a:rPr lang="en-GB" sz="2400" dirty="0"/>
              <a:t> time horizon would be adopted to measure the performance changes over time.</a:t>
            </a:r>
          </a:p>
        </p:txBody>
      </p:sp>
    </p:spTree>
    <p:extLst>
      <p:ext uri="{BB962C8B-B14F-4D97-AF65-F5344CB8AC3E}">
        <p14:creationId xmlns:p14="http://schemas.microsoft.com/office/powerpoint/2010/main" val="3286207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 &amp; implementation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2550E10-947B-4732-B3C1-279366350333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9141" y="1859149"/>
            <a:ext cx="9168085" cy="4622333"/>
          </a:xfrm>
          <a:prstGeom prst="rect">
            <a:avLst/>
          </a:prstGeom>
          <a:ln w="9525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156746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12A68-02B6-49F6-B42C-CE3C43DF6A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</a:t>
            </a:r>
            <a:r>
              <a:rPr lang="en-GB" cap="none" dirty="0"/>
              <a:t>ont.</a:t>
            </a:r>
            <a:r>
              <a:rPr lang="en-GB" dirty="0"/>
              <a:t> Design &amp; implementation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D09C45B-8845-44C8-9B09-4B67BAA66D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76816" y="1841568"/>
            <a:ext cx="9638367" cy="465763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BB2A45F-0D3E-45E2-A76C-DADF3EAF2D99}"/>
              </a:ext>
            </a:extLst>
          </p:cNvPr>
          <p:cNvSpPr txBox="1"/>
          <p:nvPr/>
        </p:nvSpPr>
        <p:spPr>
          <a:xfrm>
            <a:off x="8805246" y="5655075"/>
            <a:ext cx="1595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801-1200 rules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F99EFC-2961-4599-B88C-FCEBF966AC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5405" y="5589783"/>
            <a:ext cx="1341236" cy="49991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25559D9-7B64-4340-B9A9-B055C0A493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9491" y="5589783"/>
            <a:ext cx="1572904" cy="49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9269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2695" y="17929"/>
            <a:ext cx="10131425" cy="694765"/>
          </a:xfrm>
        </p:spPr>
        <p:txBody>
          <a:bodyPr/>
          <a:lstStyle/>
          <a:p>
            <a:r>
              <a:rPr lang="en-GB" dirty="0"/>
              <a:t>Project planning</a:t>
            </a:r>
          </a:p>
        </p:txBody>
      </p:sp>
      <p:pic>
        <p:nvPicPr>
          <p:cNvPr id="7" name="Content Placeholder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18FD57D0-9D7D-4704-AF18-150452BE60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9452" y="712694"/>
            <a:ext cx="11512238" cy="5876914"/>
          </a:xfrm>
        </p:spPr>
      </p:pic>
    </p:spTree>
    <p:extLst>
      <p:ext uri="{BB962C8B-B14F-4D97-AF65-F5344CB8AC3E}">
        <p14:creationId xmlns:p14="http://schemas.microsoft.com/office/powerpoint/2010/main" val="15803453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5F65CD9-825D-44BD-8681-D42D260D4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2F64C47-BE0B-4DA4-A62F-C6922DD20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2"/>
            <a:ext cx="4125976" cy="6858002"/>
          </a:xfrm>
          <a:custGeom>
            <a:avLst/>
            <a:gdLst>
              <a:gd name="connsiteX0" fmla="*/ 4125976 w 4125976"/>
              <a:gd name="connsiteY0" fmla="*/ 0 h 6858002"/>
              <a:gd name="connsiteX1" fmla="*/ 1300393 w 4125976"/>
              <a:gd name="connsiteY1" fmla="*/ 0 h 6858002"/>
              <a:gd name="connsiteX2" fmla="*/ 1300393 w 4125976"/>
              <a:gd name="connsiteY2" fmla="*/ 2 h 6858002"/>
              <a:gd name="connsiteX3" fmla="*/ 1155520 w 4125976"/>
              <a:gd name="connsiteY3" fmla="*/ 2 h 6858002"/>
              <a:gd name="connsiteX4" fmla="*/ 1074856 w 4125976"/>
              <a:gd name="connsiteY4" fmla="*/ 88573 h 6858002"/>
              <a:gd name="connsiteX5" fmla="*/ 0 w 4125976"/>
              <a:gd name="connsiteY5" fmla="*/ 3396600 h 6858002"/>
              <a:gd name="connsiteX6" fmla="*/ 1222540 w 4125976"/>
              <a:gd name="connsiteY6" fmla="*/ 6858002 h 6858002"/>
              <a:gd name="connsiteX7" fmla="*/ 4125598 w 4125976"/>
              <a:gd name="connsiteY7" fmla="*/ 6858002 h 6858002"/>
              <a:gd name="connsiteX8" fmla="*/ 4125976 w 4125976"/>
              <a:gd name="connsiteY8" fmla="*/ 685760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5976" h="6858002">
                <a:moveTo>
                  <a:pt x="4125976" y="0"/>
                </a:moveTo>
                <a:lnTo>
                  <a:pt x="1300393" y="0"/>
                </a:lnTo>
                <a:lnTo>
                  <a:pt x="1300393" y="2"/>
                </a:lnTo>
                <a:lnTo>
                  <a:pt x="1155520" y="2"/>
                </a:lnTo>
                <a:lnTo>
                  <a:pt x="1074856" y="88573"/>
                </a:lnTo>
                <a:cubicBezTo>
                  <a:pt x="422987" y="841260"/>
                  <a:pt x="0" y="2042663"/>
                  <a:pt x="0" y="3396600"/>
                </a:cubicBezTo>
                <a:cubicBezTo>
                  <a:pt x="0" y="4846647"/>
                  <a:pt x="488259" y="6121285"/>
                  <a:pt x="1222540" y="6858002"/>
                </a:cubicBezTo>
                <a:cubicBezTo>
                  <a:pt x="4125598" y="6858002"/>
                  <a:pt x="4125598" y="6858002"/>
                  <a:pt x="4125598" y="6858002"/>
                </a:cubicBezTo>
                <a:lnTo>
                  <a:pt x="4125976" y="6857600"/>
                </a:lnTo>
                <a:close/>
              </a:path>
            </a:pathLst>
          </a:cu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43466"/>
            <a:ext cx="2590799" cy="4995333"/>
          </a:xfrm>
        </p:spPr>
        <p:txBody>
          <a:bodyPr>
            <a:normAutofit/>
          </a:bodyPr>
          <a:lstStyle/>
          <a:p>
            <a:r>
              <a:rPr lang="en-GB" sz="3300">
                <a:solidFill>
                  <a:srgbClr val="FFFFFF"/>
                </a:solidFill>
              </a:rPr>
              <a:t>Risk assessment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F91203-1E8E-495E-A11D-AB727089C0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0733927"/>
              </p:ext>
            </p:extLst>
          </p:nvPr>
        </p:nvGraphicFramePr>
        <p:xfrm>
          <a:off x="4338918" y="901700"/>
          <a:ext cx="7494493" cy="4820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092021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deliverable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0554" y="1828801"/>
            <a:ext cx="11506200" cy="4350057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</a:pPr>
            <a:r>
              <a:rPr lang="en-GB" sz="2400" dirty="0"/>
              <a:t>The research must answer the thesis questions and provide evidence for it </a:t>
            </a:r>
          </a:p>
          <a:p>
            <a:pPr algn="just">
              <a:lnSpc>
                <a:spcPct val="200000"/>
              </a:lnSpc>
            </a:pPr>
            <a:r>
              <a:rPr lang="en-GB" sz="2400" dirty="0"/>
              <a:t>This study should help the reader establish a clearer overview of IDS deployment</a:t>
            </a:r>
          </a:p>
          <a:p>
            <a:pPr algn="just">
              <a:lnSpc>
                <a:spcPct val="200000"/>
              </a:lnSpc>
            </a:pPr>
            <a:r>
              <a:rPr lang="en-GB" sz="2400" dirty="0"/>
              <a:t>Understand all the pros and cons of Docker IDS &amp; VMware IDS</a:t>
            </a:r>
          </a:p>
          <a:p>
            <a:pPr algn="just">
              <a:lnSpc>
                <a:spcPct val="200000"/>
              </a:lnSpc>
            </a:pPr>
            <a:r>
              <a:rPr lang="en-GB" sz="2400" dirty="0"/>
              <a:t>Outline recommendations to readers about Docker and VMware deployment</a:t>
            </a:r>
          </a:p>
          <a:p>
            <a:pPr algn="just">
              <a:lnSpc>
                <a:spcPct val="200000"/>
              </a:lnSpc>
            </a:pPr>
            <a:r>
              <a:rPr lang="en-GB" sz="2400" dirty="0"/>
              <a:t>Conclude whether Docker implementation outweigh VMware for both Snort and Suricata</a:t>
            </a:r>
          </a:p>
        </p:txBody>
      </p:sp>
    </p:spTree>
    <p:extLst>
      <p:ext uri="{BB962C8B-B14F-4D97-AF65-F5344CB8AC3E}">
        <p14:creationId xmlns:p14="http://schemas.microsoft.com/office/powerpoint/2010/main" val="36805136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293B7-D24C-491A-8C33-4EA991909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10" y="44388"/>
            <a:ext cx="10131425" cy="683581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2AE9D-E58F-461E-87A0-F09EC44D88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771" y="621438"/>
            <a:ext cx="11924457" cy="58059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[1]	M. Haddadi and R. </a:t>
            </a:r>
            <a:r>
              <a:rPr lang="en-GB" dirty="0" err="1"/>
              <a:t>Beghdad</a:t>
            </a:r>
            <a:r>
              <a:rPr lang="en-GB" dirty="0"/>
              <a:t>, “DoS-DDoS: TAXONOMIES OF ATTACKS, COUNTERMEASURES, AND WELL-KNOWN DEFENSE MECHANISMS IN CLOUD ENVIRONMENT,” </a:t>
            </a:r>
            <a:r>
              <a:rPr lang="en-GB" i="1" dirty="0" err="1"/>
              <a:t>Edpacs</a:t>
            </a:r>
            <a:r>
              <a:rPr lang="en-GB" dirty="0"/>
              <a:t>, vol. 57, no. 5, pp. 1–26, 2018.</a:t>
            </a:r>
          </a:p>
          <a:p>
            <a:pPr marL="0" indent="0">
              <a:buNone/>
            </a:pPr>
            <a:r>
              <a:rPr lang="en-GB" dirty="0"/>
              <a:t>[2]	N. Z. </a:t>
            </a:r>
            <a:r>
              <a:rPr lang="en-GB" dirty="0" err="1"/>
              <a:t>Bawany</a:t>
            </a:r>
            <a:r>
              <a:rPr lang="en-GB" dirty="0"/>
              <a:t>, J. A. Shamsi, and K. Salah, “DDoS Attack Detection and Mitigation Using SDN: Methods, Practices, and Solutions,” </a:t>
            </a:r>
            <a:r>
              <a:rPr lang="en-GB" i="1" dirty="0"/>
              <a:t>Arab. J. Sci. Eng.</a:t>
            </a:r>
            <a:r>
              <a:rPr lang="en-GB" dirty="0"/>
              <a:t>, vol. 42, no. 2, pp. 425–441, 2017.</a:t>
            </a:r>
          </a:p>
          <a:p>
            <a:pPr marL="0" indent="0">
              <a:buNone/>
            </a:pPr>
            <a:r>
              <a:rPr lang="en-GB" dirty="0"/>
              <a:t>[3]	A. </a:t>
            </a:r>
            <a:r>
              <a:rPr lang="en-GB" dirty="0" err="1"/>
              <a:t>Alhomoud</a:t>
            </a:r>
            <a:r>
              <a:rPr lang="en-GB" dirty="0"/>
              <a:t>, R. Munir, J. P. </a:t>
            </a:r>
            <a:r>
              <a:rPr lang="en-GB" dirty="0" err="1"/>
              <a:t>Disso</a:t>
            </a:r>
            <a:r>
              <a:rPr lang="en-GB" dirty="0"/>
              <a:t>, I. Awan, and A. Al-</a:t>
            </a:r>
            <a:r>
              <a:rPr lang="en-GB" dirty="0" err="1"/>
              <a:t>Dhelaan</a:t>
            </a:r>
            <a:r>
              <a:rPr lang="en-GB" dirty="0"/>
              <a:t>, “Performance evaluation study of Intrusion Detection Systems,” </a:t>
            </a:r>
            <a:r>
              <a:rPr lang="en-GB" i="1" dirty="0"/>
              <a:t>Procedia </a:t>
            </a:r>
            <a:r>
              <a:rPr lang="en-GB" i="1" dirty="0" err="1"/>
              <a:t>Comput</a:t>
            </a:r>
            <a:r>
              <a:rPr lang="en-GB" i="1" dirty="0"/>
              <a:t>. Sci.</a:t>
            </a:r>
            <a:r>
              <a:rPr lang="en-GB" dirty="0"/>
              <a:t>, vol. 5, pp. 173–180, 2011.</a:t>
            </a:r>
          </a:p>
          <a:p>
            <a:pPr marL="0" indent="0">
              <a:buNone/>
            </a:pPr>
            <a:r>
              <a:rPr lang="en-GB" dirty="0"/>
              <a:t>[4]	F. Hock and P. </a:t>
            </a:r>
            <a:r>
              <a:rPr lang="en-GB" dirty="0" err="1"/>
              <a:t>Kortiš</a:t>
            </a:r>
            <a:r>
              <a:rPr lang="en-GB" dirty="0"/>
              <a:t>, “Commercial and open-source based Intrusion Detection System and Intrusion Prevention System (IDS/IPS) design for an IP networks,” </a:t>
            </a:r>
            <a:r>
              <a:rPr lang="en-GB" i="1" dirty="0"/>
              <a:t>ICETA 2015 - 13th IEEE Int. Conf. </a:t>
            </a:r>
            <a:r>
              <a:rPr lang="en-GB" i="1" dirty="0" err="1"/>
              <a:t>Emerg</a:t>
            </a:r>
            <a:r>
              <a:rPr lang="en-GB" i="1" dirty="0"/>
              <a:t>. eLearning Technol. Appl. Proc.</a:t>
            </a:r>
            <a:r>
              <a:rPr lang="en-GB" dirty="0"/>
              <a:t>, pp. 1–4, 2016.</a:t>
            </a:r>
          </a:p>
          <a:p>
            <a:pPr marL="0" indent="0">
              <a:buNone/>
            </a:pPr>
            <a:r>
              <a:rPr lang="en-GB" dirty="0"/>
              <a:t>[5]	H. N. Tran, “A Dynamic Scalable Parallel Network-based Intrusion Detection System using Intelligent Rule Ordering,” 2017.</a:t>
            </a:r>
          </a:p>
          <a:p>
            <a:pPr marL="0" indent="0">
              <a:buNone/>
            </a:pPr>
            <a:r>
              <a:rPr lang="en-GB" dirty="0"/>
              <a:t>[6]	M. </a:t>
            </a:r>
            <a:r>
              <a:rPr lang="en-GB" dirty="0" err="1"/>
              <a:t>Hänninen</a:t>
            </a:r>
            <a:r>
              <a:rPr lang="en-GB" dirty="0"/>
              <a:t>, “Open source intrusion detection systems evaluation for small and medium-sized enterprise environments,” 2019.</a:t>
            </a:r>
          </a:p>
          <a:p>
            <a:pPr marL="0" indent="0">
              <a:buNone/>
            </a:pPr>
            <a:r>
              <a:rPr lang="en-GB" dirty="0"/>
              <a:t>[7]	V. </a:t>
            </a:r>
            <a:r>
              <a:rPr lang="en-GB" dirty="0" err="1"/>
              <a:t>Nagadevara</a:t>
            </a:r>
            <a:r>
              <a:rPr lang="en-GB" dirty="0"/>
              <a:t>, “Evaluation of Intrusion Detection Systems under Denial of Service Attack in virtual Environment,” 2017.</a:t>
            </a:r>
          </a:p>
          <a:p>
            <a:pPr marL="0" indent="0">
              <a:buNone/>
            </a:pPr>
            <a:r>
              <a:rPr lang="en-US" dirty="0"/>
              <a:t>[8]	M. Saunders, P. Lewis, and A. Thornhill, </a:t>
            </a:r>
            <a:r>
              <a:rPr lang="en-GB" dirty="0"/>
              <a:t>Research Methods for Business Students. Paris: Pearson Education, 2009</a:t>
            </a:r>
          </a:p>
        </p:txBody>
      </p:sp>
    </p:spTree>
    <p:extLst>
      <p:ext uri="{BB962C8B-B14F-4D97-AF65-F5344CB8AC3E}">
        <p14:creationId xmlns:p14="http://schemas.microsoft.com/office/powerpoint/2010/main" val="1447651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F3103-971A-420F-B9C8-E1D0DCA74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4135120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Thank you…</a:t>
            </a:r>
          </a:p>
        </p:txBody>
      </p:sp>
    </p:spTree>
    <p:extLst>
      <p:ext uri="{BB962C8B-B14F-4D97-AF65-F5344CB8AC3E}">
        <p14:creationId xmlns:p14="http://schemas.microsoft.com/office/powerpoint/2010/main" val="35868812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325</TotalTime>
  <Words>1030</Words>
  <Application>Microsoft Office PowerPoint</Application>
  <PresentationFormat>Widescreen</PresentationFormat>
  <Paragraphs>71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Wingdings</vt:lpstr>
      <vt:lpstr>Celestial</vt:lpstr>
      <vt:lpstr>MSc Project Proposal Presentation  YouTube link:  https://youtu.be/m1Wx9lwKZ94</vt:lpstr>
      <vt:lpstr>EVALUATION AND ANALYSIS OF OPEN SOURCES IDS DEPLOYED AS DOCKER  AND VMWARE MSc Project Proposal</vt:lpstr>
      <vt:lpstr>   Why this project? &amp; Why Open-source IDS?</vt:lpstr>
      <vt:lpstr>PRESENTATION OVERVIEW</vt:lpstr>
      <vt:lpstr>Aim and objectives</vt:lpstr>
      <vt:lpstr>Cont. Aim and objectives</vt:lpstr>
      <vt:lpstr>Project Background</vt:lpstr>
      <vt:lpstr>Literature review</vt:lpstr>
      <vt:lpstr>Literature review</vt:lpstr>
      <vt:lpstr>methodology</vt:lpstr>
      <vt:lpstr>Design &amp; implementation</vt:lpstr>
      <vt:lpstr>Cont. Design &amp; implementation</vt:lpstr>
      <vt:lpstr>Project planning</vt:lpstr>
      <vt:lpstr>Risk assessment</vt:lpstr>
      <vt:lpstr>Project deliverable </vt:lpstr>
      <vt:lpstr>references</vt:lpstr>
      <vt:lpstr>Thank you…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EVALUATION AND ANALYSIS OF OPEN SOURCES IDS DEPLOYED AS DOCKER  AND VMWARE Project Proposal</dc:title>
  <dc:creator>Nabil Ouzahra (P147535)</dc:creator>
  <cp:lastModifiedBy>Nabil Ouzahra (P147535)</cp:lastModifiedBy>
  <cp:revision>33</cp:revision>
  <dcterms:created xsi:type="dcterms:W3CDTF">2020-03-22T23:22:57Z</dcterms:created>
  <dcterms:modified xsi:type="dcterms:W3CDTF">2020-04-01T01:44:16Z</dcterms:modified>
</cp:coreProperties>
</file>