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Default Extension="wmf" ContentType="image/x-w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9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84" r:id="rId15"/>
    <p:sldId id="285" r:id="rId1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00CC00"/>
    <a:srgbClr val="66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256AFC-454C-2D61-31EF-2A1045DF0276}" v="136" dt="2020-01-25T16:21:21.5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96" y="-1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notesMaster" Target="notesMasters/notesMaster1.xml"/><Relationship Id="rId18" Type="http://schemas.openxmlformats.org/officeDocument/2006/relationships/printerSettings" Target="printerSettings/printerSettings1.bin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xmlns="" id="{D468EAE1-7D75-4859-939A-0AE4D7B7BB2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 altLang="en-US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xmlns="" id="{173EA497-220B-4FF5-A4E6-9178CA8F692B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 altLang="en-US"/>
          </a:p>
        </p:txBody>
      </p:sp>
      <p:sp>
        <p:nvSpPr>
          <p:cNvPr id="19460" name="Rectangle 4">
            <a:extLst>
              <a:ext uri="{FF2B5EF4-FFF2-40B4-BE49-F238E27FC236}">
                <a16:creationId xmlns:a16="http://schemas.microsoft.com/office/drawing/2014/main" xmlns="" id="{D4B018D7-316E-4917-B2F4-90536E2A901A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9461" name="Rectangle 5">
            <a:extLst>
              <a:ext uri="{FF2B5EF4-FFF2-40B4-BE49-F238E27FC236}">
                <a16:creationId xmlns:a16="http://schemas.microsoft.com/office/drawing/2014/main" xmlns="" id="{A1557F9F-5983-45C9-9F2E-38AA4D58601C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9462" name="Rectangle 6">
            <a:extLst>
              <a:ext uri="{FF2B5EF4-FFF2-40B4-BE49-F238E27FC236}">
                <a16:creationId xmlns:a16="http://schemas.microsoft.com/office/drawing/2014/main" xmlns="" id="{D4492938-A485-475D-9802-760BCE854DF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 altLang="en-US"/>
          </a:p>
        </p:txBody>
      </p:sp>
      <p:sp>
        <p:nvSpPr>
          <p:cNvPr id="19463" name="Rectangle 7">
            <a:extLst>
              <a:ext uri="{FF2B5EF4-FFF2-40B4-BE49-F238E27FC236}">
                <a16:creationId xmlns:a16="http://schemas.microsoft.com/office/drawing/2014/main" xmlns="" id="{C87BC9DB-5F3B-4A3B-836C-BAA17BC46A5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EFBA33F-4771-44E4-BC67-33FC280D785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5616034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xmlns="" id="{CD42C122-4E3F-4D81-AE4B-F7F9BF390BA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D4C313E-1EE0-41BB-81D6-4CC470E24133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xmlns="" id="{575EFDDB-DEC5-4EDC-B4A1-9287480C046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xmlns="" id="{1ACEEA90-D6E8-4A67-864F-4B26EC7007E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xmlns="" id="{09E8B326-FEA9-4D39-BC0C-5DA464721E6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843248B-41A9-4DA5-81D2-BF607CBEB587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xmlns="" id="{D5896437-2F23-455D-A799-DC3CA7814E4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xmlns="" id="{DE590396-EB9E-491F-90AF-9C6FBE726FC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xmlns="" id="{6005F298-597A-4CED-AD18-A51D292F2FE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009E96-4A30-4B0A-8293-EC7A495EFA5D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26626" name="Rectangle 2">
            <a:extLst>
              <a:ext uri="{FF2B5EF4-FFF2-40B4-BE49-F238E27FC236}">
                <a16:creationId xmlns:a16="http://schemas.microsoft.com/office/drawing/2014/main" xmlns="" id="{612211BD-E372-46B3-B72F-E1D0C09F98E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xmlns="" id="{39A21B6D-290A-4937-98FC-E19CEE196E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xmlns="" id="{E4FF3A7F-1EAD-4FCC-B586-2895C0CF932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669B578-42F7-4023-B6D7-DD8A97D7056A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28674" name="Rectangle 2">
            <a:extLst>
              <a:ext uri="{FF2B5EF4-FFF2-40B4-BE49-F238E27FC236}">
                <a16:creationId xmlns:a16="http://schemas.microsoft.com/office/drawing/2014/main" xmlns="" id="{FFDDBB0B-A42A-461F-86C6-0806F3685F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xmlns="" id="{355611FE-98E9-46B3-8061-33557D799B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xmlns="" id="{40F278C3-FC06-4A3D-9A19-9B321C83C26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043BD89-B810-4797-A41F-96C563A84E08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30722" name="Rectangle 2">
            <a:extLst>
              <a:ext uri="{FF2B5EF4-FFF2-40B4-BE49-F238E27FC236}">
                <a16:creationId xmlns:a16="http://schemas.microsoft.com/office/drawing/2014/main" xmlns="" id="{4B9E4A5F-E52A-46C4-A5EF-B6A98FF748C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xmlns="" id="{8A628A0F-2449-446C-A57C-85F43D3105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xmlns="" id="{701A35E8-B8F7-4CAB-94A1-0ABDCC14E90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154699D-42DA-4AD0-9280-CF7E421048A7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32770" name="Rectangle 2">
            <a:extLst>
              <a:ext uri="{FF2B5EF4-FFF2-40B4-BE49-F238E27FC236}">
                <a16:creationId xmlns:a16="http://schemas.microsoft.com/office/drawing/2014/main" xmlns="" id="{FB9837D3-1D31-41B3-B8DD-283C7EB58EC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xmlns="" id="{CDD7CF2F-E1DB-4054-AF0D-7CA8798C97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xmlns="" id="{5C62BCBA-0614-41E0-A98E-B35C35CDFD2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CF8B8AC-76B1-4E42-A359-F364A3689E41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34818" name="Rectangle 2">
            <a:extLst>
              <a:ext uri="{FF2B5EF4-FFF2-40B4-BE49-F238E27FC236}">
                <a16:creationId xmlns:a16="http://schemas.microsoft.com/office/drawing/2014/main" xmlns="" id="{0D663446-B677-4464-9AE8-4C984ECC4C5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xmlns="" id="{DE43C8DD-8990-411E-90E6-BCE6065740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xmlns="" id="{C98B9CA0-3800-4714-B784-C08E22A26AF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FA4B13E-BF57-4C8C-BCD0-724420947B8D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36866" name="Rectangle 2">
            <a:extLst>
              <a:ext uri="{FF2B5EF4-FFF2-40B4-BE49-F238E27FC236}">
                <a16:creationId xmlns:a16="http://schemas.microsoft.com/office/drawing/2014/main" xmlns="" id="{307C3D41-3388-4356-8892-0AEA0AF9855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xmlns="" id="{8B3084C1-9FC7-485F-B6EF-0324DCCC472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xmlns="" id="{FBB71151-539E-4CC2-80EE-62BCC07BB9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00DC5ED-127C-4433-ACF7-819751E8448B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38914" name="Rectangle 2">
            <a:extLst>
              <a:ext uri="{FF2B5EF4-FFF2-40B4-BE49-F238E27FC236}">
                <a16:creationId xmlns:a16="http://schemas.microsoft.com/office/drawing/2014/main" xmlns="" id="{A493D1B0-A888-401E-801C-7FB40DAD123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xmlns="" id="{6216C568-4F46-45C4-A85E-CAB510E14B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xmlns="" id="{1D84075A-240A-4063-BEE1-22CB50AD00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BD53D43-FDFB-4969-85BE-30D32B158415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40962" name="Rectangle 2">
            <a:extLst>
              <a:ext uri="{FF2B5EF4-FFF2-40B4-BE49-F238E27FC236}">
                <a16:creationId xmlns:a16="http://schemas.microsoft.com/office/drawing/2014/main" xmlns="" id="{2DD1128D-786F-4422-AA47-F5A3BAFD495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xmlns="" id="{9BC9E656-A799-4907-8C78-443837650E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xmlns="" id="{A98AE2DF-75D2-4FD2-AED9-F209A5CA97E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DCEDB9B-5282-46B1-A234-1AB75E4DE7A7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xmlns="" id="{DDE0CDFF-CB87-4AEC-91D6-CC8CAE67431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xmlns="" id="{885A1355-27E0-4872-A36E-4193D1DB2A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B4F84B0-D487-48DD-B8A2-12CB656599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132AEFBE-BEB2-41E6-AF53-71C74C96F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CB936CF-6D49-404F-94B6-F1E3CEEDB0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FBB0FFA-D083-4587-8D0C-FA6B4C327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D599779-3193-4081-9B7D-955A7EBD2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A00431-E20B-4C77-A93B-5A041838995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388754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6F1112E-52DB-4604-8D8F-0F14A23B1C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F71C049-1B25-4F82-81F3-2188A398E0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F1B76D2-56FF-48CB-A7C7-FCDE2F6CD6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55D8D81-58CD-44EA-9232-72642D3F4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928B58A-8419-440A-81E4-4F0D970A3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86A678-007D-4DAC-826D-573C9111AFF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94391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9956279-41B2-4B4B-A3AC-190E85403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119F2CF4-DFDC-4D4F-BCEB-A72CD667A2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259B547-E304-4417-95A7-C6358A50BF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1A5A125-1FE8-431B-BF49-E470AD7FA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E4B900E-DB0F-457D-81DA-AECBA4E8A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6BF675-7C32-4104-95E9-B0E39EBC67E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316711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3A55B0C-C48E-4DC0-9764-99DE77A2E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E986C1A-215B-44EC-B69D-C739343926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1C1F3AE-3210-4AAE-9F8E-6BD81E0AFA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B0175971-579E-4C67-A178-88334B35C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5F5826B1-9FB3-467E-BE1F-59FBEBA6E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CD6FA29A-075C-40A8-9067-1CAE895C51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C21B92-7064-4AFB-9C3C-BEF6508C2AD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34885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5EF5793-6482-49CD-90F4-6EDE0B2A6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2D94947A-9F9A-4673-8128-641177DDE3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F6444ABC-07B0-44D1-BFB6-86059894A6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B44F90B9-A8D9-4A24-9694-E0AAF75C2D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8CFDCBBC-ADD0-4BA7-A9DF-F086FE403B9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E768D1DB-2002-429D-8C76-35D5C6B4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FF0C6BEE-483C-4E1B-BC5D-C3E16027AB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FE998BBF-78F2-4F5F-98CF-44B094D891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9895FE-7E67-414F-AC11-0D8C904C967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30563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4D9949F-E1BE-4A7C-AC50-E58C12520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A6381EDE-63AB-4407-B28E-A2791E4B2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944FA34C-11DB-49D8-BA84-8567042B83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7F8C471D-7CBD-47F1-831D-FF58B8A50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E30E73-9CA1-4331-A463-4E4F21DF27E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38789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594EE264-6C29-468C-B195-03C7EF7A6C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8B8B636E-7AC3-47D2-9AEA-7A8297AC2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AC7E330C-A345-4671-AD86-8046B759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FA0DC9-CBCD-4EF6-A6C2-BBF33412552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13829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9BAAE0C-FF95-46E1-BBBC-7F66C4ADE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2EA544F-6D74-4FC4-B693-022E8B20F0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6F00175C-CFC2-40F5-92C1-9C04151B79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0FD6878D-1DD3-495D-8A49-8A498448E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20FDA0D0-407C-482B-A46C-ECCD6A8DE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9F028905-1323-470C-9CF5-CED2A3481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C6E4C5-E4B1-4079-BB1F-78AD0BA3075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29984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6770407-89F2-4A58-9362-657994641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25CFEFF7-8748-4F6B-AC56-DF39B22B38E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7C56FF21-1FD9-45DC-A0BB-8798B3C331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E59D628C-96AF-419D-92C7-C2D4CCD0E7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21DC90DA-8784-4051-9A02-7AA57EB1C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B2D79A09-E3E6-40D3-AA9F-F52190562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DB3B4C-DE15-4532-B0D8-B37DB6C2444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70297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AEA7673-D22A-44B7-93A9-B5CDBE354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B4244F2E-46E3-48F1-A108-254A377ED1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A97604A-3377-478B-AF56-A08855F41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3C4A71B-6766-4639-B6B5-B0FE1F380E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32511D8-6B8D-4B40-91F0-7ED661C84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CA9F9C-42A6-4395-9384-26D3AAEEC26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20513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B3B45360-BE39-43CB-8DAC-7A4BD2E0B34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16D57BF3-0511-41E7-A7E1-D48E047D7D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435FE13-10EB-4E6C-8BBD-DB3662D77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FF7ABE7-1175-4355-96FD-BAA44BD708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DF0D251-0551-4813-A610-9FE0B2528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C66CDB-B99D-4393-95CA-2A5AA9C025E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68241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xmlns="" id="{72274C56-BAC1-47B0-A2C3-B0D2341714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xmlns="" id="{B4C85EC7-F63C-4AAF-A5F4-430E8E102C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xmlns="" id="{1CBCA62D-FD27-4AD7-BB69-3186AB689C1D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xmlns="" id="{F530C0FD-C8F3-4AB3-BFE2-CA4045BD5B13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xmlns="" id="{9E529786-2798-4337-B439-D1FCE605F75D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D4D17CC-78D2-415C-A786-360E2C60DF57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eg"/><Relationship Id="rId3" Type="http://schemas.openxmlformats.org/officeDocument/2006/relationships/hyperlink" Target="http://www.youtube.com/watch?v=oWgtM5aS66A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4" Type="http://schemas.openxmlformats.org/officeDocument/2006/relationships/image" Target="../media/image15.wmf"/><Relationship Id="rId5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xmlns="" id="{72C4A360-391B-44F2-A805-5314EEEB92E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anchor="ctr"/>
          <a:lstStyle/>
          <a:p>
            <a:endParaRPr lang="en-GB" altLang="en-US" sz="4400"/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xmlns="" id="{A1A2972D-9414-4973-844D-49DDC000AC20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endParaRPr lang="en-GB" altLang="en-US" sz="3200"/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xmlns="" id="{2D2C96F3-93B0-436F-B66A-AA720A2DC6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0260013" cy="685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3" name="WordArt 5">
            <a:extLst>
              <a:ext uri="{FF2B5EF4-FFF2-40B4-BE49-F238E27FC236}">
                <a16:creationId xmlns:a16="http://schemas.microsoft.com/office/drawing/2014/main" xmlns="" id="{15B74878-437C-48CE-92BA-9F555E99C4CF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1258888" y="115888"/>
            <a:ext cx="6696075" cy="2233612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Comic Sans MS" panose="030F0702030302020204" pitchFamily="66" charset="0"/>
              </a:rPr>
              <a:t>How would you</a:t>
            </a:r>
          </a:p>
          <a:p>
            <a:pPr algn="ctr"/>
            <a:r>
              <a:rPr lang="en-US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Comic Sans MS" panose="030F0702030302020204" pitchFamily="66" charset="0"/>
              </a:rPr>
              <a:t>survive 3 months</a:t>
            </a:r>
          </a:p>
          <a:p>
            <a:pPr algn="ctr"/>
            <a:r>
              <a:rPr lang="en-US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Comic Sans MS" panose="030F0702030302020204" pitchFamily="66" charset="0"/>
              </a:rPr>
              <a:t>in the desert?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4" descr="darfur_refugee_camp_in_chad">
            <a:extLst>
              <a:ext uri="{FF2B5EF4-FFF2-40B4-BE49-F238E27FC236}">
                <a16:creationId xmlns:a16="http://schemas.microsoft.com/office/drawing/2014/main" xmlns="" id="{CD7BEDFE-6FD8-4243-AA50-7D3ED1C54970}"/>
              </a:ext>
            </a:extLst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3075" name="Text Box 6">
            <a:extLst>
              <a:ext uri="{FF2B5EF4-FFF2-40B4-BE49-F238E27FC236}">
                <a16:creationId xmlns:a16="http://schemas.microsoft.com/office/drawing/2014/main" xmlns="" id="{383F9025-D1DE-4C4F-9968-1F8E120F6A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31913" y="333375"/>
            <a:ext cx="65532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4000" b="1" u="sng">
                <a:solidFill>
                  <a:schemeClr val="tx2"/>
                </a:solidFill>
                <a:latin typeface="Comic Sans MS" panose="030F0702030302020204" pitchFamily="66" charset="0"/>
              </a:rPr>
              <a:t>Survival in the desert</a:t>
            </a:r>
            <a:endParaRPr lang="en-US" altLang="en-US" sz="4000" b="1" u="sng">
              <a:solidFill>
                <a:schemeClr val="tx2"/>
              </a:solidFill>
              <a:latin typeface="Comic Sans MS" panose="030F0702030302020204" pitchFamily="66" charset="0"/>
            </a:endParaRPr>
          </a:p>
        </p:txBody>
      </p:sp>
      <p:sp>
        <p:nvSpPr>
          <p:cNvPr id="3076" name="Text Box 7">
            <a:extLst>
              <a:ext uri="{FF2B5EF4-FFF2-40B4-BE49-F238E27FC236}">
                <a16:creationId xmlns:a16="http://schemas.microsoft.com/office/drawing/2014/main" xmlns="" id="{3E37AB48-C814-4789-ADA3-43FC3F844D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650" y="1412875"/>
            <a:ext cx="7777163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endParaRPr lang="en-GB" altLang="en-US"/>
          </a:p>
        </p:txBody>
      </p:sp>
      <p:sp>
        <p:nvSpPr>
          <p:cNvPr id="3077" name="Text Box 5">
            <a:extLst>
              <a:ext uri="{FF2B5EF4-FFF2-40B4-BE49-F238E27FC236}">
                <a16:creationId xmlns:a16="http://schemas.microsoft.com/office/drawing/2014/main" xmlns="" id="{6C50E272-DDB7-4642-B9F4-2E7B9076A2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288" y="1341438"/>
            <a:ext cx="8208962" cy="4838700"/>
          </a:xfrm>
          <a:prstGeom prst="rect">
            <a:avLst/>
          </a:prstGeom>
          <a:solidFill>
            <a:schemeClr val="bg1">
              <a:alpha val="47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2400">
                <a:latin typeface="Comic Sans MS" panose="030F0702030302020204" pitchFamily="66" charset="0"/>
              </a:rPr>
              <a:t>You are travelling in a group of 100 people across the desert, you have been travelling for three months.</a:t>
            </a:r>
          </a:p>
          <a:p>
            <a:pPr algn="ctr">
              <a:spcBef>
                <a:spcPct val="50000"/>
              </a:spcBef>
            </a:pPr>
            <a:r>
              <a:rPr lang="en-GB" altLang="en-US" sz="2400">
                <a:latin typeface="Comic Sans MS" panose="030F0702030302020204" pitchFamily="66" charset="0"/>
              </a:rPr>
              <a:t>You have plenty of food and water and somewhere to live on the journey.</a:t>
            </a:r>
          </a:p>
          <a:p>
            <a:pPr algn="ctr">
              <a:spcBef>
                <a:spcPct val="50000"/>
              </a:spcBef>
            </a:pPr>
            <a:endParaRPr lang="en-GB" altLang="en-US" sz="2400">
              <a:latin typeface="Comic Sans MS" panose="030F0702030302020204" pitchFamily="66" charset="0"/>
            </a:endParaRPr>
          </a:p>
          <a:p>
            <a:pPr algn="ctr"/>
            <a:r>
              <a:rPr lang="en-GB" altLang="en-US" sz="2400">
                <a:latin typeface="Comic Sans MS" panose="030F0702030302020204" pitchFamily="66" charset="0"/>
              </a:rPr>
              <a:t>Would it be important for everyone to get on?</a:t>
            </a:r>
          </a:p>
          <a:p>
            <a:pPr algn="ctr"/>
            <a:r>
              <a:rPr lang="en-GB" altLang="en-US" sz="2400">
                <a:latin typeface="Comic Sans MS" panose="030F0702030302020204" pitchFamily="66" charset="0"/>
              </a:rPr>
              <a:t>What would be some of the problems you might meet?</a:t>
            </a:r>
          </a:p>
          <a:p>
            <a:pPr algn="ctr"/>
            <a:r>
              <a:rPr lang="en-GB" altLang="en-US" sz="2400">
                <a:latin typeface="Comic Sans MS" panose="030F0702030302020204" pitchFamily="66" charset="0"/>
              </a:rPr>
              <a:t>What rules might you need to make?</a:t>
            </a:r>
          </a:p>
          <a:p>
            <a:pPr algn="ctr"/>
            <a:r>
              <a:rPr lang="en-GB" altLang="en-US" sz="2400">
                <a:latin typeface="Comic Sans MS" panose="030F0702030302020204" pitchFamily="66" charset="0"/>
              </a:rPr>
              <a:t>What might it be like with no rules?</a:t>
            </a:r>
          </a:p>
          <a:p>
            <a:pPr algn="ctr"/>
            <a:endParaRPr lang="en-GB" altLang="en-US" sz="2400">
              <a:latin typeface="Comic Sans MS" panose="030F0702030302020204" pitchFamily="66" charset="0"/>
            </a:endParaRPr>
          </a:p>
          <a:p>
            <a:pPr algn="ctr"/>
            <a:r>
              <a:rPr lang="en-GB" altLang="en-US" sz="2400">
                <a:latin typeface="Comic Sans MS" panose="030F0702030302020204" pitchFamily="66" charset="0"/>
              </a:rPr>
              <a:t>Come up with five rules that everyone on the journey must follow</a:t>
            </a:r>
            <a:endParaRPr lang="en-US" altLang="en-US" sz="24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4" descr="moses77">
            <a:extLst>
              <a:ext uri="{FF2B5EF4-FFF2-40B4-BE49-F238E27FC236}">
                <a16:creationId xmlns:a16="http://schemas.microsoft.com/office/drawing/2014/main" xmlns="" id="{4CE7A686-D649-4882-8C11-D792208D79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438" y="0"/>
            <a:ext cx="5135562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ext Box 5">
            <a:extLst>
              <a:ext uri="{FF2B5EF4-FFF2-40B4-BE49-F238E27FC236}">
                <a16:creationId xmlns:a16="http://schemas.microsoft.com/office/drawing/2014/main" xmlns="" id="{F85F3B2D-5069-45A9-85C0-67BB01FBC7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950" y="115888"/>
            <a:ext cx="3744913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000" b="1" u="sng">
                <a:latin typeface="Comic Sans MS" panose="030F0702030302020204" pitchFamily="66" charset="0"/>
              </a:rPr>
              <a:t>Moses Given the Ten commandments. (Laws)</a:t>
            </a:r>
            <a:endParaRPr lang="en-US" altLang="en-US" sz="2000" b="1" u="sng">
              <a:latin typeface="Comic Sans MS" panose="030F0702030302020204" pitchFamily="66" charset="0"/>
            </a:endParaRPr>
          </a:p>
        </p:txBody>
      </p:sp>
      <p:sp>
        <p:nvSpPr>
          <p:cNvPr id="5124" name="Text Box 6">
            <a:extLst>
              <a:ext uri="{FF2B5EF4-FFF2-40B4-BE49-F238E27FC236}">
                <a16:creationId xmlns:a16="http://schemas.microsoft.com/office/drawing/2014/main" xmlns="" id="{BBC5A2C5-79AE-4FB0-88C2-58579CCA83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950" y="993775"/>
            <a:ext cx="3675063" cy="586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>
                <a:latin typeface="Comic Sans MS" panose="030F0702030302020204" pitchFamily="66" charset="0"/>
              </a:rPr>
              <a:t> Moses Had to leave home.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>
                <a:latin typeface="Comic Sans MS" panose="030F0702030302020204" pitchFamily="66" charset="0"/>
              </a:rPr>
              <a:t> He led the people out of slavery. To live in the desert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>
                <a:latin typeface="Comic Sans MS" panose="030F0702030302020204" pitchFamily="66" charset="0"/>
              </a:rPr>
              <a:t> There where thousands of people so there had to be rules.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>
                <a:latin typeface="Comic Sans MS" panose="030F0702030302020204" pitchFamily="66" charset="0"/>
              </a:rPr>
              <a:t> God gave the Jewish people the Ten Commandments, because they were starting to misbehave.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>
                <a:latin typeface="Comic Sans MS" panose="030F0702030302020204" pitchFamily="66" charset="0"/>
              </a:rPr>
              <a:t> The commandments gave the people a code for living together in peace.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>
                <a:latin typeface="Comic Sans MS" panose="030F0702030302020204" pitchFamily="66" charset="0"/>
              </a:rPr>
              <a:t> Jewish people today still obey these commandments very closely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>
                <a:latin typeface="Comic Sans MS" panose="030F0702030302020204" pitchFamily="66" charset="0"/>
              </a:rPr>
              <a:t> Most of the worlds laws are based around these commandments.</a:t>
            </a:r>
            <a:endParaRPr lang="en-US" altLang="en-US">
              <a:latin typeface="Comic Sans MS" panose="030F0702030302020204" pitchFamily="66" charset="0"/>
            </a:endParaRPr>
          </a:p>
        </p:txBody>
      </p:sp>
      <p:sp>
        <p:nvSpPr>
          <p:cNvPr id="5125" name="AutoShape 5">
            <a:hlinkClick r:id="rId3" highlightClick="1"/>
            <a:extLst>
              <a:ext uri="{FF2B5EF4-FFF2-40B4-BE49-F238E27FC236}">
                <a16:creationId xmlns:a16="http://schemas.microsoft.com/office/drawing/2014/main" xmlns="" id="{A07609CF-6099-4989-A396-48796AFECC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48488" y="6092825"/>
            <a:ext cx="2195512" cy="765175"/>
          </a:xfrm>
          <a:prstGeom prst="actionButtonMovie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>
            <a:extLst>
              <a:ext uri="{FF2B5EF4-FFF2-40B4-BE49-F238E27FC236}">
                <a16:creationId xmlns:a16="http://schemas.microsoft.com/office/drawing/2014/main" xmlns="" id="{68ECC0B3-8456-4C74-BC40-7D17076137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507" name="Rectangle 3">
            <a:extLst>
              <a:ext uri="{FF2B5EF4-FFF2-40B4-BE49-F238E27FC236}">
                <a16:creationId xmlns:a16="http://schemas.microsoft.com/office/drawing/2014/main" xmlns="" id="{295C2BB7-E910-40A2-A26A-0235AFB041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76250"/>
            <a:ext cx="9144000" cy="147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5400">
                <a:solidFill>
                  <a:schemeClr val="tx1"/>
                </a:solidFill>
                <a:latin typeface="Arial Rounded MT Bold" panose="020F0704030504030204" pitchFamily="34" charset="0"/>
              </a:rPr>
              <a:t>1. Do not worship any other gods.</a:t>
            </a:r>
          </a:p>
        </p:txBody>
      </p:sp>
    </p:spTree>
  </p:cSld>
  <p:clrMapOvr>
    <a:masterClrMapping/>
  </p:clrMapOvr>
  <p:transition xmlns:p14="http://schemas.microsoft.com/office/powerpoint/2010/main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>
            <a:extLst>
              <a:ext uri="{FF2B5EF4-FFF2-40B4-BE49-F238E27FC236}">
                <a16:creationId xmlns:a16="http://schemas.microsoft.com/office/drawing/2014/main" xmlns="" id="{954566C8-C9A2-4D4F-A56D-4320791290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555" name="Rectangle 3">
            <a:extLst>
              <a:ext uri="{FF2B5EF4-FFF2-40B4-BE49-F238E27FC236}">
                <a16:creationId xmlns:a16="http://schemas.microsoft.com/office/drawing/2014/main" xmlns="" id="{83F61A59-A2C7-4E3D-9A82-AC1B8C9C67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6513" y="5387975"/>
            <a:ext cx="9144001" cy="147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540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anose="020F0704030504030204" pitchFamily="34" charset="0"/>
              </a:rPr>
              <a:t>2. </a:t>
            </a:r>
            <a:r>
              <a:rPr lang="en-GB" altLang="en-US" sz="480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anose="020F0704030504030204" pitchFamily="34" charset="0"/>
              </a:rPr>
              <a:t>Don’t make any images or sculptures and worship them.</a:t>
            </a:r>
          </a:p>
        </p:txBody>
      </p:sp>
    </p:spTree>
  </p:cSld>
  <p:clrMapOvr>
    <a:masterClrMapping/>
  </p:clrMapOvr>
  <p:transition xmlns:p14="http://schemas.microsoft.com/office/powerpoint/2010/main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>
            <a:extLst>
              <a:ext uri="{FF2B5EF4-FFF2-40B4-BE49-F238E27FC236}">
                <a16:creationId xmlns:a16="http://schemas.microsoft.com/office/drawing/2014/main" xmlns="" id="{9C015E68-E1A4-4E0E-9246-3F54C4BF8C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603" name="Text Box 3">
            <a:extLst>
              <a:ext uri="{FF2B5EF4-FFF2-40B4-BE49-F238E27FC236}">
                <a16:creationId xmlns:a16="http://schemas.microsoft.com/office/drawing/2014/main" xmlns="" id="{07BA46A5-22D4-4B77-99E8-3B2074A533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6438" y="-7938"/>
            <a:ext cx="4627562" cy="709771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  <a:p>
            <a:pPr algn="ctr"/>
            <a:r>
              <a:rPr lang="en-GB" altLang="en-US" sz="5400">
                <a:latin typeface="Arial Rounded MT Bold" panose="020F0704030504030204" pitchFamily="34" charset="0"/>
              </a:rPr>
              <a:t>3. </a:t>
            </a:r>
          </a:p>
          <a:p>
            <a:pPr algn="ctr"/>
            <a:endParaRPr lang="en-GB" altLang="en-US" sz="2800">
              <a:latin typeface="Arial Rounded MT Bold" panose="020F0704030504030204" pitchFamily="34" charset="0"/>
            </a:endParaRPr>
          </a:p>
          <a:p>
            <a:pPr algn="ctr"/>
            <a:r>
              <a:rPr lang="en-GB" altLang="en-US" sz="5400">
                <a:latin typeface="Arial Rounded MT Bold" panose="020F0704030504030204" pitchFamily="34" charset="0"/>
              </a:rPr>
              <a:t>Do not misuse God’s name.</a:t>
            </a:r>
          </a:p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>
            <a:extLst>
              <a:ext uri="{FF2B5EF4-FFF2-40B4-BE49-F238E27FC236}">
                <a16:creationId xmlns:a16="http://schemas.microsoft.com/office/drawing/2014/main" xmlns="" id="{69FBFCD0-3E5C-480F-A264-6AE0B24755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651" name="Text Box 3">
            <a:extLst>
              <a:ext uri="{FF2B5EF4-FFF2-40B4-BE49-F238E27FC236}">
                <a16:creationId xmlns:a16="http://schemas.microsoft.com/office/drawing/2014/main" xmlns="" id="{97D8D788-0178-47D5-979C-EC2F38BC94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6438" y="-7938"/>
            <a:ext cx="4627562" cy="728186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  <a:p>
            <a:pPr algn="ctr"/>
            <a:r>
              <a:rPr lang="en-GB" altLang="en-US" sz="5400">
                <a:latin typeface="Arial Rounded MT Bold" panose="020F0704030504030204" pitchFamily="34" charset="0"/>
              </a:rPr>
              <a:t>4. </a:t>
            </a:r>
          </a:p>
          <a:p>
            <a:pPr algn="ctr"/>
            <a:endParaRPr lang="en-GB" altLang="en-US" sz="2800">
              <a:latin typeface="Arial Rounded MT Bold" panose="020F0704030504030204" pitchFamily="34" charset="0"/>
            </a:endParaRPr>
          </a:p>
          <a:p>
            <a:pPr algn="ctr"/>
            <a:r>
              <a:rPr lang="en-GB" altLang="en-US" sz="5400">
                <a:latin typeface="Arial Rounded MT Bold" panose="020F0704030504030204" pitchFamily="34" charset="0"/>
              </a:rPr>
              <a:t>Don’t work on the Sabbath </a:t>
            </a:r>
          </a:p>
          <a:p>
            <a:pPr algn="ctr"/>
            <a:r>
              <a:rPr lang="en-GB" altLang="en-US" sz="4000">
                <a:latin typeface="Arial Rounded MT Bold" panose="020F0704030504030204" pitchFamily="34" charset="0"/>
              </a:rPr>
              <a:t>(or make others work for you).</a:t>
            </a:r>
          </a:p>
          <a:p>
            <a:pPr algn="ctr"/>
            <a:endParaRPr lang="en-GB" altLang="en-US" sz="4000">
              <a:latin typeface="Arial Rounded MT Bold" panose="020F0704030504030204" pitchFamily="34" charset="0"/>
            </a:endParaRPr>
          </a:p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</p:txBody>
      </p:sp>
      <p:sp>
        <p:nvSpPr>
          <p:cNvPr id="27652" name="Text Box 4">
            <a:extLst>
              <a:ext uri="{FF2B5EF4-FFF2-40B4-BE49-F238E27FC236}">
                <a16:creationId xmlns:a16="http://schemas.microsoft.com/office/drawing/2014/main" xmlns="" id="{955E068A-AE20-4717-9C3D-A7642A88B5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0" y="6172200"/>
            <a:ext cx="304800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/>
              <a:t>(The Sabbath is Saturday for Jewish people and Sunday for Christians)</a:t>
            </a:r>
          </a:p>
        </p:txBody>
      </p:sp>
    </p:spTree>
  </p:cSld>
  <p:clrMapOvr>
    <a:masterClrMapping/>
  </p:clrMapOvr>
  <p:transition xmlns:p14="http://schemas.microsoft.com/office/powerpoint/2010/main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>
            <a:extLst>
              <a:ext uri="{FF2B5EF4-FFF2-40B4-BE49-F238E27FC236}">
                <a16:creationId xmlns:a16="http://schemas.microsoft.com/office/drawing/2014/main" xmlns="" id="{F442E645-5B55-40BE-9425-5741A7CB06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699" name="Text Box 3">
            <a:extLst>
              <a:ext uri="{FF2B5EF4-FFF2-40B4-BE49-F238E27FC236}">
                <a16:creationId xmlns:a16="http://schemas.microsoft.com/office/drawing/2014/main" xmlns="" id="{69D09882-586C-4ED4-9BF2-D036496757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6438" y="-7938"/>
            <a:ext cx="4627562" cy="749300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  <a:p>
            <a:pPr algn="ctr"/>
            <a:r>
              <a:rPr lang="en-GB" altLang="en-US" sz="5400">
                <a:latin typeface="Arial Rounded MT Bold" panose="020F0704030504030204" pitchFamily="34" charset="0"/>
              </a:rPr>
              <a:t>5. </a:t>
            </a:r>
          </a:p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  <a:p>
            <a:pPr algn="ctr"/>
            <a:r>
              <a:rPr lang="en-GB" altLang="en-US" sz="5400">
                <a:latin typeface="Arial Rounded MT Bold" panose="020F0704030504030204" pitchFamily="34" charset="0"/>
              </a:rPr>
              <a:t>Children – respect your parents.</a:t>
            </a:r>
          </a:p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>
            <a:extLst>
              <a:ext uri="{FF2B5EF4-FFF2-40B4-BE49-F238E27FC236}">
                <a16:creationId xmlns:a16="http://schemas.microsoft.com/office/drawing/2014/main" xmlns="" id="{3CAB58A8-19A6-45D0-9001-B84BB498A8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747" name="Text Box 3">
            <a:extLst>
              <a:ext uri="{FF2B5EF4-FFF2-40B4-BE49-F238E27FC236}">
                <a16:creationId xmlns:a16="http://schemas.microsoft.com/office/drawing/2014/main" xmlns="" id="{0EB9BFC6-B007-46A1-9927-FE271E2AA2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6438" y="-7938"/>
            <a:ext cx="4627562" cy="749300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  <a:p>
            <a:pPr algn="ctr"/>
            <a:r>
              <a:rPr lang="en-GB" altLang="en-US" sz="5400">
                <a:latin typeface="Arial Rounded MT Bold" panose="020F0704030504030204" pitchFamily="34" charset="0"/>
              </a:rPr>
              <a:t>6. </a:t>
            </a:r>
          </a:p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  <a:p>
            <a:pPr algn="ctr"/>
            <a:r>
              <a:rPr lang="en-GB" altLang="en-US" sz="5400">
                <a:latin typeface="Arial Rounded MT Bold" panose="020F0704030504030204" pitchFamily="34" charset="0"/>
              </a:rPr>
              <a:t>Do not murder.</a:t>
            </a:r>
          </a:p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>
            <a:extLst>
              <a:ext uri="{FF2B5EF4-FFF2-40B4-BE49-F238E27FC236}">
                <a16:creationId xmlns:a16="http://schemas.microsoft.com/office/drawing/2014/main" xmlns="" id="{B2C5DF61-67C8-4E89-9A60-2271563EAA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795" name="Text Box 3">
            <a:extLst>
              <a:ext uri="{FF2B5EF4-FFF2-40B4-BE49-F238E27FC236}">
                <a16:creationId xmlns:a16="http://schemas.microsoft.com/office/drawing/2014/main" xmlns="" id="{A3F605F3-E67A-4444-A8D4-6A7832F315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6438" y="-7938"/>
            <a:ext cx="4627562" cy="746125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  <a:p>
            <a:pPr algn="ctr"/>
            <a:r>
              <a:rPr lang="en-GB" altLang="en-US" sz="5400">
                <a:latin typeface="Arial Rounded MT Bold" panose="020F0704030504030204" pitchFamily="34" charset="0"/>
              </a:rPr>
              <a:t>7. </a:t>
            </a:r>
          </a:p>
          <a:p>
            <a:pPr algn="ctr"/>
            <a:endParaRPr lang="en-GB" altLang="en-US" sz="2400">
              <a:latin typeface="Arial Rounded MT Bold" panose="020F0704030504030204" pitchFamily="34" charset="0"/>
            </a:endParaRPr>
          </a:p>
          <a:p>
            <a:pPr algn="ctr"/>
            <a:r>
              <a:rPr lang="en-GB" altLang="en-US" sz="5400">
                <a:latin typeface="Arial Rounded MT Bold" panose="020F0704030504030204" pitchFamily="34" charset="0"/>
              </a:rPr>
              <a:t>Do not commit adultery</a:t>
            </a:r>
          </a:p>
          <a:p>
            <a:pPr algn="ctr"/>
            <a:r>
              <a:rPr lang="en-GB" altLang="en-US" sz="3400">
                <a:latin typeface="Arial Rounded MT Bold" panose="020F0704030504030204" pitchFamily="34" charset="0"/>
              </a:rPr>
              <a:t>(sleep with someone who is not your husband / wife).</a:t>
            </a:r>
          </a:p>
          <a:p>
            <a:pPr algn="ctr"/>
            <a:endParaRPr lang="en-GB" altLang="en-US" sz="3400">
              <a:latin typeface="Arial Rounded MT Bold" panose="020F0704030504030204" pitchFamily="34" charset="0"/>
            </a:endParaRPr>
          </a:p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>
            <a:extLst>
              <a:ext uri="{FF2B5EF4-FFF2-40B4-BE49-F238E27FC236}">
                <a16:creationId xmlns:a16="http://schemas.microsoft.com/office/drawing/2014/main" xmlns="" id="{CE040B20-9897-4DEE-B3E1-260902C61C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843" name="Text Box 3">
            <a:extLst>
              <a:ext uri="{FF2B5EF4-FFF2-40B4-BE49-F238E27FC236}">
                <a16:creationId xmlns:a16="http://schemas.microsoft.com/office/drawing/2014/main" xmlns="" id="{2DE1B382-077D-4C21-AAD5-F814D03148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6438" y="-7938"/>
            <a:ext cx="4627562" cy="749300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  <a:p>
            <a:pPr algn="ctr"/>
            <a:r>
              <a:rPr lang="en-GB" altLang="en-US" sz="5400">
                <a:latin typeface="Arial Rounded MT Bold" panose="020F0704030504030204" pitchFamily="34" charset="0"/>
              </a:rPr>
              <a:t>8. </a:t>
            </a:r>
          </a:p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  <a:p>
            <a:pPr algn="ctr"/>
            <a:r>
              <a:rPr lang="en-GB" altLang="en-US" sz="5400">
                <a:latin typeface="Arial Rounded MT Bold" panose="020F0704030504030204" pitchFamily="34" charset="0"/>
              </a:rPr>
              <a:t>Do not steal.</a:t>
            </a:r>
          </a:p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  <a:p>
            <a:pPr algn="ctr"/>
            <a:endParaRPr lang="en-GB" altLang="en-US" sz="5400">
              <a:latin typeface="Arial Rounded MT Bold" panose="020F0704030504030204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>
            <a:extLst>
              <a:ext uri="{FF2B5EF4-FFF2-40B4-BE49-F238E27FC236}">
                <a16:creationId xmlns:a16="http://schemas.microsoft.com/office/drawing/2014/main" xmlns="" id="{D3206981-4382-4B26-B085-6A2E17E000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891" name="Rectangle 3">
            <a:extLst>
              <a:ext uri="{FF2B5EF4-FFF2-40B4-BE49-F238E27FC236}">
                <a16:creationId xmlns:a16="http://schemas.microsoft.com/office/drawing/2014/main" xmlns="" id="{23721BFF-99B5-4DB2-8680-A62672CF73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6513" y="5387975"/>
            <a:ext cx="9144001" cy="147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5400">
                <a:solidFill>
                  <a:schemeClr val="bg1"/>
                </a:solidFill>
                <a:latin typeface="Arial Rounded MT Bold" panose="020F0704030504030204" pitchFamily="34" charset="0"/>
              </a:rPr>
              <a:t>9. </a:t>
            </a:r>
            <a:r>
              <a:rPr lang="en-GB" altLang="en-US" sz="4800">
                <a:solidFill>
                  <a:schemeClr val="bg1"/>
                </a:solidFill>
                <a:latin typeface="Arial Rounded MT Bold" panose="020F0704030504030204" pitchFamily="34" charset="0"/>
              </a:rPr>
              <a:t>Don’t lie.</a:t>
            </a:r>
          </a:p>
        </p:txBody>
      </p:sp>
    </p:spTree>
  </p:cSld>
  <p:clrMapOvr>
    <a:masterClrMapping/>
  </p:clrMapOvr>
  <p:transition xmlns:p14="http://schemas.microsoft.com/office/powerpoint/2010/main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>
            <a:extLst>
              <a:ext uri="{FF2B5EF4-FFF2-40B4-BE49-F238E27FC236}">
                <a16:creationId xmlns:a16="http://schemas.microsoft.com/office/drawing/2014/main" xmlns="" id="{36C4518C-B4BC-4FDC-8AE6-CE3209F38F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939" name="Rectangle 3">
            <a:extLst>
              <a:ext uri="{FF2B5EF4-FFF2-40B4-BE49-F238E27FC236}">
                <a16:creationId xmlns:a16="http://schemas.microsoft.com/office/drawing/2014/main" xmlns="" id="{D2AB13C0-DD7D-467E-B95C-AFC2126873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437063"/>
            <a:ext cx="9144000" cy="2420937"/>
          </a:xfrm>
          <a:prstGeom prst="rect">
            <a:avLst/>
          </a:prstGeom>
          <a:gradFill rotWithShape="1">
            <a:gsLst>
              <a:gs pos="0">
                <a:schemeClr val="bg2"/>
              </a:gs>
              <a:gs pos="100000">
                <a:schemeClr val="bg2">
                  <a:gamma/>
                  <a:shade val="46275"/>
                  <a:invGamma/>
                  <a:alpha val="17999"/>
                </a:schemeClr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540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anose="020F0704030504030204" pitchFamily="34" charset="0"/>
              </a:rPr>
              <a:t>10. </a:t>
            </a:r>
            <a:r>
              <a:rPr lang="en-GB" altLang="en-US" sz="480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anose="020F0704030504030204" pitchFamily="34" charset="0"/>
              </a:rPr>
              <a:t>Don’t be jealous of your neighbours possessions (e.g. horses, slaves, jewellery etc.)</a:t>
            </a:r>
          </a:p>
        </p:txBody>
      </p:sp>
    </p:spTree>
  </p:cSld>
  <p:clrMapOvr>
    <a:masterClrMapping/>
  </p:clrMapOvr>
  <p:transition xmlns:p14="http://schemas.microsoft.com/office/powerpoint/2010/main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xmlns="" id="{1A0A9D17-423B-4A80-8804-1357F7B5C9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21776" y="675011"/>
            <a:ext cx="7067550" cy="1143000"/>
          </a:xfrm>
        </p:spPr>
        <p:txBody>
          <a:bodyPr/>
          <a:lstStyle/>
          <a:p>
            <a:r>
              <a:rPr lang="en-GB" altLang="en-US" sz="3600">
                <a:latin typeface="Comic Sans MS" panose="030F0702030302020204" pitchFamily="66" charset="0"/>
              </a:rPr>
              <a:t>Which of the 10 Commandments do consider most relevant today</a:t>
            </a:r>
            <a:r>
              <a:rPr lang="en-GB" altLang="en-US" sz="4000">
                <a:latin typeface="Comic Sans MS" panose="030F0702030302020204" pitchFamily="66" charset="0"/>
              </a:rPr>
              <a:t>?</a:t>
            </a:r>
            <a:endParaRPr lang="en-US" altLang="en-US" sz="4000">
              <a:latin typeface="Comic Sans MS" panose="030F0702030302020204" pitchFamily="66" charset="0"/>
            </a:endParaRPr>
          </a:p>
        </p:txBody>
      </p:sp>
      <p:sp>
        <p:nvSpPr>
          <p:cNvPr id="46083" name="AutoShape 3">
            <a:extLst>
              <a:ext uri="{FF2B5EF4-FFF2-40B4-BE49-F238E27FC236}">
                <a16:creationId xmlns:a16="http://schemas.microsoft.com/office/drawing/2014/main" xmlns="" id="{7A7B125A-710D-4442-9E0B-7E654E41F7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850" y="1989138"/>
            <a:ext cx="4103688" cy="3959225"/>
          </a:xfrm>
          <a:prstGeom prst="flowChartProcess">
            <a:avLst/>
          </a:prstGeom>
          <a:noFill/>
          <a:ln w="57150">
            <a:solidFill>
              <a:srgbClr val="33CC33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en-GB" altLang="en-US" sz="2800">
                <a:latin typeface="Comic Sans MS" panose="030F0702030302020204" pitchFamily="66" charset="0"/>
                <a:cs typeface="Arial" panose="020B0604020202020204" pitchFamily="34" charset="0"/>
              </a:rPr>
              <a:t>Use the Diamond 9 to decide which of the commandments you consider to be most to least important to the world today. The least important commandment you can leave to one side.</a:t>
            </a:r>
            <a:endParaRPr lang="en-US" altLang="en-US" sz="280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46088" name="AutoShape 8">
            <a:extLst>
              <a:ext uri="{FF2B5EF4-FFF2-40B4-BE49-F238E27FC236}">
                <a16:creationId xmlns:a16="http://schemas.microsoft.com/office/drawing/2014/main" xmlns="" id="{672F441A-FB5E-4CF5-9A38-A3D05B55AB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53474" y="4220706"/>
            <a:ext cx="2945889" cy="2113849"/>
          </a:xfrm>
          <a:prstGeom prst="flowChartAlternateProcess">
            <a:avLst/>
          </a:prstGeom>
          <a:solidFill>
            <a:schemeClr val="bg1"/>
          </a:solidFill>
          <a:ln w="57150">
            <a:solidFill>
              <a:srgbClr val="33CC33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en-GB" altLang="en-US" dirty="0">
                <a:latin typeface="Comic Sans MS"/>
                <a:cs typeface="Arial"/>
              </a:rPr>
              <a:t>Write a sentence in Welsh that explains why you chose your top commandment and why you chose the least important commandment.</a:t>
            </a:r>
          </a:p>
        </p:txBody>
      </p:sp>
      <p:pic>
        <p:nvPicPr>
          <p:cNvPr id="46089" name="Picture 9">
            <a:extLst>
              <a:ext uri="{FF2B5EF4-FFF2-40B4-BE49-F238E27FC236}">
                <a16:creationId xmlns:a16="http://schemas.microsoft.com/office/drawing/2014/main" xmlns="" id="{4B20C28F-59F0-422E-B27A-5308D74595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1484313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103" name="Rectangle 23">
            <a:extLst>
              <a:ext uri="{FF2B5EF4-FFF2-40B4-BE49-F238E27FC236}">
                <a16:creationId xmlns:a16="http://schemas.microsoft.com/office/drawing/2014/main" xmlns="" id="{9D2B2523-344B-4DE9-99C6-B85D37CBE5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40650" y="0"/>
            <a:ext cx="1403350" cy="6858000"/>
          </a:xfrm>
          <a:prstGeom prst="rect">
            <a:avLst/>
          </a:prstGeom>
          <a:solidFill>
            <a:srgbClr val="33CC33"/>
          </a:solidFill>
          <a:ln w="9525">
            <a:solidFill>
              <a:srgbClr val="0099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6104" name="WordArt 24">
            <a:extLst>
              <a:ext uri="{FF2B5EF4-FFF2-40B4-BE49-F238E27FC236}">
                <a16:creationId xmlns:a16="http://schemas.microsoft.com/office/drawing/2014/main" xmlns="" id="{0E1B83E6-D1E2-41BD-9137-492E5B75A421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7812088" y="188913"/>
            <a:ext cx="1331912" cy="765175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kern="10"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FF99"/>
                    </a:gs>
                    <a:gs pos="50000">
                      <a:srgbClr val="00CC00"/>
                    </a:gs>
                    <a:gs pos="100000">
                      <a:srgbClr val="66FF99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The</a:t>
            </a:r>
          </a:p>
          <a:p>
            <a:pPr algn="ctr"/>
            <a:r>
              <a:rPr lang="en-US" sz="3600" kern="10"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FF99"/>
                    </a:gs>
                    <a:gs pos="50000">
                      <a:srgbClr val="00CC00"/>
                    </a:gs>
                    <a:gs pos="100000">
                      <a:srgbClr val="66FF99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10 </a:t>
            </a:r>
          </a:p>
          <a:p>
            <a:pPr algn="ctr"/>
            <a:r>
              <a:rPr lang="en-US" sz="3600" kern="10"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FF99"/>
                    </a:gs>
                    <a:gs pos="50000">
                      <a:srgbClr val="00CC00"/>
                    </a:gs>
                    <a:gs pos="100000">
                      <a:srgbClr val="66FF99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Commandments</a:t>
            </a:r>
          </a:p>
        </p:txBody>
      </p:sp>
      <p:pic>
        <p:nvPicPr>
          <p:cNvPr id="46114" name="Picture 34">
            <a:extLst>
              <a:ext uri="{FF2B5EF4-FFF2-40B4-BE49-F238E27FC236}">
                <a16:creationId xmlns:a16="http://schemas.microsoft.com/office/drawing/2014/main" xmlns="" id="{7E1F24DE-D805-4E2B-85D2-C9DB2C10D7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981075"/>
            <a:ext cx="1009650" cy="158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115" name="Picture 35">
            <a:extLst>
              <a:ext uri="{FF2B5EF4-FFF2-40B4-BE49-F238E27FC236}">
                <a16:creationId xmlns:a16="http://schemas.microsoft.com/office/drawing/2014/main" xmlns="" id="{CBE6627F-C60F-40FD-89CA-F67077F4BA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5807075"/>
            <a:ext cx="839787" cy="1050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xmlns:p14="http://schemas.microsoft.com/office/powerpoint/2010/main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643B6EB-FD52-4D6A-ACC9-0BCB6F7D4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Arial"/>
              </a:rPr>
              <a:t>Sentence structures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63D5C77-92E4-48E6-9C83-22451A23BA7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err="1">
                <a:ea typeface="+mn-lt"/>
                <a:cs typeface="+mn-lt"/>
              </a:rPr>
              <a:t>Wyt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 err="1">
                <a:ea typeface="+mn-lt"/>
                <a:cs typeface="+mn-lt"/>
              </a:rPr>
              <a:t>ti’n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 err="1">
                <a:ea typeface="+mn-lt"/>
                <a:cs typeface="+mn-lt"/>
              </a:rPr>
              <a:t>meddwl</a:t>
            </a:r>
            <a:r>
              <a:rPr lang="en-GB" dirty="0">
                <a:ea typeface="+mn-lt"/>
                <a:cs typeface="+mn-lt"/>
              </a:rPr>
              <a:t> am y 10 </a:t>
            </a:r>
            <a:r>
              <a:rPr lang="en-GB" dirty="0" err="1">
                <a:ea typeface="+mn-lt"/>
                <a:cs typeface="+mn-lt"/>
              </a:rPr>
              <a:t>gorchymyn</a:t>
            </a:r>
            <a:r>
              <a:rPr lang="en-GB" dirty="0">
                <a:ea typeface="+mn-lt"/>
                <a:cs typeface="+mn-lt"/>
              </a:rPr>
              <a:t>?</a:t>
            </a:r>
            <a:endParaRPr lang="en-US" dirty="0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dirty="0">
                <a:cs typeface="Arial"/>
              </a:rPr>
              <a:t>What do you think about the 10 commandments?</a:t>
            </a:r>
          </a:p>
          <a:p>
            <a:pPr algn="ctr">
              <a:buNone/>
            </a:pPr>
            <a:endParaRPr lang="en-GB" dirty="0">
              <a:ea typeface="+mn-lt"/>
              <a:cs typeface="+mn-lt"/>
            </a:endParaRPr>
          </a:p>
          <a:p>
            <a:pPr algn="ctr">
              <a:buNone/>
            </a:pPr>
            <a:r>
              <a:rPr lang="en-GB" dirty="0">
                <a:ea typeface="+mn-lt"/>
                <a:cs typeface="+mn-lt"/>
              </a:rPr>
              <a:t>Beth </a:t>
            </a:r>
            <a:r>
              <a:rPr lang="en-GB" dirty="0" err="1">
                <a:ea typeface="+mn-lt"/>
                <a:cs typeface="+mn-lt"/>
              </a:rPr>
              <a:t>wyt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 err="1">
                <a:ea typeface="+mn-lt"/>
                <a:cs typeface="+mn-lt"/>
              </a:rPr>
              <a:t>ti’n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 err="1">
                <a:ea typeface="+mn-lt"/>
                <a:cs typeface="+mn-lt"/>
              </a:rPr>
              <a:t>hoffi</a:t>
            </a:r>
            <a:r>
              <a:rPr lang="en-GB" dirty="0">
                <a:ea typeface="+mn-lt"/>
                <a:cs typeface="+mn-lt"/>
              </a:rPr>
              <a:t>...?</a:t>
            </a:r>
            <a:endParaRPr lang="en-GB" dirty="0"/>
          </a:p>
          <a:p>
            <a:pPr algn="ctr">
              <a:buNone/>
            </a:pPr>
            <a:r>
              <a:rPr lang="en-GB" dirty="0">
                <a:ea typeface="+mn-lt"/>
                <a:cs typeface="+mn-lt"/>
              </a:rPr>
              <a:t>Beth </a:t>
            </a:r>
            <a:r>
              <a:rPr lang="en-GB" dirty="0" err="1">
                <a:ea typeface="+mn-lt"/>
                <a:cs typeface="+mn-lt"/>
              </a:rPr>
              <a:t>wyt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 err="1">
                <a:ea typeface="+mn-lt"/>
                <a:cs typeface="+mn-lt"/>
              </a:rPr>
              <a:t>ti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 err="1">
                <a:ea typeface="+mn-lt"/>
                <a:cs typeface="+mn-lt"/>
              </a:rPr>
              <a:t>ddim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 err="1">
                <a:ea typeface="+mn-lt"/>
                <a:cs typeface="+mn-lt"/>
              </a:rPr>
              <a:t>yn</a:t>
            </a:r>
            <a:r>
              <a:rPr lang="en-GB" dirty="0">
                <a:ea typeface="+mn-lt"/>
                <a:cs typeface="+mn-lt"/>
              </a:rPr>
              <a:t> </a:t>
            </a:r>
          </a:p>
          <a:p>
            <a:pPr algn="ctr">
              <a:buNone/>
            </a:pPr>
            <a:r>
              <a:rPr lang="en-GB" dirty="0" err="1">
                <a:ea typeface="+mn-lt"/>
                <a:cs typeface="+mn-lt"/>
              </a:rPr>
              <a:t>hoffi</a:t>
            </a:r>
            <a:r>
              <a:rPr lang="en-GB" dirty="0">
                <a:ea typeface="+mn-lt"/>
                <a:cs typeface="+mn-lt"/>
              </a:rPr>
              <a:t>?</a:t>
            </a:r>
            <a:endParaRPr lang="en-GB" dirty="0">
              <a:cs typeface="Arial"/>
            </a:endParaRPr>
          </a:p>
          <a:p>
            <a:pPr marL="0" indent="0" algn="ctr">
              <a:buNone/>
            </a:pPr>
            <a:endParaRPr lang="en-GB" dirty="0">
              <a:cs typeface="Arial"/>
            </a:endParaRPr>
          </a:p>
          <a:p>
            <a:endParaRPr lang="en-US" dirty="0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A96213BE-23F6-4829-8CB3-9ED4E24294D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ea typeface="+mn-lt"/>
                <a:cs typeface="+mn-lt"/>
              </a:rPr>
              <a:t>Most important - </a:t>
            </a:r>
            <a:r>
              <a:rPr lang="en-GB" dirty="0" err="1">
                <a:ea typeface="+mn-lt"/>
                <a:cs typeface="+mn-lt"/>
              </a:rPr>
              <a:t>Mwyaf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 err="1">
                <a:ea typeface="+mn-lt"/>
                <a:cs typeface="+mn-lt"/>
              </a:rPr>
              <a:t>pwysig</a:t>
            </a:r>
            <a:endParaRPr lang="en-US" dirty="0" err="1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dirty="0">
                <a:ea typeface="+mn-lt"/>
                <a:cs typeface="+mn-lt"/>
              </a:rPr>
              <a:t>Somewhat important - </a:t>
            </a:r>
            <a:r>
              <a:rPr lang="en-GB" dirty="0" err="1">
                <a:ea typeface="+mn-lt"/>
                <a:cs typeface="+mn-lt"/>
              </a:rPr>
              <a:t>Ychydig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 err="1">
                <a:ea typeface="+mn-lt"/>
                <a:cs typeface="+mn-lt"/>
              </a:rPr>
              <a:t>yn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 err="1">
                <a:ea typeface="+mn-lt"/>
                <a:cs typeface="+mn-lt"/>
              </a:rPr>
              <a:t>bwysig</a:t>
            </a:r>
            <a:endParaRPr lang="en-US" dirty="0" err="1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dirty="0">
                <a:ea typeface="+mn-lt"/>
                <a:cs typeface="+mn-lt"/>
              </a:rPr>
              <a:t>Split - </a:t>
            </a:r>
            <a:r>
              <a:rPr lang="en-GB" dirty="0" err="1">
                <a:ea typeface="+mn-lt"/>
                <a:cs typeface="+mn-lt"/>
              </a:rPr>
              <a:t>Hollti</a:t>
            </a:r>
            <a:endParaRPr lang="en-US" dirty="0" err="1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dirty="0">
                <a:ea typeface="+mn-lt"/>
                <a:cs typeface="+mn-lt"/>
              </a:rPr>
              <a:t>Not very important -</a:t>
            </a:r>
            <a:r>
              <a:rPr lang="en-GB" dirty="0" err="1">
                <a:ea typeface="+mn-lt"/>
                <a:cs typeface="+mn-lt"/>
              </a:rPr>
              <a:t>Ddim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 err="1">
                <a:ea typeface="+mn-lt"/>
                <a:cs typeface="+mn-lt"/>
              </a:rPr>
              <a:t>yn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 err="1">
                <a:ea typeface="+mn-lt"/>
                <a:cs typeface="+mn-lt"/>
              </a:rPr>
              <a:t>bwysig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 err="1">
                <a:ea typeface="+mn-lt"/>
                <a:cs typeface="+mn-lt"/>
              </a:rPr>
              <a:t>iawn</a:t>
            </a:r>
            <a:endParaRPr lang="en-US" dirty="0" err="1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dirty="0">
                <a:ea typeface="+mn-lt"/>
                <a:cs typeface="+mn-lt"/>
              </a:rPr>
              <a:t>Least important - </a:t>
            </a:r>
            <a:r>
              <a:rPr lang="en-GB" dirty="0" err="1">
                <a:ea typeface="+mn-lt"/>
                <a:cs typeface="+mn-lt"/>
              </a:rPr>
              <a:t>Lleiaf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 err="1">
                <a:ea typeface="+mn-lt"/>
                <a:cs typeface="+mn-lt"/>
              </a:rPr>
              <a:t>pwysig</a:t>
            </a:r>
            <a:endParaRPr lang="en-US" dirty="0" err="1">
              <a:ea typeface="+mn-lt"/>
              <a:cs typeface="+mn-lt"/>
            </a:endParaRPr>
          </a:p>
          <a:p>
            <a:endParaRPr lang="en-US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242979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405</Words>
  <Application>Microsoft Macintosh PowerPoint</Application>
  <PresentationFormat>On-screen Show (4:3)</PresentationFormat>
  <Paragraphs>88</Paragraphs>
  <Slides>15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Which of the 10 Commandments do consider most relevant today?</vt:lpstr>
      <vt:lpstr>Sentence structures</vt:lpstr>
    </vt:vector>
  </TitlesOfParts>
  <Company>The Netherhall School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srann</dc:creator>
  <cp:lastModifiedBy>Hannah</cp:lastModifiedBy>
  <cp:revision>46</cp:revision>
  <dcterms:created xsi:type="dcterms:W3CDTF">2011-02-08T15:12:24Z</dcterms:created>
  <dcterms:modified xsi:type="dcterms:W3CDTF">2020-03-24T11:58:12Z</dcterms:modified>
</cp:coreProperties>
</file>