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D2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15650B-190A-AAAA-A182-A4FFCA223788}" v="1580" dt="2022-09-16T17:32:09.087"/>
    <p1510:client id="{66193971-BFD2-AAAA-C5EF-11610D283F42}" v="3080" dt="2022-09-08T19:20:13.201"/>
    <p1510:client id="{87B16DCC-EAE9-554F-680A-873B36849CDF}" v="1452" dt="2022-09-19T16:37:10.183"/>
    <p1510:client id="{9BD0050D-CF35-61C7-324B-24DBE619281A}" v="2716" dt="2022-09-07T19:15:45.291"/>
    <p1510:client id="{D8E72456-15A0-4D2C-8834-9C7D64588101}" v="400" dt="2022-09-07T17:41:37.480"/>
    <p1510:client id="{E006E244-765F-1074-C3B1-D140A9C88E8E}" v="63" dt="2022-09-12T15:05:30.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gie Day (2208488)" userId="S::2208488@student.uwtsd.ac.uk::7450288e-fe37-4c7c-b091-35b402190096" providerId="AD" clId="Web-{66193971-BFD2-AAAA-C5EF-11610D283F42}"/>
    <pc:docChg chg="modSld">
      <pc:chgData name="Maggie Day (2208488)" userId="S::2208488@student.uwtsd.ac.uk::7450288e-fe37-4c7c-b091-35b402190096" providerId="AD" clId="Web-{66193971-BFD2-AAAA-C5EF-11610D283F42}" dt="2022-09-08T19:20:12.795" v="2265" actId="20577"/>
      <pc:docMkLst>
        <pc:docMk/>
      </pc:docMkLst>
      <pc:sldChg chg="modSp">
        <pc:chgData name="Maggie Day (2208488)" userId="S::2208488@student.uwtsd.ac.uk::7450288e-fe37-4c7c-b091-35b402190096" providerId="AD" clId="Web-{66193971-BFD2-AAAA-C5EF-11610D283F42}" dt="2022-09-08T19:20:12.795" v="2265" actId="20577"/>
        <pc:sldMkLst>
          <pc:docMk/>
          <pc:sldMk cId="109857222" sldId="256"/>
        </pc:sldMkLst>
        <pc:spChg chg="mod">
          <ac:chgData name="Maggie Day (2208488)" userId="S::2208488@student.uwtsd.ac.uk::7450288e-fe37-4c7c-b091-35b402190096" providerId="AD" clId="Web-{66193971-BFD2-AAAA-C5EF-11610D283F42}" dt="2022-09-08T19:18:54.961" v="2253" actId="20577"/>
          <ac:spMkLst>
            <pc:docMk/>
            <pc:sldMk cId="109857222" sldId="256"/>
            <ac:spMk id="3" creationId="{00000000-0000-0000-0000-000000000000}"/>
          </ac:spMkLst>
        </pc:spChg>
        <pc:spChg chg="mod">
          <ac:chgData name="Maggie Day (2208488)" userId="S::2208488@student.uwtsd.ac.uk::7450288e-fe37-4c7c-b091-35b402190096" providerId="AD" clId="Web-{66193971-BFD2-AAAA-C5EF-11610D283F42}" dt="2022-09-08T19:20:12.795" v="2265" actId="20577"/>
          <ac:spMkLst>
            <pc:docMk/>
            <pc:sldMk cId="109857222" sldId="256"/>
            <ac:spMk id="8" creationId="{1A272586-96AB-0425-8FE1-64651FD86768}"/>
          </ac:spMkLst>
        </pc:spChg>
        <pc:spChg chg="mod">
          <ac:chgData name="Maggie Day (2208488)" userId="S::2208488@student.uwtsd.ac.uk::7450288e-fe37-4c7c-b091-35b402190096" providerId="AD" clId="Web-{66193971-BFD2-AAAA-C5EF-11610D283F42}" dt="2022-09-08T19:11:26.945" v="2187" actId="20577"/>
          <ac:spMkLst>
            <pc:docMk/>
            <pc:sldMk cId="109857222" sldId="256"/>
            <ac:spMk id="9" creationId="{66EAE51C-3D65-3F65-9DBA-4CF5D2015228}"/>
          </ac:spMkLst>
        </pc:spChg>
      </pc:sldChg>
      <pc:sldChg chg="modSp">
        <pc:chgData name="Maggie Day (2208488)" userId="S::2208488@student.uwtsd.ac.uk::7450288e-fe37-4c7c-b091-35b402190096" providerId="AD" clId="Web-{66193971-BFD2-AAAA-C5EF-11610D283F42}" dt="2022-09-08T19:07:16.989" v="2113" actId="1076"/>
        <pc:sldMkLst>
          <pc:docMk/>
          <pc:sldMk cId="2508246796" sldId="257"/>
        </pc:sldMkLst>
        <pc:spChg chg="mod">
          <ac:chgData name="Maggie Day (2208488)" userId="S::2208488@student.uwtsd.ac.uk::7450288e-fe37-4c7c-b091-35b402190096" providerId="AD" clId="Web-{66193971-BFD2-AAAA-C5EF-11610D283F42}" dt="2022-09-08T19:07:16.989" v="2113" actId="1076"/>
          <ac:spMkLst>
            <pc:docMk/>
            <pc:sldMk cId="2508246796" sldId="257"/>
            <ac:spMk id="2" creationId="{AB20A4AA-B209-C283-887B-2C8E60EE4926}"/>
          </ac:spMkLst>
        </pc:spChg>
      </pc:sldChg>
    </pc:docChg>
  </pc:docChgLst>
  <pc:docChgLst>
    <pc:chgData name="Maggie Day (2208488)" userId="S::2208488@student.uwtsd.ac.uk::7450288e-fe37-4c7c-b091-35b402190096" providerId="AD" clId="Web-{87B16DCC-EAE9-554F-680A-873B36849CDF}"/>
    <pc:docChg chg="modSld">
      <pc:chgData name="Maggie Day (2208488)" userId="S::2208488@student.uwtsd.ac.uk::7450288e-fe37-4c7c-b091-35b402190096" providerId="AD" clId="Web-{87B16DCC-EAE9-554F-680A-873B36849CDF}" dt="2022-09-19T16:37:07.605" v="808" actId="20577"/>
      <pc:docMkLst>
        <pc:docMk/>
      </pc:docMkLst>
      <pc:sldChg chg="addSp modSp">
        <pc:chgData name="Maggie Day (2208488)" userId="S::2208488@student.uwtsd.ac.uk::7450288e-fe37-4c7c-b091-35b402190096" providerId="AD" clId="Web-{87B16DCC-EAE9-554F-680A-873B36849CDF}" dt="2022-09-19T16:37:07.605" v="808" actId="20577"/>
        <pc:sldMkLst>
          <pc:docMk/>
          <pc:sldMk cId="109857222" sldId="256"/>
        </pc:sldMkLst>
        <pc:spChg chg="mod">
          <ac:chgData name="Maggie Day (2208488)" userId="S::2208488@student.uwtsd.ac.uk::7450288e-fe37-4c7c-b091-35b402190096" providerId="AD" clId="Web-{87B16DCC-EAE9-554F-680A-873B36849CDF}" dt="2022-09-19T16:31:29.704" v="782" actId="20577"/>
          <ac:spMkLst>
            <pc:docMk/>
            <pc:sldMk cId="109857222" sldId="256"/>
            <ac:spMk id="3" creationId="{00000000-0000-0000-0000-000000000000}"/>
          </ac:spMkLst>
        </pc:spChg>
        <pc:spChg chg="mod">
          <ac:chgData name="Maggie Day (2208488)" userId="S::2208488@student.uwtsd.ac.uk::7450288e-fe37-4c7c-b091-35b402190096" providerId="AD" clId="Web-{87B16DCC-EAE9-554F-680A-873B36849CDF}" dt="2022-09-19T16:34:51.835" v="804" actId="20577"/>
          <ac:spMkLst>
            <pc:docMk/>
            <pc:sldMk cId="109857222" sldId="256"/>
            <ac:spMk id="5" creationId="{7E84F494-FB74-2CE6-EAC9-A6AC939FFC9C}"/>
          </ac:spMkLst>
        </pc:spChg>
        <pc:spChg chg="mod">
          <ac:chgData name="Maggie Day (2208488)" userId="S::2208488@student.uwtsd.ac.uk::7450288e-fe37-4c7c-b091-35b402190096" providerId="AD" clId="Web-{87B16DCC-EAE9-554F-680A-873B36849CDF}" dt="2022-09-19T16:37:07.605" v="808" actId="20577"/>
          <ac:spMkLst>
            <pc:docMk/>
            <pc:sldMk cId="109857222" sldId="256"/>
            <ac:spMk id="6" creationId="{E3CEE30B-81D8-B507-18A5-F18DBB45DEB9}"/>
          </ac:spMkLst>
        </pc:spChg>
        <pc:spChg chg="add mod">
          <ac:chgData name="Maggie Day (2208488)" userId="S::2208488@student.uwtsd.ac.uk::7450288e-fe37-4c7c-b091-35b402190096" providerId="AD" clId="Web-{87B16DCC-EAE9-554F-680A-873B36849CDF}" dt="2022-09-19T16:26:26.802" v="744" actId="20577"/>
          <ac:spMkLst>
            <pc:docMk/>
            <pc:sldMk cId="109857222" sldId="256"/>
            <ac:spMk id="7" creationId="{1E22CAE6-854B-3301-DB94-4B435F3C76A1}"/>
          </ac:spMkLst>
        </pc:spChg>
        <pc:spChg chg="mod">
          <ac:chgData name="Maggie Day (2208488)" userId="S::2208488@student.uwtsd.ac.uk::7450288e-fe37-4c7c-b091-35b402190096" providerId="AD" clId="Web-{87B16DCC-EAE9-554F-680A-873B36849CDF}" dt="2022-09-19T16:32:12.471" v="799" actId="20577"/>
          <ac:spMkLst>
            <pc:docMk/>
            <pc:sldMk cId="109857222" sldId="256"/>
            <ac:spMk id="8" creationId="{1A272586-96AB-0425-8FE1-64651FD86768}"/>
          </ac:spMkLst>
        </pc:spChg>
        <pc:spChg chg="mod">
          <ac:chgData name="Maggie Day (2208488)" userId="S::2208488@student.uwtsd.ac.uk::7450288e-fe37-4c7c-b091-35b402190096" providerId="AD" clId="Web-{87B16DCC-EAE9-554F-680A-873B36849CDF}" dt="2022-09-19T16:24:46.768" v="725" actId="20577"/>
          <ac:spMkLst>
            <pc:docMk/>
            <pc:sldMk cId="109857222" sldId="256"/>
            <ac:spMk id="9" creationId="{66EAE51C-3D65-3F65-9DBA-4CF5D2015228}"/>
          </ac:spMkLst>
        </pc:spChg>
        <pc:spChg chg="add mod">
          <ac:chgData name="Maggie Day (2208488)" userId="S::2208488@student.uwtsd.ac.uk::7450288e-fe37-4c7c-b091-35b402190096" providerId="AD" clId="Web-{87B16DCC-EAE9-554F-680A-873B36849CDF}" dt="2022-09-19T16:25:34.988" v="734" actId="1076"/>
          <ac:spMkLst>
            <pc:docMk/>
            <pc:sldMk cId="109857222" sldId="256"/>
            <ac:spMk id="10" creationId="{18A16959-736F-24BF-ACE9-862E0B63F63C}"/>
          </ac:spMkLst>
        </pc:spChg>
      </pc:sldChg>
      <pc:sldChg chg="modSp">
        <pc:chgData name="Maggie Day (2208488)" userId="S::2208488@student.uwtsd.ac.uk::7450288e-fe37-4c7c-b091-35b402190096" providerId="AD" clId="Web-{87B16DCC-EAE9-554F-680A-873B36849CDF}" dt="2022-09-19T16:29:04.059" v="765" actId="1076"/>
        <pc:sldMkLst>
          <pc:docMk/>
          <pc:sldMk cId="2508246796" sldId="257"/>
        </pc:sldMkLst>
        <pc:spChg chg="mod">
          <ac:chgData name="Maggie Day (2208488)" userId="S::2208488@student.uwtsd.ac.uk::7450288e-fe37-4c7c-b091-35b402190096" providerId="AD" clId="Web-{87B16DCC-EAE9-554F-680A-873B36849CDF}" dt="2022-09-19T16:29:04.059" v="765" actId="1076"/>
          <ac:spMkLst>
            <pc:docMk/>
            <pc:sldMk cId="2508246796" sldId="257"/>
            <ac:spMk id="2" creationId="{AB20A4AA-B209-C283-887B-2C8E60EE4926}"/>
          </ac:spMkLst>
        </pc:spChg>
        <pc:spChg chg="mod">
          <ac:chgData name="Maggie Day (2208488)" userId="S::2208488@student.uwtsd.ac.uk::7450288e-fe37-4c7c-b091-35b402190096" providerId="AD" clId="Web-{87B16DCC-EAE9-554F-680A-873B36849CDF}" dt="2022-09-19T16:28:19.527" v="761" actId="20577"/>
          <ac:spMkLst>
            <pc:docMk/>
            <pc:sldMk cId="2508246796" sldId="257"/>
            <ac:spMk id="3" creationId="{17FBC75B-43FD-4C9C-5154-A0F29E714D89}"/>
          </ac:spMkLst>
        </pc:spChg>
      </pc:sldChg>
    </pc:docChg>
  </pc:docChgLst>
  <pc:docChgLst>
    <pc:chgData name="Maggie Day (2208488)" userId="S::2208488@student.uwtsd.ac.uk::7450288e-fe37-4c7c-b091-35b402190096" providerId="AD" clId="Web-{E006E244-765F-1074-C3B1-D140A9C88E8E}"/>
    <pc:docChg chg="modSld">
      <pc:chgData name="Maggie Day (2208488)" userId="S::2208488@student.uwtsd.ac.uk::7450288e-fe37-4c7c-b091-35b402190096" providerId="AD" clId="Web-{E006E244-765F-1074-C3B1-D140A9C88E8E}" dt="2022-09-12T15:05:29.471" v="41" actId="20577"/>
      <pc:docMkLst>
        <pc:docMk/>
      </pc:docMkLst>
      <pc:sldChg chg="addSp modSp">
        <pc:chgData name="Maggie Day (2208488)" userId="S::2208488@student.uwtsd.ac.uk::7450288e-fe37-4c7c-b091-35b402190096" providerId="AD" clId="Web-{E006E244-765F-1074-C3B1-D140A9C88E8E}" dt="2022-09-12T15:05:29.471" v="41" actId="20577"/>
        <pc:sldMkLst>
          <pc:docMk/>
          <pc:sldMk cId="109857222" sldId="256"/>
        </pc:sldMkLst>
        <pc:spChg chg="add mod">
          <ac:chgData name="Maggie Day (2208488)" userId="S::2208488@student.uwtsd.ac.uk::7450288e-fe37-4c7c-b091-35b402190096" providerId="AD" clId="Web-{E006E244-765F-1074-C3B1-D140A9C88E8E}" dt="2022-09-12T15:04:30.436" v="38" actId="20577"/>
          <ac:spMkLst>
            <pc:docMk/>
            <pc:sldMk cId="109857222" sldId="256"/>
            <ac:spMk id="5" creationId="{7E84F494-FB74-2CE6-EAC9-A6AC939FFC9C}"/>
          </ac:spMkLst>
        </pc:spChg>
        <pc:spChg chg="mod">
          <ac:chgData name="Maggie Day (2208488)" userId="S::2208488@student.uwtsd.ac.uk::7450288e-fe37-4c7c-b091-35b402190096" providerId="AD" clId="Web-{E006E244-765F-1074-C3B1-D140A9C88E8E}" dt="2022-09-12T15:05:29.471" v="41" actId="20577"/>
          <ac:spMkLst>
            <pc:docMk/>
            <pc:sldMk cId="109857222" sldId="256"/>
            <ac:spMk id="8" creationId="{1A272586-96AB-0425-8FE1-64651FD86768}"/>
          </ac:spMkLst>
        </pc:spChg>
      </pc:sldChg>
    </pc:docChg>
  </pc:docChgLst>
  <pc:docChgLst>
    <pc:chgData name="Maggie Day (2208488)" userId="S::2208488@student.uwtsd.ac.uk::7450288e-fe37-4c7c-b091-35b402190096" providerId="AD" clId="Web-{4B15650B-190A-AAAA-A182-A4FFCA223788}"/>
    <pc:docChg chg="modSld">
      <pc:chgData name="Maggie Day (2208488)" userId="S::2208488@student.uwtsd.ac.uk::7450288e-fe37-4c7c-b091-35b402190096" providerId="AD" clId="Web-{4B15650B-190A-AAAA-A182-A4FFCA223788}" dt="2022-09-16T17:32:09.087" v="867" actId="20577"/>
      <pc:docMkLst>
        <pc:docMk/>
      </pc:docMkLst>
      <pc:sldChg chg="addSp modSp">
        <pc:chgData name="Maggie Day (2208488)" userId="S::2208488@student.uwtsd.ac.uk::7450288e-fe37-4c7c-b091-35b402190096" providerId="AD" clId="Web-{4B15650B-190A-AAAA-A182-A4FFCA223788}" dt="2022-09-16T17:32:09.087" v="867" actId="20577"/>
        <pc:sldMkLst>
          <pc:docMk/>
          <pc:sldMk cId="109857222" sldId="256"/>
        </pc:sldMkLst>
        <pc:spChg chg="mod">
          <ac:chgData name="Maggie Day (2208488)" userId="S::2208488@student.uwtsd.ac.uk::7450288e-fe37-4c7c-b091-35b402190096" providerId="AD" clId="Web-{4B15650B-190A-AAAA-A182-A4FFCA223788}" dt="2022-09-16T17:30:16.912" v="835" actId="20577"/>
          <ac:spMkLst>
            <pc:docMk/>
            <pc:sldMk cId="109857222" sldId="256"/>
            <ac:spMk id="3" creationId="{00000000-0000-0000-0000-000000000000}"/>
          </ac:spMkLst>
        </pc:spChg>
        <pc:spChg chg="mod">
          <ac:chgData name="Maggie Day (2208488)" userId="S::2208488@student.uwtsd.ac.uk::7450288e-fe37-4c7c-b091-35b402190096" providerId="AD" clId="Web-{4B15650B-190A-AAAA-A182-A4FFCA223788}" dt="2022-09-16T17:30:34.210" v="844" actId="20577"/>
          <ac:spMkLst>
            <pc:docMk/>
            <pc:sldMk cId="109857222" sldId="256"/>
            <ac:spMk id="5" creationId="{7E84F494-FB74-2CE6-EAC9-A6AC939FFC9C}"/>
          </ac:spMkLst>
        </pc:spChg>
        <pc:spChg chg="add mod">
          <ac:chgData name="Maggie Day (2208488)" userId="S::2208488@student.uwtsd.ac.uk::7450288e-fe37-4c7c-b091-35b402190096" providerId="AD" clId="Web-{4B15650B-190A-AAAA-A182-A4FFCA223788}" dt="2022-09-16T17:32:09.087" v="867" actId="20577"/>
          <ac:spMkLst>
            <pc:docMk/>
            <pc:sldMk cId="109857222" sldId="256"/>
            <ac:spMk id="6" creationId="{E3CEE30B-81D8-B507-18A5-F18DBB45DEB9}"/>
          </ac:spMkLst>
        </pc:spChg>
        <pc:spChg chg="mod">
          <ac:chgData name="Maggie Day (2208488)" userId="S::2208488@student.uwtsd.ac.uk::7450288e-fe37-4c7c-b091-35b402190096" providerId="AD" clId="Web-{4B15650B-190A-AAAA-A182-A4FFCA223788}" dt="2022-09-16T17:29:42.224" v="824" actId="20577"/>
          <ac:spMkLst>
            <pc:docMk/>
            <pc:sldMk cId="109857222" sldId="256"/>
            <ac:spMk id="8" creationId="{1A272586-96AB-0425-8FE1-64651FD86768}"/>
          </ac:spMkLst>
        </pc:spChg>
        <pc:spChg chg="mod">
          <ac:chgData name="Maggie Day (2208488)" userId="S::2208488@student.uwtsd.ac.uk::7450288e-fe37-4c7c-b091-35b402190096" providerId="AD" clId="Web-{4B15650B-190A-AAAA-A182-A4FFCA223788}" dt="2022-09-16T17:29:48.255" v="833" actId="20577"/>
          <ac:spMkLst>
            <pc:docMk/>
            <pc:sldMk cId="109857222" sldId="256"/>
            <ac:spMk id="9" creationId="{66EAE51C-3D65-3F65-9DBA-4CF5D2015228}"/>
          </ac:spMkLst>
        </pc:spChg>
      </pc:sldChg>
      <pc:sldChg chg="modSp">
        <pc:chgData name="Maggie Day (2208488)" userId="S::2208488@student.uwtsd.ac.uk::7450288e-fe37-4c7c-b091-35b402190096" providerId="AD" clId="Web-{4B15650B-190A-AAAA-A182-A4FFCA223788}" dt="2022-09-16T17:26:35.610" v="661" actId="1076"/>
        <pc:sldMkLst>
          <pc:docMk/>
          <pc:sldMk cId="2508246796" sldId="257"/>
        </pc:sldMkLst>
        <pc:spChg chg="mod">
          <ac:chgData name="Maggie Day (2208488)" userId="S::2208488@student.uwtsd.ac.uk::7450288e-fe37-4c7c-b091-35b402190096" providerId="AD" clId="Web-{4B15650B-190A-AAAA-A182-A4FFCA223788}" dt="2022-09-16T17:26:35.610" v="661" actId="1076"/>
          <ac:spMkLst>
            <pc:docMk/>
            <pc:sldMk cId="2508246796" sldId="257"/>
            <ac:spMk id="2" creationId="{AB20A4AA-B209-C283-887B-2C8E60EE4926}"/>
          </ac:spMkLst>
        </pc:spChg>
        <pc:spChg chg="mod">
          <ac:chgData name="Maggie Day (2208488)" userId="S::2208488@student.uwtsd.ac.uk::7450288e-fe37-4c7c-b091-35b402190096" providerId="AD" clId="Web-{4B15650B-190A-AAAA-A182-A4FFCA223788}" dt="2022-09-16T17:02:47.733" v="330" actId="1076"/>
          <ac:spMkLst>
            <pc:docMk/>
            <pc:sldMk cId="2508246796" sldId="257"/>
            <ac:spMk id="3" creationId="{17FBC75B-43FD-4C9C-5154-A0F29E714D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1900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8462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0162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3371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424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22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859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7928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6760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3475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5862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9/19/2022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603957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CD4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94729" y="606803"/>
            <a:ext cx="4604356" cy="215599"/>
          </a:xfrm>
        </p:spPr>
        <p:txBody>
          <a:bodyPr>
            <a:noAutofit/>
          </a:bodyPr>
          <a:lstStyle/>
          <a:p>
            <a:r>
              <a:rPr lang="en-GB" sz="1400" u="sng" dirty="0">
                <a:latin typeface="Arial"/>
                <a:cs typeface="Calibri Light"/>
              </a:rPr>
              <a:t>The range of skills and qualities that influence the development of critical thinking in education</a:t>
            </a:r>
          </a:p>
        </p:txBody>
      </p:sp>
      <p:sp>
        <p:nvSpPr>
          <p:cNvPr id="3" name="Subtitle 2"/>
          <p:cNvSpPr>
            <a:spLocks noGrp="1"/>
          </p:cNvSpPr>
          <p:nvPr>
            <p:ph type="subTitle" idx="1"/>
          </p:nvPr>
        </p:nvSpPr>
        <p:spPr>
          <a:xfrm>
            <a:off x="137582" y="1588"/>
            <a:ext cx="3704167" cy="3465510"/>
          </a:xfrm>
          <a:ln>
            <a:noFill/>
            <a:prstDash val="solid"/>
          </a:ln>
        </p:spPr>
        <p:txBody>
          <a:bodyPr vert="horz" lIns="91440" tIns="45720" rIns="91440" bIns="45720" rtlCol="0" anchor="t">
            <a:noAutofit/>
          </a:bodyPr>
          <a:lstStyle/>
          <a:p>
            <a:pPr algn="l">
              <a:lnSpc>
                <a:spcPct val="150000"/>
              </a:lnSpc>
            </a:pPr>
            <a:r>
              <a:rPr lang="en-GB" sz="900" u="sng" dirty="0">
                <a:latin typeface="Arial"/>
                <a:cs typeface="Calibri"/>
              </a:rPr>
              <a:t>Introduction</a:t>
            </a:r>
            <a:r>
              <a:rPr lang="en-GB" sz="900" dirty="0">
                <a:latin typeface="Arial"/>
                <a:cs typeface="Calibri"/>
              </a:rPr>
              <a:t> </a:t>
            </a:r>
            <a:endParaRPr lang="en-US" sz="900">
              <a:latin typeface="Arial"/>
              <a:cs typeface="Arial"/>
            </a:endParaRPr>
          </a:p>
          <a:p>
            <a:pPr algn="just">
              <a:lnSpc>
                <a:spcPct val="150000"/>
              </a:lnSpc>
            </a:pPr>
            <a:r>
              <a:rPr lang="en-GB" sz="900" dirty="0">
                <a:latin typeface="Arial"/>
                <a:cs typeface="Calibri"/>
              </a:rPr>
              <a:t>Firstly, what is meant by the term Critical Thinking? </a:t>
            </a:r>
            <a:r>
              <a:rPr lang="en-GB" sz="900" dirty="0">
                <a:latin typeface="Arial"/>
                <a:ea typeface="+mn-lt"/>
                <a:cs typeface="+mn-lt"/>
              </a:rPr>
              <a:t>Brookfield, S (2012) emphasises that critical thinking is different from believing and acting on everything you read or hear. It is about identifying and analysing our assumptions and examining conclusions from a variety of perspectives. A person's ability to critically think empowers them to take well-informed action, which in turn enables them to create a fair and sane opinion about a subject or argument. Some people might ask how critical thinking can help students in their academic and learning activities. According to Cottrell, S (2017), critical thinking can enhance one's problem-solving abilities because it enables them to recognise potential improvement areas and weigh out the possible solutions to help with this. A critical thinker is also more likely to make decisions or judgements that are reasonable, truthful, and fair. The variety of abilities and traits that impact the growth of critical thinking in education can include time management, note-taking, and research and referencing.</a:t>
            </a:r>
            <a:endParaRPr lang="en-US" sz="900" dirty="0">
              <a:latin typeface="Arial"/>
              <a:ea typeface="+mn-lt"/>
              <a:cs typeface="Arial"/>
            </a:endParaRPr>
          </a:p>
        </p:txBody>
      </p:sp>
      <p:sp>
        <p:nvSpPr>
          <p:cNvPr id="4" name="TextBox 3">
            <a:extLst>
              <a:ext uri="{FF2B5EF4-FFF2-40B4-BE49-F238E27FC236}">
                <a16:creationId xmlns:a16="http://schemas.microsoft.com/office/drawing/2014/main" id="{AE029D7B-2511-B61E-6B41-91282B7274B1}"/>
              </a:ext>
            </a:extLst>
          </p:cNvPr>
          <p:cNvSpPr txBox="1"/>
          <p:nvPr/>
        </p:nvSpPr>
        <p:spPr>
          <a:xfrm>
            <a:off x="5307541" y="0"/>
            <a:ext cx="1576917" cy="2207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Arial"/>
                <a:cs typeface="Calibri"/>
              </a:rPr>
              <a:t>Maggie Rose Day (2208488)</a:t>
            </a:r>
            <a:endParaRPr lang="en-GB" sz="800" dirty="0">
              <a:latin typeface="Arial"/>
              <a:cs typeface="Arial"/>
            </a:endParaRPr>
          </a:p>
        </p:txBody>
      </p:sp>
      <p:sp>
        <p:nvSpPr>
          <p:cNvPr id="8" name="TextBox 7">
            <a:extLst>
              <a:ext uri="{FF2B5EF4-FFF2-40B4-BE49-F238E27FC236}">
                <a16:creationId xmlns:a16="http://schemas.microsoft.com/office/drawing/2014/main" id="{1A272586-96AB-0425-8FE1-64651FD86768}"/>
              </a:ext>
            </a:extLst>
          </p:cNvPr>
          <p:cNvSpPr txBox="1"/>
          <p:nvPr/>
        </p:nvSpPr>
        <p:spPr>
          <a:xfrm>
            <a:off x="137583" y="3661834"/>
            <a:ext cx="3704166" cy="2975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900" u="sng" dirty="0">
                <a:latin typeface="Arial"/>
                <a:cs typeface="Arial"/>
              </a:rPr>
              <a:t>Time management</a:t>
            </a:r>
            <a:r>
              <a:rPr lang="en-GB" sz="900" dirty="0">
                <a:latin typeface="Arial"/>
                <a:cs typeface="Arial"/>
              </a:rPr>
              <a:t> </a:t>
            </a:r>
            <a:endParaRPr lang="en-US" sz="900" dirty="0">
              <a:ea typeface="Calibri" panose="020F0502020204030204"/>
              <a:cs typeface="Calibri" panose="020F0502020204030204"/>
            </a:endParaRPr>
          </a:p>
          <a:p>
            <a:pPr>
              <a:lnSpc>
                <a:spcPct val="150000"/>
              </a:lnSpc>
            </a:pPr>
            <a:endParaRPr lang="en-GB" sz="900" dirty="0">
              <a:latin typeface="Arial"/>
              <a:ea typeface="+mn-lt"/>
              <a:cs typeface="Arial"/>
            </a:endParaRPr>
          </a:p>
          <a:p>
            <a:pPr algn="just">
              <a:lnSpc>
                <a:spcPct val="150000"/>
              </a:lnSpc>
            </a:pPr>
            <a:r>
              <a:rPr lang="en-GB" sz="900" dirty="0">
                <a:latin typeface="Arial"/>
                <a:ea typeface="+mn-lt"/>
                <a:cs typeface="+mn-lt"/>
              </a:rPr>
              <a:t>Time management is the process of planning, organising, and being able to control the amount of time spent on particular tasks. Cook, S (2011) believes that being able to recognise and assess your accomplishments in a given task is the most efficient method to enhance your time management skills. By doing this, individuals are better able to determine which tasks are more important than others which then allows them to set their priorities which is a key component of effective time management. This is because it can help improve productivity and prevent procrastination, which enables an individual to accomplish their goals more efficiently. </a:t>
            </a:r>
            <a:r>
              <a:rPr lang="en-GB" sz="900" dirty="0">
                <a:latin typeface="Arial"/>
                <a:ea typeface="+mn-lt"/>
                <a:cs typeface="Arial"/>
              </a:rPr>
              <a:t>People must be able to identify the goals and targets they want to reach and lay out strategies for doing so in order to be good time managers. </a:t>
            </a:r>
            <a:endParaRPr lang="en-GB" sz="900" dirty="0">
              <a:latin typeface="Arial"/>
              <a:cs typeface="Calibri"/>
            </a:endParaRPr>
          </a:p>
        </p:txBody>
      </p:sp>
      <p:sp>
        <p:nvSpPr>
          <p:cNvPr id="9" name="TextBox 8">
            <a:extLst>
              <a:ext uri="{FF2B5EF4-FFF2-40B4-BE49-F238E27FC236}">
                <a16:creationId xmlns:a16="http://schemas.microsoft.com/office/drawing/2014/main" id="{66EAE51C-3D65-3F65-9DBA-4CF5D2015228}"/>
              </a:ext>
            </a:extLst>
          </p:cNvPr>
          <p:cNvSpPr txBox="1"/>
          <p:nvPr/>
        </p:nvSpPr>
        <p:spPr>
          <a:xfrm>
            <a:off x="3931708" y="650876"/>
            <a:ext cx="4328583" cy="28700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GB" sz="900" dirty="0">
              <a:latin typeface="Arial"/>
              <a:ea typeface="+mn-lt"/>
              <a:cs typeface="Arial"/>
            </a:endParaRPr>
          </a:p>
          <a:p>
            <a:pPr algn="just">
              <a:lnSpc>
                <a:spcPct val="150000"/>
              </a:lnSpc>
            </a:pPr>
            <a:r>
              <a:rPr lang="en-GB" sz="900" dirty="0">
                <a:latin typeface="Arial"/>
                <a:cs typeface="Arial"/>
              </a:rPr>
              <a:t>According to Forsyth, P (2013), using a variety of time management approaches and strategies will help a student to move closer to a more effective and efficient way of learning.</a:t>
            </a:r>
            <a:endParaRPr lang="en-GB" sz="900">
              <a:latin typeface="Arial"/>
              <a:ea typeface="+mn-lt"/>
              <a:cs typeface="+mn-lt"/>
            </a:endParaRPr>
          </a:p>
          <a:p>
            <a:pPr algn="just">
              <a:lnSpc>
                <a:spcPct val="150000"/>
              </a:lnSpc>
            </a:pPr>
            <a:endParaRPr lang="en-GB" sz="900" dirty="0">
              <a:latin typeface="Arial"/>
              <a:cs typeface="Arial"/>
            </a:endParaRPr>
          </a:p>
          <a:p>
            <a:pPr algn="just">
              <a:lnSpc>
                <a:spcPct val="150000"/>
              </a:lnSpc>
            </a:pPr>
            <a:r>
              <a:rPr lang="en-GB" sz="900" dirty="0">
                <a:latin typeface="Arial"/>
                <a:cs typeface="Arial"/>
              </a:rPr>
              <a:t>Some helpful strategies for time managing can include:</a:t>
            </a:r>
            <a:endParaRPr lang="en-GB" sz="900" dirty="0">
              <a:ea typeface="+mn-lt"/>
              <a:cs typeface="+mn-lt"/>
            </a:endParaRPr>
          </a:p>
          <a:p>
            <a:pPr marL="171450" indent="-171450" algn="just">
              <a:lnSpc>
                <a:spcPct val="150000"/>
              </a:lnSpc>
              <a:buFont typeface="Arial,Sans-Serif"/>
              <a:buChar char="•"/>
            </a:pPr>
            <a:r>
              <a:rPr lang="en-GB" sz="900" dirty="0">
                <a:latin typeface="Arial"/>
                <a:cs typeface="Arial"/>
              </a:rPr>
              <a:t>Being organised </a:t>
            </a:r>
            <a:endParaRPr lang="en-US" sz="900">
              <a:ea typeface="+mn-lt"/>
              <a:cs typeface="+mn-lt"/>
            </a:endParaRPr>
          </a:p>
          <a:p>
            <a:pPr marL="171450" indent="-171450" algn="just">
              <a:lnSpc>
                <a:spcPct val="150000"/>
              </a:lnSpc>
              <a:buFont typeface="Arial,Sans-Serif"/>
              <a:buChar char="•"/>
            </a:pPr>
            <a:r>
              <a:rPr lang="en-GB" sz="900" dirty="0">
                <a:latin typeface="Arial"/>
                <a:cs typeface="Arial"/>
              </a:rPr>
              <a:t>Keeping a diary or timetable </a:t>
            </a:r>
          </a:p>
          <a:p>
            <a:pPr marL="171450" indent="-171450" algn="just">
              <a:lnSpc>
                <a:spcPct val="150000"/>
              </a:lnSpc>
              <a:buFont typeface="Arial,Sans-Serif"/>
              <a:buChar char="•"/>
            </a:pPr>
            <a:r>
              <a:rPr lang="en-GB" sz="900" dirty="0">
                <a:latin typeface="Arial"/>
                <a:cs typeface="Arial"/>
              </a:rPr>
              <a:t>Planning ahead </a:t>
            </a:r>
            <a:endParaRPr lang="en-US" sz="900">
              <a:ea typeface="+mn-lt"/>
              <a:cs typeface="+mn-lt"/>
            </a:endParaRPr>
          </a:p>
          <a:p>
            <a:pPr marL="171450" indent="-171450" algn="just">
              <a:lnSpc>
                <a:spcPct val="150000"/>
              </a:lnSpc>
              <a:buFont typeface="Arial,Sans-Serif"/>
              <a:buChar char="•"/>
            </a:pPr>
            <a:r>
              <a:rPr lang="en-GB" sz="900" dirty="0">
                <a:latin typeface="Arial"/>
                <a:cs typeface="Arial"/>
              </a:rPr>
              <a:t>Minimizing any interruptions or distractions </a:t>
            </a:r>
            <a:endParaRPr lang="en-US" sz="900">
              <a:ea typeface="+mn-lt"/>
              <a:cs typeface="+mn-lt"/>
            </a:endParaRPr>
          </a:p>
          <a:p>
            <a:pPr marL="171450" indent="-171450" algn="just">
              <a:lnSpc>
                <a:spcPct val="150000"/>
              </a:lnSpc>
              <a:buFont typeface="Arial,Sans-Serif"/>
              <a:buChar char="•"/>
            </a:pPr>
            <a:r>
              <a:rPr lang="en-GB" sz="900" dirty="0">
                <a:latin typeface="Arial"/>
                <a:cs typeface="Arial"/>
              </a:rPr>
              <a:t>Concentrating on high-priority tasks </a:t>
            </a:r>
            <a:endParaRPr lang="en-US" sz="900" dirty="0">
              <a:ea typeface="+mn-lt"/>
              <a:cs typeface="+mn-lt"/>
            </a:endParaRPr>
          </a:p>
          <a:p>
            <a:pPr marL="171450" indent="-171450" algn="just">
              <a:lnSpc>
                <a:spcPct val="150000"/>
              </a:lnSpc>
              <a:buFont typeface="Arial,Sans-Serif"/>
              <a:buChar char="•"/>
            </a:pPr>
            <a:endParaRPr lang="en-GB" sz="800" dirty="0">
              <a:ea typeface="+mn-lt"/>
              <a:cs typeface="+mn-lt"/>
            </a:endParaRPr>
          </a:p>
          <a:p>
            <a:pPr>
              <a:lnSpc>
                <a:spcPct val="150000"/>
              </a:lnSpc>
            </a:pPr>
            <a:endParaRPr lang="en-GB" sz="800" dirty="0">
              <a:ea typeface="+mn-lt"/>
              <a:cs typeface="+mn-lt"/>
            </a:endParaRPr>
          </a:p>
          <a:p>
            <a:endParaRPr lang="en-GB" sz="800" dirty="0">
              <a:latin typeface="Arial"/>
              <a:cs typeface="Calibri"/>
            </a:endParaRPr>
          </a:p>
        </p:txBody>
      </p:sp>
      <p:sp>
        <p:nvSpPr>
          <p:cNvPr id="5" name="TextBox 4">
            <a:extLst>
              <a:ext uri="{FF2B5EF4-FFF2-40B4-BE49-F238E27FC236}">
                <a16:creationId xmlns:a16="http://schemas.microsoft.com/office/drawing/2014/main" id="{7E84F494-FB74-2CE6-EAC9-A6AC939FFC9C}"/>
              </a:ext>
            </a:extLst>
          </p:cNvPr>
          <p:cNvSpPr txBox="1"/>
          <p:nvPr/>
        </p:nvSpPr>
        <p:spPr>
          <a:xfrm>
            <a:off x="4000499" y="3111499"/>
            <a:ext cx="4191000" cy="46320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900" u="sng" dirty="0">
                <a:latin typeface="Arial"/>
                <a:ea typeface="Calibri"/>
                <a:cs typeface="Calibri"/>
              </a:rPr>
              <a:t>Note taking</a:t>
            </a:r>
            <a:endParaRPr lang="en-GB" sz="900" u="sng">
              <a:latin typeface="Arial"/>
              <a:ea typeface="Calibri"/>
              <a:cs typeface="Calibri"/>
            </a:endParaRPr>
          </a:p>
          <a:p>
            <a:pPr algn="just"/>
            <a:endParaRPr lang="en-GB" sz="800" u="sng" dirty="0">
              <a:latin typeface="Arial"/>
              <a:ea typeface="Calibri"/>
              <a:cs typeface="Calibri"/>
            </a:endParaRPr>
          </a:p>
          <a:p>
            <a:pPr algn="just">
              <a:lnSpc>
                <a:spcPct val="150000"/>
              </a:lnSpc>
            </a:pPr>
            <a:r>
              <a:rPr lang="en-GB" sz="900" dirty="0">
                <a:latin typeface="Arial"/>
                <a:ea typeface="+mn-lt"/>
                <a:cs typeface="+mn-lt"/>
              </a:rPr>
              <a:t>Greetham, B (2018) believes that taking notes is crucial because it enables a person to review the material they have seen or heard. Additionally, it is essential for students as it allows them to review and evaluate their ways of learning and understanding information. The greatest notes can help to structure individual thoughts so they may be quickly and efficiently recalled. We can strengthen our higher cognitive talents by acquiring adaptable note-taking strategies. Pritchard, A (2008) points out that there are many various note-taking techniques, but not one of them are universally regarded as the greatest for obtaining information. The precise method chosen by an individual depends on their preferences and understanding of their preferred learning patterns. McMillan, K (2012) suggests some good tips for taking notes in lectures, these include: </a:t>
            </a:r>
            <a:endParaRPr lang="en-GB" sz="900" dirty="0">
              <a:latin typeface="Arial"/>
              <a:ea typeface="+mn-lt"/>
              <a:cs typeface="Calibri"/>
            </a:endParaRPr>
          </a:p>
          <a:p>
            <a:pPr marL="171450" indent="-171450" algn="just">
              <a:lnSpc>
                <a:spcPct val="150000"/>
              </a:lnSpc>
              <a:buFont typeface="Arial"/>
              <a:buChar char="•"/>
            </a:pPr>
            <a:r>
              <a:rPr lang="en-GB" sz="900" dirty="0">
                <a:latin typeface="Arial"/>
                <a:cs typeface="Arial"/>
              </a:rPr>
              <a:t>Avoiding writing down every word that is seen or heard. This can take time and distract the student from the most important aspects of a lecture.</a:t>
            </a:r>
          </a:p>
          <a:p>
            <a:pPr marL="171450" indent="-171450" algn="just">
              <a:lnSpc>
                <a:spcPct val="150000"/>
              </a:lnSpc>
              <a:buFont typeface="Arial"/>
              <a:buChar char="•"/>
            </a:pPr>
            <a:r>
              <a:rPr lang="en-GB" sz="900" dirty="0">
                <a:latin typeface="Arial"/>
                <a:ea typeface="Calibri"/>
                <a:cs typeface="Arial"/>
              </a:rPr>
              <a:t>Developing a 'code', for example:</a:t>
            </a:r>
          </a:p>
          <a:p>
            <a:pPr algn="just">
              <a:lnSpc>
                <a:spcPct val="150000"/>
              </a:lnSpc>
            </a:pPr>
            <a:r>
              <a:rPr lang="en-GB" sz="900" dirty="0">
                <a:latin typeface="Arial"/>
                <a:ea typeface="Calibri"/>
                <a:cs typeface="Arial"/>
              </a:rPr>
              <a:t>- Highlighting or underlining important points or keywords</a:t>
            </a:r>
          </a:p>
          <a:p>
            <a:pPr algn="just">
              <a:lnSpc>
                <a:spcPct val="150000"/>
              </a:lnSpc>
            </a:pPr>
            <a:endParaRPr lang="en-GB" sz="900" dirty="0">
              <a:latin typeface="Calibri" panose="020F0502020204030204"/>
              <a:ea typeface="Calibri"/>
              <a:cs typeface="Calibri"/>
            </a:endParaRPr>
          </a:p>
          <a:p>
            <a:pPr algn="just">
              <a:lnSpc>
                <a:spcPct val="150000"/>
              </a:lnSpc>
            </a:pPr>
            <a:endParaRPr lang="en-GB">
              <a:latin typeface="Calibri" panose="020F0502020204030204"/>
              <a:ea typeface="Calibri"/>
              <a:cs typeface="Calibri"/>
            </a:endParaRPr>
          </a:p>
          <a:p>
            <a:pPr algn="just">
              <a:lnSpc>
                <a:spcPct val="150000"/>
              </a:lnSpc>
            </a:pPr>
            <a:endParaRPr lang="en-GB" sz="900" dirty="0">
              <a:latin typeface="Arial"/>
              <a:ea typeface="Calibri"/>
              <a:cs typeface="Calibri"/>
            </a:endParaRPr>
          </a:p>
          <a:p>
            <a:pPr algn="just"/>
            <a:endParaRPr lang="en-GB" sz="800" dirty="0">
              <a:latin typeface="Arial"/>
              <a:ea typeface="Calibri"/>
              <a:cs typeface="Calibri"/>
            </a:endParaRPr>
          </a:p>
        </p:txBody>
      </p:sp>
      <p:sp>
        <p:nvSpPr>
          <p:cNvPr id="6" name="TextBox 5">
            <a:extLst>
              <a:ext uri="{FF2B5EF4-FFF2-40B4-BE49-F238E27FC236}">
                <a16:creationId xmlns:a16="http://schemas.microsoft.com/office/drawing/2014/main" id="{E3CEE30B-81D8-B507-18A5-F18DBB45DEB9}"/>
              </a:ext>
            </a:extLst>
          </p:cNvPr>
          <p:cNvSpPr txBox="1"/>
          <p:nvPr/>
        </p:nvSpPr>
        <p:spPr>
          <a:xfrm>
            <a:off x="8397874" y="1047749"/>
            <a:ext cx="3545416" cy="49398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900" u="sng" dirty="0">
                <a:latin typeface="Arial"/>
                <a:cs typeface="Calibri"/>
              </a:rPr>
              <a:t>Research and referencing</a:t>
            </a:r>
            <a:endParaRPr lang="en-US"/>
          </a:p>
          <a:p>
            <a:pPr>
              <a:lnSpc>
                <a:spcPct val="150000"/>
              </a:lnSpc>
            </a:pPr>
            <a:endParaRPr lang="en-GB" sz="900" u="sng" dirty="0">
              <a:latin typeface="Arial"/>
              <a:cs typeface="Calibri"/>
            </a:endParaRPr>
          </a:p>
          <a:p>
            <a:pPr algn="just">
              <a:lnSpc>
                <a:spcPct val="150000"/>
              </a:lnSpc>
            </a:pPr>
            <a:r>
              <a:rPr lang="en-GB" sz="900" dirty="0">
                <a:latin typeface="Arial"/>
                <a:ea typeface="+mn-lt"/>
                <a:cs typeface="+mn-lt"/>
              </a:rPr>
              <a:t>Anderson (1998, as quoted in Burton, and Bartlett, 2005) explains that research is a systematic approach to problem-solving in the field of education that involves the collecting and analysis of primary data for the purposes of description, explanation, generalisation, and prediction. Research can be very useful during academic studies as it enlightens an individual on the subjects they are studying, enabling them to have a more informed and accurate understanding of the information they gather. Cottrell, S (2013) says that managing research and information for academic study includes recognising the goal and understanding precisely what is required, selecting appropriate quality material, and applying data in a manner that is fit for purpose while using appropriate citations.</a:t>
            </a:r>
          </a:p>
          <a:p>
            <a:pPr algn="just">
              <a:lnSpc>
                <a:spcPct val="150000"/>
              </a:lnSpc>
            </a:pPr>
            <a:r>
              <a:rPr lang="en-GB" sz="900" dirty="0">
                <a:latin typeface="Arial"/>
                <a:ea typeface="+mn-lt"/>
                <a:cs typeface="+mn-lt"/>
              </a:rPr>
              <a:t>According to Neville, C (2010), supporting and identifying the evidence that is utilised in assignments is the main principle of referencing. The main benefits of referencing in academic studies include allowing students to trace the origin of ideas, validating findings, and promoting knowledge and discoveries. </a:t>
            </a:r>
            <a:br>
              <a:rPr lang="en-GB" sz="900" dirty="0">
                <a:latin typeface="Arial"/>
                <a:ea typeface="+mn-lt"/>
                <a:cs typeface="+mn-lt"/>
              </a:rPr>
            </a:br>
            <a:br>
              <a:rPr lang="en-GB" sz="900" dirty="0">
                <a:ea typeface="+mn-lt"/>
                <a:cs typeface="+mn-lt"/>
              </a:rPr>
            </a:br>
            <a:endParaRPr lang="en-GB" sz="900" dirty="0">
              <a:ea typeface="+mn-lt"/>
              <a:cs typeface="+mn-lt"/>
            </a:endParaRPr>
          </a:p>
          <a:p>
            <a:endParaRPr lang="en-GB" sz="900" u="sng" dirty="0">
              <a:latin typeface="Arial"/>
              <a:cs typeface="Calibri"/>
            </a:endParaRPr>
          </a:p>
          <a:p>
            <a:endParaRPr lang="en-GB" sz="900" u="sng" dirty="0">
              <a:latin typeface="Arial"/>
              <a:cs typeface="Calibri"/>
            </a:endParaRPr>
          </a:p>
        </p:txBody>
      </p:sp>
      <p:sp>
        <p:nvSpPr>
          <p:cNvPr id="7" name="TextBox 6">
            <a:extLst>
              <a:ext uri="{FF2B5EF4-FFF2-40B4-BE49-F238E27FC236}">
                <a16:creationId xmlns:a16="http://schemas.microsoft.com/office/drawing/2014/main" id="{1E22CAE6-854B-3301-DB94-4B435F3C76A1}"/>
              </a:ext>
            </a:extLst>
          </p:cNvPr>
          <p:cNvSpPr txBox="1"/>
          <p:nvPr/>
        </p:nvSpPr>
        <p:spPr>
          <a:xfrm>
            <a:off x="8397874" y="5191124"/>
            <a:ext cx="3460750" cy="1520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900" u="sng" dirty="0">
                <a:latin typeface="Arial"/>
                <a:cs typeface="Calibri"/>
              </a:rPr>
              <a:t>Conclusion</a:t>
            </a:r>
            <a:endParaRPr lang="en-US">
              <a:cs typeface="Calibri" panose="020F0502020204030204"/>
            </a:endParaRPr>
          </a:p>
          <a:p>
            <a:pPr algn="just">
              <a:lnSpc>
                <a:spcPct val="150000"/>
              </a:lnSpc>
            </a:pPr>
            <a:endParaRPr lang="en-GB" sz="900" u="sng" dirty="0">
              <a:latin typeface="Arial"/>
              <a:cs typeface="Calibri"/>
            </a:endParaRPr>
          </a:p>
          <a:p>
            <a:pPr algn="just">
              <a:lnSpc>
                <a:spcPct val="150000"/>
              </a:lnSpc>
            </a:pPr>
            <a:r>
              <a:rPr lang="en-GB" sz="900" dirty="0">
                <a:latin typeface="Arial"/>
                <a:cs typeface="Calibri"/>
              </a:rPr>
              <a:t>To conclude this poster, I believe that time management, note taking and research and referencing are all vital skills to have when improving critical thinking in education. These topics allow students to broaden their knowledge, thinking and views on a subject. </a:t>
            </a:r>
          </a:p>
        </p:txBody>
      </p:sp>
      <p:sp>
        <p:nvSpPr>
          <p:cNvPr id="10" name="TextBox 9">
            <a:extLst>
              <a:ext uri="{FF2B5EF4-FFF2-40B4-BE49-F238E27FC236}">
                <a16:creationId xmlns:a16="http://schemas.microsoft.com/office/drawing/2014/main" id="{18A16959-736F-24BF-ACE9-862E0B63F63C}"/>
              </a:ext>
            </a:extLst>
          </p:cNvPr>
          <p:cNvSpPr txBox="1"/>
          <p:nvPr/>
        </p:nvSpPr>
        <p:spPr>
          <a:xfrm>
            <a:off x="8498416" y="-52918"/>
            <a:ext cx="3397250" cy="14080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US" sz="900">
              <a:latin typeface="Arial"/>
              <a:ea typeface="+mn-lt"/>
              <a:cs typeface="+mn-lt"/>
            </a:endParaRPr>
          </a:p>
          <a:p>
            <a:pPr algn="just">
              <a:lnSpc>
                <a:spcPct val="150000"/>
              </a:lnSpc>
            </a:pPr>
            <a:r>
              <a:rPr lang="en-GB" sz="900" dirty="0">
                <a:latin typeface="Arial"/>
                <a:cs typeface="Arial"/>
              </a:rPr>
              <a:t>- Capitalising headings </a:t>
            </a:r>
            <a:endParaRPr lang="en-US" sz="900">
              <a:latin typeface="Arial"/>
              <a:ea typeface="+mn-lt"/>
              <a:cs typeface="+mn-lt"/>
            </a:endParaRPr>
          </a:p>
          <a:p>
            <a:pPr algn="just">
              <a:lnSpc>
                <a:spcPct val="150000"/>
              </a:lnSpc>
            </a:pPr>
            <a:r>
              <a:rPr lang="en-GB" sz="900" dirty="0">
                <a:latin typeface="Arial"/>
                <a:cs typeface="Arial"/>
              </a:rPr>
              <a:t>- Using abbreviations </a:t>
            </a:r>
            <a:endParaRPr lang="en-US" sz="900">
              <a:latin typeface="Arial"/>
              <a:ea typeface="+mn-lt"/>
              <a:cs typeface="+mn-lt"/>
            </a:endParaRPr>
          </a:p>
          <a:p>
            <a:pPr algn="just">
              <a:lnSpc>
                <a:spcPct val="150000"/>
              </a:lnSpc>
            </a:pPr>
            <a:r>
              <a:rPr lang="en-GB" sz="900" dirty="0">
                <a:latin typeface="Arial"/>
                <a:cs typeface="Arial"/>
              </a:rPr>
              <a:t>- Using symbols that identify a thought process or response to information</a:t>
            </a:r>
            <a:endParaRPr lang="en-GB" sz="900">
              <a:latin typeface="Arial"/>
              <a:ea typeface="+mn-lt"/>
              <a:cs typeface="+mn-lt"/>
            </a:endParaRPr>
          </a:p>
          <a:p>
            <a:pPr algn="just"/>
            <a:endParaRPr lang="en-GB" sz="900" dirty="0">
              <a:latin typeface="Arial"/>
              <a:ea typeface="+mn-lt"/>
              <a:cs typeface="+mn-lt"/>
            </a:endParaRPr>
          </a:p>
          <a:p>
            <a:pPr algn="l"/>
            <a:endParaRPr lang="en-GB" sz="900" dirty="0">
              <a:latin typeface="Aria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D2F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A4AA-B209-C283-887B-2C8E60EE4926}"/>
              </a:ext>
            </a:extLst>
          </p:cNvPr>
          <p:cNvSpPr>
            <a:spLocks noGrp="1"/>
          </p:cNvSpPr>
          <p:nvPr>
            <p:ph type="title"/>
          </p:nvPr>
        </p:nvSpPr>
        <p:spPr>
          <a:xfrm>
            <a:off x="605367" y="7339539"/>
            <a:ext cx="10515600" cy="1516064"/>
          </a:xfrm>
        </p:spPr>
        <p:txBody>
          <a:bodyPr>
            <a:normAutofit fontScale="90000"/>
          </a:bodyPr>
          <a:lstStyle/>
          <a:p>
            <a:endParaRPr lang="en-US"/>
          </a:p>
          <a:p>
            <a:pPr algn="just">
              <a:lnSpc>
                <a:spcPct val="100000"/>
              </a:lnSpc>
            </a:pPr>
            <a:r>
              <a:rPr lang="en-GB" sz="1200" dirty="0">
                <a:ea typeface="+mj-lt"/>
                <a:cs typeface="+mj-lt"/>
              </a:rPr>
              <a:t>  </a:t>
            </a:r>
            <a:br>
              <a:rPr lang="en-GB" sz="1200" dirty="0">
                <a:ea typeface="+mj-lt"/>
                <a:cs typeface="+mj-lt"/>
              </a:rPr>
            </a:br>
            <a:br>
              <a:rPr lang="en-GB" sz="1200" dirty="0">
                <a:ea typeface="+mj-lt"/>
                <a:cs typeface="+mj-lt"/>
              </a:rPr>
            </a:br>
            <a:br>
              <a:rPr lang="en-GB" sz="1200" dirty="0">
                <a:ea typeface="+mj-lt"/>
                <a:cs typeface="+mj-lt"/>
              </a:rPr>
            </a:br>
            <a:br>
              <a:rPr lang="en-GB" sz="1200" dirty="0">
                <a:ea typeface="+mj-lt"/>
                <a:cs typeface="+mj-lt"/>
              </a:rPr>
            </a:br>
            <a:br>
              <a:rPr lang="en-GB" sz="1800" dirty="0">
                <a:latin typeface="Arial"/>
                <a:ea typeface="+mj-lt"/>
                <a:cs typeface="+mj-lt"/>
              </a:rPr>
            </a:br>
            <a:r>
              <a:rPr lang="en-GB" sz="1800" dirty="0">
                <a:latin typeface="Arial"/>
                <a:ea typeface="+mj-lt"/>
                <a:cs typeface="+mj-lt"/>
              </a:rPr>
              <a:t>Brookfield. (2012). Teaching for critical thinking tools and techniques to help students question their assumptions (1st ed.). Jossey-Bass.</a:t>
            </a:r>
            <a:br>
              <a:rPr lang="en-GB" sz="1800" dirty="0">
                <a:latin typeface="Arial"/>
                <a:ea typeface="+mj-lt"/>
                <a:cs typeface="+mj-lt"/>
              </a:rPr>
            </a:br>
            <a:br>
              <a:rPr lang="en-GB" sz="1800" dirty="0">
                <a:latin typeface="Arial"/>
                <a:ea typeface="+mj-lt"/>
                <a:cs typeface="+mj-lt"/>
              </a:rPr>
            </a:br>
            <a:r>
              <a:rPr lang="en-GB" sz="1800" dirty="0">
                <a:latin typeface="Arial"/>
                <a:ea typeface="+mj-lt"/>
                <a:cs typeface="+mj-lt"/>
              </a:rPr>
              <a:t>Burton, &amp; Bartlett, S. (2005). Practitioner research for teachers. Paul Chapman.</a:t>
            </a:r>
            <a:br>
              <a:rPr lang="en-GB" sz="1800" dirty="0">
                <a:latin typeface="Arial"/>
                <a:ea typeface="+mj-lt"/>
                <a:cs typeface="+mj-lt"/>
              </a:rPr>
            </a:br>
            <a:br>
              <a:rPr lang="en-GB" sz="1800" dirty="0">
                <a:latin typeface="Arial"/>
                <a:ea typeface="+mj-lt"/>
                <a:cs typeface="+mj-lt"/>
              </a:rPr>
            </a:br>
            <a:r>
              <a:rPr lang="en-GB" sz="1800" dirty="0">
                <a:latin typeface="Arial"/>
                <a:ea typeface="+mj-lt"/>
                <a:cs typeface="+mj-lt"/>
              </a:rPr>
              <a:t>Cottrell. (2013). The study skills handbook (4th ed.). Palgrave Macmillan.</a:t>
            </a:r>
          </a:p>
          <a:p>
            <a:pPr algn="just">
              <a:lnSpc>
                <a:spcPct val="100000"/>
              </a:lnSpc>
            </a:pPr>
            <a:br>
              <a:rPr lang="en-GB" sz="1800" dirty="0">
                <a:latin typeface="Arial"/>
                <a:ea typeface="+mj-lt"/>
                <a:cs typeface="+mj-lt"/>
              </a:rPr>
            </a:br>
            <a:r>
              <a:rPr lang="en-GB" sz="1800" dirty="0">
                <a:latin typeface="Arial"/>
                <a:ea typeface="+mj-lt"/>
                <a:cs typeface="+mj-lt"/>
              </a:rPr>
              <a:t>Cottrell. (2017). Critical thinking skills : effective analysis, argument and reflection (3rd.ed.). Palgrave Macmillan.</a:t>
            </a:r>
            <a:endParaRPr lang="en-GB" sz="1800" dirty="0">
              <a:latin typeface="Arial"/>
              <a:cs typeface="Arial"/>
            </a:endParaRPr>
          </a:p>
          <a:p>
            <a:pPr algn="just">
              <a:lnSpc>
                <a:spcPct val="100000"/>
              </a:lnSpc>
            </a:pPr>
            <a:endParaRPr lang="en-GB" sz="1800" dirty="0">
              <a:latin typeface="Arial"/>
              <a:cs typeface="Arial"/>
            </a:endParaRPr>
          </a:p>
          <a:p>
            <a:pPr algn="just">
              <a:lnSpc>
                <a:spcPct val="100000"/>
              </a:lnSpc>
            </a:pPr>
            <a:r>
              <a:rPr lang="en-GB" sz="1800" dirty="0">
                <a:latin typeface="Arial"/>
                <a:ea typeface="+mj-lt"/>
                <a:cs typeface="+mj-lt"/>
              </a:rPr>
              <a:t>Cook. (2011). Essential time management and organisation a pocket guide (1st edition). IT Governance Pub.</a:t>
            </a:r>
            <a:endParaRPr lang="en-GB" sz="1800" dirty="0">
              <a:latin typeface="Arial"/>
              <a:cs typeface="Arial"/>
            </a:endParaRPr>
          </a:p>
          <a:p>
            <a:pPr algn="just">
              <a:lnSpc>
                <a:spcPct val="100000"/>
              </a:lnSpc>
            </a:pPr>
            <a:br>
              <a:rPr lang="en-GB" sz="1800" dirty="0">
                <a:latin typeface="Arial"/>
                <a:ea typeface="+mj-lt"/>
                <a:cs typeface="+mj-lt"/>
              </a:rPr>
            </a:br>
            <a:r>
              <a:rPr lang="en-GB" sz="1800" dirty="0">
                <a:latin typeface="Arial"/>
                <a:cs typeface="Calibri Light"/>
              </a:rPr>
              <a:t>Forsyth. (2013). Successful time management, 3rd edition. </a:t>
            </a:r>
            <a:r>
              <a:rPr lang="en-GB" sz="1800" dirty="0">
                <a:latin typeface="Arial"/>
                <a:ea typeface="+mj-lt"/>
                <a:cs typeface="+mj-lt"/>
              </a:rPr>
              <a:t>London: Kogan Page Ltd.</a:t>
            </a:r>
            <a:br>
              <a:rPr lang="en-GB" sz="1800" dirty="0">
                <a:latin typeface="Arial"/>
                <a:ea typeface="+mj-lt"/>
                <a:cs typeface="+mj-lt"/>
              </a:rPr>
            </a:br>
            <a:br>
              <a:rPr lang="en-GB" sz="1800" dirty="0">
                <a:latin typeface="Arial"/>
                <a:ea typeface="+mj-lt"/>
                <a:cs typeface="+mj-lt"/>
              </a:rPr>
            </a:br>
            <a:r>
              <a:rPr lang="en-GB" sz="1800" dirty="0">
                <a:latin typeface="Arial"/>
                <a:ea typeface="+mj-lt"/>
                <a:cs typeface="+mj-lt"/>
              </a:rPr>
              <a:t>Greetham. (2018). How to write better essays (Fourth edition.). Macmillan International Higher Education.</a:t>
            </a:r>
            <a:br>
              <a:rPr lang="en-GB" sz="1800" dirty="0">
                <a:latin typeface="Arial"/>
                <a:ea typeface="+mj-lt"/>
                <a:cs typeface="+mj-lt"/>
              </a:rPr>
            </a:br>
            <a:endParaRPr lang="en-GB" sz="2000" dirty="0">
              <a:latin typeface="Arial"/>
              <a:ea typeface="+mj-lt"/>
              <a:cs typeface="+mj-lt"/>
            </a:endParaRPr>
          </a:p>
          <a:p>
            <a:pPr algn="just">
              <a:lnSpc>
                <a:spcPct val="100000"/>
              </a:lnSpc>
            </a:pPr>
            <a:r>
              <a:rPr lang="en-GB" sz="1800" dirty="0">
                <a:latin typeface="Arial"/>
                <a:ea typeface="+mj-lt"/>
                <a:cs typeface="+mj-lt"/>
              </a:rPr>
              <a:t>McMillan. (2012). The study skills book (3rd ed.). Pearson.</a:t>
            </a:r>
            <a:br>
              <a:rPr lang="en-GB" sz="1800" dirty="0">
                <a:latin typeface="Arial"/>
                <a:ea typeface="+mj-lt"/>
                <a:cs typeface="+mj-lt"/>
              </a:rPr>
            </a:br>
            <a:br>
              <a:rPr lang="en-GB" sz="1800" dirty="0">
                <a:latin typeface="Arial"/>
                <a:ea typeface="+mj-lt"/>
                <a:cs typeface="+mj-lt"/>
              </a:rPr>
            </a:br>
            <a:r>
              <a:rPr lang="en-GB" sz="1800" dirty="0">
                <a:latin typeface="Arial"/>
                <a:ea typeface="+mj-lt"/>
                <a:cs typeface="+mj-lt"/>
              </a:rPr>
              <a:t>Neville. (2010). The complete guide to referencing and avoiding plagiarism (2nd ed.). Open University Press/McGraw Hill.</a:t>
            </a:r>
            <a:br>
              <a:rPr lang="en-GB" sz="1800" dirty="0">
                <a:latin typeface="Arial"/>
                <a:ea typeface="+mj-lt"/>
                <a:cs typeface="+mj-lt"/>
              </a:rPr>
            </a:br>
            <a:endParaRPr lang="en-GB" sz="1800">
              <a:latin typeface="Arial"/>
              <a:cs typeface="Arial"/>
            </a:endParaRPr>
          </a:p>
          <a:p>
            <a:pPr algn="just">
              <a:lnSpc>
                <a:spcPct val="100000"/>
              </a:lnSpc>
            </a:pPr>
            <a:r>
              <a:rPr lang="en-GB" sz="1800" dirty="0">
                <a:latin typeface="Arial"/>
                <a:ea typeface="+mj-lt"/>
                <a:cs typeface="+mj-lt"/>
              </a:rPr>
              <a:t>Pritchard. (2008). Studying and learning at university vital skills for success in your degree. Sage Publications.</a:t>
            </a:r>
            <a:br>
              <a:rPr lang="en-GB" sz="1200" dirty="0">
                <a:latin typeface="Arial"/>
                <a:ea typeface="+mj-lt"/>
                <a:cs typeface="+mj-lt"/>
              </a:rPr>
            </a:br>
            <a:br>
              <a:rPr lang="en-GB" sz="1200" dirty="0">
                <a:latin typeface="Arial"/>
                <a:cs typeface="Calibri Light"/>
              </a:rPr>
            </a:br>
            <a:r>
              <a:rPr lang="en-GB" sz="1200" dirty="0">
                <a:ea typeface="+mj-lt"/>
                <a:cs typeface="+mj-lt"/>
              </a:rPr>
              <a:t> </a:t>
            </a:r>
            <a:endParaRPr lang="en-GB" sz="1200" dirty="0">
              <a:latin typeface="Arial"/>
              <a:cs typeface="Calibri Light"/>
            </a:endParaRPr>
          </a:p>
          <a:p>
            <a:endParaRPr lang="en-GB" sz="1300" dirty="0">
              <a:latin typeface="Arial"/>
              <a:cs typeface="Calibri Light"/>
            </a:endParaRPr>
          </a:p>
          <a:p>
            <a:endParaRPr lang="en-GB"/>
          </a:p>
          <a:p>
            <a:endParaRPr lang="en-GB" sz="1200" dirty="0">
              <a:latin typeface="Arial"/>
              <a:cs typeface="Calibri Light"/>
            </a:endParaRPr>
          </a:p>
          <a:p>
            <a:endParaRPr lang="en-GB"/>
          </a:p>
          <a:p>
            <a:endParaRPr lang="en-GB" dirty="0">
              <a:cs typeface="Calibri Light"/>
            </a:endParaRPr>
          </a:p>
          <a:p>
            <a:endParaRPr lang="en-GB" sz="1200" dirty="0">
              <a:latin typeface="Arial"/>
              <a:ea typeface="+mj-lt"/>
              <a:cs typeface="+mj-lt"/>
            </a:endParaRPr>
          </a:p>
          <a:p>
            <a:endParaRPr lang="en-GB" sz="1000">
              <a:latin typeface="Arial"/>
              <a:cs typeface="Arial"/>
            </a:endParaRPr>
          </a:p>
        </p:txBody>
      </p:sp>
      <p:sp>
        <p:nvSpPr>
          <p:cNvPr id="3" name="Content Placeholder 2">
            <a:extLst>
              <a:ext uri="{FF2B5EF4-FFF2-40B4-BE49-F238E27FC236}">
                <a16:creationId xmlns:a16="http://schemas.microsoft.com/office/drawing/2014/main" id="{17FBC75B-43FD-4C9C-5154-A0F29E714D89}"/>
              </a:ext>
            </a:extLst>
          </p:cNvPr>
          <p:cNvSpPr>
            <a:spLocks noGrp="1"/>
          </p:cNvSpPr>
          <p:nvPr>
            <p:ph idx="1"/>
          </p:nvPr>
        </p:nvSpPr>
        <p:spPr>
          <a:xfrm>
            <a:off x="605367" y="216958"/>
            <a:ext cx="4673600" cy="784755"/>
          </a:xfrm>
        </p:spPr>
        <p:txBody>
          <a:bodyPr vert="horz" lIns="91440" tIns="45720" rIns="91440" bIns="45720" rtlCol="0" anchor="t">
            <a:normAutofit/>
          </a:bodyPr>
          <a:lstStyle/>
          <a:p>
            <a:pPr marL="0" indent="0">
              <a:buNone/>
            </a:pPr>
            <a:r>
              <a:rPr lang="en-GB" u="sng" dirty="0">
                <a:latin typeface="Arial"/>
                <a:cs typeface="Calibri"/>
              </a:rPr>
              <a:t>Reference List</a:t>
            </a:r>
          </a:p>
        </p:txBody>
      </p:sp>
    </p:spTree>
    <p:extLst>
      <p:ext uri="{BB962C8B-B14F-4D97-AF65-F5344CB8AC3E}">
        <p14:creationId xmlns:p14="http://schemas.microsoft.com/office/powerpoint/2010/main" val="25082467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range of skills and qualities that influence the development of critical thinking in education</vt:lpstr>
      <vt:lpstr>        Brookfield. (2012). Teaching for critical thinking tools and techniques to help students question their assumptions (1st ed.). Jossey-Bass.  Burton, &amp; Bartlett, S. (2005). Practitioner research for teachers. Paul Chapman.  Cottrell. (2013). The study skills handbook (4th ed.). Palgrave Macmillan.  Cottrell. (2017). Critical thinking skills : effective analysis, argument and reflection (3rd.ed.). Palgrave Macmillan.  Cook. (2011). Essential time management and organisation a pocket guide (1st edition). IT Governance Pub.  Forsyth. (2013). Successful time management, 3rd edition. London: Kogan Page Ltd.  Greetham. (2018). How to write better essays (Fourth edition.). Macmillan International Higher Education.  McMillan. (2012). The study skills book (3rd ed.). Pearson.  Neville. (2010). The complete guide to referencing and avoiding plagiarism (2nd ed.). Open University Press/McGraw Hill.  Pritchard. (2008). Studying and learning at university vital skills for success in your degree. Sage Publications.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1221</cp:revision>
  <dcterms:created xsi:type="dcterms:W3CDTF">2022-09-07T16:37:53Z</dcterms:created>
  <dcterms:modified xsi:type="dcterms:W3CDTF">2022-09-19T16:37:17Z</dcterms:modified>
</cp:coreProperties>
</file>