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FF66FF"/>
    <a:srgbClr val="9966FF"/>
    <a:srgbClr val="9933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6" autoAdjust="0"/>
    <p:restoredTop sz="94660"/>
  </p:normalViewPr>
  <p:slideViewPr>
    <p:cSldViewPr snapToGrid="0">
      <p:cViewPr varScale="1">
        <p:scale>
          <a:sx n="128" d="100"/>
          <a:sy n="128" d="100"/>
        </p:scale>
        <p:origin x="1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458227-DC6B-4323-A01C-88A6E715355C}" type="datetimeFigureOut">
              <a:rPr lang="en-IN" smtClean="0"/>
              <a:t>10/04/24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1424853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58227-DC6B-4323-A01C-88A6E715355C}" type="datetimeFigureOut">
              <a:rPr lang="en-IN" smtClean="0"/>
              <a:t>10/04/24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2034391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458227-DC6B-4323-A01C-88A6E715355C}" type="datetimeFigureOut">
              <a:rPr lang="en-IN" smtClean="0"/>
              <a:t>10/04/24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301844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458227-DC6B-4323-A01C-88A6E715355C}" type="datetimeFigureOut">
              <a:rPr lang="en-IN" smtClean="0"/>
              <a:t>10/04/24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2668148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458227-DC6B-4323-A01C-88A6E715355C}" type="datetimeFigureOut">
              <a:rPr lang="en-IN" smtClean="0"/>
              <a:t>10/04/24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4164076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458227-DC6B-4323-A01C-88A6E715355C}" type="datetimeFigureOut">
              <a:rPr lang="en-IN" smtClean="0"/>
              <a:t>10/04/24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2616475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458227-DC6B-4323-A01C-88A6E715355C}" type="datetimeFigureOut">
              <a:rPr lang="en-IN" smtClean="0"/>
              <a:t>10/04/24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3372524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458227-DC6B-4323-A01C-88A6E715355C}" type="datetimeFigureOut">
              <a:rPr lang="en-IN" smtClean="0"/>
              <a:t>10/04/24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112026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458227-DC6B-4323-A01C-88A6E715355C}" type="datetimeFigureOut">
              <a:rPr lang="en-IN" smtClean="0"/>
              <a:t>10/04/24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300461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58227-DC6B-4323-A01C-88A6E715355C}" type="datetimeFigureOut">
              <a:rPr lang="en-IN" smtClean="0"/>
              <a:t>10/04/24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3958760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458227-DC6B-4323-A01C-88A6E715355C}" type="datetimeFigureOut">
              <a:rPr lang="en-IN" smtClean="0"/>
              <a:t>10/04/24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E72E8E-EF83-4AEB-8913-230B84DB4FCC}" type="slidenum">
              <a:rPr lang="en-IN" smtClean="0"/>
              <a:t>‹#›</a:t>
            </a:fld>
            <a:endParaRPr lang="en-IN"/>
          </a:p>
        </p:txBody>
      </p:sp>
    </p:spTree>
    <p:extLst>
      <p:ext uri="{BB962C8B-B14F-4D97-AF65-F5344CB8AC3E}">
        <p14:creationId xmlns:p14="http://schemas.microsoft.com/office/powerpoint/2010/main" val="2494213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458227-DC6B-4323-A01C-88A6E715355C}" type="datetimeFigureOut">
              <a:rPr lang="en-IN" smtClean="0"/>
              <a:t>10/04/24</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E72E8E-EF83-4AEB-8913-230B84DB4FCC}" type="slidenum">
              <a:rPr lang="en-IN" smtClean="0"/>
              <a:t>‹#›</a:t>
            </a:fld>
            <a:endParaRPr lang="en-IN"/>
          </a:p>
        </p:txBody>
      </p:sp>
    </p:spTree>
    <p:extLst>
      <p:ext uri="{BB962C8B-B14F-4D97-AF65-F5344CB8AC3E}">
        <p14:creationId xmlns:p14="http://schemas.microsoft.com/office/powerpoint/2010/main" val="4196192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
            <a:ext cx="6910250" cy="1272464"/>
          </a:xfrm>
          <a:prstGeom prst="rect">
            <a:avLst/>
          </a:prstGeom>
          <a:blipFill>
            <a:blip r:embed="rId2"/>
            <a:tile tx="0" ty="0" sx="100000" sy="100000" flip="none" algn="tl"/>
          </a:blipFill>
        </p:spPr>
        <p:txBody>
          <a:bodyPr wrap="square" rtlCol="0">
            <a:spAutoFit/>
          </a:bodyPr>
          <a:lstStyle/>
          <a:p>
            <a:pPr algn="just">
              <a:lnSpc>
                <a:spcPct val="150000"/>
              </a:lnSpc>
            </a:pPr>
            <a:r>
              <a:rPr lang="en-US" sz="1000" b="1" dirty="0">
                <a:latin typeface="Times New Roman" panose="02020603050405020304" pitchFamily="18" charset="0"/>
                <a:cs typeface="Times New Roman" panose="02020603050405020304" pitchFamily="18" charset="0"/>
              </a:rPr>
              <a:t>Module name: </a:t>
            </a:r>
            <a:r>
              <a:rPr lang="en-US" sz="1000" dirty="0">
                <a:latin typeface="Times New Roman" panose="02020603050405020304" pitchFamily="18" charset="0"/>
                <a:cs typeface="Times New Roman" panose="02020603050405020304" pitchFamily="18" charset="0"/>
              </a:rPr>
              <a:t>Digital Skills</a:t>
            </a:r>
            <a:endParaRPr lang="en-US" sz="1000" b="1" dirty="0">
              <a:latin typeface="Times New Roman" panose="02020603050405020304" pitchFamily="18" charset="0"/>
              <a:cs typeface="Times New Roman" panose="02020603050405020304" pitchFamily="18" charset="0"/>
            </a:endParaRPr>
          </a:p>
          <a:p>
            <a:pPr algn="just">
              <a:lnSpc>
                <a:spcPct val="150000"/>
              </a:lnSpc>
            </a:pPr>
            <a:r>
              <a:rPr lang="en-US" sz="1000" b="1" dirty="0">
                <a:latin typeface="Times New Roman" panose="02020603050405020304" pitchFamily="18" charset="0"/>
                <a:cs typeface="Times New Roman" panose="02020603050405020304" pitchFamily="18" charset="0"/>
              </a:rPr>
              <a:t>Module code:  </a:t>
            </a:r>
            <a:r>
              <a:rPr lang="en-US" sz="1000" dirty="0">
                <a:latin typeface="Times New Roman" panose="02020603050405020304" pitchFamily="18" charset="0"/>
                <a:cs typeface="Times New Roman" panose="02020603050405020304" pitchFamily="18" charset="0"/>
              </a:rPr>
              <a:t>LCLM4002</a:t>
            </a:r>
            <a:endParaRPr lang="en-US" sz="1000" b="1" dirty="0">
              <a:latin typeface="Times New Roman" panose="02020603050405020304" pitchFamily="18" charset="0"/>
              <a:cs typeface="Times New Roman" panose="02020603050405020304" pitchFamily="18" charset="0"/>
            </a:endParaRPr>
          </a:p>
          <a:p>
            <a:pPr algn="just">
              <a:lnSpc>
                <a:spcPct val="150000"/>
              </a:lnSpc>
            </a:pPr>
            <a:r>
              <a:rPr lang="en-US" sz="1000" b="1" dirty="0">
                <a:latin typeface="Times New Roman" panose="02020603050405020304" pitchFamily="18" charset="0"/>
                <a:cs typeface="Times New Roman" panose="02020603050405020304" pitchFamily="18" charset="0"/>
              </a:rPr>
              <a:t>Student name: </a:t>
            </a:r>
            <a:r>
              <a:rPr lang="en-US" sz="1000" dirty="0">
                <a:latin typeface="Times New Roman" panose="02020603050405020304" pitchFamily="18" charset="0"/>
                <a:cs typeface="Times New Roman" panose="02020603050405020304" pitchFamily="18" charset="0"/>
              </a:rPr>
              <a:t>Maria </a:t>
            </a:r>
            <a:r>
              <a:rPr lang="en-US" sz="1000" dirty="0" err="1">
                <a:latin typeface="Times New Roman" panose="02020603050405020304" pitchFamily="18" charset="0"/>
                <a:cs typeface="Times New Roman" panose="02020603050405020304" pitchFamily="18" charset="0"/>
              </a:rPr>
              <a:t>Loredana</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Barsan</a:t>
            </a:r>
            <a:r>
              <a:rPr lang="en-US" sz="1000" dirty="0">
                <a:latin typeface="Times New Roman" panose="02020603050405020304" pitchFamily="18" charset="0"/>
                <a:cs typeface="Times New Roman" panose="02020603050405020304" pitchFamily="18" charset="0"/>
              </a:rPr>
              <a:t> </a:t>
            </a:r>
          </a:p>
          <a:p>
            <a:pPr algn="just">
              <a:lnSpc>
                <a:spcPct val="150000"/>
              </a:lnSpc>
            </a:pPr>
            <a:r>
              <a:rPr lang="en-US" sz="1000" b="1" dirty="0">
                <a:latin typeface="Times New Roman" panose="02020603050405020304" pitchFamily="18" charset="0"/>
                <a:cs typeface="Times New Roman" panose="02020603050405020304" pitchFamily="18" charset="0"/>
              </a:rPr>
              <a:t>Student ID</a:t>
            </a:r>
            <a:r>
              <a:rPr lang="en-US" sz="1000" b="1">
                <a:latin typeface="Times New Roman" panose="02020603050405020304" pitchFamily="18" charset="0"/>
                <a:cs typeface="Times New Roman" panose="02020603050405020304" pitchFamily="18" charset="0"/>
              </a:rPr>
              <a:t>:  2321692                                         </a:t>
            </a:r>
            <a:r>
              <a:rPr lang="en-IN" sz="2400" b="1" dirty="0">
                <a:latin typeface="Times New Roman" panose="02020603050405020304" pitchFamily="18" charset="0"/>
                <a:cs typeface="Times New Roman" panose="02020603050405020304" pitchFamily="18" charset="0"/>
              </a:rPr>
              <a:t>Basic Digital Safety</a:t>
            </a:r>
            <a:endParaRPr lang="en-IN" sz="24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0" y="1223892"/>
            <a:ext cx="2521131" cy="1661993"/>
          </a:xfrm>
          <a:prstGeom prst="rect">
            <a:avLst/>
          </a:prstGeom>
          <a:solidFill>
            <a:srgbClr val="CCECFF"/>
          </a:solid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Introduction</a:t>
            </a:r>
          </a:p>
          <a:p>
            <a:pPr algn="just">
              <a:lnSpc>
                <a:spcPct val="150000"/>
              </a:lnSpc>
            </a:pPr>
            <a:r>
              <a:rPr lang="en-US" sz="800" dirty="0">
                <a:latin typeface="Times New Roman" panose="02020603050405020304" pitchFamily="18" charset="0"/>
                <a:cs typeface="Times New Roman" panose="02020603050405020304" pitchFamily="18" charset="0"/>
              </a:rPr>
              <a:t>The assignment tends to illustrate its focus on the outline of “Basic Digital Safety”. The study will elaborate on the entire guidelines of basic digital safety and analyse the importance of digital safety. The guidance about the “Basic Digital Safety” will be served for safe lifestyles and its main intention is to protect the online identity, data, and other assets. </a:t>
            </a:r>
            <a:endParaRPr lang="en-US" sz="600" dirty="0">
              <a:latin typeface="Times New Roman" panose="02020603050405020304" pitchFamily="18" charset="0"/>
              <a:cs typeface="Times New Roman" panose="02020603050405020304" pitchFamily="18" charset="0"/>
            </a:endParaRPr>
          </a:p>
        </p:txBody>
      </p:sp>
      <p:sp>
        <p:nvSpPr>
          <p:cNvPr id="6" name="TextBox 5"/>
          <p:cNvSpPr txBox="1"/>
          <p:nvPr/>
        </p:nvSpPr>
        <p:spPr>
          <a:xfrm>
            <a:off x="6910252" y="31970"/>
            <a:ext cx="2233749" cy="4862870"/>
          </a:xfrm>
          <a:prstGeom prst="rect">
            <a:avLst/>
          </a:prstGeom>
          <a:solidFill>
            <a:srgbClr val="CCECFF"/>
          </a:solid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Importance of this safety Conclusion</a:t>
            </a:r>
          </a:p>
          <a:p>
            <a:pPr algn="just"/>
            <a:r>
              <a:rPr lang="en-US" sz="1200" dirty="0">
                <a:latin typeface="Times New Roman" panose="02020603050405020304" pitchFamily="18" charset="0"/>
                <a:cs typeface="Times New Roman" panose="02020603050405020304" pitchFamily="18" charset="0"/>
              </a:rPr>
              <a:t>Digital safety is one of the essential things as the maximum number of things are connected with the digital system. One single security breach has led to the exposure of the personal information of millions of people (</a:t>
            </a:r>
            <a:r>
              <a:rPr lang="en-US" sz="1200" dirty="0" err="1">
                <a:latin typeface="Times New Roman" panose="02020603050405020304" pitchFamily="18" charset="0"/>
                <a:cs typeface="Times New Roman" panose="02020603050405020304" pitchFamily="18" charset="0"/>
              </a:rPr>
              <a:t>Emezue</a:t>
            </a:r>
            <a:r>
              <a:rPr lang="en-US" sz="1200" dirty="0">
                <a:latin typeface="Times New Roman" panose="02020603050405020304" pitchFamily="18" charset="0"/>
                <a:cs typeface="Times New Roman" panose="02020603050405020304" pitchFamily="18" charset="0"/>
              </a:rPr>
              <a:t>, 2020). The net banking, Phone Pay, the maximum application has delivered a secured payment and in that case, it has needed to maintain a secured password to keep the money safe. Apart from that, being aware of practicing online safety is the one and only way to mitigate the risks. Most importantly, it tends to equip them with the skills to protect their personal information and also prevent the cyberbullying by developing the digital literacy (</a:t>
            </a:r>
            <a:r>
              <a:rPr lang="en-US" sz="1200" dirty="0" err="1">
                <a:latin typeface="Times New Roman" panose="02020603050405020304" pitchFamily="18" charset="0"/>
                <a:cs typeface="Times New Roman" panose="02020603050405020304" pitchFamily="18" charset="0"/>
              </a:rPr>
              <a:t>Emezue</a:t>
            </a:r>
            <a:r>
              <a:rPr lang="en-US" sz="1200" dirty="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2020). </a:t>
            </a:r>
          </a:p>
        </p:txBody>
      </p:sp>
      <p:sp>
        <p:nvSpPr>
          <p:cNvPr id="7" name="TextBox 6"/>
          <p:cNvSpPr txBox="1"/>
          <p:nvPr/>
        </p:nvSpPr>
        <p:spPr>
          <a:xfrm>
            <a:off x="2521131" y="2707158"/>
            <a:ext cx="4389120" cy="2677656"/>
          </a:xfrm>
          <a:prstGeom prst="rect">
            <a:avLst/>
          </a:prstGeom>
          <a:solidFill>
            <a:srgbClr val="CCECFF"/>
          </a:solid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Guidance for Basic Digital Safety</a:t>
            </a:r>
          </a:p>
          <a:p>
            <a:pPr algn="just"/>
            <a:r>
              <a:rPr lang="en-US" sz="1000" dirty="0">
                <a:latin typeface="Times New Roman" panose="02020603050405020304" pitchFamily="18" charset="0"/>
                <a:cs typeface="Times New Roman" panose="02020603050405020304" pitchFamily="18" charset="0"/>
              </a:rPr>
              <a:t>Digital safety is one of the important factors at the present time and it is referred to as internet safety. It is important as it tends to provide awareness regarding the different kinds of risks. One of the most important factors is that personal pieces of information need to be kept in a safe place (Rubach and Lazarides, 2021). Most importantly, the privacy settings on personal gadgets must be kept on and in social media platforms like Facebook, Instagram, and Twitter, the personal information can not be shared with anyone. Apart from that, a VPN-secured connection has been used to maintain its data safely. It is necessary to create a strong password for own accounts and any kind of online purchasing has to be conducted from secured sites (Baniya </a:t>
            </a:r>
            <a:r>
              <a:rPr lang="en-US" sz="1000" i="1" dirty="0">
                <a:latin typeface="Times New Roman" panose="02020603050405020304" pitchFamily="18" charset="0"/>
                <a:cs typeface="Times New Roman" panose="02020603050405020304" pitchFamily="18" charset="0"/>
              </a:rPr>
              <a:t>et al., </a:t>
            </a:r>
            <a:r>
              <a:rPr lang="en-US" sz="1000" dirty="0">
                <a:latin typeface="Times New Roman" panose="02020603050405020304" pitchFamily="18" charset="0"/>
                <a:cs typeface="Times New Roman" panose="02020603050405020304" pitchFamily="18" charset="0"/>
              </a:rPr>
              <a:t>2021). In that case, the software and the security system of the personal gadgets have been updated and purchase any kind of thing from a reliable website. Most of the time hacker gets access from an unknown source which has been used by the individual (Flott </a:t>
            </a:r>
            <a:r>
              <a:rPr lang="en-US" sz="1000" i="1" dirty="0">
                <a:latin typeface="Times New Roman" panose="02020603050405020304" pitchFamily="18" charset="0"/>
                <a:cs typeface="Times New Roman" panose="02020603050405020304" pitchFamily="18" charset="0"/>
              </a:rPr>
              <a:t>et al., </a:t>
            </a:r>
            <a:r>
              <a:rPr lang="en-US" sz="1000" dirty="0">
                <a:latin typeface="Times New Roman" panose="02020603050405020304" pitchFamily="18" charset="0"/>
                <a:cs typeface="Times New Roman" panose="02020603050405020304" pitchFamily="18" charset="0"/>
              </a:rPr>
              <a:t>2021). There is an allowance for some particular applications in personal gadgets as the chances of leakage of information from these applications are high. </a:t>
            </a:r>
            <a:endParaRPr lang="en-US" sz="1200" dirty="0">
              <a:latin typeface="Times New Roman" panose="02020603050405020304" pitchFamily="18" charset="0"/>
              <a:cs typeface="Times New Roman" panose="02020603050405020304" pitchFamily="18" charset="0"/>
            </a:endParaRPr>
          </a:p>
        </p:txBody>
      </p:sp>
      <p:sp>
        <p:nvSpPr>
          <p:cNvPr id="9" name="TextBox 8"/>
          <p:cNvSpPr txBox="1"/>
          <p:nvPr/>
        </p:nvSpPr>
        <p:spPr>
          <a:xfrm>
            <a:off x="0" y="5237830"/>
            <a:ext cx="2521129" cy="1581202"/>
          </a:xfrm>
          <a:prstGeom prst="rect">
            <a:avLst/>
          </a:prstGeom>
          <a:solidFill>
            <a:srgbClr val="CCECFF"/>
          </a:solid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Conclusion</a:t>
            </a:r>
          </a:p>
          <a:p>
            <a:pPr algn="just">
              <a:lnSpc>
                <a:spcPct val="150000"/>
              </a:lnSpc>
            </a:pPr>
            <a:r>
              <a:rPr lang="en-US" sz="750" dirty="0">
                <a:latin typeface="Times New Roman" panose="02020603050405020304" pitchFamily="18" charset="0"/>
                <a:cs typeface="Times New Roman" panose="02020603050405020304" pitchFamily="18" charset="0"/>
              </a:rPr>
              <a:t>Based on the entire assignment, it can be concluded that the study has illustrated the many terms and conditions of basic digital safety. Apparently, the study has illustrated the general importance of digital safety and its guidelines which must be taken by everyone. Overall, it has acted as a guideline that provides different tips regarding basic digital safety. </a:t>
            </a:r>
          </a:p>
        </p:txBody>
      </p:sp>
      <p:pic>
        <p:nvPicPr>
          <p:cNvPr id="1026" name="Picture 2" descr="Digital Safety - 10 Ways for Women to Stay Safe Onl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21132" y="1227909"/>
            <a:ext cx="4389120" cy="14792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Importance of Brand Safety in Digital Advertising - Silverpush"/>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21130" y="5363007"/>
            <a:ext cx="4101738" cy="149499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Top Internet Safety Tips: How To Stay Safe Online Avast, 43% OF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 y="3410116"/>
            <a:ext cx="2521129" cy="159865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6622869" y="5365925"/>
            <a:ext cx="2521132" cy="1477328"/>
          </a:xfrm>
          <a:prstGeom prst="rect">
            <a:avLst/>
          </a:prstGeom>
          <a:solidFill>
            <a:srgbClr val="CCECFF"/>
          </a:solid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References</a:t>
            </a:r>
          </a:p>
          <a:p>
            <a:pPr algn="just"/>
            <a:r>
              <a:rPr lang="en-US" sz="600" dirty="0">
                <a:latin typeface="Times New Roman" panose="02020603050405020304" pitchFamily="18" charset="0"/>
                <a:cs typeface="Times New Roman" panose="02020603050405020304" pitchFamily="18" charset="0"/>
              </a:rPr>
              <a:t>Rubach, C. and Lazarides, R., 2021. Addressing 21st-century digital skills in schools–Development and validation of an instrument to measure teachers' basic ICT competence beliefs. </a:t>
            </a:r>
            <a:r>
              <a:rPr lang="en-US" sz="600" i="1" dirty="0">
                <a:latin typeface="Times New Roman" panose="02020603050405020304" pitchFamily="18" charset="0"/>
                <a:cs typeface="Times New Roman" panose="02020603050405020304" pitchFamily="18" charset="0"/>
              </a:rPr>
              <a:t>Computers in Human Behavior</a:t>
            </a:r>
            <a:r>
              <a:rPr lang="en-US" sz="600" dirty="0">
                <a:latin typeface="Times New Roman" panose="02020603050405020304" pitchFamily="18" charset="0"/>
                <a:cs typeface="Times New Roman" panose="02020603050405020304" pitchFamily="18" charset="0"/>
              </a:rPr>
              <a:t>, </a:t>
            </a:r>
            <a:r>
              <a:rPr lang="en-US" sz="600" i="1" dirty="0">
                <a:latin typeface="Times New Roman" panose="02020603050405020304" pitchFamily="18" charset="0"/>
                <a:cs typeface="Times New Roman" panose="02020603050405020304" pitchFamily="18" charset="0"/>
              </a:rPr>
              <a:t>118</a:t>
            </a:r>
            <a:r>
              <a:rPr lang="en-US" sz="600" dirty="0">
                <a:latin typeface="Times New Roman" panose="02020603050405020304" pitchFamily="18" charset="0"/>
                <a:cs typeface="Times New Roman" panose="02020603050405020304" pitchFamily="18" charset="0"/>
              </a:rPr>
              <a:t>, p.106636.</a:t>
            </a:r>
          </a:p>
          <a:p>
            <a:pPr algn="just"/>
            <a:r>
              <a:rPr lang="en-US" sz="600" dirty="0">
                <a:latin typeface="Times New Roman" panose="02020603050405020304" pitchFamily="18" charset="0"/>
                <a:cs typeface="Times New Roman" panose="02020603050405020304" pitchFamily="18" charset="0"/>
              </a:rPr>
              <a:t>Baniya, S., Doan, S., Johnson, G.P., </a:t>
            </a:r>
            <a:r>
              <a:rPr lang="en-US" sz="600" dirty="0" err="1">
                <a:latin typeface="Times New Roman" panose="02020603050405020304" pitchFamily="18" charset="0"/>
                <a:cs typeface="Times New Roman" panose="02020603050405020304" pitchFamily="18" charset="0"/>
              </a:rPr>
              <a:t>Kumari</a:t>
            </a:r>
            <a:r>
              <a:rPr lang="en-US" sz="600" dirty="0">
                <a:latin typeface="Times New Roman" panose="02020603050405020304" pitchFamily="18" charset="0"/>
                <a:cs typeface="Times New Roman" panose="02020603050405020304" pitchFamily="18" charset="0"/>
              </a:rPr>
              <a:t>, A. and Schwarz, V.M., 2021. Coalitional literacies of digital safety and solidarity: A white paper on </a:t>
            </a:r>
            <a:r>
              <a:rPr lang="en-US" sz="600" dirty="0" err="1">
                <a:latin typeface="Times New Roman" panose="02020603050405020304" pitchFamily="18" charset="0"/>
                <a:cs typeface="Times New Roman" panose="02020603050405020304" pitchFamily="18" charset="0"/>
              </a:rPr>
              <a:t>nextGEN</a:t>
            </a:r>
            <a:r>
              <a:rPr lang="en-US" sz="600" dirty="0">
                <a:latin typeface="Times New Roman" panose="02020603050405020304" pitchFamily="18" charset="0"/>
                <a:cs typeface="Times New Roman" panose="02020603050405020304" pitchFamily="18" charset="0"/>
              </a:rPr>
              <a:t> international listserv. </a:t>
            </a:r>
            <a:r>
              <a:rPr lang="en-US" sz="600" i="1" dirty="0">
                <a:latin typeface="Times New Roman" panose="02020603050405020304" pitchFamily="18" charset="0"/>
                <a:cs typeface="Times New Roman" panose="02020603050405020304" pitchFamily="18" charset="0"/>
              </a:rPr>
              <a:t>Computers and Composition</a:t>
            </a:r>
            <a:r>
              <a:rPr lang="en-US" sz="600" dirty="0">
                <a:latin typeface="Times New Roman" panose="02020603050405020304" pitchFamily="18" charset="0"/>
                <a:cs typeface="Times New Roman" panose="02020603050405020304" pitchFamily="18" charset="0"/>
              </a:rPr>
              <a:t>, </a:t>
            </a:r>
            <a:r>
              <a:rPr lang="en-US" sz="600" i="1" dirty="0">
                <a:latin typeface="Times New Roman" panose="02020603050405020304" pitchFamily="18" charset="0"/>
                <a:cs typeface="Times New Roman" panose="02020603050405020304" pitchFamily="18" charset="0"/>
              </a:rPr>
              <a:t>62</a:t>
            </a:r>
            <a:r>
              <a:rPr lang="en-US" sz="600" dirty="0">
                <a:latin typeface="Times New Roman" panose="02020603050405020304" pitchFamily="18" charset="0"/>
                <a:cs typeface="Times New Roman" panose="02020603050405020304" pitchFamily="18" charset="0"/>
              </a:rPr>
              <a:t>, p.102681.</a:t>
            </a:r>
          </a:p>
          <a:p>
            <a:pPr algn="just"/>
            <a:r>
              <a:rPr lang="en-US" sz="600" dirty="0">
                <a:latin typeface="Times New Roman" panose="02020603050405020304" pitchFamily="18" charset="0"/>
                <a:cs typeface="Times New Roman" panose="02020603050405020304" pitchFamily="18" charset="0"/>
              </a:rPr>
              <a:t>Emezue, C., 2020. Digital or digitally delivered responses to domestic and intimate partner violence during COVID-19. </a:t>
            </a:r>
            <a:r>
              <a:rPr lang="en-US" sz="600" i="1" dirty="0">
                <a:latin typeface="Times New Roman" panose="02020603050405020304" pitchFamily="18" charset="0"/>
                <a:cs typeface="Times New Roman" panose="02020603050405020304" pitchFamily="18" charset="0"/>
              </a:rPr>
              <a:t>JMIR public health and surveillance</a:t>
            </a:r>
            <a:r>
              <a:rPr lang="en-US" sz="600" dirty="0">
                <a:latin typeface="Times New Roman" panose="02020603050405020304" pitchFamily="18" charset="0"/>
                <a:cs typeface="Times New Roman" panose="02020603050405020304" pitchFamily="18" charset="0"/>
              </a:rPr>
              <a:t>, </a:t>
            </a:r>
            <a:r>
              <a:rPr lang="en-US" sz="600" i="1" dirty="0">
                <a:latin typeface="Times New Roman" panose="02020603050405020304" pitchFamily="18" charset="0"/>
                <a:cs typeface="Times New Roman" panose="02020603050405020304" pitchFamily="18" charset="0"/>
              </a:rPr>
              <a:t>6</a:t>
            </a:r>
            <a:r>
              <a:rPr lang="en-US" sz="600" dirty="0">
                <a:latin typeface="Times New Roman" panose="02020603050405020304" pitchFamily="18" charset="0"/>
                <a:cs typeface="Times New Roman" panose="02020603050405020304" pitchFamily="18" charset="0"/>
              </a:rPr>
              <a:t>(3), p.e19831.</a:t>
            </a:r>
          </a:p>
          <a:p>
            <a:pPr algn="just"/>
            <a:r>
              <a:rPr lang="en-US" sz="600" dirty="0">
                <a:latin typeface="Times New Roman" panose="02020603050405020304" pitchFamily="18" charset="0"/>
                <a:cs typeface="Times New Roman" panose="02020603050405020304" pitchFamily="18" charset="0"/>
              </a:rPr>
              <a:t>Flott, K., Maguire, J. and Phillips, N., 2021. Digital safety: the next frontier for patient safety. </a:t>
            </a:r>
            <a:r>
              <a:rPr lang="en-US" sz="600" i="1" dirty="0">
                <a:latin typeface="Times New Roman" panose="02020603050405020304" pitchFamily="18" charset="0"/>
                <a:cs typeface="Times New Roman" panose="02020603050405020304" pitchFamily="18" charset="0"/>
              </a:rPr>
              <a:t>Future Healthcare Journal</a:t>
            </a:r>
            <a:r>
              <a:rPr lang="en-US" sz="600" dirty="0">
                <a:latin typeface="Times New Roman" panose="02020603050405020304" pitchFamily="18" charset="0"/>
                <a:cs typeface="Times New Roman" panose="02020603050405020304" pitchFamily="18" charset="0"/>
              </a:rPr>
              <a:t>, </a:t>
            </a:r>
            <a:r>
              <a:rPr lang="en-US" sz="600" i="1" dirty="0">
                <a:latin typeface="Times New Roman" panose="02020603050405020304" pitchFamily="18" charset="0"/>
                <a:cs typeface="Times New Roman" panose="02020603050405020304" pitchFamily="18" charset="0"/>
              </a:rPr>
              <a:t>8</a:t>
            </a:r>
            <a:r>
              <a:rPr lang="en-US" sz="600" dirty="0">
                <a:latin typeface="Times New Roman" panose="02020603050405020304" pitchFamily="18" charset="0"/>
                <a:cs typeface="Times New Roman" panose="02020603050405020304" pitchFamily="18" charset="0"/>
              </a:rPr>
              <a:t>(3), p.e598.</a:t>
            </a:r>
          </a:p>
        </p:txBody>
      </p:sp>
    </p:spTree>
    <p:extLst>
      <p:ext uri="{BB962C8B-B14F-4D97-AF65-F5344CB8AC3E}">
        <p14:creationId xmlns:p14="http://schemas.microsoft.com/office/powerpoint/2010/main" val="27193597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240</TotalTime>
  <Words>684</Words>
  <Application>Microsoft Macintosh PowerPoint</Application>
  <PresentationFormat>On-screen Show (4:3)</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Maria Loredana Barsan (2321692)</cp:lastModifiedBy>
  <cp:revision>1</cp:revision>
  <dcterms:created xsi:type="dcterms:W3CDTF">2024-03-22T17:59:09Z</dcterms:created>
  <dcterms:modified xsi:type="dcterms:W3CDTF">2024-04-10T17:59:03Z</dcterms:modified>
</cp:coreProperties>
</file>