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0368C-2693-7A67-A5E5-6877495102DC}" v="3480" dt="2019-10-31T12:07:42.543"/>
    <p1510:client id="{F9B50D24-FE85-8FC8-A9B3-44CCE81B2E91}" v="307" dt="2019-10-28T16:58:06.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31/10/2019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www.childrencommissioner.wales/our-schemes/" TargetMode="External"/><Relationship Id="rId7" Type="http://schemas.openxmlformats.org/officeDocument/2006/relationships/hyperlink" Target="http://www.walesonline.co.uk/" TargetMode="External"/><Relationship Id="rId2" Type="http://schemas.openxmlformats.org/officeDocument/2006/relationships/hyperlink" Target="https://dialecticspiritualism.com/john-dewey/" TargetMode="External"/><Relationship Id="rId1" Type="http://schemas.openxmlformats.org/officeDocument/2006/relationships/slideLayout" Target="../slideLayouts/slideLayout2.xml"/><Relationship Id="rId6" Type="http://schemas.openxmlformats.org/officeDocument/2006/relationships/hyperlink" Target="http://www.teachthought.com/learning/pedagogy-john-dewey-summary/" TargetMode="External"/><Relationship Id="rId5" Type="http://schemas.openxmlformats.org/officeDocument/2006/relationships/hyperlink" Target="https://planningtank.com/city-insight/child-friendly-city-international-initiatives" TargetMode="External"/><Relationship Id="rId4" Type="http://schemas.openxmlformats.org/officeDocument/2006/relationships/hyperlink" Target="http://www.kidsdevelopment.co.uk/bfskinnersbehaviouraltheo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39661" y="-99712"/>
            <a:ext cx="8180717" cy="1208657"/>
          </a:xfrm>
        </p:spPr>
        <p:txBody>
          <a:bodyPr>
            <a:normAutofit/>
          </a:bodyPr>
          <a:lstStyle/>
          <a:p>
            <a:pPr algn="just"/>
            <a:r>
              <a:rPr lang="en-GB" sz="1800" dirty="0">
                <a:latin typeface="Times New Roman"/>
                <a:ea typeface="+mj-lt"/>
                <a:cs typeface="Times New Roman"/>
              </a:rPr>
              <a:t>I am looking at two theorists and how we use their theories in practice and teaching in our schools today.  Skinner the Behaviourists and Dewey the constructivist. </a:t>
            </a:r>
          </a:p>
          <a:p>
            <a:endParaRPr lang="en-GB" sz="1800" dirty="0">
              <a:latin typeface="Times New Roman"/>
              <a:cs typeface="Times New Roman"/>
            </a:endParaRPr>
          </a:p>
        </p:txBody>
      </p:sp>
      <p:sp>
        <p:nvSpPr>
          <p:cNvPr id="3" name="Subtitle 2"/>
          <p:cNvSpPr>
            <a:spLocks noGrp="1"/>
          </p:cNvSpPr>
          <p:nvPr>
            <p:ph type="subTitle" idx="1"/>
          </p:nvPr>
        </p:nvSpPr>
        <p:spPr>
          <a:xfrm>
            <a:off x="86264" y="4982264"/>
            <a:ext cx="6441057" cy="1425726"/>
          </a:xfrm>
        </p:spPr>
        <p:txBody>
          <a:bodyPr vert="horz" lIns="91440" tIns="45720" rIns="91440" bIns="45720" rtlCol="0" anchor="t">
            <a:noAutofit/>
          </a:bodyPr>
          <a:lstStyle/>
          <a:p>
            <a:pPr algn="just"/>
            <a:r>
              <a:rPr lang="en-GB" sz="1600" dirty="0" err="1">
                <a:latin typeface="Times New Roman"/>
                <a:ea typeface="+mn-lt"/>
                <a:cs typeface="+mn-lt"/>
              </a:rPr>
              <a:t>Burrhus</a:t>
            </a:r>
            <a:r>
              <a:rPr lang="en-GB" sz="1600" dirty="0">
                <a:latin typeface="Times New Roman"/>
                <a:ea typeface="+mn-lt"/>
                <a:cs typeface="+mn-lt"/>
              </a:rPr>
              <a:t> Frederick Skinner (1904-1990).</a:t>
            </a:r>
          </a:p>
          <a:p>
            <a:pPr algn="just"/>
            <a:r>
              <a:rPr lang="en-GB" sz="1600" dirty="0">
                <a:latin typeface="Times New Roman"/>
                <a:ea typeface="+mn-lt"/>
                <a:cs typeface="+mn-lt"/>
              </a:rPr>
              <a:t>Operant Conditioning Theory - behaviour reinforced would be repeated. </a:t>
            </a:r>
          </a:p>
          <a:p>
            <a:pPr algn="just"/>
            <a:r>
              <a:rPr lang="en-GB" sz="1600" dirty="0">
                <a:latin typeface="Times New Roman"/>
                <a:ea typeface="+mn-lt"/>
                <a:cs typeface="+mn-lt"/>
              </a:rPr>
              <a:t>Positive reinforcement – behaviour encouraged with rewards. </a:t>
            </a:r>
          </a:p>
          <a:p>
            <a:pPr algn="just"/>
            <a:r>
              <a:rPr lang="en-GB" sz="1600" dirty="0">
                <a:latin typeface="Times New Roman"/>
                <a:ea typeface="+mn-lt"/>
                <a:cs typeface="+mn-lt"/>
              </a:rPr>
              <a:t>Negative reinforcement – poor behaviour discouraged with unpleasant consequence (Bates, 2019).</a:t>
            </a:r>
          </a:p>
          <a:p>
            <a:pPr algn="just"/>
            <a:endParaRPr lang="en-GB" sz="1400" dirty="0">
              <a:ea typeface="+mn-lt"/>
              <a:cs typeface="+mn-lt"/>
            </a:endParaRPr>
          </a:p>
          <a:p>
            <a:endParaRPr lang="en-GB" sz="1400" dirty="0">
              <a:cs typeface="Calibri"/>
            </a:endParaRPr>
          </a:p>
        </p:txBody>
      </p:sp>
      <p:pic>
        <p:nvPicPr>
          <p:cNvPr id="4" name="Picture 4" descr="A person wearing a suit and tie&#10;&#10;Description generated with very high confidence">
            <a:extLst>
              <a:ext uri="{FF2B5EF4-FFF2-40B4-BE49-F238E27FC236}">
                <a16:creationId xmlns:a16="http://schemas.microsoft.com/office/drawing/2014/main" id="{1680C6F9-7054-47C0-B687-DDCB9836D58A}"/>
              </a:ext>
            </a:extLst>
          </p:cNvPr>
          <p:cNvPicPr>
            <a:picLocks noChangeAspect="1"/>
          </p:cNvPicPr>
          <p:nvPr/>
        </p:nvPicPr>
        <p:blipFill>
          <a:blip r:embed="rId2"/>
          <a:stretch>
            <a:fillRect/>
          </a:stretch>
        </p:blipFill>
        <p:spPr>
          <a:xfrm>
            <a:off x="513991" y="1112448"/>
            <a:ext cx="2451339" cy="2922198"/>
          </a:xfrm>
          <a:prstGeom prst="rect">
            <a:avLst/>
          </a:prstGeom>
        </p:spPr>
      </p:pic>
      <p:sp>
        <p:nvSpPr>
          <p:cNvPr id="6" name="TextBox 5">
            <a:extLst>
              <a:ext uri="{FF2B5EF4-FFF2-40B4-BE49-F238E27FC236}">
                <a16:creationId xmlns:a16="http://schemas.microsoft.com/office/drawing/2014/main" id="{B9C095ED-01C9-4DBF-86E6-9AC6B0E4DB79}"/>
              </a:ext>
            </a:extLst>
          </p:cNvPr>
          <p:cNvSpPr txBox="1"/>
          <p:nvPr/>
        </p:nvSpPr>
        <p:spPr>
          <a:xfrm>
            <a:off x="368060" y="4091796"/>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dirty="0">
                <a:latin typeface="Times New Roman"/>
              </a:rPr>
              <a:t>(Grace, 2019). </a:t>
            </a:r>
            <a:r>
              <a:rPr lang="en-GB" sz="1600" dirty="0">
                <a:latin typeface="Times New Roman"/>
                <a:cs typeface="Times New Roman"/>
              </a:rPr>
              <a:t> </a:t>
            </a:r>
          </a:p>
        </p:txBody>
      </p:sp>
      <p:pic>
        <p:nvPicPr>
          <p:cNvPr id="7" name="Picture 7" descr="A person wearing a suit and tie&#10;&#10;Description generated with very high confidence">
            <a:extLst>
              <a:ext uri="{FF2B5EF4-FFF2-40B4-BE49-F238E27FC236}">
                <a16:creationId xmlns:a16="http://schemas.microsoft.com/office/drawing/2014/main" id="{0BDD152E-5262-4FA5-BC3A-E0D60D6A641D}"/>
              </a:ext>
            </a:extLst>
          </p:cNvPr>
          <p:cNvPicPr>
            <a:picLocks noChangeAspect="1"/>
          </p:cNvPicPr>
          <p:nvPr/>
        </p:nvPicPr>
        <p:blipFill>
          <a:blip r:embed="rId3"/>
          <a:stretch>
            <a:fillRect/>
          </a:stretch>
        </p:blipFill>
        <p:spPr>
          <a:xfrm>
            <a:off x="9243653" y="1106877"/>
            <a:ext cx="2733675" cy="2933341"/>
          </a:xfrm>
          <a:prstGeom prst="rect">
            <a:avLst/>
          </a:prstGeom>
        </p:spPr>
      </p:pic>
      <p:sp>
        <p:nvSpPr>
          <p:cNvPr id="9" name="TextBox 8">
            <a:extLst>
              <a:ext uri="{FF2B5EF4-FFF2-40B4-BE49-F238E27FC236}">
                <a16:creationId xmlns:a16="http://schemas.microsoft.com/office/drawing/2014/main" id="{4F9A5ED9-E093-4000-AFC4-80F3FC2FEACE}"/>
              </a:ext>
            </a:extLst>
          </p:cNvPr>
          <p:cNvSpPr txBox="1"/>
          <p:nvPr/>
        </p:nvSpPr>
        <p:spPr>
          <a:xfrm>
            <a:off x="9051986" y="4091796"/>
            <a:ext cx="3145765"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rPr>
              <a:t>(Dialectic Spiritualism, 2017).  </a:t>
            </a:r>
            <a:r>
              <a:rPr lang="en-US" sz="1600" dirty="0">
                <a:latin typeface="Times New Roman"/>
              </a:rPr>
              <a:t>​</a:t>
            </a:r>
            <a:endParaRPr lang="en-US" sz="1600" dirty="0">
              <a:latin typeface="Times New Roman"/>
              <a:cs typeface="Times New Roman"/>
            </a:endParaRPr>
          </a:p>
          <a:p>
            <a:endParaRPr lang="en-US" sz="1600" dirty="0">
              <a:latin typeface="Times New Roman"/>
              <a:cs typeface="Times New Roman"/>
            </a:endParaRPr>
          </a:p>
          <a:p>
            <a:endParaRPr lang="en-US" sz="1600" dirty="0">
              <a:latin typeface="Times New Roman"/>
              <a:cs typeface="Times New Roman"/>
            </a:endParaRPr>
          </a:p>
          <a:p>
            <a:r>
              <a:rPr lang="en-US" sz="1600" dirty="0">
                <a:latin typeface="Times New Roman"/>
                <a:cs typeface="Times New Roman"/>
              </a:rPr>
              <a:t>John Dewey (1859-1952) Pragmatism Theory- thinking and reflection, experience, interaction and equality of opportunity for everyone (Bates, 2019).</a:t>
            </a:r>
            <a:endParaRPr lang="en-US">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4B3D8-3F02-4618-A4DA-B42C46F5533A}"/>
              </a:ext>
            </a:extLst>
          </p:cNvPr>
          <p:cNvSpPr>
            <a:spLocks noGrp="1"/>
          </p:cNvSpPr>
          <p:nvPr>
            <p:ph type="title"/>
          </p:nvPr>
        </p:nvSpPr>
        <p:spPr>
          <a:xfrm>
            <a:off x="6488502" y="422635"/>
            <a:ext cx="5167222" cy="2993335"/>
          </a:xfrm>
        </p:spPr>
        <p:txBody>
          <a:bodyPr>
            <a:normAutofit/>
          </a:bodyPr>
          <a:lstStyle/>
          <a:p>
            <a:r>
              <a:rPr lang="en-GB" sz="1600" dirty="0">
                <a:latin typeface="Times New Roman"/>
                <a:ea typeface="+mj-lt"/>
                <a:cs typeface="+mj-lt"/>
              </a:rPr>
              <a:t>The child got to show his class what he had made and have a photo. This was put on school website saying 'well done for fantastic learning log all about Wales’ showing awareness to the children who did homework, who made something. Behaviour they wanted so was reinforced, prime example of Skinner theory of Operant Conditioning in action, positive reinforcement can be praise, encouragement, a smile, a photo, or just recognition that you have tried (Grace, 2019). This is  child centred and inclusive of all children as it is for trying and effort not on ability.</a:t>
            </a:r>
            <a:endParaRPr lang="en-GB" sz="1600" dirty="0">
              <a:latin typeface="Times New Roman"/>
              <a:cs typeface="Calibri Light"/>
            </a:endParaRPr>
          </a:p>
        </p:txBody>
      </p:sp>
      <p:pic>
        <p:nvPicPr>
          <p:cNvPr id="5" name="Picture 5" descr="A picture containing young, girl, child, little&#10;&#10;Description generated with very high confidence">
            <a:extLst>
              <a:ext uri="{FF2B5EF4-FFF2-40B4-BE49-F238E27FC236}">
                <a16:creationId xmlns:a16="http://schemas.microsoft.com/office/drawing/2014/main" id="{75450840-19EF-4170-92E1-1D776CFA57A0}"/>
              </a:ext>
            </a:extLst>
          </p:cNvPr>
          <p:cNvPicPr>
            <a:picLocks noGrp="1" noChangeAspect="1"/>
          </p:cNvPicPr>
          <p:nvPr>
            <p:ph sz="half" idx="2"/>
          </p:nvPr>
        </p:nvPicPr>
        <p:blipFill>
          <a:blip r:embed="rId2"/>
          <a:stretch>
            <a:fillRect/>
          </a:stretch>
        </p:blipFill>
        <p:spPr>
          <a:xfrm>
            <a:off x="119331" y="-823"/>
            <a:ext cx="4764657" cy="3144687"/>
          </a:xfrm>
        </p:spPr>
      </p:pic>
      <p:pic>
        <p:nvPicPr>
          <p:cNvPr id="7" name="Picture 7" descr="A close up of text on a whiteboard&#10;&#10;Description generated with high confidence">
            <a:extLst>
              <a:ext uri="{FF2B5EF4-FFF2-40B4-BE49-F238E27FC236}">
                <a16:creationId xmlns:a16="http://schemas.microsoft.com/office/drawing/2014/main" id="{11C33E20-EF26-491B-A2C8-08DE508C4577}"/>
              </a:ext>
            </a:extLst>
          </p:cNvPr>
          <p:cNvPicPr>
            <a:picLocks noChangeAspect="1"/>
          </p:cNvPicPr>
          <p:nvPr/>
        </p:nvPicPr>
        <p:blipFill>
          <a:blip r:embed="rId3"/>
          <a:stretch>
            <a:fillRect/>
          </a:stretch>
        </p:blipFill>
        <p:spPr>
          <a:xfrm>
            <a:off x="80513" y="3627407"/>
            <a:ext cx="3577086" cy="3125638"/>
          </a:xfrm>
          <a:prstGeom prst="rect">
            <a:avLst/>
          </a:prstGeom>
        </p:spPr>
      </p:pic>
      <p:sp>
        <p:nvSpPr>
          <p:cNvPr id="9" name="TextBox 8">
            <a:extLst>
              <a:ext uri="{FF2B5EF4-FFF2-40B4-BE49-F238E27FC236}">
                <a16:creationId xmlns:a16="http://schemas.microsoft.com/office/drawing/2014/main" id="{1458691E-11D1-4B20-9E6E-196CBCF75B73}"/>
              </a:ext>
            </a:extLst>
          </p:cNvPr>
          <p:cNvSpPr txBox="1"/>
          <p:nvPr/>
        </p:nvSpPr>
        <p:spPr>
          <a:xfrm>
            <a:off x="3588588" y="4034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dirty="0">
                <a:latin typeface="Times New Roman"/>
              </a:rPr>
              <a:t>(George, 2019</a:t>
            </a:r>
            <a:r>
              <a:rPr lang="en-GB" dirty="0">
                <a:latin typeface="Times New Roman"/>
              </a:rPr>
              <a:t>).</a:t>
            </a:r>
            <a:r>
              <a:rPr lang="en-GB" dirty="0">
                <a:latin typeface="Times New Roman"/>
                <a:cs typeface="Times New Roman"/>
              </a:rPr>
              <a:t> </a:t>
            </a:r>
          </a:p>
        </p:txBody>
      </p:sp>
      <p:sp>
        <p:nvSpPr>
          <p:cNvPr id="11" name="TextBox 10">
            <a:extLst>
              <a:ext uri="{FF2B5EF4-FFF2-40B4-BE49-F238E27FC236}">
                <a16:creationId xmlns:a16="http://schemas.microsoft.com/office/drawing/2014/main" id="{F0525FE7-9E69-420D-8E87-F2A03813889C}"/>
              </a:ext>
            </a:extLst>
          </p:cNvPr>
          <p:cNvSpPr txBox="1"/>
          <p:nvPr/>
        </p:nvSpPr>
        <p:spPr>
          <a:xfrm rot="60000">
            <a:off x="6499250" y="4678375"/>
            <a:ext cx="556115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rPr>
              <a:t>Picture for schoolwork, ticks by teacher and a sticker to say good work all positive reinforcement to encourage this child to continue to work and keep on writing and trying this links to Skinners theory of positive reinforcement. This is child centred and inclusive to all as you can find something good and something to work on for every child.</a:t>
            </a:r>
            <a:r>
              <a:rPr lang="en-GB" sz="1600" dirty="0">
                <a:latin typeface="Times New Roman"/>
                <a:cs typeface="Times New Roman"/>
              </a:rPr>
              <a:t> </a:t>
            </a:r>
            <a:endParaRPr lang="en-US" sz="1600">
              <a:latin typeface="Times New Roman"/>
              <a:cs typeface="Calibri" panose="020F0502020204030204"/>
            </a:endParaRPr>
          </a:p>
        </p:txBody>
      </p:sp>
      <p:sp>
        <p:nvSpPr>
          <p:cNvPr id="6" name="Content Placeholder 5">
            <a:extLst>
              <a:ext uri="{FF2B5EF4-FFF2-40B4-BE49-F238E27FC236}">
                <a16:creationId xmlns:a16="http://schemas.microsoft.com/office/drawing/2014/main" id="{4BE85072-2884-4D9F-92CD-814552496F71}"/>
              </a:ext>
            </a:extLst>
          </p:cNvPr>
          <p:cNvSpPr>
            <a:spLocks noGrp="1"/>
          </p:cNvSpPr>
          <p:nvPr>
            <p:ph sz="half" idx="1"/>
          </p:nvPr>
        </p:nvSpPr>
        <p:spPr>
          <a:xfrm>
            <a:off x="838200" y="3105209"/>
            <a:ext cx="2205487" cy="800133"/>
          </a:xfrm>
        </p:spPr>
        <p:txBody>
          <a:bodyPr vert="horz" lIns="91440" tIns="45720" rIns="91440" bIns="45720" rtlCol="0" anchor="t">
            <a:normAutofit/>
          </a:bodyPr>
          <a:lstStyle/>
          <a:p>
            <a:pPr marL="0" indent="0">
              <a:buNone/>
            </a:pPr>
            <a:r>
              <a:rPr lang="en-GB" sz="1600" dirty="0">
                <a:latin typeface="Times New Roman"/>
                <a:cs typeface="Calibri"/>
              </a:rPr>
              <a:t>(School X, 2019).</a:t>
            </a:r>
          </a:p>
        </p:txBody>
      </p:sp>
    </p:spTree>
    <p:extLst>
      <p:ext uri="{BB962C8B-B14F-4D97-AF65-F5344CB8AC3E}">
        <p14:creationId xmlns:p14="http://schemas.microsoft.com/office/powerpoint/2010/main" val="3253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40BB0-4735-4688-AC48-C4C14B92E49E}"/>
              </a:ext>
            </a:extLst>
          </p:cNvPr>
          <p:cNvSpPr>
            <a:spLocks noGrp="1"/>
          </p:cNvSpPr>
          <p:nvPr>
            <p:ph type="title"/>
          </p:nvPr>
        </p:nvSpPr>
        <p:spPr/>
        <p:txBody>
          <a:bodyPr/>
          <a:lstStyle/>
          <a:p>
            <a:endParaRPr lang="en-GB"/>
          </a:p>
        </p:txBody>
      </p:sp>
      <p:pic>
        <p:nvPicPr>
          <p:cNvPr id="4" name="Picture 4" descr="A picture containing food, display, sign&#10;&#10;Description generated with very high confidence">
            <a:extLst>
              <a:ext uri="{FF2B5EF4-FFF2-40B4-BE49-F238E27FC236}">
                <a16:creationId xmlns:a16="http://schemas.microsoft.com/office/drawing/2014/main" id="{0715F56A-E3C2-4342-99F3-93F5AC66E651}"/>
              </a:ext>
            </a:extLst>
          </p:cNvPr>
          <p:cNvPicPr>
            <a:picLocks noGrp="1" noChangeAspect="1"/>
          </p:cNvPicPr>
          <p:nvPr>
            <p:ph idx="1"/>
          </p:nvPr>
        </p:nvPicPr>
        <p:blipFill>
          <a:blip r:embed="rId2"/>
          <a:stretch>
            <a:fillRect/>
          </a:stretch>
        </p:blipFill>
        <p:spPr>
          <a:xfrm>
            <a:off x="936505" y="435170"/>
            <a:ext cx="2799631" cy="2919682"/>
          </a:xfrm>
        </p:spPr>
      </p:pic>
      <p:sp>
        <p:nvSpPr>
          <p:cNvPr id="6" name="TextBox 5">
            <a:extLst>
              <a:ext uri="{FF2B5EF4-FFF2-40B4-BE49-F238E27FC236}">
                <a16:creationId xmlns:a16="http://schemas.microsoft.com/office/drawing/2014/main" id="{77D811A2-E252-4504-9887-8ADD9E233214}"/>
              </a:ext>
            </a:extLst>
          </p:cNvPr>
          <p:cNvSpPr txBox="1"/>
          <p:nvPr/>
        </p:nvSpPr>
        <p:spPr>
          <a:xfrm>
            <a:off x="6162137" y="439947"/>
            <a:ext cx="521610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rPr>
              <a:t>We use flashcards in my setting, child is sitting, show the flashcard of sitting along with a smile, child knows that you are happy with them sitting although you may only use flash cards with specific children with ALN needing reinforcement on the routine, the smile with everyone sitting can be inclusive of the whole class when they are sitting and listening. This links to Skinner positive reinforcement, behaviour reinforced will be repeated (Frederickson and Cline, 2015).</a:t>
            </a:r>
            <a:endParaRPr lang="en-US" sz="1600">
              <a:latin typeface="Times New Roman"/>
              <a:cs typeface="Times New Roman"/>
            </a:endParaRPr>
          </a:p>
        </p:txBody>
      </p:sp>
      <p:sp>
        <p:nvSpPr>
          <p:cNvPr id="3" name="TextBox 2">
            <a:extLst>
              <a:ext uri="{FF2B5EF4-FFF2-40B4-BE49-F238E27FC236}">
                <a16:creationId xmlns:a16="http://schemas.microsoft.com/office/drawing/2014/main" id="{417AB3BD-3E53-40FA-AC32-FB4322250BE9}"/>
              </a:ext>
            </a:extLst>
          </p:cNvPr>
          <p:cNvSpPr txBox="1"/>
          <p:nvPr/>
        </p:nvSpPr>
        <p:spPr>
          <a:xfrm>
            <a:off x="842514" y="335855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cs typeface="Calibri"/>
              </a:rPr>
              <a:t>(George, 2019).</a:t>
            </a:r>
          </a:p>
        </p:txBody>
      </p:sp>
      <p:pic>
        <p:nvPicPr>
          <p:cNvPr id="5" name="Picture 6" descr="A group of people standing next to a tractor&#10;&#10;Description generated with very high confidence">
            <a:extLst>
              <a:ext uri="{FF2B5EF4-FFF2-40B4-BE49-F238E27FC236}">
                <a16:creationId xmlns:a16="http://schemas.microsoft.com/office/drawing/2014/main" id="{2D1A31BD-B774-4868-93D3-57B2A0CFC0F7}"/>
              </a:ext>
            </a:extLst>
          </p:cNvPr>
          <p:cNvPicPr>
            <a:picLocks noChangeAspect="1"/>
          </p:cNvPicPr>
          <p:nvPr/>
        </p:nvPicPr>
        <p:blipFill>
          <a:blip r:embed="rId3"/>
          <a:stretch>
            <a:fillRect/>
          </a:stretch>
        </p:blipFill>
        <p:spPr>
          <a:xfrm>
            <a:off x="842514" y="4154338"/>
            <a:ext cx="3016369" cy="2632493"/>
          </a:xfrm>
          <a:prstGeom prst="rect">
            <a:avLst/>
          </a:prstGeom>
        </p:spPr>
      </p:pic>
      <p:sp>
        <p:nvSpPr>
          <p:cNvPr id="8" name="TextBox 7">
            <a:extLst>
              <a:ext uri="{FF2B5EF4-FFF2-40B4-BE49-F238E27FC236}">
                <a16:creationId xmlns:a16="http://schemas.microsoft.com/office/drawing/2014/main" id="{408ED591-7686-4D4B-9CF7-F38956C949F4}"/>
              </a:ext>
            </a:extLst>
          </p:cNvPr>
          <p:cNvSpPr txBox="1"/>
          <p:nvPr/>
        </p:nvSpPr>
        <p:spPr>
          <a:xfrm>
            <a:off x="842513" y="37898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rPr>
              <a:t>(</a:t>
            </a:r>
            <a:r>
              <a:rPr lang="en-GB" sz="1600" dirty="0">
                <a:latin typeface="Times New Roman"/>
              </a:rPr>
              <a:t>School X, 2019). </a:t>
            </a:r>
            <a:r>
              <a:rPr lang="en-GB" sz="1600" dirty="0">
                <a:latin typeface="Times New Roman"/>
                <a:cs typeface="Times New Roman"/>
              </a:rPr>
              <a:t> </a:t>
            </a:r>
            <a:endParaRPr lang="en-US"/>
          </a:p>
        </p:txBody>
      </p:sp>
      <p:sp>
        <p:nvSpPr>
          <p:cNvPr id="9" name="TextBox 8">
            <a:extLst>
              <a:ext uri="{FF2B5EF4-FFF2-40B4-BE49-F238E27FC236}">
                <a16:creationId xmlns:a16="http://schemas.microsoft.com/office/drawing/2014/main" id="{175EA448-A040-4BB2-AAD6-F92184EDD865}"/>
              </a:ext>
            </a:extLst>
          </p:cNvPr>
          <p:cNvSpPr txBox="1"/>
          <p:nvPr/>
        </p:nvSpPr>
        <p:spPr>
          <a:xfrm>
            <a:off x="6162136" y="4767533"/>
            <a:ext cx="5877464"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ea typeface="+mn-lt"/>
                <a:cs typeface="+mn-lt"/>
              </a:rPr>
              <a:t>We looked at colours and tractors, counting how many and what colours so very hands on, looking and feeling our environments and family involvements through our mini explorers which followed Dewey approach of outside and experimental hands on learning (Lindon and Brodie, 2015). Children and family involvement help children and school relationships as well.</a:t>
            </a:r>
            <a:endParaRPr lang="en-US"/>
          </a:p>
          <a:p>
            <a:endParaRPr lang="en-GB" sz="1600" dirty="0">
              <a:latin typeface="Times New Roman"/>
              <a:cs typeface="Times New Roman"/>
            </a:endParaRPr>
          </a:p>
        </p:txBody>
      </p:sp>
    </p:spTree>
    <p:extLst>
      <p:ext uri="{BB962C8B-B14F-4D97-AF65-F5344CB8AC3E}">
        <p14:creationId xmlns:p14="http://schemas.microsoft.com/office/powerpoint/2010/main" val="3367047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A86DC-3EC4-44C2-9EAB-8396AFD8DFFB}"/>
              </a:ext>
            </a:extLst>
          </p:cNvPr>
          <p:cNvSpPr>
            <a:spLocks noGrp="1"/>
          </p:cNvSpPr>
          <p:nvPr>
            <p:ph type="title"/>
          </p:nvPr>
        </p:nvSpPr>
        <p:spPr>
          <a:xfrm>
            <a:off x="10365672" y="4046675"/>
            <a:ext cx="3649703" cy="75482"/>
          </a:xfrm>
        </p:spPr>
        <p:txBody>
          <a:bodyPr vert="horz" lIns="91440" tIns="45720" rIns="91440" bIns="45720" rtlCol="0" anchor="ctr">
            <a:normAutofit fontScale="90000"/>
          </a:bodyPr>
          <a:lstStyle/>
          <a:p>
            <a:endParaRPr lang="en-US" sz="3200" kern="1200">
              <a:solidFill>
                <a:schemeClr val="tx1"/>
              </a:solidFill>
              <a:latin typeface="+mj-lt"/>
              <a:ea typeface="+mj-ea"/>
              <a:cs typeface="+mj-cs"/>
            </a:endParaRPr>
          </a:p>
        </p:txBody>
      </p:sp>
      <p:pic>
        <p:nvPicPr>
          <p:cNvPr id="4" name="Picture 4" descr="A group of people posing for the camera&#10;&#10;Description generated with very high confidence">
            <a:extLst>
              <a:ext uri="{FF2B5EF4-FFF2-40B4-BE49-F238E27FC236}">
                <a16:creationId xmlns:a16="http://schemas.microsoft.com/office/drawing/2014/main" id="{FDED491E-7597-4131-99A9-7489646843F4}"/>
              </a:ext>
            </a:extLst>
          </p:cNvPr>
          <p:cNvPicPr>
            <a:picLocks noGrp="1" noChangeAspect="1"/>
          </p:cNvPicPr>
          <p:nvPr>
            <p:ph idx="1"/>
          </p:nvPr>
        </p:nvPicPr>
        <p:blipFill rotWithShape="1">
          <a:blip r:embed="rId2"/>
          <a:srcRect l="18352" r="14306" b="3"/>
          <a:stretch/>
        </p:blipFill>
        <p:spPr>
          <a:xfrm>
            <a:off x="828866" y="370320"/>
            <a:ext cx="3400146" cy="3774012"/>
          </a:xfrm>
          <a:prstGeom prst="rect">
            <a:avLst/>
          </a:prstGeom>
        </p:spPr>
      </p:pic>
      <p:pic>
        <p:nvPicPr>
          <p:cNvPr id="7" name="Picture 7" descr="A close up of text on a white surface&#10;&#10;Description generated with high confidence">
            <a:extLst>
              <a:ext uri="{FF2B5EF4-FFF2-40B4-BE49-F238E27FC236}">
                <a16:creationId xmlns:a16="http://schemas.microsoft.com/office/drawing/2014/main" id="{491788E1-3B59-469D-9152-51653B28D0F0}"/>
              </a:ext>
            </a:extLst>
          </p:cNvPr>
          <p:cNvPicPr>
            <a:picLocks noChangeAspect="1"/>
          </p:cNvPicPr>
          <p:nvPr/>
        </p:nvPicPr>
        <p:blipFill rotWithShape="1">
          <a:blip r:embed="rId3"/>
          <a:srcRect t="6369" b="11759"/>
          <a:stretch/>
        </p:blipFill>
        <p:spPr>
          <a:xfrm>
            <a:off x="4873678" y="370320"/>
            <a:ext cx="6380095" cy="3774012"/>
          </a:xfrm>
          <a:prstGeom prst="rect">
            <a:avLst/>
          </a:prstGeom>
        </p:spPr>
      </p:pic>
      <p:sp>
        <p:nvSpPr>
          <p:cNvPr id="6" name="TextBox 5">
            <a:extLst>
              <a:ext uri="{FF2B5EF4-FFF2-40B4-BE49-F238E27FC236}">
                <a16:creationId xmlns:a16="http://schemas.microsoft.com/office/drawing/2014/main" id="{740CBC56-B843-468D-BAC5-FF58557A443A}"/>
              </a:ext>
            </a:extLst>
          </p:cNvPr>
          <p:cNvSpPr txBox="1"/>
          <p:nvPr/>
        </p:nvSpPr>
        <p:spPr>
          <a:xfrm>
            <a:off x="455729" y="4708035"/>
            <a:ext cx="10658372" cy="21458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600" dirty="0">
                <a:latin typeface="Times New Roman"/>
                <a:cs typeface="Times New Roman"/>
              </a:rPr>
              <a:t>"</a:t>
            </a:r>
            <a:r>
              <a:rPr lang="en-US" sz="1600" kern="1200" dirty="0">
                <a:latin typeface="Times New Roman"/>
                <a:cs typeface="Times New Roman"/>
              </a:rPr>
              <a:t>A big shout out to all people who joined in with Iron </a:t>
            </a:r>
            <a:r>
              <a:rPr lang="en-US" sz="1600" dirty="0">
                <a:latin typeface="Times New Roman"/>
                <a:cs typeface="Times New Roman"/>
              </a:rPr>
              <a:t>Kids" (School X, 2019). This</a:t>
            </a:r>
            <a:r>
              <a:rPr lang="en-US" sz="1600" kern="1200" dirty="0">
                <a:latin typeface="Times New Roman"/>
                <a:cs typeface="Times New Roman"/>
              </a:rPr>
              <a:t> was not </a:t>
            </a:r>
            <a:r>
              <a:rPr lang="en-US" sz="1600" dirty="0">
                <a:latin typeface="Times New Roman"/>
                <a:cs typeface="Times New Roman"/>
              </a:rPr>
              <a:t>related to schoolwork</a:t>
            </a:r>
            <a:r>
              <a:rPr lang="en-US" sz="1600" kern="1200" dirty="0">
                <a:latin typeface="Times New Roman"/>
                <a:cs typeface="Times New Roman"/>
              </a:rPr>
              <a:t> but</a:t>
            </a:r>
            <a:r>
              <a:rPr lang="en-US" sz="1600" dirty="0">
                <a:latin typeface="Times New Roman"/>
                <a:cs typeface="Times New Roman"/>
              </a:rPr>
              <a:t> about</a:t>
            </a:r>
            <a:r>
              <a:rPr lang="en-US" sz="1600" kern="1200" dirty="0">
                <a:latin typeface="Times New Roman"/>
                <a:cs typeface="Times New Roman"/>
              </a:rPr>
              <a:t> encouraging people to try things and acknowledging them </a:t>
            </a:r>
            <a:r>
              <a:rPr lang="en-US" sz="1600" dirty="0">
                <a:latin typeface="Times New Roman"/>
                <a:cs typeface="Times New Roman"/>
              </a:rPr>
              <a:t>which </a:t>
            </a:r>
            <a:r>
              <a:rPr lang="en-US" sz="1600" kern="1200" dirty="0">
                <a:latin typeface="Times New Roman"/>
                <a:cs typeface="Times New Roman"/>
              </a:rPr>
              <a:t>links to Dewey belief in learning outside of </a:t>
            </a:r>
            <a:r>
              <a:rPr lang="en-US" sz="1600" dirty="0">
                <a:latin typeface="Times New Roman"/>
                <a:cs typeface="Times New Roman"/>
              </a:rPr>
              <a:t>the classroom</a:t>
            </a:r>
            <a:r>
              <a:rPr lang="en-US" sz="1600" kern="1200" dirty="0">
                <a:latin typeface="Times New Roman"/>
                <a:cs typeface="Times New Roman"/>
              </a:rPr>
              <a:t> and mixed ages and abilities: “Unique learners, social environment in natural settings. Students interests should be used for learning” (Williams, 2017, p.9). Encouragement for doing something there interested in and learning through the outside world this also links with Skinner positive encouragement as this will encourage more people to be involved next year as school</a:t>
            </a:r>
            <a:r>
              <a:rPr lang="en-US" sz="1600" dirty="0">
                <a:latin typeface="Times New Roman"/>
                <a:cs typeface="Times New Roman"/>
              </a:rPr>
              <a:t> </a:t>
            </a:r>
            <a:r>
              <a:rPr lang="en-US" sz="1600" kern="1200" dirty="0">
                <a:latin typeface="Times New Roman"/>
                <a:cs typeface="Times New Roman"/>
              </a:rPr>
              <a:t>takes an active approach. Also </a:t>
            </a:r>
            <a:r>
              <a:rPr lang="en-US" sz="1600" dirty="0">
                <a:latin typeface="Times New Roman"/>
                <a:cs typeface="Times New Roman"/>
              </a:rPr>
              <a:t>linking</a:t>
            </a:r>
            <a:r>
              <a:rPr lang="en-US" sz="1600" kern="1200" dirty="0">
                <a:latin typeface="Times New Roman"/>
                <a:cs typeface="Times New Roman"/>
              </a:rPr>
              <a:t> to being </a:t>
            </a:r>
            <a:r>
              <a:rPr lang="en-US" sz="1600" dirty="0">
                <a:latin typeface="Times New Roman"/>
                <a:cs typeface="Times New Roman"/>
              </a:rPr>
              <a:t>recognized</a:t>
            </a:r>
            <a:r>
              <a:rPr lang="en-US" sz="1600" kern="1200" dirty="0">
                <a:latin typeface="Times New Roman"/>
                <a:cs typeface="Times New Roman"/>
              </a:rPr>
              <a:t> for effort no matter what place they come,</a:t>
            </a:r>
            <a:r>
              <a:rPr lang="en-US" sz="1600" dirty="0">
                <a:latin typeface="Times New Roman"/>
                <a:cs typeface="Times New Roman"/>
              </a:rPr>
              <a:t> </a:t>
            </a:r>
            <a:r>
              <a:rPr lang="en-US" sz="1600" dirty="0">
                <a:latin typeface="Times New Roman"/>
                <a:ea typeface="+mn-lt"/>
                <a:cs typeface="+mn-lt"/>
              </a:rPr>
              <a:t>child-</a:t>
            </a:r>
            <a:r>
              <a:rPr lang="en-US" sz="1600" dirty="0" err="1">
                <a:latin typeface="Times New Roman"/>
                <a:ea typeface="+mn-lt"/>
                <a:cs typeface="+mn-lt"/>
              </a:rPr>
              <a:t>centred</a:t>
            </a:r>
            <a:r>
              <a:rPr lang="en-US" sz="1600" dirty="0">
                <a:latin typeface="Times New Roman"/>
                <a:ea typeface="+mn-lt"/>
                <a:cs typeface="+mn-lt"/>
              </a:rPr>
              <a:t> </a:t>
            </a:r>
            <a:r>
              <a:rPr lang="en-US" sz="1600" dirty="0">
                <a:latin typeface="Times New Roman"/>
                <a:cs typeface="Times New Roman"/>
              </a:rPr>
              <a:t>and inclusive approach for all children involved </a:t>
            </a:r>
            <a:r>
              <a:rPr lang="en-US" sz="1600" kern="1200" dirty="0">
                <a:latin typeface="Times New Roman"/>
                <a:cs typeface="Times New Roman"/>
              </a:rPr>
              <a:t>which also links back to the new curriculum of successful futures. This also links to the rights of the child under “Article 15: you have the right to meet with friends and join groups” (Children Commissioner for Wales, 2011</a:t>
            </a:r>
            <a:r>
              <a:rPr lang="en-US" sz="1600" dirty="0">
                <a:latin typeface="Times New Roman"/>
                <a:cs typeface="Times New Roman"/>
              </a:rPr>
              <a:t>, p.1).</a:t>
            </a:r>
            <a:r>
              <a:rPr lang="en-US" sz="1600" kern="1200" dirty="0">
                <a:latin typeface="Times New Roman"/>
                <a:cs typeface="Times New Roman"/>
              </a:rPr>
              <a:t> </a:t>
            </a:r>
            <a:endParaRPr lang="en-US" sz="1600">
              <a:latin typeface="Times New Roman"/>
              <a:cs typeface="Times New Roman"/>
            </a:endParaRPr>
          </a:p>
        </p:txBody>
      </p:sp>
      <p:sp>
        <p:nvSpPr>
          <p:cNvPr id="9" name="TextBox 8">
            <a:extLst>
              <a:ext uri="{FF2B5EF4-FFF2-40B4-BE49-F238E27FC236}">
                <a16:creationId xmlns:a16="http://schemas.microsoft.com/office/drawing/2014/main" id="{82C24B9E-BDAD-45CA-AF3A-6C56029E5976}"/>
              </a:ext>
            </a:extLst>
          </p:cNvPr>
          <p:cNvSpPr txBox="1"/>
          <p:nvPr/>
        </p:nvSpPr>
        <p:spPr>
          <a:xfrm>
            <a:off x="7252446" y="4144332"/>
            <a:ext cx="1622560" cy="338554"/>
          </a:xfrm>
          <a:prstGeom prst="rect">
            <a:avLst/>
          </a:prstGeom>
          <a:solidFill>
            <a:srgbClr val="FFFFFF"/>
          </a:solidFill>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algn="ctr">
              <a:spcAft>
                <a:spcPts val="600"/>
              </a:spcAft>
            </a:pPr>
            <a:r>
              <a:rPr lang="en-GB" sz="1600" dirty="0">
                <a:solidFill>
                  <a:srgbClr val="000000"/>
                </a:solidFill>
                <a:latin typeface="Times New Roman"/>
                <a:cs typeface="Times New Roman"/>
              </a:rPr>
              <a:t>(Leonard, 2017). </a:t>
            </a:r>
          </a:p>
        </p:txBody>
      </p:sp>
      <p:sp>
        <p:nvSpPr>
          <p:cNvPr id="10" name="TextBox 9">
            <a:extLst>
              <a:ext uri="{FF2B5EF4-FFF2-40B4-BE49-F238E27FC236}">
                <a16:creationId xmlns:a16="http://schemas.microsoft.com/office/drawing/2014/main" id="{C5E76391-695A-404A-BDAE-65F75908A60B}"/>
              </a:ext>
            </a:extLst>
          </p:cNvPr>
          <p:cNvSpPr txBox="1"/>
          <p:nvPr/>
        </p:nvSpPr>
        <p:spPr>
          <a:xfrm>
            <a:off x="1709645" y="4144332"/>
            <a:ext cx="1638590" cy="338554"/>
          </a:xfrm>
          <a:prstGeom prst="rect">
            <a:avLst/>
          </a:prstGeom>
          <a:solidFill>
            <a:srgbClr val="FFFFFF"/>
          </a:solidFill>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algn="ctr">
              <a:spcAft>
                <a:spcPts val="600"/>
              </a:spcAft>
            </a:pPr>
            <a:r>
              <a:rPr lang="en-GB" sz="1600" dirty="0">
                <a:solidFill>
                  <a:srgbClr val="000000"/>
                </a:solidFill>
                <a:latin typeface="Times New Roman"/>
                <a:cs typeface="Times New Roman"/>
              </a:rPr>
              <a:t>School X, 2019). </a:t>
            </a:r>
          </a:p>
        </p:txBody>
      </p:sp>
    </p:spTree>
    <p:extLst>
      <p:ext uri="{BB962C8B-B14F-4D97-AF65-F5344CB8AC3E}">
        <p14:creationId xmlns:p14="http://schemas.microsoft.com/office/powerpoint/2010/main" val="1149727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17233-BFA8-4265-BC02-6EEA992AB932}"/>
              </a:ext>
            </a:extLst>
          </p:cNvPr>
          <p:cNvSpPr>
            <a:spLocks noGrp="1"/>
          </p:cNvSpPr>
          <p:nvPr>
            <p:ph type="title"/>
          </p:nvPr>
        </p:nvSpPr>
        <p:spPr>
          <a:xfrm>
            <a:off x="737559" y="120710"/>
            <a:ext cx="10515600" cy="1325563"/>
          </a:xfrm>
        </p:spPr>
        <p:txBody>
          <a:bodyPr>
            <a:normAutofit/>
          </a:bodyPr>
          <a:lstStyle/>
          <a:p>
            <a:pPr algn="just">
              <a:lnSpc>
                <a:spcPct val="100000"/>
              </a:lnSpc>
              <a:spcBef>
                <a:spcPts val="0"/>
              </a:spcBef>
            </a:pPr>
            <a:endParaRPr lang="en-GB" sz="1600" dirty="0">
              <a:latin typeface="Times New Roman"/>
              <a:ea typeface="+mj-lt"/>
              <a:cs typeface="Times New Roman"/>
            </a:endParaRPr>
          </a:p>
          <a:p>
            <a:r>
              <a:rPr lang="en-GB" sz="1600" dirty="0">
                <a:latin typeface="Times New Roman"/>
                <a:ea typeface="+mj-lt"/>
                <a:cs typeface="+mj-lt"/>
              </a:rPr>
              <a:t>John Dewey - experimental and interactive learning through engaging directly with their environments </a:t>
            </a:r>
            <a:r>
              <a:rPr lang="en-GB" sz="1600" dirty="0">
                <a:latin typeface="Times New Roman"/>
                <a:ea typeface="+mj-lt"/>
                <a:cs typeface="Calibri Light"/>
              </a:rPr>
              <a:t>(</a:t>
            </a:r>
            <a:r>
              <a:rPr lang="en-GB" sz="1600" dirty="0">
                <a:latin typeface="Times New Roman"/>
                <a:ea typeface="+mj-lt"/>
                <a:cs typeface="Calibri"/>
              </a:rPr>
              <a:t>Teach thought staff, 2016).</a:t>
            </a:r>
            <a:r>
              <a:rPr lang="en-GB" sz="1600" dirty="0">
                <a:latin typeface="Times New Roman"/>
                <a:ea typeface="+mj-lt"/>
                <a:cs typeface="+mj-lt"/>
              </a:rPr>
              <a:t> We have mini explorers in our setting who learn from outdoors, hands on learning such as forest schools and the beach where we change the way we teach to suit the child which links to Dewey, the new curriculum as well as Carl Rogers Child Centred approach.</a:t>
            </a:r>
            <a:endParaRPr lang="en-GB" sz="1600">
              <a:latin typeface="Times New Roman"/>
              <a:cs typeface="Calibri Light"/>
            </a:endParaRPr>
          </a:p>
        </p:txBody>
      </p:sp>
      <p:sp>
        <p:nvSpPr>
          <p:cNvPr id="5" name="TextBox 4">
            <a:extLst>
              <a:ext uri="{FF2B5EF4-FFF2-40B4-BE49-F238E27FC236}">
                <a16:creationId xmlns:a16="http://schemas.microsoft.com/office/drawing/2014/main" id="{C8154003-CB3C-4924-AA22-114A1DEB6219}"/>
              </a:ext>
            </a:extLst>
          </p:cNvPr>
          <p:cNvSpPr txBox="1"/>
          <p:nvPr/>
        </p:nvSpPr>
        <p:spPr>
          <a:xfrm>
            <a:off x="123645" y="59320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dirty="0">
              <a:latin typeface="Times New Roman"/>
              <a:cs typeface="Times New Roman"/>
            </a:endParaRPr>
          </a:p>
        </p:txBody>
      </p:sp>
      <p:sp>
        <p:nvSpPr>
          <p:cNvPr id="6" name="TextBox 5">
            <a:extLst>
              <a:ext uri="{FF2B5EF4-FFF2-40B4-BE49-F238E27FC236}">
                <a16:creationId xmlns:a16="http://schemas.microsoft.com/office/drawing/2014/main" id="{9DD5106E-5371-4323-95E1-0C6E3BEFB8A2}"/>
              </a:ext>
            </a:extLst>
          </p:cNvPr>
          <p:cNvSpPr txBox="1"/>
          <p:nvPr/>
        </p:nvSpPr>
        <p:spPr>
          <a:xfrm>
            <a:off x="6363419" y="3991155"/>
            <a:ext cx="583433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rPr>
              <a:t>Dewey believed in an education where children should interact, experience and reflect. That the experience was fundamental to learning, he seen everyone as people and equal he wanted equality of opportunity for everyone (Bates, 2019). This links to the new curriculum with their progression steps and everyone goes through these stages at their own time not in stages or year groups. According to Welsh Government, (2019) progression along continuum curriculum even with ALN but progression steps may be at a different pace. </a:t>
            </a:r>
            <a:endParaRPr lang="en-GB" sz="1600">
              <a:latin typeface="Times New Roman"/>
              <a:cs typeface="Times New Roman"/>
            </a:endParaRPr>
          </a:p>
        </p:txBody>
      </p:sp>
      <p:pic>
        <p:nvPicPr>
          <p:cNvPr id="7" name="Picture 7" descr="A group of young children standing next to a tree&#10;&#10;Description generated with very high confidence">
            <a:extLst>
              <a:ext uri="{FF2B5EF4-FFF2-40B4-BE49-F238E27FC236}">
                <a16:creationId xmlns:a16="http://schemas.microsoft.com/office/drawing/2014/main" id="{B06B3E46-6910-4ACD-A556-F64A7585F6C9}"/>
              </a:ext>
            </a:extLst>
          </p:cNvPr>
          <p:cNvPicPr>
            <a:picLocks noChangeAspect="1"/>
          </p:cNvPicPr>
          <p:nvPr/>
        </p:nvPicPr>
        <p:blipFill>
          <a:blip r:embed="rId2"/>
          <a:stretch>
            <a:fillRect/>
          </a:stretch>
        </p:blipFill>
        <p:spPr>
          <a:xfrm>
            <a:off x="7671759" y="1459257"/>
            <a:ext cx="3533954" cy="2300467"/>
          </a:xfrm>
          <a:prstGeom prst="rect">
            <a:avLst/>
          </a:prstGeom>
        </p:spPr>
      </p:pic>
      <p:pic>
        <p:nvPicPr>
          <p:cNvPr id="10" name="Picture 10" descr="A group of people standing in front of a crowd&#10;&#10;Description generated with very high confidence">
            <a:extLst>
              <a:ext uri="{FF2B5EF4-FFF2-40B4-BE49-F238E27FC236}">
                <a16:creationId xmlns:a16="http://schemas.microsoft.com/office/drawing/2014/main" id="{FE0C2AE7-3D14-47CF-94FD-ACC0745D6097}"/>
              </a:ext>
            </a:extLst>
          </p:cNvPr>
          <p:cNvPicPr>
            <a:picLocks noChangeAspect="1"/>
          </p:cNvPicPr>
          <p:nvPr/>
        </p:nvPicPr>
        <p:blipFill>
          <a:blip r:embed="rId3"/>
          <a:stretch>
            <a:fillRect/>
          </a:stretch>
        </p:blipFill>
        <p:spPr>
          <a:xfrm>
            <a:off x="738939" y="1456815"/>
            <a:ext cx="3821501" cy="2316192"/>
          </a:xfrm>
          <a:prstGeom prst="rect">
            <a:avLst/>
          </a:prstGeom>
        </p:spPr>
      </p:pic>
      <p:sp>
        <p:nvSpPr>
          <p:cNvPr id="18" name="TextBox 17">
            <a:extLst>
              <a:ext uri="{FF2B5EF4-FFF2-40B4-BE49-F238E27FC236}">
                <a16:creationId xmlns:a16="http://schemas.microsoft.com/office/drawing/2014/main" id="{B8B38273-43E1-41AF-A2CF-3B3F721134F1}"/>
              </a:ext>
            </a:extLst>
          </p:cNvPr>
          <p:cNvSpPr txBox="1"/>
          <p:nvPr/>
        </p:nvSpPr>
        <p:spPr>
          <a:xfrm>
            <a:off x="123645" y="4034286"/>
            <a:ext cx="492855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rPr>
              <a:t>Maths, using </a:t>
            </a:r>
            <a:r>
              <a:rPr lang="en-GB" sz="1600" dirty="0" err="1">
                <a:latin typeface="Times New Roman"/>
              </a:rPr>
              <a:t>numicon</a:t>
            </a:r>
            <a:r>
              <a:rPr lang="en-GB" sz="1600" dirty="0">
                <a:latin typeface="Times New Roman"/>
              </a:rPr>
              <a:t> to count pumpkins and add how many we have real life experiences through ‘hands on learning’ which links to Dewey theory. </a:t>
            </a:r>
            <a:r>
              <a:rPr lang="en-GB" sz="1600" dirty="0">
                <a:latin typeface="Times New Roman"/>
                <a:ea typeface="+mn-lt"/>
                <a:cs typeface="+mn-lt"/>
              </a:rPr>
              <a:t>Hands on approach for all, children can see hear touch and explore world around them, topic lead curriculum approach through outside provisions.  (Knight, 2011).</a:t>
            </a:r>
            <a:r>
              <a:rPr lang="en-GB" sz="1600" dirty="0">
                <a:latin typeface="Times New Roman"/>
                <a:cs typeface="Calibri"/>
              </a:rPr>
              <a:t> C</a:t>
            </a:r>
            <a:r>
              <a:rPr lang="en-GB" sz="1600" dirty="0">
                <a:latin typeface="Times New Roman"/>
              </a:rPr>
              <a:t>hild centred inclusive approach which links to the new curriculum of well-being and holistic person-centred approach (</a:t>
            </a:r>
            <a:r>
              <a:rPr lang="en-GB" sz="1600" dirty="0" err="1">
                <a:latin typeface="Times New Roman"/>
              </a:rPr>
              <a:t>Wightwick</a:t>
            </a:r>
            <a:r>
              <a:rPr lang="en-GB" sz="1600" dirty="0">
                <a:latin typeface="Times New Roman"/>
              </a:rPr>
              <a:t>, 2019).</a:t>
            </a:r>
            <a:r>
              <a:rPr lang="en-GB" sz="1600" dirty="0">
                <a:latin typeface="Times New Roman"/>
                <a:cs typeface="Times New Roman"/>
              </a:rPr>
              <a:t> </a:t>
            </a:r>
            <a:endParaRPr lang="en-GB" sz="1600">
              <a:latin typeface="Times New Roman"/>
              <a:cs typeface="Times New Roman"/>
            </a:endParaRPr>
          </a:p>
        </p:txBody>
      </p:sp>
    </p:spTree>
    <p:extLst>
      <p:ext uri="{BB962C8B-B14F-4D97-AF65-F5344CB8AC3E}">
        <p14:creationId xmlns:p14="http://schemas.microsoft.com/office/powerpoint/2010/main" val="1645333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A250F-1F9A-40CE-92AF-F99ED4ED073E}"/>
              </a:ext>
            </a:extLst>
          </p:cNvPr>
          <p:cNvSpPr>
            <a:spLocks noGrp="1"/>
          </p:cNvSpPr>
          <p:nvPr>
            <p:ph type="title"/>
          </p:nvPr>
        </p:nvSpPr>
        <p:spPr>
          <a:xfrm>
            <a:off x="133711" y="250106"/>
            <a:ext cx="11306353" cy="807979"/>
          </a:xfrm>
        </p:spPr>
        <p:txBody>
          <a:bodyPr>
            <a:normAutofit/>
          </a:bodyPr>
          <a:lstStyle/>
          <a:p>
            <a:pPr algn="ctr"/>
            <a:r>
              <a:rPr lang="en-GB" sz="1800" dirty="0">
                <a:latin typeface="Times New Roman"/>
                <a:cs typeface="Calibri Light"/>
              </a:rPr>
              <a:t>References: </a:t>
            </a:r>
            <a:endParaRPr lang="en-GB" sz="1800">
              <a:latin typeface="Times New Roman"/>
              <a:cs typeface="Times New Roman"/>
            </a:endParaRPr>
          </a:p>
        </p:txBody>
      </p:sp>
      <p:sp>
        <p:nvSpPr>
          <p:cNvPr id="3" name="Content Placeholder 2">
            <a:extLst>
              <a:ext uri="{FF2B5EF4-FFF2-40B4-BE49-F238E27FC236}">
                <a16:creationId xmlns:a16="http://schemas.microsoft.com/office/drawing/2014/main" id="{7C034A17-4E2A-4273-80FB-97BAA46ED66D}"/>
              </a:ext>
            </a:extLst>
          </p:cNvPr>
          <p:cNvSpPr>
            <a:spLocks noGrp="1"/>
          </p:cNvSpPr>
          <p:nvPr>
            <p:ph idx="1"/>
          </p:nvPr>
        </p:nvSpPr>
        <p:spPr>
          <a:xfrm>
            <a:off x="133709" y="847965"/>
            <a:ext cx="10515600" cy="6105375"/>
          </a:xfrm>
        </p:spPr>
        <p:txBody>
          <a:bodyPr vert="horz" lIns="91440" tIns="45720" rIns="91440" bIns="45720" rtlCol="0" anchor="t">
            <a:noAutofit/>
          </a:bodyPr>
          <a:lstStyle/>
          <a:p>
            <a:pPr marL="0" indent="0">
              <a:buNone/>
            </a:pPr>
            <a:r>
              <a:rPr lang="en-GB" sz="1400" dirty="0">
                <a:latin typeface="Times New Roman"/>
                <a:ea typeface="+mn-lt"/>
                <a:cs typeface="+mn-lt"/>
              </a:rPr>
              <a:t>American Pragmatism – dialectic spiritualism. (2017) Available at: </a:t>
            </a:r>
            <a:r>
              <a:rPr lang="en-GB" sz="1400" u="sng" dirty="0">
                <a:latin typeface="Times New Roman"/>
                <a:ea typeface="+mn-lt"/>
                <a:cs typeface="+mn-lt"/>
                <a:hlinkClick r:id="rId2"/>
              </a:rPr>
              <a:t>https://dialecticspiritualism.com/john-dewey/</a:t>
            </a:r>
            <a:r>
              <a:rPr lang="en-GB" sz="1400" dirty="0">
                <a:latin typeface="Times New Roman"/>
                <a:ea typeface="+mn-lt"/>
                <a:cs typeface="+mn-lt"/>
              </a:rPr>
              <a:t> (Accessed on: 20</a:t>
            </a:r>
            <a:r>
              <a:rPr lang="en-GB" sz="1400" baseline="30000" dirty="0">
                <a:latin typeface="Times New Roman"/>
                <a:ea typeface="+mn-lt"/>
                <a:cs typeface="+mn-lt"/>
              </a:rPr>
              <a:t>th</a:t>
            </a:r>
            <a:r>
              <a:rPr lang="en-GB" sz="1400" dirty="0">
                <a:latin typeface="Times New Roman"/>
                <a:ea typeface="+mn-lt"/>
                <a:cs typeface="+mn-lt"/>
              </a:rPr>
              <a:t> October 2019).</a:t>
            </a:r>
            <a:endParaRPr lang="en-US" sz="1400">
              <a:latin typeface="Times New Roman"/>
              <a:cs typeface="Calibri"/>
            </a:endParaRPr>
          </a:p>
          <a:p>
            <a:pPr marL="0" indent="0">
              <a:buNone/>
            </a:pPr>
            <a:r>
              <a:rPr lang="en-GB" sz="1400" dirty="0">
                <a:latin typeface="Times New Roman"/>
                <a:ea typeface="+mn-lt"/>
                <a:cs typeface="+mn-lt"/>
              </a:rPr>
              <a:t> Bates, B. (2019) </a:t>
            </a:r>
            <a:r>
              <a:rPr lang="en-GB" sz="1400" i="1" dirty="0">
                <a:latin typeface="Times New Roman"/>
                <a:ea typeface="+mn-lt"/>
                <a:cs typeface="+mn-lt"/>
              </a:rPr>
              <a:t>Learning Theories Simplified. </a:t>
            </a:r>
            <a:r>
              <a:rPr lang="en-GB" sz="1400" dirty="0">
                <a:latin typeface="Times New Roman"/>
                <a:ea typeface="+mn-lt"/>
                <a:cs typeface="+mn-lt"/>
              </a:rPr>
              <a:t>2</a:t>
            </a:r>
            <a:r>
              <a:rPr lang="en-GB" sz="1400" baseline="30000" dirty="0">
                <a:latin typeface="Times New Roman"/>
                <a:ea typeface="+mn-lt"/>
                <a:cs typeface="+mn-lt"/>
              </a:rPr>
              <a:t>nd</a:t>
            </a:r>
            <a:r>
              <a:rPr lang="en-GB" sz="1400" dirty="0">
                <a:latin typeface="Times New Roman"/>
                <a:ea typeface="+mn-lt"/>
                <a:cs typeface="+mn-lt"/>
              </a:rPr>
              <a:t> Ed. London: SAGE Publications Ltd.</a:t>
            </a:r>
          </a:p>
          <a:p>
            <a:pPr marL="0" indent="0">
              <a:buNone/>
            </a:pPr>
            <a:r>
              <a:rPr lang="en-GB" sz="1400" dirty="0">
                <a:latin typeface="Times New Roman"/>
                <a:ea typeface="+mn-lt"/>
                <a:cs typeface="+mn-lt"/>
              </a:rPr>
              <a:t>Children’s Commissioner for Wales (2011) </a:t>
            </a:r>
            <a:r>
              <a:rPr lang="en-GB" sz="1400" i="1" dirty="0">
                <a:latin typeface="Times New Roman"/>
                <a:ea typeface="+mn-lt"/>
                <a:cs typeface="+mn-lt"/>
              </a:rPr>
              <a:t>KNOW YOUR RIGHTS. </a:t>
            </a:r>
            <a:r>
              <a:rPr lang="en-GB" sz="1400" dirty="0">
                <a:latin typeface="Times New Roman"/>
                <a:ea typeface="+mn-lt"/>
                <a:cs typeface="+mn-lt"/>
              </a:rPr>
              <a:t>Wales: Plant Cymru. Also available on: </a:t>
            </a:r>
            <a:r>
              <a:rPr lang="en-GB" sz="1400" u="sng" dirty="0">
                <a:latin typeface="Times New Roman"/>
                <a:ea typeface="+mn-lt"/>
                <a:cs typeface="+mn-lt"/>
                <a:hlinkClick r:id="rId3"/>
              </a:rPr>
              <a:t>http://www.childrencommissioner.wales/our-schemes/</a:t>
            </a:r>
            <a:endParaRPr lang="en-GB" sz="1400" dirty="0">
              <a:latin typeface="Times New Roman"/>
              <a:ea typeface="+mn-lt"/>
              <a:cs typeface="+mn-lt"/>
            </a:endParaRPr>
          </a:p>
          <a:p>
            <a:pPr marL="0" indent="0">
              <a:buNone/>
            </a:pPr>
            <a:r>
              <a:rPr lang="en-GB" sz="1400" dirty="0">
                <a:latin typeface="Times New Roman"/>
                <a:ea typeface="+mn-lt"/>
                <a:cs typeface="+mn-lt"/>
              </a:rPr>
              <a:t>Frederickson, N and Cline, T. (2015) </a:t>
            </a:r>
            <a:r>
              <a:rPr lang="en-GB" sz="1400" i="1" dirty="0">
                <a:latin typeface="Times New Roman"/>
                <a:ea typeface="+mn-lt"/>
                <a:cs typeface="+mn-lt"/>
              </a:rPr>
              <a:t>Special Educational Needs, Inclusion and Diversity. </a:t>
            </a:r>
            <a:r>
              <a:rPr lang="en-GB" sz="1400" dirty="0">
                <a:latin typeface="Times New Roman"/>
                <a:ea typeface="+mn-lt"/>
                <a:cs typeface="+mn-lt"/>
              </a:rPr>
              <a:t>3</a:t>
            </a:r>
            <a:r>
              <a:rPr lang="en-GB" sz="1400" baseline="30000" dirty="0">
                <a:latin typeface="Times New Roman"/>
                <a:ea typeface="+mn-lt"/>
                <a:cs typeface="+mn-lt"/>
              </a:rPr>
              <a:t>rd</a:t>
            </a:r>
            <a:r>
              <a:rPr lang="en-GB" sz="1400" dirty="0">
                <a:latin typeface="Times New Roman"/>
                <a:ea typeface="+mn-lt"/>
                <a:cs typeface="+mn-lt"/>
              </a:rPr>
              <a:t> Ed. Berkshire: Open University Press.</a:t>
            </a:r>
          </a:p>
          <a:p>
            <a:pPr marL="0" indent="0">
              <a:buNone/>
            </a:pPr>
            <a:r>
              <a:rPr lang="en-GB" sz="1400" dirty="0">
                <a:latin typeface="Times New Roman"/>
                <a:ea typeface="+mn-lt"/>
                <a:cs typeface="+mn-lt"/>
              </a:rPr>
              <a:t>George, J. (2019) Author's own photo.</a:t>
            </a:r>
          </a:p>
          <a:p>
            <a:pPr marL="0" indent="0">
              <a:buNone/>
            </a:pPr>
            <a:r>
              <a:rPr lang="en-GB" sz="1400" dirty="0">
                <a:latin typeface="Times New Roman"/>
                <a:ea typeface="+mn-lt"/>
                <a:cs typeface="+mn-lt"/>
              </a:rPr>
              <a:t>Grace, E. (2019) </a:t>
            </a:r>
            <a:r>
              <a:rPr lang="en-GB" sz="1400" i="1" dirty="0" err="1">
                <a:latin typeface="Times New Roman"/>
                <a:ea typeface="+mn-lt"/>
                <a:cs typeface="+mn-lt"/>
              </a:rPr>
              <a:t>B.F.Skinner’s</a:t>
            </a:r>
            <a:r>
              <a:rPr lang="en-GB" sz="1400" i="1" dirty="0">
                <a:latin typeface="Times New Roman"/>
                <a:ea typeface="+mn-lt"/>
                <a:cs typeface="+mn-lt"/>
              </a:rPr>
              <a:t> Behavioural Theory. </a:t>
            </a:r>
            <a:r>
              <a:rPr lang="en-GB" sz="1400" dirty="0">
                <a:latin typeface="Times New Roman"/>
                <a:ea typeface="+mn-lt"/>
                <a:cs typeface="+mn-lt"/>
              </a:rPr>
              <a:t>Available at</a:t>
            </a:r>
            <a:r>
              <a:rPr lang="en-GB" sz="1400" i="1" dirty="0">
                <a:latin typeface="Times New Roman"/>
                <a:ea typeface="+mn-lt"/>
                <a:cs typeface="+mn-lt"/>
              </a:rPr>
              <a:t>: </a:t>
            </a:r>
            <a:r>
              <a:rPr lang="en-GB" sz="1400" i="1" dirty="0">
                <a:latin typeface="Times New Roman"/>
                <a:ea typeface="+mn-lt"/>
                <a:cs typeface="+mn-lt"/>
                <a:hlinkClick r:id="rId4"/>
              </a:rPr>
              <a:t>www.</a:t>
            </a:r>
            <a:r>
              <a:rPr lang="en-GB" sz="1400" dirty="0">
                <a:latin typeface="Times New Roman"/>
                <a:ea typeface="+mn-lt"/>
                <a:cs typeface="+mn-lt"/>
                <a:hlinkClick r:id="rId4"/>
              </a:rPr>
              <a:t>kidsdevelopment.co.uk/bfskinnersbehaviouraltheory.html</a:t>
            </a:r>
            <a:r>
              <a:rPr lang="en-GB" sz="1400" dirty="0">
                <a:latin typeface="Times New Roman"/>
                <a:ea typeface="+mn-lt"/>
                <a:cs typeface="+mn-lt"/>
              </a:rPr>
              <a:t> (Accessed: 23</a:t>
            </a:r>
            <a:r>
              <a:rPr lang="en-GB" sz="1400" baseline="30000" dirty="0">
                <a:latin typeface="Times New Roman"/>
                <a:ea typeface="+mn-lt"/>
                <a:cs typeface="+mn-lt"/>
              </a:rPr>
              <a:t>rd</a:t>
            </a:r>
            <a:r>
              <a:rPr lang="en-GB" sz="1400" dirty="0">
                <a:latin typeface="Times New Roman"/>
                <a:ea typeface="+mn-lt"/>
                <a:cs typeface="+mn-lt"/>
              </a:rPr>
              <a:t> October 2019).</a:t>
            </a:r>
          </a:p>
          <a:p>
            <a:pPr marL="0" indent="0">
              <a:buNone/>
            </a:pPr>
            <a:r>
              <a:rPr lang="en-GB" sz="1400" dirty="0">
                <a:latin typeface="Times New Roman"/>
                <a:ea typeface="+mn-lt"/>
                <a:cs typeface="+mn-lt"/>
              </a:rPr>
              <a:t>Knight, S. (2011) Forest School for all. London: Sage Publications.</a:t>
            </a:r>
          </a:p>
          <a:p>
            <a:pPr marL="0" indent="0">
              <a:buNone/>
            </a:pPr>
            <a:r>
              <a:rPr lang="en-GB" sz="1400" dirty="0">
                <a:latin typeface="Times New Roman"/>
                <a:ea typeface="+mn-lt"/>
                <a:cs typeface="+mn-lt"/>
              </a:rPr>
              <a:t>Leonard, A. (2017)</a:t>
            </a:r>
            <a:r>
              <a:rPr lang="en-GB" sz="1400" i="1" dirty="0">
                <a:latin typeface="Times New Roman"/>
                <a:ea typeface="+mn-lt"/>
                <a:cs typeface="+mn-lt"/>
              </a:rPr>
              <a:t> Towards child friendly cities – initiatives all over the world (part 5 of 5). </a:t>
            </a:r>
            <a:r>
              <a:rPr lang="en-GB" sz="1400" dirty="0">
                <a:latin typeface="Times New Roman"/>
                <a:ea typeface="+mn-lt"/>
                <a:cs typeface="+mn-lt"/>
              </a:rPr>
              <a:t>Available at: </a:t>
            </a:r>
            <a:r>
              <a:rPr lang="en-GB" sz="1400" u="sng" dirty="0">
                <a:latin typeface="Times New Roman"/>
                <a:ea typeface="+mn-lt"/>
                <a:cs typeface="+mn-lt"/>
                <a:hlinkClick r:id="rId5"/>
              </a:rPr>
              <a:t>https://planningtank.com/city-insight/child-friendly-city-international-initiatives</a:t>
            </a:r>
            <a:r>
              <a:rPr lang="en-GB" sz="1400" dirty="0">
                <a:latin typeface="Times New Roman"/>
                <a:ea typeface="+mn-lt"/>
                <a:cs typeface="+mn-lt"/>
              </a:rPr>
              <a:t> (Accessed: 25</a:t>
            </a:r>
            <a:r>
              <a:rPr lang="en-GB" sz="1400" baseline="30000" dirty="0">
                <a:latin typeface="Times New Roman"/>
                <a:ea typeface="+mn-lt"/>
                <a:cs typeface="+mn-lt"/>
              </a:rPr>
              <a:t>th</a:t>
            </a:r>
            <a:r>
              <a:rPr lang="en-GB" sz="1400" dirty="0">
                <a:latin typeface="Times New Roman"/>
                <a:ea typeface="+mn-lt"/>
                <a:cs typeface="+mn-lt"/>
              </a:rPr>
              <a:t> October 2019).</a:t>
            </a:r>
          </a:p>
          <a:p>
            <a:pPr marL="0" indent="0">
              <a:buNone/>
            </a:pPr>
            <a:r>
              <a:rPr lang="en-GB" sz="1400" dirty="0">
                <a:latin typeface="Times New Roman"/>
                <a:ea typeface="+mn-lt"/>
                <a:cs typeface="+mn-lt"/>
              </a:rPr>
              <a:t>Lindon, J and Brodie, K. (2016) </a:t>
            </a:r>
            <a:r>
              <a:rPr lang="en-GB" sz="1400" i="1" dirty="0">
                <a:latin typeface="Times New Roman"/>
                <a:ea typeface="+mn-lt"/>
                <a:cs typeface="+mn-lt"/>
              </a:rPr>
              <a:t>Understanding Child Development 0-8 Years. </a:t>
            </a:r>
            <a:r>
              <a:rPr lang="en-GB" sz="1400" dirty="0">
                <a:latin typeface="Times New Roman"/>
                <a:ea typeface="+mn-lt"/>
                <a:cs typeface="+mn-lt"/>
              </a:rPr>
              <a:t>4</a:t>
            </a:r>
            <a:r>
              <a:rPr lang="en-GB" sz="1400" baseline="30000" dirty="0">
                <a:latin typeface="Times New Roman"/>
                <a:ea typeface="+mn-lt"/>
                <a:cs typeface="+mn-lt"/>
              </a:rPr>
              <a:t>th</a:t>
            </a:r>
            <a:r>
              <a:rPr lang="en-GB" sz="1400" dirty="0">
                <a:latin typeface="Times New Roman"/>
                <a:ea typeface="+mn-lt"/>
                <a:cs typeface="+mn-lt"/>
              </a:rPr>
              <a:t> Ed. London: Hodder Education.</a:t>
            </a:r>
          </a:p>
          <a:p>
            <a:pPr marL="0" indent="0">
              <a:buNone/>
            </a:pPr>
            <a:r>
              <a:rPr lang="en-GB" sz="1400" dirty="0">
                <a:latin typeface="Times New Roman"/>
                <a:ea typeface="+mn-lt"/>
                <a:cs typeface="+mn-lt"/>
              </a:rPr>
              <a:t>School X, (2019) Schools' own photo.</a:t>
            </a:r>
          </a:p>
          <a:p>
            <a:pPr marL="0" indent="0">
              <a:buNone/>
            </a:pPr>
            <a:r>
              <a:rPr lang="en-GB" sz="1400" dirty="0">
                <a:latin typeface="Times New Roman"/>
                <a:ea typeface="+mn-lt"/>
                <a:cs typeface="+mn-lt"/>
              </a:rPr>
              <a:t>Teach Thought Staff. (2016) </a:t>
            </a:r>
            <a:r>
              <a:rPr lang="en-GB" sz="1400" i="1" dirty="0">
                <a:latin typeface="Times New Roman"/>
                <a:ea typeface="+mn-lt"/>
                <a:cs typeface="+mn-lt"/>
              </a:rPr>
              <a:t>The Pedagogy Of John Dewey: A Summary. </a:t>
            </a:r>
            <a:r>
              <a:rPr lang="en-GB" sz="1400" dirty="0">
                <a:latin typeface="Times New Roman"/>
                <a:ea typeface="+mn-lt"/>
                <a:cs typeface="+mn-lt"/>
              </a:rPr>
              <a:t>Available at:</a:t>
            </a:r>
            <a:r>
              <a:rPr lang="en-GB" sz="1400" b="1" dirty="0">
                <a:latin typeface="Times New Roman"/>
                <a:ea typeface="+mn-lt"/>
                <a:cs typeface="+mn-lt"/>
              </a:rPr>
              <a:t> </a:t>
            </a:r>
            <a:r>
              <a:rPr lang="en-GB" sz="1400" u="sng" dirty="0">
                <a:latin typeface="Times New Roman"/>
                <a:ea typeface="+mn-lt"/>
                <a:cs typeface="+mn-lt"/>
                <a:hlinkClick r:id="rId6"/>
              </a:rPr>
              <a:t>www.teachthought.com/learning/pedagogy-john-dewey-summary/</a:t>
            </a:r>
            <a:r>
              <a:rPr lang="en-GB" sz="1400" dirty="0">
                <a:latin typeface="Times New Roman"/>
                <a:ea typeface="+mn-lt"/>
                <a:cs typeface="+mn-lt"/>
              </a:rPr>
              <a:t> (Accessed on 21</a:t>
            </a:r>
            <a:r>
              <a:rPr lang="en-GB" sz="1400" baseline="30000" dirty="0">
                <a:latin typeface="Times New Roman"/>
                <a:ea typeface="+mn-lt"/>
                <a:cs typeface="+mn-lt"/>
              </a:rPr>
              <a:t>st</a:t>
            </a:r>
            <a:r>
              <a:rPr lang="en-GB" sz="1400" dirty="0">
                <a:latin typeface="Times New Roman"/>
                <a:ea typeface="+mn-lt"/>
                <a:cs typeface="+mn-lt"/>
              </a:rPr>
              <a:t> October 2019). </a:t>
            </a:r>
          </a:p>
          <a:p>
            <a:pPr marL="0" indent="0">
              <a:buNone/>
            </a:pPr>
            <a:r>
              <a:rPr lang="en-GB" sz="1400" dirty="0">
                <a:latin typeface="Times New Roman"/>
                <a:ea typeface="+mn-lt"/>
                <a:cs typeface="+mn-lt"/>
              </a:rPr>
              <a:t>Welsh Government. (2019</a:t>
            </a:r>
            <a:r>
              <a:rPr lang="en-GB" sz="1400" i="1" dirty="0">
                <a:latin typeface="Times New Roman"/>
                <a:ea typeface="+mn-lt"/>
                <a:cs typeface="+mn-lt"/>
              </a:rPr>
              <a:t>) Additional learning needs in the context of curriculum for wales 2022. </a:t>
            </a:r>
            <a:r>
              <a:rPr lang="en-GB" sz="1400" dirty="0">
                <a:latin typeface="Times New Roman"/>
                <a:ea typeface="+mn-lt"/>
                <a:cs typeface="+mn-lt"/>
              </a:rPr>
              <a:t>Wales: Welsh Government Education Wales. </a:t>
            </a:r>
          </a:p>
          <a:p>
            <a:pPr marL="0" indent="0">
              <a:buNone/>
            </a:pPr>
            <a:r>
              <a:rPr lang="en-GB" sz="1400" dirty="0" err="1">
                <a:latin typeface="Times New Roman"/>
                <a:ea typeface="+mn-lt"/>
                <a:cs typeface="+mn-lt"/>
              </a:rPr>
              <a:t>Wightwick</a:t>
            </a:r>
            <a:r>
              <a:rPr lang="en-GB" sz="1400" dirty="0">
                <a:latin typeface="Times New Roman"/>
                <a:ea typeface="+mn-lt"/>
                <a:cs typeface="+mn-lt"/>
              </a:rPr>
              <a:t>, A. (2019) The first details of what Wales’ new school curriculum will look like have been published. Wales Online. Available at: </a:t>
            </a:r>
            <a:r>
              <a:rPr lang="en-GB" sz="1400" u="sng" dirty="0">
                <a:latin typeface="Times New Roman"/>
                <a:ea typeface="+mn-lt"/>
                <a:cs typeface="+mn-lt"/>
                <a:hlinkClick r:id="rId7"/>
              </a:rPr>
              <a:t>http://www.walesonline.co.uk</a:t>
            </a:r>
            <a:r>
              <a:rPr lang="en-GB" sz="1400" u="sng" dirty="0">
                <a:latin typeface="Times New Roman"/>
                <a:ea typeface="+mn-lt"/>
                <a:cs typeface="+mn-lt"/>
              </a:rPr>
              <a:t> (Accessed 10</a:t>
            </a:r>
            <a:r>
              <a:rPr lang="en-GB" sz="1400" baseline="30000" dirty="0">
                <a:latin typeface="Times New Roman"/>
                <a:ea typeface="+mn-lt"/>
                <a:cs typeface="+mn-lt"/>
              </a:rPr>
              <a:t>th</a:t>
            </a:r>
            <a:r>
              <a:rPr lang="en-GB" sz="1400" dirty="0">
                <a:latin typeface="Times New Roman"/>
                <a:ea typeface="+mn-lt"/>
                <a:cs typeface="+mn-lt"/>
              </a:rPr>
              <a:t> October 2019).</a:t>
            </a:r>
          </a:p>
          <a:p>
            <a:pPr marL="0" indent="0">
              <a:buNone/>
            </a:pPr>
            <a:r>
              <a:rPr lang="en-GB" sz="1400" dirty="0">
                <a:latin typeface="Times New Roman"/>
                <a:ea typeface="+mn-lt"/>
                <a:cs typeface="+mn-lt"/>
              </a:rPr>
              <a:t>Williams, M. (2017)</a:t>
            </a:r>
            <a:r>
              <a:rPr lang="en-GB" sz="1400" i="1" dirty="0">
                <a:latin typeface="Times New Roman"/>
                <a:ea typeface="+mn-lt"/>
                <a:cs typeface="+mn-lt"/>
              </a:rPr>
              <a:t> ‘</a:t>
            </a:r>
            <a:r>
              <a:rPr lang="en-GB" sz="1400" dirty="0">
                <a:latin typeface="Times New Roman"/>
                <a:ea typeface="+mn-lt"/>
                <a:cs typeface="+mn-lt"/>
              </a:rPr>
              <a:t>John Dewey in the 21</a:t>
            </a:r>
            <a:r>
              <a:rPr lang="en-GB" sz="1400" baseline="30000" dirty="0">
                <a:latin typeface="Times New Roman"/>
                <a:ea typeface="+mn-lt"/>
                <a:cs typeface="+mn-lt"/>
              </a:rPr>
              <a:t>st</a:t>
            </a:r>
            <a:r>
              <a:rPr lang="en-GB" sz="1400" dirty="0">
                <a:latin typeface="Times New Roman"/>
                <a:ea typeface="+mn-lt"/>
                <a:cs typeface="+mn-lt"/>
              </a:rPr>
              <a:t> Century’, </a:t>
            </a:r>
            <a:r>
              <a:rPr lang="en-GB" sz="1400" i="1" dirty="0">
                <a:latin typeface="Times New Roman"/>
                <a:ea typeface="+mn-lt"/>
                <a:cs typeface="+mn-lt"/>
              </a:rPr>
              <a:t>Journal of Inquiry and Action in Education, </a:t>
            </a:r>
            <a:r>
              <a:rPr lang="en-GB" sz="1400" dirty="0">
                <a:latin typeface="Times New Roman"/>
                <a:ea typeface="+mn-lt"/>
                <a:cs typeface="+mn-lt"/>
              </a:rPr>
              <a:t>9(1), pp.1-20.</a:t>
            </a:r>
          </a:p>
          <a:p>
            <a:pPr algn="just"/>
            <a:endParaRPr lang="en-GB" dirty="0">
              <a:ea typeface="+mn-lt"/>
              <a:cs typeface="+mn-lt"/>
            </a:endParaRPr>
          </a:p>
          <a:p>
            <a:pPr algn="just"/>
            <a:endParaRPr lang="en-GB" dirty="0">
              <a:ea typeface="+mn-lt"/>
              <a:cs typeface="+mn-lt"/>
            </a:endParaRPr>
          </a:p>
          <a:p>
            <a:pPr algn="just"/>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3592350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I am looking at two theorists and how we use their theories in practice and teaching in our schools today.  Skinner the Behaviourists and Dewey the constructivist.  </vt:lpstr>
      <vt:lpstr>The child got to show his class what he had made and have a photo. This was put on school website saying 'well done for fantastic learning log all about Wales’ showing awareness to the children who did homework, who made something. Behaviour they wanted so was reinforced, prime example of Skinner theory of Operant Conditioning in action, positive reinforcement can be praise, encouragement, a smile, a photo, or just recognition that you have tried (Grace, 2019). This is  child centred and inclusive of all children as it is for trying and effort not on ability.</vt:lpstr>
      <vt:lpstr>PowerPoint Presentation</vt:lpstr>
      <vt:lpstr>PowerPoint Presentation</vt:lpstr>
      <vt:lpstr> John Dewey - experimental and interactive learning through engaging directly with their environments (Teach thought staff, 2016). We have mini explorers in our setting who learn from outdoors, hands on learning such as forest schools and the beach where we change the way we teach to suit the child which links to Dewey, the new curriculum as well as Carl Rogers Child Centred approach.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925</cp:revision>
  <dcterms:created xsi:type="dcterms:W3CDTF">2019-10-28T16:27:01Z</dcterms:created>
  <dcterms:modified xsi:type="dcterms:W3CDTF">2019-10-31T12:09:18Z</dcterms:modified>
</cp:coreProperties>
</file>