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6"/>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69" r:id="rId27"/>
    <p:sldId id="470" r:id="rId28"/>
    <p:sldId id="474" r:id="rId29"/>
    <p:sldId id="472" r:id="rId30"/>
    <p:sldId id="473" r:id="rId31"/>
    <p:sldId id="475" r:id="rId32"/>
    <p:sldId id="476" r:id="rId33"/>
    <p:sldId id="477" r:id="rId34"/>
    <p:sldId id="478" r:id="rId35"/>
    <p:sldId id="479" r:id="rId36"/>
    <p:sldId id="480" r:id="rId37"/>
    <p:sldId id="481" r:id="rId38"/>
    <p:sldId id="482" r:id="rId39"/>
    <p:sldId id="483" r:id="rId40"/>
    <p:sldId id="484" r:id="rId41"/>
    <p:sldId id="485" r:id="rId42"/>
    <p:sldId id="486" r:id="rId43"/>
    <p:sldId id="387" r:id="rId44"/>
    <p:sldId id="415" r:id="rId4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74C09C-1A2E-4BB6-8164-E72A126608F5}" v="3" dt="2023-11-16T08:16:43.7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118" d="100"/>
          <a:sy n="118" d="100"/>
        </p:scale>
        <p:origin x="348" y="6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874C09C-1A2E-4BB6-8164-E72A126608F5}"/>
    <pc:docChg chg="undo custSel modSld">
      <pc:chgData name="Munyaradzi Nicholas Murira" userId="6ab3fae5-94bd-47ef-9f25-6c1f645127cf" providerId="ADAL" clId="{7874C09C-1A2E-4BB6-8164-E72A126608F5}" dt="2023-11-16T08:16:43.779" v="31" actId="27636"/>
      <pc:docMkLst>
        <pc:docMk/>
      </pc:docMkLst>
      <pc:sldChg chg="delSp modSp mod">
        <pc:chgData name="Munyaradzi Nicholas Murira" userId="6ab3fae5-94bd-47ef-9f25-6c1f645127cf" providerId="ADAL" clId="{7874C09C-1A2E-4BB6-8164-E72A126608F5}" dt="2023-11-16T05:59:56.755" v="20"/>
        <pc:sldMkLst>
          <pc:docMk/>
          <pc:sldMk cId="660449210" sldId="256"/>
        </pc:sldMkLst>
        <pc:spChg chg="del mod">
          <ac:chgData name="Munyaradzi Nicholas Murira" userId="6ab3fae5-94bd-47ef-9f25-6c1f645127cf" providerId="ADAL" clId="{7874C09C-1A2E-4BB6-8164-E72A126608F5}" dt="2023-11-16T05:59:56.755" v="20"/>
          <ac:spMkLst>
            <pc:docMk/>
            <pc:sldMk cId="660449210" sldId="256"/>
            <ac:spMk id="4" creationId="{00000000-0000-0000-0000-000000000000}"/>
          </ac:spMkLst>
        </pc:spChg>
      </pc:sldChg>
      <pc:sldChg chg="modSp mod modAnim">
        <pc:chgData name="Munyaradzi Nicholas Murira" userId="6ab3fae5-94bd-47ef-9f25-6c1f645127cf" providerId="ADAL" clId="{7874C09C-1A2E-4BB6-8164-E72A126608F5}" dt="2023-11-16T08:16:43.779" v="31" actId="27636"/>
        <pc:sldMkLst>
          <pc:docMk/>
          <pc:sldMk cId="3285252218" sldId="458"/>
        </pc:sldMkLst>
        <pc:spChg chg="mod">
          <ac:chgData name="Munyaradzi Nicholas Murira" userId="6ab3fae5-94bd-47ef-9f25-6c1f645127cf" providerId="ADAL" clId="{7874C09C-1A2E-4BB6-8164-E72A126608F5}" dt="2023-11-16T08:16:39.913" v="29" actId="20577"/>
          <ac:spMkLst>
            <pc:docMk/>
            <pc:sldMk cId="3285252218" sldId="458"/>
            <ac:spMk id="4" creationId="{00000000-0000-0000-0000-000000000000}"/>
          </ac:spMkLst>
        </pc:spChg>
        <pc:spChg chg="mod">
          <ac:chgData name="Munyaradzi Nicholas Murira" userId="6ab3fae5-94bd-47ef-9f25-6c1f645127cf" providerId="ADAL" clId="{7874C09C-1A2E-4BB6-8164-E72A126608F5}" dt="2023-11-16T08:16:43.779" v="31" actId="27636"/>
          <ac:spMkLst>
            <pc:docMk/>
            <pc:sldMk cId="3285252218" sldId="458"/>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11/16/2023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Once we know our weaknesses, they cease to do us any harm.</a:t>
            </a:r>
            <a:r>
              <a:rPr lang="en-GB" baseline="0" dirty="0"/>
              <a:t>  ~G.C. (GEORG CHRISTOPH) LICHTENBERG (1742-1799), GERMAN PHYSICIST AND PHILOSOPHER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FD9BED4-7124-49DE-B900-62F5011A3F3C}" type="slidenum">
              <a:rPr lang="en-US" sz="1200" smtClean="0"/>
              <a:pPr eaLnBrk="1" hangingPunct="1"/>
              <a:t>3</a:t>
            </a:fld>
            <a:endParaRPr lang="en-US" sz="1200"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61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508BA2-A078-43AA-A986-50630AD49B63}" type="slidenum">
              <a:rPr lang="en-US" sz="1200" smtClean="0"/>
              <a:pPr eaLnBrk="1" hangingPunct="1"/>
              <a:t>4</a:t>
            </a:fld>
            <a:endParaRPr lang="en-US" sz="1200"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64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0BAC8C4-1C14-4247-BAC8-0C786EE58A41}" type="slidenum">
              <a:rPr lang="en-US" sz="1200" smtClean="0"/>
              <a:pPr eaLnBrk="1" hangingPunct="1"/>
              <a:t>5</a:t>
            </a:fld>
            <a:endParaRPr lang="en-US" sz="1200"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657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6</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is a complex operation that requires a formal methodology; this approach to RM involves two key areas: the RM framework and the RM process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is the overall structure of the strategic planning and design for the entirety of the organization’s RM efforts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is the implementation of risk management, as specified in the framework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and the RM process are continuous improvement activities, which means they are ongoing, repetitive, and designed to continually assess current performance in order to improve future RM results</a:t>
            </a:r>
            <a:endParaRPr lang="en-US" sz="1000" dirty="0"/>
          </a:p>
        </p:txBody>
      </p:sp>
    </p:spTree>
    <p:extLst>
      <p:ext uri="{BB962C8B-B14F-4D97-AF65-F5344CB8AC3E}">
        <p14:creationId xmlns:p14="http://schemas.microsoft.com/office/powerpoint/2010/main" val="37570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7</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consists of five key stages: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Executive governance and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implementation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monitoring and review</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 improvement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model is adapted to be in alignment with an ISO standard, while others are based on industry standards or proprietary models</a:t>
            </a:r>
          </a:p>
          <a:p>
            <a:pPr eaLnBrk="1" hangingPunct="1">
              <a:lnSpc>
                <a:spcPct val="90000"/>
              </a:lnSpc>
            </a:pPr>
            <a:endParaRPr lang="en-US" sz="1000" dirty="0"/>
          </a:p>
        </p:txBody>
      </p:sp>
    </p:spTree>
    <p:extLst>
      <p:ext uri="{BB962C8B-B14F-4D97-AF65-F5344CB8AC3E}">
        <p14:creationId xmlns:p14="http://schemas.microsoft.com/office/powerpoint/2010/main" val="396669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Additional tasks performed by the governance group during the framework design phase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compliance with all legal and regulatory statutes and mandates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Guiding the development of, and formally approving, the RM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Recommending performance measures for the RM effort and ensuring that they are compatible with other performance measures in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Assigning roles and responsibilities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that the selected goals and objectives are appropriate and in alignment with the organization’s strategic goals and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Providing needed resources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265321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every other major organizational effort, all managers have a vested interest in the success of the RM process and should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InfoSec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lead the way with skill, professionalism, flexibility, and subject expertise because it works with the other communities of interest to coordinate the project so it reflects the need to balance the constant tradeoffs between the organization’s need to use information and its responsibility to protect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IT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appoint representatives who understand how IT supports the needs of the broader organization and how IT interacts with InfoSec with regard to the protection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General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support the RM function by providing representatives who understand how the business areas of the organizations use information, how InfoSec is critical to the effective use of that information, and how those areas are impacted by the RM project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6202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Design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stage, the framework team begins designing the RM process by which the organization will understand its current levels of risk and determine what, if anything, it needs to do to bring that level down to an acceptable level in alignment with the risk appetite specified earlier in the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the organization may select a methodology, or it may even decide to develop its own methodology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team must also formally document and define the organization’s risk appetite and draft the RM plan</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Defining the Organization’s Risk Tolerance and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governance group communicates its intent to the RM framework development team, it also needs to communicate its general perspective on what level of risk is acceptable and what risk must be reduced or resolved in some fashion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amount of risk that remains after all current controls are implemented is residual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difficulty lies in the process of formalizing exactly what the organization “can live with,” which is its risk appetite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 that contains specifications for the implementation and conduct of the RM efforts is referred to as 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RM plan includes not only the specifications of the RM process but also of the RM framework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Whereas the RM policy focuses on the “who and why” of RM, the plan is focused on the “who and how”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framework team has finished designing the RM program (framework and process), it begins implementing the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provides general steps to follow in the conduct of risk evaluation and remediation and is designed to be intentionally vague so it can be adapted to any one of the methodologies available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implementation of the RM plan, specifically including the RM process, could be based on a number of traditional IT implementation methods: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distribute the plan to all mid- to upper-level managers for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desk check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deployment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could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pilot test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in a small area to gauge initial issues and success prior to deployment across the entire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use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phased approach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which only a portion of the RM program is initially implemented, such as initial meetings with key managers or initial inventory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bold organization may simply choose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direct cutover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known as a cold turkey conversion) in which the new RM project is launched in totality across the entire organization</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Monitoring and Review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initial implementation and as the RM effort proceeds, the framework team continues to monitor the conduct of the RM process while simultaneously reviewing the utility and relative success of the framework planning function itself</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itself only exists as a methodology to design and implement the process, so once the framework is documented in the RM plan, the success of the process becomes the greatest concern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RM process is implemented and operating, the framework team is primarily concerned with the monitoring and review of the overall RM process cycle</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86093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the Context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context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phase is the understanding of the external and internal environments the RM team will be interacting with as it conducts the RM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means understanding the RM process as defined by the framework team and having the internal knowledge and expertise to implement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it means ensuring that all members of the RM process team understand the organization’s risk appetite statement and are able to use the risk appetite to translate that statement into the appropriate risk treatment when the time comes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Identification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operational phase of the RM process is the identification of risk, which begins with the process of self-examination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managers must: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organization’s information assets,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classify them,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categorize them into useful groups, and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prioritize them by overall importance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team has to initially confirm or define the categories and classifications to be used for the information assets, once identified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Identification of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risk identification process begins with the identification and cataloging of information assets, including people, procedures, data, software, hardware, and networking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most general sense, an information asset is any asset that collects, stores, processes, or transmits information, or any collection, set, or database of information that is of value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commercial RM applications simplify the decision by separating information assets from media, which in this context include hardware, integral operating systems, and utilities that collect, store, process, and transmit information, leaving only the data and applications designed to directly interface with the data as information assets for the purposes of 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separating components that are much easier to replace (hardware and operating systems) from the information assets that are in some cases almost irreplaceable, the RM effort becomes much more straightforward</a:t>
            </a:r>
            <a:endPar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36010090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1046249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Identifying Hardware, Software, and Network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organizations use asset inventory systems to keep track of their hardware, network, and software components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Whether automated or manual, the inventory process requires a certain amount of planning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which attributes of each of these information assets should be tracked, which will depend on the needs of the organization and its risk management efforts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470407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People, Procedures, and Data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Responsibility for identifying, describing, and evaluating these information assets should be assigned to managers who possess the necessary knowledge, experience, and judgment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assets are identified, they should be recorded via a reliable data-handling process like the one used for hardware and software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3304097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Classifying and Categorizing Information Assets </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initial inventory is assembled, determine whether its asset categories are meaningful to the RM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Inventory should also reflect sensitivity and security priority assigned to each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data classification scheme should be developed that categorizes these information assets based on their sensitivity and security needs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these categories designates the level of protection needed for a particular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Classification categories must be comprehensive and mutually exclusive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Values in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each information asset is identified, categorized, and classified, a relative value must be assigned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Relative values are comparative judgments made to ensure that the most valuable information assets are given the highest priority, for example: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critical to the success of the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most revenue?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highest profitability?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replace?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protect?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asset’s loss or compromise would be the most embarrassing or cause the greatest liability?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878969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E3530E-4DE2-4F29-AA5F-C233528EFC45}" type="slidenum">
              <a:rPr lang="en-US" sz="1200" smtClean="0"/>
              <a:pPr eaLnBrk="1" hangingPunct="1"/>
              <a:t>22</a:t>
            </a:fld>
            <a:endParaRPr lang="en-US" sz="1200"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kumimoji="0" lang="en-US" sz="4600" b="1" i="0" u="none" strike="noStrike" kern="1200" cap="none" spc="0" normalizeH="0" baseline="0" noProof="0" dirty="0">
                <a:ln>
                  <a:noFill/>
                </a:ln>
                <a:solidFill>
                  <a:srgbClr val="2C7C9F"/>
                </a:solidFill>
                <a:effectLst/>
                <a:uLnTx/>
                <a:uFillTx/>
                <a:latin typeface="News Gothic MT"/>
                <a:ea typeface="+mj-ea"/>
                <a:cs typeface="+mj-cs"/>
              </a:rPr>
              <a:t>Prioritizing (Rank Ordering) Information Assets</a:t>
            </a:r>
            <a:endParaRPr lang="en-US" b="1" dirty="0"/>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final step in the risk identification process is to prioritize, or rank order, the assets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goal can be achieved by using a weighted table analysis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Such tables can be used as a method of valuing information assets by ranking various assets based on criteria specified by the organization</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method may prove to be much more straightforward than a raw estimation based on some other more ambiguous assessment</a:t>
            </a:r>
          </a:p>
          <a:p>
            <a:pPr eaLnBrk="1" hangingPunct="1"/>
            <a:endParaRPr lang="en-US" dirty="0"/>
          </a:p>
        </p:txBody>
      </p:sp>
    </p:spTree>
    <p:extLst>
      <p:ext uri="{BB962C8B-B14F-4D97-AF65-F5344CB8AC3E}">
        <p14:creationId xmlns:p14="http://schemas.microsoft.com/office/powerpoint/2010/main" val="42211620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Armed with a properly classified inventory, you can assess potential weaknesses in each information asset—a process known as 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organization typically faces a wide variety of threats; if you assume that every threat can and will attack every information asset, then the project scope becomes too complex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make the process less unwieldy, each step in the threat identification and vulnerability identification processes is managed separately and then coordinated at the end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threat presents a unique challenge to information security and must be handled with specific controls that directly address the particular threat and the threat agent’s attack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threats can be assessed in the risk identification process, however, each threat must be further examined to determine its potential to affect the targeted information asset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this process is referred to as a threat assessment</a:t>
            </a:r>
          </a:p>
          <a:p>
            <a:pPr eaLnBrk="1" hangingPunct="1"/>
            <a:endParaRPr lang="en-US" dirty="0"/>
          </a:p>
          <a:p>
            <a:pPr eaLnBrk="1" hangingPunct="1"/>
            <a:endParaRPr 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825DCB-25D7-41A4-AB21-224A6566D3EF}" type="slidenum">
              <a:rPr lang="en-US" sz="1200" smtClean="0"/>
              <a:pPr eaLnBrk="1" hangingPunct="1"/>
              <a:t>23</a:t>
            </a:fld>
            <a:endParaRPr lang="en-US" sz="1200" dirty="0"/>
          </a:p>
        </p:txBody>
      </p:sp>
    </p:spTree>
    <p:extLst>
      <p:ext uri="{BB962C8B-B14F-4D97-AF65-F5344CB8AC3E}">
        <p14:creationId xmlns:p14="http://schemas.microsoft.com/office/powerpoint/2010/main" val="1968295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FE986D-F202-4DFB-92EE-3235B3E5541C}" type="slidenum">
              <a:rPr lang="en-US" sz="1200" smtClean="0"/>
              <a:pPr eaLnBrk="1" hangingPunct="1"/>
              <a:t>24</a:t>
            </a:fld>
            <a:endParaRPr lang="en-US" sz="1200" dirty="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following questions can help in understanding the various threats and their potential effects on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 an actual danger to our organization’s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internal and which are external?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occurrence?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success?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could result in the greatest loss if successful?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organization least prepared to handle?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protect against?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recover from?</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Prioritizing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did with information assets, the organization should conduct a weighted table analysis with threats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should list the categories of threats it faces, and then select categories that correspond to the questions of interest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extreme cases, the organization may want to perform such an assessment of each threat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by asset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if the severity of each threat is different depending on the nature of the information asset under evaluation</a:t>
            </a:r>
          </a:p>
          <a:p>
            <a:pPr eaLnBrk="1" hangingPunct="1"/>
            <a:endParaRPr lang="en-US" dirty="0"/>
          </a:p>
        </p:txBody>
      </p:sp>
    </p:spTree>
    <p:extLst>
      <p:ext uri="{BB962C8B-B14F-4D97-AF65-F5344CB8AC3E}">
        <p14:creationId xmlns:p14="http://schemas.microsoft.com/office/powerpoint/2010/main" val="19340547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identified and prioritized both its information assets and the threats facing those assets it can begin to compare information asset to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review leads to the creation of a list of vulnerabilities that remain potential risks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Vulnerabilities are specific avenues that threat agents can exploit to attack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list should be created for each information asset to document its vulnerability to each possible or likely attack</a:t>
            </a:r>
          </a:p>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EB60D12-DBEB-4517-861F-090E5C30DE92}" type="slidenum">
              <a:rPr lang="en-US" sz="1200" smtClean="0"/>
              <a:pPr eaLnBrk="1" hangingPunct="1"/>
              <a:t>25</a:t>
            </a:fld>
            <a:endParaRPr lang="en-US" sz="1200" dirty="0"/>
          </a:p>
        </p:txBody>
      </p:sp>
    </p:spTree>
    <p:extLst>
      <p:ext uri="{BB962C8B-B14F-4D97-AF65-F5344CB8AC3E}">
        <p14:creationId xmlns:p14="http://schemas.microsoft.com/office/powerpoint/2010/main" val="3727622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4B52ADC-F233-402B-8D13-9D361186CBF5}" type="slidenum">
              <a:rPr lang="en-US" altLang="en-US" sz="1200" smtClean="0"/>
              <a:pPr eaLnBrk="1" hangingPunct="1"/>
              <a:t>26</a:t>
            </a:fld>
            <a:endParaRPr lang="en-US" altLang="en-US" sz="1200" dirty="0"/>
          </a:p>
        </p:txBody>
      </p:sp>
    </p:spTree>
    <p:extLst>
      <p:ext uri="{BB962C8B-B14F-4D97-AF65-F5344CB8AC3E}">
        <p14:creationId xmlns:p14="http://schemas.microsoft.com/office/powerpoint/2010/main" val="25112190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CDFDCB-0DBC-4CE0-9749-BE55C93CF8E3}" type="slidenum">
              <a:rPr lang="en-US" altLang="en-US" sz="1200" smtClean="0"/>
              <a:pPr eaLnBrk="1" hangingPunct="1"/>
              <a:t>27</a:t>
            </a:fld>
            <a:endParaRPr lang="en-US" altLang="en-US" sz="1200" dirty="0"/>
          </a:p>
        </p:txBody>
      </p:sp>
    </p:spTree>
    <p:extLst>
      <p:ext uri="{BB962C8B-B14F-4D97-AF65-F5344CB8AC3E}">
        <p14:creationId xmlns:p14="http://schemas.microsoft.com/office/powerpoint/2010/main" val="4588104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Assessing the relative risk for each vulnerability is accomplished via a process called 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Risk analysis assigns a risk rating or score to each specific vulnerability</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While this number does not mean anything in absolute terms, it enables you to gauge the relative risk associated with each vulnerable information asset, and it facilitates the creation of comparative ratings later in the risk treatment process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Estimating risk is not an exact science; thus some practitioners use calculated values for risk estimation, whereas others rely on broader methods of estimation</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goal is to develop a repeatable method to evaluate the relative risk of each of the vulnerabilities that have been identified and added to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Mitigation of Applicable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 vulnerability is fully managed by an existing control, it can be set aside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it is partially controlled, estimate what percentage of the vulnerability has been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Determining the Likelihood of a Threat Event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Likelihood is the overall rating—a numerical value on a defined scale—of the probability that a specific vulnerability will be exploited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simple method of assessing risk likelihood is to score the event on a rating scale: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Assessing Potential Impact on Asset Value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probability of an attack by a threat has been evaluated, the organization will typically look at the possible impact or consequences of a successful attack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impact of an attack (most often as a loss in asset value) is of great concern to the organization in determining where to focus its protection efforts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commonly, organizations will create multiple scenarios to better understand the potential loss of a successful attack, using a “worst case/most likely outcome”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useful for organizations to retain this information, as it can also be used during contingency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Aggregation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begins to overwhelm an small/medium business, the RM team can begin merging together or aggregating groups of assets, threats, and their associated risks into more general categories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Aggregation is one tool to assist in the RM process; others include using simpler methodologies (although the method shown here is relatively simplistic) with more qualitative approaches, or purchasing applications that guide the organization through the entire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not possible to know everything about every vulnerability, such as the likelihood of an attack against an asset or how great an impact a successful attack would have on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degree to which a current control can reduce risk is also subject to estimation error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Uncertainty is an estimate made by the manager using judgment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Determination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likelihood and impact are known, the organization can perform risk determination using a formula that seeks to quantify certain risk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formula, risk equals likelihood of threat event (attack) occurrence multiplied by impact (or consequence), plus or minus an element of 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simply accept the uncertainty factor and go with a simpler formula: Likelihood × Impact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1 faced with threat 1 is at risk with general vulnerability 1. The risk rating for A1V1T1 (or T1V1A1 if you prefer) has been assigned a Likelihood value of 3 and an Impact value of 5. You estimate that assumptions and data are 90 percent accurate (uncertainty of ± 10%). The resulting risk rating is 15 ± 1.5, so your risk rating range is 13.5–16.5 on a 25-point scale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2 faced with threat 2 is at risk with general vulnerabilities 2 and 3. The risk rating for A2V2T2 has a Likelihood rating of 4 and an Impact rating of 4. The risk rating for A2V3T2 has a Likelihood rating of 3 and an Impact rating of 2. You estimate that assumptions and data are 80 percent accurate. The resulting risk rating for A2V2T2 is 16 ± 3.2 (range of 12.8–19.2). The risk rating for A2V3T2 is 6 ± 1.2 (range of 4.8–7.2)</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ratings are calculated for all TVA triples, the organization needs to decide whether it can live with the analyzed level of risk—in other words, the organization must determine its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risk evaluation stage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translate its risk appetite from the general statement developed by the RM framework team (and based on guidance from the governance group) to a numerical value it can compare to each analyzed risk</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Documenting the Results of Risk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efforts to compile risks into a comprehensive list allow the organization to make informed choices from the best available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also of value for future iterations of the process to document the results in a reusable form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Evaluating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has been identified and its relative severity against the value of the information asset has been evaluated, the organization must decide whether the current level of risk is acceptable or something must be done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team completes its analysis and shares its findings with the framework team and/or governance group, and the executive decision makers state, “We can live with that,” then the process moves on to the monitoring and review function, where the organization keeps an eye on assets, threats, and vulnerabilities for a trigger to restart the RM process anew.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decision makers indicate that they are not comfortable with the current level of risk, then the next stage of the RM process proceeds: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factor that makes this process even more challenging is that the solution for one information asset may positively or negatively affect the level of risk in other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bottom line is that once the risk is known, it requires extensive deliberation and understanding before the “yea or nay” decision is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step performed during risk evaluation is the prioritization of effort for the treatment of risk, which occurs in the next step of the RM process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Treatment/Risk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 also known as risk control, is the process of doing something about risk once the organization has identified risk, assessed it, evaluated it, and then determined that the current level of remaining risk—the residual risk—is unacceptable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variety of options are open to organizations, including removing the information asset from harm’s way, modifying how it is currently protected, and passing the responsibility for its protection or replacement to third parties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Process Communications, Monitoring, and Review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process team works through the various RM activities, it needs to continually provide feedback to the framework team about the relative success and challenges of its RM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feedback is used to improve not only the process, but the framework as well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critical that the process team have one or more individuals designated to collect and provide this feedback as well as a formal mechanism to submit it to the framework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process communications facilitate the actions in the process monitoring (for feedback) and review (for assessment)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04806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660099"/>
                </a:solidFill>
                <a:effectLst/>
                <a:latin typeface="arial" panose="020B0604020202020204" pitchFamily="34" charset="0"/>
                <a:hlinkClick r:id="rId3"/>
              </a:rPr>
              <a:t>NIST: National Institute of Standards and Technology</a:t>
            </a:r>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7262281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CA6A57-9C2E-4B78-9AC8-3D79C76DB5A2}" type="slidenum">
              <a:rPr lang="en-US" sz="1200" smtClean="0"/>
              <a:pPr eaLnBrk="1" hangingPunct="1"/>
              <a:t>37</a:t>
            </a:fld>
            <a:endParaRPr lang="en-US" sz="1200" dirty="0"/>
          </a:p>
        </p:txBody>
      </p:sp>
    </p:spTree>
    <p:extLst>
      <p:ext uri="{BB962C8B-B14F-4D97-AF65-F5344CB8AC3E}">
        <p14:creationId xmlns:p14="http://schemas.microsoft.com/office/powerpoint/2010/main" val="4267159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43</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11/16/2023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9900" y="710168"/>
            <a:ext cx="8204200" cy="3300911"/>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Management of Risk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27586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6</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risk management and its role in the organization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risk management techniques to identify and prioritize risk factors for information assets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risk is assessed based on the likelihood of adverse events and the effects on information assets when events occur</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use of the results of the risk identification process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7"/>
          <p:cNvSpPr>
            <a:spLocks noGrp="1" noChangeArrowheads="1"/>
          </p:cNvSpPr>
          <p:nvPr>
            <p:ph type="body" idx="1"/>
          </p:nvPr>
        </p:nvSpPr>
        <p:spPr>
          <a:xfrm>
            <a:off x="365125" y="1538818"/>
            <a:ext cx="8415338" cy="3833282"/>
          </a:xfrm>
        </p:spPr>
        <p:txBody>
          <a:bodyPr>
            <a:normAutofit/>
          </a:bodyPr>
          <a:lstStyle/>
          <a:p>
            <a:pPr algn="just"/>
            <a:r>
              <a:rPr lang="en-US" i="1" dirty="0"/>
              <a:t>Therefore I say: One who knows the enemy and knows himself will not be in danger in a hundred battles</a:t>
            </a:r>
          </a:p>
          <a:p>
            <a:pPr algn="just"/>
            <a:r>
              <a:rPr lang="en-US" i="1" dirty="0"/>
              <a:t>One who does not know the enemy but knows himself will sometimes win, sometimes lose</a:t>
            </a:r>
          </a:p>
          <a:p>
            <a:pPr algn="just"/>
            <a:r>
              <a:rPr lang="en-US" i="1" dirty="0"/>
              <a:t>One who does not know the enemy and does not know himself will be in danger in every battle</a:t>
            </a:r>
          </a:p>
          <a:p>
            <a:pPr marL="0" indent="0" algn="just">
              <a:buNone/>
            </a:pPr>
            <a:r>
              <a:rPr lang="en-US" i="1" dirty="0"/>
              <a:t>Sun Tzu</a:t>
            </a:r>
          </a:p>
        </p:txBody>
      </p:sp>
      <p:sp>
        <p:nvSpPr>
          <p:cNvPr id="6147" name="Rectangle 6"/>
          <p:cNvSpPr>
            <a:spLocks noGrp="1" noChangeArrowheads="1"/>
          </p:cNvSpPr>
          <p:nvPr>
            <p:ph type="title"/>
          </p:nvPr>
        </p:nvSpPr>
        <p:spPr>
          <a:xfrm>
            <a:off x="549275" y="107576"/>
            <a:ext cx="8042276" cy="870324"/>
          </a:xfrm>
        </p:spPr>
        <p:txBody>
          <a:bodyPr/>
          <a:lstStyle/>
          <a:p>
            <a:r>
              <a:rPr lang="en-US" dirty="0"/>
              <a:t>Risk Management</a:t>
            </a:r>
          </a:p>
        </p:txBody>
      </p:sp>
    </p:spTree>
    <p:extLst>
      <p:ext uri="{BB962C8B-B14F-4D97-AF65-F5344CB8AC3E}">
        <p14:creationId xmlns:p14="http://schemas.microsoft.com/office/powerpoint/2010/main" val="13295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7"/>
          <p:cNvSpPr>
            <a:spLocks noGrp="1" noChangeArrowheads="1"/>
          </p:cNvSpPr>
          <p:nvPr>
            <p:ph type="body" idx="1"/>
          </p:nvPr>
        </p:nvSpPr>
        <p:spPr>
          <a:xfrm>
            <a:off x="365125" y="1538818"/>
            <a:ext cx="8415338" cy="3795182"/>
          </a:xfrm>
        </p:spPr>
        <p:txBody>
          <a:bodyPr>
            <a:normAutofit/>
          </a:bodyPr>
          <a:lstStyle/>
          <a:p>
            <a:pPr algn="just"/>
            <a:r>
              <a:rPr lang="en-US" dirty="0"/>
              <a:t>InfoSec managers and technicians are the defenders of information</a:t>
            </a:r>
          </a:p>
          <a:p>
            <a:pPr algn="just"/>
            <a:r>
              <a:rPr lang="en-US" dirty="0"/>
              <a:t>They constantly face a myriad of threats to the organization’s information assets</a:t>
            </a:r>
          </a:p>
          <a:p>
            <a:pPr algn="just"/>
            <a:r>
              <a:rPr lang="en-US" dirty="0"/>
              <a:t>A layered defense is the foundation of any InfoSec program</a:t>
            </a:r>
          </a:p>
        </p:txBody>
      </p:sp>
      <p:sp>
        <p:nvSpPr>
          <p:cNvPr id="5123" name="Rectangle 6"/>
          <p:cNvSpPr>
            <a:spLocks noGrp="1" noChangeArrowheads="1"/>
          </p:cNvSpPr>
          <p:nvPr>
            <p:ph type="title"/>
          </p:nvPr>
        </p:nvSpPr>
        <p:spPr/>
        <p:txBody>
          <a:bodyPr/>
          <a:lstStyle/>
          <a:p>
            <a:r>
              <a:rPr lang="en-US" dirty="0"/>
              <a:t>Introduction</a:t>
            </a:r>
          </a:p>
        </p:txBody>
      </p:sp>
    </p:spTree>
    <p:extLst>
      <p:ext uri="{BB962C8B-B14F-4D97-AF65-F5344CB8AC3E}">
        <p14:creationId xmlns:p14="http://schemas.microsoft.com/office/powerpoint/2010/main" val="35931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7"/>
          <p:cNvSpPr>
            <a:spLocks noGrp="1" noChangeArrowheads="1"/>
          </p:cNvSpPr>
          <p:nvPr>
            <p:ph type="body" idx="1"/>
          </p:nvPr>
        </p:nvSpPr>
        <p:spPr>
          <a:xfrm>
            <a:off x="365125" y="1284819"/>
            <a:ext cx="8415338" cy="4265082"/>
          </a:xfrm>
        </p:spPr>
        <p:txBody>
          <a:bodyPr>
            <a:normAutofit fontScale="92500" lnSpcReduction="20000"/>
          </a:bodyPr>
          <a:lstStyle/>
          <a:p>
            <a:pPr algn="just"/>
            <a:r>
              <a:rPr lang="en-US" sz="2400" dirty="0"/>
              <a:t>When operating any kind of organization, a certain amount of risk is always involved</a:t>
            </a:r>
          </a:p>
          <a:p>
            <a:pPr algn="just"/>
            <a:r>
              <a:rPr lang="en-US" sz="2400" dirty="0"/>
              <a:t>For an organization to manage risk properly, managers should understand how information is collected, processed, stored, and transmitted </a:t>
            </a:r>
          </a:p>
          <a:p>
            <a:pPr algn="just"/>
            <a:r>
              <a:rPr lang="en-US" sz="2400" dirty="0"/>
              <a:t>Knowing yourself in this context requires identifying which information assets are valuable to the organization, categorizing and classifying those assets, and understanding how they are currently being protected</a:t>
            </a:r>
          </a:p>
          <a:p>
            <a:pPr algn="just"/>
            <a:r>
              <a:rPr lang="en-US" sz="2400" dirty="0"/>
              <a:t>Knowing the enemy means identifying, examining, and understanding the threats facing the organization’s information assets</a:t>
            </a:r>
          </a:p>
        </p:txBody>
      </p:sp>
      <p:sp>
        <p:nvSpPr>
          <p:cNvPr id="7171" name="Rectangle 6"/>
          <p:cNvSpPr>
            <a:spLocks noGrp="1" noChangeArrowheads="1"/>
          </p:cNvSpPr>
          <p:nvPr>
            <p:ph type="title"/>
          </p:nvPr>
        </p:nvSpPr>
        <p:spPr>
          <a:xfrm>
            <a:off x="549274" y="107576"/>
            <a:ext cx="8493125" cy="1149724"/>
          </a:xfrm>
        </p:spPr>
        <p:txBody>
          <a:bodyPr/>
          <a:lstStyle/>
          <a:p>
            <a:r>
              <a:rPr lang="en-US" sz="4000" dirty="0"/>
              <a:t>Knowing Yourself and Knowing the Enemy</a:t>
            </a:r>
          </a:p>
        </p:txBody>
      </p:sp>
    </p:spTree>
    <p:extLst>
      <p:ext uri="{BB962C8B-B14F-4D97-AF65-F5344CB8AC3E}">
        <p14:creationId xmlns:p14="http://schemas.microsoft.com/office/powerpoint/2010/main" val="177287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550862" y="1454150"/>
            <a:ext cx="8042276" cy="3949699"/>
          </a:xfrm>
        </p:spPr>
        <p:txBody>
          <a:bodyPr>
            <a:normAutofit fontScale="92500" lnSpcReduction="20000"/>
          </a:bodyPr>
          <a:lstStyle/>
          <a:p>
            <a:pPr algn="just"/>
            <a:r>
              <a:rPr lang="en-US" dirty="0"/>
              <a:t>Risk management is the process of discovering and assessing the risks to an organization’s operations and determining how those risks can be controlled or mitigated</a:t>
            </a:r>
          </a:p>
          <a:p>
            <a:pPr algn="just"/>
            <a:r>
              <a:rPr lang="en-US" dirty="0"/>
              <a:t>This process involves discovering and understanding answers to some key questions with regard to the risk associated with an organization’s information assets:</a:t>
            </a:r>
          </a:p>
          <a:p>
            <a:pPr lvl="1" algn="just"/>
            <a:r>
              <a:rPr lang="en-US" dirty="0"/>
              <a:t>Where and what is the risk (risk identification)?</a:t>
            </a:r>
          </a:p>
          <a:p>
            <a:pPr lvl="1" algn="just"/>
            <a:r>
              <a:rPr lang="en-US" dirty="0"/>
              <a:t>How severe is the current level of risk (risk analysis)?</a:t>
            </a:r>
          </a:p>
          <a:p>
            <a:pPr lvl="1" algn="just"/>
            <a:r>
              <a:rPr lang="en-US" dirty="0"/>
              <a:t>Is the current level of risk acceptable (risk evaluation)?</a:t>
            </a:r>
          </a:p>
          <a:p>
            <a:pPr lvl="1" algn="just"/>
            <a:r>
              <a:rPr lang="en-US" dirty="0"/>
              <a:t>What do I need to do to bring the risk to an acceptable level (risk treatment)?</a:t>
            </a:r>
          </a:p>
        </p:txBody>
      </p:sp>
      <p:sp>
        <p:nvSpPr>
          <p:cNvPr id="9219" name="Rectangle 8"/>
          <p:cNvSpPr>
            <a:spLocks noGrp="1" noChangeArrowheads="1"/>
          </p:cNvSpPr>
          <p:nvPr>
            <p:ph type="title"/>
          </p:nvPr>
        </p:nvSpPr>
        <p:spPr>
          <a:xfrm>
            <a:off x="549274" y="107576"/>
            <a:ext cx="8302625" cy="1175124"/>
          </a:xfrm>
        </p:spPr>
        <p:txBody>
          <a:bodyPr/>
          <a:lstStyle/>
          <a:p>
            <a:r>
              <a:rPr lang="en-US" sz="4000" dirty="0"/>
              <a:t>The Information Security Risk Management Framework</a:t>
            </a:r>
          </a:p>
        </p:txBody>
      </p:sp>
    </p:spTree>
    <p:extLst>
      <p:ext uri="{BB962C8B-B14F-4D97-AF65-F5344CB8AC3E}">
        <p14:creationId xmlns:p14="http://schemas.microsoft.com/office/powerpoint/2010/main" val="216473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15900" y="207203"/>
            <a:ext cx="8686800" cy="5331029"/>
            <a:chOff x="228600" y="372303"/>
            <a:chExt cx="8686800" cy="5331029"/>
          </a:xfrm>
        </p:grpSpPr>
        <p:pic>
          <p:nvPicPr>
            <p:cNvPr id="3" name="Picture 2" descr="Two flow diagrams show the risk management framework and process. On the left the risk management framework shows Executive governance and support displayed at the top, which leads to frame work design, frame work implementation, framework monitoring and review, continuous improvement which leads back to the framework design. The risk management process shows process communication on the left and a double headed arrow connects to framework implementation in the risk management framework. Process monitoring and review is on the right. Both sides are connected by double headed arrows and a bent arrow leads to process preparation. This connects to the Risk assessment box, which includes Risk identification, Risk analysis, and Risk evaluation. Risk treatment is outside the box, at the bottom of the flowchart. The elements in the box are connected by double headed arrow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8600" y="372303"/>
              <a:ext cx="8686800" cy="5300594"/>
            </a:xfrm>
            <a:prstGeom prst="rect">
              <a:avLst/>
            </a:prstGeom>
          </p:spPr>
        </p:pic>
        <p:sp>
          <p:nvSpPr>
            <p:cNvPr id="2" name="TextBox 1"/>
            <p:cNvSpPr txBox="1"/>
            <p:nvPr/>
          </p:nvSpPr>
          <p:spPr>
            <a:xfrm>
              <a:off x="228600" y="53340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3159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449918"/>
            <a:ext cx="8415338" cy="4207306"/>
          </a:xfrm>
        </p:spPr>
        <p:txBody>
          <a:bodyPr>
            <a:normAutofit fontScale="92500" lnSpcReduction="10000"/>
          </a:bodyPr>
          <a:lstStyle/>
          <a:p>
            <a:pPr algn="just"/>
            <a:r>
              <a:rPr lang="en-US" sz="2400" dirty="0"/>
              <a:t>Each of the three communities of interest directly linked to managing the risks to information assets has a particular strategic role to play:</a:t>
            </a:r>
          </a:p>
          <a:p>
            <a:pPr lvl="1" algn="just"/>
            <a:r>
              <a:rPr lang="en-US" sz="2000" dirty="0"/>
              <a:t>InfoSec—Because members of the InfoSec community best understand the threats and attacks that introduce risk, they often take a leadership role in addressing risk</a:t>
            </a:r>
          </a:p>
          <a:p>
            <a:pPr lvl="1" algn="just"/>
            <a:r>
              <a:rPr lang="en-US" sz="2000" dirty="0"/>
              <a:t>IT—This group is responsible for building secure systems and ensuring their safe operation </a:t>
            </a:r>
          </a:p>
          <a:p>
            <a:pPr lvl="1" algn="just"/>
            <a:r>
              <a:rPr lang="en-US" sz="2000" dirty="0"/>
              <a:t>General management and users—When properly trained and kept aware of the threats faced by the organization, this group plays a part in the early detection and response process. Members of this community also ensure that sufficient resources are allocated to the InfoSec and IT groups to meet the security needs of the organization </a:t>
            </a:r>
            <a:endParaRPr lang="en-US" sz="2400" dirty="0"/>
          </a:p>
        </p:txBody>
      </p:sp>
      <p:sp>
        <p:nvSpPr>
          <p:cNvPr id="3" name="Title 2"/>
          <p:cNvSpPr>
            <a:spLocks noGrp="1"/>
          </p:cNvSpPr>
          <p:nvPr>
            <p:ph type="title"/>
          </p:nvPr>
        </p:nvSpPr>
        <p:spPr>
          <a:xfrm>
            <a:off x="549275" y="107576"/>
            <a:ext cx="8042276" cy="1187824"/>
          </a:xfrm>
        </p:spPr>
        <p:txBody>
          <a:bodyPr/>
          <a:lstStyle/>
          <a:p>
            <a:r>
              <a:rPr lang="en-US" sz="4000" dirty="0"/>
              <a:t>Roles of Communities of Interest in Managing Risk</a:t>
            </a:r>
          </a:p>
        </p:txBody>
      </p:sp>
    </p:spTree>
    <p:extLst>
      <p:ext uri="{BB962C8B-B14F-4D97-AF65-F5344CB8AC3E}">
        <p14:creationId xmlns:p14="http://schemas.microsoft.com/office/powerpoint/2010/main" val="230916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783376"/>
            <a:ext cx="8415338" cy="4737099"/>
          </a:xfrm>
        </p:spPr>
        <p:txBody>
          <a:bodyPr>
            <a:normAutofit fontScale="85000" lnSpcReduction="10000"/>
          </a:bodyPr>
          <a:lstStyle/>
          <a:p>
            <a:pPr algn="just"/>
            <a:r>
              <a:rPr lang="en-US" sz="2400" dirty="0"/>
              <a:t>The entire RM program begins with a formal acknowledgement by the organization’s most senior governance group that RM is invaluable and critical to the organization’s long-term sustainability and viability</a:t>
            </a:r>
          </a:p>
          <a:p>
            <a:pPr algn="just"/>
            <a:r>
              <a:rPr lang="en-US" sz="2400" dirty="0"/>
              <a:t>After acknowledging this, the group formally commissions the development and eventual implementation of the RM project</a:t>
            </a:r>
          </a:p>
          <a:p>
            <a:pPr algn="just"/>
            <a:r>
              <a:rPr lang="en-US" sz="2400" dirty="0"/>
              <a:t>Prior to the actual design of the framework, the governance group must demonstrate its commitment to the RM effort by notifying the entire organization that:</a:t>
            </a:r>
          </a:p>
          <a:p>
            <a:pPr marL="685800" lvl="1" indent="-457200" algn="just">
              <a:buFont typeface="+mj-lt"/>
              <a:buAutoNum type="arabicPeriod"/>
            </a:pPr>
            <a:r>
              <a:rPr lang="en-US" sz="2000" dirty="0"/>
              <a:t>a major RM project is underway, </a:t>
            </a:r>
          </a:p>
          <a:p>
            <a:pPr marL="685800" lvl="1" indent="-457200" algn="just">
              <a:buFont typeface="+mj-lt"/>
              <a:buAutoNum type="arabicPeriod"/>
            </a:pPr>
            <a:r>
              <a:rPr lang="en-US" sz="2000" dirty="0"/>
              <a:t>the project is of the utmost importance to the strategic future of the organization, and </a:t>
            </a:r>
          </a:p>
          <a:p>
            <a:pPr marL="685800" lvl="1" indent="-457200" algn="just">
              <a:buFont typeface="+mj-lt"/>
              <a:buAutoNum type="arabicPeriod"/>
            </a:pPr>
            <a:r>
              <a:rPr lang="en-US" sz="2000" dirty="0"/>
              <a:t>the participation and cooperation of all aspects of the organization are mandated and are crucial to the project’s success</a:t>
            </a:r>
          </a:p>
        </p:txBody>
      </p:sp>
      <p:sp>
        <p:nvSpPr>
          <p:cNvPr id="3" name="Title 2"/>
          <p:cNvSpPr>
            <a:spLocks noGrp="1"/>
          </p:cNvSpPr>
          <p:nvPr>
            <p:ph type="title"/>
          </p:nvPr>
        </p:nvSpPr>
        <p:spPr>
          <a:xfrm>
            <a:off x="549275" y="107576"/>
            <a:ext cx="8042276" cy="641724"/>
          </a:xfrm>
        </p:spPr>
        <p:txBody>
          <a:bodyPr/>
          <a:lstStyle/>
          <a:p>
            <a:r>
              <a:rPr lang="en-US" sz="3600" dirty="0"/>
              <a:t>Executive Governance and Support</a:t>
            </a:r>
          </a:p>
        </p:txBody>
      </p:sp>
    </p:spTree>
    <p:extLst>
      <p:ext uri="{BB962C8B-B14F-4D97-AF65-F5344CB8AC3E}">
        <p14:creationId xmlns:p14="http://schemas.microsoft.com/office/powerpoint/2010/main" val="331823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991862"/>
          </a:xfrm>
        </p:spPr>
        <p:txBody>
          <a:bodyPr/>
          <a:lstStyle/>
          <a:p>
            <a:pPr algn="just"/>
            <a:r>
              <a:rPr lang="en-US" dirty="0"/>
              <a:t>It is the governance group’s responsibility to ensure that the RM process is in complete compliance with all applicable requirements</a:t>
            </a:r>
          </a:p>
          <a:p>
            <a:pPr algn="just"/>
            <a:r>
              <a:rPr lang="en-US" dirty="0"/>
              <a:t>This is commonly done by assigning a member of the organization’s legal team (when there is one) to the RM framework team, or by requiring that all work products from the team are reviewed and approved by the designated legal counsel</a:t>
            </a:r>
          </a:p>
          <a:p>
            <a:pPr marL="0" indent="0" algn="just">
              <a:buNone/>
            </a:pPr>
            <a:endParaRPr lang="en-US" dirty="0"/>
          </a:p>
        </p:txBody>
      </p:sp>
      <p:sp>
        <p:nvSpPr>
          <p:cNvPr id="3" name="Title 2"/>
          <p:cNvSpPr>
            <a:spLocks noGrp="1"/>
          </p:cNvSpPr>
          <p:nvPr>
            <p:ph type="title"/>
          </p:nvPr>
        </p:nvSpPr>
        <p:spPr/>
        <p:txBody>
          <a:bodyPr/>
          <a:lstStyle/>
          <a:p>
            <a:r>
              <a:rPr lang="en-US" dirty="0"/>
              <a:t>Legal and Regulatory Compliance</a:t>
            </a:r>
          </a:p>
        </p:txBody>
      </p:sp>
    </p:spTree>
    <p:extLst>
      <p:ext uri="{BB962C8B-B14F-4D97-AF65-F5344CB8AC3E}">
        <p14:creationId xmlns:p14="http://schemas.microsoft.com/office/powerpoint/2010/main" val="405693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992719"/>
            <a:ext cx="8415338" cy="4569882"/>
          </a:xfrm>
        </p:spPr>
        <p:txBody>
          <a:bodyPr>
            <a:normAutofit fontScale="92500" lnSpcReduction="10000"/>
          </a:bodyPr>
          <a:lstStyle/>
          <a:p>
            <a:pPr algn="just">
              <a:lnSpc>
                <a:spcPct val="100000"/>
              </a:lnSpc>
            </a:pPr>
            <a:r>
              <a:rPr lang="en-US" sz="2400" dirty="0"/>
              <a:t>For RM program development and implementation, the project leader, in cooperation with the governance group, drafts a risk management policy </a:t>
            </a:r>
          </a:p>
          <a:p>
            <a:pPr algn="just">
              <a:lnSpc>
                <a:spcPct val="100000"/>
              </a:lnSpc>
            </a:pPr>
            <a:r>
              <a:rPr lang="en-US" sz="2400" dirty="0"/>
              <a:t>While no two policies are identical, most RM policies include:</a:t>
            </a:r>
          </a:p>
          <a:p>
            <a:pPr lvl="1" algn="just">
              <a:lnSpc>
                <a:spcPct val="100000"/>
              </a:lnSpc>
            </a:pPr>
            <a:r>
              <a:rPr lang="en-US" sz="2000" i="1" dirty="0"/>
              <a:t>Purpose and scope</a:t>
            </a:r>
          </a:p>
          <a:p>
            <a:pPr lvl="1" algn="just">
              <a:lnSpc>
                <a:spcPct val="100000"/>
              </a:lnSpc>
            </a:pPr>
            <a:r>
              <a:rPr lang="en-US" sz="2000" i="1" dirty="0"/>
              <a:t>RM intent and objectives</a:t>
            </a:r>
          </a:p>
          <a:p>
            <a:pPr lvl="1" algn="just">
              <a:lnSpc>
                <a:spcPct val="100000"/>
              </a:lnSpc>
            </a:pPr>
            <a:r>
              <a:rPr lang="en-US" sz="2000" i="1" dirty="0"/>
              <a:t>Roles and responsibilities of subordinate groups</a:t>
            </a:r>
          </a:p>
          <a:p>
            <a:pPr lvl="1" algn="just">
              <a:lnSpc>
                <a:spcPct val="100000"/>
              </a:lnSpc>
            </a:pPr>
            <a:r>
              <a:rPr lang="en-US" sz="2000" i="1" dirty="0"/>
              <a:t>Resource requirements</a:t>
            </a:r>
            <a:endParaRPr lang="en-US" sz="2000" dirty="0"/>
          </a:p>
          <a:p>
            <a:pPr lvl="1" algn="just">
              <a:lnSpc>
                <a:spcPct val="100000"/>
              </a:lnSpc>
            </a:pPr>
            <a:r>
              <a:rPr lang="en-US" sz="2000" i="1" dirty="0"/>
              <a:t>Risk appetite and tolerances</a:t>
            </a:r>
            <a:endParaRPr lang="en-US" sz="2000" dirty="0"/>
          </a:p>
          <a:p>
            <a:pPr lvl="1" algn="just">
              <a:lnSpc>
                <a:spcPct val="100000"/>
              </a:lnSpc>
            </a:pPr>
            <a:r>
              <a:rPr lang="en-US" sz="2000" i="1" dirty="0"/>
              <a:t>RM program development guidelines</a:t>
            </a:r>
          </a:p>
          <a:p>
            <a:pPr lvl="1" algn="just">
              <a:lnSpc>
                <a:spcPct val="100000"/>
              </a:lnSpc>
            </a:pPr>
            <a:r>
              <a:rPr lang="en-US" sz="2000" i="1" dirty="0"/>
              <a:t>Special instructions and revision information</a:t>
            </a:r>
          </a:p>
          <a:p>
            <a:pPr lvl="1" algn="just">
              <a:lnSpc>
                <a:spcPct val="100000"/>
              </a:lnSpc>
            </a:pPr>
            <a:r>
              <a:rPr lang="en-US" sz="2000" i="1" dirty="0"/>
              <a:t>References to other key policies, plans, standards, and guidelines</a:t>
            </a:r>
          </a:p>
        </p:txBody>
      </p:sp>
      <p:sp>
        <p:nvSpPr>
          <p:cNvPr id="3" name="Title 2"/>
          <p:cNvSpPr>
            <a:spLocks noGrp="1"/>
          </p:cNvSpPr>
          <p:nvPr>
            <p:ph type="title"/>
          </p:nvPr>
        </p:nvSpPr>
        <p:spPr>
          <a:xfrm>
            <a:off x="549275" y="107576"/>
            <a:ext cx="8042276" cy="844924"/>
          </a:xfrm>
        </p:spPr>
        <p:txBody>
          <a:bodyPr/>
          <a:lstStyle/>
          <a:p>
            <a:r>
              <a:rPr lang="en-US" dirty="0"/>
              <a:t>The RM Policy</a:t>
            </a:r>
          </a:p>
        </p:txBody>
      </p:sp>
    </p:spTree>
    <p:extLst>
      <p:ext uri="{BB962C8B-B14F-4D97-AF65-F5344CB8AC3E}">
        <p14:creationId xmlns:p14="http://schemas.microsoft.com/office/powerpoint/2010/main" val="307973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787400"/>
            <a:ext cx="8415338" cy="4680893"/>
          </a:xfrm>
        </p:spPr>
        <p:txBody>
          <a:bodyPr>
            <a:normAutofit fontScale="92500"/>
          </a:bodyPr>
          <a:lstStyle/>
          <a:p>
            <a:pPr algn="just"/>
            <a:r>
              <a:rPr lang="en-US" dirty="0"/>
              <a:t>As the organization moves forward with RM development efforts, key responsibilities have to be specified by the governance group:</a:t>
            </a:r>
          </a:p>
          <a:p>
            <a:pPr lvl="1" algn="just"/>
            <a:r>
              <a:rPr lang="en-US" dirty="0"/>
              <a:t>Who will be the project manager of the RM framework team? </a:t>
            </a:r>
          </a:p>
          <a:p>
            <a:pPr lvl="1" algn="just"/>
            <a:r>
              <a:rPr lang="en-US" dirty="0"/>
              <a:t>Who will be assigned to the framework team? </a:t>
            </a:r>
          </a:p>
          <a:p>
            <a:pPr lvl="1" algn="just"/>
            <a:r>
              <a:rPr lang="en-US" dirty="0"/>
              <a:t>Who will be assigned to the process team? </a:t>
            </a:r>
          </a:p>
          <a:p>
            <a:pPr lvl="1" algn="just"/>
            <a:r>
              <a:rPr lang="en-US" dirty="0"/>
              <a:t>Who will manage each of these teams?</a:t>
            </a:r>
          </a:p>
          <a:p>
            <a:pPr algn="just"/>
            <a:r>
              <a:rPr lang="en-US" dirty="0"/>
              <a:t>In most organizations, either the CIO, CISO, or their equivalent leads the RM effort</a:t>
            </a:r>
          </a:p>
          <a:p>
            <a:pPr algn="just"/>
            <a:r>
              <a:rPr lang="en-US" dirty="0"/>
              <a:t>In many instances, the CIO serves as the champion and the CISO as the project manager</a:t>
            </a:r>
          </a:p>
        </p:txBody>
      </p:sp>
      <p:sp>
        <p:nvSpPr>
          <p:cNvPr id="3" name="Title 2"/>
          <p:cNvSpPr>
            <a:spLocks noGrp="1"/>
          </p:cNvSpPr>
          <p:nvPr>
            <p:ph type="title"/>
          </p:nvPr>
        </p:nvSpPr>
        <p:spPr>
          <a:xfrm>
            <a:off x="549275" y="107576"/>
            <a:ext cx="8042276" cy="679824"/>
          </a:xfrm>
        </p:spPr>
        <p:txBody>
          <a:bodyPr/>
          <a:lstStyle/>
          <a:p>
            <a:r>
              <a:rPr lang="en-US" sz="4000" dirty="0"/>
              <a:t>Assigning Key Responsibilities</a:t>
            </a:r>
          </a:p>
        </p:txBody>
      </p:sp>
    </p:spTree>
    <p:extLst>
      <p:ext uri="{BB962C8B-B14F-4D97-AF65-F5344CB8AC3E}">
        <p14:creationId xmlns:p14="http://schemas.microsoft.com/office/powerpoint/2010/main" val="3558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062" y="1229151"/>
            <a:ext cx="8415338" cy="4401205"/>
          </a:xfrm>
        </p:spPr>
        <p:txBody>
          <a:bodyPr/>
          <a:lstStyle/>
          <a:p>
            <a:pPr algn="just"/>
            <a:r>
              <a:rPr lang="en-US" dirty="0"/>
              <a:t>Once the members of the RM framework team have been identified, the governance group should communicate its intent, priorities, and desired outcomes for the overall RM program</a:t>
            </a:r>
          </a:p>
          <a:p>
            <a:pPr algn="just"/>
            <a:r>
              <a:rPr lang="en-US" dirty="0"/>
              <a:t>The project leader will then translate this intent into a set of goals and objectives for the RM effort</a:t>
            </a:r>
          </a:p>
          <a:p>
            <a:pPr algn="just"/>
            <a:r>
              <a:rPr lang="en-US" dirty="0"/>
              <a:t>Once a policy has been developed, or concurrently with development of that policy, the governance group must allocate the resources needed to support RM program development and implementation</a:t>
            </a:r>
          </a:p>
        </p:txBody>
      </p:sp>
      <p:sp>
        <p:nvSpPr>
          <p:cNvPr id="3" name="Title 2"/>
          <p:cNvSpPr>
            <a:spLocks noGrp="1"/>
          </p:cNvSpPr>
          <p:nvPr>
            <p:ph type="title"/>
          </p:nvPr>
        </p:nvSpPr>
        <p:spPr>
          <a:xfrm>
            <a:off x="762000" y="139700"/>
            <a:ext cx="8026400" cy="1087333"/>
          </a:xfrm>
        </p:spPr>
        <p:txBody>
          <a:bodyPr/>
          <a:lstStyle/>
          <a:p>
            <a:r>
              <a:rPr lang="en-US" sz="3600" dirty="0"/>
              <a:t>Developing Priorities and Objectives and Providing Resources</a:t>
            </a:r>
          </a:p>
        </p:txBody>
      </p:sp>
    </p:spTree>
    <p:extLst>
      <p:ext uri="{BB962C8B-B14F-4D97-AF65-F5344CB8AC3E}">
        <p14:creationId xmlns:p14="http://schemas.microsoft.com/office/powerpoint/2010/main" val="410954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05418"/>
            <a:ext cx="8415338" cy="4555093"/>
          </a:xfrm>
        </p:spPr>
        <p:txBody>
          <a:bodyPr>
            <a:normAutofit lnSpcReduction="10000"/>
          </a:bodyPr>
          <a:lstStyle/>
          <a:p>
            <a:pPr algn="just"/>
            <a:r>
              <a:rPr lang="en-US" dirty="0"/>
              <a:t>Continuous improvement is the process of implementing a formal program designed to continuously review and improve any type of organizational effort</a:t>
            </a:r>
          </a:p>
          <a:p>
            <a:pPr algn="just"/>
            <a:r>
              <a:rPr lang="en-US" dirty="0"/>
              <a:t>The difference between current outcomes and the ideal outcomes envisioned is commonly referred to as the gap; the assessment between the two is known as a gap analysis</a:t>
            </a:r>
          </a:p>
          <a:p>
            <a:pPr algn="just"/>
            <a:r>
              <a:rPr lang="en-US" dirty="0"/>
              <a:t>The performance measures implemented in the RM process provide the data used to assess the performance outcome of the overall RM effort</a:t>
            </a:r>
          </a:p>
        </p:txBody>
      </p:sp>
      <p:sp>
        <p:nvSpPr>
          <p:cNvPr id="3" name="Title 2"/>
          <p:cNvSpPr>
            <a:spLocks noGrp="1"/>
          </p:cNvSpPr>
          <p:nvPr>
            <p:ph type="title"/>
          </p:nvPr>
        </p:nvSpPr>
        <p:spPr>
          <a:xfrm>
            <a:off x="549275" y="107576"/>
            <a:ext cx="8042276" cy="756024"/>
          </a:xfrm>
        </p:spPr>
        <p:txBody>
          <a:bodyPr/>
          <a:lstStyle/>
          <a:p>
            <a:r>
              <a:rPr lang="en-US" dirty="0"/>
              <a:t>Continuous Improvement</a:t>
            </a:r>
          </a:p>
        </p:txBody>
      </p:sp>
    </p:spTree>
    <p:extLst>
      <p:ext uri="{BB962C8B-B14F-4D97-AF65-F5344CB8AC3E}">
        <p14:creationId xmlns:p14="http://schemas.microsoft.com/office/powerpoint/2010/main" val="2172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49275" y="939800"/>
            <a:ext cx="8415338" cy="4519440"/>
          </a:xfrm>
        </p:spPr>
        <p:txBody>
          <a:bodyPr>
            <a:normAutofit fontScale="92500" lnSpcReduction="20000"/>
          </a:bodyPr>
          <a:lstStyle/>
          <a:p>
            <a:pPr algn="just"/>
            <a:endParaRPr lang="en-US"/>
          </a:p>
          <a:p>
            <a:pPr algn="just"/>
            <a:r>
              <a:rPr lang="en-US" dirty="0"/>
              <a:t>During the implementation phase of the RM framework, the RM plan guides the implementation of the RM process, in which risk evaluation and remediation of key assets are conducted</a:t>
            </a:r>
          </a:p>
          <a:p>
            <a:pPr algn="just"/>
            <a:r>
              <a:rPr lang="en-US" dirty="0"/>
              <a:t>The RM process uses the specific knowledge and perspective of the team to complete the following tasks:</a:t>
            </a:r>
          </a:p>
          <a:p>
            <a:pPr lvl="1" algn="just"/>
            <a:r>
              <a:rPr lang="en-US" dirty="0"/>
              <a:t>Establishing the context</a:t>
            </a:r>
          </a:p>
          <a:p>
            <a:pPr lvl="1" algn="just"/>
            <a:r>
              <a:rPr lang="en-US" dirty="0"/>
              <a:t>Identifying risk</a:t>
            </a:r>
          </a:p>
          <a:p>
            <a:pPr lvl="1" algn="just"/>
            <a:r>
              <a:rPr lang="en-US" dirty="0"/>
              <a:t>Analyzing risk</a:t>
            </a:r>
          </a:p>
          <a:p>
            <a:pPr lvl="1" algn="just"/>
            <a:r>
              <a:rPr lang="en-US" dirty="0"/>
              <a:t>Evaluating the risk </a:t>
            </a:r>
          </a:p>
          <a:p>
            <a:pPr lvl="1" algn="just"/>
            <a:r>
              <a:rPr lang="en-US" dirty="0"/>
              <a:t>Treating the unacceptable risk</a:t>
            </a:r>
          </a:p>
          <a:p>
            <a:pPr lvl="1" algn="just"/>
            <a:r>
              <a:rPr lang="en-US" dirty="0"/>
              <a:t>Summarizing the findings</a:t>
            </a:r>
          </a:p>
        </p:txBody>
      </p:sp>
      <p:sp>
        <p:nvSpPr>
          <p:cNvPr id="4" name="Title 3"/>
          <p:cNvSpPr>
            <a:spLocks noGrp="1"/>
          </p:cNvSpPr>
          <p:nvPr>
            <p:ph type="title"/>
          </p:nvPr>
        </p:nvSpPr>
        <p:spPr>
          <a:xfrm>
            <a:off x="549275" y="107576"/>
            <a:ext cx="8042276" cy="832224"/>
          </a:xfrm>
        </p:spPr>
        <p:txBody>
          <a:bodyPr/>
          <a:lstStyle/>
          <a:p>
            <a:br>
              <a:rPr lang="en-US" sz="4400" dirty="0"/>
            </a:br>
            <a:br>
              <a:rPr lang="en-US" sz="4400" dirty="0"/>
            </a:br>
            <a:br>
              <a:rPr lang="en-US" sz="4400" dirty="0"/>
            </a:br>
            <a:br>
              <a:rPr lang="en-US" sz="4400" dirty="0"/>
            </a:br>
            <a:r>
              <a:rPr lang="en-US" sz="3200" dirty="0"/>
              <a:t>The Risk Management Process</a:t>
            </a:r>
          </a:p>
        </p:txBody>
      </p:sp>
    </p:spTree>
    <p:extLst>
      <p:ext uri="{BB962C8B-B14F-4D97-AF65-F5344CB8AC3E}">
        <p14:creationId xmlns:p14="http://schemas.microsoft.com/office/powerpoint/2010/main" val="3285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272546"/>
            <a:ext cx="8851900" cy="6436032"/>
            <a:chOff x="0" y="272546"/>
            <a:chExt cx="8851900" cy="6436032"/>
          </a:xfrm>
        </p:grpSpPr>
        <p:pic>
          <p:nvPicPr>
            <p:cNvPr id="2" name="Picture 1" descr="A table provides Organizational Assets Used in Systems. The table has 3 columns and 6 rows. The column headings are as follows from left to right: Information System Components, Risk Management Components, Example Risk Management Components. The row entries are as follows. Row 1. Information System Components, People. Risk Management Components, Internal personnel and External personnel. Example Risk Management Components, trusted employees, Other staff members, People we trust outside our organization, Strangers. Row 2. Information System Components, Procedures. Risk Management Components, Procedures. Example Risk Management Components, IT and business-standard procedures and IT and business-sensitive procedures. Row 3. Information System Components, Data. Risk Management Components, Data or information. Example Risk Management Components, Transmission, Processing, Storage. Row 4. Information System Components, Software. Risk Management Components, Software. Example Risk Management Components, applications, Operating Systems, Utilities, Security components. Row 5. Information System Components, Hardware. Risk Management Components, Hardware. Example Risk Management Components, Systems and peripherals, Security devices, Network-attached process control devices and other embedded systems such as Internet of Things. Row 6. Information System Components, Networking. Risk Management Components, Networking. Example Risk Management Components, Local area network components, Intranet components, Internet or extranet compon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72546"/>
              <a:ext cx="8851900" cy="6436032"/>
            </a:xfrm>
            <a:prstGeom prst="rect">
              <a:avLst/>
            </a:prstGeom>
          </p:spPr>
        </p:pic>
        <p:sp>
          <p:nvSpPr>
            <p:cNvPr id="3" name="TextBox 2"/>
            <p:cNvSpPr txBox="1"/>
            <p:nvPr/>
          </p:nvSpPr>
          <p:spPr>
            <a:xfrm>
              <a:off x="342900" y="361446"/>
              <a:ext cx="1168400" cy="3878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374789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4363" y="12700"/>
            <a:ext cx="8166100" cy="1212730"/>
          </a:xfrm>
        </p:spPr>
        <p:txBody>
          <a:bodyPr/>
          <a:lstStyle/>
          <a:p>
            <a:r>
              <a:rPr lang="en-US" sz="4000" dirty="0"/>
              <a:t>Identifying Hardware, Software, and Network Assets</a:t>
            </a:r>
          </a:p>
        </p:txBody>
      </p:sp>
      <p:sp>
        <p:nvSpPr>
          <p:cNvPr id="4" name="Rectangle 7"/>
          <p:cNvSpPr>
            <a:spLocks noGrp="1" noChangeArrowheads="1"/>
          </p:cNvSpPr>
          <p:nvPr>
            <p:ph sz="half" idx="1"/>
          </p:nvPr>
        </p:nvSpPr>
        <p:spPr>
          <a:xfrm>
            <a:off x="534194" y="2674529"/>
            <a:ext cx="4038600" cy="2917722"/>
          </a:xfrm>
        </p:spPr>
        <p:txBody>
          <a:bodyPr/>
          <a:lstStyle/>
          <a:p>
            <a:pPr lvl="1"/>
            <a:r>
              <a:rPr lang="en-US" dirty="0"/>
              <a:t>Name</a:t>
            </a:r>
          </a:p>
          <a:p>
            <a:pPr lvl="1"/>
            <a:r>
              <a:rPr lang="en-US" dirty="0"/>
              <a:t>Asset tag</a:t>
            </a:r>
          </a:p>
          <a:p>
            <a:pPr lvl="1"/>
            <a:r>
              <a:rPr lang="en-US" dirty="0"/>
              <a:t>IP address</a:t>
            </a:r>
          </a:p>
          <a:p>
            <a:pPr lvl="1"/>
            <a:r>
              <a:rPr lang="en-US" dirty="0"/>
              <a:t>MAC address</a:t>
            </a:r>
          </a:p>
          <a:p>
            <a:pPr lvl="1"/>
            <a:r>
              <a:rPr lang="en-US" dirty="0"/>
              <a:t>Asset type</a:t>
            </a:r>
          </a:p>
          <a:p>
            <a:pPr lvl="1"/>
            <a:r>
              <a:rPr lang="en-US" dirty="0"/>
              <a:t>Serial number</a:t>
            </a:r>
          </a:p>
          <a:p>
            <a:pPr lvl="1"/>
            <a:r>
              <a:rPr lang="en-US" dirty="0"/>
              <a:t>Manufacturer name</a:t>
            </a:r>
          </a:p>
        </p:txBody>
      </p:sp>
      <p:sp>
        <p:nvSpPr>
          <p:cNvPr id="5" name="Content Placeholder 3"/>
          <p:cNvSpPr txBox="1">
            <a:spLocks/>
          </p:cNvSpPr>
          <p:nvPr/>
        </p:nvSpPr>
        <p:spPr>
          <a:xfrm>
            <a:off x="4697413" y="2674529"/>
            <a:ext cx="4038600" cy="2819400"/>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fontAlgn="auto">
              <a:spcAft>
                <a:spcPts val="0"/>
              </a:spcAft>
            </a:pPr>
            <a:r>
              <a:rPr lang="en-US" dirty="0"/>
              <a:t>Manufacturer’s model or part number</a:t>
            </a:r>
          </a:p>
          <a:p>
            <a:pPr lvl="1" fontAlgn="auto">
              <a:spcAft>
                <a:spcPts val="0"/>
              </a:spcAft>
            </a:pPr>
            <a:r>
              <a:rPr lang="en-US" dirty="0"/>
              <a:t>Software version, update revision, or FCO number</a:t>
            </a:r>
          </a:p>
          <a:p>
            <a:pPr lvl="1" fontAlgn="auto">
              <a:spcAft>
                <a:spcPts val="0"/>
              </a:spcAft>
            </a:pPr>
            <a:r>
              <a:rPr lang="en-US" dirty="0"/>
              <a:t>Physical location</a:t>
            </a:r>
          </a:p>
          <a:p>
            <a:pPr lvl="1" fontAlgn="auto">
              <a:spcAft>
                <a:spcPts val="0"/>
              </a:spcAft>
            </a:pPr>
            <a:r>
              <a:rPr lang="en-US" dirty="0"/>
              <a:t>Logical location</a:t>
            </a:r>
          </a:p>
          <a:p>
            <a:pPr lvl="1" fontAlgn="auto">
              <a:spcAft>
                <a:spcPts val="0"/>
              </a:spcAft>
            </a:pPr>
            <a:r>
              <a:rPr lang="en-US" dirty="0"/>
              <a:t>Controlling entity</a:t>
            </a:r>
          </a:p>
          <a:p>
            <a:pPr fontAlgn="auto">
              <a:spcAft>
                <a:spcPts val="0"/>
              </a:spcAft>
            </a:pPr>
            <a:endParaRPr lang="en-US" dirty="0"/>
          </a:p>
          <a:p>
            <a:pPr fontAlgn="auto">
              <a:spcAft>
                <a:spcPts val="0"/>
              </a:spcAft>
            </a:pPr>
            <a:endParaRPr lang="en-US" dirty="0"/>
          </a:p>
        </p:txBody>
      </p:sp>
      <p:sp>
        <p:nvSpPr>
          <p:cNvPr id="6" name="Rectangle 7"/>
          <p:cNvSpPr txBox="1">
            <a:spLocks noChangeArrowheads="1"/>
          </p:cNvSpPr>
          <p:nvPr/>
        </p:nvSpPr>
        <p:spPr>
          <a:xfrm>
            <a:off x="365125" y="1446501"/>
            <a:ext cx="8415338" cy="122802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When deciding which attributes to track for each information asset, consider the following list of potential attributes:</a:t>
            </a:r>
          </a:p>
        </p:txBody>
      </p:sp>
    </p:spTree>
    <p:extLst>
      <p:ext uri="{BB962C8B-B14F-4D97-AF65-F5344CB8AC3E}">
        <p14:creationId xmlns:p14="http://schemas.microsoft.com/office/powerpoint/2010/main" val="41010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62000" y="25400"/>
            <a:ext cx="8026400" cy="1212730"/>
          </a:xfrm>
        </p:spPr>
        <p:txBody>
          <a:bodyPr/>
          <a:lstStyle/>
          <a:p>
            <a:r>
              <a:rPr lang="en-US" sz="4000" dirty="0"/>
              <a:t>Identifying People, Procedures, and Data Assets</a:t>
            </a:r>
          </a:p>
        </p:txBody>
      </p:sp>
      <p:sp>
        <p:nvSpPr>
          <p:cNvPr id="4" name="Rectangle 7"/>
          <p:cNvSpPr>
            <a:spLocks noGrp="1" noChangeArrowheads="1"/>
          </p:cNvSpPr>
          <p:nvPr>
            <p:ph sz="half" idx="1"/>
          </p:nvPr>
        </p:nvSpPr>
        <p:spPr>
          <a:xfrm>
            <a:off x="457200" y="1238129"/>
            <a:ext cx="4038600" cy="4525963"/>
          </a:xfrm>
        </p:spPr>
        <p:txBody>
          <a:bodyPr>
            <a:normAutofit fontScale="85000" lnSpcReduction="20000"/>
          </a:bodyPr>
          <a:lstStyle/>
          <a:p>
            <a:r>
              <a:rPr lang="en-US" sz="2400" dirty="0"/>
              <a:t>People</a:t>
            </a:r>
          </a:p>
          <a:p>
            <a:pPr lvl="1"/>
            <a:r>
              <a:rPr lang="en-US" sz="2000" dirty="0"/>
              <a:t>Position name/number/ID</a:t>
            </a:r>
          </a:p>
          <a:p>
            <a:pPr lvl="1"/>
            <a:r>
              <a:rPr lang="en-US" sz="2000" dirty="0"/>
              <a:t>Supervisor name/number/ID</a:t>
            </a:r>
          </a:p>
          <a:p>
            <a:pPr lvl="1"/>
            <a:r>
              <a:rPr lang="en-US" sz="2000" dirty="0"/>
              <a:t>Security clearance level</a:t>
            </a:r>
          </a:p>
          <a:p>
            <a:pPr lvl="1"/>
            <a:r>
              <a:rPr lang="en-US" sz="2000" dirty="0"/>
              <a:t>Special skills</a:t>
            </a:r>
          </a:p>
          <a:p>
            <a:r>
              <a:rPr lang="en-US" sz="2400" dirty="0"/>
              <a:t>Procedures</a:t>
            </a:r>
          </a:p>
          <a:p>
            <a:pPr lvl="1"/>
            <a:r>
              <a:rPr lang="en-US" sz="2000" dirty="0"/>
              <a:t>Description</a:t>
            </a:r>
          </a:p>
          <a:p>
            <a:pPr lvl="1"/>
            <a:r>
              <a:rPr lang="en-US" sz="2000" dirty="0"/>
              <a:t>Intended purpose</a:t>
            </a:r>
          </a:p>
          <a:p>
            <a:pPr lvl="1"/>
            <a:r>
              <a:rPr lang="en-US" sz="2000" dirty="0"/>
              <a:t>Software/hardware/networking elements to which it is tied </a:t>
            </a:r>
          </a:p>
          <a:p>
            <a:pPr lvl="1"/>
            <a:r>
              <a:rPr lang="en-US" sz="2000" dirty="0"/>
              <a:t>Location where procedure documents are stored for reference</a:t>
            </a:r>
          </a:p>
          <a:p>
            <a:pPr lvl="1"/>
            <a:r>
              <a:rPr lang="en-US" sz="2000" dirty="0"/>
              <a:t>Location where documents are stored for update purposes</a:t>
            </a:r>
          </a:p>
        </p:txBody>
      </p:sp>
      <p:sp>
        <p:nvSpPr>
          <p:cNvPr id="5" name="Content Placeholder 7"/>
          <p:cNvSpPr txBox="1">
            <a:spLocks/>
          </p:cNvSpPr>
          <p:nvPr/>
        </p:nvSpPr>
        <p:spPr>
          <a:xfrm>
            <a:off x="4648200" y="1238130"/>
            <a:ext cx="4038600" cy="4525963"/>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Data</a:t>
            </a:r>
          </a:p>
          <a:p>
            <a:pPr lvl="1" fontAlgn="auto">
              <a:spcAft>
                <a:spcPts val="0"/>
              </a:spcAft>
            </a:pPr>
            <a:r>
              <a:rPr lang="en-US" sz="2000" dirty="0"/>
              <a:t>Classification</a:t>
            </a:r>
          </a:p>
          <a:p>
            <a:pPr lvl="1" fontAlgn="auto">
              <a:spcAft>
                <a:spcPts val="0"/>
              </a:spcAft>
            </a:pPr>
            <a:r>
              <a:rPr lang="en-US" sz="2000" dirty="0"/>
              <a:t>Owner/creator/manager</a:t>
            </a:r>
          </a:p>
          <a:p>
            <a:pPr lvl="1" fontAlgn="auto">
              <a:spcAft>
                <a:spcPts val="0"/>
              </a:spcAft>
            </a:pPr>
            <a:r>
              <a:rPr lang="en-US" sz="2000" dirty="0"/>
              <a:t>Size of data structure</a:t>
            </a:r>
          </a:p>
          <a:p>
            <a:pPr lvl="1" fontAlgn="auto">
              <a:spcAft>
                <a:spcPts val="0"/>
              </a:spcAft>
            </a:pPr>
            <a:r>
              <a:rPr lang="en-US" sz="2000" dirty="0"/>
              <a:t>Data organization used</a:t>
            </a:r>
          </a:p>
          <a:p>
            <a:pPr lvl="1" fontAlgn="auto">
              <a:spcAft>
                <a:spcPts val="0"/>
              </a:spcAft>
            </a:pPr>
            <a:r>
              <a:rPr lang="en-US" sz="2000" dirty="0"/>
              <a:t>Online or offline</a:t>
            </a:r>
          </a:p>
          <a:p>
            <a:pPr lvl="1" fontAlgn="auto">
              <a:spcAft>
                <a:spcPts val="0"/>
              </a:spcAft>
            </a:pPr>
            <a:r>
              <a:rPr lang="en-US" sz="2000" dirty="0"/>
              <a:t>Physical Location</a:t>
            </a:r>
          </a:p>
          <a:p>
            <a:pPr lvl="1" fontAlgn="auto">
              <a:spcAft>
                <a:spcPts val="0"/>
              </a:spcAft>
            </a:pPr>
            <a:r>
              <a:rPr lang="en-US" sz="2000" dirty="0"/>
              <a:t>Media access method</a:t>
            </a:r>
          </a:p>
          <a:p>
            <a:pPr lvl="1" fontAlgn="auto">
              <a:spcAft>
                <a:spcPts val="0"/>
              </a:spcAft>
            </a:pPr>
            <a:r>
              <a:rPr lang="en-US" sz="2000" dirty="0"/>
              <a:t>Backup procedures </a:t>
            </a:r>
          </a:p>
          <a:p>
            <a:pPr fontAlgn="auto">
              <a:spcAft>
                <a:spcPts val="0"/>
              </a:spcAft>
            </a:pPr>
            <a:endParaRPr lang="en-US" sz="2400" dirty="0"/>
          </a:p>
        </p:txBody>
      </p:sp>
    </p:spTree>
    <p:extLst>
      <p:ext uri="{BB962C8B-B14F-4D97-AF65-F5344CB8AC3E}">
        <p14:creationId xmlns:p14="http://schemas.microsoft.com/office/powerpoint/2010/main" val="40994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0500" y="297554"/>
            <a:ext cx="8572500" cy="6573813"/>
            <a:chOff x="190500" y="297554"/>
            <a:chExt cx="8572500" cy="6573813"/>
          </a:xfrm>
        </p:grpSpPr>
        <p:pic>
          <p:nvPicPr>
            <p:cNvPr id="2" name="Picture 1" descr="Cloud-based component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97554"/>
              <a:ext cx="8572500" cy="6573813"/>
            </a:xfrm>
            <a:prstGeom prst="rect">
              <a:avLst/>
            </a:prstGeom>
          </p:spPr>
        </p:pic>
        <p:sp>
          <p:nvSpPr>
            <p:cNvPr id="3" name="TextBox 2"/>
            <p:cNvSpPr txBox="1"/>
            <p:nvPr/>
          </p:nvSpPr>
          <p:spPr>
            <a:xfrm>
              <a:off x="190500" y="63119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0576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188325" cy="705224"/>
          </a:xfrm>
        </p:spPr>
        <p:txBody>
          <a:bodyPr/>
          <a:lstStyle/>
          <a:p>
            <a:r>
              <a:rPr lang="en-US" sz="2800" b="1" dirty="0">
                <a:solidFill>
                  <a:srgbClr val="055C91"/>
                </a:solidFill>
                <a:latin typeface="Calibri Light"/>
              </a:rPr>
              <a:t>Classifying and Categorizing Information Assets </a:t>
            </a:r>
            <a:endParaRPr lang="en-GB" dirty="0"/>
          </a:p>
        </p:txBody>
      </p:sp>
      <p:sp>
        <p:nvSpPr>
          <p:cNvPr id="3" name="Content Placeholder 2"/>
          <p:cNvSpPr>
            <a:spLocks noGrp="1"/>
          </p:cNvSpPr>
          <p:nvPr>
            <p:ph idx="1"/>
          </p:nvPr>
        </p:nvSpPr>
        <p:spPr/>
        <p:txBody>
          <a:bodyPr/>
          <a:lstStyle/>
          <a:p>
            <a:endParaRPr lang="en-GB"/>
          </a:p>
        </p:txBody>
      </p:sp>
      <p:grpSp>
        <p:nvGrpSpPr>
          <p:cNvPr id="6" name="Group 5"/>
          <p:cNvGrpSpPr/>
          <p:nvPr/>
        </p:nvGrpSpPr>
        <p:grpSpPr>
          <a:xfrm>
            <a:off x="190501" y="812800"/>
            <a:ext cx="8401050" cy="6135132"/>
            <a:chOff x="190501" y="812800"/>
            <a:chExt cx="8401050" cy="6135132"/>
          </a:xfrm>
        </p:grpSpPr>
        <p:pic>
          <p:nvPicPr>
            <p:cNvPr id="4" name="Picture 3" descr="A sample asset classification scheme. The scheme has a system name, data evaluated, Evaluated by. Below them a table is displayed with three columns: Information asset, data classification and impact to profitability. Row 1: Information transmitted:  E D 1-Document set 1-logistics B O L to the outsourcer (outbound), confidential and high. Row 2: E D 2-Document set 2- Supplier orders (Outbound), confidential and high. Row 3: E D I Document set 2- Supplier fulfillment advice (inbound), confidential and medium. Row 4: Customer order via S S L (inbound), confidential and critical. Row 5: Customer service request via e-mail (inbound), private and medium. Row 6: D M Z Assets: Edge router, public and critical. Row 7: Web server hash tag 1-home page and core site, public and critical. Row 8: Web server hash tag 2-Application server, private and critical. Bottom right of the scheme notes are displayed, they are B O L-bill of lading, D M Z- demilitarized zone, E D I-electronic data interchange and S S L- secure socket lay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90501" y="812800"/>
              <a:ext cx="8401050" cy="6072910"/>
            </a:xfrm>
            <a:prstGeom prst="rect">
              <a:avLst/>
            </a:prstGeom>
          </p:spPr>
        </p:pic>
        <p:sp>
          <p:nvSpPr>
            <p:cNvPr id="5" name="TextBox 4"/>
            <p:cNvSpPr txBox="1"/>
            <p:nvPr/>
          </p:nvSpPr>
          <p:spPr>
            <a:xfrm>
              <a:off x="190501" y="6578600"/>
              <a:ext cx="15620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73239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90500" y="274726"/>
            <a:ext cx="8610600" cy="6494373"/>
            <a:chOff x="190500" y="274726"/>
            <a:chExt cx="8610600" cy="6494373"/>
          </a:xfrm>
        </p:grpSpPr>
        <p:pic>
          <p:nvPicPr>
            <p:cNvPr id="2" name="Picture 1" descr="A screenshot shows the Importance of Asset page for Clearwater Complianc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74726"/>
              <a:ext cx="8610600" cy="6494373"/>
            </a:xfrm>
            <a:prstGeom prst="rect">
              <a:avLst/>
            </a:prstGeom>
          </p:spPr>
        </p:pic>
        <p:sp>
          <p:nvSpPr>
            <p:cNvPr id="3" name="TextBox 2"/>
            <p:cNvSpPr txBox="1"/>
            <p:nvPr/>
          </p:nvSpPr>
          <p:spPr>
            <a:xfrm>
              <a:off x="190500" y="6210300"/>
              <a:ext cx="1549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54011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6"/>
          <p:cNvSpPr>
            <a:spLocks noGrp="1" noChangeArrowheads="1"/>
          </p:cNvSpPr>
          <p:nvPr>
            <p:ph type="title"/>
          </p:nvPr>
        </p:nvSpPr>
        <p:spPr>
          <a:xfrm>
            <a:off x="549275" y="107576"/>
            <a:ext cx="8042276" cy="1003011"/>
          </a:xfrm>
        </p:spPr>
        <p:txBody>
          <a:bodyPr/>
          <a:lstStyle/>
          <a:p>
            <a:r>
              <a:rPr lang="en-US" sz="3200" dirty="0"/>
              <a:t>Prioritizing (Rank Ordering) Information Assets</a:t>
            </a:r>
          </a:p>
        </p:txBody>
      </p:sp>
      <p:sp>
        <p:nvSpPr>
          <p:cNvPr id="2" name="Content Placeholder 1"/>
          <p:cNvSpPr>
            <a:spLocks noGrp="1"/>
          </p:cNvSpPr>
          <p:nvPr>
            <p:ph idx="1"/>
          </p:nvPr>
        </p:nvSpPr>
        <p:spPr/>
        <p:txBody>
          <a:bodyPr/>
          <a:lstStyle/>
          <a:p>
            <a:endParaRPr lang="en-GB"/>
          </a:p>
        </p:txBody>
      </p:sp>
      <p:grpSp>
        <p:nvGrpSpPr>
          <p:cNvPr id="4" name="Group 3"/>
          <p:cNvGrpSpPr/>
          <p:nvPr/>
        </p:nvGrpSpPr>
        <p:grpSpPr>
          <a:xfrm>
            <a:off x="150813" y="1110587"/>
            <a:ext cx="8839200" cy="5602026"/>
            <a:chOff x="150813" y="1110587"/>
            <a:chExt cx="8839200" cy="5602026"/>
          </a:xfrm>
        </p:grpSpPr>
        <p:pic>
          <p:nvPicPr>
            <p:cNvPr id="5" name="Picture 4" descr="The table provides an Example of a Weighted Factor Analysis Worksheet. The table has 5 columns and 6 rows. The column headings are as follows from left to right: Information Asset, Criterion1: Impact on Revenue, Criterion 2: Impact on Profitability, Criterion 3: Impact on Public Image, Weighted Score. The row entries are as follows. Row 1. Information Asset, Criterion weight 1 to 100; must total 100. Criterion1: Impact on Revenue, 30. Criterion 2: Impact on Profitability, 40. Criterion 3: Impact on Public Image, 30. Weighted Score, 100. Row 2. Information Asset, EDI Document Set 1, Logistics bill of lading to outsourcer, outbound. Criterion1: Impact on Revenue, 0.8. Criterion 2: Impact on Profitability, 0.9. Criterion 3: Impact on Public Image, 0.5. Weighted Score, 75. Row 3. Information Asset, EDI Document Set 2, Supplier orders, outbound. Criterion1: Impact on Revenue, 0.8. Criterion 2: Impact on Profitability, 0.9. Criterion 3: Impact on Public Image, 0.6. Weighted Score, 78. Row 4. Information Asset, EDI Document Set 2, Supplier fulfillment advice, inbound. Criterion1: Impact on Revenue, 0.4. Criterion 2: Impact on Profitability, 0.5. Criterion 3: Impact on Public Image, 0.3. Weighted Score, 41. Row 5. Information Asset, Customer order via SSL, inbound. Criterion1: Impact on Revenue, 1. Criterion 2: Impact on Profitability, 1. Criterion 3: Impact on Public Image, 1. Weighted Score, 100. Row 6. Information Asset, Customer service request via e-mail, inbound. Criterion1: Impact on Revenue, 0.4. Criterion 2: Impact on Profitability, 0.4. Criterion 3: Impact on Public Image, 0.9. Weighted Score, 55.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0813" y="1110587"/>
              <a:ext cx="8839200" cy="5602026"/>
            </a:xfrm>
            <a:prstGeom prst="rect">
              <a:avLst/>
            </a:prstGeom>
          </p:spPr>
        </p:pic>
        <p:sp>
          <p:nvSpPr>
            <p:cNvPr id="3" name="TextBox 2"/>
            <p:cNvSpPr txBox="1"/>
            <p:nvPr/>
          </p:nvSpPr>
          <p:spPr>
            <a:xfrm>
              <a:off x="431800" y="1257300"/>
              <a:ext cx="11430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791308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533401"/>
            <a:ext cx="8772939" cy="6184900"/>
            <a:chOff x="152400" y="533401"/>
            <a:chExt cx="8772939" cy="6184900"/>
          </a:xfrm>
        </p:grpSpPr>
        <p:pic>
          <p:nvPicPr>
            <p:cNvPr id="2" name="Picture 1" descr="A table provides examples of threats to InfoSec. The table has 2 columns and 12 rows. The column headings are as follows from left to right: Threat, Examples. The row entries are as follows. Row 1. Threat, Compromises to intellectual property. Examples, Software piracy or other copyright infringement. Row 2. Threat, Deviations in quality of service from service providers. Examples, Fluctuations in power, data, and other services. Row 3. Threat, Espionage or trespass. Examples, Unauthorized access and or data collection. Row 4. Threat, Forces of nature. Examples, Fire, flood, earthquake, lightning, etc. Row 5. Threat, Human error or failure. Examples, Accidents, employee mistakes, failure to follow policy. Row 6. Threat, Information extortion. Examples, Blackmail threat of information disclosure. Row 7. Threat, Sabotage or vandalism. Examples, Damage to or destruction of systems or information. Row 8. Threat, Software attacks. Examples, Malware: viruses, worms, macros, denial-of-services, or script injections. Row 9. Threat, Technical hardware failures or errors. Examples, Hardware equipment failure. Row 10. Threat, Technical software failures or errors. Examples, Bugs, code problems, loopholes, back doors. Row 11. Threat, Technological obsolescence. Examples, Antiquated or outdated technologies. Row 12. Threat, Theft.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533401"/>
              <a:ext cx="8772939" cy="6184900"/>
            </a:xfrm>
            <a:prstGeom prst="rect">
              <a:avLst/>
            </a:prstGeom>
          </p:spPr>
        </p:pic>
        <p:sp>
          <p:nvSpPr>
            <p:cNvPr id="3" name="TextBox 2"/>
            <p:cNvSpPr txBox="1"/>
            <p:nvPr/>
          </p:nvSpPr>
          <p:spPr>
            <a:xfrm>
              <a:off x="406400" y="6985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552891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876126"/>
            <a:ext cx="8859712" cy="3886548"/>
            <a:chOff x="0" y="876126"/>
            <a:chExt cx="8859712" cy="3886548"/>
          </a:xfrm>
        </p:grpSpPr>
        <p:pic>
          <p:nvPicPr>
            <p:cNvPr id="5" name="Picture 4" descr="The table provides Means to Assess Threats. The table has 2 columns and 8 rows. The column headings are as follows from left to right: Answer Options, Response Percentage. The row entries are as follows. Row 1. Answer Options, Probability of occurrence. Response Percentage, 85.4%. Row 2. Answer options, Reputation loss if successful. Response Percentage, 77.1%. Row 3. Answer Options, Financial loss if successful. Response Percentage, 72.9%. Row 4. Answer Options, cost to protect against. Response Percentage, 64.6%. Row 5. Answer Options, cost to recover from successful attack. Response Percentage, 64.6%. Row 6. Answer Options, Frequency of attack Response Percentage, 52.1%. Row 7. Answer Options, Competitive advantage loss if successful Response Percentage, 35.4%. Row 8. Answer Options, None of these Response Percentage, 6.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876126"/>
              <a:ext cx="8859712" cy="3886548"/>
            </a:xfrm>
            <a:prstGeom prst="rect">
              <a:avLst/>
            </a:prstGeom>
          </p:spPr>
        </p:pic>
        <p:sp>
          <p:nvSpPr>
            <p:cNvPr id="2" name="TextBox 1"/>
            <p:cNvSpPr txBox="1"/>
            <p:nvPr/>
          </p:nvSpPr>
          <p:spPr>
            <a:xfrm>
              <a:off x="266700" y="10541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098328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8900" y="273616"/>
            <a:ext cx="8966200" cy="6482783"/>
            <a:chOff x="-88900" y="273616"/>
            <a:chExt cx="8966200" cy="6482783"/>
          </a:xfrm>
        </p:grpSpPr>
        <p:pic>
          <p:nvPicPr>
            <p:cNvPr id="3" name="Picture 2" descr="The table provides Vulnerability Assessment of a D M Z Router. The table has 2 columns and 12 rows. The column headings are as follows from left to right: Threat and Possible Vulnerabilities. The row entries are as follows. Row 1. Threat, Compromises to intellectual Property. Possible Vulnerabilities, Router has little intrinsic value, but other assets protected by this device could be attacked if it is compromised. Row 2. Threat. Espionage or trespass.  Possible Vulnerabilities, Router has little intrinsic value, but other assets protected by this device could be attacked if it is compromised. Row 3. Threat, Forces of nature. Possible Vulnerabilities, all information assets in the organization are subject to forces of nature unless suitable controls are provided. Row 4. Threat, Human error or failure. Possible Vulnerabilities, Employees or contractors may cause an outage if configuration errors are made. Row 5. Threat, Information extortion. Possible Vulnerabilities, Router has little intrinsic value, but other assets protected by this device could be attacked if it is compromised. Row 6. Threat, Quality-of-service deviations from service providers. Possible Vulnerabilities, unless suitable electrical power conditioning is provided, failure is probable over time. Row 7. Threat, Sabotage or vandalism I P is vulnerable to denial-of-service attacks. Possible Vulnerabilities, Device may be subject to defacement or cache poisoning. Row 8. Threat, Software attacks I P is vulnerable to denial-of-service attacks. Possible Vulnerabilities, Outsider I P fingerprinting activities can reveal sensitive information unless suitable controls are implemented. Row 9. Threat, Technical hardware failures or errors. Possible Vulnerabilities, Hardware could fail and cause an outage. Power system failures are always possible. Row 10. Threat. Technical software failures or errors. Possible Vulnerabilities, Vendor-supplied routing software could fail and cause an outage. Row 11. Threats. Technological obsolescence Possible Vulnerabilities, if it is not reviewed and periodically updated, a device may fall too far behind its vendor support model to be kept in service. Row 12. Threat. Theft. Possible Vulnerabilities, Router has little intrinsic value, but other assets protected by 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273616"/>
              <a:ext cx="8966200" cy="6482783"/>
            </a:xfrm>
            <a:prstGeom prst="rect">
              <a:avLst/>
            </a:prstGeom>
          </p:spPr>
        </p:pic>
        <p:sp>
          <p:nvSpPr>
            <p:cNvPr id="2" name="TextBox 1"/>
            <p:cNvSpPr txBox="1"/>
            <p:nvPr/>
          </p:nvSpPr>
          <p:spPr>
            <a:xfrm>
              <a:off x="190500" y="299016"/>
              <a:ext cx="1206500" cy="42488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7659966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838200"/>
            <a:ext cx="8415338" cy="5001369"/>
          </a:xfrm>
        </p:spPr>
        <p:txBody>
          <a:bodyPr/>
          <a:lstStyle/>
          <a:p>
            <a:pPr algn="just"/>
            <a:r>
              <a:rPr lang="en-US" dirty="0"/>
              <a:t>At the end of the risk identification process, an organization should have </a:t>
            </a:r>
          </a:p>
          <a:p>
            <a:pPr lvl="1" algn="just"/>
            <a:r>
              <a:rPr lang="en-US" dirty="0"/>
              <a:t>a prioritized list of assets and </a:t>
            </a:r>
          </a:p>
          <a:p>
            <a:pPr lvl="1" algn="just"/>
            <a:r>
              <a:rPr lang="en-US" dirty="0"/>
              <a:t>a prioritized list of threats facing those assets</a:t>
            </a:r>
          </a:p>
          <a:p>
            <a:pPr algn="just"/>
            <a:r>
              <a:rPr lang="en-US" dirty="0"/>
              <a:t>The prioritized lists of assets and threats can be combined into a Threats-Vulnerabilities-Assets (TVA) worksheet, in preparation for the addition of vulnerability and control information during risk assessment</a:t>
            </a:r>
          </a:p>
          <a:p>
            <a:pPr algn="just"/>
            <a:r>
              <a:rPr lang="en-US" dirty="0"/>
              <a:t>This provides a starting point for a risk assessment, along with the other documents and forms</a:t>
            </a:r>
          </a:p>
        </p:txBody>
      </p:sp>
      <p:sp>
        <p:nvSpPr>
          <p:cNvPr id="30723" name="Rectangle 2"/>
          <p:cNvSpPr>
            <a:spLocks noGrp="1" noChangeArrowheads="1"/>
          </p:cNvSpPr>
          <p:nvPr>
            <p:ph type="title"/>
          </p:nvPr>
        </p:nvSpPr>
        <p:spPr>
          <a:xfrm>
            <a:off x="549275" y="107576"/>
            <a:ext cx="8042276" cy="730624"/>
          </a:xfrm>
        </p:spPr>
        <p:txBody>
          <a:bodyPr/>
          <a:lstStyle/>
          <a:p>
            <a:r>
              <a:rPr lang="en-US" dirty="0"/>
              <a:t>The TVA Worksheet</a:t>
            </a:r>
          </a:p>
        </p:txBody>
      </p:sp>
    </p:spTree>
    <p:extLst>
      <p:ext uri="{BB962C8B-B14F-4D97-AF65-F5344CB8AC3E}">
        <p14:creationId xmlns:p14="http://schemas.microsoft.com/office/powerpoint/2010/main" val="18123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39700" y="283239"/>
            <a:ext cx="8585200" cy="6422361"/>
            <a:chOff x="139700" y="283239"/>
            <a:chExt cx="8585200" cy="6422361"/>
          </a:xfrm>
        </p:grpSpPr>
        <p:pic>
          <p:nvPicPr>
            <p:cNvPr id="5" name="Picture 4" descr="A table of the T V A Worksheet. The table has columns ranging from Asset 1 to Asset N and rows ranging from Threat 1 to Threat N. Threat 1 and Asset 1 is T 1 V 1 A 1, T 1 V 2 A 1, T 1 V 3 A 1. Rest as follows. The last column reads as follows from left to right: Priority of effort, 1, 2 and so 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9700" y="283239"/>
              <a:ext cx="8585200" cy="6422361"/>
            </a:xfrm>
            <a:prstGeom prst="rect">
              <a:avLst/>
            </a:prstGeom>
          </p:spPr>
        </p:pic>
        <p:sp>
          <p:nvSpPr>
            <p:cNvPr id="2" name="TextBox 1"/>
            <p:cNvSpPr txBox="1"/>
            <p:nvPr/>
          </p:nvSpPr>
          <p:spPr>
            <a:xfrm>
              <a:off x="393700" y="3810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8399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US" dirty="0"/>
              <a:t>Risk Assessment</a:t>
            </a:r>
            <a:endParaRPr lang="en-GB" dirty="0"/>
          </a:p>
        </p:txBody>
      </p:sp>
      <p:sp>
        <p:nvSpPr>
          <p:cNvPr id="3" name="Content Placeholder 2"/>
          <p:cNvSpPr>
            <a:spLocks noGrp="1"/>
          </p:cNvSpPr>
          <p:nvPr>
            <p:ph idx="1"/>
          </p:nvPr>
        </p:nvSpPr>
        <p:spPr>
          <a:xfrm>
            <a:off x="434975" y="977901"/>
            <a:ext cx="4213225" cy="4343400"/>
          </a:xfrm>
        </p:spPr>
        <p:txBody>
          <a:bodyPr>
            <a:normAutofit fontScale="92500" lnSpcReduction="10000"/>
          </a:bodyPr>
          <a:lstStyle/>
          <a:p>
            <a:r>
              <a:rPr lang="en-GB" dirty="0"/>
              <a:t>Risk Analysis</a:t>
            </a:r>
          </a:p>
          <a:p>
            <a:r>
              <a:rPr lang="en-GB" dirty="0"/>
              <a:t>Mitigation of Applicable Controls</a:t>
            </a:r>
          </a:p>
          <a:p>
            <a:r>
              <a:rPr lang="en-GB" dirty="0"/>
              <a:t>Determining the Likelihood of a Threat Event</a:t>
            </a:r>
          </a:p>
          <a:p>
            <a:r>
              <a:rPr lang="en-GB" dirty="0"/>
              <a:t>Assessing Potential Impact on Asset Value</a:t>
            </a:r>
          </a:p>
          <a:p>
            <a:r>
              <a:rPr lang="en-GB" dirty="0"/>
              <a:t>Aggregation</a:t>
            </a:r>
          </a:p>
          <a:p>
            <a:r>
              <a:rPr lang="en-GB" dirty="0"/>
              <a:t>Uncertainty</a:t>
            </a:r>
          </a:p>
          <a:p>
            <a:endParaRPr lang="en-GB" dirty="0"/>
          </a:p>
          <a:p>
            <a:endParaRPr lang="en-GB" dirty="0"/>
          </a:p>
          <a:p>
            <a:endParaRPr lang="en-GB" dirty="0"/>
          </a:p>
          <a:p>
            <a:endParaRPr lang="en-GB" dirty="0"/>
          </a:p>
        </p:txBody>
      </p:sp>
      <p:sp>
        <p:nvSpPr>
          <p:cNvPr id="4" name="Content Placeholder 2"/>
          <p:cNvSpPr txBox="1">
            <a:spLocks/>
          </p:cNvSpPr>
          <p:nvPr/>
        </p:nvSpPr>
        <p:spPr>
          <a:xfrm>
            <a:off x="4791075" y="1092203"/>
            <a:ext cx="4213225" cy="4343400"/>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Risk Determination</a:t>
            </a:r>
          </a:p>
          <a:p>
            <a:r>
              <a:rPr lang="en-GB" dirty="0"/>
              <a:t>Risk Evaluation / Evaluating Risk</a:t>
            </a:r>
          </a:p>
          <a:p>
            <a:r>
              <a:rPr lang="en-GB" dirty="0"/>
              <a:t>Documenting the Results of Risk Assessment</a:t>
            </a:r>
          </a:p>
          <a:p>
            <a:r>
              <a:rPr lang="en-GB" dirty="0"/>
              <a:t>Risk Treatment/Risk Control</a:t>
            </a:r>
          </a:p>
          <a:p>
            <a:r>
              <a:rPr lang="en-GB" dirty="0"/>
              <a:t>Process Communications, Monitoring, and Review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413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330" y="270768"/>
            <a:ext cx="8701340" cy="4868665"/>
            <a:chOff x="221330" y="270768"/>
            <a:chExt cx="8701340" cy="4868665"/>
          </a:xfrm>
        </p:grpSpPr>
        <p:pic>
          <p:nvPicPr>
            <p:cNvPr id="2" name="Picture 1" descr="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330" y="270768"/>
              <a:ext cx="8701340" cy="4868665"/>
            </a:xfrm>
            <a:prstGeom prst="rect">
              <a:avLst/>
            </a:prstGeom>
          </p:spPr>
        </p:pic>
        <p:sp>
          <p:nvSpPr>
            <p:cNvPr id="3" name="TextBox 2"/>
            <p:cNvSpPr txBox="1"/>
            <p:nvPr/>
          </p:nvSpPr>
          <p:spPr>
            <a:xfrm>
              <a:off x="221330" y="4572000"/>
              <a:ext cx="1099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8856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77800" y="240642"/>
            <a:ext cx="8699500" cy="6376057"/>
            <a:chOff x="177800" y="240642"/>
            <a:chExt cx="8699500" cy="6376057"/>
          </a:xfrm>
        </p:grpSpPr>
        <p:pic>
          <p:nvPicPr>
            <p:cNvPr id="5" name="Picture 4" descr="A screenshot shows the Risk Questionnaire Form page for Dr. Mike Whitman o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77800" y="240642"/>
              <a:ext cx="8699500" cy="6376057"/>
            </a:xfrm>
            <a:prstGeom prst="rect">
              <a:avLst/>
            </a:prstGeom>
          </p:spPr>
        </p:pic>
        <p:sp>
          <p:nvSpPr>
            <p:cNvPr id="2" name="TextBox 1"/>
            <p:cNvSpPr txBox="1"/>
            <p:nvPr/>
          </p:nvSpPr>
          <p:spPr>
            <a:xfrm>
              <a:off x="177800" y="60833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50210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8900" y="88901"/>
            <a:ext cx="9055100" cy="4051300"/>
            <a:chOff x="88900" y="88900"/>
            <a:chExt cx="5608658" cy="5217989"/>
          </a:xfrm>
        </p:grpSpPr>
        <p:pic>
          <p:nvPicPr>
            <p:cNvPr id="5" name="Picture 4" descr="A screenshot shows the Risk Questionnaire Form page for Dr. Mike Whitman on the I R M Pro website, identifying his Risk Likelihood."/>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8900" y="88900"/>
              <a:ext cx="5608658" cy="5217989"/>
            </a:xfrm>
            <a:prstGeom prst="rect">
              <a:avLst/>
            </a:prstGeom>
          </p:spPr>
        </p:pic>
        <p:sp>
          <p:nvSpPr>
            <p:cNvPr id="2" name="TextBox 1"/>
            <p:cNvSpPr txBox="1"/>
            <p:nvPr/>
          </p:nvSpPr>
          <p:spPr>
            <a:xfrm>
              <a:off x="88900" y="4813300"/>
              <a:ext cx="762000"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8900" y="4318000"/>
            <a:ext cx="8877300" cy="2450840"/>
            <a:chOff x="88900" y="4318000"/>
            <a:chExt cx="8877300" cy="2450840"/>
          </a:xfrm>
        </p:grpSpPr>
        <p:pic>
          <p:nvPicPr>
            <p:cNvPr id="6" name="Picture 5" descr="A table of Risk Livelihood. The table has 4 columns and 6 rows. The column headings are as follows from left to right: Rank, Description, Percent Likelihood, Example. The row entries are as follows. Row 1. Rank, 0. Description, Not Applicable. Percentage Likelihood, 0% likely in the next 12 months. Example, will never happen. Row 2. Rank, 1. Description, Rare. Percentage Likelihood, 5% likely in the next 12 months 5% likely in the next 12 months. Example, may happen once every 20 years. Row 3. Rank, 2. Description, Unlikely. Percent Likelihood, 25% likely in the next 12 months. Example, may happen once every 10 years. Row 4. Rank, 3. Description, Moderate. Percent Likelihood, 50% likely in the next 12 months. Example, may happen once every 5 years. Row 5. Rank, 4. Description, Likely. Percent Likelihood, 75% likely in the next 12 months. Example, may happen once every year. Row 6. Rank, 5. Description, Almost Certain. Percent Likelihood, 100% likely in the next 12 months. Example, may happen multiple times a yea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4318000"/>
              <a:ext cx="8877300" cy="2450840"/>
            </a:xfrm>
            <a:prstGeom prst="rect">
              <a:avLst/>
            </a:prstGeom>
          </p:spPr>
        </p:pic>
        <p:sp>
          <p:nvSpPr>
            <p:cNvPr id="4" name="TextBox 3"/>
            <p:cNvSpPr txBox="1"/>
            <p:nvPr/>
          </p:nvSpPr>
          <p:spPr>
            <a:xfrm>
              <a:off x="393700" y="44069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779036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66700" y="252289"/>
            <a:ext cx="8763000" cy="4938873"/>
            <a:chOff x="266700" y="252289"/>
            <a:chExt cx="8763000" cy="4938873"/>
          </a:xfrm>
        </p:grpSpPr>
        <p:pic>
          <p:nvPicPr>
            <p:cNvPr id="5" name="Picture 4" descr="A table of Risk Impact. The table has 6 columns and 6 rows. The column headings are as follows from left to right: Rank, Description, Example, Number of Records, Productivity Hours Lost, Financial Impact. The row entries are as follows. Row 1. Rank, 0. Description, Not applicable threat. Example, No impact. Number of Records, N A. Productivity Hours Lost, N A. Financial Impact, N A. Row 2. Rank, 1. Description, Insignificant. Example, No interruption, no exposed data. Number of Records, 0. Productivity Hours Lost, 0. Financial Impact, 0. Row 3. Rank, 2. Description, Minor. Example, Multi-minute interruption, no exposed data. Number of Records, 0. Productivity Hours Lost, 2. Financial Impact, $20,000. Row 4. Rank, 3. Description, Moderate. Example, Multi-hour interruption, minor exposure of data. Number of Records, 499. Productivity Hours Lost, 4. Financial Impact, $175,000. Row 5. Description, Major. Example, One-day interruption, exposure of data. Number of Records, 5,000. Productivity Hours Lost, 8. Financial Impact, $2,000,000. Row 6. Rank, 5. Description, Severe. Example, Multi-day interruption, major exposure of sensitive data. Number of Records, 50,000. Productivity Hours Lost, 24. Financial Impact, $20,000,000.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66700" y="252289"/>
              <a:ext cx="8763000" cy="4938873"/>
            </a:xfrm>
            <a:prstGeom prst="rect">
              <a:avLst/>
            </a:prstGeom>
          </p:spPr>
        </p:pic>
        <p:sp>
          <p:nvSpPr>
            <p:cNvPr id="2" name="TextBox 1"/>
            <p:cNvSpPr txBox="1"/>
            <p:nvPr/>
          </p:nvSpPr>
          <p:spPr>
            <a:xfrm>
              <a:off x="520700" y="252289"/>
              <a:ext cx="1257300" cy="4081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9822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299527"/>
            <a:ext cx="8940800" cy="6050315"/>
            <a:chOff x="0" y="299527"/>
            <a:chExt cx="8940800" cy="6050315"/>
          </a:xfrm>
        </p:grpSpPr>
        <p:pic>
          <p:nvPicPr>
            <p:cNvPr id="5" name="Picture 4" descr="A screenshot shows the Risk Questionnaire Form page for Dr. Mike Whitman on the I R M Pro website, identifying his Risk Impac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99527"/>
              <a:ext cx="8940800" cy="6050315"/>
            </a:xfrm>
            <a:prstGeom prst="rect">
              <a:avLst/>
            </a:prstGeom>
          </p:spPr>
        </p:pic>
        <p:sp>
          <p:nvSpPr>
            <p:cNvPr id="2" name="TextBox 1"/>
            <p:cNvSpPr txBox="1"/>
            <p:nvPr/>
          </p:nvSpPr>
          <p:spPr>
            <a:xfrm>
              <a:off x="0" y="59309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529469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05031"/>
            <a:ext cx="9055100" cy="5406769"/>
            <a:chOff x="0" y="105031"/>
            <a:chExt cx="9055100" cy="5406769"/>
          </a:xfrm>
        </p:grpSpPr>
        <p:pic>
          <p:nvPicPr>
            <p:cNvPr id="5" name="Picture 4" descr="A Clearwater Compliance I R M risk rating matrix. Impact is on the vertical axis with 1 as insignificant (from bottom to top), 2 as minor, 3 as moderate, 4 as major and 5 as severe. Likelihood is on the horizontal axis with 1 as rare, 2 as unlikely, 3 as moderate, 4 as likely and 5 as almost certain. Cells in the matrix identified as Low are: (Rare, Insignificant), (Unlikely, Insignificant), (Moderate, Insignificant), (Likely, Insignificant), (Almost Certain, Insignificant), (Rare, Minor), (Unlikely, Minor), (Moderate, Minor), (Rare, Moderate), (Unlikely, Moderate), (Rare, Major), (Rare, Severe). Cells in the matrix identified as Medium are: (Unlikely, Major), (Unlikely, Major), (Moderate, Major), (Moderate, Moderate), (Likely, Moderate), (Likely, Minor), (Almost Certain, Minor). Cells in the matrix identified as High are: (Moderate, Severe), (Likely, Severe), (Likely, Major), (Almost Certain, Major), (Almost Certain, Moderate). Critical cell is (Almost Certain, Seve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05031"/>
              <a:ext cx="9055100" cy="5406769"/>
            </a:xfrm>
            <a:prstGeom prst="rect">
              <a:avLst/>
            </a:prstGeom>
          </p:spPr>
        </p:pic>
        <p:sp>
          <p:nvSpPr>
            <p:cNvPr id="2" name="TextBox 1"/>
            <p:cNvSpPr txBox="1"/>
            <p:nvPr/>
          </p:nvSpPr>
          <p:spPr>
            <a:xfrm>
              <a:off x="0" y="4953000"/>
              <a:ext cx="1333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203571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0"/>
            <a:ext cx="8559800" cy="6654800"/>
            <a:chOff x="0" y="0"/>
            <a:chExt cx="8559800" cy="6654800"/>
          </a:xfrm>
        </p:grpSpPr>
        <p:pic>
          <p:nvPicPr>
            <p:cNvPr id="5" name="Picture 4" descr="A table representing Risk Rating Worksheet. The table has 5 columns and 10 rows. The column headings are as follows from left to right: Asset, Vulnerability, Likelihood, Impact, Risk-Rating Factor. The row entries are as follows. Row 1. Asset, Customer service request via e-mail that is inbound. Vulnerability, E-mail disruption due to hardware failure. Likelihood, 3. Impact, 3. Risk-Rating Factor, 9. Row 2. Asset, Customer service request via e-mail that is inbound. Vulnerability, E-mail disruption due to software failure. Likelihood, 4. Impact, 3. Risk-Rating Factor, 12. Row 3. Asset, Customer order via S S L that is inbound. Vulnerability, Lost orders due to Web server hardware failure. Likelihood, 2. Impact, 5. Risk-rating Factor, 10. Row 4. Asset, Customer order via S S L that is inbound. Vulnerability, Lost orders due to Web server or I S P service failure. Likelihood, 4. Impact, 5. Risk-Rating Factor, 20. Row 5. Asset, Customer service request via e-mail that is inbound. Vulnerability, E-mail disruption due to S M T P mail relay attack. Likelihood, 1. Impact, 3. Risk-Rating Factor, 3. Row 6. Asset, Customer service request via e-mail that is inbound. Vulnerability, E-mail disruption due to I S P service failure. Likelihood, 2. Impact, 3. Risk-Rating Factor, 6. Row 7. Asset, Customer service request via e-mail that is inbound. Vulnerability, E-mail disruption due to power failure. Likelihood, 3. Impact, 3. Risk-Rating Factor, 9. Row 8. Asset, Customer order via S S L that is inbound. Vulnerability, Lost orders due to Web server denial-of-service attack. Likelihood, 1. Impact, 5. Risk-Rating Factor, 5. Row 9. Asset, Customer order via S S L that is inbound. Vulnerability, Lost orders due to Web server software failure. Likelihood, 2. Impact, 5. Risk-Rating Factor, 10. Asset, Customer order via S S L that is inbound. Vulnerability, lost orders due to Web server buffer overrun attack. Likelihood, 1. Impact, 5. Risk-Rating Factor, 5.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8559800" cy="6654800"/>
            </a:xfrm>
            <a:prstGeom prst="rect">
              <a:avLst/>
            </a:prstGeom>
          </p:spPr>
        </p:pic>
        <p:sp>
          <p:nvSpPr>
            <p:cNvPr id="2" name="TextBox 1"/>
            <p:cNvSpPr txBox="1"/>
            <p:nvPr/>
          </p:nvSpPr>
          <p:spPr>
            <a:xfrm>
              <a:off x="292100" y="114300"/>
              <a:ext cx="1257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06063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8600" y="362819"/>
            <a:ext cx="8686800" cy="5007454"/>
            <a:chOff x="228600" y="925273"/>
            <a:chExt cx="8686800" cy="5007454"/>
          </a:xfrm>
        </p:grpSpPr>
        <p:pic>
          <p:nvPicPr>
            <p:cNvPr id="5" name="Picture 4" descr="A screenshot shows the Risk Threshold graph for Dr. Mike Whitman i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28600" y="925273"/>
              <a:ext cx="8686800" cy="5007454"/>
            </a:xfrm>
            <a:prstGeom prst="rect">
              <a:avLst/>
            </a:prstGeom>
          </p:spPr>
        </p:pic>
        <p:sp>
          <p:nvSpPr>
            <p:cNvPr id="2" name="TextBox 1"/>
            <p:cNvSpPr txBox="1"/>
            <p:nvPr/>
          </p:nvSpPr>
          <p:spPr>
            <a:xfrm>
              <a:off x="228600" y="5359400"/>
              <a:ext cx="12827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951167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55471"/>
            <a:ext cx="8839200" cy="5153258"/>
            <a:chOff x="152400" y="852371"/>
            <a:chExt cx="8839200" cy="5153258"/>
          </a:xfrm>
        </p:grpSpPr>
        <p:pic>
          <p:nvPicPr>
            <p:cNvPr id="2" name="Picture 1" descr="The table provides Risk Assessment Deliverables. The table has 2 columns and 5 rows. The column headings are as follows from left to right: Deliverable, Purpose. The row entries are as follows. Row 1. Deliverable, Information asset and classification worksheet. Purpose, Assembles information about information assets, their sensitivity levels, and their value to the organization. Row 2. Deliverable, Information asset value weighted table Analysis. Purpose, Rank-orders each information asset according to criteria developed by the organization. Row 3. Deliverable, Threat severity weighted table analysis. Purpose, Rank-orders each threat to the organization’s information assets according to criteria developed by the organization. Row 4. Deliverable, T V A controls worksheet. Purpose, Combines the output from the information asset identification and prioritization with the threat identification and prioritization, identifies potential vulnerabilities in the triples, and incorporates extant and planned controls. Row 5. Deliverable, Risk ranking worksheet. Purpose, assigns a risk-rating ranked value to each T V A triple, incorporating likelihood, impact, and possibly a measure of uncertain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852371"/>
              <a:ext cx="8839200" cy="5153258"/>
            </a:xfrm>
            <a:prstGeom prst="rect">
              <a:avLst/>
            </a:prstGeom>
          </p:spPr>
        </p:pic>
        <p:sp>
          <p:nvSpPr>
            <p:cNvPr id="3" name="TextBox 2"/>
            <p:cNvSpPr txBox="1"/>
            <p:nvPr/>
          </p:nvSpPr>
          <p:spPr>
            <a:xfrm>
              <a:off x="444500" y="10287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34108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02218"/>
            <a:ext cx="8415338" cy="4321183"/>
          </a:xfrm>
        </p:spPr>
        <p:txBody>
          <a:bodyPr>
            <a:normAutofit fontScale="92500" lnSpcReduction="20000"/>
          </a:bodyPr>
          <a:lstStyle/>
          <a:p>
            <a:pPr algn="just"/>
            <a:r>
              <a:rPr lang="en-US" sz="2400" dirty="0"/>
              <a:t>Risk management examines and documents an organization’s information assets</a:t>
            </a:r>
          </a:p>
          <a:p>
            <a:pPr algn="just"/>
            <a:r>
              <a:rPr lang="en-US" sz="2400" dirty="0"/>
              <a:t>Management is responsible for identifying and controlling the risks that an organization encounters. In the modern organization, the InfoSec group often plays a leadership role in risk management</a:t>
            </a:r>
          </a:p>
          <a:p>
            <a:pPr algn="just"/>
            <a:r>
              <a:rPr lang="en-US" sz="2400" dirty="0"/>
              <a:t>A key component of a risk management strategy is the identification, classification, and prioritization of the organization’s information assets</a:t>
            </a:r>
          </a:p>
          <a:p>
            <a:pPr algn="just"/>
            <a:r>
              <a:rPr lang="en-US" sz="2400" dirty="0"/>
              <a:t>Assessment is the identification of assets, including all the elements of an organization’s system: people, procedures, data, software, hardware, and networking elements</a:t>
            </a:r>
          </a:p>
        </p:txBody>
      </p:sp>
      <p:sp>
        <p:nvSpPr>
          <p:cNvPr id="3" name="Title 2"/>
          <p:cNvSpPr>
            <a:spLocks noGrp="1"/>
          </p:cNvSpPr>
          <p:nvPr>
            <p:ph type="title"/>
          </p:nvPr>
        </p:nvSpPr>
        <p:spPr>
          <a:xfrm>
            <a:off x="549275" y="107576"/>
            <a:ext cx="8042276" cy="679824"/>
          </a:xfrm>
        </p:spPr>
        <p:txBody>
          <a:bodyPr/>
          <a:lstStyle/>
          <a:p>
            <a:r>
              <a:rPr lang="en-US" dirty="0"/>
              <a:t>Summary</a:t>
            </a:r>
          </a:p>
        </p:txBody>
      </p:sp>
    </p:spTree>
    <p:extLst>
      <p:ext uri="{BB962C8B-B14F-4D97-AF65-F5344CB8AC3E}">
        <p14:creationId xmlns:p14="http://schemas.microsoft.com/office/powerpoint/2010/main" val="20164529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584200"/>
            <a:ext cx="8415338" cy="5029200"/>
          </a:xfrm>
        </p:spPr>
        <p:txBody>
          <a:bodyPr>
            <a:normAutofit fontScale="92500" lnSpcReduction="20000"/>
          </a:bodyPr>
          <a:lstStyle/>
          <a:p>
            <a:pPr algn="just"/>
            <a:r>
              <a:rPr lang="en-US" sz="2400" dirty="0"/>
              <a:t>The human resources, documentation, and data information assets of an organization are not as easily identified and documented as tangible assets, such as hardware and software. These more elusive assets should be identified and described using knowledge, experience, and judgment</a:t>
            </a:r>
          </a:p>
          <a:p>
            <a:pPr algn="just"/>
            <a:r>
              <a:rPr lang="en-US" sz="2400" dirty="0"/>
              <a:t>You can use the answers to the following questions to develop weighting criteria for information assets:</a:t>
            </a:r>
          </a:p>
          <a:p>
            <a:pPr lvl="1" algn="just"/>
            <a:r>
              <a:rPr lang="en-US" sz="2000" dirty="0"/>
              <a:t>Which information asset is the most critical to the success of the organization?</a:t>
            </a:r>
          </a:p>
          <a:p>
            <a:pPr lvl="1" algn="just"/>
            <a:r>
              <a:rPr lang="en-US" sz="2000" dirty="0"/>
              <a:t>Which information asset generates the most revenue?</a:t>
            </a:r>
          </a:p>
          <a:p>
            <a:pPr lvl="1" algn="just"/>
            <a:r>
              <a:rPr lang="en-US" sz="2000" dirty="0"/>
              <a:t>Which information asset generates the highest profitability?</a:t>
            </a:r>
          </a:p>
          <a:p>
            <a:pPr lvl="1" algn="just"/>
            <a:r>
              <a:rPr lang="en-US" sz="2000" dirty="0"/>
              <a:t>Which information asset is the most expensive to replace?</a:t>
            </a:r>
          </a:p>
          <a:p>
            <a:pPr lvl="1" algn="just"/>
            <a:r>
              <a:rPr lang="en-US" sz="2000" dirty="0"/>
              <a:t>Which information asset is the most expensive to protect?</a:t>
            </a:r>
          </a:p>
          <a:p>
            <a:pPr lvl="1" algn="just"/>
            <a:r>
              <a:rPr lang="en-US" sz="2000" dirty="0"/>
              <a:t>Which information asset’s loss or compromise would be the most embarrassing or cause the greatest liability?</a:t>
            </a:r>
            <a:endParaRPr lang="en-US" sz="2400" dirty="0"/>
          </a:p>
        </p:txBody>
      </p:sp>
      <p:sp>
        <p:nvSpPr>
          <p:cNvPr id="3" name="Title 2"/>
          <p:cNvSpPr>
            <a:spLocks noGrp="1"/>
          </p:cNvSpPr>
          <p:nvPr>
            <p:ph type="title"/>
          </p:nvPr>
        </p:nvSpPr>
        <p:spPr>
          <a:xfrm>
            <a:off x="549275" y="31376"/>
            <a:ext cx="8042276" cy="603624"/>
          </a:xfrm>
        </p:spPr>
        <p:txBody>
          <a:bodyPr/>
          <a:lstStyle/>
          <a:p>
            <a:r>
              <a:rPr lang="en-US" dirty="0"/>
              <a:t>Summary</a:t>
            </a:r>
          </a:p>
        </p:txBody>
      </p:sp>
    </p:spTree>
    <p:extLst>
      <p:ext uri="{BB962C8B-B14F-4D97-AF65-F5344CB8AC3E}">
        <p14:creationId xmlns:p14="http://schemas.microsoft.com/office/powerpoint/2010/main" val="4103522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660401"/>
            <a:ext cx="8415338" cy="4838700"/>
          </a:xfrm>
        </p:spPr>
        <p:txBody>
          <a:bodyPr>
            <a:normAutofit fontScale="85000" lnSpcReduction="10000"/>
          </a:bodyPr>
          <a:lstStyle/>
          <a:p>
            <a:pPr algn="just"/>
            <a:r>
              <a:rPr lang="en-US" sz="2400" dirty="0"/>
              <a:t>After identifying and performing a preliminary classification of information assets, the threats facing an organization should be examined. There are 12 general categories of threats to InfoSec</a:t>
            </a:r>
          </a:p>
          <a:p>
            <a:pPr algn="just"/>
            <a:r>
              <a:rPr lang="en-US" sz="2400" dirty="0"/>
              <a:t>Each threat must be examined during a threat assessment process that addresses the following questions: Which of these threats exist in this organization’s environment? Which are the most dangerous to the organization’s information? Which require the greatest expenditure for recovery? Which require the greatest expenditure for protection?</a:t>
            </a:r>
          </a:p>
          <a:p>
            <a:pPr algn="just"/>
            <a:r>
              <a:rPr lang="en-US" sz="2400" dirty="0"/>
              <a:t>Each information asset is evaluated for each threat it faces; the resulting information is used to create a list of the vulnerabilities that pose risks to the organization. This process results in an information asset and vulnerability list, which serves as the starting point for risk assessment</a:t>
            </a:r>
          </a:p>
        </p:txBody>
      </p:sp>
      <p:sp>
        <p:nvSpPr>
          <p:cNvPr id="3" name="Title 2"/>
          <p:cNvSpPr>
            <a:spLocks noGrp="1"/>
          </p:cNvSpPr>
          <p:nvPr>
            <p:ph type="title"/>
          </p:nvPr>
        </p:nvSpPr>
        <p:spPr>
          <a:xfrm>
            <a:off x="549275" y="107576"/>
            <a:ext cx="8042276" cy="552824"/>
          </a:xfrm>
        </p:spPr>
        <p:txBody>
          <a:bodyPr/>
          <a:lstStyle/>
          <a:p>
            <a:r>
              <a:rPr lang="en-US" dirty="0"/>
              <a:t>Summary</a:t>
            </a:r>
          </a:p>
        </p:txBody>
      </p:sp>
    </p:spTree>
    <p:extLst>
      <p:ext uri="{BB962C8B-B14F-4D97-AF65-F5344CB8AC3E}">
        <p14:creationId xmlns:p14="http://schemas.microsoft.com/office/powerpoint/2010/main" val="116817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371600"/>
            <a:ext cx="8415338" cy="3465564"/>
          </a:xfrm>
        </p:spPr>
        <p:txBody>
          <a:bodyPr>
            <a:normAutofit fontScale="85000" lnSpcReduction="10000"/>
          </a:bodyPr>
          <a:lstStyle/>
          <a:p>
            <a:pPr algn="just"/>
            <a:r>
              <a:rPr lang="en-US" sz="2400" dirty="0"/>
              <a:t>A TVA worksheet lists the assets in priority order along one axis, and the threats in priority order along the other axis. The resulting grid provides a convenient method of examining the “exposure” of assets, allowing a simple vulnerability assessment</a:t>
            </a:r>
          </a:p>
          <a:p>
            <a:r>
              <a:rPr lang="en-US" sz="2400" dirty="0"/>
              <a:t>The goal of risk assessment is the assignment of a risk rating or score that represents the relative risk for a specific vulnerability of a specific information asset</a:t>
            </a:r>
          </a:p>
          <a:p>
            <a:r>
              <a:rPr lang="en-US" sz="2400" dirty="0"/>
              <a:t>If any specific vulnerability is completely managed by an existing control, it no longer needs to be considered for additional controls</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2659375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1244600"/>
            <a:ext cx="8415338" cy="3543300"/>
          </a:xfrm>
        </p:spPr>
        <p:txBody>
          <a:bodyPr>
            <a:normAutofit/>
          </a:bodyPr>
          <a:lstStyle/>
          <a:p>
            <a:pPr algn="just"/>
            <a:r>
              <a:rPr lang="en-US" sz="2400" dirty="0"/>
              <a:t>The risk identification process should designate what function the resulting reports serve, who is responsible for preparing them, and who reviews them. The TVA worksheet and the ranked vulnerability risk worksheet are the initial working documents for the next step in the risk management process: assessing and controlling risk</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4207145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11709</TotalTime>
  <Words>5280</Words>
  <Application>Microsoft Office PowerPoint</Application>
  <PresentationFormat>On-screen Show (4:3)</PresentationFormat>
  <Paragraphs>390</Paragraphs>
  <Slides>44</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Arial</vt:lpstr>
      <vt:lpstr>Calibri</vt:lpstr>
      <vt:lpstr>Calibri Light</vt:lpstr>
      <vt:lpstr>News Gothic MT</vt:lpstr>
      <vt:lpstr>Times New Roman</vt:lpstr>
      <vt:lpstr>Wingdings 2</vt:lpstr>
      <vt:lpstr>Breeze</vt:lpstr>
      <vt:lpstr>  Management of Risk in Information Security  Data Security</vt:lpstr>
      <vt:lpstr> Learning Outcome</vt:lpstr>
      <vt:lpstr>Risk Management</vt:lpstr>
      <vt:lpstr>Introduction</vt:lpstr>
      <vt:lpstr>Knowing Yourself and Knowing the Enemy</vt:lpstr>
      <vt:lpstr>The Information Security Risk Management Framework</vt:lpstr>
      <vt:lpstr>PowerPoint Presentation</vt:lpstr>
      <vt:lpstr>Roles of Communities of Interest in Managing Risk</vt:lpstr>
      <vt:lpstr>Executive Governance and Support</vt:lpstr>
      <vt:lpstr>Legal and Regulatory Compliance</vt:lpstr>
      <vt:lpstr>The RM Policy</vt:lpstr>
      <vt:lpstr>Assigning Key Responsibilities</vt:lpstr>
      <vt:lpstr>Developing Priorities and Objectives and Providing Resources</vt:lpstr>
      <vt:lpstr>Continuous Improvement</vt:lpstr>
      <vt:lpstr>    The Risk Management Process</vt:lpstr>
      <vt:lpstr>PowerPoint Presentation</vt:lpstr>
      <vt:lpstr>Identifying Hardware, Software, and Network Assets</vt:lpstr>
      <vt:lpstr>Identifying People, Procedures, and Data Assets</vt:lpstr>
      <vt:lpstr>PowerPoint Presentation</vt:lpstr>
      <vt:lpstr>Classifying and Categorizing Information Assets </vt:lpstr>
      <vt:lpstr>PowerPoint Presentation</vt:lpstr>
      <vt:lpstr>Prioritizing (Rank Ordering) Information Assets</vt:lpstr>
      <vt:lpstr>PowerPoint Presentation</vt:lpstr>
      <vt:lpstr>PowerPoint Presentation</vt:lpstr>
      <vt:lpstr>PowerPoint Presentation</vt:lpstr>
      <vt:lpstr>The TVA Worksheet</vt:lpstr>
      <vt:lpstr>PowerPoint Presentation</vt:lpstr>
      <vt:lpstr>Risk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599</cp:revision>
  <dcterms:created xsi:type="dcterms:W3CDTF">2011-10-03T10:20:59Z</dcterms:created>
  <dcterms:modified xsi:type="dcterms:W3CDTF">2023-11-16T08:16:54Z</dcterms:modified>
</cp:coreProperties>
</file>