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8" r:id="rId3"/>
    <p:sldId id="257" r:id="rId4"/>
    <p:sldId id="261" r:id="rId5"/>
    <p:sldId id="259" r:id="rId6"/>
    <p:sldId id="269" r:id="rId7"/>
    <p:sldId id="262" r:id="rId8"/>
    <p:sldId id="266" r:id="rId9"/>
    <p:sldId id="267" r:id="rId10"/>
    <p:sldId id="268" r:id="rId11"/>
    <p:sldId id="263" r:id="rId12"/>
    <p:sldId id="264" r:id="rId13"/>
    <p:sldId id="265" r:id="rId14"/>
    <p:sldId id="271" r:id="rId15"/>
    <p:sldId id="272" r:id="rId16"/>
    <p:sldId id="273" r:id="rId17"/>
    <p:sldId id="274" r:id="rId18"/>
    <p:sldId id="275" r:id="rId19"/>
    <p:sldId id="276" r:id="rId20"/>
    <p:sldId id="277"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6B06CB-A8FE-441B-9194-D266D2F28AFE}" v="336" dt="2020-03-16T19:06:53.630"/>
    <p1510:client id="{F21CCD82-972D-4497-A146-3DB3B859BBCF}" v="5944" dt="2020-03-25T20:54:15.7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9C1DEB-2178-4E23-A5DB-BCE2A94BB1D8}" type="datetimeFigureOut">
              <a:rPr lang="en-GB"/>
              <a:t>25/03/2020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203833-857F-4996-BC78-FF3C97B0A972}" type="slidenum">
              <a:rPr lang="en-GB"/>
              <a:t>‹#›</a:t>
            </a:fld>
            <a:endParaRPr lang="en-GB"/>
          </a:p>
        </p:txBody>
      </p:sp>
    </p:spTree>
    <p:extLst>
      <p:ext uri="{BB962C8B-B14F-4D97-AF65-F5344CB8AC3E}">
        <p14:creationId xmlns:p14="http://schemas.microsoft.com/office/powerpoint/2010/main" val="30549894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 story board visually tells the story through a series of frames that captures the action and move the plot forward. A script may be the basisfor the production to exist, but its ultimate purpose is its transition to screen.A storyboard provides a visual narative to support the dialogue. </a:t>
            </a:r>
          </a:p>
          <a:p>
            <a:r>
              <a:rPr lang="en-US">
                <a:cs typeface="Calibri"/>
              </a:rPr>
              <a:t>A story board is broken down into shots showing scenarios in chronological sequence, setting the scene using characters and action. Each frame will viually present the type of camera shot and its movement, the character(s) or object(s), the light and the direction of the action. </a:t>
            </a:r>
            <a:endParaRPr lang="en-US" dirty="0">
              <a:cs typeface="Calibri"/>
            </a:endParaRPr>
          </a:p>
          <a:p>
            <a:endParaRPr lang="en-US" dirty="0">
              <a:cs typeface="Calibri"/>
            </a:endParaRPr>
          </a:p>
          <a:p>
            <a:r>
              <a:rPr lang="en-US">
                <a:cs typeface="Calibri"/>
              </a:rPr>
              <a:t>Storyboards act as a visual aid for Directors and DOP's to work through ideas and shot set ups before hitting the set. This can highlight successful and unsuccessful areas or squences before shooting starts which can save time, and ultimately money, and helps the whole crew understand beforehand how scenes will be shot.</a:t>
            </a:r>
          </a:p>
          <a:p>
            <a:endParaRPr lang="en-US" dirty="0">
              <a:cs typeface="Calibri"/>
            </a:endParaRPr>
          </a:p>
          <a:p>
            <a:r>
              <a:rPr lang="en-US">
                <a:cs typeface="Calibri"/>
              </a:rPr>
              <a:t>Storyboarding usually happens at the very early stages of pre production where the director will sit, sometimes tey will draw their storyboard or they will sit with a storyboard artist, and work through the story. This initial storyboard is then a tool to use when meeting with the Production Designer and DOP and gives a reference base to discuss and agree visual language and style.</a:t>
            </a:r>
            <a:endParaRPr lang="en-US" dirty="0">
              <a:cs typeface="Calibri"/>
            </a:endParaRPr>
          </a:p>
          <a:p>
            <a:endParaRPr lang="en-US" dirty="0">
              <a:cs typeface="Calibri"/>
            </a:endParaRPr>
          </a:p>
          <a:p>
            <a:r>
              <a:rPr lang="en-US">
                <a:cs typeface="Calibri"/>
              </a:rPr>
              <a:t>Through the storyboard the production designer will get a feeling for how the story will be told including how sets will be used and lit. </a:t>
            </a:r>
            <a:endParaRPr lang="en-US" dirty="0">
              <a:cs typeface="Calibri"/>
            </a:endParaRPr>
          </a:p>
        </p:txBody>
      </p:sp>
      <p:sp>
        <p:nvSpPr>
          <p:cNvPr id="4" name="Slide Number Placeholder 3"/>
          <p:cNvSpPr>
            <a:spLocks noGrp="1"/>
          </p:cNvSpPr>
          <p:nvPr>
            <p:ph type="sldNum" sz="quarter" idx="5"/>
          </p:nvPr>
        </p:nvSpPr>
        <p:spPr/>
        <p:txBody>
          <a:bodyPr/>
          <a:lstStyle/>
          <a:p>
            <a:fld id="{7D203833-857F-4996-BC78-FF3C97B0A972}" type="slidenum">
              <a:rPr lang="en-GB"/>
              <a:t>3</a:t>
            </a:fld>
            <a:endParaRPr lang="en-GB"/>
          </a:p>
        </p:txBody>
      </p:sp>
    </p:spTree>
    <p:extLst>
      <p:ext uri="{BB962C8B-B14F-4D97-AF65-F5344CB8AC3E}">
        <p14:creationId xmlns:p14="http://schemas.microsoft.com/office/powerpoint/2010/main" val="3234241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25/03/2020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25/03/2020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25/03/2020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6aTnEanIXBk?feature=oembed"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7.xml"/><Relationship Id="rId1" Type="http://schemas.openxmlformats.org/officeDocument/2006/relationships/video" Target="https://www.youtube.com/embed/PPEdpsVwIIA?feature=oembed"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hyperlink" Target="https://www.studiobinder.com/blog/medium-shot-example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hyperlink" Target="https://www.studiobinder.com/blog/close-up-shot/" TargetMode="External"/><Relationship Id="rId4" Type="http://schemas.openxmlformats.org/officeDocument/2006/relationships/hyperlink" Target="https://www.studiobinder.com/blog/medium-shot-example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hyperlink" Target="https://www.studiobinder.com/blog/close-up-shot/"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hyperlink" Target="https://www.studiobinder.com/blog/close-up-shot/"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8" Type="http://schemas.openxmlformats.org/officeDocument/2006/relationships/image" Target="../media/image22.gif"/><Relationship Id="rId3" Type="http://schemas.openxmlformats.org/officeDocument/2006/relationships/image" Target="../media/image8.svg"/><Relationship Id="rId7" Type="http://schemas.openxmlformats.org/officeDocument/2006/relationships/image" Target="../media/image21.gif"/><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20.gif"/><Relationship Id="rId5" Type="http://schemas.openxmlformats.org/officeDocument/2006/relationships/image" Target="../media/image19.gif"/><Relationship Id="rId4" Type="http://schemas.openxmlformats.org/officeDocument/2006/relationships/image" Target="../media/image18.gif"/><Relationship Id="rId9" Type="http://schemas.openxmlformats.org/officeDocument/2006/relationships/image" Target="../media/image23.gif"/></Relationships>
</file>

<file path=ppt/slides/_rels/slide1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hoto, food, bird&#10;&#10;Description generated with very high confidence">
            <a:extLst>
              <a:ext uri="{FF2B5EF4-FFF2-40B4-BE49-F238E27FC236}">
                <a16:creationId xmlns:a16="http://schemas.microsoft.com/office/drawing/2014/main" id="{E19868C7-2A3A-45B6-8E1F-0DBAAFEB4E3D}"/>
              </a:ext>
            </a:extLst>
          </p:cNvPr>
          <p:cNvPicPr>
            <a:picLocks noChangeAspect="1"/>
          </p:cNvPicPr>
          <p:nvPr/>
        </p:nvPicPr>
        <p:blipFill rotWithShape="1">
          <a:blip r:embed="rId2">
            <a:alphaModFix amt="50000"/>
          </a:blip>
          <a:srcRect t="27729" r="1" b="22349"/>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a:solidFill>
                  <a:srgbClr val="FFFFFF"/>
                </a:solidFill>
                <a:cs typeface="Calibri Light"/>
              </a:rPr>
              <a:t>Story Boards</a:t>
            </a: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GB">
                <a:solidFill>
                  <a:srgbClr val="FFFFFF"/>
                </a:solidFill>
                <a:cs typeface="Calibri"/>
              </a:rPr>
              <a:t>What are they and how are they used?</a:t>
            </a:r>
            <a:endParaRPr lang="en-GB">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pic>
        <p:nvPicPr>
          <p:cNvPr id="4" name="Picture 4">
            <a:hlinkClick r:id="" action="ppaction://media"/>
            <a:extLst>
              <a:ext uri="{FF2B5EF4-FFF2-40B4-BE49-F238E27FC236}">
                <a16:creationId xmlns:a16="http://schemas.microsoft.com/office/drawing/2014/main" id="{783644A9-E1C3-490B-9C8B-B353F401A116}"/>
              </a:ext>
            </a:extLst>
          </p:cNvPr>
          <p:cNvPicPr>
            <a:picLocks noGrp="1" noRot="1" noChangeAspect="1"/>
          </p:cNvPicPr>
          <p:nvPr>
            <p:ph idx="1"/>
            <a:videoFile r:link="rId1"/>
          </p:nvPr>
        </p:nvPicPr>
        <p:blipFill>
          <a:blip r:embed="rId3"/>
          <a:stretch>
            <a:fillRect/>
          </a:stretch>
        </p:blipFill>
        <p:spPr>
          <a:xfrm>
            <a:off x="1501589" y="794"/>
            <a:ext cx="9188823" cy="6869205"/>
          </a:xfrm>
        </p:spPr>
      </p:pic>
    </p:spTree>
    <p:extLst>
      <p:ext uri="{BB962C8B-B14F-4D97-AF65-F5344CB8AC3E}">
        <p14:creationId xmlns:p14="http://schemas.microsoft.com/office/powerpoint/2010/main" val="16222290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F85AC1-AE59-46C7-B6C1-14A807BD9465}"/>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US" sz="2800">
                <a:cs typeface="Calibri Light"/>
              </a:rPr>
              <a:t>Story Boards</a:t>
            </a:r>
            <a:endParaRPr lang="en-US" sz="2800"/>
          </a:p>
        </p:txBody>
      </p:sp>
      <p:sp>
        <p:nvSpPr>
          <p:cNvPr id="3" name="Content Placeholder 2">
            <a:extLst>
              <a:ext uri="{FF2B5EF4-FFF2-40B4-BE49-F238E27FC236}">
                <a16:creationId xmlns:a16="http://schemas.microsoft.com/office/drawing/2014/main" id="{1C56DF5F-B4F5-4102-A7BC-DBFCA3B34072}"/>
              </a:ext>
            </a:extLst>
          </p:cNvPr>
          <p:cNvSpPr>
            <a:spLocks noGrp="1"/>
          </p:cNvSpPr>
          <p:nvPr>
            <p:ph idx="1"/>
          </p:nvPr>
        </p:nvSpPr>
        <p:spPr>
          <a:xfrm>
            <a:off x="643468" y="2638043"/>
            <a:ext cx="3363974" cy="3415623"/>
          </a:xfrm>
        </p:spPr>
        <p:txBody>
          <a:bodyPr vert="horz" lIns="91440" tIns="45720" rIns="91440" bIns="45720" rtlCol="0" anchor="t">
            <a:normAutofit/>
          </a:bodyPr>
          <a:lstStyle/>
          <a:p>
            <a:r>
              <a:rPr lang="en-US" sz="2000">
                <a:cs typeface="Calibri"/>
              </a:rPr>
              <a:t>Represents how a film will look, shot by shot</a:t>
            </a:r>
          </a:p>
          <a:p>
            <a:r>
              <a:rPr lang="en-US" sz="2000">
                <a:cs typeface="Calibri"/>
              </a:rPr>
              <a:t>Traditionally created by the director and DOP</a:t>
            </a:r>
          </a:p>
          <a:p>
            <a:r>
              <a:rPr lang="en-US" sz="2000">
                <a:cs typeface="Calibri"/>
              </a:rPr>
              <a:t>Helps plan the production and can allow for changes and alterations before getting on set which can save the production money</a:t>
            </a:r>
          </a:p>
        </p:txBody>
      </p:sp>
      <p:pic>
        <p:nvPicPr>
          <p:cNvPr id="4" name="Picture 4" descr="A picture containing text, book, outdoor&#10;&#10;Description generated with very high confidence">
            <a:extLst>
              <a:ext uri="{FF2B5EF4-FFF2-40B4-BE49-F238E27FC236}">
                <a16:creationId xmlns:a16="http://schemas.microsoft.com/office/drawing/2014/main" id="{C465915E-4042-42D2-9CFF-83C8EB113D39}"/>
              </a:ext>
            </a:extLst>
          </p:cNvPr>
          <p:cNvPicPr>
            <a:picLocks noChangeAspect="1"/>
          </p:cNvPicPr>
          <p:nvPr/>
        </p:nvPicPr>
        <p:blipFill>
          <a:blip r:embed="rId3"/>
          <a:stretch>
            <a:fillRect/>
          </a:stretch>
        </p:blipFill>
        <p:spPr>
          <a:xfrm>
            <a:off x="5484490" y="6974"/>
            <a:ext cx="6020750" cy="6853515"/>
          </a:xfrm>
          <a:prstGeom prst="rect">
            <a:avLst/>
          </a:prstGeom>
        </p:spPr>
      </p:pic>
    </p:spTree>
    <p:extLst>
      <p:ext uri="{BB962C8B-B14F-4D97-AF65-F5344CB8AC3E}">
        <p14:creationId xmlns:p14="http://schemas.microsoft.com/office/powerpoint/2010/main" val="119560572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179E434-8806-4084-940D-A085311AC7A3}"/>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GB" sz="2800">
                <a:cs typeface="Calibri Light"/>
              </a:rPr>
              <a:t>Aspect ratios</a:t>
            </a:r>
            <a:endParaRPr lang="en-GB" sz="2800"/>
          </a:p>
        </p:txBody>
      </p:sp>
      <p:sp>
        <p:nvSpPr>
          <p:cNvPr id="3" name="Content Placeholder 2">
            <a:extLst>
              <a:ext uri="{FF2B5EF4-FFF2-40B4-BE49-F238E27FC236}">
                <a16:creationId xmlns:a16="http://schemas.microsoft.com/office/drawing/2014/main" id="{09CAE900-6397-4BF2-8302-47EAE7294F36}"/>
              </a:ext>
            </a:extLst>
          </p:cNvPr>
          <p:cNvSpPr>
            <a:spLocks noGrp="1"/>
          </p:cNvSpPr>
          <p:nvPr>
            <p:ph idx="1"/>
          </p:nvPr>
        </p:nvSpPr>
        <p:spPr>
          <a:xfrm>
            <a:off x="643468" y="2638043"/>
            <a:ext cx="3363974" cy="3415623"/>
          </a:xfrm>
        </p:spPr>
        <p:txBody>
          <a:bodyPr vert="horz" lIns="91440" tIns="45720" rIns="91440" bIns="45720" rtlCol="0" anchor="t">
            <a:normAutofit fontScale="92500" lnSpcReduction="20000"/>
          </a:bodyPr>
          <a:lstStyle/>
          <a:p>
            <a:r>
              <a:rPr lang="en-GB" sz="2000">
                <a:cs typeface="Calibri"/>
              </a:rPr>
              <a:t>Depending on when your film is made will depend on the aspect ratio of the frame. </a:t>
            </a:r>
          </a:p>
          <a:p>
            <a:r>
              <a:rPr lang="en-GB" sz="2000">
                <a:cs typeface="Calibri"/>
              </a:rPr>
              <a:t>Older films that were filmed on 35mm film are framed at 1.5:1 (3:2)</a:t>
            </a:r>
          </a:p>
          <a:p>
            <a:r>
              <a:rPr lang="en-GB" sz="2000">
                <a:cs typeface="Calibri"/>
              </a:rPr>
              <a:t>More modern films, especially those filmed in digital format are filmed in 1.85:1</a:t>
            </a:r>
          </a:p>
          <a:p>
            <a:r>
              <a:rPr lang="en-GB" sz="2000">
                <a:cs typeface="Calibri"/>
              </a:rPr>
              <a:t>The frames for your story board should always be drawn in the correct ratio for your film</a:t>
            </a:r>
            <a:endParaRPr lang="en-GB" sz="2000" dirty="0">
              <a:cs typeface="Calibri"/>
            </a:endParaRPr>
          </a:p>
        </p:txBody>
      </p:sp>
      <p:pic>
        <p:nvPicPr>
          <p:cNvPr id="4" name="Picture 4" descr="A screenshot of a cell phone&#10;&#10;Description generated with very high confidence">
            <a:extLst>
              <a:ext uri="{FF2B5EF4-FFF2-40B4-BE49-F238E27FC236}">
                <a16:creationId xmlns:a16="http://schemas.microsoft.com/office/drawing/2014/main" id="{A113CCE8-CB72-4FFA-ACF0-39EBC0612736}"/>
              </a:ext>
            </a:extLst>
          </p:cNvPr>
          <p:cNvPicPr>
            <a:picLocks noChangeAspect="1"/>
          </p:cNvPicPr>
          <p:nvPr/>
        </p:nvPicPr>
        <p:blipFill>
          <a:blip r:embed="rId2"/>
          <a:stretch>
            <a:fillRect/>
          </a:stretch>
        </p:blipFill>
        <p:spPr>
          <a:xfrm>
            <a:off x="5860066" y="643467"/>
            <a:ext cx="5126163" cy="5410199"/>
          </a:xfrm>
          <a:prstGeom prst="rect">
            <a:avLst/>
          </a:prstGeom>
        </p:spPr>
      </p:pic>
    </p:spTree>
    <p:extLst>
      <p:ext uri="{BB962C8B-B14F-4D97-AF65-F5344CB8AC3E}">
        <p14:creationId xmlns:p14="http://schemas.microsoft.com/office/powerpoint/2010/main" val="310187365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pic>
        <p:nvPicPr>
          <p:cNvPr id="2" name="Picture 2">
            <a:hlinkClick r:id="" action="ppaction://media"/>
            <a:extLst>
              <a:ext uri="{FF2B5EF4-FFF2-40B4-BE49-F238E27FC236}">
                <a16:creationId xmlns:a16="http://schemas.microsoft.com/office/drawing/2014/main" id="{5F719107-83EB-4E1D-AA91-010233C68737}"/>
              </a:ext>
            </a:extLst>
          </p:cNvPr>
          <p:cNvPicPr>
            <a:picLocks noRot="1" noChangeAspect="1"/>
          </p:cNvPicPr>
          <p:nvPr>
            <a:videoFile r:link="rId1"/>
          </p:nvPr>
        </p:nvPicPr>
        <p:blipFill>
          <a:blip r:embed="rId3"/>
          <a:stretch>
            <a:fillRect/>
          </a:stretch>
        </p:blipFill>
        <p:spPr>
          <a:xfrm>
            <a:off x="152400" y="90208"/>
            <a:ext cx="11815482" cy="6641725"/>
          </a:xfrm>
          <a:prstGeom prst="rect">
            <a:avLst/>
          </a:prstGeom>
        </p:spPr>
      </p:pic>
    </p:spTree>
    <p:extLst>
      <p:ext uri="{BB962C8B-B14F-4D97-AF65-F5344CB8AC3E}">
        <p14:creationId xmlns:p14="http://schemas.microsoft.com/office/powerpoint/2010/main" val="35972700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FA9D853-7F8A-4A14-9190-0597F6CF0D0E}"/>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GB" sz="2800">
                <a:cs typeface="Calibri Light"/>
              </a:rPr>
              <a:t>Drawing a Storyboard</a:t>
            </a:r>
            <a:endParaRPr lang="en-GB" sz="2800"/>
          </a:p>
        </p:txBody>
      </p:sp>
      <p:sp>
        <p:nvSpPr>
          <p:cNvPr id="3" name="Content Placeholder 2">
            <a:extLst>
              <a:ext uri="{FF2B5EF4-FFF2-40B4-BE49-F238E27FC236}">
                <a16:creationId xmlns:a16="http://schemas.microsoft.com/office/drawing/2014/main" id="{438B6C2A-8F25-411F-A693-262D34DC1582}"/>
              </a:ext>
            </a:extLst>
          </p:cNvPr>
          <p:cNvSpPr>
            <a:spLocks noGrp="1"/>
          </p:cNvSpPr>
          <p:nvPr>
            <p:ph idx="1"/>
          </p:nvPr>
        </p:nvSpPr>
        <p:spPr>
          <a:xfrm>
            <a:off x="643468" y="2638043"/>
            <a:ext cx="3363974" cy="3908681"/>
          </a:xfrm>
        </p:spPr>
        <p:txBody>
          <a:bodyPr vert="horz" lIns="91440" tIns="45720" rIns="91440" bIns="45720" rtlCol="0" anchor="t">
            <a:normAutofit fontScale="92500" lnSpcReduction="20000"/>
          </a:bodyPr>
          <a:lstStyle/>
          <a:p>
            <a:pPr marL="0" indent="0">
              <a:buNone/>
            </a:pPr>
            <a:r>
              <a:rPr lang="en-GB" sz="2000">
                <a:cs typeface="Calibri"/>
              </a:rPr>
              <a:t>Once you have gotten the ratio for your panes, you should layout your story board.</a:t>
            </a:r>
          </a:p>
          <a:p>
            <a:pPr marL="0" indent="0">
              <a:buNone/>
            </a:pPr>
            <a:r>
              <a:rPr lang="en-GB" sz="2000" dirty="0">
                <a:cs typeface="Calibri"/>
              </a:rPr>
              <a:t>Storyboards are traditionally created by laying out the </a:t>
            </a:r>
            <a:r>
              <a:rPr lang="en-GB" sz="2000">
                <a:cs typeface="Calibri"/>
              </a:rPr>
              <a:t>panes in two collumns, much </a:t>
            </a:r>
            <a:r>
              <a:rPr lang="en-GB" sz="2000" dirty="0">
                <a:cs typeface="Calibri"/>
              </a:rPr>
              <a:t>like in a comic book, reading from left to right.</a:t>
            </a:r>
          </a:p>
          <a:p>
            <a:pPr marL="0" indent="0">
              <a:buNone/>
            </a:pPr>
            <a:r>
              <a:rPr lang="en-GB" sz="2000" dirty="0">
                <a:cs typeface="Calibri"/>
              </a:rPr>
              <a:t>Space shoulld be left beneath each pane to add details about the action, what type of </a:t>
            </a:r>
            <a:r>
              <a:rPr lang="en-GB" sz="2000">
                <a:cs typeface="Calibri"/>
              </a:rPr>
              <a:t>shot it is and any moves.</a:t>
            </a:r>
          </a:p>
          <a:p>
            <a:pPr marL="0" indent="0">
              <a:buNone/>
            </a:pPr>
            <a:r>
              <a:rPr lang="en-GB" sz="2000">
                <a:cs typeface="Calibri"/>
              </a:rPr>
              <a:t>The following slides will show examples of shots, movements and the information needed for your storyboard</a:t>
            </a:r>
            <a:endParaRPr lang="en-GB" sz="2000" dirty="0">
              <a:cs typeface="Calibri"/>
            </a:endParaRPr>
          </a:p>
        </p:txBody>
      </p:sp>
      <p:pic>
        <p:nvPicPr>
          <p:cNvPr id="4" name="Picture 4" descr="A picture containing text&#10;&#10;Description generated with very high confidence">
            <a:extLst>
              <a:ext uri="{FF2B5EF4-FFF2-40B4-BE49-F238E27FC236}">
                <a16:creationId xmlns:a16="http://schemas.microsoft.com/office/drawing/2014/main" id="{54F149D5-70C9-4D60-912C-9C14B3895D5B}"/>
              </a:ext>
            </a:extLst>
          </p:cNvPr>
          <p:cNvPicPr>
            <a:picLocks noChangeAspect="1"/>
          </p:cNvPicPr>
          <p:nvPr/>
        </p:nvPicPr>
        <p:blipFill>
          <a:blip r:embed="rId2"/>
          <a:stretch>
            <a:fillRect/>
          </a:stretch>
        </p:blipFill>
        <p:spPr>
          <a:xfrm>
            <a:off x="5369328" y="94380"/>
            <a:ext cx="6298139" cy="6698874"/>
          </a:xfrm>
          <a:prstGeom prst="rect">
            <a:avLst/>
          </a:prstGeom>
        </p:spPr>
      </p:pic>
    </p:spTree>
    <p:extLst>
      <p:ext uri="{BB962C8B-B14F-4D97-AF65-F5344CB8AC3E}">
        <p14:creationId xmlns:p14="http://schemas.microsoft.com/office/powerpoint/2010/main" val="82198820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1A6F78-C919-46F0-9B0A-2ED388861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a:extLst>
              <a:ext uri="{FF2B5EF4-FFF2-40B4-BE49-F238E27FC236}">
                <a16:creationId xmlns:a16="http://schemas.microsoft.com/office/drawing/2014/main" id="{49882614-11C4-4368-9534-6EBAC3488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2684274" y="-4610867"/>
            <a:ext cx="7223503" cy="16095236"/>
          </a:xfrm>
          <a:prstGeom prst="rect">
            <a:avLst/>
          </a:prstGeom>
        </p:spPr>
      </p:pic>
      <p:sp>
        <p:nvSpPr>
          <p:cNvPr id="2" name="Title 1">
            <a:extLst>
              <a:ext uri="{FF2B5EF4-FFF2-40B4-BE49-F238E27FC236}">
                <a16:creationId xmlns:a16="http://schemas.microsoft.com/office/drawing/2014/main" id="{5A425E04-DDBD-488C-819E-AE78D29A0B70}"/>
              </a:ext>
            </a:extLst>
          </p:cNvPr>
          <p:cNvSpPr>
            <a:spLocks noGrp="1"/>
          </p:cNvSpPr>
          <p:nvPr>
            <p:ph type="title"/>
          </p:nvPr>
        </p:nvSpPr>
        <p:spPr>
          <a:xfrm>
            <a:off x="384048" y="4573812"/>
            <a:ext cx="5807575" cy="2129921"/>
          </a:xfrm>
        </p:spPr>
        <p:txBody>
          <a:bodyPr anchor="ctr">
            <a:normAutofit/>
          </a:bodyPr>
          <a:lstStyle/>
          <a:p>
            <a:r>
              <a:rPr lang="en-GB" sz="6000" b="1" dirty="0">
                <a:cs typeface="Calibri Light"/>
              </a:rPr>
              <a:t>Shots </a:t>
            </a:r>
            <a:br>
              <a:rPr lang="en-GB" sz="6000" b="1" dirty="0">
                <a:cs typeface="Calibri Light"/>
              </a:rPr>
            </a:br>
            <a:r>
              <a:rPr lang="en-GB" sz="4000"/>
              <a:t>Extreme Long </a:t>
            </a:r>
            <a:r>
              <a:rPr lang="en-GB" sz="4000" dirty="0"/>
              <a:t>Shot (ELS) or Extreme Wide Shot (EWS)</a:t>
            </a:r>
            <a:endParaRPr lang="en-GB" sz="4000">
              <a:cs typeface="Calibri Light"/>
            </a:endParaRPr>
          </a:p>
          <a:p>
            <a:endParaRPr lang="en-GB" sz="5000">
              <a:cs typeface="Calibri Light"/>
            </a:endParaRPr>
          </a:p>
        </p:txBody>
      </p:sp>
      <p:sp>
        <p:nvSpPr>
          <p:cNvPr id="13" name="Rectangle 12">
            <a:extLst>
              <a:ext uri="{FF2B5EF4-FFF2-40B4-BE49-F238E27FC236}">
                <a16:creationId xmlns:a16="http://schemas.microsoft.com/office/drawing/2014/main" id="{93C59B8F-AEFF-4D3A-BA0E-3C4311198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AEFDEC-F9DE-4189-BD6F-AFF2D66505F1}"/>
              </a:ext>
            </a:extLst>
          </p:cNvPr>
          <p:cNvSpPr>
            <a:spLocks noGrp="1"/>
          </p:cNvSpPr>
          <p:nvPr>
            <p:ph idx="1"/>
          </p:nvPr>
        </p:nvSpPr>
        <p:spPr>
          <a:xfrm>
            <a:off x="6496424" y="4461751"/>
            <a:ext cx="5418208" cy="2046625"/>
          </a:xfrm>
        </p:spPr>
        <p:txBody>
          <a:bodyPr vert="horz" lIns="91440" tIns="45720" rIns="91440" bIns="45720" rtlCol="0" anchor="ctr">
            <a:normAutofit/>
          </a:bodyPr>
          <a:lstStyle/>
          <a:p>
            <a:pPr marL="0" indent="0">
              <a:buNone/>
            </a:pPr>
            <a:r>
              <a:rPr lang="en-GB" sz="1500">
                <a:ea typeface="+mn-lt"/>
                <a:cs typeface="+mn-lt"/>
              </a:rPr>
              <a:t>An extreme long shot (or extreme wide shot) make your subject appear small against their location. You can use an extreme long shot to make your subject feel distant or unfamiliar.</a:t>
            </a:r>
            <a:endParaRPr lang="en-GB" sz="1500">
              <a:cs typeface="Calibri" panose="020F0502020204030204"/>
            </a:endParaRPr>
          </a:p>
          <a:p>
            <a:pPr marL="0" indent="0">
              <a:buNone/>
            </a:pPr>
            <a:r>
              <a:rPr lang="en-GB" sz="1500">
                <a:ea typeface="+mn-lt"/>
                <a:cs typeface="+mn-lt"/>
              </a:rPr>
              <a:t>It can also make your subject feel overwhelmed by its location. Of all the various camera shots out there, consider using the extreme long shot when you need to emphasize the location or isolation</a:t>
            </a:r>
          </a:p>
        </p:txBody>
      </p:sp>
      <p:sp>
        <p:nvSpPr>
          <p:cNvPr id="15" name="Rectangle 14">
            <a:extLst>
              <a:ext uri="{FF2B5EF4-FFF2-40B4-BE49-F238E27FC236}">
                <a16:creationId xmlns:a16="http://schemas.microsoft.com/office/drawing/2014/main" id="{E042CD37-C859-44CD-853E-5A3427DDB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picture containing outdoor, nature, large, plane&#10;&#10;Description generated with very high confidence">
            <a:extLst>
              <a:ext uri="{FF2B5EF4-FFF2-40B4-BE49-F238E27FC236}">
                <a16:creationId xmlns:a16="http://schemas.microsoft.com/office/drawing/2014/main" id="{9D605D91-A0BA-4021-ABA5-7AC9FD15AA9B}"/>
              </a:ext>
            </a:extLst>
          </p:cNvPr>
          <p:cNvPicPr>
            <a:picLocks noChangeAspect="1"/>
          </p:cNvPicPr>
          <p:nvPr/>
        </p:nvPicPr>
        <p:blipFill>
          <a:blip r:embed="rId4"/>
          <a:stretch>
            <a:fillRect/>
          </a:stretch>
        </p:blipFill>
        <p:spPr>
          <a:xfrm>
            <a:off x="1687605" y="-5491"/>
            <a:ext cx="10508876" cy="4314040"/>
          </a:xfrm>
          <a:prstGeom prst="rect">
            <a:avLst/>
          </a:prstGeom>
        </p:spPr>
      </p:pic>
    </p:spTree>
    <p:extLst>
      <p:ext uri="{BB962C8B-B14F-4D97-AF65-F5344CB8AC3E}">
        <p14:creationId xmlns:p14="http://schemas.microsoft.com/office/powerpoint/2010/main" val="295011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1A6F78-C919-46F0-9B0A-2ED388861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a:extLst>
              <a:ext uri="{FF2B5EF4-FFF2-40B4-BE49-F238E27FC236}">
                <a16:creationId xmlns:a16="http://schemas.microsoft.com/office/drawing/2014/main" id="{49882614-11C4-4368-9534-6EBAC3488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2684274" y="-4610867"/>
            <a:ext cx="7223503" cy="16095236"/>
          </a:xfrm>
          <a:prstGeom prst="rect">
            <a:avLst/>
          </a:prstGeom>
        </p:spPr>
      </p:pic>
      <p:sp>
        <p:nvSpPr>
          <p:cNvPr id="2" name="Title 1">
            <a:extLst>
              <a:ext uri="{FF2B5EF4-FFF2-40B4-BE49-F238E27FC236}">
                <a16:creationId xmlns:a16="http://schemas.microsoft.com/office/drawing/2014/main" id="{5A425E04-DDBD-488C-819E-AE78D29A0B70}"/>
              </a:ext>
            </a:extLst>
          </p:cNvPr>
          <p:cNvSpPr>
            <a:spLocks noGrp="1"/>
          </p:cNvSpPr>
          <p:nvPr>
            <p:ph type="title"/>
          </p:nvPr>
        </p:nvSpPr>
        <p:spPr>
          <a:xfrm>
            <a:off x="384048" y="4909989"/>
            <a:ext cx="5807575" cy="1793744"/>
          </a:xfrm>
        </p:spPr>
        <p:txBody>
          <a:bodyPr anchor="ctr">
            <a:normAutofit fontScale="90000"/>
          </a:bodyPr>
          <a:lstStyle/>
          <a:p>
            <a:r>
              <a:rPr lang="en-GB" sz="6000" b="1" dirty="0">
                <a:cs typeface="Calibri Light"/>
              </a:rPr>
              <a:t>Shots </a:t>
            </a:r>
            <a:br>
              <a:rPr lang="en-GB" sz="6000" b="1" dirty="0">
                <a:cs typeface="Calibri Light"/>
              </a:rPr>
            </a:br>
            <a:r>
              <a:rPr lang="en-GB"/>
              <a:t>Long Shot (LS) or Wide Shot (WS)</a:t>
            </a:r>
          </a:p>
          <a:p>
            <a:endParaRPr lang="en-GB" sz="5000">
              <a:cs typeface="Calibri Light"/>
            </a:endParaRPr>
          </a:p>
        </p:txBody>
      </p:sp>
      <p:sp>
        <p:nvSpPr>
          <p:cNvPr id="13" name="Rectangle 12">
            <a:extLst>
              <a:ext uri="{FF2B5EF4-FFF2-40B4-BE49-F238E27FC236}">
                <a16:creationId xmlns:a16="http://schemas.microsoft.com/office/drawing/2014/main" id="{93C59B8F-AEFF-4D3A-BA0E-3C4311198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AEFDEC-F9DE-4189-BD6F-AFF2D66505F1}"/>
              </a:ext>
            </a:extLst>
          </p:cNvPr>
          <p:cNvSpPr>
            <a:spLocks noGrp="1"/>
          </p:cNvSpPr>
          <p:nvPr>
            <p:ph idx="1"/>
          </p:nvPr>
        </p:nvSpPr>
        <p:spPr>
          <a:xfrm>
            <a:off x="6496424" y="4461751"/>
            <a:ext cx="5418208" cy="2046625"/>
          </a:xfrm>
        </p:spPr>
        <p:txBody>
          <a:bodyPr vert="horz" lIns="91440" tIns="45720" rIns="91440" bIns="45720" rtlCol="0" anchor="ctr">
            <a:normAutofit lnSpcReduction="10000"/>
          </a:bodyPr>
          <a:lstStyle/>
          <a:p>
            <a:pPr marL="0" indent="0">
              <a:buNone/>
            </a:pPr>
            <a:r>
              <a:rPr lang="en-GB" sz="1500">
                <a:ea typeface="+mn-lt"/>
                <a:cs typeface="+mn-lt"/>
              </a:rPr>
              <a:t>The long shot (also known as a wide shot abbreviated “WS”) is the same idea, but a bit closer. If your subject is a person then his or her whole body will be in view -- but not filling the shot.</a:t>
            </a:r>
            <a:endParaRPr lang="en-US">
              <a:ea typeface="+mn-lt"/>
              <a:cs typeface="+mn-lt"/>
            </a:endParaRPr>
          </a:p>
          <a:p>
            <a:pPr marL="0" indent="0">
              <a:buNone/>
            </a:pPr>
            <a:r>
              <a:rPr lang="en-GB" sz="1500" dirty="0">
                <a:ea typeface="+mn-lt"/>
                <a:cs typeface="+mn-lt"/>
              </a:rPr>
              <a:t>The wide shot also lets us see the beautiful background imagery, as well as the onlookers which will make any big moment more </a:t>
            </a:r>
            <a:r>
              <a:rPr lang="en-GB" sz="1500">
                <a:ea typeface="+mn-lt"/>
                <a:cs typeface="+mn-lt"/>
              </a:rPr>
              <a:t>cinematic.</a:t>
            </a:r>
            <a:endParaRPr lang="en-GB" dirty="0">
              <a:ea typeface="+mn-lt"/>
              <a:cs typeface="+mn-lt"/>
            </a:endParaRPr>
          </a:p>
          <a:p>
            <a:pPr marL="0" indent="0">
              <a:buNone/>
            </a:pPr>
            <a:r>
              <a:rPr lang="en-GB" sz="1500">
                <a:ea typeface="+mn-lt"/>
                <a:cs typeface="+mn-lt"/>
              </a:rPr>
              <a:t>Of the many camera shots, a long shot gives us a better </a:t>
            </a:r>
            <a:r>
              <a:rPr lang="en-GB" sz="1500" dirty="0">
                <a:ea typeface="+mn-lt"/>
                <a:cs typeface="+mn-lt"/>
              </a:rPr>
              <a:t>idea of the scene setting, and gives us a better idea of how the character fits </a:t>
            </a:r>
            <a:r>
              <a:rPr lang="en-GB" sz="1500">
                <a:ea typeface="+mn-lt"/>
                <a:cs typeface="+mn-lt"/>
              </a:rPr>
              <a:t>into the area.</a:t>
            </a:r>
            <a:endParaRPr lang="en-GB">
              <a:cs typeface="Calibri"/>
            </a:endParaRPr>
          </a:p>
          <a:p>
            <a:pPr>
              <a:buNone/>
            </a:pPr>
            <a:endParaRPr lang="en-GB" sz="1500" dirty="0">
              <a:ea typeface="+mn-lt"/>
              <a:cs typeface="+mn-lt"/>
            </a:endParaRPr>
          </a:p>
        </p:txBody>
      </p:sp>
      <p:sp>
        <p:nvSpPr>
          <p:cNvPr id="15" name="Rectangle 14">
            <a:extLst>
              <a:ext uri="{FF2B5EF4-FFF2-40B4-BE49-F238E27FC236}">
                <a16:creationId xmlns:a16="http://schemas.microsoft.com/office/drawing/2014/main" id="{E042CD37-C859-44CD-853E-5A3427DDB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standing on a rocky beach&#10;&#10;Description generated with high confidence">
            <a:extLst>
              <a:ext uri="{FF2B5EF4-FFF2-40B4-BE49-F238E27FC236}">
                <a16:creationId xmlns:a16="http://schemas.microsoft.com/office/drawing/2014/main" id="{83CAE871-8F52-46A8-B77C-B9752B849A66}"/>
              </a:ext>
            </a:extLst>
          </p:cNvPr>
          <p:cNvPicPr>
            <a:picLocks noChangeAspect="1"/>
          </p:cNvPicPr>
          <p:nvPr/>
        </p:nvPicPr>
        <p:blipFill>
          <a:blip r:embed="rId4"/>
          <a:stretch>
            <a:fillRect/>
          </a:stretch>
        </p:blipFill>
        <p:spPr>
          <a:xfrm>
            <a:off x="1788459" y="-5491"/>
            <a:ext cx="10408022" cy="4269216"/>
          </a:xfrm>
          <a:prstGeom prst="rect">
            <a:avLst/>
          </a:prstGeom>
        </p:spPr>
      </p:pic>
    </p:spTree>
    <p:extLst>
      <p:ext uri="{BB962C8B-B14F-4D97-AF65-F5344CB8AC3E}">
        <p14:creationId xmlns:p14="http://schemas.microsoft.com/office/powerpoint/2010/main" val="5226634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1A6F78-C919-46F0-9B0A-2ED388861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a:extLst>
              <a:ext uri="{FF2B5EF4-FFF2-40B4-BE49-F238E27FC236}">
                <a16:creationId xmlns:a16="http://schemas.microsoft.com/office/drawing/2014/main" id="{49882614-11C4-4368-9534-6EBAC3488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2684274" y="-4610867"/>
            <a:ext cx="7223503" cy="16095236"/>
          </a:xfrm>
          <a:prstGeom prst="rect">
            <a:avLst/>
          </a:prstGeom>
        </p:spPr>
      </p:pic>
      <p:sp>
        <p:nvSpPr>
          <p:cNvPr id="2" name="Title 1">
            <a:extLst>
              <a:ext uri="{FF2B5EF4-FFF2-40B4-BE49-F238E27FC236}">
                <a16:creationId xmlns:a16="http://schemas.microsoft.com/office/drawing/2014/main" id="{5A425E04-DDBD-488C-819E-AE78D29A0B70}"/>
              </a:ext>
            </a:extLst>
          </p:cNvPr>
          <p:cNvSpPr>
            <a:spLocks noGrp="1"/>
          </p:cNvSpPr>
          <p:nvPr>
            <p:ph type="title"/>
          </p:nvPr>
        </p:nvSpPr>
        <p:spPr>
          <a:xfrm>
            <a:off x="384048" y="5044459"/>
            <a:ext cx="5807575" cy="1659274"/>
          </a:xfrm>
        </p:spPr>
        <p:txBody>
          <a:bodyPr anchor="ctr">
            <a:normAutofit/>
          </a:bodyPr>
          <a:lstStyle/>
          <a:p>
            <a:r>
              <a:rPr lang="en-GB" sz="6000" b="1" dirty="0">
                <a:cs typeface="Calibri Light"/>
              </a:rPr>
              <a:t>Shots </a:t>
            </a:r>
            <a:br>
              <a:rPr lang="en-GB" sz="6000" b="1" dirty="0">
                <a:cs typeface="Calibri Light"/>
              </a:rPr>
            </a:br>
            <a:r>
              <a:rPr lang="en-GB" sz="4000">
                <a:cs typeface="Calibri Light"/>
              </a:rPr>
              <a:t>Full Shot (FS)</a:t>
            </a:r>
          </a:p>
          <a:p>
            <a:endParaRPr lang="en-GB" sz="5000">
              <a:cs typeface="Calibri Light"/>
            </a:endParaRPr>
          </a:p>
        </p:txBody>
      </p:sp>
      <p:sp>
        <p:nvSpPr>
          <p:cNvPr id="13" name="Rectangle 12">
            <a:extLst>
              <a:ext uri="{FF2B5EF4-FFF2-40B4-BE49-F238E27FC236}">
                <a16:creationId xmlns:a16="http://schemas.microsoft.com/office/drawing/2014/main" id="{93C59B8F-AEFF-4D3A-BA0E-3C4311198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AEFDEC-F9DE-4189-BD6F-AFF2D66505F1}"/>
              </a:ext>
            </a:extLst>
          </p:cNvPr>
          <p:cNvSpPr>
            <a:spLocks noGrp="1"/>
          </p:cNvSpPr>
          <p:nvPr>
            <p:ph idx="1"/>
          </p:nvPr>
        </p:nvSpPr>
        <p:spPr>
          <a:xfrm>
            <a:off x="6496424" y="4797927"/>
            <a:ext cx="5418208" cy="2136272"/>
          </a:xfrm>
        </p:spPr>
        <p:txBody>
          <a:bodyPr vert="horz" lIns="91440" tIns="45720" rIns="91440" bIns="45720" rtlCol="0" anchor="ctr">
            <a:normAutofit/>
          </a:bodyPr>
          <a:lstStyle/>
          <a:p>
            <a:pPr marL="0" indent="0">
              <a:buNone/>
            </a:pPr>
            <a:r>
              <a:rPr lang="en-GB" sz="1500">
                <a:ea typeface="+mn-lt"/>
                <a:cs typeface="+mn-lt"/>
              </a:rPr>
              <a:t>Now let's talk about camera shots that let your subject fill the frame while keeping emphasis on scenery.</a:t>
            </a:r>
          </a:p>
          <a:p>
            <a:pPr marL="0" indent="0">
              <a:buNone/>
            </a:pPr>
            <a:r>
              <a:rPr lang="en-GB" sz="1500" dirty="0">
                <a:ea typeface="+mn-lt"/>
                <a:cs typeface="+mn-lt"/>
              </a:rPr>
              <a:t>Of all the different types of camera shots in film, full shots can be </a:t>
            </a:r>
            <a:r>
              <a:rPr lang="en-GB" sz="1500">
                <a:ea typeface="+mn-lt"/>
                <a:cs typeface="+mn-lt"/>
              </a:rPr>
              <a:t>used to feature multiple characters in a single shot.</a:t>
            </a:r>
            <a:endParaRPr lang="en-GB" sz="1500" i="1">
              <a:cs typeface="Calibri"/>
            </a:endParaRPr>
          </a:p>
        </p:txBody>
      </p:sp>
      <p:sp>
        <p:nvSpPr>
          <p:cNvPr id="15" name="Rectangle 14">
            <a:extLst>
              <a:ext uri="{FF2B5EF4-FFF2-40B4-BE49-F238E27FC236}">
                <a16:creationId xmlns:a16="http://schemas.microsoft.com/office/drawing/2014/main" id="{E042CD37-C859-44CD-853E-5A3427DDB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ouple of people that are walking on the court&#10;&#10;Description generated with high confidence">
            <a:extLst>
              <a:ext uri="{FF2B5EF4-FFF2-40B4-BE49-F238E27FC236}">
                <a16:creationId xmlns:a16="http://schemas.microsoft.com/office/drawing/2014/main" id="{35C4DA63-0FF1-4022-A8D4-6421768D3E48}"/>
              </a:ext>
            </a:extLst>
          </p:cNvPr>
          <p:cNvPicPr>
            <a:picLocks noChangeAspect="1"/>
          </p:cNvPicPr>
          <p:nvPr/>
        </p:nvPicPr>
        <p:blipFill>
          <a:blip r:embed="rId4"/>
          <a:stretch>
            <a:fillRect/>
          </a:stretch>
        </p:blipFill>
        <p:spPr>
          <a:xfrm>
            <a:off x="3435724" y="2171"/>
            <a:ext cx="8760758" cy="4971068"/>
          </a:xfrm>
          <a:prstGeom prst="rect">
            <a:avLst/>
          </a:prstGeom>
        </p:spPr>
      </p:pic>
    </p:spTree>
    <p:extLst>
      <p:ext uri="{BB962C8B-B14F-4D97-AF65-F5344CB8AC3E}">
        <p14:creationId xmlns:p14="http://schemas.microsoft.com/office/powerpoint/2010/main" val="1939753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1A6F78-C919-46F0-9B0A-2ED388861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a:extLst>
              <a:ext uri="{FF2B5EF4-FFF2-40B4-BE49-F238E27FC236}">
                <a16:creationId xmlns:a16="http://schemas.microsoft.com/office/drawing/2014/main" id="{49882614-11C4-4368-9534-6EBAC3488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2684274" y="-4610867"/>
            <a:ext cx="7223503" cy="16095236"/>
          </a:xfrm>
          <a:prstGeom prst="rect">
            <a:avLst/>
          </a:prstGeom>
        </p:spPr>
      </p:pic>
      <p:sp>
        <p:nvSpPr>
          <p:cNvPr id="2" name="Title 1">
            <a:extLst>
              <a:ext uri="{FF2B5EF4-FFF2-40B4-BE49-F238E27FC236}">
                <a16:creationId xmlns:a16="http://schemas.microsoft.com/office/drawing/2014/main" id="{5A425E04-DDBD-488C-819E-AE78D29A0B70}"/>
              </a:ext>
            </a:extLst>
          </p:cNvPr>
          <p:cNvSpPr>
            <a:spLocks noGrp="1"/>
          </p:cNvSpPr>
          <p:nvPr>
            <p:ph type="title"/>
          </p:nvPr>
        </p:nvSpPr>
        <p:spPr>
          <a:xfrm>
            <a:off x="384048" y="5022047"/>
            <a:ext cx="5807575" cy="1681686"/>
          </a:xfrm>
        </p:spPr>
        <p:txBody>
          <a:bodyPr anchor="ctr">
            <a:normAutofit/>
          </a:bodyPr>
          <a:lstStyle/>
          <a:p>
            <a:r>
              <a:rPr lang="en-GB" sz="6000" b="1" dirty="0">
                <a:cs typeface="Calibri Light"/>
              </a:rPr>
              <a:t>Shots </a:t>
            </a:r>
            <a:br>
              <a:rPr lang="en-GB" sz="6000" b="1" dirty="0">
                <a:cs typeface="Calibri Light"/>
              </a:rPr>
            </a:br>
            <a:r>
              <a:rPr lang="en-GB" sz="4000"/>
              <a:t>Medium Wide Shot (MWS)</a:t>
            </a:r>
            <a:endParaRPr lang="en-GB" sz="4000">
              <a:cs typeface="Calibri Light"/>
            </a:endParaRPr>
          </a:p>
          <a:p>
            <a:endParaRPr lang="en-GB" sz="5000">
              <a:cs typeface="Calibri Light"/>
            </a:endParaRPr>
          </a:p>
        </p:txBody>
      </p:sp>
      <p:sp>
        <p:nvSpPr>
          <p:cNvPr id="13" name="Rectangle 12">
            <a:extLst>
              <a:ext uri="{FF2B5EF4-FFF2-40B4-BE49-F238E27FC236}">
                <a16:creationId xmlns:a16="http://schemas.microsoft.com/office/drawing/2014/main" id="{93C59B8F-AEFF-4D3A-BA0E-3C4311198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AEFDEC-F9DE-4189-BD6F-AFF2D66505F1}"/>
              </a:ext>
            </a:extLst>
          </p:cNvPr>
          <p:cNvSpPr>
            <a:spLocks noGrp="1"/>
          </p:cNvSpPr>
          <p:nvPr>
            <p:ph idx="1"/>
          </p:nvPr>
        </p:nvSpPr>
        <p:spPr>
          <a:xfrm>
            <a:off x="6496424" y="4708280"/>
            <a:ext cx="5418208" cy="1800096"/>
          </a:xfrm>
        </p:spPr>
        <p:txBody>
          <a:bodyPr vert="horz" lIns="91440" tIns="45720" rIns="91440" bIns="45720" rtlCol="0" anchor="ctr">
            <a:normAutofit/>
          </a:bodyPr>
          <a:lstStyle/>
          <a:p>
            <a:pPr marL="0" indent="0">
              <a:buNone/>
            </a:pPr>
            <a:r>
              <a:rPr lang="en-GB" sz="1500">
                <a:ea typeface="+mn-lt"/>
                <a:cs typeface="+mn-lt"/>
              </a:rPr>
              <a:t>A </a:t>
            </a:r>
            <a:r>
              <a:rPr lang="en-GB" sz="1500" dirty="0">
                <a:ea typeface="+mn-lt"/>
                <a:cs typeface="+mn-lt"/>
                <a:hlinkClick r:id="rId4"/>
              </a:rPr>
              <a:t>medium long shot</a:t>
            </a:r>
            <a:r>
              <a:rPr lang="en-GB" sz="1500">
                <a:ea typeface="+mn-lt"/>
                <a:cs typeface="+mn-lt"/>
              </a:rPr>
              <a:t> (aka medium long shot) frames the subject from roughly the </a:t>
            </a:r>
            <a:r>
              <a:rPr lang="en-GB" sz="1500" b="1">
                <a:ea typeface="+mn-lt"/>
                <a:cs typeface="+mn-lt"/>
              </a:rPr>
              <a:t>knees up</a:t>
            </a:r>
            <a:r>
              <a:rPr lang="en-GB" sz="1500">
                <a:ea typeface="+mn-lt"/>
                <a:cs typeface="+mn-lt"/>
              </a:rPr>
              <a:t>. It splits the difference between a full shot and a medium shot.</a:t>
            </a:r>
          </a:p>
          <a:p>
            <a:pPr marL="0" indent="0">
              <a:buNone/>
            </a:pPr>
            <a:r>
              <a:rPr lang="en-GB" sz="1500" dirty="0">
                <a:ea typeface="+mn-lt"/>
                <a:cs typeface="+mn-lt"/>
              </a:rPr>
              <a:t>You can always frame camera shots from any angle as well, so a </a:t>
            </a:r>
            <a:r>
              <a:rPr lang="en-GB" sz="1500">
                <a:ea typeface="+mn-lt"/>
                <a:cs typeface="+mn-lt"/>
              </a:rPr>
              <a:t>medium long shot can also be filmed from behind a character</a:t>
            </a:r>
            <a:endParaRPr lang="en-GB">
              <a:ea typeface="+mn-lt"/>
              <a:cs typeface="+mn-lt"/>
            </a:endParaRPr>
          </a:p>
        </p:txBody>
      </p:sp>
      <p:sp>
        <p:nvSpPr>
          <p:cNvPr id="15" name="Rectangle 14">
            <a:extLst>
              <a:ext uri="{FF2B5EF4-FFF2-40B4-BE49-F238E27FC236}">
                <a16:creationId xmlns:a16="http://schemas.microsoft.com/office/drawing/2014/main" id="{E042CD37-C859-44CD-853E-5A3427DDB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group of people posing for the camera&#10;&#10;Description generated with very high confidence">
            <a:extLst>
              <a:ext uri="{FF2B5EF4-FFF2-40B4-BE49-F238E27FC236}">
                <a16:creationId xmlns:a16="http://schemas.microsoft.com/office/drawing/2014/main" id="{CD0F77F9-9E0E-4023-A8A2-40FCA7604DB1}"/>
              </a:ext>
            </a:extLst>
          </p:cNvPr>
          <p:cNvPicPr>
            <a:picLocks noChangeAspect="1"/>
          </p:cNvPicPr>
          <p:nvPr/>
        </p:nvPicPr>
        <p:blipFill>
          <a:blip r:embed="rId5"/>
          <a:stretch>
            <a:fillRect/>
          </a:stretch>
        </p:blipFill>
        <p:spPr>
          <a:xfrm>
            <a:off x="959224" y="-5491"/>
            <a:ext cx="11237258" cy="4616599"/>
          </a:xfrm>
          <a:prstGeom prst="rect">
            <a:avLst/>
          </a:prstGeom>
        </p:spPr>
      </p:pic>
    </p:spTree>
    <p:extLst>
      <p:ext uri="{BB962C8B-B14F-4D97-AF65-F5344CB8AC3E}">
        <p14:creationId xmlns:p14="http://schemas.microsoft.com/office/powerpoint/2010/main" val="1501735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1A6F78-C919-46F0-9B0A-2ED388861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a:extLst>
              <a:ext uri="{FF2B5EF4-FFF2-40B4-BE49-F238E27FC236}">
                <a16:creationId xmlns:a16="http://schemas.microsoft.com/office/drawing/2014/main" id="{49882614-11C4-4368-9534-6EBAC3488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2684274" y="-4610867"/>
            <a:ext cx="7223503" cy="16095236"/>
          </a:xfrm>
          <a:prstGeom prst="rect">
            <a:avLst/>
          </a:prstGeom>
        </p:spPr>
      </p:pic>
      <p:sp>
        <p:nvSpPr>
          <p:cNvPr id="2" name="Title 1">
            <a:extLst>
              <a:ext uri="{FF2B5EF4-FFF2-40B4-BE49-F238E27FC236}">
                <a16:creationId xmlns:a16="http://schemas.microsoft.com/office/drawing/2014/main" id="{5A425E04-DDBD-488C-819E-AE78D29A0B70}"/>
              </a:ext>
            </a:extLst>
          </p:cNvPr>
          <p:cNvSpPr>
            <a:spLocks noGrp="1"/>
          </p:cNvSpPr>
          <p:nvPr>
            <p:ph type="title"/>
          </p:nvPr>
        </p:nvSpPr>
        <p:spPr>
          <a:xfrm>
            <a:off x="384048" y="5046777"/>
            <a:ext cx="5807575" cy="1656956"/>
          </a:xfrm>
        </p:spPr>
        <p:txBody>
          <a:bodyPr anchor="ctr">
            <a:normAutofit/>
          </a:bodyPr>
          <a:lstStyle/>
          <a:p>
            <a:r>
              <a:rPr lang="en-GB" sz="6000" b="1" dirty="0">
                <a:cs typeface="Calibri Light"/>
              </a:rPr>
              <a:t>Shots </a:t>
            </a:r>
            <a:br>
              <a:rPr lang="en-GB" sz="6000" b="1" dirty="0">
                <a:cs typeface="Calibri Light"/>
              </a:rPr>
            </a:br>
            <a:r>
              <a:rPr lang="en-GB" sz="4000">
                <a:cs typeface="Calibri Light"/>
              </a:rPr>
              <a:t>Medium Shot (MS)</a:t>
            </a:r>
            <a:endParaRPr lang="en-US"/>
          </a:p>
          <a:p>
            <a:endParaRPr lang="en-GB" sz="5000">
              <a:cs typeface="Calibri Light"/>
            </a:endParaRPr>
          </a:p>
        </p:txBody>
      </p:sp>
      <p:sp>
        <p:nvSpPr>
          <p:cNvPr id="13" name="Rectangle 12">
            <a:extLst>
              <a:ext uri="{FF2B5EF4-FFF2-40B4-BE49-F238E27FC236}">
                <a16:creationId xmlns:a16="http://schemas.microsoft.com/office/drawing/2014/main" id="{93C59B8F-AEFF-4D3A-BA0E-3C4311198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AEFDEC-F9DE-4189-BD6F-AFF2D66505F1}"/>
              </a:ext>
            </a:extLst>
          </p:cNvPr>
          <p:cNvSpPr>
            <a:spLocks noGrp="1"/>
          </p:cNvSpPr>
          <p:nvPr>
            <p:ph idx="1"/>
          </p:nvPr>
        </p:nvSpPr>
        <p:spPr>
          <a:xfrm>
            <a:off x="6496424" y="4461751"/>
            <a:ext cx="5418208" cy="2046625"/>
          </a:xfrm>
        </p:spPr>
        <p:txBody>
          <a:bodyPr vert="horz" lIns="91440" tIns="45720" rIns="91440" bIns="45720" rtlCol="0" anchor="ctr">
            <a:normAutofit/>
          </a:bodyPr>
          <a:lstStyle/>
          <a:p>
            <a:pPr marL="0" indent="0">
              <a:buNone/>
            </a:pPr>
            <a:r>
              <a:rPr lang="en-GB" sz="1500" dirty="0">
                <a:ea typeface="+mn-lt"/>
                <a:cs typeface="+mn-lt"/>
              </a:rPr>
              <a:t>The </a:t>
            </a:r>
            <a:r>
              <a:rPr lang="en-GB" sz="1500" dirty="0">
                <a:ea typeface="+mn-lt"/>
                <a:cs typeface="+mn-lt"/>
                <a:hlinkClick r:id="rId4"/>
              </a:rPr>
              <a:t>medium shot</a:t>
            </a:r>
            <a:r>
              <a:rPr lang="en-GB" sz="1500">
                <a:ea typeface="+mn-lt"/>
                <a:cs typeface="+mn-lt"/>
              </a:rPr>
              <a:t> is one of the most common camera shots </a:t>
            </a:r>
            <a:r>
              <a:rPr lang="en-GB" sz="1500" dirty="0">
                <a:ea typeface="+mn-lt"/>
                <a:cs typeface="+mn-lt"/>
              </a:rPr>
              <a:t>but frames from roughly the </a:t>
            </a:r>
            <a:r>
              <a:rPr lang="en-GB" sz="1500" b="1" dirty="0">
                <a:ea typeface="+mn-lt"/>
                <a:cs typeface="+mn-lt"/>
              </a:rPr>
              <a:t>waist up and through the torso.</a:t>
            </a:r>
            <a:r>
              <a:rPr lang="en-GB" sz="1500" dirty="0">
                <a:ea typeface="+mn-lt"/>
                <a:cs typeface="+mn-lt"/>
              </a:rPr>
              <a:t> So it emphasizes more of your subject while keeping their surroundings visible.</a:t>
            </a:r>
          </a:p>
          <a:p>
            <a:pPr marL="0" indent="0">
              <a:buNone/>
            </a:pPr>
            <a:r>
              <a:rPr lang="en-GB" sz="1500">
                <a:ea typeface="+mn-lt"/>
                <a:cs typeface="+mn-lt"/>
              </a:rPr>
              <a:t>A medium shot can often be used as a buffer shot for dialogue scenes that have an important moment later that will be shown in a </a:t>
            </a:r>
            <a:r>
              <a:rPr lang="en-GB" sz="1500" dirty="0">
                <a:ea typeface="+mn-lt"/>
                <a:cs typeface="+mn-lt"/>
                <a:hlinkClick r:id="rId5"/>
              </a:rPr>
              <a:t>close-up shot</a:t>
            </a:r>
            <a:r>
              <a:rPr lang="en-GB" sz="1500">
                <a:ea typeface="+mn-lt"/>
                <a:cs typeface="+mn-lt"/>
              </a:rPr>
              <a:t>.</a:t>
            </a:r>
            <a:endParaRPr lang="en-GB"/>
          </a:p>
        </p:txBody>
      </p:sp>
      <p:sp>
        <p:nvSpPr>
          <p:cNvPr id="15" name="Rectangle 14">
            <a:extLst>
              <a:ext uri="{FF2B5EF4-FFF2-40B4-BE49-F238E27FC236}">
                <a16:creationId xmlns:a16="http://schemas.microsoft.com/office/drawing/2014/main" id="{E042CD37-C859-44CD-853E-5A3427DDB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posing for the camera&#10;&#10;Description generated with very high confidence">
            <a:extLst>
              <a:ext uri="{FF2B5EF4-FFF2-40B4-BE49-F238E27FC236}">
                <a16:creationId xmlns:a16="http://schemas.microsoft.com/office/drawing/2014/main" id="{012430FD-4E1A-41E6-9003-F7D50C8225EF}"/>
              </a:ext>
            </a:extLst>
          </p:cNvPr>
          <p:cNvPicPr>
            <a:picLocks noChangeAspect="1"/>
          </p:cNvPicPr>
          <p:nvPr/>
        </p:nvPicPr>
        <p:blipFill>
          <a:blip r:embed="rId6"/>
          <a:stretch>
            <a:fillRect/>
          </a:stretch>
        </p:blipFill>
        <p:spPr>
          <a:xfrm>
            <a:off x="993228" y="-854"/>
            <a:ext cx="11164613" cy="4613121"/>
          </a:xfrm>
          <a:prstGeom prst="rect">
            <a:avLst/>
          </a:prstGeom>
        </p:spPr>
      </p:pic>
    </p:spTree>
    <p:extLst>
      <p:ext uri="{BB962C8B-B14F-4D97-AF65-F5344CB8AC3E}">
        <p14:creationId xmlns:p14="http://schemas.microsoft.com/office/powerpoint/2010/main" val="21014075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1A6F78-C919-46F0-9B0A-2ED388861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a:extLst>
              <a:ext uri="{FF2B5EF4-FFF2-40B4-BE49-F238E27FC236}">
                <a16:creationId xmlns:a16="http://schemas.microsoft.com/office/drawing/2014/main" id="{49882614-11C4-4368-9534-6EBAC3488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2684274" y="-4610867"/>
            <a:ext cx="7223503" cy="16095236"/>
          </a:xfrm>
          <a:prstGeom prst="rect">
            <a:avLst/>
          </a:prstGeom>
        </p:spPr>
      </p:pic>
      <p:sp>
        <p:nvSpPr>
          <p:cNvPr id="2" name="Title 1">
            <a:extLst>
              <a:ext uri="{FF2B5EF4-FFF2-40B4-BE49-F238E27FC236}">
                <a16:creationId xmlns:a16="http://schemas.microsoft.com/office/drawing/2014/main" id="{5A425E04-DDBD-488C-819E-AE78D29A0B70}"/>
              </a:ext>
            </a:extLst>
          </p:cNvPr>
          <p:cNvSpPr>
            <a:spLocks noGrp="1"/>
          </p:cNvSpPr>
          <p:nvPr>
            <p:ph type="title"/>
          </p:nvPr>
        </p:nvSpPr>
        <p:spPr>
          <a:xfrm>
            <a:off x="384048" y="5046777"/>
            <a:ext cx="5807575" cy="1656956"/>
          </a:xfrm>
        </p:spPr>
        <p:txBody>
          <a:bodyPr anchor="ctr">
            <a:normAutofit/>
          </a:bodyPr>
          <a:lstStyle/>
          <a:p>
            <a:r>
              <a:rPr lang="en-GB" sz="6000" b="1" dirty="0">
                <a:cs typeface="Calibri Light"/>
              </a:rPr>
              <a:t>Shots </a:t>
            </a:r>
            <a:br>
              <a:rPr lang="en-GB" sz="6000" b="1" dirty="0">
                <a:cs typeface="Calibri Light"/>
              </a:rPr>
            </a:br>
            <a:r>
              <a:rPr lang="en-GB" sz="4000"/>
              <a:t>Medium Close Up (MCU)</a:t>
            </a:r>
            <a:endParaRPr lang="en-GB" sz="4000">
              <a:cs typeface="Calibri Light"/>
            </a:endParaRPr>
          </a:p>
          <a:p>
            <a:endParaRPr lang="en-GB" sz="5000">
              <a:cs typeface="Calibri Light"/>
            </a:endParaRPr>
          </a:p>
        </p:txBody>
      </p:sp>
      <p:sp>
        <p:nvSpPr>
          <p:cNvPr id="13" name="Rectangle 12">
            <a:extLst>
              <a:ext uri="{FF2B5EF4-FFF2-40B4-BE49-F238E27FC236}">
                <a16:creationId xmlns:a16="http://schemas.microsoft.com/office/drawing/2014/main" id="{93C59B8F-AEFF-4D3A-BA0E-3C4311198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AEFDEC-F9DE-4189-BD6F-AFF2D66505F1}"/>
              </a:ext>
            </a:extLst>
          </p:cNvPr>
          <p:cNvSpPr>
            <a:spLocks noGrp="1"/>
          </p:cNvSpPr>
          <p:nvPr>
            <p:ph idx="1"/>
          </p:nvPr>
        </p:nvSpPr>
        <p:spPr>
          <a:xfrm>
            <a:off x="6496424" y="4645682"/>
            <a:ext cx="5418208" cy="1875831"/>
          </a:xfrm>
        </p:spPr>
        <p:txBody>
          <a:bodyPr vert="horz" lIns="91440" tIns="45720" rIns="91440" bIns="45720" rtlCol="0" anchor="ctr">
            <a:normAutofit/>
          </a:bodyPr>
          <a:lstStyle/>
          <a:p>
            <a:pPr marL="0" indent="0">
              <a:buNone/>
            </a:pPr>
            <a:r>
              <a:rPr lang="en-GB" sz="1500">
                <a:ea typeface="+mn-lt"/>
                <a:cs typeface="+mn-lt"/>
              </a:rPr>
              <a:t>The </a:t>
            </a:r>
            <a:r>
              <a:rPr lang="en-GB" sz="1500" dirty="0">
                <a:ea typeface="+mn-lt"/>
                <a:cs typeface="+mn-lt"/>
                <a:hlinkClick r:id="rId4"/>
              </a:rPr>
              <a:t>medium close-up</a:t>
            </a:r>
            <a:r>
              <a:rPr lang="en-GB" sz="1500">
                <a:ea typeface="+mn-lt"/>
                <a:cs typeface="+mn-lt"/>
              </a:rPr>
              <a:t> frames your subject from roughly the </a:t>
            </a:r>
            <a:r>
              <a:rPr lang="en-GB" sz="1500" b="1">
                <a:ea typeface="+mn-lt"/>
                <a:cs typeface="+mn-lt"/>
              </a:rPr>
              <a:t>chest up</a:t>
            </a:r>
            <a:r>
              <a:rPr lang="en-GB" sz="1500">
                <a:ea typeface="+mn-lt"/>
                <a:cs typeface="+mn-lt"/>
              </a:rPr>
              <a:t>. So it typically favors the face, but still keeps the subject somewhat distant.</a:t>
            </a:r>
          </a:p>
          <a:p>
            <a:pPr marL="0" indent="0">
              <a:buNone/>
            </a:pPr>
            <a:r>
              <a:rPr lang="en-GB" sz="1500">
                <a:ea typeface="+mn-lt"/>
                <a:cs typeface="+mn-lt"/>
              </a:rPr>
              <a:t>The medium close-up camera shot size keeps the characters eerily distant even during their face-to-face conversation.</a:t>
            </a:r>
            <a:endParaRPr lang="en-GB"/>
          </a:p>
        </p:txBody>
      </p:sp>
      <p:sp>
        <p:nvSpPr>
          <p:cNvPr id="15" name="Rectangle 14">
            <a:extLst>
              <a:ext uri="{FF2B5EF4-FFF2-40B4-BE49-F238E27FC236}">
                <a16:creationId xmlns:a16="http://schemas.microsoft.com/office/drawing/2014/main" id="{E042CD37-C859-44CD-853E-5A3427DDB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looking at the camera&#10;&#10;Description generated with very high confidence">
            <a:extLst>
              <a:ext uri="{FF2B5EF4-FFF2-40B4-BE49-F238E27FC236}">
                <a16:creationId xmlns:a16="http://schemas.microsoft.com/office/drawing/2014/main" id="{C6D28812-BD81-4F05-A324-6E3BC042D802}"/>
              </a:ext>
            </a:extLst>
          </p:cNvPr>
          <p:cNvPicPr>
            <a:picLocks noChangeAspect="1"/>
          </p:cNvPicPr>
          <p:nvPr/>
        </p:nvPicPr>
        <p:blipFill>
          <a:blip r:embed="rId5"/>
          <a:stretch>
            <a:fillRect/>
          </a:stretch>
        </p:blipFill>
        <p:spPr>
          <a:xfrm>
            <a:off x="940677" y="-854"/>
            <a:ext cx="11230303" cy="4652535"/>
          </a:xfrm>
          <a:prstGeom prst="rect">
            <a:avLst/>
          </a:prstGeom>
        </p:spPr>
      </p:pic>
    </p:spTree>
    <p:extLst>
      <p:ext uri="{BB962C8B-B14F-4D97-AF65-F5344CB8AC3E}">
        <p14:creationId xmlns:p14="http://schemas.microsoft.com/office/powerpoint/2010/main" val="1768118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1A6F78-C919-46F0-9B0A-2ED388861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a:extLst>
              <a:ext uri="{FF2B5EF4-FFF2-40B4-BE49-F238E27FC236}">
                <a16:creationId xmlns:a16="http://schemas.microsoft.com/office/drawing/2014/main" id="{49882614-11C4-4368-9534-6EBAC3488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2684274" y="-4610867"/>
            <a:ext cx="7223503" cy="16095236"/>
          </a:xfrm>
          <a:prstGeom prst="rect">
            <a:avLst/>
          </a:prstGeom>
        </p:spPr>
      </p:pic>
      <p:sp>
        <p:nvSpPr>
          <p:cNvPr id="2" name="Title 1">
            <a:extLst>
              <a:ext uri="{FF2B5EF4-FFF2-40B4-BE49-F238E27FC236}">
                <a16:creationId xmlns:a16="http://schemas.microsoft.com/office/drawing/2014/main" id="{5A425E04-DDBD-488C-819E-AE78D29A0B70}"/>
              </a:ext>
            </a:extLst>
          </p:cNvPr>
          <p:cNvSpPr>
            <a:spLocks noGrp="1"/>
          </p:cNvSpPr>
          <p:nvPr>
            <p:ph type="title"/>
          </p:nvPr>
        </p:nvSpPr>
        <p:spPr>
          <a:xfrm>
            <a:off x="384048" y="4573812"/>
            <a:ext cx="5807575" cy="2129921"/>
          </a:xfrm>
        </p:spPr>
        <p:txBody>
          <a:bodyPr anchor="ctr">
            <a:normAutofit/>
          </a:bodyPr>
          <a:lstStyle/>
          <a:p>
            <a:r>
              <a:rPr lang="en-GB" sz="6000" b="1" dirty="0">
                <a:cs typeface="Calibri Light"/>
              </a:rPr>
              <a:t>Shots </a:t>
            </a:r>
            <a:br>
              <a:rPr lang="en-GB" sz="6000" b="1" dirty="0">
                <a:cs typeface="Calibri Light"/>
              </a:rPr>
            </a:br>
            <a:r>
              <a:rPr lang="en-GB" sz="4000"/>
              <a:t>Close up (CU)</a:t>
            </a:r>
            <a:endParaRPr lang="en-GB" sz="4000">
              <a:cs typeface="Calibri Light"/>
            </a:endParaRPr>
          </a:p>
        </p:txBody>
      </p:sp>
      <p:sp>
        <p:nvSpPr>
          <p:cNvPr id="13" name="Rectangle 12">
            <a:extLst>
              <a:ext uri="{FF2B5EF4-FFF2-40B4-BE49-F238E27FC236}">
                <a16:creationId xmlns:a16="http://schemas.microsoft.com/office/drawing/2014/main" id="{93C59B8F-AEFF-4D3A-BA0E-3C4311198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AEFDEC-F9DE-4189-BD6F-AFF2D66505F1}"/>
              </a:ext>
            </a:extLst>
          </p:cNvPr>
          <p:cNvSpPr>
            <a:spLocks noGrp="1"/>
          </p:cNvSpPr>
          <p:nvPr>
            <p:ph idx="1"/>
          </p:nvPr>
        </p:nvSpPr>
        <p:spPr>
          <a:xfrm>
            <a:off x="6496424" y="4461751"/>
            <a:ext cx="5418208" cy="2046625"/>
          </a:xfrm>
        </p:spPr>
        <p:txBody>
          <a:bodyPr vert="horz" lIns="91440" tIns="45720" rIns="91440" bIns="45720" rtlCol="0" anchor="ctr">
            <a:normAutofit/>
          </a:bodyPr>
          <a:lstStyle/>
          <a:p>
            <a:pPr marL="0" indent="0">
              <a:buNone/>
            </a:pPr>
            <a:r>
              <a:rPr lang="en-GB" sz="1500">
                <a:ea typeface="+mn-lt"/>
                <a:cs typeface="+mn-lt"/>
              </a:rPr>
              <a:t>You know it’s time for a </a:t>
            </a:r>
            <a:r>
              <a:rPr lang="en-GB" sz="1500" dirty="0">
                <a:ea typeface="+mn-lt"/>
                <a:cs typeface="+mn-lt"/>
                <a:hlinkClick r:id="rId4"/>
              </a:rPr>
              <a:t>close-up shot</a:t>
            </a:r>
            <a:r>
              <a:rPr lang="en-GB" sz="1500">
                <a:ea typeface="+mn-lt"/>
                <a:cs typeface="+mn-lt"/>
              </a:rPr>
              <a:t> when you want to reveal a subject’s emotions and reactions. The close-up camera shot fills your frame with a part of your subject. If your subject is a person, it is </a:t>
            </a:r>
            <a:r>
              <a:rPr lang="en-GB" sz="1500" b="1">
                <a:ea typeface="+mn-lt"/>
                <a:cs typeface="+mn-lt"/>
              </a:rPr>
              <a:t>often their face</a:t>
            </a:r>
            <a:r>
              <a:rPr lang="en-GB" sz="1500">
                <a:ea typeface="+mn-lt"/>
                <a:cs typeface="+mn-lt"/>
              </a:rPr>
              <a:t>. </a:t>
            </a:r>
          </a:p>
          <a:p>
            <a:pPr marL="0" indent="0">
              <a:buNone/>
            </a:pPr>
            <a:r>
              <a:rPr lang="en-GB" sz="1500">
                <a:ea typeface="+mn-lt"/>
                <a:cs typeface="+mn-lt"/>
              </a:rPr>
              <a:t>Of all the different types of camera shot sizes in film, a close-up is perfect for moments that are important. The close-up shot size is near enough to register tiny emotions, but not so close that we lose visibility.</a:t>
            </a:r>
            <a:endParaRPr lang="en-GB"/>
          </a:p>
        </p:txBody>
      </p:sp>
      <p:sp>
        <p:nvSpPr>
          <p:cNvPr id="15" name="Rectangle 14">
            <a:extLst>
              <a:ext uri="{FF2B5EF4-FFF2-40B4-BE49-F238E27FC236}">
                <a16:creationId xmlns:a16="http://schemas.microsoft.com/office/drawing/2014/main" id="{E042CD37-C859-44CD-853E-5A3427DDB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person looking at the camera&#10;&#10;Description generated with very high confidence">
            <a:extLst>
              <a:ext uri="{FF2B5EF4-FFF2-40B4-BE49-F238E27FC236}">
                <a16:creationId xmlns:a16="http://schemas.microsoft.com/office/drawing/2014/main" id="{405B8744-1F08-45B0-8030-0EBA160543B1}"/>
              </a:ext>
            </a:extLst>
          </p:cNvPr>
          <p:cNvPicPr>
            <a:picLocks noChangeAspect="1"/>
          </p:cNvPicPr>
          <p:nvPr/>
        </p:nvPicPr>
        <p:blipFill>
          <a:blip r:embed="rId5"/>
          <a:stretch>
            <a:fillRect/>
          </a:stretch>
        </p:blipFill>
        <p:spPr>
          <a:xfrm>
            <a:off x="1768366" y="-854"/>
            <a:ext cx="10428889" cy="4310949"/>
          </a:xfrm>
          <a:prstGeom prst="rect">
            <a:avLst/>
          </a:prstGeom>
        </p:spPr>
      </p:pic>
    </p:spTree>
    <p:extLst>
      <p:ext uri="{BB962C8B-B14F-4D97-AF65-F5344CB8AC3E}">
        <p14:creationId xmlns:p14="http://schemas.microsoft.com/office/powerpoint/2010/main" val="30395090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1A6F78-C919-46F0-9B0A-2ED388861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a:extLst>
              <a:ext uri="{FF2B5EF4-FFF2-40B4-BE49-F238E27FC236}">
                <a16:creationId xmlns:a16="http://schemas.microsoft.com/office/drawing/2014/main" id="{49882614-11C4-4368-9534-6EBAC3488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2684274" y="-4610867"/>
            <a:ext cx="7223503" cy="16095236"/>
          </a:xfrm>
          <a:prstGeom prst="rect">
            <a:avLst/>
          </a:prstGeom>
        </p:spPr>
      </p:pic>
      <p:sp>
        <p:nvSpPr>
          <p:cNvPr id="2" name="Title 1">
            <a:extLst>
              <a:ext uri="{FF2B5EF4-FFF2-40B4-BE49-F238E27FC236}">
                <a16:creationId xmlns:a16="http://schemas.microsoft.com/office/drawing/2014/main" id="{5A425E04-DDBD-488C-819E-AE78D29A0B70}"/>
              </a:ext>
            </a:extLst>
          </p:cNvPr>
          <p:cNvSpPr>
            <a:spLocks noGrp="1"/>
          </p:cNvSpPr>
          <p:nvPr>
            <p:ph type="title"/>
          </p:nvPr>
        </p:nvSpPr>
        <p:spPr>
          <a:xfrm>
            <a:off x="384048" y="4573812"/>
            <a:ext cx="5807575" cy="2129921"/>
          </a:xfrm>
        </p:spPr>
        <p:txBody>
          <a:bodyPr anchor="ctr">
            <a:normAutofit/>
          </a:bodyPr>
          <a:lstStyle/>
          <a:p>
            <a:r>
              <a:rPr lang="en-GB" sz="6000" b="1" dirty="0">
                <a:cs typeface="Calibri Light"/>
              </a:rPr>
              <a:t>Shots </a:t>
            </a:r>
            <a:br>
              <a:rPr lang="en-GB" sz="6000" b="1" dirty="0">
                <a:cs typeface="Calibri Light"/>
              </a:rPr>
            </a:br>
            <a:r>
              <a:rPr lang="en-GB" sz="4000"/>
              <a:t>Extreme Close up (ECU)</a:t>
            </a:r>
            <a:endParaRPr lang="en-GB" sz="4000">
              <a:cs typeface="Calibri Light"/>
            </a:endParaRPr>
          </a:p>
        </p:txBody>
      </p:sp>
      <p:sp>
        <p:nvSpPr>
          <p:cNvPr id="13" name="Rectangle 12">
            <a:extLst>
              <a:ext uri="{FF2B5EF4-FFF2-40B4-BE49-F238E27FC236}">
                <a16:creationId xmlns:a16="http://schemas.microsoft.com/office/drawing/2014/main" id="{93C59B8F-AEFF-4D3A-BA0E-3C4311198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AEFDEC-F9DE-4189-BD6F-AFF2D66505F1}"/>
              </a:ext>
            </a:extLst>
          </p:cNvPr>
          <p:cNvSpPr>
            <a:spLocks noGrp="1"/>
          </p:cNvSpPr>
          <p:nvPr>
            <p:ph idx="1"/>
          </p:nvPr>
        </p:nvSpPr>
        <p:spPr>
          <a:xfrm>
            <a:off x="6496424" y="4461751"/>
            <a:ext cx="5418208" cy="2046625"/>
          </a:xfrm>
        </p:spPr>
        <p:txBody>
          <a:bodyPr vert="horz" lIns="91440" tIns="45720" rIns="91440" bIns="45720" rtlCol="0" anchor="ctr">
            <a:normAutofit/>
          </a:bodyPr>
          <a:lstStyle/>
          <a:p>
            <a:pPr marL="0" indent="0">
              <a:buNone/>
            </a:pPr>
            <a:r>
              <a:rPr lang="en-GB" sz="1500">
                <a:ea typeface="+mn-lt"/>
                <a:cs typeface="+mn-lt"/>
              </a:rPr>
              <a:t>An extreme close-up is the most you can fill a frame with your </a:t>
            </a:r>
            <a:r>
              <a:rPr lang="en-GB" sz="1500" dirty="0">
                <a:ea typeface="+mn-lt"/>
                <a:cs typeface="+mn-lt"/>
              </a:rPr>
              <a:t>subject. It often shows eyes, mouth and gun triggers. In extreme close-up shots, smaller objects get great detail and are the focal point.</a:t>
            </a:r>
            <a:endParaRPr lang="en-US" dirty="0">
              <a:ea typeface="+mn-lt"/>
              <a:cs typeface="+mn-lt"/>
            </a:endParaRPr>
          </a:p>
          <a:p>
            <a:pPr>
              <a:buNone/>
            </a:pPr>
            <a:r>
              <a:rPr lang="en-GB" sz="1500">
                <a:ea typeface="+mn-lt"/>
                <a:cs typeface="+mn-lt"/>
              </a:rPr>
              <a:t>Use an ECU to emphasize a specific feature of your subject.  </a:t>
            </a:r>
            <a:endParaRPr lang="en-GB">
              <a:ea typeface="+mn-lt"/>
              <a:cs typeface="+mn-lt"/>
            </a:endParaRPr>
          </a:p>
        </p:txBody>
      </p:sp>
      <p:sp>
        <p:nvSpPr>
          <p:cNvPr id="15" name="Rectangle 14">
            <a:extLst>
              <a:ext uri="{FF2B5EF4-FFF2-40B4-BE49-F238E27FC236}">
                <a16:creationId xmlns:a16="http://schemas.microsoft.com/office/drawing/2014/main" id="{E042CD37-C859-44CD-853E-5A3427DDB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close up of a hand&#10;&#10;Description generated with high confidence">
            <a:extLst>
              <a:ext uri="{FF2B5EF4-FFF2-40B4-BE49-F238E27FC236}">
                <a16:creationId xmlns:a16="http://schemas.microsoft.com/office/drawing/2014/main" id="{4F73E279-5818-40D6-89C5-159D539CB9D7}"/>
              </a:ext>
            </a:extLst>
          </p:cNvPr>
          <p:cNvPicPr>
            <a:picLocks noChangeAspect="1"/>
          </p:cNvPicPr>
          <p:nvPr/>
        </p:nvPicPr>
        <p:blipFill>
          <a:blip r:embed="rId4"/>
          <a:stretch>
            <a:fillRect/>
          </a:stretch>
        </p:blipFill>
        <p:spPr>
          <a:xfrm>
            <a:off x="1111469" y="1948"/>
            <a:ext cx="11085786" cy="4147689"/>
          </a:xfrm>
          <a:prstGeom prst="rect">
            <a:avLst/>
          </a:prstGeom>
        </p:spPr>
      </p:pic>
    </p:spTree>
    <p:extLst>
      <p:ext uri="{BB962C8B-B14F-4D97-AF65-F5344CB8AC3E}">
        <p14:creationId xmlns:p14="http://schemas.microsoft.com/office/powerpoint/2010/main" val="12436252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1A6F78-C919-46F0-9B0A-2ED388861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a:extLst>
              <a:ext uri="{FF2B5EF4-FFF2-40B4-BE49-F238E27FC236}">
                <a16:creationId xmlns:a16="http://schemas.microsoft.com/office/drawing/2014/main" id="{49882614-11C4-4368-9534-6EBAC3488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2684274" y="-4610867"/>
            <a:ext cx="7223503" cy="16095236"/>
          </a:xfrm>
          <a:prstGeom prst="rect">
            <a:avLst/>
          </a:prstGeom>
        </p:spPr>
      </p:pic>
      <p:sp>
        <p:nvSpPr>
          <p:cNvPr id="2" name="Title 1">
            <a:extLst>
              <a:ext uri="{FF2B5EF4-FFF2-40B4-BE49-F238E27FC236}">
                <a16:creationId xmlns:a16="http://schemas.microsoft.com/office/drawing/2014/main" id="{5A425E04-DDBD-488C-819E-AE78D29A0B70}"/>
              </a:ext>
            </a:extLst>
          </p:cNvPr>
          <p:cNvSpPr>
            <a:spLocks noGrp="1"/>
          </p:cNvSpPr>
          <p:nvPr>
            <p:ph type="title"/>
          </p:nvPr>
        </p:nvSpPr>
        <p:spPr>
          <a:xfrm>
            <a:off x="384048" y="4573812"/>
            <a:ext cx="5807575" cy="2129921"/>
          </a:xfrm>
        </p:spPr>
        <p:txBody>
          <a:bodyPr anchor="ctr">
            <a:normAutofit/>
          </a:bodyPr>
          <a:lstStyle/>
          <a:p>
            <a:r>
              <a:rPr lang="en-GB" sz="6000" b="1" dirty="0">
                <a:cs typeface="Calibri Light"/>
              </a:rPr>
              <a:t>Shots </a:t>
            </a:r>
            <a:br>
              <a:rPr lang="en-GB" sz="6000" b="1" dirty="0">
                <a:cs typeface="Calibri Light"/>
              </a:rPr>
            </a:br>
            <a:r>
              <a:rPr lang="en-GB" sz="4000"/>
              <a:t>Establishing Shot (ES)</a:t>
            </a:r>
            <a:endParaRPr lang="en-GB" sz="4000">
              <a:cs typeface="Calibri Light"/>
            </a:endParaRPr>
          </a:p>
        </p:txBody>
      </p:sp>
      <p:sp>
        <p:nvSpPr>
          <p:cNvPr id="13" name="Rectangle 12">
            <a:extLst>
              <a:ext uri="{FF2B5EF4-FFF2-40B4-BE49-F238E27FC236}">
                <a16:creationId xmlns:a16="http://schemas.microsoft.com/office/drawing/2014/main" id="{93C59B8F-AEFF-4D3A-BA0E-3C4311198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AEFDEC-F9DE-4189-BD6F-AFF2D66505F1}"/>
              </a:ext>
            </a:extLst>
          </p:cNvPr>
          <p:cNvSpPr>
            <a:spLocks noGrp="1"/>
          </p:cNvSpPr>
          <p:nvPr>
            <p:ph idx="1"/>
          </p:nvPr>
        </p:nvSpPr>
        <p:spPr>
          <a:xfrm>
            <a:off x="6496424" y="4743973"/>
            <a:ext cx="5418208" cy="1764403"/>
          </a:xfrm>
        </p:spPr>
        <p:txBody>
          <a:bodyPr vert="horz" lIns="91440" tIns="45720" rIns="91440" bIns="45720" rtlCol="0" anchor="ctr">
            <a:normAutofit/>
          </a:bodyPr>
          <a:lstStyle/>
          <a:p>
            <a:pPr marL="0" indent="0">
              <a:buNone/>
            </a:pPr>
            <a:r>
              <a:rPr lang="en-GB" sz="1500" dirty="0">
                <a:ea typeface="+mn-lt"/>
                <a:cs typeface="+mn-lt"/>
              </a:rPr>
              <a:t>An establishing shot is a shot at the head of a scene that clearly shows us the location of the action. This shot often follows an aerial shot and is used to show where everything will happen. This can be a location or landscape but could also be the interior of a </a:t>
            </a:r>
            <a:r>
              <a:rPr lang="en-GB" sz="1500">
                <a:ea typeface="+mn-lt"/>
                <a:cs typeface="+mn-lt"/>
              </a:rPr>
              <a:t>building, but is used essentially to tell the viewer where the story is taking place and essablish the narrative  tone.</a:t>
            </a:r>
            <a:endParaRPr lang="en-GB" dirty="0">
              <a:ea typeface="+mn-lt"/>
              <a:cs typeface="+mn-lt"/>
            </a:endParaRPr>
          </a:p>
        </p:txBody>
      </p:sp>
      <p:sp>
        <p:nvSpPr>
          <p:cNvPr id="15" name="Rectangle 14">
            <a:extLst>
              <a:ext uri="{FF2B5EF4-FFF2-40B4-BE49-F238E27FC236}">
                <a16:creationId xmlns:a16="http://schemas.microsoft.com/office/drawing/2014/main" id="{E042CD37-C859-44CD-853E-5A3427DDB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A circuit board on a city street&#10;&#10;Description generated with high confidence">
            <a:extLst>
              <a:ext uri="{FF2B5EF4-FFF2-40B4-BE49-F238E27FC236}">
                <a16:creationId xmlns:a16="http://schemas.microsoft.com/office/drawing/2014/main" id="{D606154B-87C4-4767-9723-4F84530548B1}"/>
              </a:ext>
            </a:extLst>
          </p:cNvPr>
          <p:cNvPicPr>
            <a:picLocks noChangeAspect="1"/>
          </p:cNvPicPr>
          <p:nvPr/>
        </p:nvPicPr>
        <p:blipFill>
          <a:blip r:embed="rId4"/>
          <a:stretch>
            <a:fillRect/>
          </a:stretch>
        </p:blipFill>
        <p:spPr>
          <a:xfrm>
            <a:off x="1831622" y="-5080"/>
            <a:ext cx="10278533" cy="4765604"/>
          </a:xfrm>
          <a:prstGeom prst="rect">
            <a:avLst/>
          </a:prstGeom>
        </p:spPr>
      </p:pic>
    </p:spTree>
    <p:extLst>
      <p:ext uri="{BB962C8B-B14F-4D97-AF65-F5344CB8AC3E}">
        <p14:creationId xmlns:p14="http://schemas.microsoft.com/office/powerpoint/2010/main" val="31682989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1A6F78-C919-46F0-9B0A-2ED388861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a:extLst>
              <a:ext uri="{FF2B5EF4-FFF2-40B4-BE49-F238E27FC236}">
                <a16:creationId xmlns:a16="http://schemas.microsoft.com/office/drawing/2014/main" id="{49882614-11C4-4368-9534-6EBAC3488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2684274" y="-4610867"/>
            <a:ext cx="7223503" cy="16095236"/>
          </a:xfrm>
          <a:prstGeom prst="rect">
            <a:avLst/>
          </a:prstGeom>
        </p:spPr>
      </p:pic>
      <p:sp>
        <p:nvSpPr>
          <p:cNvPr id="2" name="Title 1">
            <a:extLst>
              <a:ext uri="{FF2B5EF4-FFF2-40B4-BE49-F238E27FC236}">
                <a16:creationId xmlns:a16="http://schemas.microsoft.com/office/drawing/2014/main" id="{5A425E04-DDBD-488C-819E-AE78D29A0B70}"/>
              </a:ext>
            </a:extLst>
          </p:cNvPr>
          <p:cNvSpPr>
            <a:spLocks noGrp="1"/>
          </p:cNvSpPr>
          <p:nvPr>
            <p:ph type="title"/>
          </p:nvPr>
        </p:nvSpPr>
        <p:spPr>
          <a:xfrm>
            <a:off x="384048" y="4573812"/>
            <a:ext cx="7699437" cy="2129921"/>
          </a:xfrm>
        </p:spPr>
        <p:txBody>
          <a:bodyPr anchor="ctr">
            <a:normAutofit/>
          </a:bodyPr>
          <a:lstStyle/>
          <a:p>
            <a:r>
              <a:rPr lang="en-GB" sz="6000" b="1" dirty="0">
                <a:cs typeface="Calibri Light"/>
              </a:rPr>
              <a:t>Camera Movements</a:t>
            </a:r>
            <a:br>
              <a:rPr lang="en-GB" sz="6000" b="1" dirty="0">
                <a:cs typeface="Calibri Light"/>
              </a:rPr>
            </a:br>
            <a:r>
              <a:rPr lang="en-GB" sz="4000" dirty="0">
                <a:cs typeface="Calibri Light"/>
              </a:rPr>
              <a:t>&amp; how they are visually </a:t>
            </a:r>
            <a:r>
              <a:rPr lang="en-GB" sz="4000">
                <a:cs typeface="Calibri Light"/>
              </a:rPr>
              <a:t>represented</a:t>
            </a:r>
          </a:p>
        </p:txBody>
      </p:sp>
      <p:sp>
        <p:nvSpPr>
          <p:cNvPr id="13" name="Rectangle 12">
            <a:extLst>
              <a:ext uri="{FF2B5EF4-FFF2-40B4-BE49-F238E27FC236}">
                <a16:creationId xmlns:a16="http://schemas.microsoft.com/office/drawing/2014/main" id="{93C59B8F-AEFF-4D3A-BA0E-3C4311198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A close up of a map&#10;&#10;Description generated with high confidence">
            <a:extLst>
              <a:ext uri="{FF2B5EF4-FFF2-40B4-BE49-F238E27FC236}">
                <a16:creationId xmlns:a16="http://schemas.microsoft.com/office/drawing/2014/main" id="{CDFEDC07-8FD4-49A5-AF92-087B762C26F0}"/>
              </a:ext>
            </a:extLst>
          </p:cNvPr>
          <p:cNvPicPr>
            <a:picLocks noGrp="1" noChangeAspect="1"/>
          </p:cNvPicPr>
          <p:nvPr>
            <p:ph idx="1"/>
          </p:nvPr>
        </p:nvPicPr>
        <p:blipFill>
          <a:blip r:embed="rId4"/>
          <a:stretch>
            <a:fillRect/>
          </a:stretch>
        </p:blipFill>
        <p:spPr>
          <a:xfrm>
            <a:off x="426323" y="874196"/>
            <a:ext cx="3276658" cy="998478"/>
          </a:xfrm>
        </p:spPr>
      </p:pic>
      <p:sp>
        <p:nvSpPr>
          <p:cNvPr id="15" name="Rectangle 14">
            <a:extLst>
              <a:ext uri="{FF2B5EF4-FFF2-40B4-BE49-F238E27FC236}">
                <a16:creationId xmlns:a16="http://schemas.microsoft.com/office/drawing/2014/main" id="{E042CD37-C859-44CD-853E-5A3427DDB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A map of a sign&#10;&#10;Description generated with high confidence">
            <a:extLst>
              <a:ext uri="{FF2B5EF4-FFF2-40B4-BE49-F238E27FC236}">
                <a16:creationId xmlns:a16="http://schemas.microsoft.com/office/drawing/2014/main" id="{50506949-6F57-4FEF-921E-569B8853AD16}"/>
              </a:ext>
            </a:extLst>
          </p:cNvPr>
          <p:cNvPicPr>
            <a:picLocks noChangeAspect="1"/>
          </p:cNvPicPr>
          <p:nvPr/>
        </p:nvPicPr>
        <p:blipFill>
          <a:blip r:embed="rId5"/>
          <a:stretch>
            <a:fillRect/>
          </a:stretch>
        </p:blipFill>
        <p:spPr>
          <a:xfrm>
            <a:off x="8324193" y="2938263"/>
            <a:ext cx="3689130" cy="1007748"/>
          </a:xfrm>
          <a:prstGeom prst="rect">
            <a:avLst/>
          </a:prstGeom>
        </p:spPr>
      </p:pic>
      <p:pic>
        <p:nvPicPr>
          <p:cNvPr id="10" name="Picture 11" descr="A map with text&#10;&#10;Description generated with high confidence">
            <a:extLst>
              <a:ext uri="{FF2B5EF4-FFF2-40B4-BE49-F238E27FC236}">
                <a16:creationId xmlns:a16="http://schemas.microsoft.com/office/drawing/2014/main" id="{8D252BC3-D21F-47E3-82C0-2EA526BB7A14}"/>
              </a:ext>
            </a:extLst>
          </p:cNvPr>
          <p:cNvPicPr>
            <a:picLocks noChangeAspect="1"/>
          </p:cNvPicPr>
          <p:nvPr/>
        </p:nvPicPr>
        <p:blipFill>
          <a:blip r:embed="rId6"/>
          <a:stretch>
            <a:fillRect/>
          </a:stretch>
        </p:blipFill>
        <p:spPr>
          <a:xfrm>
            <a:off x="4198882" y="2964540"/>
            <a:ext cx="3649717" cy="1007748"/>
          </a:xfrm>
          <a:prstGeom prst="rect">
            <a:avLst/>
          </a:prstGeom>
        </p:spPr>
      </p:pic>
      <p:pic>
        <p:nvPicPr>
          <p:cNvPr id="14" name="Picture 15" descr="A drawing of a map&#10;&#10;Description generated with high confidence">
            <a:extLst>
              <a:ext uri="{FF2B5EF4-FFF2-40B4-BE49-F238E27FC236}">
                <a16:creationId xmlns:a16="http://schemas.microsoft.com/office/drawing/2014/main" id="{0D17F324-9B91-4051-BB9A-213A72BCF9FE}"/>
              </a:ext>
            </a:extLst>
          </p:cNvPr>
          <p:cNvPicPr>
            <a:picLocks noChangeAspect="1"/>
          </p:cNvPicPr>
          <p:nvPr/>
        </p:nvPicPr>
        <p:blipFill>
          <a:blip r:embed="rId7"/>
          <a:stretch>
            <a:fillRect/>
          </a:stretch>
        </p:blipFill>
        <p:spPr>
          <a:xfrm>
            <a:off x="4185745" y="849331"/>
            <a:ext cx="3820510" cy="1034025"/>
          </a:xfrm>
          <a:prstGeom prst="rect">
            <a:avLst/>
          </a:prstGeom>
        </p:spPr>
      </p:pic>
      <p:pic>
        <p:nvPicPr>
          <p:cNvPr id="17" name="Picture 17" descr="A map of a sign&#10;&#10;Description generated with high confidence">
            <a:extLst>
              <a:ext uri="{FF2B5EF4-FFF2-40B4-BE49-F238E27FC236}">
                <a16:creationId xmlns:a16="http://schemas.microsoft.com/office/drawing/2014/main" id="{280E4989-3E88-4BF9-B954-952C762D37AD}"/>
              </a:ext>
            </a:extLst>
          </p:cNvPr>
          <p:cNvPicPr>
            <a:picLocks noChangeAspect="1"/>
          </p:cNvPicPr>
          <p:nvPr/>
        </p:nvPicPr>
        <p:blipFill>
          <a:blip r:embed="rId8"/>
          <a:stretch>
            <a:fillRect/>
          </a:stretch>
        </p:blipFill>
        <p:spPr>
          <a:xfrm>
            <a:off x="8324193" y="849332"/>
            <a:ext cx="3662855" cy="981473"/>
          </a:xfrm>
          <a:prstGeom prst="rect">
            <a:avLst/>
          </a:prstGeom>
        </p:spPr>
      </p:pic>
      <p:pic>
        <p:nvPicPr>
          <p:cNvPr id="19" name="Picture 19" descr="A picture containing text, sign, clock, game&#10;&#10;Description generated with very high confidence">
            <a:extLst>
              <a:ext uri="{FF2B5EF4-FFF2-40B4-BE49-F238E27FC236}">
                <a16:creationId xmlns:a16="http://schemas.microsoft.com/office/drawing/2014/main" id="{42A826FF-3EBF-40E3-937E-035EED889BFD}"/>
              </a:ext>
            </a:extLst>
          </p:cNvPr>
          <p:cNvPicPr>
            <a:picLocks noChangeAspect="1"/>
          </p:cNvPicPr>
          <p:nvPr/>
        </p:nvPicPr>
        <p:blipFill>
          <a:blip r:embed="rId9"/>
          <a:stretch>
            <a:fillRect/>
          </a:stretch>
        </p:blipFill>
        <p:spPr>
          <a:xfrm>
            <a:off x="441435" y="3002932"/>
            <a:ext cx="3281853" cy="891549"/>
          </a:xfrm>
          <a:prstGeom prst="rect">
            <a:avLst/>
          </a:prstGeom>
        </p:spPr>
      </p:pic>
      <p:sp>
        <p:nvSpPr>
          <p:cNvPr id="21" name="TextBox 20">
            <a:extLst>
              <a:ext uri="{FF2B5EF4-FFF2-40B4-BE49-F238E27FC236}">
                <a16:creationId xmlns:a16="http://schemas.microsoft.com/office/drawing/2014/main" id="{DCB77A33-B3E9-49F2-BF72-DC4B861CAFD7}"/>
              </a:ext>
            </a:extLst>
          </p:cNvPr>
          <p:cNvSpPr txBox="1"/>
          <p:nvPr/>
        </p:nvSpPr>
        <p:spPr>
          <a:xfrm>
            <a:off x="572814" y="2057400"/>
            <a:ext cx="313733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The camera moves towards </a:t>
            </a:r>
            <a:r>
              <a:rPr lang="en-GB" sz="1400"/>
              <a:t>the subject on a track</a:t>
            </a:r>
            <a:endParaRPr lang="en-GB" sz="1400">
              <a:cs typeface="Calibri"/>
            </a:endParaRPr>
          </a:p>
        </p:txBody>
      </p:sp>
      <p:sp>
        <p:nvSpPr>
          <p:cNvPr id="22" name="TextBox 21">
            <a:extLst>
              <a:ext uri="{FF2B5EF4-FFF2-40B4-BE49-F238E27FC236}">
                <a16:creationId xmlns:a16="http://schemas.microsoft.com/office/drawing/2014/main" id="{7D804153-94A6-4A3A-866D-2448194C72C1}"/>
              </a:ext>
            </a:extLst>
          </p:cNvPr>
          <p:cNvSpPr txBox="1"/>
          <p:nvPr/>
        </p:nvSpPr>
        <p:spPr>
          <a:xfrm>
            <a:off x="4210378" y="2055758"/>
            <a:ext cx="375482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The camera will "look up" </a:t>
            </a:r>
            <a:r>
              <a:rPr lang="en-GB" sz="1400">
                <a:cs typeface="Calibri"/>
              </a:rPr>
              <a:t>from a fixed point such as a tripod</a:t>
            </a:r>
            <a:endParaRPr lang="en-GB" sz="1400" dirty="0">
              <a:cs typeface="Calibri"/>
            </a:endParaRPr>
          </a:p>
        </p:txBody>
      </p:sp>
      <p:sp>
        <p:nvSpPr>
          <p:cNvPr id="23" name="TextBox 22">
            <a:extLst>
              <a:ext uri="{FF2B5EF4-FFF2-40B4-BE49-F238E27FC236}">
                <a16:creationId xmlns:a16="http://schemas.microsoft.com/office/drawing/2014/main" id="{B6DE3CE4-A010-4B0B-AEBF-D34631842958}"/>
              </a:ext>
            </a:extLst>
          </p:cNvPr>
          <p:cNvSpPr txBox="1"/>
          <p:nvPr/>
        </p:nvSpPr>
        <p:spPr>
          <a:xfrm>
            <a:off x="438150" y="3972254"/>
            <a:ext cx="324244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Calibri"/>
              </a:rPr>
              <a:t>The camera will zoom in on a subject from a fixed point</a:t>
            </a:r>
            <a:endParaRPr lang="en-GB" sz="1400" dirty="0">
              <a:cs typeface="Calibri"/>
            </a:endParaRPr>
          </a:p>
        </p:txBody>
      </p:sp>
      <p:sp>
        <p:nvSpPr>
          <p:cNvPr id="24" name="TextBox 23">
            <a:extLst>
              <a:ext uri="{FF2B5EF4-FFF2-40B4-BE49-F238E27FC236}">
                <a16:creationId xmlns:a16="http://schemas.microsoft.com/office/drawing/2014/main" id="{3778D12C-63AB-4C96-AAB4-BA76489B5120}"/>
              </a:ext>
            </a:extLst>
          </p:cNvPr>
          <p:cNvSpPr txBox="1"/>
          <p:nvPr/>
        </p:nvSpPr>
        <p:spPr>
          <a:xfrm>
            <a:off x="4180818" y="3996887"/>
            <a:ext cx="362344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The camera will move up in </a:t>
            </a:r>
            <a:r>
              <a:rPr lang="en-GB" sz="1400">
                <a:cs typeface="Calibri"/>
              </a:rPr>
              <a:t>position </a:t>
            </a:r>
            <a:endParaRPr lang="en-GB" dirty="0">
              <a:cs typeface="Calibri"/>
            </a:endParaRPr>
          </a:p>
        </p:txBody>
      </p:sp>
      <p:sp>
        <p:nvSpPr>
          <p:cNvPr id="25" name="TextBox 24">
            <a:extLst>
              <a:ext uri="{FF2B5EF4-FFF2-40B4-BE49-F238E27FC236}">
                <a16:creationId xmlns:a16="http://schemas.microsoft.com/office/drawing/2014/main" id="{E74F3A49-2ACE-4C6D-AECF-5DF0804C3EDE}"/>
              </a:ext>
            </a:extLst>
          </p:cNvPr>
          <p:cNvSpPr txBox="1"/>
          <p:nvPr/>
        </p:nvSpPr>
        <p:spPr>
          <a:xfrm>
            <a:off x="8317624" y="1945728"/>
            <a:ext cx="364971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Calibri"/>
              </a:rPr>
              <a:t>Camera moves left or right </a:t>
            </a:r>
            <a:r>
              <a:rPr lang="en-GB" sz="1400" dirty="0">
                <a:cs typeface="Calibri"/>
              </a:rPr>
              <a:t>on a track</a:t>
            </a:r>
          </a:p>
        </p:txBody>
      </p:sp>
      <p:sp>
        <p:nvSpPr>
          <p:cNvPr id="26" name="TextBox 25">
            <a:extLst>
              <a:ext uri="{FF2B5EF4-FFF2-40B4-BE49-F238E27FC236}">
                <a16:creationId xmlns:a16="http://schemas.microsoft.com/office/drawing/2014/main" id="{4B57743F-47D2-44D0-A810-FDC8668F834E}"/>
              </a:ext>
            </a:extLst>
          </p:cNvPr>
          <p:cNvSpPr txBox="1"/>
          <p:nvPr/>
        </p:nvSpPr>
        <p:spPr>
          <a:xfrm>
            <a:off x="8315982" y="3980466"/>
            <a:ext cx="366285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The camera will "look right </a:t>
            </a:r>
            <a:r>
              <a:rPr lang="en-GB" sz="1400">
                <a:cs typeface="Calibri"/>
              </a:rPr>
              <a:t>or left" from a fixed point such as a tripod</a:t>
            </a:r>
            <a:endParaRPr lang="en-GB" sz="1400" dirty="0">
              <a:cs typeface="Calibri"/>
            </a:endParaRPr>
          </a:p>
        </p:txBody>
      </p:sp>
      <p:sp>
        <p:nvSpPr>
          <p:cNvPr id="27" name="TextBox 26">
            <a:extLst>
              <a:ext uri="{FF2B5EF4-FFF2-40B4-BE49-F238E27FC236}">
                <a16:creationId xmlns:a16="http://schemas.microsoft.com/office/drawing/2014/main" id="{345BBE7C-E576-42A7-BB8D-E5100B610140}"/>
              </a:ext>
            </a:extLst>
          </p:cNvPr>
          <p:cNvSpPr txBox="1"/>
          <p:nvPr/>
        </p:nvSpPr>
        <p:spPr>
          <a:xfrm>
            <a:off x="7959616" y="4819651"/>
            <a:ext cx="403071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Arrows are used to show camera movements in story board format. These simple visual representations can often be read and understood </a:t>
            </a:r>
            <a:r>
              <a:rPr lang="en-GB">
                <a:cs typeface="Calibri"/>
              </a:rPr>
              <a:t>quicker than the written description beneath the pane</a:t>
            </a:r>
            <a:endParaRPr lang="en-GB" dirty="0">
              <a:cs typeface="Calibri"/>
            </a:endParaRPr>
          </a:p>
        </p:txBody>
      </p:sp>
    </p:spTree>
    <p:extLst>
      <p:ext uri="{BB962C8B-B14F-4D97-AF65-F5344CB8AC3E}">
        <p14:creationId xmlns:p14="http://schemas.microsoft.com/office/powerpoint/2010/main" val="1155071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1A6F78-C919-46F0-9B0A-2ED388861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a:extLst>
              <a:ext uri="{FF2B5EF4-FFF2-40B4-BE49-F238E27FC236}">
                <a16:creationId xmlns:a16="http://schemas.microsoft.com/office/drawing/2014/main" id="{49882614-11C4-4368-9534-6EBAC3488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2684274" y="-4610867"/>
            <a:ext cx="7223503" cy="16095236"/>
          </a:xfrm>
          <a:prstGeom prst="rect">
            <a:avLst/>
          </a:prstGeom>
        </p:spPr>
      </p:pic>
      <p:sp>
        <p:nvSpPr>
          <p:cNvPr id="2" name="Title 1">
            <a:extLst>
              <a:ext uri="{FF2B5EF4-FFF2-40B4-BE49-F238E27FC236}">
                <a16:creationId xmlns:a16="http://schemas.microsoft.com/office/drawing/2014/main" id="{5A425E04-DDBD-488C-819E-AE78D29A0B70}"/>
              </a:ext>
            </a:extLst>
          </p:cNvPr>
          <p:cNvSpPr>
            <a:spLocks noGrp="1"/>
          </p:cNvSpPr>
          <p:nvPr>
            <p:ph type="title"/>
          </p:nvPr>
        </p:nvSpPr>
        <p:spPr>
          <a:xfrm>
            <a:off x="384048" y="4573812"/>
            <a:ext cx="5807575" cy="2129921"/>
          </a:xfrm>
        </p:spPr>
        <p:txBody>
          <a:bodyPr anchor="ctr">
            <a:normAutofit/>
          </a:bodyPr>
          <a:lstStyle/>
          <a:p>
            <a:r>
              <a:rPr lang="en-GB" sz="6000" b="1">
                <a:cs typeface="Calibri Light"/>
              </a:rPr>
              <a:t>Framing</a:t>
            </a:r>
            <a:br>
              <a:rPr lang="en-GB" sz="6000" b="1" dirty="0">
                <a:cs typeface="Calibri Light"/>
              </a:rPr>
            </a:br>
            <a:r>
              <a:rPr lang="en-GB" sz="4000">
                <a:cs typeface="Calibri Light"/>
              </a:rPr>
              <a:t>1, 2 or 3 Shot</a:t>
            </a:r>
          </a:p>
        </p:txBody>
      </p:sp>
      <p:sp>
        <p:nvSpPr>
          <p:cNvPr id="13" name="Rectangle 12">
            <a:extLst>
              <a:ext uri="{FF2B5EF4-FFF2-40B4-BE49-F238E27FC236}">
                <a16:creationId xmlns:a16="http://schemas.microsoft.com/office/drawing/2014/main" id="{93C59B8F-AEFF-4D3A-BA0E-3C4311198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AEFDEC-F9DE-4189-BD6F-AFF2D66505F1}"/>
              </a:ext>
            </a:extLst>
          </p:cNvPr>
          <p:cNvSpPr>
            <a:spLocks noGrp="1"/>
          </p:cNvSpPr>
          <p:nvPr>
            <p:ph idx="1"/>
          </p:nvPr>
        </p:nvSpPr>
        <p:spPr>
          <a:xfrm>
            <a:off x="6496424" y="4743973"/>
            <a:ext cx="5418208" cy="1764403"/>
          </a:xfrm>
        </p:spPr>
        <p:txBody>
          <a:bodyPr vert="horz" lIns="91440" tIns="45720" rIns="91440" bIns="45720" rtlCol="0" anchor="ctr">
            <a:normAutofit/>
          </a:bodyPr>
          <a:lstStyle/>
          <a:p>
            <a:pPr marL="0" indent="0">
              <a:buNone/>
            </a:pPr>
            <a:r>
              <a:rPr lang="en-GB" sz="1500" dirty="0">
                <a:ea typeface="+mn-lt"/>
                <a:cs typeface="+mn-lt"/>
              </a:rPr>
              <a:t>These numbers refer to the number of artists featured in the shot, </a:t>
            </a:r>
            <a:r>
              <a:rPr lang="en-GB" sz="1500">
                <a:ea typeface="+mn-lt"/>
                <a:cs typeface="+mn-lt"/>
              </a:rPr>
              <a:t>be it 1, 2 or 3 artists.</a:t>
            </a:r>
          </a:p>
          <a:p>
            <a:pPr marL="0" indent="0">
              <a:buNone/>
            </a:pPr>
            <a:r>
              <a:rPr lang="en-GB" sz="1500">
                <a:ea typeface="+mn-lt"/>
                <a:cs typeface="+mn-lt"/>
              </a:rPr>
              <a:t>Featured refers to the Artist the shot has focused on. </a:t>
            </a:r>
          </a:p>
          <a:p>
            <a:pPr marL="0" indent="0">
              <a:buNone/>
            </a:pPr>
            <a:r>
              <a:rPr lang="en-GB" sz="1500">
                <a:ea typeface="+mn-lt"/>
                <a:cs typeface="+mn-lt"/>
              </a:rPr>
              <a:t>A clean shot will have these artists exclusively in frame.</a:t>
            </a:r>
            <a:endParaRPr lang="en-GB"/>
          </a:p>
          <a:p>
            <a:pPr marL="0" indent="0">
              <a:buNone/>
            </a:pPr>
            <a:r>
              <a:rPr lang="en-GB" sz="1500" dirty="0">
                <a:ea typeface="+mn-lt"/>
                <a:cs typeface="+mn-lt"/>
              </a:rPr>
              <a:t>A dirty shot will have another artist in frame, but only partially, </a:t>
            </a:r>
            <a:r>
              <a:rPr lang="en-GB" sz="1500">
                <a:ea typeface="+mn-lt"/>
                <a:cs typeface="+mn-lt"/>
              </a:rPr>
              <a:t>such as a hand, shoulder etc still being in frame.</a:t>
            </a:r>
            <a:endParaRPr lang="en-GB" sz="1500" dirty="0">
              <a:ea typeface="+mn-lt"/>
              <a:cs typeface="+mn-lt"/>
            </a:endParaRPr>
          </a:p>
          <a:p>
            <a:pPr marL="0" indent="0">
              <a:buNone/>
            </a:pPr>
            <a:endParaRPr lang="en-GB" sz="1500" dirty="0">
              <a:ea typeface="+mn-lt"/>
              <a:cs typeface="+mn-lt"/>
            </a:endParaRPr>
          </a:p>
        </p:txBody>
      </p:sp>
      <p:sp>
        <p:nvSpPr>
          <p:cNvPr id="15" name="Rectangle 14">
            <a:extLst>
              <a:ext uri="{FF2B5EF4-FFF2-40B4-BE49-F238E27FC236}">
                <a16:creationId xmlns:a16="http://schemas.microsoft.com/office/drawing/2014/main" id="{E042CD37-C859-44CD-853E-5A3427DDB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group of people around each other&#10;&#10;Description generated with high confidence">
            <a:extLst>
              <a:ext uri="{FF2B5EF4-FFF2-40B4-BE49-F238E27FC236}">
                <a16:creationId xmlns:a16="http://schemas.microsoft.com/office/drawing/2014/main" id="{63E66651-C308-454C-8F86-73C324F5A37B}"/>
              </a:ext>
            </a:extLst>
          </p:cNvPr>
          <p:cNvPicPr>
            <a:picLocks noChangeAspect="1"/>
          </p:cNvPicPr>
          <p:nvPr/>
        </p:nvPicPr>
        <p:blipFill>
          <a:blip r:embed="rId4"/>
          <a:stretch>
            <a:fillRect/>
          </a:stretch>
        </p:blipFill>
        <p:spPr>
          <a:xfrm>
            <a:off x="8164606" y="1460594"/>
            <a:ext cx="3975846" cy="2636929"/>
          </a:xfrm>
          <a:prstGeom prst="rect">
            <a:avLst/>
          </a:prstGeom>
        </p:spPr>
      </p:pic>
      <p:pic>
        <p:nvPicPr>
          <p:cNvPr id="7" name="Picture 7" descr="A person wearing a suit and tie&#10;&#10;Description generated with very high confidence">
            <a:extLst>
              <a:ext uri="{FF2B5EF4-FFF2-40B4-BE49-F238E27FC236}">
                <a16:creationId xmlns:a16="http://schemas.microsoft.com/office/drawing/2014/main" id="{09319E89-4C1C-4DFB-987B-11CCFCAE0496}"/>
              </a:ext>
            </a:extLst>
          </p:cNvPr>
          <p:cNvPicPr>
            <a:picLocks noChangeAspect="1"/>
          </p:cNvPicPr>
          <p:nvPr/>
        </p:nvPicPr>
        <p:blipFill>
          <a:blip r:embed="rId5"/>
          <a:stretch>
            <a:fillRect/>
          </a:stretch>
        </p:blipFill>
        <p:spPr>
          <a:xfrm>
            <a:off x="4444254" y="1459006"/>
            <a:ext cx="3516405" cy="2640105"/>
          </a:xfrm>
          <a:prstGeom prst="rect">
            <a:avLst/>
          </a:prstGeom>
        </p:spPr>
      </p:pic>
      <p:pic>
        <p:nvPicPr>
          <p:cNvPr id="10" name="Picture 11" descr="A person standing in front of a mirror posing for the camera&#10;&#10;Description generated with high confidence">
            <a:extLst>
              <a:ext uri="{FF2B5EF4-FFF2-40B4-BE49-F238E27FC236}">
                <a16:creationId xmlns:a16="http://schemas.microsoft.com/office/drawing/2014/main" id="{E4BF754D-9CC7-4177-9E5E-7DFBF3510F6F}"/>
              </a:ext>
            </a:extLst>
          </p:cNvPr>
          <p:cNvPicPr>
            <a:picLocks noChangeAspect="1"/>
          </p:cNvPicPr>
          <p:nvPr/>
        </p:nvPicPr>
        <p:blipFill rotWithShape="1">
          <a:blip r:embed="rId6"/>
          <a:srcRect l="12245" t="-215" r="23230" b="-990"/>
          <a:stretch/>
        </p:blipFill>
        <p:spPr>
          <a:xfrm>
            <a:off x="118782" y="1459194"/>
            <a:ext cx="4123287" cy="2648524"/>
          </a:xfrm>
          <a:prstGeom prst="rect">
            <a:avLst/>
          </a:prstGeom>
        </p:spPr>
      </p:pic>
    </p:spTree>
    <p:extLst>
      <p:ext uri="{BB962C8B-B14F-4D97-AF65-F5344CB8AC3E}">
        <p14:creationId xmlns:p14="http://schemas.microsoft.com/office/powerpoint/2010/main" val="41367227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1A6F78-C919-46F0-9B0A-2ED388861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a:extLst>
              <a:ext uri="{FF2B5EF4-FFF2-40B4-BE49-F238E27FC236}">
                <a16:creationId xmlns:a16="http://schemas.microsoft.com/office/drawing/2014/main" id="{49882614-11C4-4368-9534-6EBAC3488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2684274" y="-4610867"/>
            <a:ext cx="7223503" cy="16095236"/>
          </a:xfrm>
          <a:prstGeom prst="rect">
            <a:avLst/>
          </a:prstGeom>
        </p:spPr>
      </p:pic>
      <p:sp>
        <p:nvSpPr>
          <p:cNvPr id="2" name="Title 1">
            <a:extLst>
              <a:ext uri="{FF2B5EF4-FFF2-40B4-BE49-F238E27FC236}">
                <a16:creationId xmlns:a16="http://schemas.microsoft.com/office/drawing/2014/main" id="{5A425E04-DDBD-488C-819E-AE78D29A0B70}"/>
              </a:ext>
            </a:extLst>
          </p:cNvPr>
          <p:cNvSpPr>
            <a:spLocks noGrp="1"/>
          </p:cNvSpPr>
          <p:nvPr>
            <p:ph type="title"/>
          </p:nvPr>
        </p:nvSpPr>
        <p:spPr>
          <a:xfrm>
            <a:off x="384048" y="3811812"/>
            <a:ext cx="5807575" cy="2891921"/>
          </a:xfrm>
        </p:spPr>
        <p:txBody>
          <a:bodyPr anchor="ctr">
            <a:normAutofit/>
          </a:bodyPr>
          <a:lstStyle/>
          <a:p>
            <a:r>
              <a:rPr lang="en-GB" sz="6000" b="1">
                <a:cs typeface="Calibri Light"/>
              </a:rPr>
              <a:t>Framing </a:t>
            </a:r>
            <a:br>
              <a:rPr lang="en-GB" sz="6000" b="1" dirty="0">
                <a:cs typeface="Calibri Light"/>
              </a:rPr>
            </a:br>
            <a:r>
              <a:rPr lang="en-GB" sz="4000"/>
              <a:t>Over the Shoulder (OTS) or Over the Hip (OTH)</a:t>
            </a:r>
            <a:endParaRPr lang="en-GB" sz="4000" dirty="0">
              <a:cs typeface="Calibri Light"/>
            </a:endParaRPr>
          </a:p>
        </p:txBody>
      </p:sp>
      <p:sp>
        <p:nvSpPr>
          <p:cNvPr id="13" name="Rectangle 12">
            <a:extLst>
              <a:ext uri="{FF2B5EF4-FFF2-40B4-BE49-F238E27FC236}">
                <a16:creationId xmlns:a16="http://schemas.microsoft.com/office/drawing/2014/main" id="{93C59B8F-AEFF-4D3A-BA0E-3C4311198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AEFDEC-F9DE-4189-BD6F-AFF2D66505F1}"/>
              </a:ext>
            </a:extLst>
          </p:cNvPr>
          <p:cNvSpPr>
            <a:spLocks noGrp="1"/>
          </p:cNvSpPr>
          <p:nvPr>
            <p:ph idx="1"/>
          </p:nvPr>
        </p:nvSpPr>
        <p:spPr>
          <a:xfrm>
            <a:off x="6496424" y="4250915"/>
            <a:ext cx="5418208" cy="2257461"/>
          </a:xfrm>
        </p:spPr>
        <p:txBody>
          <a:bodyPr vert="horz" lIns="91440" tIns="45720" rIns="91440" bIns="45720" rtlCol="0" anchor="ctr">
            <a:normAutofit fontScale="92500" lnSpcReduction="10000"/>
          </a:bodyPr>
          <a:lstStyle/>
          <a:p>
            <a:pPr marL="0" indent="0">
              <a:buNone/>
            </a:pPr>
            <a:r>
              <a:rPr lang="en-GB" sz="1500">
                <a:ea typeface="+mn-lt"/>
                <a:cs typeface="+mn-lt"/>
              </a:rPr>
              <a:t>An over-the-shoulder shot shows your subject from behind the shoulder of another character. Because it emulates perspective, it’s common in conversation scenes. Over-the-shoulder shots can help to provide orientation, and connect the characters on an emotional level.</a:t>
            </a:r>
          </a:p>
          <a:p>
            <a:pPr marL="0" indent="0">
              <a:buNone/>
            </a:pPr>
            <a:r>
              <a:rPr lang="en-GB" sz="1500">
                <a:ea typeface="+mn-lt"/>
                <a:cs typeface="+mn-lt"/>
              </a:rPr>
              <a:t>An over-the-hip shot is similar to over-the-shoulder in that the camera is placed with a character's hip in the foreground, and the focus subject in the plane of acceptable focus. You'll gain a similar effect from an over-the-hip shot as you would an OTS, but if you have one character standing, and the other sitting, kneeling, or any other configuration that places the subjects on "uneven terrain" it will often suggest a power imbalance. </a:t>
            </a:r>
            <a:endParaRPr lang="en-GB"/>
          </a:p>
        </p:txBody>
      </p:sp>
      <p:sp>
        <p:nvSpPr>
          <p:cNvPr id="15" name="Rectangle 14">
            <a:extLst>
              <a:ext uri="{FF2B5EF4-FFF2-40B4-BE49-F238E27FC236}">
                <a16:creationId xmlns:a16="http://schemas.microsoft.com/office/drawing/2014/main" id="{E042CD37-C859-44CD-853E-5A3427DDB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person, indoor, man, phone&#10;&#10;Description generated with very high confidence">
            <a:extLst>
              <a:ext uri="{FF2B5EF4-FFF2-40B4-BE49-F238E27FC236}">
                <a16:creationId xmlns:a16="http://schemas.microsoft.com/office/drawing/2014/main" id="{E1EC9C93-7055-480B-82FA-F71B2B7211CD}"/>
              </a:ext>
            </a:extLst>
          </p:cNvPr>
          <p:cNvPicPr>
            <a:picLocks noChangeAspect="1"/>
          </p:cNvPicPr>
          <p:nvPr/>
        </p:nvPicPr>
        <p:blipFill rotWithShape="1">
          <a:blip r:embed="rId4"/>
          <a:srcRect l="15385" r="12352" b="719"/>
          <a:stretch/>
        </p:blipFill>
        <p:spPr>
          <a:xfrm>
            <a:off x="6282018" y="689274"/>
            <a:ext cx="5828244" cy="3271895"/>
          </a:xfrm>
          <a:prstGeom prst="rect">
            <a:avLst/>
          </a:prstGeom>
        </p:spPr>
      </p:pic>
      <p:pic>
        <p:nvPicPr>
          <p:cNvPr id="7" name="Picture 7" descr="A person sitting at a table&#10;&#10;Description generated with very high confidence">
            <a:extLst>
              <a:ext uri="{FF2B5EF4-FFF2-40B4-BE49-F238E27FC236}">
                <a16:creationId xmlns:a16="http://schemas.microsoft.com/office/drawing/2014/main" id="{62D3361F-EED1-4884-907D-46887D0DE7F7}"/>
              </a:ext>
            </a:extLst>
          </p:cNvPr>
          <p:cNvPicPr>
            <a:picLocks noChangeAspect="1"/>
          </p:cNvPicPr>
          <p:nvPr/>
        </p:nvPicPr>
        <p:blipFill>
          <a:blip r:embed="rId5"/>
          <a:stretch>
            <a:fillRect/>
          </a:stretch>
        </p:blipFill>
        <p:spPr>
          <a:xfrm>
            <a:off x="230842" y="699304"/>
            <a:ext cx="5757582" cy="3240628"/>
          </a:xfrm>
          <a:prstGeom prst="rect">
            <a:avLst/>
          </a:prstGeom>
        </p:spPr>
      </p:pic>
    </p:spTree>
    <p:extLst>
      <p:ext uri="{BB962C8B-B14F-4D97-AF65-F5344CB8AC3E}">
        <p14:creationId xmlns:p14="http://schemas.microsoft.com/office/powerpoint/2010/main" val="17325107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1A6F78-C919-46F0-9B0A-2ED388861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a:extLst>
              <a:ext uri="{FF2B5EF4-FFF2-40B4-BE49-F238E27FC236}">
                <a16:creationId xmlns:a16="http://schemas.microsoft.com/office/drawing/2014/main" id="{49882614-11C4-4368-9534-6EBAC3488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2684274" y="-4610867"/>
            <a:ext cx="7223503" cy="16095236"/>
          </a:xfrm>
          <a:prstGeom prst="rect">
            <a:avLst/>
          </a:prstGeom>
        </p:spPr>
      </p:pic>
      <p:sp>
        <p:nvSpPr>
          <p:cNvPr id="2" name="Title 1">
            <a:extLst>
              <a:ext uri="{FF2B5EF4-FFF2-40B4-BE49-F238E27FC236}">
                <a16:creationId xmlns:a16="http://schemas.microsoft.com/office/drawing/2014/main" id="{5A425E04-DDBD-488C-819E-AE78D29A0B70}"/>
              </a:ext>
            </a:extLst>
          </p:cNvPr>
          <p:cNvSpPr>
            <a:spLocks noGrp="1"/>
          </p:cNvSpPr>
          <p:nvPr>
            <p:ph type="title"/>
          </p:nvPr>
        </p:nvSpPr>
        <p:spPr>
          <a:xfrm>
            <a:off x="384048" y="4573812"/>
            <a:ext cx="5807575" cy="2129921"/>
          </a:xfrm>
        </p:spPr>
        <p:txBody>
          <a:bodyPr anchor="ctr">
            <a:normAutofit/>
          </a:bodyPr>
          <a:lstStyle/>
          <a:p>
            <a:r>
              <a:rPr lang="en-GB" sz="6000" b="1" dirty="0">
                <a:cs typeface="Calibri Light"/>
              </a:rPr>
              <a:t>Framing </a:t>
            </a:r>
            <a:br>
              <a:rPr lang="en-GB" sz="6000" b="1" dirty="0">
                <a:cs typeface="Calibri Light"/>
              </a:rPr>
            </a:br>
            <a:r>
              <a:rPr lang="en-GB" sz="4000"/>
              <a:t>Point of View (PoV)</a:t>
            </a:r>
            <a:endParaRPr lang="en-GB" sz="4000">
              <a:cs typeface="Calibri Light"/>
            </a:endParaRPr>
          </a:p>
        </p:txBody>
      </p:sp>
      <p:sp>
        <p:nvSpPr>
          <p:cNvPr id="13" name="Rectangle 12">
            <a:extLst>
              <a:ext uri="{FF2B5EF4-FFF2-40B4-BE49-F238E27FC236}">
                <a16:creationId xmlns:a16="http://schemas.microsoft.com/office/drawing/2014/main" id="{93C59B8F-AEFF-4D3A-BA0E-3C4311198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AEFDEC-F9DE-4189-BD6F-AFF2D66505F1}"/>
              </a:ext>
            </a:extLst>
          </p:cNvPr>
          <p:cNvSpPr>
            <a:spLocks noGrp="1"/>
          </p:cNvSpPr>
          <p:nvPr>
            <p:ph idx="1"/>
          </p:nvPr>
        </p:nvSpPr>
        <p:spPr>
          <a:xfrm>
            <a:off x="5779248" y="4743973"/>
            <a:ext cx="6135384" cy="2089372"/>
          </a:xfrm>
        </p:spPr>
        <p:txBody>
          <a:bodyPr vert="horz" lIns="91440" tIns="45720" rIns="91440" bIns="45720" rtlCol="0" anchor="ctr">
            <a:normAutofit/>
          </a:bodyPr>
          <a:lstStyle/>
          <a:p>
            <a:pPr marL="0" indent="0">
              <a:buNone/>
            </a:pPr>
            <a:r>
              <a:rPr lang="en-GB" sz="1500">
                <a:ea typeface="+mn-lt"/>
                <a:cs typeface="+mn-lt"/>
              </a:rPr>
              <a:t>A </a:t>
            </a:r>
            <a:r>
              <a:rPr lang="en-GB" sz="1500" b="1">
                <a:ea typeface="+mn-lt"/>
                <a:cs typeface="+mn-lt"/>
              </a:rPr>
              <a:t>point of view shot </a:t>
            </a:r>
            <a:r>
              <a:rPr lang="en-GB" sz="1500">
                <a:ea typeface="+mn-lt"/>
                <a:cs typeface="+mn-lt"/>
              </a:rPr>
              <a:t>is a film angle that shows what a character is looking at in the first person. It is usually established by being positioned between a shot of a character looking at something, and a shot showing the character's reaction.</a:t>
            </a:r>
          </a:p>
          <a:p>
            <a:pPr marL="0" indent="0">
              <a:buNone/>
            </a:pPr>
            <a:r>
              <a:rPr lang="en-GB" sz="1500">
                <a:ea typeface="+mn-lt"/>
                <a:cs typeface="+mn-lt"/>
              </a:rPr>
              <a:t>The point of view shot allows a director to shed light on a new perspective or highlight the important emotions of the world.</a:t>
            </a:r>
            <a:endParaRPr lang="en-GB"/>
          </a:p>
        </p:txBody>
      </p:sp>
      <p:sp>
        <p:nvSpPr>
          <p:cNvPr id="15" name="Rectangle 14">
            <a:extLst>
              <a:ext uri="{FF2B5EF4-FFF2-40B4-BE49-F238E27FC236}">
                <a16:creationId xmlns:a16="http://schemas.microsoft.com/office/drawing/2014/main" id="{E042CD37-C859-44CD-853E-5A3427DDB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erson wearing a costume&#10;&#10;Description generated with high confidence">
            <a:extLst>
              <a:ext uri="{FF2B5EF4-FFF2-40B4-BE49-F238E27FC236}">
                <a16:creationId xmlns:a16="http://schemas.microsoft.com/office/drawing/2014/main" id="{35DCD47B-FF90-48EF-8D97-8C512A24A1B2}"/>
              </a:ext>
            </a:extLst>
          </p:cNvPr>
          <p:cNvPicPr>
            <a:picLocks noChangeAspect="1"/>
          </p:cNvPicPr>
          <p:nvPr/>
        </p:nvPicPr>
        <p:blipFill>
          <a:blip r:embed="rId4"/>
          <a:stretch>
            <a:fillRect/>
          </a:stretch>
        </p:blipFill>
        <p:spPr>
          <a:xfrm>
            <a:off x="802342" y="-1081"/>
            <a:ext cx="11394140" cy="4854310"/>
          </a:xfrm>
          <a:prstGeom prst="rect">
            <a:avLst/>
          </a:prstGeom>
        </p:spPr>
      </p:pic>
    </p:spTree>
    <p:extLst>
      <p:ext uri="{BB962C8B-B14F-4D97-AF65-F5344CB8AC3E}">
        <p14:creationId xmlns:p14="http://schemas.microsoft.com/office/powerpoint/2010/main" val="32325385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A close up of a book&#10;&#10;Description generated with high confidence">
            <a:extLst>
              <a:ext uri="{FF2B5EF4-FFF2-40B4-BE49-F238E27FC236}">
                <a16:creationId xmlns:a16="http://schemas.microsoft.com/office/drawing/2014/main" id="{6AB72057-8D8D-4756-85BA-15C0B1B8B2B6}"/>
              </a:ext>
            </a:extLst>
          </p:cNvPr>
          <p:cNvPicPr>
            <a:picLocks noChangeAspect="1"/>
          </p:cNvPicPr>
          <p:nvPr/>
        </p:nvPicPr>
        <p:blipFill rotWithShape="1">
          <a:blip r:embed="rId2">
            <a:alphaModFix amt="35000"/>
          </a:blip>
          <a:srcRect l="9333" r="1" b="1"/>
          <a:stretch/>
        </p:blipFill>
        <p:spPr>
          <a:xfrm>
            <a:off x="20" y="1"/>
            <a:ext cx="12191980" cy="6857999"/>
          </a:xfrm>
          <a:prstGeom prst="rect">
            <a:avLst/>
          </a:prstGeom>
        </p:spPr>
      </p:pic>
      <p:sp>
        <p:nvSpPr>
          <p:cNvPr id="2" name="Title 1">
            <a:extLst>
              <a:ext uri="{FF2B5EF4-FFF2-40B4-BE49-F238E27FC236}">
                <a16:creationId xmlns:a16="http://schemas.microsoft.com/office/drawing/2014/main" id="{5A425E04-DDBD-488C-819E-AE78D29A0B70}"/>
              </a:ext>
            </a:extLst>
          </p:cNvPr>
          <p:cNvSpPr>
            <a:spLocks noGrp="1"/>
          </p:cNvSpPr>
          <p:nvPr>
            <p:ph type="title"/>
          </p:nvPr>
        </p:nvSpPr>
        <p:spPr>
          <a:xfrm>
            <a:off x="838201" y="1065862"/>
            <a:ext cx="3313164" cy="4726276"/>
          </a:xfrm>
        </p:spPr>
        <p:txBody>
          <a:bodyPr>
            <a:normAutofit/>
          </a:bodyPr>
          <a:lstStyle/>
          <a:p>
            <a:pPr algn="r"/>
            <a:r>
              <a:rPr lang="en-GB" sz="4000" b="1">
                <a:solidFill>
                  <a:srgbClr val="FFFFFF"/>
                </a:solidFill>
                <a:cs typeface="Calibri Light"/>
              </a:rPr>
              <a:t>Your Storyboard </a:t>
            </a:r>
            <a:br>
              <a:rPr lang="en-GB" sz="4000" b="1" dirty="0">
                <a:cs typeface="Calibri Light"/>
              </a:rPr>
            </a:br>
            <a:endParaRPr lang="en-GB" sz="4000">
              <a:solidFill>
                <a:srgbClr val="FFFFFF"/>
              </a:solidFill>
              <a:cs typeface="Calibri Light"/>
            </a:endParaRPr>
          </a:p>
        </p:txBody>
      </p:sp>
      <p:cxnSp>
        <p:nvCxnSpPr>
          <p:cNvPr id="22" name="Straight Connector 2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5AEFDEC-F9DE-4189-BD6F-AFF2D66505F1}"/>
              </a:ext>
            </a:extLst>
          </p:cNvPr>
          <p:cNvSpPr>
            <a:spLocks noGrp="1"/>
          </p:cNvSpPr>
          <p:nvPr>
            <p:ph idx="1"/>
          </p:nvPr>
        </p:nvSpPr>
        <p:spPr>
          <a:xfrm>
            <a:off x="5155379" y="1065862"/>
            <a:ext cx="5744685" cy="4726276"/>
          </a:xfrm>
        </p:spPr>
        <p:txBody>
          <a:bodyPr vert="horz" lIns="91440" tIns="45720" rIns="91440" bIns="45720" rtlCol="0" anchor="ctr">
            <a:normAutofit/>
          </a:bodyPr>
          <a:lstStyle/>
          <a:p>
            <a:pPr marL="0" indent="0">
              <a:buNone/>
            </a:pPr>
            <a:r>
              <a:rPr lang="en-GB" sz="2000">
                <a:solidFill>
                  <a:srgbClr val="FFFFFF"/>
                </a:solidFill>
                <a:ea typeface="+mn-lt"/>
                <a:cs typeface="+mn-lt"/>
              </a:rPr>
              <a:t>- The brief requires your design to be on screen for 3 seconds. </a:t>
            </a:r>
          </a:p>
          <a:p>
            <a:pPr marL="0" indent="0">
              <a:buNone/>
            </a:pPr>
            <a:r>
              <a:rPr lang="en-GB" sz="2000">
                <a:solidFill>
                  <a:srgbClr val="FFFFFF"/>
                </a:solidFill>
                <a:ea typeface="+mn-lt"/>
                <a:cs typeface="+mn-lt"/>
              </a:rPr>
              <a:t>- Firstly you need to decide which scenes will fall either </a:t>
            </a:r>
            <a:r>
              <a:rPr lang="en-GB" sz="2000" dirty="0">
                <a:solidFill>
                  <a:srgbClr val="FFFFFF"/>
                </a:solidFill>
                <a:ea typeface="+mn-lt"/>
                <a:cs typeface="+mn-lt"/>
              </a:rPr>
              <a:t>side of your "deleted scene" - create an initial story board</a:t>
            </a:r>
            <a:r>
              <a:rPr lang="en-GB" sz="2000">
                <a:solidFill>
                  <a:srgbClr val="FFFFFF"/>
                </a:solidFill>
                <a:ea typeface="+mn-lt"/>
                <a:cs typeface="+mn-lt"/>
              </a:rPr>
              <a:t> of the shots leading upto and following your scene, you will probably want 15-20 seconds either </a:t>
            </a:r>
            <a:r>
              <a:rPr lang="en-GB" sz="2000" dirty="0">
                <a:solidFill>
                  <a:srgbClr val="FFFFFF"/>
                </a:solidFill>
                <a:ea typeface="+mn-lt"/>
                <a:cs typeface="+mn-lt"/>
              </a:rPr>
              <a:t>side to establish how your scene fits within the story.</a:t>
            </a:r>
          </a:p>
          <a:p>
            <a:pPr marL="0" indent="0">
              <a:buNone/>
            </a:pPr>
            <a:r>
              <a:rPr lang="en-GB" sz="2000">
                <a:solidFill>
                  <a:srgbClr val="FFFFFF"/>
                </a:solidFill>
                <a:ea typeface="+mn-lt"/>
                <a:cs typeface="+mn-lt"/>
              </a:rPr>
              <a:t>- By storyboarding these pre existing scenes you can gain a better understanding of what kinds of shots and framing  you would want for your scene. </a:t>
            </a:r>
          </a:p>
          <a:p>
            <a:pPr marL="0" indent="0">
              <a:buNone/>
            </a:pPr>
            <a:r>
              <a:rPr lang="en-GB" sz="2000">
                <a:solidFill>
                  <a:srgbClr val="FFFFFF"/>
                </a:solidFill>
                <a:ea typeface="+mn-lt"/>
                <a:cs typeface="+mn-lt"/>
              </a:rPr>
              <a:t>-You can fit a lot into 3 seconds and may have several shots/setups within your design</a:t>
            </a:r>
            <a:endParaRPr lang="en-GB"/>
          </a:p>
        </p:txBody>
      </p:sp>
    </p:spTree>
    <p:extLst>
      <p:ext uri="{BB962C8B-B14F-4D97-AF65-F5344CB8AC3E}">
        <p14:creationId xmlns:p14="http://schemas.microsoft.com/office/powerpoint/2010/main" val="337907895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20</Slides>
  <Notes>1</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Story Boards</vt:lpstr>
      <vt:lpstr>PowerPoint Presentation</vt:lpstr>
      <vt:lpstr>Story Boards</vt:lpstr>
      <vt:lpstr>Aspect ratios</vt:lpstr>
      <vt:lpstr>PowerPoint Presentation</vt:lpstr>
      <vt:lpstr>Drawing a Storyboard</vt:lpstr>
      <vt:lpstr>Shots  Extreme Long Shot (ELS) or Extreme Wide Shot (EWS) </vt:lpstr>
      <vt:lpstr>Shots  Long Shot (LS) or Wide Shot (WS) </vt:lpstr>
      <vt:lpstr>Shots  Full Shot (FS) </vt:lpstr>
      <vt:lpstr>Shots  Medium Wide Shot (MWS) </vt:lpstr>
      <vt:lpstr>Shots  Medium Shot (MS) </vt:lpstr>
      <vt:lpstr>Shots  Medium Close Up (MCU) </vt:lpstr>
      <vt:lpstr>Shots  Close up (CU)</vt:lpstr>
      <vt:lpstr>Shots  Extreme Close up (ECU)</vt:lpstr>
      <vt:lpstr>Shots  Establishing Shot (ES)</vt:lpstr>
      <vt:lpstr>Camera Movements &amp; how they are visually represented</vt:lpstr>
      <vt:lpstr>Framing 1, 2 or 3 Shot</vt:lpstr>
      <vt:lpstr>Framing  Over the Shoulder (OTS) or Over the Hip (OTH)</vt:lpstr>
      <vt:lpstr>Framing  Point of View (PoV)</vt:lpstr>
      <vt:lpstr>Your Storyboard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Story </dc:title>
  <dc:creator/>
  <cp:lastModifiedBy/>
  <cp:revision>1120</cp:revision>
  <dcterms:created xsi:type="dcterms:W3CDTF">2020-03-16T16:51:43Z</dcterms:created>
  <dcterms:modified xsi:type="dcterms:W3CDTF">2020-03-25T21:22:54Z</dcterms:modified>
</cp:coreProperties>
</file>