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56" r:id="rId2"/>
    <p:sldId id="310" r:id="rId3"/>
    <p:sldId id="258" r:id="rId4"/>
    <p:sldId id="259" r:id="rId5"/>
    <p:sldId id="260" r:id="rId6"/>
    <p:sldId id="261" r:id="rId7"/>
    <p:sldId id="262" r:id="rId8"/>
    <p:sldId id="645" r:id="rId9"/>
    <p:sldId id="263" r:id="rId10"/>
    <p:sldId id="264" r:id="rId11"/>
    <p:sldId id="265" r:id="rId12"/>
    <p:sldId id="266" r:id="rId13"/>
    <p:sldId id="267" r:id="rId14"/>
    <p:sldId id="654" r:id="rId15"/>
    <p:sldId id="268" r:id="rId16"/>
    <p:sldId id="269" r:id="rId17"/>
    <p:sldId id="270" r:id="rId18"/>
    <p:sldId id="271" r:id="rId19"/>
    <p:sldId id="272" r:id="rId20"/>
    <p:sldId id="273" r:id="rId21"/>
    <p:sldId id="274" r:id="rId22"/>
    <p:sldId id="656"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72" d="100"/>
          <a:sy n="72" d="100"/>
        </p:scale>
        <p:origin x="27" y="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8479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3E5ADA-0AAA-4762-81A1-6E3632736C91}"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E1166F-ABC8-4CAD-B885-233ADCE4D4AF}" type="slidenum">
              <a:rPr lang="en-GB" smtClean="0"/>
              <a:t>‹#›</a:t>
            </a:fld>
            <a:endParaRPr lang="en-GB"/>
          </a:p>
        </p:txBody>
      </p:sp>
    </p:spTree>
    <p:extLst>
      <p:ext uri="{BB962C8B-B14F-4D97-AF65-F5344CB8AC3E}">
        <p14:creationId xmlns:p14="http://schemas.microsoft.com/office/powerpoint/2010/main" val="2714226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59FBF0-65A6-4556-93AF-414FE84ADCFA}"/>
              </a:ext>
            </a:extLst>
          </p:cNvPr>
          <p:cNvSpPr>
            <a:spLocks noGrp="1"/>
          </p:cNvSpPr>
          <p:nvPr>
            <p:ph type="dt" sz="half" idx="10"/>
          </p:nvPr>
        </p:nvSpPr>
        <p:spPr/>
        <p:txBody>
          <a:bodyPr/>
          <a:lstStyle/>
          <a:p>
            <a:fld id="{4CCEEBD3-84B9-487F-90FB-60FB26D47C26}" type="datetimeFigureOut">
              <a:rPr lang="en-GB" smtClean="0"/>
              <a:t>10/03/2026</a:t>
            </a:fld>
            <a:endParaRPr lang="en-GB"/>
          </a:p>
        </p:txBody>
      </p:sp>
      <p:sp>
        <p:nvSpPr>
          <p:cNvPr id="3" name="Footer Placeholder 2">
            <a:extLst>
              <a:ext uri="{FF2B5EF4-FFF2-40B4-BE49-F238E27FC236}">
                <a16:creationId xmlns:a16="http://schemas.microsoft.com/office/drawing/2014/main" id="{0AC17C78-AC49-4311-ACAA-1C89ED1A36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302940-B83F-414D-9738-7F784ABA55FF}"/>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2913719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5F82A-DC79-43DE-A962-749E830D31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BF331-6F20-4073-9DAD-48BC37573754}"/>
              </a:ext>
            </a:extLst>
          </p:cNvPr>
          <p:cNvSpPr>
            <a:spLocks noGrp="1"/>
          </p:cNvSpPr>
          <p:nvPr>
            <p:ph type="dt" sz="half" idx="10"/>
          </p:nvPr>
        </p:nvSpPr>
        <p:spPr/>
        <p:txBody>
          <a:bodyPr/>
          <a:lstStyle/>
          <a:p>
            <a:fld id="{4CCEEBD3-84B9-487F-90FB-60FB26D47C26}" type="datetimeFigureOut">
              <a:rPr lang="en-GB" smtClean="0"/>
              <a:t>10/03/2026</a:t>
            </a:fld>
            <a:endParaRPr lang="en-GB"/>
          </a:p>
        </p:txBody>
      </p:sp>
      <p:sp>
        <p:nvSpPr>
          <p:cNvPr id="4" name="Footer Placeholder 3">
            <a:extLst>
              <a:ext uri="{FF2B5EF4-FFF2-40B4-BE49-F238E27FC236}">
                <a16:creationId xmlns:a16="http://schemas.microsoft.com/office/drawing/2014/main" id="{CB6F4F08-0152-4C4E-AAFC-E769616043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E06887-CB5D-43CC-94A9-AFF41D202BB9}"/>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297159885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201168" cy="6858000"/>
          </a:xfrm>
          <a:prstGeom prst="rect">
            <a:avLst/>
          </a:prstGeom>
          <a:solidFill>
            <a:srgbClr val="028090"/>
          </a:solidFill>
          <a:ln w="12700">
            <a:solidFill>
              <a:srgbClr val="028090"/>
            </a:solidFill>
            <a:prstDash val="solid"/>
          </a:ln>
        </p:spPr>
        <p:txBody>
          <a:bodyPr/>
          <a:lstStyle/>
          <a:p>
            <a:endParaRPr lang="en-GB"/>
          </a:p>
        </p:txBody>
      </p:sp>
      <p:sp>
        <p:nvSpPr>
          <p:cNvPr id="3" name="Shape 1"/>
          <p:cNvSpPr/>
          <p:nvPr/>
        </p:nvSpPr>
        <p:spPr>
          <a:xfrm>
            <a:off x="0" y="6217920"/>
            <a:ext cx="12188952" cy="640080"/>
          </a:xfrm>
          <a:prstGeom prst="rect">
            <a:avLst/>
          </a:prstGeom>
          <a:solidFill>
            <a:srgbClr val="C9922A"/>
          </a:solidFill>
          <a:ln w="12700">
            <a:solidFill>
              <a:srgbClr val="C9922A"/>
            </a:solidFill>
            <a:prstDash val="solid"/>
          </a:ln>
        </p:spPr>
        <p:txBody>
          <a:bodyPr/>
          <a:lstStyle/>
          <a:p>
            <a:endParaRPr lang="en-GB"/>
          </a:p>
        </p:txBody>
      </p:sp>
      <p:sp>
        <p:nvSpPr>
          <p:cNvPr id="4" name="Text 2"/>
          <p:cNvSpPr/>
          <p:nvPr/>
        </p:nvSpPr>
        <p:spPr>
          <a:xfrm>
            <a:off x="457200" y="411480"/>
            <a:ext cx="11155680" cy="457200"/>
          </a:xfrm>
          <a:prstGeom prst="rect">
            <a:avLst/>
          </a:prstGeom>
          <a:noFill/>
          <a:ln/>
        </p:spPr>
        <p:txBody>
          <a:bodyPr wrap="square" rtlCol="0" anchor="ctr"/>
          <a:lstStyle/>
          <a:p>
            <a:pPr marL="0" indent="0">
              <a:buNone/>
            </a:pPr>
            <a:r>
              <a:rPr lang="en-US" sz="1600" dirty="0">
                <a:solidFill>
                  <a:srgbClr val="028090"/>
                </a:solidFill>
                <a:latin typeface="Calibri" pitchFamily="34" charset="0"/>
                <a:ea typeface="Calibri" pitchFamily="34" charset="-122"/>
                <a:cs typeface="Calibri" pitchFamily="34" charset="-120"/>
              </a:rPr>
              <a:t>LCDB7010  |  Converting Research into Practice</a:t>
            </a:r>
            <a:endParaRPr lang="en-US" sz="1600" dirty="0"/>
          </a:p>
        </p:txBody>
      </p:sp>
      <p:sp>
        <p:nvSpPr>
          <p:cNvPr id="5" name="Text 3"/>
          <p:cNvSpPr/>
          <p:nvPr/>
        </p:nvSpPr>
        <p:spPr>
          <a:xfrm>
            <a:off x="457200" y="1005840"/>
            <a:ext cx="11155680" cy="1371600"/>
          </a:xfrm>
          <a:prstGeom prst="rect">
            <a:avLst/>
          </a:prstGeom>
          <a:noFill/>
          <a:ln/>
        </p:spPr>
        <p:txBody>
          <a:bodyPr wrap="square" rtlCol="0" anchor="ctr"/>
          <a:lstStyle/>
          <a:p>
            <a:pPr marL="0" indent="0">
              <a:buNone/>
            </a:pPr>
            <a:r>
              <a:rPr lang="en-US" sz="5000" b="1" dirty="0">
                <a:solidFill>
                  <a:srgbClr val="FFFFFF"/>
                </a:solidFill>
                <a:latin typeface="Calibri" pitchFamily="34" charset="0"/>
                <a:ea typeface="Calibri" pitchFamily="34" charset="-122"/>
                <a:cs typeface="Calibri" pitchFamily="34" charset="-120"/>
              </a:rPr>
              <a:t>Qualitative Interviews</a:t>
            </a:r>
            <a:endParaRPr lang="en-US" sz="5000" dirty="0"/>
          </a:p>
        </p:txBody>
      </p:sp>
      <p:sp>
        <p:nvSpPr>
          <p:cNvPr id="6" name="Text 4"/>
          <p:cNvSpPr/>
          <p:nvPr/>
        </p:nvSpPr>
        <p:spPr>
          <a:xfrm>
            <a:off x="457200" y="2514600"/>
            <a:ext cx="11155680" cy="685800"/>
          </a:xfrm>
          <a:prstGeom prst="rect">
            <a:avLst/>
          </a:prstGeom>
          <a:noFill/>
          <a:ln/>
        </p:spPr>
        <p:txBody>
          <a:bodyPr wrap="square" rtlCol="0" anchor="ctr"/>
          <a:lstStyle/>
          <a:p>
            <a:pPr marL="0" indent="0">
              <a:buNone/>
            </a:pPr>
            <a:r>
              <a:rPr lang="en-US" sz="2300" dirty="0">
                <a:solidFill>
                  <a:srgbClr val="F4F6F9"/>
                </a:solidFill>
                <a:latin typeface="Calibri" pitchFamily="34" charset="0"/>
                <a:ea typeface="Calibri" pitchFamily="34" charset="-122"/>
                <a:cs typeface="Calibri" pitchFamily="34" charset="-120"/>
              </a:rPr>
              <a:t>Designing Semi-Structured Interviews for Your Pilot Study</a:t>
            </a:r>
            <a:endParaRPr lang="en-US" sz="2300" dirty="0"/>
          </a:p>
        </p:txBody>
      </p:sp>
      <p:sp>
        <p:nvSpPr>
          <p:cNvPr id="7" name="Text 5"/>
          <p:cNvSpPr/>
          <p:nvPr/>
        </p:nvSpPr>
        <p:spPr>
          <a:xfrm>
            <a:off x="457200" y="3337560"/>
            <a:ext cx="11155680" cy="457200"/>
          </a:xfrm>
          <a:prstGeom prst="rect">
            <a:avLst/>
          </a:prstGeom>
          <a:noFill/>
          <a:ln/>
        </p:spPr>
        <p:txBody>
          <a:bodyPr wrap="square" rtlCol="0" anchor="ctr"/>
          <a:lstStyle/>
          <a:p>
            <a:pPr marL="0" indent="0">
              <a:buNone/>
            </a:pPr>
            <a:r>
              <a:rPr lang="en-US" sz="1700" i="1" dirty="0">
                <a:solidFill>
                  <a:srgbClr val="028090"/>
                </a:solidFill>
                <a:latin typeface="Calibri" pitchFamily="34" charset="0"/>
                <a:ea typeface="Calibri" pitchFamily="34" charset="-122"/>
                <a:cs typeface="Calibri" pitchFamily="34" charset="-120"/>
              </a:rPr>
              <a:t>Design  ·  Conduct  ·  Rigour  ·  Reflexive Practice</a:t>
            </a:r>
            <a:endParaRPr lang="en-US" sz="1700" dirty="0"/>
          </a:p>
        </p:txBody>
      </p:sp>
      <p:sp>
        <p:nvSpPr>
          <p:cNvPr id="8" name="Text 6"/>
          <p:cNvSpPr/>
          <p:nvPr/>
        </p:nvSpPr>
        <p:spPr>
          <a:xfrm>
            <a:off x="457200" y="6309360"/>
            <a:ext cx="9144000" cy="384048"/>
          </a:xfrm>
          <a:prstGeom prst="rect">
            <a:avLst/>
          </a:prstGeom>
          <a:noFill/>
          <a:ln/>
        </p:spPr>
        <p:txBody>
          <a:bodyPr wrap="square" rtlCol="0" anchor="ctr"/>
          <a:lstStyle/>
          <a:p>
            <a:pPr marL="0" indent="0">
              <a:buNone/>
            </a:pPr>
            <a:r>
              <a:rPr lang="en-US" sz="1500" b="1" dirty="0">
                <a:solidFill>
                  <a:srgbClr val="1B2A4A"/>
                </a:solidFill>
                <a:latin typeface="Calibri" pitchFamily="34" charset="0"/>
                <a:ea typeface="Calibri" pitchFamily="34" charset="-122"/>
                <a:cs typeface="Calibri" pitchFamily="34" charset="-120"/>
              </a:rPr>
              <a:t>Dr Caroline Jawad  |  University of Wales Trinity Saint David</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70"/>
            <a:ext cx="4368603"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 but it is NOT intended to replace key reading, such as Bryman, Crotty, Creswell, Maxwell, Denscombe, Denzin, Guba and Lincoln and Cohen.  </a:t>
            </a:r>
          </a:p>
          <a:p>
            <a:r>
              <a:rPr lang="en-GB" sz="1500"/>
              <a:t>You must read key texts and beyond at doctoral level that cover the method and for this you may have to go beyond your modules reading list.</a:t>
            </a:r>
          </a:p>
          <a:p>
            <a:r>
              <a:rPr lang="en-GB" sz="1500"/>
              <a:t>Some slides will not be focused on and you are expected at this doctoral level to be motivated, engaged and understand the areas you need to explore.</a:t>
            </a:r>
          </a:p>
          <a:p>
            <a:endParaRPr lang="en-GB" sz="15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a:fillRect/>
          </a:stretch>
        </p:blipFill>
        <p:spPr>
          <a:xfrm>
            <a:off x="5311703" y="10"/>
            <a:ext cx="6878775" cy="685799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Session Map</a:t>
            </a:r>
            <a:endParaRPr lang="en-US" sz="2700" dirty="0"/>
          </a:p>
        </p:txBody>
      </p:sp>
      <p:sp>
        <p:nvSpPr>
          <p:cNvPr id="5" name="Shape 3"/>
          <p:cNvSpPr/>
          <p:nvPr/>
        </p:nvSpPr>
        <p:spPr>
          <a:xfrm>
            <a:off x="365760" y="1170432"/>
            <a:ext cx="1828800" cy="822960"/>
          </a:xfrm>
          <a:prstGeom prst="rect">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365760" y="1170432"/>
            <a:ext cx="1828800" cy="82296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Hour 1</a:t>
            </a:r>
            <a:endParaRPr lang="en-US" sz="1700" dirty="0"/>
          </a:p>
        </p:txBody>
      </p:sp>
      <p:sp>
        <p:nvSpPr>
          <p:cNvPr id="7" name="Text 5"/>
          <p:cNvSpPr/>
          <p:nvPr/>
        </p:nvSpPr>
        <p:spPr>
          <a:xfrm>
            <a:off x="2423160" y="1353312"/>
            <a:ext cx="9418320" cy="502920"/>
          </a:xfrm>
          <a:prstGeom prst="rect">
            <a:avLst/>
          </a:prstGeom>
          <a:noFill/>
          <a:ln/>
        </p:spPr>
        <p:txBody>
          <a:bodyPr wrap="square" rtlCol="0" anchor="ctr"/>
          <a:lstStyle/>
          <a:p>
            <a:pPr marL="0" indent="0">
              <a:buNone/>
            </a:pPr>
            <a:r>
              <a:rPr lang="en-US" sz="2200" dirty="0">
                <a:solidFill>
                  <a:srgbClr val="1B2A4A"/>
                </a:solidFill>
                <a:latin typeface="Calibri" pitchFamily="34" charset="0"/>
                <a:ea typeface="Calibri" pitchFamily="34" charset="-122"/>
                <a:cs typeface="Calibri" pitchFamily="34" charset="-120"/>
              </a:rPr>
              <a:t>The Nature, Value and Typology of Qualitative Interviews</a:t>
            </a:r>
            <a:endParaRPr lang="en-US" sz="2200" dirty="0"/>
          </a:p>
        </p:txBody>
      </p:sp>
      <p:sp>
        <p:nvSpPr>
          <p:cNvPr id="8" name="Shape 6"/>
          <p:cNvSpPr/>
          <p:nvPr/>
        </p:nvSpPr>
        <p:spPr>
          <a:xfrm>
            <a:off x="2423160" y="2011680"/>
            <a:ext cx="9418320" cy="0"/>
          </a:xfrm>
          <a:prstGeom prst="line">
            <a:avLst/>
          </a:prstGeom>
          <a:noFill/>
          <a:ln w="10160">
            <a:solidFill>
              <a:srgbClr val="CCCCCC"/>
            </a:solidFill>
            <a:prstDash val="solid"/>
          </a:ln>
        </p:spPr>
        <p:txBody>
          <a:bodyPr/>
          <a:lstStyle/>
          <a:p>
            <a:endParaRPr lang="en-GB"/>
          </a:p>
        </p:txBody>
      </p:sp>
      <p:sp>
        <p:nvSpPr>
          <p:cNvPr id="9" name="Shape 7"/>
          <p:cNvSpPr/>
          <p:nvPr/>
        </p:nvSpPr>
        <p:spPr>
          <a:xfrm>
            <a:off x="365760" y="2249424"/>
            <a:ext cx="1828800" cy="822960"/>
          </a:xfrm>
          <a:prstGeom prst="rect">
            <a:avLst/>
          </a:prstGeom>
          <a:solidFill>
            <a:srgbClr val="3D5A80"/>
          </a:solidFill>
          <a:ln w="12700">
            <a:solidFill>
              <a:srgbClr val="3D5A80"/>
            </a:solidFill>
            <a:prstDash val="solid"/>
          </a:ln>
        </p:spPr>
        <p:txBody>
          <a:bodyPr/>
          <a:lstStyle/>
          <a:p>
            <a:endParaRPr lang="en-GB"/>
          </a:p>
        </p:txBody>
      </p:sp>
      <p:sp>
        <p:nvSpPr>
          <p:cNvPr id="10" name="Text 8"/>
          <p:cNvSpPr/>
          <p:nvPr/>
        </p:nvSpPr>
        <p:spPr>
          <a:xfrm>
            <a:off x="365760" y="2249424"/>
            <a:ext cx="1828800" cy="82296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Hour 2</a:t>
            </a:r>
            <a:endParaRPr lang="en-US" sz="1700" dirty="0"/>
          </a:p>
        </p:txBody>
      </p:sp>
      <p:sp>
        <p:nvSpPr>
          <p:cNvPr id="11" name="Text 9"/>
          <p:cNvSpPr/>
          <p:nvPr/>
        </p:nvSpPr>
        <p:spPr>
          <a:xfrm>
            <a:off x="2423160" y="2432304"/>
            <a:ext cx="9418320" cy="502920"/>
          </a:xfrm>
          <a:prstGeom prst="rect">
            <a:avLst/>
          </a:prstGeom>
          <a:noFill/>
          <a:ln/>
        </p:spPr>
        <p:txBody>
          <a:bodyPr wrap="square" rtlCol="0" anchor="ctr"/>
          <a:lstStyle/>
          <a:p>
            <a:pPr marL="0" indent="0">
              <a:buNone/>
            </a:pPr>
            <a:r>
              <a:rPr lang="en-US" sz="2200" dirty="0">
                <a:solidFill>
                  <a:srgbClr val="1B2A4A"/>
                </a:solidFill>
                <a:latin typeface="Calibri" pitchFamily="34" charset="0"/>
                <a:ea typeface="Calibri" pitchFamily="34" charset="-122"/>
                <a:cs typeface="Calibri" pitchFamily="34" charset="-120"/>
              </a:rPr>
              <a:t>Iterative Design, Research Types and Connecting Theory to Questions</a:t>
            </a:r>
            <a:endParaRPr lang="en-US" sz="2200" dirty="0"/>
          </a:p>
        </p:txBody>
      </p:sp>
      <p:sp>
        <p:nvSpPr>
          <p:cNvPr id="12" name="Shape 10"/>
          <p:cNvSpPr/>
          <p:nvPr/>
        </p:nvSpPr>
        <p:spPr>
          <a:xfrm>
            <a:off x="2423160" y="3090672"/>
            <a:ext cx="9418320" cy="0"/>
          </a:xfrm>
          <a:prstGeom prst="line">
            <a:avLst/>
          </a:prstGeom>
          <a:noFill/>
          <a:ln w="10160">
            <a:solidFill>
              <a:srgbClr val="CCCCCC"/>
            </a:solidFill>
            <a:prstDash val="solid"/>
          </a:ln>
        </p:spPr>
        <p:txBody>
          <a:bodyPr/>
          <a:lstStyle/>
          <a:p>
            <a:endParaRPr lang="en-GB"/>
          </a:p>
        </p:txBody>
      </p:sp>
      <p:sp>
        <p:nvSpPr>
          <p:cNvPr id="13" name="Shape 11"/>
          <p:cNvSpPr/>
          <p:nvPr/>
        </p:nvSpPr>
        <p:spPr>
          <a:xfrm>
            <a:off x="365760" y="3328416"/>
            <a:ext cx="1828800" cy="822960"/>
          </a:xfrm>
          <a:prstGeom prst="rect">
            <a:avLst/>
          </a:prstGeom>
          <a:solidFill>
            <a:srgbClr val="028090"/>
          </a:solidFill>
          <a:ln w="12700">
            <a:solidFill>
              <a:srgbClr val="028090"/>
            </a:solidFill>
            <a:prstDash val="solid"/>
          </a:ln>
        </p:spPr>
        <p:txBody>
          <a:bodyPr/>
          <a:lstStyle/>
          <a:p>
            <a:endParaRPr lang="en-GB"/>
          </a:p>
        </p:txBody>
      </p:sp>
      <p:sp>
        <p:nvSpPr>
          <p:cNvPr id="14" name="Text 12"/>
          <p:cNvSpPr/>
          <p:nvPr/>
        </p:nvSpPr>
        <p:spPr>
          <a:xfrm>
            <a:off x="365760" y="3328416"/>
            <a:ext cx="1828800" cy="82296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Hour 3</a:t>
            </a:r>
            <a:endParaRPr lang="en-US" sz="1700" dirty="0"/>
          </a:p>
        </p:txBody>
      </p:sp>
      <p:sp>
        <p:nvSpPr>
          <p:cNvPr id="15" name="Text 13"/>
          <p:cNvSpPr/>
          <p:nvPr/>
        </p:nvSpPr>
        <p:spPr>
          <a:xfrm>
            <a:off x="2423160" y="3511296"/>
            <a:ext cx="9418320" cy="502920"/>
          </a:xfrm>
          <a:prstGeom prst="rect">
            <a:avLst/>
          </a:prstGeom>
          <a:noFill/>
          <a:ln/>
        </p:spPr>
        <p:txBody>
          <a:bodyPr wrap="square" rtlCol="0" anchor="ctr"/>
          <a:lstStyle/>
          <a:p>
            <a:pPr marL="0" indent="0">
              <a:buNone/>
            </a:pPr>
            <a:r>
              <a:rPr lang="en-US" sz="2200" dirty="0">
                <a:solidFill>
                  <a:srgbClr val="1B2A4A"/>
                </a:solidFill>
                <a:latin typeface="Calibri" pitchFamily="34" charset="0"/>
                <a:ea typeface="Calibri" pitchFamily="34" charset="-122"/>
                <a:cs typeface="Calibri" pitchFamily="34" charset="-120"/>
              </a:rPr>
              <a:t>Constructing and Critiquing Your Interview Questions</a:t>
            </a:r>
            <a:endParaRPr lang="en-US" sz="2200" dirty="0"/>
          </a:p>
        </p:txBody>
      </p:sp>
      <p:sp>
        <p:nvSpPr>
          <p:cNvPr id="16" name="Shape 14"/>
          <p:cNvSpPr/>
          <p:nvPr/>
        </p:nvSpPr>
        <p:spPr>
          <a:xfrm>
            <a:off x="2423160" y="4169664"/>
            <a:ext cx="9418320" cy="0"/>
          </a:xfrm>
          <a:prstGeom prst="line">
            <a:avLst/>
          </a:prstGeom>
          <a:noFill/>
          <a:ln w="10160">
            <a:solidFill>
              <a:srgbClr val="CCCCCC"/>
            </a:solidFill>
            <a:prstDash val="solid"/>
          </a:ln>
        </p:spPr>
        <p:txBody>
          <a:bodyPr/>
          <a:lstStyle/>
          <a:p>
            <a:endParaRPr lang="en-GB"/>
          </a:p>
        </p:txBody>
      </p:sp>
      <p:sp>
        <p:nvSpPr>
          <p:cNvPr id="17" name="Shape 15"/>
          <p:cNvSpPr/>
          <p:nvPr/>
        </p:nvSpPr>
        <p:spPr>
          <a:xfrm>
            <a:off x="365760" y="4407408"/>
            <a:ext cx="1828800" cy="822960"/>
          </a:xfrm>
          <a:prstGeom prst="rect">
            <a:avLst/>
          </a:prstGeom>
          <a:solidFill>
            <a:srgbClr val="3D5A80"/>
          </a:solidFill>
          <a:ln w="12700">
            <a:solidFill>
              <a:srgbClr val="3D5A80"/>
            </a:solidFill>
            <a:prstDash val="solid"/>
          </a:ln>
        </p:spPr>
        <p:txBody>
          <a:bodyPr/>
          <a:lstStyle/>
          <a:p>
            <a:endParaRPr lang="en-GB"/>
          </a:p>
        </p:txBody>
      </p:sp>
      <p:sp>
        <p:nvSpPr>
          <p:cNvPr id="18" name="Text 16"/>
          <p:cNvSpPr/>
          <p:nvPr/>
        </p:nvSpPr>
        <p:spPr>
          <a:xfrm>
            <a:off x="365760" y="4407408"/>
            <a:ext cx="1828800" cy="82296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Hour 4</a:t>
            </a:r>
            <a:endParaRPr lang="en-US" sz="1700" dirty="0"/>
          </a:p>
        </p:txBody>
      </p:sp>
      <p:sp>
        <p:nvSpPr>
          <p:cNvPr id="19" name="Text 17"/>
          <p:cNvSpPr/>
          <p:nvPr/>
        </p:nvSpPr>
        <p:spPr>
          <a:xfrm>
            <a:off x="2423160" y="4590288"/>
            <a:ext cx="9418320" cy="502920"/>
          </a:xfrm>
          <a:prstGeom prst="rect">
            <a:avLst/>
          </a:prstGeom>
          <a:noFill/>
          <a:ln/>
        </p:spPr>
        <p:txBody>
          <a:bodyPr wrap="square" rtlCol="0" anchor="ctr"/>
          <a:lstStyle/>
          <a:p>
            <a:pPr marL="0" indent="0">
              <a:buNone/>
            </a:pPr>
            <a:r>
              <a:rPr lang="en-US" sz="2200" dirty="0">
                <a:solidFill>
                  <a:srgbClr val="1B2A4A"/>
                </a:solidFill>
                <a:latin typeface="Calibri" pitchFamily="34" charset="0"/>
                <a:ea typeface="Calibri" pitchFamily="34" charset="-122"/>
                <a:cs typeface="Calibri" pitchFamily="34" charset="-120"/>
              </a:rPr>
              <a:t>Conducting Interviews: Before, During and After</a:t>
            </a:r>
            <a:endParaRPr lang="en-US" sz="2200" dirty="0"/>
          </a:p>
        </p:txBody>
      </p:sp>
      <p:sp>
        <p:nvSpPr>
          <p:cNvPr id="20" name="Shape 18"/>
          <p:cNvSpPr/>
          <p:nvPr/>
        </p:nvSpPr>
        <p:spPr>
          <a:xfrm>
            <a:off x="2423160" y="5248656"/>
            <a:ext cx="9418320" cy="0"/>
          </a:xfrm>
          <a:prstGeom prst="line">
            <a:avLst/>
          </a:prstGeom>
          <a:noFill/>
          <a:ln w="10160">
            <a:solidFill>
              <a:srgbClr val="CCCCCC"/>
            </a:solidFill>
            <a:prstDash val="solid"/>
          </a:ln>
        </p:spPr>
        <p:txBody>
          <a:bodyPr/>
          <a:lstStyle/>
          <a:p>
            <a:endParaRPr lang="en-GB"/>
          </a:p>
        </p:txBody>
      </p:sp>
      <p:sp>
        <p:nvSpPr>
          <p:cNvPr id="21" name="Shape 19"/>
          <p:cNvSpPr/>
          <p:nvPr/>
        </p:nvSpPr>
        <p:spPr>
          <a:xfrm>
            <a:off x="365760" y="5486400"/>
            <a:ext cx="1828800" cy="822960"/>
          </a:xfrm>
          <a:prstGeom prst="rect">
            <a:avLst/>
          </a:prstGeom>
          <a:solidFill>
            <a:srgbClr val="C9922A"/>
          </a:solidFill>
          <a:ln w="12700">
            <a:solidFill>
              <a:srgbClr val="C9922A"/>
            </a:solidFill>
            <a:prstDash val="solid"/>
          </a:ln>
        </p:spPr>
        <p:txBody>
          <a:bodyPr/>
          <a:lstStyle/>
          <a:p>
            <a:endParaRPr lang="en-GB"/>
          </a:p>
        </p:txBody>
      </p:sp>
      <p:sp>
        <p:nvSpPr>
          <p:cNvPr id="22" name="Text 20"/>
          <p:cNvSpPr/>
          <p:nvPr/>
        </p:nvSpPr>
        <p:spPr>
          <a:xfrm>
            <a:off x="365760" y="5486400"/>
            <a:ext cx="1828800" cy="822960"/>
          </a:xfrm>
          <a:prstGeom prst="rect">
            <a:avLst/>
          </a:prstGeom>
          <a:noFill/>
          <a:ln/>
        </p:spPr>
        <p:txBody>
          <a:bodyPr wrap="square" rtlCol="0" anchor="ctr"/>
          <a:lstStyle/>
          <a:p>
            <a:pPr marL="0" indent="0" algn="ctr">
              <a:buNone/>
            </a:pPr>
            <a:r>
              <a:rPr lang="en-US" sz="1700" b="1" dirty="0">
                <a:solidFill>
                  <a:srgbClr val="FFFFFF"/>
                </a:solidFill>
                <a:latin typeface="Calibri" pitchFamily="34" charset="0"/>
                <a:ea typeface="Calibri" pitchFamily="34" charset="-122"/>
                <a:cs typeface="Calibri" pitchFamily="34" charset="-120"/>
              </a:rPr>
              <a:t>Hour 5</a:t>
            </a:r>
            <a:endParaRPr lang="en-US" sz="1700" dirty="0"/>
          </a:p>
        </p:txBody>
      </p:sp>
      <p:sp>
        <p:nvSpPr>
          <p:cNvPr id="23" name="Text 21"/>
          <p:cNvSpPr/>
          <p:nvPr/>
        </p:nvSpPr>
        <p:spPr>
          <a:xfrm>
            <a:off x="2423160" y="5669280"/>
            <a:ext cx="9418320" cy="502920"/>
          </a:xfrm>
          <a:prstGeom prst="rect">
            <a:avLst/>
          </a:prstGeom>
          <a:noFill/>
          <a:ln/>
        </p:spPr>
        <p:txBody>
          <a:bodyPr wrap="square" rtlCol="0" anchor="ctr"/>
          <a:lstStyle/>
          <a:p>
            <a:pPr marL="0" indent="0">
              <a:buNone/>
            </a:pPr>
            <a:r>
              <a:rPr lang="en-US" sz="2200" dirty="0">
                <a:solidFill>
                  <a:srgbClr val="1B2A4A"/>
                </a:solidFill>
                <a:latin typeface="Calibri" pitchFamily="34" charset="0"/>
                <a:ea typeface="Calibri" pitchFamily="34" charset="-122"/>
                <a:cs typeface="Calibri" pitchFamily="34" charset="-120"/>
              </a:rPr>
              <a:t>Pilot Studies: What They Are, What They Are Not, and Question Quality</a:t>
            </a:r>
            <a:endParaRPr lang="en-US"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
          </a:xfrm>
          <a:prstGeom prst="rect">
            <a:avLst/>
          </a:prstGeom>
          <a:solidFill>
            <a:srgbClr val="C9922A"/>
          </a:solidFill>
          <a:ln w="12700">
            <a:solidFill>
              <a:srgbClr val="C9922A"/>
            </a:solidFill>
            <a:prstDash val="solid"/>
          </a:ln>
        </p:spPr>
        <p:txBody>
          <a:bodyPr/>
          <a:lstStyle/>
          <a:p>
            <a:endParaRPr lang="en-GB"/>
          </a:p>
        </p:txBody>
      </p:sp>
      <p:sp>
        <p:nvSpPr>
          <p:cNvPr id="3" name="Shape 1"/>
          <p:cNvSpPr/>
          <p:nvPr/>
        </p:nvSpPr>
        <p:spPr>
          <a:xfrm>
            <a:off x="0" y="6766560"/>
            <a:ext cx="12188952" cy="91440"/>
          </a:xfrm>
          <a:prstGeom prst="rect">
            <a:avLst/>
          </a:prstGeom>
          <a:solidFill>
            <a:srgbClr val="C9922A"/>
          </a:solidFill>
          <a:ln w="12700">
            <a:solidFill>
              <a:srgbClr val="C9922A"/>
            </a:solidFill>
            <a:prstDash val="solid"/>
          </a:ln>
        </p:spPr>
        <p:txBody>
          <a:bodyPr/>
          <a:lstStyle/>
          <a:p>
            <a:endParaRPr lang="en-GB"/>
          </a:p>
        </p:txBody>
      </p:sp>
      <p:sp>
        <p:nvSpPr>
          <p:cNvPr id="5" name="Text 3"/>
          <p:cNvSpPr/>
          <p:nvPr/>
        </p:nvSpPr>
        <p:spPr>
          <a:xfrm>
            <a:off x="685800" y="1097280"/>
            <a:ext cx="10058400" cy="3657600"/>
          </a:xfrm>
          <a:prstGeom prst="rect">
            <a:avLst/>
          </a:prstGeom>
          <a:noFill/>
          <a:ln/>
        </p:spPr>
        <p:txBody>
          <a:bodyPr wrap="square"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The Nature, Value and</a:t>
            </a:r>
            <a:endParaRPr lang="en-US" sz="4000" dirty="0"/>
          </a:p>
          <a:p>
            <a:pPr marL="0" indent="0">
              <a:buNone/>
            </a:pPr>
            <a:r>
              <a:rPr lang="en-US" sz="4000" b="1" dirty="0">
                <a:solidFill>
                  <a:srgbClr val="FFFFFF"/>
                </a:solidFill>
                <a:latin typeface="Calibri" pitchFamily="34" charset="0"/>
                <a:ea typeface="Calibri" pitchFamily="34" charset="-122"/>
                <a:cs typeface="Calibri" pitchFamily="34" charset="-120"/>
              </a:rPr>
              <a:t>Typology of Interviews</a:t>
            </a:r>
            <a:endParaRPr lang="en-US" sz="4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The Nature and Value of Qualitative Interviews</a:t>
            </a:r>
            <a:endParaRPr lang="en-US" sz="2700" dirty="0"/>
          </a:p>
        </p:txBody>
      </p:sp>
      <p:sp>
        <p:nvSpPr>
          <p:cNvPr id="5" name="Text 3"/>
          <p:cNvSpPr/>
          <p:nvPr/>
        </p:nvSpPr>
        <p:spPr>
          <a:xfrm>
            <a:off x="457200" y="1115568"/>
            <a:ext cx="11247120" cy="1005840"/>
          </a:xfrm>
          <a:prstGeom prst="rect">
            <a:avLst/>
          </a:prstGeom>
          <a:noFill/>
          <a:ln/>
        </p:spPr>
        <p:txBody>
          <a:bodyPr wrap="square" rtlCol="0" anchor="t"/>
          <a:lstStyle/>
          <a:p>
            <a:pPr marL="0" indent="0" algn="l">
              <a:buNone/>
            </a:pPr>
            <a:r>
              <a:rPr lang="en-US" sz="2200" dirty="0">
                <a:solidFill>
                  <a:srgbClr val="1B2A4A"/>
                </a:solidFill>
                <a:latin typeface="Calibri" pitchFamily="34" charset="0"/>
                <a:ea typeface="Calibri" pitchFamily="34" charset="-122"/>
                <a:cs typeface="Calibri" pitchFamily="34" charset="-120"/>
              </a:rPr>
              <a:t>Interviews are one of the most widely used methods in qualitative social science research. Atkinson and Silverman (1997) describe them as furnishing researchers with privileged glimpses into participants' private domains. They are valuable because they:</a:t>
            </a:r>
            <a:endParaRPr lang="en-US" sz="2200" dirty="0"/>
          </a:p>
        </p:txBody>
      </p:sp>
      <p:sp>
        <p:nvSpPr>
          <p:cNvPr id="6" name="Text 4"/>
          <p:cNvSpPr/>
          <p:nvPr/>
        </p:nvSpPr>
        <p:spPr>
          <a:xfrm>
            <a:off x="411480" y="2542032"/>
            <a:ext cx="11247120" cy="274320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Access rich, detailed accounts of participants' experiences, meanings, and interpretations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Enable the researcher to follow unexpected directions and probe beneath surface responses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Allow participants to use their own language and frame experiences in their own terms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Are appropriate where context, nuance, and depth matter more than breadth</a:t>
            </a:r>
            <a:endParaRPr lang="en-US" sz="2200" dirty="0"/>
          </a:p>
        </p:txBody>
      </p:sp>
      <p:sp>
        <p:nvSpPr>
          <p:cNvPr id="7" name="Text 5"/>
          <p:cNvSpPr/>
          <p:nvPr/>
        </p:nvSpPr>
        <p:spPr>
          <a:xfrm>
            <a:off x="457200" y="5120640"/>
            <a:ext cx="11247120" cy="777240"/>
          </a:xfrm>
          <a:prstGeom prst="rect">
            <a:avLst/>
          </a:prstGeom>
          <a:noFill/>
          <a:ln/>
        </p:spPr>
        <p:txBody>
          <a:bodyPr wrap="square" rtlCol="0" anchor="t"/>
          <a:lstStyle/>
          <a:p>
            <a:pPr marL="0" indent="0" algn="l">
              <a:buNone/>
            </a:pPr>
            <a:r>
              <a:rPr lang="en-US" sz="1800" i="1" dirty="0">
                <a:solidFill>
                  <a:srgbClr val="3D5A80"/>
                </a:solidFill>
                <a:latin typeface="Calibri" pitchFamily="34" charset="0"/>
                <a:ea typeface="Calibri" pitchFamily="34" charset="-122"/>
                <a:cs typeface="Calibri" pitchFamily="34" charset="-120"/>
              </a:rPr>
              <a:t>At doctoral level you must justify why interviews are the most appropriate method for your specific research question, not merely state that they are widely used.</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3D5A80"/>
        </a:solidFill>
        <a:effectLst/>
      </p:bgPr>
    </p:bg>
    <p:spTree>
      <p:nvGrpSpPr>
        <p:cNvPr id="1" name=""/>
        <p:cNvGrpSpPr/>
        <p:nvPr/>
      </p:nvGrpSpPr>
      <p:grpSpPr>
        <a:xfrm>
          <a:off x="0" y="0"/>
          <a:ext cx="0" cy="0"/>
          <a:chOff x="0" y="0"/>
          <a:chExt cx="0" cy="0"/>
        </a:xfrm>
      </p:grpSpPr>
      <p:sp>
        <p:nvSpPr>
          <p:cNvPr id="2" name="Shape 0"/>
          <p:cNvSpPr/>
          <p:nvPr/>
        </p:nvSpPr>
        <p:spPr>
          <a:xfrm>
            <a:off x="0" y="0"/>
            <a:ext cx="182880" cy="6858000"/>
          </a:xfrm>
          <a:prstGeom prst="rect">
            <a:avLst/>
          </a:prstGeom>
          <a:solidFill>
            <a:srgbClr val="C9922A"/>
          </a:solidFill>
          <a:ln w="12700">
            <a:solidFill>
              <a:srgbClr val="C9922A"/>
            </a:solidFill>
            <a:prstDash val="solid"/>
          </a:ln>
        </p:spPr>
        <p:txBody>
          <a:bodyPr/>
          <a:lstStyle/>
          <a:p>
            <a:endParaRPr lang="en-GB"/>
          </a:p>
        </p:txBody>
      </p:sp>
      <p:sp>
        <p:nvSpPr>
          <p:cNvPr id="3" name="Text 1"/>
          <p:cNvSpPr/>
          <p:nvPr/>
        </p:nvSpPr>
        <p:spPr>
          <a:xfrm>
            <a:off x="502920" y="274320"/>
            <a:ext cx="1828800" cy="1463040"/>
          </a:xfrm>
          <a:prstGeom prst="rect">
            <a:avLst/>
          </a:prstGeom>
          <a:noFill/>
          <a:ln/>
        </p:spPr>
        <p:txBody>
          <a:bodyPr wrap="square" rtlCol="0" anchor="ctr"/>
          <a:lstStyle/>
          <a:p>
            <a:pPr marL="0" indent="0">
              <a:buNone/>
            </a:pPr>
            <a:r>
              <a:rPr lang="en-US" sz="10000" b="1" dirty="0">
                <a:solidFill>
                  <a:srgbClr val="C9922A"/>
                </a:solidFill>
                <a:latin typeface="Georgia" pitchFamily="34" charset="0"/>
                <a:ea typeface="Georgia" pitchFamily="34" charset="-122"/>
                <a:cs typeface="Georgia" pitchFamily="34" charset="-120"/>
              </a:rPr>
              <a:t>‘‘</a:t>
            </a:r>
            <a:endParaRPr lang="en-US" sz="10000" dirty="0"/>
          </a:p>
        </p:txBody>
      </p:sp>
      <p:sp>
        <p:nvSpPr>
          <p:cNvPr id="4" name="Text 2"/>
          <p:cNvSpPr/>
          <p:nvPr/>
        </p:nvSpPr>
        <p:spPr>
          <a:xfrm>
            <a:off x="548640" y="1645920"/>
            <a:ext cx="11064240" cy="2743200"/>
          </a:xfrm>
          <a:prstGeom prst="rect">
            <a:avLst/>
          </a:prstGeom>
          <a:noFill/>
          <a:ln/>
        </p:spPr>
        <p:txBody>
          <a:bodyPr wrap="square" rtlCol="0" anchor="ctr"/>
          <a:lstStyle/>
          <a:p>
            <a:pPr marL="0" indent="0">
              <a:buNone/>
            </a:pPr>
            <a:r>
              <a:rPr lang="en-US" sz="3000" i="1" dirty="0">
                <a:solidFill>
                  <a:srgbClr val="FFFFFF"/>
                </a:solidFill>
                <a:latin typeface="Georgia" pitchFamily="34" charset="0"/>
                <a:ea typeface="Georgia" pitchFamily="34" charset="-122"/>
                <a:cs typeface="Georgia" pitchFamily="34" charset="-120"/>
              </a:rPr>
              <a:t>Interviews furnish researchers with privileged glimpses into participants' private domains.</a:t>
            </a:r>
            <a:endParaRPr lang="en-US" sz="3000" dirty="0"/>
          </a:p>
        </p:txBody>
      </p:sp>
      <p:sp>
        <p:nvSpPr>
          <p:cNvPr id="5" name="Text 3"/>
          <p:cNvSpPr/>
          <p:nvPr/>
        </p:nvSpPr>
        <p:spPr>
          <a:xfrm>
            <a:off x="548640" y="4663440"/>
            <a:ext cx="11064240" cy="594360"/>
          </a:xfrm>
          <a:prstGeom prst="rect">
            <a:avLst/>
          </a:prstGeom>
          <a:noFill/>
          <a:ln/>
        </p:spPr>
        <p:txBody>
          <a:bodyPr wrap="square" rtlCol="0" anchor="ctr"/>
          <a:lstStyle/>
          <a:p>
            <a:pPr marL="0" indent="0">
              <a:buNone/>
            </a:pPr>
            <a:r>
              <a:rPr lang="en-US" sz="2000" b="1" dirty="0">
                <a:solidFill>
                  <a:srgbClr val="C9922A"/>
                </a:solidFill>
                <a:latin typeface="Calibri" pitchFamily="34" charset="0"/>
                <a:ea typeface="Calibri" pitchFamily="34" charset="-122"/>
                <a:cs typeface="Calibri" pitchFamily="34" charset="-120"/>
              </a:rPr>
              <a:t>Atkinson and Silverman (1997, p. 305)</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Three Types of Interview</a:t>
            </a:r>
            <a:endParaRPr lang="en-US" sz="2700" dirty="0"/>
          </a:p>
        </p:txBody>
      </p:sp>
      <p:sp>
        <p:nvSpPr>
          <p:cNvPr id="5" name="Shape 3"/>
          <p:cNvSpPr/>
          <p:nvPr/>
        </p:nvSpPr>
        <p:spPr>
          <a:xfrm>
            <a:off x="320040" y="1115568"/>
            <a:ext cx="3794760" cy="713232"/>
          </a:xfrm>
          <a:prstGeom prst="rect">
            <a:avLst/>
          </a:prstGeom>
          <a:solidFill>
            <a:srgbClr val="1B2A4A"/>
          </a:solidFill>
          <a:ln w="12700">
            <a:solidFill>
              <a:srgbClr val="1B2A4A"/>
            </a:solidFill>
            <a:prstDash val="solid"/>
          </a:ln>
        </p:spPr>
        <p:txBody>
          <a:bodyPr/>
          <a:lstStyle/>
          <a:p>
            <a:endParaRPr lang="en-GB"/>
          </a:p>
        </p:txBody>
      </p:sp>
      <p:sp>
        <p:nvSpPr>
          <p:cNvPr id="6" name="Text 4"/>
          <p:cNvSpPr/>
          <p:nvPr/>
        </p:nvSpPr>
        <p:spPr>
          <a:xfrm>
            <a:off x="320040" y="1115568"/>
            <a:ext cx="3794760" cy="713232"/>
          </a:xfrm>
          <a:prstGeom prst="rect">
            <a:avLst/>
          </a:prstGeom>
          <a:noFill/>
          <a:ln/>
        </p:spPr>
        <p:txBody>
          <a:bodyPr wrap="square" rtlCol="0" anchor="ctr"/>
          <a:lstStyle/>
          <a:p>
            <a:pPr marL="0" indent="0" algn="ctr">
              <a:buNone/>
            </a:pPr>
            <a:r>
              <a:rPr lang="en-US" sz="2200" b="1" dirty="0">
                <a:solidFill>
                  <a:srgbClr val="FFFFFF"/>
                </a:solidFill>
                <a:latin typeface="Calibri" pitchFamily="34" charset="0"/>
                <a:ea typeface="Calibri" pitchFamily="34" charset="-122"/>
                <a:cs typeface="Calibri" pitchFamily="34" charset="-120"/>
              </a:rPr>
              <a:t>Structured</a:t>
            </a:r>
            <a:endParaRPr lang="en-US" sz="2200" dirty="0"/>
          </a:p>
        </p:txBody>
      </p:sp>
      <p:sp>
        <p:nvSpPr>
          <p:cNvPr id="7" name="Text 5"/>
          <p:cNvSpPr/>
          <p:nvPr/>
        </p:nvSpPr>
        <p:spPr>
          <a:xfrm>
            <a:off x="411480" y="1920240"/>
            <a:ext cx="3611880" cy="347472"/>
          </a:xfrm>
          <a:prstGeom prst="rect">
            <a:avLst/>
          </a:prstGeom>
          <a:noFill/>
          <a:ln/>
        </p:spPr>
        <p:txBody>
          <a:bodyPr wrap="square" rtlCol="0" anchor="ctr"/>
          <a:lstStyle/>
          <a:p>
            <a:pPr marL="0" indent="0">
              <a:buNone/>
            </a:pPr>
            <a:r>
              <a:rPr lang="en-US" sz="1600" b="1" dirty="0">
                <a:solidFill>
                  <a:srgbClr val="1B2A4A"/>
                </a:solidFill>
                <a:latin typeface="Calibri" pitchFamily="34" charset="0"/>
                <a:ea typeface="Calibri" pitchFamily="34" charset="-122"/>
                <a:cs typeface="Calibri" pitchFamily="34" charset="-120"/>
              </a:rPr>
              <a:t>What it involves</a:t>
            </a:r>
            <a:endParaRPr lang="en-US" sz="1600" dirty="0"/>
          </a:p>
        </p:txBody>
      </p:sp>
      <p:sp>
        <p:nvSpPr>
          <p:cNvPr id="8" name="Text 6"/>
          <p:cNvSpPr/>
          <p:nvPr/>
        </p:nvSpPr>
        <p:spPr>
          <a:xfrm>
            <a:off x="411480" y="2267712"/>
            <a:ext cx="3611880" cy="118872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Scripted questions, consistent delivery, closed responses</a:t>
            </a:r>
            <a:endParaRPr lang="en-US" sz="1800" dirty="0"/>
          </a:p>
        </p:txBody>
      </p:sp>
      <p:sp>
        <p:nvSpPr>
          <p:cNvPr id="9" name="Shape 7"/>
          <p:cNvSpPr/>
          <p:nvPr/>
        </p:nvSpPr>
        <p:spPr>
          <a:xfrm>
            <a:off x="411480" y="3493008"/>
            <a:ext cx="3611880" cy="0"/>
          </a:xfrm>
          <a:prstGeom prst="line">
            <a:avLst/>
          </a:prstGeom>
          <a:noFill/>
          <a:ln w="10160">
            <a:solidFill>
              <a:srgbClr val="1B2A4A"/>
            </a:solidFill>
            <a:prstDash val="solid"/>
          </a:ln>
        </p:spPr>
        <p:txBody>
          <a:bodyPr/>
          <a:lstStyle/>
          <a:p>
            <a:endParaRPr lang="en-GB"/>
          </a:p>
        </p:txBody>
      </p:sp>
      <p:sp>
        <p:nvSpPr>
          <p:cNvPr id="10" name="Text 8"/>
          <p:cNvSpPr/>
          <p:nvPr/>
        </p:nvSpPr>
        <p:spPr>
          <a:xfrm>
            <a:off x="411480" y="3584448"/>
            <a:ext cx="3611880" cy="347472"/>
          </a:xfrm>
          <a:prstGeom prst="rect">
            <a:avLst/>
          </a:prstGeom>
          <a:noFill/>
          <a:ln/>
        </p:spPr>
        <p:txBody>
          <a:bodyPr wrap="square" rtlCol="0" anchor="ctr"/>
          <a:lstStyle/>
          <a:p>
            <a:pPr marL="0" indent="0">
              <a:buNone/>
            </a:pPr>
            <a:r>
              <a:rPr lang="en-US" sz="1600" b="1" dirty="0">
                <a:solidFill>
                  <a:srgbClr val="1B2A4A"/>
                </a:solidFill>
                <a:latin typeface="Calibri" pitchFamily="34" charset="0"/>
                <a:ea typeface="Calibri" pitchFamily="34" charset="-122"/>
                <a:cs typeface="Calibri" pitchFamily="34" charset="-120"/>
              </a:rPr>
              <a:t>Best for</a:t>
            </a:r>
            <a:endParaRPr lang="en-US" sz="1600" dirty="0"/>
          </a:p>
        </p:txBody>
      </p:sp>
      <p:sp>
        <p:nvSpPr>
          <p:cNvPr id="11" name="Text 9"/>
          <p:cNvSpPr/>
          <p:nvPr/>
        </p:nvSpPr>
        <p:spPr>
          <a:xfrm>
            <a:off x="411480" y="3931920"/>
            <a:ext cx="3611880" cy="10058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Large-scale data collection requiring direct comparability</a:t>
            </a:r>
            <a:endParaRPr lang="en-US" sz="1800" dirty="0"/>
          </a:p>
        </p:txBody>
      </p:sp>
      <p:sp>
        <p:nvSpPr>
          <p:cNvPr id="12" name="Shape 10"/>
          <p:cNvSpPr/>
          <p:nvPr/>
        </p:nvSpPr>
        <p:spPr>
          <a:xfrm>
            <a:off x="411480" y="4974336"/>
            <a:ext cx="3611880" cy="0"/>
          </a:xfrm>
          <a:prstGeom prst="line">
            <a:avLst/>
          </a:prstGeom>
          <a:noFill/>
          <a:ln w="10160">
            <a:solidFill>
              <a:srgbClr val="1B2A4A"/>
            </a:solidFill>
            <a:prstDash val="solid"/>
          </a:ln>
        </p:spPr>
        <p:txBody>
          <a:bodyPr/>
          <a:lstStyle/>
          <a:p>
            <a:endParaRPr lang="en-GB"/>
          </a:p>
        </p:txBody>
      </p:sp>
      <p:sp>
        <p:nvSpPr>
          <p:cNvPr id="13" name="Text 11"/>
          <p:cNvSpPr/>
          <p:nvPr/>
        </p:nvSpPr>
        <p:spPr>
          <a:xfrm>
            <a:off x="411480" y="5065776"/>
            <a:ext cx="3611880" cy="347472"/>
          </a:xfrm>
          <a:prstGeom prst="rect">
            <a:avLst/>
          </a:prstGeom>
          <a:noFill/>
          <a:ln/>
        </p:spPr>
        <p:txBody>
          <a:bodyPr wrap="square" rtlCol="0" anchor="ctr"/>
          <a:lstStyle/>
          <a:p>
            <a:pPr marL="0" indent="0">
              <a:buNone/>
            </a:pPr>
            <a:r>
              <a:rPr lang="en-US" sz="1600" b="1" dirty="0">
                <a:solidFill>
                  <a:srgbClr val="8B1A1A"/>
                </a:solidFill>
                <a:latin typeface="Calibri" pitchFamily="34" charset="0"/>
                <a:ea typeface="Calibri" pitchFamily="34" charset="-122"/>
                <a:cs typeface="Calibri" pitchFamily="34" charset="-120"/>
              </a:rPr>
              <a:t>Limitations</a:t>
            </a:r>
            <a:endParaRPr lang="en-US" sz="1600" dirty="0"/>
          </a:p>
        </p:txBody>
      </p:sp>
      <p:sp>
        <p:nvSpPr>
          <p:cNvPr id="14" name="Text 12"/>
          <p:cNvSpPr/>
          <p:nvPr/>
        </p:nvSpPr>
        <p:spPr>
          <a:xfrm>
            <a:off x="411480" y="5413248"/>
            <a:ext cx="3611880" cy="1234440"/>
          </a:xfrm>
          <a:prstGeom prst="rect">
            <a:avLst/>
          </a:prstGeom>
          <a:noFill/>
          <a:ln/>
        </p:spPr>
        <p:txBody>
          <a:bodyPr wrap="square" rtlCol="0" anchor="t"/>
          <a:lstStyle/>
          <a:p>
            <a:pPr marL="0" indent="0">
              <a:buNone/>
            </a:pPr>
            <a:r>
              <a:rPr lang="en-US" sz="1700" dirty="0">
                <a:solidFill>
                  <a:srgbClr val="1B2A4A"/>
                </a:solidFill>
                <a:latin typeface="Calibri" pitchFamily="34" charset="0"/>
                <a:ea typeface="Calibri" pitchFamily="34" charset="-122"/>
                <a:cs typeface="Calibri" pitchFamily="34" charset="-120"/>
              </a:rPr>
              <a:t>Restricts expression; misses unexpected insights; rarely appropriate for interpretivist doctoral research</a:t>
            </a:r>
            <a:endParaRPr lang="en-US" sz="1700" dirty="0"/>
          </a:p>
        </p:txBody>
      </p:sp>
      <p:sp>
        <p:nvSpPr>
          <p:cNvPr id="15" name="Shape 13"/>
          <p:cNvSpPr/>
          <p:nvPr/>
        </p:nvSpPr>
        <p:spPr>
          <a:xfrm>
            <a:off x="4297680" y="1115568"/>
            <a:ext cx="3794760" cy="713232"/>
          </a:xfrm>
          <a:prstGeom prst="rect">
            <a:avLst/>
          </a:prstGeom>
          <a:solidFill>
            <a:srgbClr val="028090"/>
          </a:solidFill>
          <a:ln w="12700">
            <a:solidFill>
              <a:srgbClr val="028090"/>
            </a:solidFill>
            <a:prstDash val="solid"/>
          </a:ln>
        </p:spPr>
        <p:txBody>
          <a:bodyPr/>
          <a:lstStyle/>
          <a:p>
            <a:endParaRPr lang="en-GB"/>
          </a:p>
        </p:txBody>
      </p:sp>
      <p:sp>
        <p:nvSpPr>
          <p:cNvPr id="16" name="Text 14"/>
          <p:cNvSpPr/>
          <p:nvPr/>
        </p:nvSpPr>
        <p:spPr>
          <a:xfrm>
            <a:off x="4297680" y="1115568"/>
            <a:ext cx="3794760" cy="713232"/>
          </a:xfrm>
          <a:prstGeom prst="rect">
            <a:avLst/>
          </a:prstGeom>
          <a:noFill/>
          <a:ln/>
        </p:spPr>
        <p:txBody>
          <a:bodyPr wrap="square" rtlCol="0" anchor="ctr"/>
          <a:lstStyle/>
          <a:p>
            <a:pPr marL="0" indent="0" algn="ctr">
              <a:buNone/>
            </a:pPr>
            <a:r>
              <a:rPr lang="en-US" sz="2200" b="1" dirty="0">
                <a:solidFill>
                  <a:srgbClr val="FFFFFF"/>
                </a:solidFill>
                <a:latin typeface="Calibri" pitchFamily="34" charset="0"/>
                <a:ea typeface="Calibri" pitchFamily="34" charset="-122"/>
                <a:cs typeface="Calibri" pitchFamily="34" charset="-120"/>
              </a:rPr>
              <a:t>Semi-Structured</a:t>
            </a:r>
            <a:endParaRPr lang="en-US" sz="2200" dirty="0"/>
          </a:p>
        </p:txBody>
      </p:sp>
      <p:sp>
        <p:nvSpPr>
          <p:cNvPr id="17" name="Text 15"/>
          <p:cNvSpPr/>
          <p:nvPr/>
        </p:nvSpPr>
        <p:spPr>
          <a:xfrm>
            <a:off x="4389120" y="1920240"/>
            <a:ext cx="3611880" cy="347472"/>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What it involves</a:t>
            </a:r>
            <a:endParaRPr lang="en-US" sz="1600" dirty="0"/>
          </a:p>
        </p:txBody>
      </p:sp>
      <p:sp>
        <p:nvSpPr>
          <p:cNvPr id="18" name="Text 16"/>
          <p:cNvSpPr/>
          <p:nvPr/>
        </p:nvSpPr>
        <p:spPr>
          <a:xfrm>
            <a:off x="4389120" y="2267712"/>
            <a:ext cx="3611880" cy="118872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Interview guide with planned probes; flexible delivery; follows participant cues</a:t>
            </a:r>
            <a:endParaRPr lang="en-US" sz="1800" dirty="0"/>
          </a:p>
        </p:txBody>
      </p:sp>
      <p:sp>
        <p:nvSpPr>
          <p:cNvPr id="19" name="Shape 17"/>
          <p:cNvSpPr/>
          <p:nvPr/>
        </p:nvSpPr>
        <p:spPr>
          <a:xfrm>
            <a:off x="4389120" y="3493008"/>
            <a:ext cx="3611880" cy="0"/>
          </a:xfrm>
          <a:prstGeom prst="line">
            <a:avLst/>
          </a:prstGeom>
          <a:noFill/>
          <a:ln w="10160">
            <a:solidFill>
              <a:srgbClr val="028090"/>
            </a:solidFill>
            <a:prstDash val="solid"/>
          </a:ln>
        </p:spPr>
        <p:txBody>
          <a:bodyPr/>
          <a:lstStyle/>
          <a:p>
            <a:endParaRPr lang="en-GB"/>
          </a:p>
        </p:txBody>
      </p:sp>
      <p:sp>
        <p:nvSpPr>
          <p:cNvPr id="20" name="Text 18"/>
          <p:cNvSpPr/>
          <p:nvPr/>
        </p:nvSpPr>
        <p:spPr>
          <a:xfrm>
            <a:off x="4389120" y="3584448"/>
            <a:ext cx="3611880" cy="347472"/>
          </a:xfrm>
          <a:prstGeom prst="rect">
            <a:avLst/>
          </a:prstGeom>
          <a:noFill/>
          <a:ln/>
        </p:spPr>
        <p:txBody>
          <a:bodyPr wrap="square" rtlCol="0" anchor="ctr"/>
          <a:lstStyle/>
          <a:p>
            <a:pPr marL="0" indent="0">
              <a:buNone/>
            </a:pPr>
            <a:r>
              <a:rPr lang="en-US" sz="1600" b="1" dirty="0">
                <a:solidFill>
                  <a:srgbClr val="028090"/>
                </a:solidFill>
                <a:latin typeface="Calibri" pitchFamily="34" charset="0"/>
                <a:ea typeface="Calibri" pitchFamily="34" charset="-122"/>
                <a:cs typeface="Calibri" pitchFamily="34" charset="-120"/>
              </a:rPr>
              <a:t>Best for</a:t>
            </a:r>
            <a:endParaRPr lang="en-US" sz="1600" dirty="0"/>
          </a:p>
        </p:txBody>
      </p:sp>
      <p:sp>
        <p:nvSpPr>
          <p:cNvPr id="21" name="Text 19"/>
          <p:cNvSpPr/>
          <p:nvPr/>
        </p:nvSpPr>
        <p:spPr>
          <a:xfrm>
            <a:off x="4389120" y="3931920"/>
            <a:ext cx="3611880" cy="10058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Most DBA qualitative research; complex, contextual topics requiring depth</a:t>
            </a:r>
            <a:endParaRPr lang="en-US" sz="1800" dirty="0"/>
          </a:p>
        </p:txBody>
      </p:sp>
      <p:sp>
        <p:nvSpPr>
          <p:cNvPr id="22" name="Shape 20"/>
          <p:cNvSpPr/>
          <p:nvPr/>
        </p:nvSpPr>
        <p:spPr>
          <a:xfrm>
            <a:off x="4389120" y="4974336"/>
            <a:ext cx="3611880" cy="0"/>
          </a:xfrm>
          <a:prstGeom prst="line">
            <a:avLst/>
          </a:prstGeom>
          <a:noFill/>
          <a:ln w="10160">
            <a:solidFill>
              <a:srgbClr val="028090"/>
            </a:solidFill>
            <a:prstDash val="solid"/>
          </a:ln>
        </p:spPr>
        <p:txBody>
          <a:bodyPr/>
          <a:lstStyle/>
          <a:p>
            <a:endParaRPr lang="en-GB"/>
          </a:p>
        </p:txBody>
      </p:sp>
      <p:sp>
        <p:nvSpPr>
          <p:cNvPr id="23" name="Text 21"/>
          <p:cNvSpPr/>
          <p:nvPr/>
        </p:nvSpPr>
        <p:spPr>
          <a:xfrm>
            <a:off x="4389120" y="5065776"/>
            <a:ext cx="3611880" cy="347472"/>
          </a:xfrm>
          <a:prstGeom prst="rect">
            <a:avLst/>
          </a:prstGeom>
          <a:noFill/>
          <a:ln/>
        </p:spPr>
        <p:txBody>
          <a:bodyPr wrap="square" rtlCol="0" anchor="ctr"/>
          <a:lstStyle/>
          <a:p>
            <a:pPr marL="0" indent="0">
              <a:buNone/>
            </a:pPr>
            <a:r>
              <a:rPr lang="en-US" sz="1600" b="1" dirty="0">
                <a:solidFill>
                  <a:srgbClr val="8B1A1A"/>
                </a:solidFill>
                <a:latin typeface="Calibri" pitchFamily="34" charset="0"/>
                <a:ea typeface="Calibri" pitchFamily="34" charset="-122"/>
                <a:cs typeface="Calibri" pitchFamily="34" charset="-120"/>
              </a:rPr>
              <a:t>Limitations</a:t>
            </a:r>
            <a:endParaRPr lang="en-US" sz="1600" dirty="0"/>
          </a:p>
        </p:txBody>
      </p:sp>
      <p:sp>
        <p:nvSpPr>
          <p:cNvPr id="24" name="Text 22"/>
          <p:cNvSpPr/>
          <p:nvPr/>
        </p:nvSpPr>
        <p:spPr>
          <a:xfrm>
            <a:off x="4389120" y="5413248"/>
            <a:ext cx="3611880" cy="1234440"/>
          </a:xfrm>
          <a:prstGeom prst="rect">
            <a:avLst/>
          </a:prstGeom>
          <a:noFill/>
          <a:ln/>
        </p:spPr>
        <p:txBody>
          <a:bodyPr wrap="square" rtlCol="0" anchor="t"/>
          <a:lstStyle/>
          <a:p>
            <a:pPr marL="0" indent="0">
              <a:buNone/>
            </a:pPr>
            <a:r>
              <a:rPr lang="en-US" sz="1700" dirty="0">
                <a:solidFill>
                  <a:srgbClr val="1B2A4A"/>
                </a:solidFill>
                <a:latin typeface="Calibri" pitchFamily="34" charset="0"/>
                <a:ea typeface="Calibri" pitchFamily="34" charset="-122"/>
                <a:cs typeface="Calibri" pitchFamily="34" charset="-120"/>
              </a:rPr>
              <a:t>Requires interviewer skill; produces large volumes of data to manage</a:t>
            </a:r>
            <a:endParaRPr lang="en-US" sz="1700" dirty="0"/>
          </a:p>
        </p:txBody>
      </p:sp>
      <p:sp>
        <p:nvSpPr>
          <p:cNvPr id="25" name="Shape 23"/>
          <p:cNvSpPr/>
          <p:nvPr/>
        </p:nvSpPr>
        <p:spPr>
          <a:xfrm>
            <a:off x="8275320" y="1115568"/>
            <a:ext cx="3794760" cy="713232"/>
          </a:xfrm>
          <a:prstGeom prst="rect">
            <a:avLst/>
          </a:prstGeom>
          <a:solidFill>
            <a:srgbClr val="3D5A80"/>
          </a:solidFill>
          <a:ln w="12700">
            <a:solidFill>
              <a:srgbClr val="3D5A80"/>
            </a:solidFill>
            <a:prstDash val="solid"/>
          </a:ln>
        </p:spPr>
        <p:txBody>
          <a:bodyPr/>
          <a:lstStyle/>
          <a:p>
            <a:endParaRPr lang="en-GB"/>
          </a:p>
        </p:txBody>
      </p:sp>
      <p:sp>
        <p:nvSpPr>
          <p:cNvPr id="26" name="Text 24"/>
          <p:cNvSpPr/>
          <p:nvPr/>
        </p:nvSpPr>
        <p:spPr>
          <a:xfrm>
            <a:off x="8275320" y="1115568"/>
            <a:ext cx="3794760" cy="713232"/>
          </a:xfrm>
          <a:prstGeom prst="rect">
            <a:avLst/>
          </a:prstGeom>
          <a:noFill/>
          <a:ln/>
        </p:spPr>
        <p:txBody>
          <a:bodyPr wrap="square" rtlCol="0" anchor="ctr"/>
          <a:lstStyle/>
          <a:p>
            <a:pPr marL="0" indent="0" algn="ctr">
              <a:buNone/>
            </a:pPr>
            <a:r>
              <a:rPr lang="en-US" sz="2200" b="1" dirty="0">
                <a:solidFill>
                  <a:srgbClr val="FFFFFF"/>
                </a:solidFill>
                <a:latin typeface="Calibri" pitchFamily="34" charset="0"/>
                <a:ea typeface="Calibri" pitchFamily="34" charset="-122"/>
                <a:cs typeface="Calibri" pitchFamily="34" charset="-120"/>
              </a:rPr>
              <a:t>In-Depth</a:t>
            </a:r>
            <a:endParaRPr lang="en-US" sz="2200" dirty="0"/>
          </a:p>
        </p:txBody>
      </p:sp>
      <p:sp>
        <p:nvSpPr>
          <p:cNvPr id="27" name="Text 25"/>
          <p:cNvSpPr/>
          <p:nvPr/>
        </p:nvSpPr>
        <p:spPr>
          <a:xfrm>
            <a:off x="8366760" y="1920240"/>
            <a:ext cx="3611880" cy="347472"/>
          </a:xfrm>
          <a:prstGeom prst="rect">
            <a:avLst/>
          </a:prstGeom>
          <a:noFill/>
          <a:ln/>
        </p:spPr>
        <p:txBody>
          <a:bodyPr wrap="square" rtlCol="0" anchor="ctr"/>
          <a:lstStyle/>
          <a:p>
            <a:pPr marL="0" indent="0">
              <a:buNone/>
            </a:pPr>
            <a:r>
              <a:rPr lang="en-US" sz="1600" b="1" dirty="0">
                <a:solidFill>
                  <a:srgbClr val="3D5A80"/>
                </a:solidFill>
                <a:latin typeface="Calibri" pitchFamily="34" charset="0"/>
                <a:ea typeface="Calibri" pitchFamily="34" charset="-122"/>
                <a:cs typeface="Calibri" pitchFamily="34" charset="-120"/>
              </a:rPr>
              <a:t>What it involves</a:t>
            </a:r>
            <a:endParaRPr lang="en-US" sz="1600" dirty="0"/>
          </a:p>
        </p:txBody>
      </p:sp>
      <p:sp>
        <p:nvSpPr>
          <p:cNvPr id="28" name="Text 26"/>
          <p:cNvSpPr/>
          <p:nvPr/>
        </p:nvSpPr>
        <p:spPr>
          <a:xfrm>
            <a:off x="8366760" y="2267712"/>
            <a:ext cx="3611880" cy="118872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Minimal predetermined questions; conversational; participant-led</a:t>
            </a:r>
            <a:endParaRPr lang="en-US" sz="1800" dirty="0"/>
          </a:p>
        </p:txBody>
      </p:sp>
      <p:sp>
        <p:nvSpPr>
          <p:cNvPr id="29" name="Shape 27"/>
          <p:cNvSpPr/>
          <p:nvPr/>
        </p:nvSpPr>
        <p:spPr>
          <a:xfrm>
            <a:off x="8366760" y="3493008"/>
            <a:ext cx="3611880" cy="0"/>
          </a:xfrm>
          <a:prstGeom prst="line">
            <a:avLst/>
          </a:prstGeom>
          <a:noFill/>
          <a:ln w="10160">
            <a:solidFill>
              <a:srgbClr val="3D5A80"/>
            </a:solidFill>
            <a:prstDash val="solid"/>
          </a:ln>
        </p:spPr>
        <p:txBody>
          <a:bodyPr/>
          <a:lstStyle/>
          <a:p>
            <a:endParaRPr lang="en-GB"/>
          </a:p>
        </p:txBody>
      </p:sp>
      <p:sp>
        <p:nvSpPr>
          <p:cNvPr id="30" name="Text 28"/>
          <p:cNvSpPr/>
          <p:nvPr/>
        </p:nvSpPr>
        <p:spPr>
          <a:xfrm>
            <a:off x="8366760" y="3584448"/>
            <a:ext cx="3611880" cy="347472"/>
          </a:xfrm>
          <a:prstGeom prst="rect">
            <a:avLst/>
          </a:prstGeom>
          <a:noFill/>
          <a:ln/>
        </p:spPr>
        <p:txBody>
          <a:bodyPr wrap="square" rtlCol="0" anchor="ctr"/>
          <a:lstStyle/>
          <a:p>
            <a:pPr marL="0" indent="0">
              <a:buNone/>
            </a:pPr>
            <a:r>
              <a:rPr lang="en-US" sz="1600" b="1" dirty="0">
                <a:solidFill>
                  <a:srgbClr val="3D5A80"/>
                </a:solidFill>
                <a:latin typeface="Calibri" pitchFamily="34" charset="0"/>
                <a:ea typeface="Calibri" pitchFamily="34" charset="-122"/>
                <a:cs typeface="Calibri" pitchFamily="34" charset="-120"/>
              </a:rPr>
              <a:t>Best for</a:t>
            </a:r>
            <a:endParaRPr lang="en-US" sz="1600" dirty="0"/>
          </a:p>
        </p:txBody>
      </p:sp>
      <p:sp>
        <p:nvSpPr>
          <p:cNvPr id="31" name="Text 29"/>
          <p:cNvSpPr/>
          <p:nvPr/>
        </p:nvSpPr>
        <p:spPr>
          <a:xfrm>
            <a:off x="8366760" y="3931920"/>
            <a:ext cx="3611880" cy="10058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Sensitive topics; life histories; highly exploratory participant-centred inquiry</a:t>
            </a:r>
            <a:endParaRPr lang="en-US" sz="1800" dirty="0"/>
          </a:p>
        </p:txBody>
      </p:sp>
      <p:sp>
        <p:nvSpPr>
          <p:cNvPr id="32" name="Shape 30"/>
          <p:cNvSpPr/>
          <p:nvPr/>
        </p:nvSpPr>
        <p:spPr>
          <a:xfrm>
            <a:off x="8366760" y="4974336"/>
            <a:ext cx="3611880" cy="0"/>
          </a:xfrm>
          <a:prstGeom prst="line">
            <a:avLst/>
          </a:prstGeom>
          <a:noFill/>
          <a:ln w="10160">
            <a:solidFill>
              <a:srgbClr val="3D5A80"/>
            </a:solidFill>
            <a:prstDash val="solid"/>
          </a:ln>
        </p:spPr>
        <p:txBody>
          <a:bodyPr/>
          <a:lstStyle/>
          <a:p>
            <a:endParaRPr lang="en-GB"/>
          </a:p>
        </p:txBody>
      </p:sp>
      <p:sp>
        <p:nvSpPr>
          <p:cNvPr id="33" name="Text 31"/>
          <p:cNvSpPr/>
          <p:nvPr/>
        </p:nvSpPr>
        <p:spPr>
          <a:xfrm>
            <a:off x="8366760" y="5065776"/>
            <a:ext cx="3611880" cy="347472"/>
          </a:xfrm>
          <a:prstGeom prst="rect">
            <a:avLst/>
          </a:prstGeom>
          <a:noFill/>
          <a:ln/>
        </p:spPr>
        <p:txBody>
          <a:bodyPr wrap="square" rtlCol="0" anchor="ctr"/>
          <a:lstStyle/>
          <a:p>
            <a:pPr marL="0" indent="0">
              <a:buNone/>
            </a:pPr>
            <a:r>
              <a:rPr lang="en-US" sz="1600" b="1" dirty="0">
                <a:solidFill>
                  <a:srgbClr val="8B1A1A"/>
                </a:solidFill>
                <a:latin typeface="Calibri" pitchFamily="34" charset="0"/>
                <a:ea typeface="Calibri" pitchFamily="34" charset="-122"/>
                <a:cs typeface="Calibri" pitchFamily="34" charset="-120"/>
              </a:rPr>
              <a:t>Limitations</a:t>
            </a:r>
            <a:endParaRPr lang="en-US" sz="1600" dirty="0"/>
          </a:p>
        </p:txBody>
      </p:sp>
      <p:sp>
        <p:nvSpPr>
          <p:cNvPr id="34" name="Text 32"/>
          <p:cNvSpPr/>
          <p:nvPr/>
        </p:nvSpPr>
        <p:spPr>
          <a:xfrm>
            <a:off x="8366760" y="5413248"/>
            <a:ext cx="3611880" cy="1234440"/>
          </a:xfrm>
          <a:prstGeom prst="rect">
            <a:avLst/>
          </a:prstGeom>
          <a:noFill/>
          <a:ln/>
        </p:spPr>
        <p:txBody>
          <a:bodyPr wrap="square" rtlCol="0" anchor="t"/>
          <a:lstStyle/>
          <a:p>
            <a:pPr marL="0" indent="0">
              <a:buNone/>
            </a:pPr>
            <a:r>
              <a:rPr lang="en-US" sz="1700" dirty="0">
                <a:solidFill>
                  <a:srgbClr val="1B2A4A"/>
                </a:solidFill>
                <a:latin typeface="Calibri" pitchFamily="34" charset="0"/>
                <a:ea typeface="Calibri" pitchFamily="34" charset="-122"/>
                <a:cs typeface="Calibri" pitchFamily="34" charset="-120"/>
              </a:rPr>
              <a:t>Very time-intensive; difficult to compare across interviews; requires significant experience</a:t>
            </a:r>
            <a:endParaRPr lang="en-US" sz="1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4D97430-1AB2-4DFC-F00F-78E2DE6BA032}"/>
              </a:ext>
            </a:extLst>
          </p:cNvPr>
          <p:cNvGraphicFramePr>
            <a:graphicFrameLocks noGrp="1"/>
          </p:cNvGraphicFramePr>
          <p:nvPr>
            <p:extLst>
              <p:ext uri="{D42A27DB-BD31-4B8C-83A1-F6EECF244321}">
                <p14:modId xmlns:p14="http://schemas.microsoft.com/office/powerpoint/2010/main" val="1727053577"/>
              </p:ext>
            </p:extLst>
          </p:nvPr>
        </p:nvGraphicFramePr>
        <p:xfrm>
          <a:off x="645855" y="643466"/>
          <a:ext cx="10900291" cy="5571074"/>
        </p:xfrm>
        <a:graphic>
          <a:graphicData uri="http://schemas.openxmlformats.org/drawingml/2006/table">
            <a:tbl>
              <a:tblPr firstRow="1" firstCol="1" bandRow="1">
                <a:tableStyleId>{8799B23B-EC83-4686-B30A-512413B5E67A}</a:tableStyleId>
              </a:tblPr>
              <a:tblGrid>
                <a:gridCol w="2569626">
                  <a:extLst>
                    <a:ext uri="{9D8B030D-6E8A-4147-A177-3AD203B41FA5}">
                      <a16:colId xmlns:a16="http://schemas.microsoft.com/office/drawing/2014/main" val="465857993"/>
                    </a:ext>
                  </a:extLst>
                </a:gridCol>
                <a:gridCol w="2754078">
                  <a:extLst>
                    <a:ext uri="{9D8B030D-6E8A-4147-A177-3AD203B41FA5}">
                      <a16:colId xmlns:a16="http://schemas.microsoft.com/office/drawing/2014/main" val="2991654889"/>
                    </a:ext>
                  </a:extLst>
                </a:gridCol>
                <a:gridCol w="2806500">
                  <a:extLst>
                    <a:ext uri="{9D8B030D-6E8A-4147-A177-3AD203B41FA5}">
                      <a16:colId xmlns:a16="http://schemas.microsoft.com/office/drawing/2014/main" val="1420420648"/>
                    </a:ext>
                  </a:extLst>
                </a:gridCol>
                <a:gridCol w="2770087">
                  <a:extLst>
                    <a:ext uri="{9D8B030D-6E8A-4147-A177-3AD203B41FA5}">
                      <a16:colId xmlns:a16="http://schemas.microsoft.com/office/drawing/2014/main" val="1658902272"/>
                    </a:ext>
                  </a:extLst>
                </a:gridCol>
              </a:tblGrid>
              <a:tr h="330873">
                <a:tc>
                  <a:txBody>
                    <a:bodyPr/>
                    <a:lstStyle/>
                    <a:p>
                      <a:pPr algn="ctr">
                        <a:lnSpc>
                          <a:spcPct val="115000"/>
                        </a:lnSpc>
                        <a:spcAft>
                          <a:spcPts val="800"/>
                        </a:spcAft>
                        <a:buNone/>
                      </a:pPr>
                      <a:r>
                        <a:rPr lang="en-GB" sz="1600" kern="0">
                          <a:effectLst/>
                        </a:rPr>
                        <a:t>Type of Interview</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gn="ctr">
                        <a:lnSpc>
                          <a:spcPct val="115000"/>
                        </a:lnSpc>
                        <a:spcAft>
                          <a:spcPts val="800"/>
                        </a:spcAft>
                        <a:buNone/>
                      </a:pPr>
                      <a:r>
                        <a:rPr lang="en-GB" sz="1600" kern="0">
                          <a:effectLst/>
                        </a:rPr>
                        <a:t>Key Characteristics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gn="ctr">
                        <a:lnSpc>
                          <a:spcPct val="115000"/>
                        </a:lnSpc>
                        <a:spcAft>
                          <a:spcPts val="800"/>
                        </a:spcAft>
                        <a:buNone/>
                      </a:pPr>
                      <a:r>
                        <a:rPr lang="en-GB" sz="1600" kern="0">
                          <a:effectLst/>
                        </a:rPr>
                        <a:t>Best Used For</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gn="ctr">
                        <a:lnSpc>
                          <a:spcPct val="115000"/>
                        </a:lnSpc>
                        <a:spcAft>
                          <a:spcPts val="800"/>
                        </a:spcAft>
                        <a:buNone/>
                      </a:pPr>
                      <a:r>
                        <a:rPr lang="en-GB" sz="1600" kern="0">
                          <a:effectLst/>
                        </a:rPr>
                        <a:t>Limitations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616032847"/>
                  </a:ext>
                </a:extLst>
              </a:tr>
              <a:tr h="613666">
                <a:tc>
                  <a:txBody>
                    <a:bodyPr/>
                    <a:lstStyle/>
                    <a:p>
                      <a:pPr>
                        <a:lnSpc>
                          <a:spcPct val="115000"/>
                        </a:lnSpc>
                        <a:spcAft>
                          <a:spcPts val="800"/>
                        </a:spcAft>
                        <a:buNone/>
                      </a:pPr>
                      <a:r>
                        <a:rPr lang="en-GB" sz="1600" kern="0">
                          <a:effectLst/>
                        </a:rPr>
                        <a:t>Standardised (Structured)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Thoroughly scripted</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Collecting comparable data</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Limited ability to uncover unexpected insights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4293101527"/>
                  </a:ext>
                </a:extLst>
              </a:tr>
              <a:tr h="613666">
                <a:tc>
                  <a:txBody>
                    <a:bodyPr/>
                    <a:lstStyle/>
                    <a:p>
                      <a:pPr>
                        <a:lnSpc>
                          <a:spcPct val="115000"/>
                        </a:lnSpc>
                      </a:pPr>
                      <a:endParaRPr lang="en-GB" sz="1700" kern="100">
                        <a:effectLst/>
                        <a:latin typeface="Aptos" panose="020B00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Closed-ended questions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Quantitative analysis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Assumes universal validity across contexts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3722123201"/>
                  </a:ext>
                </a:extLst>
              </a:tr>
              <a:tr h="613666">
                <a:tc>
                  <a:txBody>
                    <a:bodyPr/>
                    <a:lstStyle/>
                    <a:p>
                      <a:pPr>
                        <a:lnSpc>
                          <a:spcPct val="115000"/>
                        </a:lnSpc>
                      </a:pPr>
                      <a:endParaRPr lang="en-GB" sz="1700" kern="100">
                        <a:effectLst/>
                        <a:latin typeface="Aptos" panose="020B00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Consistent delivery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Large sample sizes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Restricts participant expression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2676165402"/>
                  </a:ext>
                </a:extLst>
              </a:tr>
              <a:tr h="330873">
                <a:tc>
                  <a:txBody>
                    <a:bodyPr/>
                    <a:lstStyle/>
                    <a:p>
                      <a:pPr>
                        <a:lnSpc>
                          <a:spcPct val="115000"/>
                        </a:lnSpc>
                        <a:spcAft>
                          <a:spcPts val="800"/>
                        </a:spcAft>
                        <a:buNone/>
                      </a:pPr>
                      <a:r>
                        <a:rPr lang="en-GB" sz="1600" kern="0">
                          <a:effectLst/>
                        </a:rPr>
                        <a:t>Semi-Structured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Follows an interview guide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Most qualitative research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Requires interviewer skill</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1565264848"/>
                  </a:ext>
                </a:extLst>
              </a:tr>
              <a:tr h="613666">
                <a:tc>
                  <a:txBody>
                    <a:bodyPr/>
                    <a:lstStyle/>
                    <a:p>
                      <a:pPr>
                        <a:lnSpc>
                          <a:spcPct val="115000"/>
                        </a:lnSpc>
                      </a:pPr>
                      <a:endParaRPr lang="en-GB" sz="1700" kern="100">
                        <a:effectLst/>
                        <a:latin typeface="Aptos" panose="020B00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Mix of planned questions and probes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Balancing consistency with exploration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More time-consuming than structured</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4164272932"/>
                  </a:ext>
                </a:extLst>
              </a:tr>
              <a:tr h="613666">
                <a:tc>
                  <a:txBody>
                    <a:bodyPr/>
                    <a:lstStyle/>
                    <a:p>
                      <a:pPr>
                        <a:lnSpc>
                          <a:spcPct val="115000"/>
                        </a:lnSpc>
                      </a:pPr>
                      <a:endParaRPr lang="en-GB" sz="1700" kern="100">
                        <a:effectLst/>
                        <a:latin typeface="Aptos" panose="020B00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Flexible delivery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Complex topics requiring clarification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Can produce large volumes of data</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3426683773"/>
                  </a:ext>
                </a:extLst>
              </a:tr>
              <a:tr h="613666">
                <a:tc>
                  <a:txBody>
                    <a:bodyPr/>
                    <a:lstStyle/>
                    <a:p>
                      <a:pPr>
                        <a:lnSpc>
                          <a:spcPct val="115000"/>
                        </a:lnSpc>
                        <a:spcAft>
                          <a:spcPts val="800"/>
                        </a:spcAft>
                        <a:buNone/>
                      </a:pPr>
                      <a:r>
                        <a:rPr lang="en-GB" sz="1600" kern="0">
                          <a:effectLst/>
                        </a:rPr>
                        <a:t>In-Depth (Unstructured)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Minimal predetermined questions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Exploring new or sensitive topics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Very time-intensive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3464712948"/>
                  </a:ext>
                </a:extLst>
              </a:tr>
              <a:tr h="613666">
                <a:tc>
                  <a:txBody>
                    <a:bodyPr/>
                    <a:lstStyle/>
                    <a:p>
                      <a:pPr>
                        <a:lnSpc>
                          <a:spcPct val="115000"/>
                        </a:lnSpc>
                      </a:pPr>
                      <a:endParaRPr lang="en-GB" sz="1700" kern="100">
                        <a:effectLst/>
                        <a:latin typeface="Aptos" panose="020B00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Conversational approach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Life histories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Requires significant interviewer expertise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906501566"/>
                  </a:ext>
                </a:extLst>
              </a:tr>
              <a:tr h="613666">
                <a:tc>
                  <a:txBody>
                    <a:bodyPr/>
                    <a:lstStyle/>
                    <a:p>
                      <a:pPr>
                        <a:lnSpc>
                          <a:spcPct val="115000"/>
                        </a:lnSpc>
                      </a:pPr>
                      <a:endParaRPr lang="en-GB" sz="1700" kern="100">
                        <a:effectLst/>
                        <a:latin typeface="Aptos" panose="020B00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Highly flexible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a:effectLst/>
                        </a:rPr>
                        <a:t>• Participant-centred research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tc>
                  <a:txBody>
                    <a:bodyPr/>
                    <a:lstStyle/>
                    <a:p>
                      <a:pPr>
                        <a:lnSpc>
                          <a:spcPct val="115000"/>
                        </a:lnSpc>
                        <a:spcAft>
                          <a:spcPts val="800"/>
                        </a:spcAft>
                        <a:buNone/>
                      </a:pPr>
                      <a:r>
                        <a:rPr lang="en-GB" sz="1600" kern="0" dirty="0">
                          <a:effectLst/>
                        </a:rPr>
                        <a:t>• More difficult to compare across interviews</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txBody>
                  <a:tcPr marL="13666" marR="13666" marT="13666" marB="13666" anchor="ctr"/>
                </a:tc>
                <a:extLst>
                  <a:ext uri="{0D108BD9-81ED-4DB2-BD59-A6C34878D82A}">
                    <a16:rowId xmlns:a16="http://schemas.microsoft.com/office/drawing/2014/main" val="1567683363"/>
                  </a:ext>
                </a:extLst>
              </a:tr>
            </a:tbl>
          </a:graphicData>
        </a:graphic>
      </p:graphicFrame>
    </p:spTree>
    <p:extLst>
      <p:ext uri="{BB962C8B-B14F-4D97-AF65-F5344CB8AC3E}">
        <p14:creationId xmlns:p14="http://schemas.microsoft.com/office/powerpoint/2010/main" val="452317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Why Semi-Structured Interviews for Your Pilot Study?</a:t>
            </a:r>
            <a:endParaRPr lang="en-US" sz="2700" dirty="0"/>
          </a:p>
        </p:txBody>
      </p:sp>
      <p:sp>
        <p:nvSpPr>
          <p:cNvPr id="5" name="Text 3"/>
          <p:cNvSpPr/>
          <p:nvPr/>
        </p:nvSpPr>
        <p:spPr>
          <a:xfrm>
            <a:off x="457200" y="1188720"/>
            <a:ext cx="11247120" cy="530352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Balances consistency with flexibility: you can probe unexpected responses while keeping questions comparable across participants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Appropriate when the phenomenon is understood but depth and nuance are needed to explore participants' meanings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The interview guide keeps you on track; your probes follow what the participant actually says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Produces data that can be thematically analysed in relation to your research questions and theoretical framework</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At pilot stage: reveals whether your questions work with real participants before main data collection begins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Allows you to refine wording, sequencing, and probes based on what you learn</a:t>
            </a:r>
            <a:endParaRPr lang="en-US" sz="2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EEF3F8"/>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3D5A80"/>
          </a:solidFill>
          <a:ln w="12700">
            <a:solidFill>
              <a:srgbClr val="3D5A80"/>
            </a:solidFill>
            <a:prstDash val="solid"/>
          </a:ln>
        </p:spPr>
        <p:txBody>
          <a:bodyPr/>
          <a:lstStyle/>
          <a:p>
            <a:endParaRPr lang="en-GB"/>
          </a:p>
        </p:txBody>
      </p:sp>
      <p:sp>
        <p:nvSpPr>
          <p:cNvPr id="3" name="Shape 1"/>
          <p:cNvSpPr/>
          <p:nvPr/>
        </p:nvSpPr>
        <p:spPr>
          <a:xfrm>
            <a:off x="0" y="1005840"/>
            <a:ext cx="182880" cy="5852160"/>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64008"/>
            <a:ext cx="9144000" cy="402336"/>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INDIVIDUAL REFLECTION</a:t>
            </a:r>
            <a:endParaRPr lang="en-US" sz="1500" dirty="0"/>
          </a:p>
        </p:txBody>
      </p:sp>
      <p:sp>
        <p:nvSpPr>
          <p:cNvPr id="5" name="Text 3"/>
          <p:cNvSpPr/>
          <p:nvPr/>
        </p:nvSpPr>
        <p:spPr>
          <a:xfrm>
            <a:off x="411480" y="530352"/>
            <a:ext cx="11338560" cy="493776"/>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Which Type of Interview Are You Using, and Why?</a:t>
            </a:r>
            <a:endParaRPr lang="en-US" sz="2400" dirty="0"/>
          </a:p>
        </p:txBody>
      </p:sp>
      <p:sp>
        <p:nvSpPr>
          <p:cNvPr id="6" name="Text 4"/>
          <p:cNvSpPr/>
          <p:nvPr/>
        </p:nvSpPr>
        <p:spPr>
          <a:xfrm>
            <a:off x="457200" y="1188720"/>
            <a:ext cx="11430000" cy="5486400"/>
          </a:xfrm>
          <a:prstGeom prst="rect">
            <a:avLst/>
          </a:prstGeom>
          <a:noFill/>
          <a:ln/>
        </p:spPr>
        <p:txBody>
          <a:bodyPr wrap="square" rtlCol="0" anchor="t"/>
          <a:lstStyle/>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You are conducting 6 semi-structured interviews, for your pilot study</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Write one sentence explaining why this type fits your research questions and your paradigm</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Write one sentence for each of the other two types explaining why they would not be appropriate</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Your justification for interview type belongs in your methodology chapter. </a:t>
            </a:r>
            <a:endParaRPr lang="en-US" sz="2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
          </a:xfrm>
          <a:prstGeom prst="rect">
            <a:avLst/>
          </a:prstGeom>
          <a:solidFill>
            <a:srgbClr val="C9922A"/>
          </a:solidFill>
          <a:ln w="12700">
            <a:solidFill>
              <a:srgbClr val="C9922A"/>
            </a:solidFill>
            <a:prstDash val="solid"/>
          </a:ln>
        </p:spPr>
        <p:txBody>
          <a:bodyPr/>
          <a:lstStyle/>
          <a:p>
            <a:endParaRPr lang="en-GB"/>
          </a:p>
        </p:txBody>
      </p:sp>
      <p:sp>
        <p:nvSpPr>
          <p:cNvPr id="3" name="Shape 1"/>
          <p:cNvSpPr/>
          <p:nvPr/>
        </p:nvSpPr>
        <p:spPr>
          <a:xfrm>
            <a:off x="0" y="6766560"/>
            <a:ext cx="12188952" cy="91440"/>
          </a:xfrm>
          <a:prstGeom prst="rect">
            <a:avLst/>
          </a:prstGeom>
          <a:solidFill>
            <a:srgbClr val="C9922A"/>
          </a:solidFill>
          <a:ln w="12700">
            <a:solidFill>
              <a:srgbClr val="C9922A"/>
            </a:solidFill>
            <a:prstDash val="solid"/>
          </a:ln>
        </p:spPr>
        <p:txBody>
          <a:bodyPr/>
          <a:lstStyle/>
          <a:p>
            <a:endParaRPr lang="en-GB"/>
          </a:p>
        </p:txBody>
      </p:sp>
      <p:sp>
        <p:nvSpPr>
          <p:cNvPr id="5" name="Text 3"/>
          <p:cNvSpPr/>
          <p:nvPr/>
        </p:nvSpPr>
        <p:spPr>
          <a:xfrm>
            <a:off x="685800" y="1097280"/>
            <a:ext cx="10058400" cy="3657600"/>
          </a:xfrm>
          <a:prstGeom prst="rect">
            <a:avLst/>
          </a:prstGeom>
          <a:noFill/>
          <a:ln/>
        </p:spPr>
        <p:txBody>
          <a:bodyPr wrap="square"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Iterative Design, Research Types</a:t>
            </a:r>
            <a:endParaRPr lang="en-US" sz="4000" dirty="0"/>
          </a:p>
          <a:p>
            <a:pPr marL="0" indent="0">
              <a:buNone/>
            </a:pPr>
            <a:r>
              <a:rPr lang="en-US" sz="4000" b="1" dirty="0">
                <a:solidFill>
                  <a:srgbClr val="FFFFFF"/>
                </a:solidFill>
                <a:latin typeface="Calibri" pitchFamily="34" charset="0"/>
                <a:ea typeface="Calibri" pitchFamily="34" charset="-122"/>
                <a:cs typeface="Calibri" pitchFamily="34" charset="-120"/>
              </a:rPr>
              <a:t>and Theory-Informed Questions</a:t>
            </a:r>
            <a:endParaRPr lang="en-US" sz="4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Qualitative Design Is Iterative, Not Linear</a:t>
            </a:r>
            <a:endParaRPr lang="en-US" sz="2700" dirty="0"/>
          </a:p>
        </p:txBody>
      </p:sp>
      <p:sp>
        <p:nvSpPr>
          <p:cNvPr id="5" name="Text 3"/>
          <p:cNvSpPr/>
          <p:nvPr/>
        </p:nvSpPr>
        <p:spPr>
          <a:xfrm>
            <a:off x="457200" y="1115568"/>
            <a:ext cx="11247120" cy="914400"/>
          </a:xfrm>
          <a:prstGeom prst="rect">
            <a:avLst/>
          </a:prstGeom>
          <a:noFill/>
          <a:ln/>
        </p:spPr>
        <p:txBody>
          <a:bodyPr wrap="square" rtlCol="0" anchor="t"/>
          <a:lstStyle/>
          <a:p>
            <a:pPr marL="0" indent="0" algn="l">
              <a:buNone/>
            </a:pPr>
            <a:r>
              <a:rPr lang="en-US" sz="2200" dirty="0">
                <a:solidFill>
                  <a:srgbClr val="1B2A4A"/>
                </a:solidFill>
                <a:latin typeface="Calibri" pitchFamily="34" charset="0"/>
                <a:ea typeface="Calibri" pitchFamily="34" charset="-122"/>
                <a:cs typeface="Calibri" pitchFamily="34" charset="-120"/>
              </a:rPr>
              <a:t>Maxwell (2013) describes qualitative research design as iterative and interconnected: researchers move between phases, and what is learned at each stage refines the others. Flick (2018) notes that early interviews may reveal themes that prompt revision of later questions.</a:t>
            </a:r>
            <a:endParaRPr lang="en-US" sz="2200" dirty="0"/>
          </a:p>
        </p:txBody>
      </p:sp>
      <p:sp>
        <p:nvSpPr>
          <p:cNvPr id="6" name="Text 4"/>
          <p:cNvSpPr/>
          <p:nvPr/>
        </p:nvSpPr>
        <p:spPr>
          <a:xfrm>
            <a:off x="457200" y="2712058"/>
            <a:ext cx="11247120" cy="397764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1. Develop study goals and rationale: personal, practical, and intellectual goals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2. Formulate research questions: specific to context; avoid embedded assumptions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3. Develop theoretical frameworks: situate within literature; identify key theories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4. Determine methods: select and sequence data collection; consider ethics and data storage</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5. Select sites and participants: purposeful sampling with a clear, documented rationale</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6. Pilot and refine: test instruments, practise technique, revise from what you learn</a:t>
            </a:r>
            <a:endParaRPr lang="en-US" sz="2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What Type of Research Is Your Study?</a:t>
            </a:r>
            <a:endParaRPr lang="en-US" sz="2700" dirty="0"/>
          </a:p>
        </p:txBody>
      </p:sp>
      <p:sp>
        <p:nvSpPr>
          <p:cNvPr id="5" name="Text 3"/>
          <p:cNvSpPr/>
          <p:nvPr/>
        </p:nvSpPr>
        <p:spPr>
          <a:xfrm>
            <a:off x="457200" y="1115568"/>
            <a:ext cx="11247120" cy="640080"/>
          </a:xfrm>
          <a:prstGeom prst="rect">
            <a:avLst/>
          </a:prstGeom>
          <a:noFill/>
          <a:ln/>
        </p:spPr>
        <p:txBody>
          <a:bodyPr wrap="square" rtlCol="0" anchor="t"/>
          <a:lstStyle/>
          <a:p>
            <a:pPr marL="0" indent="0" algn="l">
              <a:buNone/>
            </a:pPr>
            <a:r>
              <a:rPr lang="en-US" sz="2200" dirty="0">
                <a:solidFill>
                  <a:srgbClr val="1B2A4A"/>
                </a:solidFill>
                <a:latin typeface="Calibri" pitchFamily="34" charset="0"/>
                <a:ea typeface="Calibri" pitchFamily="34" charset="-122"/>
                <a:cs typeface="Calibri" pitchFamily="34" charset="-120"/>
              </a:rPr>
              <a:t>The type of research you are conducting shapes the kind of questions you ask. Ask yourself: what is my study trying to do? (Patton, 2015; Ritchie et al., 2013)</a:t>
            </a:r>
            <a:endParaRPr lang="en-US" sz="2200" dirty="0"/>
          </a:p>
        </p:txBody>
      </p:sp>
      <p:sp>
        <p:nvSpPr>
          <p:cNvPr id="6" name="Shape 4"/>
          <p:cNvSpPr/>
          <p:nvPr/>
        </p:nvSpPr>
        <p:spPr>
          <a:xfrm>
            <a:off x="365760" y="1920240"/>
            <a:ext cx="2286000" cy="987552"/>
          </a:xfrm>
          <a:prstGeom prst="rect">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365760" y="1920240"/>
            <a:ext cx="2286000" cy="987552"/>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Exploratory</a:t>
            </a:r>
            <a:endParaRPr lang="en-US" sz="2000" dirty="0"/>
          </a:p>
        </p:txBody>
      </p:sp>
      <p:sp>
        <p:nvSpPr>
          <p:cNvPr id="8" name="Text 6"/>
          <p:cNvSpPr/>
          <p:nvPr/>
        </p:nvSpPr>
        <p:spPr>
          <a:xfrm>
            <a:off x="2834640" y="2139696"/>
            <a:ext cx="9052560" cy="566928"/>
          </a:xfrm>
          <a:prstGeom prst="rect">
            <a:avLst/>
          </a:prstGeom>
          <a:noFill/>
          <a:ln/>
        </p:spPr>
        <p:txBody>
          <a:bodyPr wrap="square" rtlCol="0" anchor="ctr"/>
          <a:lstStyle/>
          <a:p>
            <a:pPr marL="0" indent="0">
              <a:buNone/>
            </a:pPr>
            <a:r>
              <a:rPr lang="en-US" sz="2200" dirty="0">
                <a:solidFill>
                  <a:srgbClr val="1B2A4A"/>
                </a:solidFill>
                <a:latin typeface="Calibri" pitchFamily="34" charset="0"/>
                <a:ea typeface="Calibri" pitchFamily="34" charset="-122"/>
                <a:cs typeface="Calibri" pitchFamily="34" charset="-120"/>
              </a:rPr>
              <a:t>Investigate relatively unknown areas; generate insights and identify patterns</a:t>
            </a:r>
            <a:endParaRPr lang="en-US" sz="2200" dirty="0"/>
          </a:p>
        </p:txBody>
      </p:sp>
      <p:sp>
        <p:nvSpPr>
          <p:cNvPr id="9" name="Shape 7"/>
          <p:cNvSpPr/>
          <p:nvPr/>
        </p:nvSpPr>
        <p:spPr>
          <a:xfrm>
            <a:off x="365760" y="2926080"/>
            <a:ext cx="11430000" cy="0"/>
          </a:xfrm>
          <a:prstGeom prst="line">
            <a:avLst/>
          </a:prstGeom>
          <a:noFill/>
          <a:ln w="10160">
            <a:solidFill>
              <a:srgbClr val="CCCCCC"/>
            </a:solidFill>
            <a:prstDash val="solid"/>
          </a:ln>
        </p:spPr>
        <p:txBody>
          <a:bodyPr/>
          <a:lstStyle/>
          <a:p>
            <a:endParaRPr lang="en-GB"/>
          </a:p>
        </p:txBody>
      </p:sp>
      <p:sp>
        <p:nvSpPr>
          <p:cNvPr id="10" name="Shape 8"/>
          <p:cNvSpPr/>
          <p:nvPr/>
        </p:nvSpPr>
        <p:spPr>
          <a:xfrm>
            <a:off x="365760" y="3017520"/>
            <a:ext cx="2286000" cy="987552"/>
          </a:xfrm>
          <a:prstGeom prst="rect">
            <a:avLst/>
          </a:prstGeom>
          <a:solidFill>
            <a:srgbClr val="3D5A80"/>
          </a:solidFill>
          <a:ln w="12700">
            <a:solidFill>
              <a:srgbClr val="3D5A80"/>
            </a:solidFill>
            <a:prstDash val="solid"/>
          </a:ln>
        </p:spPr>
        <p:txBody>
          <a:bodyPr/>
          <a:lstStyle/>
          <a:p>
            <a:endParaRPr lang="en-GB"/>
          </a:p>
        </p:txBody>
      </p:sp>
      <p:sp>
        <p:nvSpPr>
          <p:cNvPr id="11" name="Text 9"/>
          <p:cNvSpPr/>
          <p:nvPr/>
        </p:nvSpPr>
        <p:spPr>
          <a:xfrm>
            <a:off x="365760" y="3017520"/>
            <a:ext cx="2286000" cy="987552"/>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Descriptive</a:t>
            </a:r>
            <a:endParaRPr lang="en-US" sz="2000" dirty="0"/>
          </a:p>
        </p:txBody>
      </p:sp>
      <p:sp>
        <p:nvSpPr>
          <p:cNvPr id="12" name="Text 10"/>
          <p:cNvSpPr/>
          <p:nvPr/>
        </p:nvSpPr>
        <p:spPr>
          <a:xfrm>
            <a:off x="2834640" y="3236976"/>
            <a:ext cx="9052560" cy="566928"/>
          </a:xfrm>
          <a:prstGeom prst="rect">
            <a:avLst/>
          </a:prstGeom>
          <a:noFill/>
          <a:ln/>
        </p:spPr>
        <p:txBody>
          <a:bodyPr wrap="square" rtlCol="0" anchor="ctr"/>
          <a:lstStyle/>
          <a:p>
            <a:pPr marL="0" indent="0">
              <a:buNone/>
            </a:pPr>
            <a:r>
              <a:rPr lang="en-US" sz="2200" dirty="0">
                <a:solidFill>
                  <a:srgbClr val="1B2A4A"/>
                </a:solidFill>
                <a:latin typeface="Calibri" pitchFamily="34" charset="0"/>
                <a:ea typeface="Calibri" pitchFamily="34" charset="-122"/>
                <a:cs typeface="Calibri" pitchFamily="34" charset="-120"/>
              </a:rPr>
              <a:t>Provide detailed, accurate accounts of phenomena, processes, or experiences</a:t>
            </a:r>
            <a:endParaRPr lang="en-US" sz="2200" dirty="0"/>
          </a:p>
        </p:txBody>
      </p:sp>
      <p:sp>
        <p:nvSpPr>
          <p:cNvPr id="13" name="Shape 11"/>
          <p:cNvSpPr/>
          <p:nvPr/>
        </p:nvSpPr>
        <p:spPr>
          <a:xfrm>
            <a:off x="365760" y="4023360"/>
            <a:ext cx="11430000" cy="0"/>
          </a:xfrm>
          <a:prstGeom prst="line">
            <a:avLst/>
          </a:prstGeom>
          <a:noFill/>
          <a:ln w="10160">
            <a:solidFill>
              <a:srgbClr val="CCCCCC"/>
            </a:solidFill>
            <a:prstDash val="solid"/>
          </a:ln>
        </p:spPr>
        <p:txBody>
          <a:bodyPr/>
          <a:lstStyle/>
          <a:p>
            <a:endParaRPr lang="en-GB"/>
          </a:p>
        </p:txBody>
      </p:sp>
      <p:sp>
        <p:nvSpPr>
          <p:cNvPr id="14" name="Shape 12"/>
          <p:cNvSpPr/>
          <p:nvPr/>
        </p:nvSpPr>
        <p:spPr>
          <a:xfrm>
            <a:off x="365760" y="4114800"/>
            <a:ext cx="2286000" cy="987552"/>
          </a:xfrm>
          <a:prstGeom prst="rect">
            <a:avLst/>
          </a:prstGeom>
          <a:solidFill>
            <a:srgbClr val="1B2A4A"/>
          </a:solidFill>
          <a:ln w="12700">
            <a:solidFill>
              <a:srgbClr val="1B2A4A"/>
            </a:solidFill>
            <a:prstDash val="solid"/>
          </a:ln>
        </p:spPr>
        <p:txBody>
          <a:bodyPr/>
          <a:lstStyle/>
          <a:p>
            <a:endParaRPr lang="en-GB"/>
          </a:p>
        </p:txBody>
      </p:sp>
      <p:sp>
        <p:nvSpPr>
          <p:cNvPr id="15" name="Text 13"/>
          <p:cNvSpPr/>
          <p:nvPr/>
        </p:nvSpPr>
        <p:spPr>
          <a:xfrm>
            <a:off x="365760" y="4114800"/>
            <a:ext cx="2286000" cy="987552"/>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Explanatory</a:t>
            </a:r>
            <a:endParaRPr lang="en-US" sz="2000" dirty="0"/>
          </a:p>
        </p:txBody>
      </p:sp>
      <p:sp>
        <p:nvSpPr>
          <p:cNvPr id="16" name="Text 14"/>
          <p:cNvSpPr/>
          <p:nvPr/>
        </p:nvSpPr>
        <p:spPr>
          <a:xfrm>
            <a:off x="2834640" y="4334256"/>
            <a:ext cx="9052560" cy="566928"/>
          </a:xfrm>
          <a:prstGeom prst="rect">
            <a:avLst/>
          </a:prstGeom>
          <a:noFill/>
          <a:ln/>
        </p:spPr>
        <p:txBody>
          <a:bodyPr wrap="square" rtlCol="0" anchor="ctr"/>
          <a:lstStyle/>
          <a:p>
            <a:pPr marL="0" indent="0">
              <a:buNone/>
            </a:pPr>
            <a:r>
              <a:rPr lang="en-US" sz="2200" dirty="0">
                <a:solidFill>
                  <a:srgbClr val="1B2A4A"/>
                </a:solidFill>
                <a:latin typeface="Calibri" pitchFamily="34" charset="0"/>
                <a:ea typeface="Calibri" pitchFamily="34" charset="-122"/>
                <a:cs typeface="Calibri" pitchFamily="34" charset="-120"/>
              </a:rPr>
              <a:t>Explain relationships, patterns, and processes; concerned with how and why</a:t>
            </a:r>
            <a:endParaRPr lang="en-US" sz="2200" dirty="0"/>
          </a:p>
        </p:txBody>
      </p:sp>
      <p:sp>
        <p:nvSpPr>
          <p:cNvPr id="17" name="Shape 15"/>
          <p:cNvSpPr/>
          <p:nvPr/>
        </p:nvSpPr>
        <p:spPr>
          <a:xfrm>
            <a:off x="365760" y="5120640"/>
            <a:ext cx="11430000" cy="0"/>
          </a:xfrm>
          <a:prstGeom prst="line">
            <a:avLst/>
          </a:prstGeom>
          <a:noFill/>
          <a:ln w="10160">
            <a:solidFill>
              <a:srgbClr val="CCCCCC"/>
            </a:solidFill>
            <a:prstDash val="solid"/>
          </a:ln>
        </p:spPr>
        <p:txBody>
          <a:bodyPr/>
          <a:lstStyle/>
          <a:p>
            <a:endParaRPr lang="en-GB"/>
          </a:p>
        </p:txBody>
      </p:sp>
      <p:sp>
        <p:nvSpPr>
          <p:cNvPr id="18" name="Shape 16"/>
          <p:cNvSpPr/>
          <p:nvPr/>
        </p:nvSpPr>
        <p:spPr>
          <a:xfrm>
            <a:off x="365760" y="5212080"/>
            <a:ext cx="2286000" cy="987552"/>
          </a:xfrm>
          <a:prstGeom prst="rect">
            <a:avLst/>
          </a:prstGeom>
          <a:solidFill>
            <a:srgbClr val="6D2E46"/>
          </a:solidFill>
          <a:ln w="12700">
            <a:solidFill>
              <a:srgbClr val="6D2E46"/>
            </a:solidFill>
            <a:prstDash val="solid"/>
          </a:ln>
        </p:spPr>
        <p:txBody>
          <a:bodyPr/>
          <a:lstStyle/>
          <a:p>
            <a:endParaRPr lang="en-GB"/>
          </a:p>
        </p:txBody>
      </p:sp>
      <p:sp>
        <p:nvSpPr>
          <p:cNvPr id="19" name="Text 17"/>
          <p:cNvSpPr/>
          <p:nvPr/>
        </p:nvSpPr>
        <p:spPr>
          <a:xfrm>
            <a:off x="365760" y="5212080"/>
            <a:ext cx="2286000" cy="987552"/>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Evaluative</a:t>
            </a:r>
            <a:endParaRPr lang="en-US" sz="2000" dirty="0"/>
          </a:p>
        </p:txBody>
      </p:sp>
      <p:sp>
        <p:nvSpPr>
          <p:cNvPr id="20" name="Text 18"/>
          <p:cNvSpPr/>
          <p:nvPr/>
        </p:nvSpPr>
        <p:spPr>
          <a:xfrm>
            <a:off x="2834640" y="5431536"/>
            <a:ext cx="9052560" cy="566928"/>
          </a:xfrm>
          <a:prstGeom prst="rect">
            <a:avLst/>
          </a:prstGeom>
          <a:noFill/>
          <a:ln/>
        </p:spPr>
        <p:txBody>
          <a:bodyPr wrap="square" rtlCol="0" anchor="ctr"/>
          <a:lstStyle/>
          <a:p>
            <a:pPr marL="0" indent="0">
              <a:buNone/>
            </a:pPr>
            <a:r>
              <a:rPr lang="en-US" sz="2200" dirty="0">
                <a:solidFill>
                  <a:srgbClr val="1B2A4A"/>
                </a:solidFill>
                <a:latin typeface="Calibri" pitchFamily="34" charset="0"/>
                <a:ea typeface="Calibri" pitchFamily="34" charset="-122"/>
                <a:cs typeface="Calibri" pitchFamily="34" charset="-120"/>
              </a:rPr>
              <a:t>Assess the effectiveness, implementation, or outcomes of programmes or interventions</a:t>
            </a:r>
            <a:endParaRPr lang="en-US"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FDBAE55-9C44-0862-9182-16402D17E540}"/>
              </a:ext>
            </a:extLst>
          </p:cNvPr>
          <p:cNvGraphicFramePr>
            <a:graphicFrameLocks noGrp="1"/>
          </p:cNvGraphicFramePr>
          <p:nvPr/>
        </p:nvGraphicFramePr>
        <p:xfrm>
          <a:off x="643467" y="913255"/>
          <a:ext cx="10905069" cy="5031493"/>
        </p:xfrm>
        <a:graphic>
          <a:graphicData uri="http://schemas.openxmlformats.org/drawingml/2006/table">
            <a:tbl>
              <a:tblPr firstRow="1" firstCol="1" bandRow="1"/>
              <a:tblGrid>
                <a:gridCol w="1189552">
                  <a:extLst>
                    <a:ext uri="{9D8B030D-6E8A-4147-A177-3AD203B41FA5}">
                      <a16:colId xmlns:a16="http://schemas.microsoft.com/office/drawing/2014/main" val="722527266"/>
                    </a:ext>
                  </a:extLst>
                </a:gridCol>
                <a:gridCol w="2180003">
                  <a:extLst>
                    <a:ext uri="{9D8B030D-6E8A-4147-A177-3AD203B41FA5}">
                      <a16:colId xmlns:a16="http://schemas.microsoft.com/office/drawing/2014/main" val="1215755195"/>
                    </a:ext>
                  </a:extLst>
                </a:gridCol>
                <a:gridCol w="2018297">
                  <a:extLst>
                    <a:ext uri="{9D8B030D-6E8A-4147-A177-3AD203B41FA5}">
                      <a16:colId xmlns:a16="http://schemas.microsoft.com/office/drawing/2014/main" val="2221140171"/>
                    </a:ext>
                  </a:extLst>
                </a:gridCol>
                <a:gridCol w="2422563">
                  <a:extLst>
                    <a:ext uri="{9D8B030D-6E8A-4147-A177-3AD203B41FA5}">
                      <a16:colId xmlns:a16="http://schemas.microsoft.com/office/drawing/2014/main" val="4256448239"/>
                    </a:ext>
                  </a:extLst>
                </a:gridCol>
                <a:gridCol w="3094654">
                  <a:extLst>
                    <a:ext uri="{9D8B030D-6E8A-4147-A177-3AD203B41FA5}">
                      <a16:colId xmlns:a16="http://schemas.microsoft.com/office/drawing/2014/main" val="1069099278"/>
                    </a:ext>
                  </a:extLst>
                </a:gridCol>
              </a:tblGrid>
              <a:tr h="263582">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Research Type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Primary Purpose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When to Use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 Questions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2275901"/>
                  </a:ext>
                </a:extLst>
              </a:tr>
              <a:tr h="672698">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Exploratory Research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To investigate unknown areas, generate insights, identify patterns, develop theories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When little is known about the phenomenon under study</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"What are the key challenges you face?"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A study exploring how middle managers are adapting to remote team leadership during significant organisational change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42293699"/>
                  </a:ext>
                </a:extLst>
              </a:tr>
              <a:tr h="468140">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"How would you describe this emerging process?"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77495126"/>
                  </a:ext>
                </a:extLst>
              </a:tr>
              <a:tr h="672698">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Descriptive Research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To provide detailed accounts of phenomena, contexts, or experiences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When aiming to accurately capture the nature or characteristics of the subject</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"Can you describe in detail how decisions are made?"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A study describing the communication processes within cross-functional project teams in multinational corporations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8019302"/>
                  </a:ext>
                </a:extLst>
              </a:tr>
              <a:tr h="468140">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"What steps are involved in this process?"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16670116"/>
                  </a:ext>
                </a:extLst>
              </a:tr>
              <a:tr h="672698">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Explanatory Research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To explain relationships, patterns, or processes; focus on why and how</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When seeking to understand relationships between variables or concepts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"What factors influence your approach?"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A study examining how leadership styles influence employee motivation and performance in retail settings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43031568"/>
                  </a:ext>
                </a:extLst>
              </a:tr>
              <a:tr h="468140">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"How does X affect Y in your experience?"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87690849"/>
                  </a:ext>
                </a:extLst>
              </a:tr>
              <a:tr h="877257">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Evaluative Research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To assess effectiveness, implementation, or outcomes of programmes or interventions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When determining the success or impact of initiatives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"How effective has this programme been?"</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A study evaluating the effectiveness of a new performance management system in improving productivity and employee satisfaction</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72446749"/>
                  </a:ext>
                </a:extLst>
              </a:tr>
              <a:tr h="468140">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"What aspects work well and what needs improvement?"</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dirty="0">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08569598"/>
                  </a:ext>
                </a:extLst>
              </a:tr>
            </a:tbl>
          </a:graphicData>
        </a:graphic>
      </p:graphicFrame>
    </p:spTree>
    <p:extLst>
      <p:ext uri="{BB962C8B-B14F-4D97-AF65-F5344CB8AC3E}">
        <p14:creationId xmlns:p14="http://schemas.microsoft.com/office/powerpoint/2010/main" val="414087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3">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Theory-Informed Interview Questions: What This Means</a:t>
            </a:r>
            <a:endParaRPr lang="en-US" sz="2700" dirty="0"/>
          </a:p>
        </p:txBody>
      </p:sp>
      <p:sp>
        <p:nvSpPr>
          <p:cNvPr id="5" name="Text 3"/>
          <p:cNvSpPr/>
          <p:nvPr/>
        </p:nvSpPr>
        <p:spPr>
          <a:xfrm>
            <a:off x="457200" y="1115568"/>
            <a:ext cx="11247120" cy="548640"/>
          </a:xfrm>
          <a:prstGeom prst="rect">
            <a:avLst/>
          </a:prstGeom>
          <a:noFill/>
          <a:ln/>
        </p:spPr>
        <p:txBody>
          <a:bodyPr wrap="square" rtlCol="0" anchor="t"/>
          <a:lstStyle/>
          <a:p>
            <a:pPr marL="0" indent="0" algn="l">
              <a:buNone/>
            </a:pPr>
            <a:r>
              <a:rPr lang="en-US" sz="2200" b="1" dirty="0">
                <a:solidFill>
                  <a:srgbClr val="1B2A4A"/>
                </a:solidFill>
                <a:latin typeface="Calibri" pitchFamily="34" charset="0"/>
                <a:ea typeface="Calibri" pitchFamily="34" charset="-122"/>
                <a:cs typeface="Calibri" pitchFamily="34" charset="-120"/>
              </a:rPr>
              <a:t>At doctoral level each interview question must be traceable to a research question, a theoretical lens, and a citation.</a:t>
            </a:r>
            <a:endParaRPr lang="en-US" sz="2200" dirty="0"/>
          </a:p>
        </p:txBody>
      </p:sp>
      <p:sp>
        <p:nvSpPr>
          <p:cNvPr id="6" name="Text 4"/>
          <p:cNvSpPr/>
          <p:nvPr/>
        </p:nvSpPr>
        <p:spPr>
          <a:xfrm>
            <a:off x="457200" y="1719072"/>
            <a:ext cx="11247120" cy="685800"/>
          </a:xfrm>
          <a:prstGeom prst="rect">
            <a:avLst/>
          </a:prstGeom>
          <a:noFill/>
          <a:ln/>
        </p:spPr>
        <p:txBody>
          <a:bodyPr wrap="square" rtlCol="0" anchor="t"/>
          <a:lstStyle/>
          <a:p>
            <a:pPr marL="0" indent="0" algn="l">
              <a:buNone/>
            </a:pPr>
            <a:r>
              <a:rPr lang="en-US" sz="2000" dirty="0">
                <a:solidFill>
                  <a:srgbClr val="1B2A4A"/>
                </a:solidFill>
                <a:latin typeface="Calibri" pitchFamily="34" charset="0"/>
                <a:ea typeface="Calibri" pitchFamily="34" charset="-122"/>
                <a:cs typeface="Calibri" pitchFamily="34" charset="-120"/>
              </a:rPr>
              <a:t>This does not mean asking participants about theory. It means each question is designed to surface the phenomenon that your theory helps you interpret, participants answer from their own experience, and you interpret through your framework.</a:t>
            </a:r>
            <a:endParaRPr lang="en-US" sz="2000" dirty="0"/>
          </a:p>
        </p:txBody>
      </p:sp>
      <p:sp>
        <p:nvSpPr>
          <p:cNvPr id="7" name="Text 5"/>
          <p:cNvSpPr/>
          <p:nvPr/>
        </p:nvSpPr>
        <p:spPr>
          <a:xfrm>
            <a:off x="337930" y="2716696"/>
            <a:ext cx="11366390" cy="3482936"/>
          </a:xfrm>
          <a:prstGeom prst="rect">
            <a:avLst/>
          </a:prstGeom>
          <a:noFill/>
          <a:ln/>
        </p:spPr>
        <p:txBody>
          <a:bodyPr wrap="square" rtlCol="0" anchor="t"/>
          <a:lstStyle/>
          <a:p>
            <a:pPr marL="342900" indent="-342900">
              <a:buSzPct val="100000"/>
              <a:buChar char="•"/>
            </a:pPr>
            <a:r>
              <a:rPr lang="en-US" sz="2200" dirty="0">
                <a:solidFill>
                  <a:srgbClr val="1B2A4A"/>
                </a:solidFill>
                <a:latin typeface="Calibri" pitchFamily="34" charset="0"/>
                <a:ea typeface="Calibri" pitchFamily="34" charset="-122"/>
                <a:cs typeface="Calibri" pitchFamily="34" charset="-120"/>
              </a:rPr>
              <a:t>Institutional Theory (DiMaggio and Powell, 1983): ask how external pressures from regulators, industry norms, or competitor practices shape behaviour</a:t>
            </a:r>
            <a:endParaRPr lang="en-US" sz="2200" dirty="0"/>
          </a:p>
          <a:p>
            <a:pPr marL="342900" indent="-342900">
              <a:buSzPct val="100000"/>
              <a:buChar char="•"/>
            </a:pPr>
            <a:r>
              <a:rPr lang="en-US" sz="2200" dirty="0">
                <a:solidFill>
                  <a:srgbClr val="1B2A4A"/>
                </a:solidFill>
                <a:latin typeface="Calibri" pitchFamily="34" charset="0"/>
                <a:ea typeface="Calibri" pitchFamily="34" charset="-122"/>
                <a:cs typeface="Calibri" pitchFamily="34" charset="-120"/>
              </a:rPr>
              <a:t>Stakeholder Theory (Freeman, 1984): ask whose voices are heard in key decisions, and who is excluded</a:t>
            </a:r>
            <a:endParaRPr lang="en-US" sz="2200" dirty="0"/>
          </a:p>
          <a:p>
            <a:pPr marL="342900" indent="-342900">
              <a:buSzPct val="100000"/>
              <a:buChar char="•"/>
            </a:pPr>
            <a:r>
              <a:rPr lang="en-US" sz="2200" dirty="0">
                <a:solidFill>
                  <a:srgbClr val="1B2A4A"/>
                </a:solidFill>
                <a:latin typeface="Calibri" pitchFamily="34" charset="0"/>
                <a:ea typeface="Calibri" pitchFamily="34" charset="-122"/>
                <a:cs typeface="Calibri" pitchFamily="34" charset="-120"/>
              </a:rPr>
              <a:t>Power Distance (Hofstede, 1984): ask how disagreement is handled, who speaks first, how authority is communicated</a:t>
            </a:r>
            <a:endParaRPr lang="en-US" sz="2200" dirty="0"/>
          </a:p>
          <a:p>
            <a:pPr marL="342900" indent="-342900">
              <a:buSzPct val="100000"/>
              <a:buChar char="•"/>
            </a:pPr>
            <a:r>
              <a:rPr lang="en-US" sz="2200" dirty="0">
                <a:solidFill>
                  <a:srgbClr val="1B2A4A"/>
                </a:solidFill>
                <a:latin typeface="Calibri" pitchFamily="34" charset="0"/>
                <a:ea typeface="Calibri" pitchFamily="34" charset="-122"/>
                <a:cs typeface="Calibri" pitchFamily="34" charset="-120"/>
              </a:rPr>
              <a:t>Theory of Practice (Bourdieu, 1977): ask about informal norms, unwritten rules, and taken-for-granted practices</a:t>
            </a:r>
            <a:endParaRPr lang="en-US" sz="2200" dirty="0"/>
          </a:p>
          <a:p>
            <a:pPr marL="342900" indent="-342900">
              <a:buSzPct val="100000"/>
              <a:buChar char="•"/>
            </a:pPr>
            <a:r>
              <a:rPr lang="en-US" sz="2200" dirty="0">
                <a:solidFill>
                  <a:srgbClr val="1B2A4A"/>
                </a:solidFill>
                <a:latin typeface="Calibri" pitchFamily="34" charset="0"/>
                <a:ea typeface="Calibri" pitchFamily="34" charset="-122"/>
                <a:cs typeface="Calibri" pitchFamily="34" charset="-120"/>
              </a:rPr>
              <a:t>Social Constructionism (Berger and Luckmann, 1966): ask how shared understandings are formed, sustained, and challenged</a:t>
            </a:r>
            <a:endParaRPr lang="en-US" sz="2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4">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Theory-Informed Questions: Worked Examples (1)</a:t>
            </a:r>
            <a:endParaRPr lang="en-US" sz="2700" dirty="0"/>
          </a:p>
        </p:txBody>
      </p:sp>
      <p:sp>
        <p:nvSpPr>
          <p:cNvPr id="5" name="Text 3"/>
          <p:cNvSpPr/>
          <p:nvPr/>
        </p:nvSpPr>
        <p:spPr>
          <a:xfrm>
            <a:off x="99391" y="1078992"/>
            <a:ext cx="11934113" cy="502920"/>
          </a:xfrm>
          <a:prstGeom prst="rect">
            <a:avLst/>
          </a:prstGeom>
          <a:noFill/>
          <a:ln/>
        </p:spPr>
        <p:txBody>
          <a:bodyPr wrap="square" rtlCol="0" anchor="t"/>
          <a:lstStyle/>
          <a:p>
            <a:pPr marL="0" indent="0" algn="l">
              <a:buNone/>
            </a:pPr>
            <a:r>
              <a:rPr lang="en-US" sz="2000" dirty="0">
                <a:solidFill>
                  <a:srgbClr val="1B2A4A"/>
                </a:solidFill>
                <a:latin typeface="Calibri" pitchFamily="34" charset="0"/>
                <a:ea typeface="Calibri" pitchFamily="34" charset="-122"/>
                <a:cs typeface="Calibri" pitchFamily="34" charset="-120"/>
              </a:rPr>
              <a:t>Each row shows a research question, the interview question derived from it, the theoretical lens and the citation.</a:t>
            </a:r>
            <a:endParaRPr lang="en-US" sz="2000" dirty="0"/>
          </a:p>
        </p:txBody>
      </p:sp>
      <p:sp>
        <p:nvSpPr>
          <p:cNvPr id="6" name="Shape 4"/>
          <p:cNvSpPr/>
          <p:nvPr/>
        </p:nvSpPr>
        <p:spPr>
          <a:xfrm>
            <a:off x="365760" y="1691640"/>
            <a:ext cx="11430000" cy="475488"/>
          </a:xfrm>
          <a:prstGeom prst="rect">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420624" y="1691640"/>
            <a:ext cx="2834640" cy="475488"/>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Research Question</a:t>
            </a:r>
            <a:endParaRPr lang="en-US" sz="1600" dirty="0"/>
          </a:p>
        </p:txBody>
      </p:sp>
      <p:sp>
        <p:nvSpPr>
          <p:cNvPr id="8" name="Text 6"/>
          <p:cNvSpPr/>
          <p:nvPr/>
        </p:nvSpPr>
        <p:spPr>
          <a:xfrm>
            <a:off x="3438144" y="1691640"/>
            <a:ext cx="3977640" cy="475488"/>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Interview Question</a:t>
            </a:r>
            <a:endParaRPr lang="en-US" sz="1600" dirty="0"/>
          </a:p>
        </p:txBody>
      </p:sp>
      <p:sp>
        <p:nvSpPr>
          <p:cNvPr id="9" name="Text 7"/>
          <p:cNvSpPr/>
          <p:nvPr/>
        </p:nvSpPr>
        <p:spPr>
          <a:xfrm>
            <a:off x="7644384" y="1691640"/>
            <a:ext cx="1920240" cy="475488"/>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Theoretical Lens</a:t>
            </a:r>
            <a:endParaRPr lang="en-US" sz="1600" dirty="0"/>
          </a:p>
        </p:txBody>
      </p:sp>
      <p:sp>
        <p:nvSpPr>
          <p:cNvPr id="10" name="Text 8"/>
          <p:cNvSpPr/>
          <p:nvPr/>
        </p:nvSpPr>
        <p:spPr>
          <a:xfrm>
            <a:off x="9747504" y="1691640"/>
            <a:ext cx="2286000" cy="475488"/>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Citation</a:t>
            </a:r>
            <a:endParaRPr lang="en-US" sz="1600" dirty="0"/>
          </a:p>
        </p:txBody>
      </p:sp>
      <p:sp>
        <p:nvSpPr>
          <p:cNvPr id="11" name="Shape 9"/>
          <p:cNvSpPr/>
          <p:nvPr/>
        </p:nvSpPr>
        <p:spPr>
          <a:xfrm>
            <a:off x="365760" y="2249424"/>
            <a:ext cx="11430000" cy="1389888"/>
          </a:xfrm>
          <a:prstGeom prst="rect">
            <a:avLst/>
          </a:prstGeom>
          <a:solidFill>
            <a:srgbClr val="FFFFFF"/>
          </a:solidFill>
          <a:ln w="6350">
            <a:solidFill>
              <a:srgbClr val="DDDDDD"/>
            </a:solidFill>
            <a:prstDash val="solid"/>
          </a:ln>
        </p:spPr>
        <p:txBody>
          <a:bodyPr/>
          <a:lstStyle/>
          <a:p>
            <a:endParaRPr lang="en-GB"/>
          </a:p>
        </p:txBody>
      </p:sp>
      <p:sp>
        <p:nvSpPr>
          <p:cNvPr id="12" name="Text 10"/>
          <p:cNvSpPr/>
          <p:nvPr/>
        </p:nvSpPr>
        <p:spPr>
          <a:xfrm>
            <a:off x="420624" y="2340864"/>
            <a:ext cx="283464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What are the historical antecedents of corporate governance in Nigeria?</a:t>
            </a:r>
            <a:endParaRPr lang="en-US" sz="1800" dirty="0"/>
          </a:p>
        </p:txBody>
      </p:sp>
      <p:sp>
        <p:nvSpPr>
          <p:cNvPr id="13" name="Text 11"/>
          <p:cNvSpPr/>
          <p:nvPr/>
        </p:nvSpPr>
        <p:spPr>
          <a:xfrm>
            <a:off x="3438144" y="2340864"/>
            <a:ext cx="397764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How has the shareholding structure in Nigeria evolved, and what role have regulatory bodies such as the FRCN, SEC, and NGX played in shaping it?</a:t>
            </a:r>
            <a:endParaRPr lang="en-US" sz="1800" dirty="0"/>
          </a:p>
        </p:txBody>
      </p:sp>
      <p:sp>
        <p:nvSpPr>
          <p:cNvPr id="14" name="Text 12"/>
          <p:cNvSpPr/>
          <p:nvPr/>
        </p:nvSpPr>
        <p:spPr>
          <a:xfrm>
            <a:off x="7644384" y="2340864"/>
            <a:ext cx="192024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Institutional Theory</a:t>
            </a:r>
            <a:endParaRPr lang="en-US" sz="1800" dirty="0"/>
          </a:p>
        </p:txBody>
      </p:sp>
      <p:sp>
        <p:nvSpPr>
          <p:cNvPr id="15" name="Text 13"/>
          <p:cNvSpPr/>
          <p:nvPr/>
        </p:nvSpPr>
        <p:spPr>
          <a:xfrm>
            <a:off x="9747504" y="2340864"/>
            <a:ext cx="228600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Adelopo et al. (2009); Aguilera and Jackson (2003)</a:t>
            </a:r>
            <a:endParaRPr lang="en-US" sz="1800" dirty="0"/>
          </a:p>
        </p:txBody>
      </p:sp>
      <p:sp>
        <p:nvSpPr>
          <p:cNvPr id="16" name="Shape 14"/>
          <p:cNvSpPr/>
          <p:nvPr/>
        </p:nvSpPr>
        <p:spPr>
          <a:xfrm>
            <a:off x="365760" y="3712464"/>
            <a:ext cx="11430000" cy="1389888"/>
          </a:xfrm>
          <a:prstGeom prst="rect">
            <a:avLst/>
          </a:prstGeom>
          <a:solidFill>
            <a:srgbClr val="F4F6F9"/>
          </a:solidFill>
          <a:ln w="6350">
            <a:solidFill>
              <a:srgbClr val="DDDDDD"/>
            </a:solidFill>
            <a:prstDash val="solid"/>
          </a:ln>
        </p:spPr>
        <p:txBody>
          <a:bodyPr/>
          <a:lstStyle/>
          <a:p>
            <a:endParaRPr lang="en-GB"/>
          </a:p>
        </p:txBody>
      </p:sp>
      <p:sp>
        <p:nvSpPr>
          <p:cNvPr id="17" name="Text 15"/>
          <p:cNvSpPr/>
          <p:nvPr/>
        </p:nvSpPr>
        <p:spPr>
          <a:xfrm>
            <a:off x="420624" y="3803904"/>
            <a:ext cx="283464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What are the barriers to stakeholder participation in decision-making?</a:t>
            </a:r>
            <a:endParaRPr lang="en-US" sz="1800" dirty="0"/>
          </a:p>
        </p:txBody>
      </p:sp>
      <p:sp>
        <p:nvSpPr>
          <p:cNvPr id="18" name="Text 16"/>
          <p:cNvSpPr/>
          <p:nvPr/>
        </p:nvSpPr>
        <p:spPr>
          <a:xfrm>
            <a:off x="3438144" y="3803904"/>
            <a:ext cx="397764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Can you describe how major strategic decisions are made in your organisation? Whose perspectives are sought, and whose are not?</a:t>
            </a:r>
            <a:endParaRPr lang="en-US" sz="1800" dirty="0"/>
          </a:p>
        </p:txBody>
      </p:sp>
      <p:sp>
        <p:nvSpPr>
          <p:cNvPr id="19" name="Text 17"/>
          <p:cNvSpPr/>
          <p:nvPr/>
        </p:nvSpPr>
        <p:spPr>
          <a:xfrm>
            <a:off x="7644384" y="3803904"/>
            <a:ext cx="192024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Stakeholder Theory</a:t>
            </a:r>
            <a:endParaRPr lang="en-US" sz="1800" dirty="0"/>
          </a:p>
        </p:txBody>
      </p:sp>
      <p:sp>
        <p:nvSpPr>
          <p:cNvPr id="20" name="Text 18"/>
          <p:cNvSpPr/>
          <p:nvPr/>
        </p:nvSpPr>
        <p:spPr>
          <a:xfrm>
            <a:off x="9747504" y="3803904"/>
            <a:ext cx="228600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Freeman et al. (2010); Adegbite and Nakajima (2011)</a:t>
            </a:r>
            <a:endParaRPr lang="en-US" sz="1800" dirty="0"/>
          </a:p>
        </p:txBody>
      </p:sp>
      <p:sp>
        <p:nvSpPr>
          <p:cNvPr id="21" name="Shape 19"/>
          <p:cNvSpPr/>
          <p:nvPr/>
        </p:nvSpPr>
        <p:spPr>
          <a:xfrm>
            <a:off x="365760" y="5175504"/>
            <a:ext cx="11430000" cy="1389888"/>
          </a:xfrm>
          <a:prstGeom prst="rect">
            <a:avLst/>
          </a:prstGeom>
          <a:solidFill>
            <a:srgbClr val="FFFFFF"/>
          </a:solidFill>
          <a:ln w="6350">
            <a:solidFill>
              <a:srgbClr val="DDDDDD"/>
            </a:solidFill>
            <a:prstDash val="solid"/>
          </a:ln>
        </p:spPr>
        <p:txBody>
          <a:bodyPr/>
          <a:lstStyle/>
          <a:p>
            <a:endParaRPr lang="en-GB"/>
          </a:p>
        </p:txBody>
      </p:sp>
      <p:sp>
        <p:nvSpPr>
          <p:cNvPr id="22" name="Text 20"/>
          <p:cNvSpPr/>
          <p:nvPr/>
        </p:nvSpPr>
        <p:spPr>
          <a:xfrm>
            <a:off x="420624" y="5266944"/>
            <a:ext cx="283464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How do cultural and institutional factors interact in shaping corporate governance?</a:t>
            </a:r>
            <a:endParaRPr lang="en-US" sz="1800" dirty="0"/>
          </a:p>
        </p:txBody>
      </p:sp>
      <p:sp>
        <p:nvSpPr>
          <p:cNvPr id="23" name="Text 21"/>
          <p:cNvSpPr/>
          <p:nvPr/>
        </p:nvSpPr>
        <p:spPr>
          <a:xfrm>
            <a:off x="3438144" y="5266944"/>
            <a:ext cx="397764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To what extent does deference to seniority or authority affect how decisions are reached and challenged within your organisation?</a:t>
            </a:r>
            <a:endParaRPr lang="en-US" sz="1800" dirty="0"/>
          </a:p>
        </p:txBody>
      </p:sp>
      <p:sp>
        <p:nvSpPr>
          <p:cNvPr id="24" name="Text 22"/>
          <p:cNvSpPr/>
          <p:nvPr/>
        </p:nvSpPr>
        <p:spPr>
          <a:xfrm>
            <a:off x="7644384" y="5266944"/>
            <a:ext cx="192024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Power Distance (Hofstede, 1984)</a:t>
            </a:r>
            <a:endParaRPr lang="en-US" sz="1800" dirty="0"/>
          </a:p>
        </p:txBody>
      </p:sp>
      <p:sp>
        <p:nvSpPr>
          <p:cNvPr id="25" name="Text 23"/>
          <p:cNvSpPr/>
          <p:nvPr/>
        </p:nvSpPr>
        <p:spPr>
          <a:xfrm>
            <a:off x="9747504" y="5266944"/>
            <a:ext cx="2286000" cy="123444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Hofstede (1984)</a:t>
            </a:r>
            <a:endParaRPr lang="en-US"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5">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Theory-Informed Questions: Worked Examples (2)</a:t>
            </a:r>
            <a:endParaRPr lang="en-US" sz="2700" dirty="0"/>
          </a:p>
        </p:txBody>
      </p:sp>
      <p:sp>
        <p:nvSpPr>
          <p:cNvPr id="5" name="Shape 3"/>
          <p:cNvSpPr/>
          <p:nvPr/>
        </p:nvSpPr>
        <p:spPr>
          <a:xfrm>
            <a:off x="365760" y="1143000"/>
            <a:ext cx="11430000" cy="475488"/>
          </a:xfrm>
          <a:prstGeom prst="rect">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420624" y="1143000"/>
            <a:ext cx="2834640" cy="475488"/>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Research Question</a:t>
            </a:r>
            <a:endParaRPr lang="en-US" sz="1600" dirty="0"/>
          </a:p>
        </p:txBody>
      </p:sp>
      <p:sp>
        <p:nvSpPr>
          <p:cNvPr id="7" name="Text 5"/>
          <p:cNvSpPr/>
          <p:nvPr/>
        </p:nvSpPr>
        <p:spPr>
          <a:xfrm>
            <a:off x="3438144" y="1143000"/>
            <a:ext cx="3977640" cy="475488"/>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Interview Question</a:t>
            </a:r>
            <a:endParaRPr lang="en-US" sz="1600" dirty="0"/>
          </a:p>
        </p:txBody>
      </p:sp>
      <p:sp>
        <p:nvSpPr>
          <p:cNvPr id="8" name="Text 6"/>
          <p:cNvSpPr/>
          <p:nvPr/>
        </p:nvSpPr>
        <p:spPr>
          <a:xfrm>
            <a:off x="7644384" y="1143000"/>
            <a:ext cx="1920240" cy="475488"/>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Theoretical Lens</a:t>
            </a:r>
            <a:endParaRPr lang="en-US" sz="1600" dirty="0"/>
          </a:p>
        </p:txBody>
      </p:sp>
      <p:sp>
        <p:nvSpPr>
          <p:cNvPr id="9" name="Text 7"/>
          <p:cNvSpPr/>
          <p:nvPr/>
        </p:nvSpPr>
        <p:spPr>
          <a:xfrm>
            <a:off x="9747504" y="1143000"/>
            <a:ext cx="2286000" cy="475488"/>
          </a:xfrm>
          <a:prstGeom prst="rect">
            <a:avLst/>
          </a:prstGeom>
          <a:noFill/>
          <a:ln/>
        </p:spPr>
        <p:txBody>
          <a:bodyPr wrap="square"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Citation</a:t>
            </a:r>
            <a:endParaRPr lang="en-US" sz="1600" dirty="0"/>
          </a:p>
        </p:txBody>
      </p:sp>
      <p:sp>
        <p:nvSpPr>
          <p:cNvPr id="10" name="Shape 8"/>
          <p:cNvSpPr/>
          <p:nvPr/>
        </p:nvSpPr>
        <p:spPr>
          <a:xfrm>
            <a:off x="365760" y="1700784"/>
            <a:ext cx="11430000" cy="1536192"/>
          </a:xfrm>
          <a:prstGeom prst="rect">
            <a:avLst/>
          </a:prstGeom>
          <a:solidFill>
            <a:srgbClr val="FFFFFF"/>
          </a:solidFill>
          <a:ln w="6350">
            <a:solidFill>
              <a:srgbClr val="DDDDDD"/>
            </a:solidFill>
            <a:prstDash val="solid"/>
          </a:ln>
        </p:spPr>
        <p:txBody>
          <a:bodyPr/>
          <a:lstStyle/>
          <a:p>
            <a:endParaRPr lang="en-GB"/>
          </a:p>
        </p:txBody>
      </p:sp>
      <p:sp>
        <p:nvSpPr>
          <p:cNvPr id="11" name="Text 9"/>
          <p:cNvSpPr/>
          <p:nvPr/>
        </p:nvSpPr>
        <p:spPr>
          <a:xfrm>
            <a:off x="420624" y="1792224"/>
            <a:ext cx="283464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How can cultural values be applied to improve governance regulation?</a:t>
            </a:r>
            <a:endParaRPr lang="en-US" sz="1800" dirty="0"/>
          </a:p>
        </p:txBody>
      </p:sp>
      <p:sp>
        <p:nvSpPr>
          <p:cNvPr id="12" name="Text 10"/>
          <p:cNvSpPr/>
          <p:nvPr/>
        </p:nvSpPr>
        <p:spPr>
          <a:xfrm>
            <a:off x="3438144" y="1792224"/>
            <a:ext cx="397764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What specific cultural considerations do you think should shape the design of corporate governance codes in Nigeria?</a:t>
            </a:r>
            <a:endParaRPr lang="en-US" sz="1800" dirty="0"/>
          </a:p>
        </p:txBody>
      </p:sp>
      <p:sp>
        <p:nvSpPr>
          <p:cNvPr id="13" name="Text 11"/>
          <p:cNvSpPr/>
          <p:nvPr/>
        </p:nvSpPr>
        <p:spPr>
          <a:xfrm>
            <a:off x="7644384" y="1792224"/>
            <a:ext cx="192024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Institutional Logics</a:t>
            </a:r>
            <a:endParaRPr lang="en-US" sz="1800" dirty="0"/>
          </a:p>
        </p:txBody>
      </p:sp>
      <p:sp>
        <p:nvSpPr>
          <p:cNvPr id="14" name="Text 12"/>
          <p:cNvSpPr/>
          <p:nvPr/>
        </p:nvSpPr>
        <p:spPr>
          <a:xfrm>
            <a:off x="9747504" y="1792224"/>
            <a:ext cx="228600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Okike (2007)</a:t>
            </a:r>
            <a:endParaRPr lang="en-US" sz="1800" dirty="0"/>
          </a:p>
        </p:txBody>
      </p:sp>
      <p:sp>
        <p:nvSpPr>
          <p:cNvPr id="15" name="Shape 13"/>
          <p:cNvSpPr/>
          <p:nvPr/>
        </p:nvSpPr>
        <p:spPr>
          <a:xfrm>
            <a:off x="365760" y="3328416"/>
            <a:ext cx="11430000" cy="1536192"/>
          </a:xfrm>
          <a:prstGeom prst="rect">
            <a:avLst/>
          </a:prstGeom>
          <a:solidFill>
            <a:srgbClr val="F4F6F9"/>
          </a:solidFill>
          <a:ln w="6350">
            <a:solidFill>
              <a:srgbClr val="DDDDDD"/>
            </a:solidFill>
            <a:prstDash val="solid"/>
          </a:ln>
        </p:spPr>
        <p:txBody>
          <a:bodyPr/>
          <a:lstStyle/>
          <a:p>
            <a:endParaRPr lang="en-GB"/>
          </a:p>
        </p:txBody>
      </p:sp>
      <p:sp>
        <p:nvSpPr>
          <p:cNvPr id="16" name="Text 14"/>
          <p:cNvSpPr/>
          <p:nvPr/>
        </p:nvSpPr>
        <p:spPr>
          <a:xfrm>
            <a:off x="420624" y="3419856"/>
            <a:ext cx="283464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How do participants construct their understanding of good corporate governance?</a:t>
            </a:r>
            <a:endParaRPr lang="en-US" sz="1800" dirty="0"/>
          </a:p>
        </p:txBody>
      </p:sp>
      <p:sp>
        <p:nvSpPr>
          <p:cNvPr id="17" name="Text 15"/>
          <p:cNvSpPr/>
          <p:nvPr/>
        </p:nvSpPr>
        <p:spPr>
          <a:xfrm>
            <a:off x="3438144" y="3419856"/>
            <a:ext cx="397764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How has your understanding of what good corporate governance means changed over the course of your career? What has shaped that understanding?</a:t>
            </a:r>
            <a:endParaRPr lang="en-US" sz="1800" dirty="0"/>
          </a:p>
        </p:txBody>
      </p:sp>
      <p:sp>
        <p:nvSpPr>
          <p:cNvPr id="18" name="Text 16"/>
          <p:cNvSpPr/>
          <p:nvPr/>
        </p:nvSpPr>
        <p:spPr>
          <a:xfrm>
            <a:off x="7644384" y="3419856"/>
            <a:ext cx="192024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Social Constructionism</a:t>
            </a:r>
            <a:endParaRPr lang="en-US" sz="1800" dirty="0"/>
          </a:p>
        </p:txBody>
      </p:sp>
      <p:sp>
        <p:nvSpPr>
          <p:cNvPr id="19" name="Text 17"/>
          <p:cNvSpPr/>
          <p:nvPr/>
        </p:nvSpPr>
        <p:spPr>
          <a:xfrm>
            <a:off x="9747504" y="3419856"/>
            <a:ext cx="228600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Berger and Luckmann (1966)</a:t>
            </a:r>
            <a:endParaRPr lang="en-US" sz="1800" dirty="0"/>
          </a:p>
        </p:txBody>
      </p:sp>
      <p:sp>
        <p:nvSpPr>
          <p:cNvPr id="20" name="Shape 18"/>
          <p:cNvSpPr/>
          <p:nvPr/>
        </p:nvSpPr>
        <p:spPr>
          <a:xfrm>
            <a:off x="365760" y="4956048"/>
            <a:ext cx="11430000" cy="1536192"/>
          </a:xfrm>
          <a:prstGeom prst="rect">
            <a:avLst/>
          </a:prstGeom>
          <a:solidFill>
            <a:srgbClr val="FFFFFF"/>
          </a:solidFill>
          <a:ln w="6350">
            <a:solidFill>
              <a:srgbClr val="DDDDDD"/>
            </a:solidFill>
            <a:prstDash val="solid"/>
          </a:ln>
        </p:spPr>
        <p:txBody>
          <a:bodyPr/>
          <a:lstStyle/>
          <a:p>
            <a:endParaRPr lang="en-GB"/>
          </a:p>
        </p:txBody>
      </p:sp>
      <p:sp>
        <p:nvSpPr>
          <p:cNvPr id="21" name="Text 19"/>
          <p:cNvSpPr/>
          <p:nvPr/>
        </p:nvSpPr>
        <p:spPr>
          <a:xfrm>
            <a:off x="420624" y="5047488"/>
            <a:ext cx="283464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How do informal practices shape governance behaviour?</a:t>
            </a:r>
            <a:endParaRPr lang="en-US" sz="1800" dirty="0"/>
          </a:p>
        </p:txBody>
      </p:sp>
      <p:sp>
        <p:nvSpPr>
          <p:cNvPr id="22" name="Text 20"/>
          <p:cNvSpPr/>
          <p:nvPr/>
        </p:nvSpPr>
        <p:spPr>
          <a:xfrm>
            <a:off x="3438144" y="5047488"/>
            <a:ext cx="397764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Are there unwritten norms or taken-for-granted practices in your organisation that shape how governance actually works, regardless of what formal policies say?</a:t>
            </a:r>
            <a:endParaRPr lang="en-US" sz="1800" dirty="0"/>
          </a:p>
        </p:txBody>
      </p:sp>
      <p:sp>
        <p:nvSpPr>
          <p:cNvPr id="23" name="Text 21"/>
          <p:cNvSpPr/>
          <p:nvPr/>
        </p:nvSpPr>
        <p:spPr>
          <a:xfrm>
            <a:off x="7644384" y="5047488"/>
            <a:ext cx="192024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Theory of Practice</a:t>
            </a:r>
            <a:endParaRPr lang="en-US" sz="1800" dirty="0"/>
          </a:p>
        </p:txBody>
      </p:sp>
      <p:sp>
        <p:nvSpPr>
          <p:cNvPr id="24" name="Text 22"/>
          <p:cNvSpPr/>
          <p:nvPr/>
        </p:nvSpPr>
        <p:spPr>
          <a:xfrm>
            <a:off x="9747504" y="5047488"/>
            <a:ext cx="2286000" cy="13716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Bourdieu (1977)</a:t>
            </a:r>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6">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C9922A"/>
          </a:solidFill>
          <a:ln w="12700">
            <a:solidFill>
              <a:srgbClr val="C9922A"/>
            </a:solidFill>
            <a:prstDash val="solid"/>
          </a:ln>
        </p:spPr>
        <p:txBody>
          <a:bodyPr/>
          <a:lstStyle/>
          <a:p>
            <a:endParaRPr lang="en-GB"/>
          </a:p>
        </p:txBody>
      </p:sp>
      <p:sp>
        <p:nvSpPr>
          <p:cNvPr id="3" name="Shape 1"/>
          <p:cNvSpPr/>
          <p:nvPr/>
        </p:nvSpPr>
        <p:spPr>
          <a:xfrm>
            <a:off x="0" y="1005840"/>
            <a:ext cx="182880" cy="5852160"/>
          </a:xfrm>
          <a:prstGeom prst="rect">
            <a:avLst/>
          </a:prstGeom>
          <a:solidFill>
            <a:srgbClr val="C9922A"/>
          </a:solidFill>
          <a:ln w="12700">
            <a:solidFill>
              <a:srgbClr val="C9922A"/>
            </a:solidFill>
            <a:prstDash val="solid"/>
          </a:ln>
        </p:spPr>
        <p:txBody>
          <a:bodyPr/>
          <a:lstStyle/>
          <a:p>
            <a:endParaRPr lang="en-GB"/>
          </a:p>
        </p:txBody>
      </p:sp>
      <p:sp>
        <p:nvSpPr>
          <p:cNvPr id="4" name="Text 2"/>
          <p:cNvSpPr/>
          <p:nvPr/>
        </p:nvSpPr>
        <p:spPr>
          <a:xfrm>
            <a:off x="411480" y="64008"/>
            <a:ext cx="9144000" cy="402336"/>
          </a:xfrm>
          <a:prstGeom prst="rect">
            <a:avLst/>
          </a:prstGeom>
          <a:noFill/>
          <a:ln/>
        </p:spPr>
        <p:txBody>
          <a:bodyPr wrap="square" rtlCol="0" anchor="ctr"/>
          <a:lstStyle/>
          <a:p>
            <a:pPr marL="0" indent="0">
              <a:buNone/>
            </a:pPr>
            <a:r>
              <a:rPr lang="en-US" sz="1500" b="1" dirty="0">
                <a:solidFill>
                  <a:srgbClr val="1B2A4A"/>
                </a:solidFill>
                <a:latin typeface="Calibri" pitchFamily="34" charset="0"/>
                <a:ea typeface="Calibri" pitchFamily="34" charset="-122"/>
                <a:cs typeface="Calibri" pitchFamily="34" charset="-120"/>
              </a:rPr>
              <a:t>ACTIVITY</a:t>
            </a:r>
            <a:endParaRPr lang="en-US" sz="1500" dirty="0"/>
          </a:p>
        </p:txBody>
      </p:sp>
      <p:sp>
        <p:nvSpPr>
          <p:cNvPr id="5" name="Text 3"/>
          <p:cNvSpPr/>
          <p:nvPr/>
        </p:nvSpPr>
        <p:spPr>
          <a:xfrm>
            <a:off x="411480" y="530352"/>
            <a:ext cx="11338560" cy="493776"/>
          </a:xfrm>
          <a:prstGeom prst="rect">
            <a:avLst/>
          </a:prstGeom>
          <a:noFill/>
          <a:ln/>
        </p:spPr>
        <p:txBody>
          <a:bodyPr wrap="square" rtlCol="0" anchor="ctr"/>
          <a:lstStyle/>
          <a:p>
            <a:pPr marL="0" indent="0">
              <a:buNone/>
            </a:pPr>
            <a:r>
              <a:rPr lang="en-US" sz="2400" b="1" dirty="0">
                <a:solidFill>
                  <a:srgbClr val="1B2A4A"/>
                </a:solidFill>
                <a:latin typeface="Calibri" pitchFamily="34" charset="0"/>
                <a:ea typeface="Calibri" pitchFamily="34" charset="-122"/>
                <a:cs typeface="Calibri" pitchFamily="34" charset="-120"/>
              </a:rPr>
              <a:t>Map Your Interview Questions to Theory</a:t>
            </a:r>
            <a:endParaRPr lang="en-US" sz="2400" dirty="0"/>
          </a:p>
        </p:txBody>
      </p:sp>
      <p:sp>
        <p:nvSpPr>
          <p:cNvPr id="6" name="Text 4"/>
          <p:cNvSpPr/>
          <p:nvPr/>
        </p:nvSpPr>
        <p:spPr>
          <a:xfrm>
            <a:off x="457200" y="1188720"/>
            <a:ext cx="11430000" cy="5486400"/>
          </a:xfrm>
          <a:prstGeom prst="rect">
            <a:avLst/>
          </a:prstGeom>
          <a:noFill/>
          <a:ln/>
        </p:spPr>
        <p:txBody>
          <a:bodyPr wrap="square" rtlCol="0" anchor="t"/>
          <a:lstStyle/>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Take your current draft interview questions, or write 3 to 4 you intend to use in your pilot</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For each question, write the mapping: Research Question, Interview Question, Theoretical Lens, Citation</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If you cannot identify a theoretical lens for a question, ask yourself whether it belongs in your guide</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Mark any question that has no theoretical grounding. How would you reframe it to surface what your theory is interested in?</a:t>
            </a:r>
            <a:endParaRPr lang="en-US" sz="2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7">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
          </a:xfrm>
          <a:prstGeom prst="rect">
            <a:avLst/>
          </a:prstGeom>
          <a:solidFill>
            <a:srgbClr val="C9922A"/>
          </a:solidFill>
          <a:ln w="12700">
            <a:solidFill>
              <a:srgbClr val="C9922A"/>
            </a:solidFill>
            <a:prstDash val="solid"/>
          </a:ln>
        </p:spPr>
        <p:txBody>
          <a:bodyPr/>
          <a:lstStyle/>
          <a:p>
            <a:endParaRPr lang="en-GB"/>
          </a:p>
        </p:txBody>
      </p:sp>
      <p:sp>
        <p:nvSpPr>
          <p:cNvPr id="3" name="Shape 1"/>
          <p:cNvSpPr/>
          <p:nvPr/>
        </p:nvSpPr>
        <p:spPr>
          <a:xfrm>
            <a:off x="0" y="6766560"/>
            <a:ext cx="12188952" cy="91440"/>
          </a:xfrm>
          <a:prstGeom prst="rect">
            <a:avLst/>
          </a:prstGeom>
          <a:solidFill>
            <a:srgbClr val="C9922A"/>
          </a:solidFill>
          <a:ln w="12700">
            <a:solidFill>
              <a:srgbClr val="C9922A"/>
            </a:solidFill>
            <a:prstDash val="solid"/>
          </a:ln>
        </p:spPr>
        <p:txBody>
          <a:bodyPr/>
          <a:lstStyle/>
          <a:p>
            <a:endParaRPr lang="en-GB"/>
          </a:p>
        </p:txBody>
      </p:sp>
      <p:sp>
        <p:nvSpPr>
          <p:cNvPr id="5" name="Text 3"/>
          <p:cNvSpPr/>
          <p:nvPr/>
        </p:nvSpPr>
        <p:spPr>
          <a:xfrm>
            <a:off x="685800" y="1097280"/>
            <a:ext cx="10058400" cy="3657600"/>
          </a:xfrm>
          <a:prstGeom prst="rect">
            <a:avLst/>
          </a:prstGeom>
          <a:noFill/>
          <a:ln/>
        </p:spPr>
        <p:txBody>
          <a:bodyPr wrap="square"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Constructing and Critiquing</a:t>
            </a:r>
            <a:endParaRPr lang="en-US" sz="4000" dirty="0"/>
          </a:p>
          <a:p>
            <a:pPr marL="0" indent="0">
              <a:buNone/>
            </a:pPr>
            <a:r>
              <a:rPr lang="en-US" sz="4000" b="1" dirty="0">
                <a:solidFill>
                  <a:srgbClr val="FFFFFF"/>
                </a:solidFill>
                <a:latin typeface="Calibri" pitchFamily="34" charset="0"/>
                <a:ea typeface="Calibri" pitchFamily="34" charset="-122"/>
                <a:cs typeface="Calibri" pitchFamily="34" charset="-120"/>
              </a:rPr>
              <a:t>Your Interview Questions</a:t>
            </a:r>
            <a:endParaRPr lang="en-US" sz="4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8">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Principles of Effective Question Design</a:t>
            </a:r>
            <a:endParaRPr lang="en-US" sz="2700" dirty="0"/>
          </a:p>
        </p:txBody>
      </p:sp>
      <p:sp>
        <p:nvSpPr>
          <p:cNvPr id="5" name="Text 3"/>
          <p:cNvSpPr/>
          <p:nvPr/>
        </p:nvSpPr>
        <p:spPr>
          <a:xfrm>
            <a:off x="457200" y="1188720"/>
            <a:ext cx="11247120" cy="493776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Open-ended: begins with how, what, describe, tell me about. Never yes or no at doctoral level</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Non-leading: does not imply a preferred answer or embed the researcher's assumptions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Single-barrelled: asks one thing at a time. Two questions in one produces confused, unusable data</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Contextually grounded: anchored in the participant's own professional context, not abstract theory</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Progressive in depth: moves from broad and accessible questions toward specific and sensitive ones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Theory-informed: each question is traceable to your theoretical framework without using academic jargon</a:t>
            </a:r>
            <a:endParaRPr lang="en-US" sz="2200" dirty="0"/>
          </a:p>
        </p:txBody>
      </p:sp>
      <p:sp>
        <p:nvSpPr>
          <p:cNvPr id="6" name="Text 4"/>
          <p:cNvSpPr/>
          <p:nvPr/>
        </p:nvSpPr>
        <p:spPr>
          <a:xfrm>
            <a:off x="457200" y="6309360"/>
            <a:ext cx="11247120" cy="384048"/>
          </a:xfrm>
          <a:prstGeom prst="rect">
            <a:avLst/>
          </a:prstGeom>
          <a:noFill/>
          <a:ln/>
        </p:spPr>
        <p:txBody>
          <a:bodyPr wrap="square" rtlCol="0" anchor="t"/>
          <a:lstStyle/>
          <a:p>
            <a:pPr marL="0" indent="0" algn="l">
              <a:buNone/>
            </a:pPr>
            <a:r>
              <a:rPr lang="en-US" sz="1800" i="1" dirty="0">
                <a:solidFill>
                  <a:srgbClr val="3D5A80"/>
                </a:solidFill>
                <a:latin typeface="Calibri" pitchFamily="34" charset="0"/>
                <a:ea typeface="Calibri" pitchFamily="34" charset="-122"/>
                <a:cs typeface="Calibri" pitchFamily="34" charset="-120"/>
              </a:rPr>
              <a:t>Kvale (1996)  ·  Bryman (2016)  ·  Patton (2015)</a:t>
            </a:r>
            <a:endParaRPr lang="en-US" sz="1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9">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8B1A1A"/>
          </a:solidFill>
          <a:ln w="12700">
            <a:solidFill>
              <a:srgbClr val="8B1A1A"/>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Common Pitfalls in Interview Question Design</a:t>
            </a:r>
            <a:endParaRPr lang="en-US" sz="2700" dirty="0"/>
          </a:p>
        </p:txBody>
      </p:sp>
      <p:sp>
        <p:nvSpPr>
          <p:cNvPr id="5" name="Text 3"/>
          <p:cNvSpPr/>
          <p:nvPr/>
        </p:nvSpPr>
        <p:spPr>
          <a:xfrm>
            <a:off x="365760" y="1170432"/>
            <a:ext cx="5577840" cy="438912"/>
          </a:xfrm>
          <a:prstGeom prst="rect">
            <a:avLst/>
          </a:prstGeom>
          <a:noFill/>
          <a:ln/>
        </p:spPr>
        <p:txBody>
          <a:bodyPr wrap="squar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Starting with sensitive questions</a:t>
            </a:r>
            <a:endParaRPr lang="en-US" sz="1800" dirty="0"/>
          </a:p>
        </p:txBody>
      </p:sp>
      <p:sp>
        <p:nvSpPr>
          <p:cNvPr id="6" name="Text 4"/>
          <p:cNvSpPr/>
          <p:nvPr/>
        </p:nvSpPr>
        <p:spPr>
          <a:xfrm>
            <a:off x="365760" y="1627632"/>
            <a:ext cx="5577840" cy="1170432"/>
          </a:xfrm>
          <a:prstGeom prst="rect">
            <a:avLst/>
          </a:prstGeom>
          <a:noFill/>
          <a:ln/>
        </p:spPr>
        <p:txBody>
          <a:bodyPr wrap="square" rtlCol="0" anchor="t"/>
          <a:lstStyle/>
          <a:p>
            <a:pPr marL="0" indent="0">
              <a:buNone/>
            </a:pPr>
            <a:r>
              <a:rPr lang="en-US" sz="2000" dirty="0">
                <a:solidFill>
                  <a:srgbClr val="1B2A4A"/>
                </a:solidFill>
                <a:latin typeface="Calibri" pitchFamily="34" charset="0"/>
                <a:ea typeface="Calibri" pitchFamily="34" charset="-122"/>
                <a:cs typeface="Calibri" pitchFamily="34" charset="-120"/>
              </a:rPr>
              <a:t>Establish rapport first. Begin with professional background before approaching challenges or failures.</a:t>
            </a:r>
            <a:endParaRPr lang="en-US" sz="2000" dirty="0"/>
          </a:p>
        </p:txBody>
      </p:sp>
      <p:sp>
        <p:nvSpPr>
          <p:cNvPr id="7" name="Shape 5"/>
          <p:cNvSpPr/>
          <p:nvPr/>
        </p:nvSpPr>
        <p:spPr>
          <a:xfrm>
            <a:off x="365760" y="2871216"/>
            <a:ext cx="5577840" cy="0"/>
          </a:xfrm>
          <a:prstGeom prst="line">
            <a:avLst/>
          </a:prstGeom>
          <a:noFill/>
          <a:ln w="10160">
            <a:solidFill>
              <a:srgbClr val="DDDDDD"/>
            </a:solidFill>
            <a:prstDash val="solid"/>
          </a:ln>
        </p:spPr>
        <p:txBody>
          <a:bodyPr/>
          <a:lstStyle/>
          <a:p>
            <a:endParaRPr lang="en-GB"/>
          </a:p>
        </p:txBody>
      </p:sp>
      <p:sp>
        <p:nvSpPr>
          <p:cNvPr id="8" name="Text 6"/>
          <p:cNvSpPr/>
          <p:nvPr/>
        </p:nvSpPr>
        <p:spPr>
          <a:xfrm>
            <a:off x="6355080" y="1170432"/>
            <a:ext cx="5577840" cy="438912"/>
          </a:xfrm>
          <a:prstGeom prst="rect">
            <a:avLst/>
          </a:prstGeom>
          <a:noFill/>
          <a:ln/>
        </p:spPr>
        <p:txBody>
          <a:bodyPr wrap="squar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'Why' questions</a:t>
            </a:r>
            <a:endParaRPr lang="en-US" sz="1800" dirty="0"/>
          </a:p>
        </p:txBody>
      </p:sp>
      <p:sp>
        <p:nvSpPr>
          <p:cNvPr id="9" name="Text 7"/>
          <p:cNvSpPr/>
          <p:nvPr/>
        </p:nvSpPr>
        <p:spPr>
          <a:xfrm>
            <a:off x="6355080" y="1627632"/>
            <a:ext cx="5577840" cy="1170432"/>
          </a:xfrm>
          <a:prstGeom prst="rect">
            <a:avLst/>
          </a:prstGeom>
          <a:noFill/>
          <a:ln/>
        </p:spPr>
        <p:txBody>
          <a:bodyPr wrap="square" rtlCol="0" anchor="t"/>
          <a:lstStyle/>
          <a:p>
            <a:pPr marL="0" indent="0">
              <a:buNone/>
            </a:pPr>
            <a:r>
              <a:rPr lang="en-US" sz="2000" dirty="0">
                <a:solidFill>
                  <a:srgbClr val="1B2A4A"/>
                </a:solidFill>
                <a:latin typeface="Calibri" pitchFamily="34" charset="0"/>
                <a:ea typeface="Calibri" pitchFamily="34" charset="-122"/>
                <a:cs typeface="Calibri" pitchFamily="34" charset="-120"/>
              </a:rPr>
              <a:t>'Why did you do that?' invites justification and feels judgemental. Use 'How did you come to that decision?' instead.</a:t>
            </a:r>
            <a:endParaRPr lang="en-US" sz="2000" dirty="0"/>
          </a:p>
        </p:txBody>
      </p:sp>
      <p:sp>
        <p:nvSpPr>
          <p:cNvPr id="10" name="Shape 8"/>
          <p:cNvSpPr/>
          <p:nvPr/>
        </p:nvSpPr>
        <p:spPr>
          <a:xfrm>
            <a:off x="6355080" y="2871216"/>
            <a:ext cx="5577840" cy="0"/>
          </a:xfrm>
          <a:prstGeom prst="line">
            <a:avLst/>
          </a:prstGeom>
          <a:noFill/>
          <a:ln w="10160">
            <a:solidFill>
              <a:srgbClr val="DDDDDD"/>
            </a:solidFill>
            <a:prstDash val="solid"/>
          </a:ln>
        </p:spPr>
        <p:txBody>
          <a:bodyPr/>
          <a:lstStyle/>
          <a:p>
            <a:endParaRPr lang="en-GB"/>
          </a:p>
        </p:txBody>
      </p:sp>
      <p:sp>
        <p:nvSpPr>
          <p:cNvPr id="11" name="Text 9"/>
          <p:cNvSpPr/>
          <p:nvPr/>
        </p:nvSpPr>
        <p:spPr>
          <a:xfrm>
            <a:off x="365760" y="2999232"/>
            <a:ext cx="5577840" cy="438912"/>
          </a:xfrm>
          <a:prstGeom prst="rect">
            <a:avLst/>
          </a:prstGeom>
          <a:noFill/>
          <a:ln/>
        </p:spPr>
        <p:txBody>
          <a:bodyPr wrap="squar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Leading or loaded questions</a:t>
            </a:r>
            <a:endParaRPr lang="en-US" sz="1800" dirty="0"/>
          </a:p>
        </p:txBody>
      </p:sp>
      <p:sp>
        <p:nvSpPr>
          <p:cNvPr id="12" name="Text 10"/>
          <p:cNvSpPr/>
          <p:nvPr/>
        </p:nvSpPr>
        <p:spPr>
          <a:xfrm>
            <a:off x="365760" y="3456432"/>
            <a:ext cx="5577840" cy="1170432"/>
          </a:xfrm>
          <a:prstGeom prst="rect">
            <a:avLst/>
          </a:prstGeom>
          <a:noFill/>
          <a:ln/>
        </p:spPr>
        <p:txBody>
          <a:bodyPr wrap="square" rtlCol="0" anchor="t"/>
          <a:lstStyle/>
          <a:p>
            <a:pPr marL="0" indent="0">
              <a:buNone/>
            </a:pPr>
            <a:r>
              <a:rPr lang="en-US" sz="2000" dirty="0">
                <a:solidFill>
                  <a:srgbClr val="1B2A4A"/>
                </a:solidFill>
                <a:latin typeface="Calibri" pitchFamily="34" charset="0"/>
                <a:ea typeface="Calibri" pitchFamily="34" charset="-122"/>
                <a:cs typeface="Calibri" pitchFamily="34" charset="-120"/>
              </a:rPr>
              <a:t>'Don't you think poor governance is mainly a cultural problem?' embeds your assumption as the answer.</a:t>
            </a:r>
            <a:endParaRPr lang="en-US" sz="2000" dirty="0"/>
          </a:p>
        </p:txBody>
      </p:sp>
      <p:sp>
        <p:nvSpPr>
          <p:cNvPr id="13" name="Shape 11"/>
          <p:cNvSpPr/>
          <p:nvPr/>
        </p:nvSpPr>
        <p:spPr>
          <a:xfrm>
            <a:off x="365760" y="4700016"/>
            <a:ext cx="5577840" cy="0"/>
          </a:xfrm>
          <a:prstGeom prst="line">
            <a:avLst/>
          </a:prstGeom>
          <a:noFill/>
          <a:ln w="10160">
            <a:solidFill>
              <a:srgbClr val="DDDDDD"/>
            </a:solidFill>
            <a:prstDash val="solid"/>
          </a:ln>
        </p:spPr>
        <p:txBody>
          <a:bodyPr/>
          <a:lstStyle/>
          <a:p>
            <a:endParaRPr lang="en-GB"/>
          </a:p>
        </p:txBody>
      </p:sp>
      <p:sp>
        <p:nvSpPr>
          <p:cNvPr id="14" name="Text 12"/>
          <p:cNvSpPr/>
          <p:nvPr/>
        </p:nvSpPr>
        <p:spPr>
          <a:xfrm>
            <a:off x="6355080" y="2999232"/>
            <a:ext cx="5577840" cy="438912"/>
          </a:xfrm>
          <a:prstGeom prst="rect">
            <a:avLst/>
          </a:prstGeom>
          <a:noFill/>
          <a:ln/>
        </p:spPr>
        <p:txBody>
          <a:bodyPr wrap="squar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Double-barrelled questions</a:t>
            </a:r>
            <a:endParaRPr lang="en-US" sz="1800" dirty="0"/>
          </a:p>
        </p:txBody>
      </p:sp>
      <p:sp>
        <p:nvSpPr>
          <p:cNvPr id="15" name="Text 13"/>
          <p:cNvSpPr/>
          <p:nvPr/>
        </p:nvSpPr>
        <p:spPr>
          <a:xfrm>
            <a:off x="6355080" y="3456432"/>
            <a:ext cx="5577840" cy="1170432"/>
          </a:xfrm>
          <a:prstGeom prst="rect">
            <a:avLst/>
          </a:prstGeom>
          <a:noFill/>
          <a:ln/>
        </p:spPr>
        <p:txBody>
          <a:bodyPr wrap="square" rtlCol="0" anchor="t"/>
          <a:lstStyle/>
          <a:p>
            <a:pPr marL="0" indent="0">
              <a:buNone/>
            </a:pPr>
            <a:r>
              <a:rPr lang="en-US" sz="2000" dirty="0">
                <a:solidFill>
                  <a:srgbClr val="1B2A4A"/>
                </a:solidFill>
                <a:latin typeface="Calibri" pitchFamily="34" charset="0"/>
                <a:ea typeface="Calibri" pitchFamily="34" charset="-122"/>
                <a:cs typeface="Calibri" pitchFamily="34" charset="-120"/>
              </a:rPr>
              <a:t>'How has the merger affected culture and performance?' asks two things at once. Split into separate questions.</a:t>
            </a:r>
            <a:endParaRPr lang="en-US" sz="2000" dirty="0"/>
          </a:p>
        </p:txBody>
      </p:sp>
      <p:sp>
        <p:nvSpPr>
          <p:cNvPr id="16" name="Shape 14"/>
          <p:cNvSpPr/>
          <p:nvPr/>
        </p:nvSpPr>
        <p:spPr>
          <a:xfrm>
            <a:off x="6355080" y="4700016"/>
            <a:ext cx="5577840" cy="0"/>
          </a:xfrm>
          <a:prstGeom prst="line">
            <a:avLst/>
          </a:prstGeom>
          <a:noFill/>
          <a:ln w="10160">
            <a:solidFill>
              <a:srgbClr val="DDDDDD"/>
            </a:solidFill>
            <a:prstDash val="solid"/>
          </a:ln>
        </p:spPr>
        <p:txBody>
          <a:bodyPr/>
          <a:lstStyle/>
          <a:p>
            <a:endParaRPr lang="en-GB"/>
          </a:p>
        </p:txBody>
      </p:sp>
      <p:sp>
        <p:nvSpPr>
          <p:cNvPr id="17" name="Text 15"/>
          <p:cNvSpPr/>
          <p:nvPr/>
        </p:nvSpPr>
        <p:spPr>
          <a:xfrm>
            <a:off x="365760" y="4828032"/>
            <a:ext cx="5577840" cy="438912"/>
          </a:xfrm>
          <a:prstGeom prst="rect">
            <a:avLst/>
          </a:prstGeom>
          <a:noFill/>
          <a:ln/>
        </p:spPr>
        <p:txBody>
          <a:bodyPr wrap="squar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Closed questions</a:t>
            </a:r>
            <a:endParaRPr lang="en-US" sz="1800" dirty="0"/>
          </a:p>
        </p:txBody>
      </p:sp>
      <p:sp>
        <p:nvSpPr>
          <p:cNvPr id="18" name="Text 16"/>
          <p:cNvSpPr/>
          <p:nvPr/>
        </p:nvSpPr>
        <p:spPr>
          <a:xfrm>
            <a:off x="365760" y="5285232"/>
            <a:ext cx="5577840" cy="1170432"/>
          </a:xfrm>
          <a:prstGeom prst="rect">
            <a:avLst/>
          </a:prstGeom>
          <a:noFill/>
          <a:ln/>
        </p:spPr>
        <p:txBody>
          <a:bodyPr wrap="square" rtlCol="0" anchor="t"/>
          <a:lstStyle/>
          <a:p>
            <a:pPr marL="0" indent="0">
              <a:buNone/>
            </a:pPr>
            <a:r>
              <a:rPr lang="en-US" sz="2000" dirty="0">
                <a:solidFill>
                  <a:srgbClr val="1B2A4A"/>
                </a:solidFill>
                <a:latin typeface="Calibri" pitchFamily="34" charset="0"/>
                <a:ea typeface="Calibri" pitchFamily="34" charset="-122"/>
                <a:cs typeface="Calibri" pitchFamily="34" charset="-120"/>
              </a:rPr>
              <a:t>'Do you enjoy leading remote teams?' generates no data. Ask 'How would you describe your experience of leading remote teams?' instead.</a:t>
            </a:r>
            <a:endParaRPr lang="en-US" sz="2000" dirty="0"/>
          </a:p>
        </p:txBody>
      </p:sp>
      <p:sp>
        <p:nvSpPr>
          <p:cNvPr id="19" name="Shape 17"/>
          <p:cNvSpPr/>
          <p:nvPr/>
        </p:nvSpPr>
        <p:spPr>
          <a:xfrm>
            <a:off x="365760" y="6528816"/>
            <a:ext cx="5577840" cy="0"/>
          </a:xfrm>
          <a:prstGeom prst="line">
            <a:avLst/>
          </a:prstGeom>
          <a:noFill/>
          <a:ln w="10160">
            <a:solidFill>
              <a:srgbClr val="DDDDDD"/>
            </a:solidFill>
            <a:prstDash val="solid"/>
          </a:ln>
        </p:spPr>
        <p:txBody>
          <a:bodyPr/>
          <a:lstStyle/>
          <a:p>
            <a:endParaRPr lang="en-GB"/>
          </a:p>
        </p:txBody>
      </p:sp>
      <p:sp>
        <p:nvSpPr>
          <p:cNvPr id="20" name="Text 18"/>
          <p:cNvSpPr/>
          <p:nvPr/>
        </p:nvSpPr>
        <p:spPr>
          <a:xfrm>
            <a:off x="6355080" y="4828032"/>
            <a:ext cx="5577840" cy="438912"/>
          </a:xfrm>
          <a:prstGeom prst="rect">
            <a:avLst/>
          </a:prstGeom>
          <a:noFill/>
          <a:ln/>
        </p:spPr>
        <p:txBody>
          <a:bodyPr wrap="squar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Creating an interrogation atmosphere</a:t>
            </a:r>
            <a:endParaRPr lang="en-US" sz="1800" dirty="0"/>
          </a:p>
        </p:txBody>
      </p:sp>
      <p:sp>
        <p:nvSpPr>
          <p:cNvPr id="21" name="Text 19"/>
          <p:cNvSpPr/>
          <p:nvPr/>
        </p:nvSpPr>
        <p:spPr>
          <a:xfrm>
            <a:off x="6355080" y="5285232"/>
            <a:ext cx="5577840" cy="1170432"/>
          </a:xfrm>
          <a:prstGeom prst="rect">
            <a:avLst/>
          </a:prstGeom>
          <a:noFill/>
          <a:ln/>
        </p:spPr>
        <p:txBody>
          <a:bodyPr wrap="square" rtlCol="0" anchor="t"/>
          <a:lstStyle/>
          <a:p>
            <a:pPr marL="0" indent="0">
              <a:buNone/>
            </a:pPr>
            <a:r>
              <a:rPr lang="en-US" sz="2000" dirty="0">
                <a:solidFill>
                  <a:srgbClr val="1B2A4A"/>
                </a:solidFill>
                <a:latin typeface="Calibri" pitchFamily="34" charset="0"/>
                <a:ea typeface="Calibri" pitchFamily="34" charset="-122"/>
                <a:cs typeface="Calibri" pitchFamily="34" charset="-120"/>
              </a:rPr>
              <a:t>Rapid-fire questions create defensiveness. Use a conversational tone, allow pauses, follow the participant's language.</a:t>
            </a:r>
            <a:endParaRPr lang="en-US" sz="2000" dirty="0"/>
          </a:p>
        </p:txBody>
      </p:sp>
      <p:sp>
        <p:nvSpPr>
          <p:cNvPr id="22" name="Shape 20"/>
          <p:cNvSpPr/>
          <p:nvPr/>
        </p:nvSpPr>
        <p:spPr>
          <a:xfrm>
            <a:off x="6355080" y="6528816"/>
            <a:ext cx="5577840" cy="0"/>
          </a:xfrm>
          <a:prstGeom prst="line">
            <a:avLst/>
          </a:prstGeom>
          <a:noFill/>
          <a:ln w="10160">
            <a:solidFill>
              <a:srgbClr val="DDDDDD"/>
            </a:solidFill>
            <a:prstDash val="solid"/>
          </a:ln>
        </p:spPr>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97031CF-C8DD-A57E-CD78-19DC959804F8}"/>
              </a:ext>
            </a:extLst>
          </p:cNvPr>
          <p:cNvGraphicFramePr>
            <a:graphicFrameLocks noGrp="1"/>
          </p:cNvGraphicFramePr>
          <p:nvPr>
            <p:extLst>
              <p:ext uri="{D42A27DB-BD31-4B8C-83A1-F6EECF244321}">
                <p14:modId xmlns:p14="http://schemas.microsoft.com/office/powerpoint/2010/main" val="30030065"/>
              </p:ext>
            </p:extLst>
          </p:nvPr>
        </p:nvGraphicFramePr>
        <p:xfrm>
          <a:off x="643467" y="982195"/>
          <a:ext cx="10905069" cy="4893615"/>
        </p:xfrm>
        <a:graphic>
          <a:graphicData uri="http://schemas.openxmlformats.org/drawingml/2006/table">
            <a:tbl>
              <a:tblPr firstRow="1" firstCol="1" bandRow="1">
                <a:tableStyleId>{69012ECD-51FC-41F1-AA8D-1B2483CD663E}</a:tableStyleId>
              </a:tblPr>
              <a:tblGrid>
                <a:gridCol w="2645238">
                  <a:extLst>
                    <a:ext uri="{9D8B030D-6E8A-4147-A177-3AD203B41FA5}">
                      <a16:colId xmlns:a16="http://schemas.microsoft.com/office/drawing/2014/main" val="4159173287"/>
                    </a:ext>
                  </a:extLst>
                </a:gridCol>
                <a:gridCol w="2779743">
                  <a:extLst>
                    <a:ext uri="{9D8B030D-6E8A-4147-A177-3AD203B41FA5}">
                      <a16:colId xmlns:a16="http://schemas.microsoft.com/office/drawing/2014/main" val="2619987399"/>
                    </a:ext>
                  </a:extLst>
                </a:gridCol>
                <a:gridCol w="2715913">
                  <a:extLst>
                    <a:ext uri="{9D8B030D-6E8A-4147-A177-3AD203B41FA5}">
                      <a16:colId xmlns:a16="http://schemas.microsoft.com/office/drawing/2014/main" val="484254915"/>
                    </a:ext>
                  </a:extLst>
                </a:gridCol>
                <a:gridCol w="2764175">
                  <a:extLst>
                    <a:ext uri="{9D8B030D-6E8A-4147-A177-3AD203B41FA5}">
                      <a16:colId xmlns:a16="http://schemas.microsoft.com/office/drawing/2014/main" val="328904959"/>
                    </a:ext>
                  </a:extLst>
                </a:gridCol>
              </a:tblGrid>
              <a:tr h="286593">
                <a:tc>
                  <a:txBody>
                    <a:bodyPr/>
                    <a:lstStyle/>
                    <a:p>
                      <a:pPr algn="ctr">
                        <a:lnSpc>
                          <a:spcPct val="115000"/>
                        </a:lnSpc>
                        <a:spcAft>
                          <a:spcPts val="800"/>
                        </a:spcAft>
                        <a:buNone/>
                      </a:pPr>
                      <a:r>
                        <a:rPr lang="en-GB" sz="1400" kern="0">
                          <a:effectLst/>
                        </a:rPr>
                        <a:t>Pitfall</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gn="ctr">
                        <a:lnSpc>
                          <a:spcPct val="115000"/>
                        </a:lnSpc>
                        <a:spcAft>
                          <a:spcPts val="800"/>
                        </a:spcAft>
                        <a:buNone/>
                      </a:pPr>
                      <a:r>
                        <a:rPr lang="en-GB" sz="1400" kern="0">
                          <a:effectLst/>
                        </a:rPr>
                        <a:t>Description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gn="ctr">
                        <a:lnSpc>
                          <a:spcPct val="115000"/>
                        </a:lnSpc>
                        <a:spcAft>
                          <a:spcPts val="800"/>
                        </a:spcAft>
                        <a:buNone/>
                      </a:pPr>
                      <a:r>
                        <a:rPr lang="en-GB" sz="1400" kern="0">
                          <a:effectLst/>
                        </a:rPr>
                        <a:t>Business/Management Example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gn="ctr">
                        <a:lnSpc>
                          <a:spcPct val="115000"/>
                        </a:lnSpc>
                        <a:spcAft>
                          <a:spcPts val="800"/>
                        </a:spcAft>
                        <a:buNone/>
                      </a:pPr>
                      <a:r>
                        <a:rPr lang="en-GB" sz="1400" kern="0">
                          <a:effectLst/>
                        </a:rPr>
                        <a:t>Better Alternative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extLst>
                  <a:ext uri="{0D108BD9-81ED-4DB2-BD59-A6C34878D82A}">
                    <a16:rowId xmlns:a16="http://schemas.microsoft.com/office/drawing/2014/main" val="1079208360"/>
                  </a:ext>
                </a:extLst>
              </a:tr>
              <a:tr h="767837">
                <a:tc>
                  <a:txBody>
                    <a:bodyPr/>
                    <a:lstStyle/>
                    <a:p>
                      <a:pPr>
                        <a:lnSpc>
                          <a:spcPct val="115000"/>
                        </a:lnSpc>
                        <a:spcAft>
                          <a:spcPts val="800"/>
                        </a:spcAft>
                        <a:buNone/>
                      </a:pPr>
                      <a:r>
                        <a:rPr lang="en-GB" sz="1400" kern="0">
                          <a:effectLst/>
                        </a:rPr>
                        <a:t>Starting with difficult or sensitive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Beginning with challenging topics before establishing rapport</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Beginning an interview with a senior executive by asking directly about recent corporate failures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Start with professional background questions, then gradually approach sensitive topics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extLst>
                  <a:ext uri="{0D108BD9-81ED-4DB2-BD59-A6C34878D82A}">
                    <a16:rowId xmlns:a16="http://schemas.microsoft.com/office/drawing/2014/main" val="2331997442"/>
                  </a:ext>
                </a:extLst>
              </a:tr>
              <a:tr h="767837">
                <a:tc>
                  <a:txBody>
                    <a:bodyPr/>
                    <a:lstStyle/>
                    <a:p>
                      <a:pPr>
                        <a:lnSpc>
                          <a:spcPct val="115000"/>
                        </a:lnSpc>
                        <a:spcAft>
                          <a:spcPts val="800"/>
                        </a:spcAft>
                        <a:buNone/>
                      </a:pPr>
                      <a:r>
                        <a:rPr lang="en-GB" sz="1400" kern="0">
                          <a:effectLst/>
                        </a:rPr>
                        <a:t>Creating an interrogation-like atmosphere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Rapid-fire questioning that feels like an audit</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Aggressive questioning about management decisions without allowing time for reflection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Use a conversational tone, allow pauses, and show genuine interest in responses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extLst>
                  <a:ext uri="{0D108BD9-81ED-4DB2-BD59-A6C34878D82A}">
                    <a16:rowId xmlns:a16="http://schemas.microsoft.com/office/drawing/2014/main" val="3856200184"/>
                  </a:ext>
                </a:extLst>
              </a:tr>
              <a:tr h="767837">
                <a:tc>
                  <a:txBody>
                    <a:bodyPr/>
                    <a:lstStyle/>
                    <a:p>
                      <a:pPr>
                        <a:lnSpc>
                          <a:spcPct val="115000"/>
                        </a:lnSpc>
                        <a:spcAft>
                          <a:spcPts val="800"/>
                        </a:spcAft>
                        <a:buNone/>
                      </a:pPr>
                      <a:r>
                        <a:rPr lang="en-GB" sz="1400" kern="0">
                          <a:effectLst/>
                        </a:rPr>
                        <a:t>Using "why"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Questions that can make participants feel judged or defensive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"Why did you implement that strategy?"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"How did you decide on that strategic approach?"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extLst>
                  <a:ext uri="{0D108BD9-81ED-4DB2-BD59-A6C34878D82A}">
                    <a16:rowId xmlns:a16="http://schemas.microsoft.com/office/drawing/2014/main" val="3693082607"/>
                  </a:ext>
                </a:extLst>
              </a:tr>
              <a:tr h="767837">
                <a:tc>
                  <a:txBody>
                    <a:bodyPr/>
                    <a:lstStyle/>
                    <a:p>
                      <a:pPr>
                        <a:lnSpc>
                          <a:spcPct val="115000"/>
                        </a:lnSpc>
                        <a:spcAft>
                          <a:spcPts val="800"/>
                        </a:spcAft>
                        <a:buNone/>
                      </a:pPr>
                      <a:r>
                        <a:rPr lang="en-GB" sz="1400" kern="0">
                          <a:effectLst/>
                        </a:rPr>
                        <a:t>Leading or loaded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Questions that suggest a preferred answer</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"Don't you think the new organisational structure has damaged team cohesion?"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"How has the new organisational structure affected team dynamics?"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extLst>
                  <a:ext uri="{0D108BD9-81ED-4DB2-BD59-A6C34878D82A}">
                    <a16:rowId xmlns:a16="http://schemas.microsoft.com/office/drawing/2014/main" val="515974056"/>
                  </a:ext>
                </a:extLst>
              </a:tr>
              <a:tr h="767837">
                <a:tc>
                  <a:txBody>
                    <a:bodyPr/>
                    <a:lstStyle/>
                    <a:p>
                      <a:pPr>
                        <a:lnSpc>
                          <a:spcPct val="115000"/>
                        </a:lnSpc>
                        <a:spcAft>
                          <a:spcPts val="800"/>
                        </a:spcAft>
                        <a:buNone/>
                      </a:pPr>
                      <a:r>
                        <a:rPr lang="en-GB" sz="1400" kern="0">
                          <a:effectLst/>
                        </a:rPr>
                        <a:t>Double-barrelled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Questions that ask two things at once, causing confusion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"How has the merger affected company culture and your department's performance?"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Separate into two questions: one about culture, another about performance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extLst>
                  <a:ext uri="{0D108BD9-81ED-4DB2-BD59-A6C34878D82A}">
                    <a16:rowId xmlns:a16="http://schemas.microsoft.com/office/drawing/2014/main" val="814355728"/>
                  </a:ext>
                </a:extLst>
              </a:tr>
              <a:tr h="767837">
                <a:tc>
                  <a:txBody>
                    <a:bodyPr/>
                    <a:lstStyle/>
                    <a:p>
                      <a:pPr>
                        <a:lnSpc>
                          <a:spcPct val="115000"/>
                        </a:lnSpc>
                        <a:spcAft>
                          <a:spcPts val="800"/>
                        </a:spcAft>
                        <a:buNone/>
                      </a:pPr>
                      <a:r>
                        <a:rPr lang="en-GB" sz="1400" kern="0">
                          <a:effectLst/>
                        </a:rPr>
                        <a:t>Closed-ended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Questions that limit responses to yes/no or simple answers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a:effectLst/>
                        </a:rPr>
                        <a:t>"Do you enjoy leading remote teams?"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tc>
                  <a:txBody>
                    <a:bodyPr/>
                    <a:lstStyle/>
                    <a:p>
                      <a:pPr>
                        <a:lnSpc>
                          <a:spcPct val="115000"/>
                        </a:lnSpc>
                        <a:spcAft>
                          <a:spcPts val="800"/>
                        </a:spcAft>
                        <a:buNone/>
                      </a:pPr>
                      <a:r>
                        <a:rPr lang="en-GB" sz="1400" kern="0" dirty="0">
                          <a:effectLst/>
                        </a:rPr>
                        <a:t>"How would you describe your experience of leading remote teams?"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932" marR="11932" marT="11932" marB="11932" anchor="ctr"/>
                </a:tc>
                <a:extLst>
                  <a:ext uri="{0D108BD9-81ED-4DB2-BD59-A6C34878D82A}">
                    <a16:rowId xmlns:a16="http://schemas.microsoft.com/office/drawing/2014/main" val="510258526"/>
                  </a:ext>
                </a:extLst>
              </a:tr>
            </a:tbl>
          </a:graphicData>
        </a:graphic>
      </p:graphicFrame>
    </p:spTree>
    <p:extLst>
      <p:ext uri="{BB962C8B-B14F-4D97-AF65-F5344CB8AC3E}">
        <p14:creationId xmlns:p14="http://schemas.microsoft.com/office/powerpoint/2010/main" val="26105046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0">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C9922A"/>
          </a:solidFill>
          <a:ln w="12700">
            <a:solidFill>
              <a:srgbClr val="C9922A"/>
            </a:solidFill>
            <a:prstDash val="solid"/>
          </a:ln>
        </p:spPr>
        <p:txBody>
          <a:bodyPr/>
          <a:lstStyle/>
          <a:p>
            <a:endParaRPr lang="en-GB"/>
          </a:p>
        </p:txBody>
      </p:sp>
      <p:sp>
        <p:nvSpPr>
          <p:cNvPr id="3" name="Shape 1"/>
          <p:cNvSpPr/>
          <p:nvPr/>
        </p:nvSpPr>
        <p:spPr>
          <a:xfrm>
            <a:off x="0" y="1005840"/>
            <a:ext cx="182880" cy="5852160"/>
          </a:xfrm>
          <a:prstGeom prst="rect">
            <a:avLst/>
          </a:prstGeom>
          <a:solidFill>
            <a:srgbClr val="C9922A"/>
          </a:solidFill>
          <a:ln w="12700">
            <a:solidFill>
              <a:srgbClr val="C9922A"/>
            </a:solidFill>
            <a:prstDash val="solid"/>
          </a:ln>
        </p:spPr>
        <p:txBody>
          <a:bodyPr/>
          <a:lstStyle/>
          <a:p>
            <a:endParaRPr lang="en-GB"/>
          </a:p>
        </p:txBody>
      </p:sp>
      <p:sp>
        <p:nvSpPr>
          <p:cNvPr id="4" name="Text 2"/>
          <p:cNvSpPr/>
          <p:nvPr/>
        </p:nvSpPr>
        <p:spPr>
          <a:xfrm>
            <a:off x="411480" y="64008"/>
            <a:ext cx="9144000" cy="402336"/>
          </a:xfrm>
          <a:prstGeom prst="rect">
            <a:avLst/>
          </a:prstGeom>
          <a:noFill/>
          <a:ln/>
        </p:spPr>
        <p:txBody>
          <a:bodyPr wrap="square" rtlCol="0" anchor="ctr"/>
          <a:lstStyle/>
          <a:p>
            <a:pPr marL="0" indent="0">
              <a:buNone/>
            </a:pPr>
            <a:r>
              <a:rPr lang="en-US" sz="1500" b="1" dirty="0">
                <a:solidFill>
                  <a:srgbClr val="1B2A4A"/>
                </a:solidFill>
                <a:latin typeface="Calibri" pitchFamily="34" charset="0"/>
                <a:ea typeface="Calibri" pitchFamily="34" charset="-122"/>
                <a:cs typeface="Calibri" pitchFamily="34" charset="-120"/>
              </a:rPr>
              <a:t>ACTIVITY</a:t>
            </a:r>
            <a:endParaRPr lang="en-US" sz="1500" dirty="0"/>
          </a:p>
        </p:txBody>
      </p:sp>
      <p:sp>
        <p:nvSpPr>
          <p:cNvPr id="5" name="Text 3"/>
          <p:cNvSpPr/>
          <p:nvPr/>
        </p:nvSpPr>
        <p:spPr>
          <a:xfrm>
            <a:off x="411480" y="530352"/>
            <a:ext cx="11338560" cy="493776"/>
          </a:xfrm>
          <a:prstGeom prst="rect">
            <a:avLst/>
          </a:prstGeom>
          <a:noFill/>
          <a:ln/>
        </p:spPr>
        <p:txBody>
          <a:bodyPr wrap="square" rtlCol="0" anchor="ctr"/>
          <a:lstStyle/>
          <a:p>
            <a:pPr marL="0" indent="0">
              <a:buNone/>
            </a:pPr>
            <a:r>
              <a:rPr lang="en-US" sz="2400" b="1" dirty="0">
                <a:solidFill>
                  <a:srgbClr val="1B2A4A"/>
                </a:solidFill>
                <a:latin typeface="Calibri" pitchFamily="34" charset="0"/>
                <a:ea typeface="Calibri" pitchFamily="34" charset="-122"/>
                <a:cs typeface="Calibri" pitchFamily="34" charset="-120"/>
              </a:rPr>
              <a:t>Critique and Rewrite: Spot the Problem</a:t>
            </a:r>
            <a:endParaRPr lang="en-US" sz="2400" dirty="0"/>
          </a:p>
        </p:txBody>
      </p:sp>
      <p:sp>
        <p:nvSpPr>
          <p:cNvPr id="6" name="Text 4"/>
          <p:cNvSpPr/>
          <p:nvPr/>
        </p:nvSpPr>
        <p:spPr>
          <a:xfrm>
            <a:off x="457200" y="1188720"/>
            <a:ext cx="11430000" cy="5486400"/>
          </a:xfrm>
          <a:prstGeom prst="rect">
            <a:avLst/>
          </a:prstGeom>
          <a:noFill/>
          <a:ln/>
        </p:spPr>
        <p:txBody>
          <a:bodyPr wrap="square" rtlCol="0" anchor="t"/>
          <a:lstStyle/>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Each question below has at least one flaw. Identify the problem and write an improved version:</a:t>
            </a:r>
            <a:endParaRPr lang="en-US" sz="2200" dirty="0"/>
          </a:p>
          <a:p>
            <a:pPr>
              <a:spcAft>
                <a:spcPts val="1800"/>
              </a:spcAft>
              <a:buSzPct val="100000"/>
            </a:pPr>
            <a:r>
              <a:rPr lang="en-US" sz="2200" dirty="0">
                <a:solidFill>
                  <a:srgbClr val="1B2A4A"/>
                </a:solidFill>
                <a:latin typeface="Calibri" pitchFamily="34" charset="0"/>
                <a:ea typeface="Calibri" pitchFamily="34" charset="-122"/>
                <a:cs typeface="Calibri" pitchFamily="34" charset="-120"/>
              </a:rPr>
              <a:t>1.  'Why did you decide to change your leadership approach?'</a:t>
            </a:r>
            <a:endParaRPr lang="en-US" sz="2200" dirty="0"/>
          </a:p>
          <a:p>
            <a:pPr>
              <a:spcAft>
                <a:spcPts val="1800"/>
              </a:spcAft>
              <a:buSzPct val="100000"/>
            </a:pPr>
            <a:r>
              <a:rPr lang="en-US" sz="2200" dirty="0">
                <a:solidFill>
                  <a:srgbClr val="1B2A4A"/>
                </a:solidFill>
                <a:latin typeface="Calibri" pitchFamily="34" charset="0"/>
                <a:ea typeface="Calibri" pitchFamily="34" charset="-122"/>
                <a:cs typeface="Calibri" pitchFamily="34" charset="-120"/>
              </a:rPr>
              <a:t>2.  'Don't you think poor governance is mainly a cultural problem in Nigeria?'</a:t>
            </a:r>
            <a:endParaRPr lang="en-US" sz="2200" dirty="0"/>
          </a:p>
          <a:p>
            <a:pPr>
              <a:spcAft>
                <a:spcPts val="1800"/>
              </a:spcAft>
              <a:buSzPct val="100000"/>
            </a:pPr>
            <a:r>
              <a:rPr lang="en-US" sz="2200" dirty="0">
                <a:solidFill>
                  <a:srgbClr val="1B2A4A"/>
                </a:solidFill>
                <a:latin typeface="Calibri" pitchFamily="34" charset="0"/>
                <a:ea typeface="Calibri" pitchFamily="34" charset="-122"/>
                <a:cs typeface="Calibri" pitchFamily="34" charset="-120"/>
              </a:rPr>
              <a:t>3.  'How has the new HR system affected staff morale and your department's KPIs?'</a:t>
            </a:r>
            <a:endParaRPr lang="en-US" sz="2200" dirty="0"/>
          </a:p>
          <a:p>
            <a:pPr>
              <a:spcAft>
                <a:spcPts val="1800"/>
              </a:spcAft>
              <a:buSzPct val="100000"/>
            </a:pPr>
            <a:r>
              <a:rPr lang="en-US" sz="2200" dirty="0">
                <a:solidFill>
                  <a:srgbClr val="1B2A4A"/>
                </a:solidFill>
                <a:latin typeface="Calibri" pitchFamily="34" charset="0"/>
                <a:ea typeface="Calibri" pitchFamily="34" charset="-122"/>
                <a:cs typeface="Calibri" pitchFamily="34" charset="-120"/>
              </a:rPr>
              <a:t>4.  'Are stakeholders engaged in your company's decision-making?'</a:t>
            </a:r>
            <a:endParaRPr lang="en-US" sz="2200" dirty="0"/>
          </a:p>
          <a:p>
            <a:pPr>
              <a:spcAft>
                <a:spcPts val="1800"/>
              </a:spcAft>
              <a:buSzPct val="100000"/>
            </a:pPr>
            <a:r>
              <a:rPr lang="en-US" sz="2200" dirty="0">
                <a:solidFill>
                  <a:srgbClr val="1B2A4A"/>
                </a:solidFill>
                <a:latin typeface="Calibri" pitchFamily="34" charset="0"/>
                <a:ea typeface="Calibri" pitchFamily="34" charset="-122"/>
                <a:cs typeface="Calibri" pitchFamily="34" charset="-120"/>
              </a:rPr>
              <a:t>5.  'How would you describe the board's effectiveness, and what training have directors received, and do they understand their fiduciary duties?'</a:t>
            </a:r>
            <a:endParaRPr lang="en-US" sz="22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1">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Critique and Rewrite: Worked Answers</a:t>
            </a:r>
            <a:endParaRPr lang="en-US" sz="2700" dirty="0"/>
          </a:p>
        </p:txBody>
      </p:sp>
      <p:sp>
        <p:nvSpPr>
          <p:cNvPr id="5" name="Text 3"/>
          <p:cNvSpPr/>
          <p:nvPr/>
        </p:nvSpPr>
        <p:spPr>
          <a:xfrm>
            <a:off x="365760" y="1115568"/>
            <a:ext cx="365760" cy="960120"/>
          </a:xfrm>
          <a:prstGeom prst="rect">
            <a:avLst/>
          </a:prstGeom>
          <a:noFill/>
          <a:ln/>
        </p:spPr>
        <p:txBody>
          <a:bodyPr wrap="square" rtlCol="0" anchor="t"/>
          <a:lstStyle/>
          <a:p>
            <a:pPr marL="0" indent="0">
              <a:buNone/>
            </a:pPr>
            <a:r>
              <a:rPr lang="en-US" sz="2200" b="1" dirty="0">
                <a:solidFill>
                  <a:srgbClr val="028090"/>
                </a:solidFill>
                <a:latin typeface="Calibri" pitchFamily="34" charset="0"/>
                <a:ea typeface="Calibri" pitchFamily="34" charset="-122"/>
                <a:cs typeface="Calibri" pitchFamily="34" charset="-120"/>
              </a:rPr>
              <a:t>1.</a:t>
            </a:r>
            <a:endParaRPr lang="en-US" sz="2200" dirty="0"/>
          </a:p>
        </p:txBody>
      </p:sp>
      <p:sp>
        <p:nvSpPr>
          <p:cNvPr id="6" name="Text 4"/>
          <p:cNvSpPr/>
          <p:nvPr/>
        </p:nvSpPr>
        <p:spPr>
          <a:xfrm>
            <a:off x="822960" y="1115568"/>
            <a:ext cx="10607040" cy="384048"/>
          </a:xfrm>
          <a:prstGeom prst="rect">
            <a:avLst/>
          </a:prstGeom>
          <a:noFill/>
          <a:ln/>
        </p:spPr>
        <p:txBody>
          <a:bodyPr wrap="non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'Why' questions invite justification and feel judgemental.</a:t>
            </a:r>
            <a:endParaRPr lang="en-US" sz="1800" dirty="0"/>
          </a:p>
        </p:txBody>
      </p:sp>
      <p:sp>
        <p:nvSpPr>
          <p:cNvPr id="7" name="Text 5"/>
          <p:cNvSpPr/>
          <p:nvPr/>
        </p:nvSpPr>
        <p:spPr>
          <a:xfrm>
            <a:off x="822960" y="1536192"/>
            <a:ext cx="10607040" cy="548640"/>
          </a:xfrm>
          <a:prstGeom prst="rect">
            <a:avLst/>
          </a:prstGeom>
          <a:noFill/>
          <a:ln/>
        </p:spPr>
        <p:txBody>
          <a:bodyPr wrap="square" rtlCol="0" anchor="t"/>
          <a:lstStyle/>
          <a:p>
            <a:pPr marL="0" indent="0">
              <a:buNone/>
            </a:pPr>
            <a:r>
              <a:rPr lang="en-US" sz="1800" i="1" dirty="0">
                <a:solidFill>
                  <a:srgbClr val="1B2A4A"/>
                </a:solidFill>
                <a:latin typeface="Calibri" pitchFamily="34" charset="0"/>
                <a:ea typeface="Calibri" pitchFamily="34" charset="-122"/>
                <a:cs typeface="Calibri" pitchFamily="34" charset="-120"/>
              </a:rPr>
              <a:t>Better: 'How would you describe the way your leadership approach has developed over your career?'</a:t>
            </a:r>
            <a:endParaRPr lang="en-US" sz="1800" dirty="0"/>
          </a:p>
        </p:txBody>
      </p:sp>
      <p:sp>
        <p:nvSpPr>
          <p:cNvPr id="8" name="Shape 6"/>
          <p:cNvSpPr/>
          <p:nvPr/>
        </p:nvSpPr>
        <p:spPr>
          <a:xfrm>
            <a:off x="365760" y="2112264"/>
            <a:ext cx="11430000" cy="0"/>
          </a:xfrm>
          <a:prstGeom prst="line">
            <a:avLst/>
          </a:prstGeom>
          <a:noFill/>
          <a:ln w="10160">
            <a:solidFill>
              <a:srgbClr val="DDDDDD"/>
            </a:solidFill>
            <a:prstDash val="solid"/>
          </a:ln>
        </p:spPr>
        <p:txBody>
          <a:bodyPr/>
          <a:lstStyle/>
          <a:p>
            <a:endParaRPr lang="en-GB"/>
          </a:p>
        </p:txBody>
      </p:sp>
      <p:sp>
        <p:nvSpPr>
          <p:cNvPr id="9" name="Text 7"/>
          <p:cNvSpPr/>
          <p:nvPr/>
        </p:nvSpPr>
        <p:spPr>
          <a:xfrm>
            <a:off x="365760" y="2176272"/>
            <a:ext cx="365760" cy="960120"/>
          </a:xfrm>
          <a:prstGeom prst="rect">
            <a:avLst/>
          </a:prstGeom>
          <a:noFill/>
          <a:ln/>
        </p:spPr>
        <p:txBody>
          <a:bodyPr wrap="square" rtlCol="0" anchor="t"/>
          <a:lstStyle/>
          <a:p>
            <a:pPr marL="0" indent="0">
              <a:buNone/>
            </a:pPr>
            <a:r>
              <a:rPr lang="en-US" sz="2200" b="1" dirty="0">
                <a:solidFill>
                  <a:srgbClr val="028090"/>
                </a:solidFill>
                <a:latin typeface="Calibri" pitchFamily="34" charset="0"/>
                <a:ea typeface="Calibri" pitchFamily="34" charset="-122"/>
                <a:cs typeface="Calibri" pitchFamily="34" charset="-120"/>
              </a:rPr>
              <a:t>2.</a:t>
            </a:r>
            <a:endParaRPr lang="en-US" sz="2200" dirty="0"/>
          </a:p>
        </p:txBody>
      </p:sp>
      <p:sp>
        <p:nvSpPr>
          <p:cNvPr id="10" name="Text 8"/>
          <p:cNvSpPr/>
          <p:nvPr/>
        </p:nvSpPr>
        <p:spPr>
          <a:xfrm>
            <a:off x="822960" y="2176272"/>
            <a:ext cx="10607040" cy="384048"/>
          </a:xfrm>
          <a:prstGeom prst="rect">
            <a:avLst/>
          </a:prstGeom>
          <a:noFill/>
          <a:ln/>
        </p:spPr>
        <p:txBody>
          <a:bodyPr wrap="non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Loaded and leading: embeds the researcher's assumption as a fact to be agreed with.</a:t>
            </a:r>
            <a:endParaRPr lang="en-US" sz="1800" dirty="0"/>
          </a:p>
        </p:txBody>
      </p:sp>
      <p:sp>
        <p:nvSpPr>
          <p:cNvPr id="11" name="Text 9"/>
          <p:cNvSpPr/>
          <p:nvPr/>
        </p:nvSpPr>
        <p:spPr>
          <a:xfrm>
            <a:off x="822960" y="2596896"/>
            <a:ext cx="10607040" cy="548640"/>
          </a:xfrm>
          <a:prstGeom prst="rect">
            <a:avLst/>
          </a:prstGeom>
          <a:noFill/>
          <a:ln/>
        </p:spPr>
        <p:txBody>
          <a:bodyPr wrap="square" rtlCol="0" anchor="t"/>
          <a:lstStyle/>
          <a:p>
            <a:pPr marL="0" indent="0">
              <a:buNone/>
            </a:pPr>
            <a:r>
              <a:rPr lang="en-US" sz="1800" i="1" dirty="0">
                <a:solidFill>
                  <a:srgbClr val="1B2A4A"/>
                </a:solidFill>
                <a:latin typeface="Calibri" pitchFamily="34" charset="0"/>
                <a:ea typeface="Calibri" pitchFamily="34" charset="-122"/>
                <a:cs typeface="Calibri" pitchFamily="34" charset="-120"/>
              </a:rPr>
              <a:t>Better: 'How would you describe the relationship between cultural factors and corporate governance practice in your context?'</a:t>
            </a:r>
            <a:endParaRPr lang="en-US" sz="1800" dirty="0"/>
          </a:p>
        </p:txBody>
      </p:sp>
      <p:sp>
        <p:nvSpPr>
          <p:cNvPr id="12" name="Shape 10"/>
          <p:cNvSpPr/>
          <p:nvPr/>
        </p:nvSpPr>
        <p:spPr>
          <a:xfrm>
            <a:off x="365760" y="3172968"/>
            <a:ext cx="11430000" cy="0"/>
          </a:xfrm>
          <a:prstGeom prst="line">
            <a:avLst/>
          </a:prstGeom>
          <a:noFill/>
          <a:ln w="10160">
            <a:solidFill>
              <a:srgbClr val="DDDDDD"/>
            </a:solidFill>
            <a:prstDash val="solid"/>
          </a:ln>
        </p:spPr>
        <p:txBody>
          <a:bodyPr/>
          <a:lstStyle/>
          <a:p>
            <a:endParaRPr lang="en-GB"/>
          </a:p>
        </p:txBody>
      </p:sp>
      <p:sp>
        <p:nvSpPr>
          <p:cNvPr id="13" name="Text 11"/>
          <p:cNvSpPr/>
          <p:nvPr/>
        </p:nvSpPr>
        <p:spPr>
          <a:xfrm>
            <a:off x="365760" y="3236976"/>
            <a:ext cx="365760" cy="960120"/>
          </a:xfrm>
          <a:prstGeom prst="rect">
            <a:avLst/>
          </a:prstGeom>
          <a:noFill/>
          <a:ln/>
        </p:spPr>
        <p:txBody>
          <a:bodyPr wrap="square" rtlCol="0" anchor="t"/>
          <a:lstStyle/>
          <a:p>
            <a:pPr marL="0" indent="0">
              <a:buNone/>
            </a:pPr>
            <a:r>
              <a:rPr lang="en-US" sz="2200" b="1" dirty="0">
                <a:solidFill>
                  <a:srgbClr val="028090"/>
                </a:solidFill>
                <a:latin typeface="Calibri" pitchFamily="34" charset="0"/>
                <a:ea typeface="Calibri" pitchFamily="34" charset="-122"/>
                <a:cs typeface="Calibri" pitchFamily="34" charset="-120"/>
              </a:rPr>
              <a:t>3.</a:t>
            </a:r>
            <a:endParaRPr lang="en-US" sz="2200" dirty="0"/>
          </a:p>
        </p:txBody>
      </p:sp>
      <p:sp>
        <p:nvSpPr>
          <p:cNvPr id="14" name="Text 12"/>
          <p:cNvSpPr/>
          <p:nvPr/>
        </p:nvSpPr>
        <p:spPr>
          <a:xfrm>
            <a:off x="822960" y="3236976"/>
            <a:ext cx="10607040" cy="384048"/>
          </a:xfrm>
          <a:prstGeom prst="rect">
            <a:avLst/>
          </a:prstGeom>
          <a:noFill/>
          <a:ln/>
        </p:spPr>
        <p:txBody>
          <a:bodyPr wrap="non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Double-barrelled: two questions in one. Participants answer one and the other is lost.</a:t>
            </a:r>
            <a:endParaRPr lang="en-US" sz="1800" dirty="0"/>
          </a:p>
        </p:txBody>
      </p:sp>
      <p:sp>
        <p:nvSpPr>
          <p:cNvPr id="15" name="Text 13"/>
          <p:cNvSpPr/>
          <p:nvPr/>
        </p:nvSpPr>
        <p:spPr>
          <a:xfrm>
            <a:off x="822960" y="3657600"/>
            <a:ext cx="10607040" cy="548640"/>
          </a:xfrm>
          <a:prstGeom prst="rect">
            <a:avLst/>
          </a:prstGeom>
          <a:noFill/>
          <a:ln/>
        </p:spPr>
        <p:txBody>
          <a:bodyPr wrap="square" rtlCol="0" anchor="t"/>
          <a:lstStyle/>
          <a:p>
            <a:pPr marL="0" indent="0">
              <a:buNone/>
            </a:pPr>
            <a:r>
              <a:rPr lang="en-US" sz="1800" i="1" dirty="0">
                <a:solidFill>
                  <a:srgbClr val="1B2A4A"/>
                </a:solidFill>
                <a:latin typeface="Calibri" pitchFamily="34" charset="0"/>
                <a:ea typeface="Calibri" pitchFamily="34" charset="-122"/>
                <a:cs typeface="Calibri" pitchFamily="34" charset="-120"/>
              </a:rPr>
              <a:t>Better: Split: 'How has the new HR system affected staff morale?'  Then separately: 'How has it affected your department's performance?'</a:t>
            </a:r>
            <a:endParaRPr lang="en-US" sz="1800" dirty="0"/>
          </a:p>
        </p:txBody>
      </p:sp>
      <p:sp>
        <p:nvSpPr>
          <p:cNvPr id="16" name="Shape 14"/>
          <p:cNvSpPr/>
          <p:nvPr/>
        </p:nvSpPr>
        <p:spPr>
          <a:xfrm>
            <a:off x="365760" y="4233672"/>
            <a:ext cx="11430000" cy="0"/>
          </a:xfrm>
          <a:prstGeom prst="line">
            <a:avLst/>
          </a:prstGeom>
          <a:noFill/>
          <a:ln w="10160">
            <a:solidFill>
              <a:srgbClr val="DDDDDD"/>
            </a:solidFill>
            <a:prstDash val="solid"/>
          </a:ln>
        </p:spPr>
        <p:txBody>
          <a:bodyPr/>
          <a:lstStyle/>
          <a:p>
            <a:endParaRPr lang="en-GB"/>
          </a:p>
        </p:txBody>
      </p:sp>
      <p:sp>
        <p:nvSpPr>
          <p:cNvPr id="17" name="Text 15"/>
          <p:cNvSpPr/>
          <p:nvPr/>
        </p:nvSpPr>
        <p:spPr>
          <a:xfrm>
            <a:off x="365760" y="4297680"/>
            <a:ext cx="365760" cy="960120"/>
          </a:xfrm>
          <a:prstGeom prst="rect">
            <a:avLst/>
          </a:prstGeom>
          <a:noFill/>
          <a:ln/>
        </p:spPr>
        <p:txBody>
          <a:bodyPr wrap="square" rtlCol="0" anchor="t"/>
          <a:lstStyle/>
          <a:p>
            <a:pPr marL="0" indent="0">
              <a:buNone/>
            </a:pPr>
            <a:r>
              <a:rPr lang="en-US" sz="2200" b="1" dirty="0">
                <a:solidFill>
                  <a:srgbClr val="028090"/>
                </a:solidFill>
                <a:latin typeface="Calibri" pitchFamily="34" charset="0"/>
                <a:ea typeface="Calibri" pitchFamily="34" charset="-122"/>
                <a:cs typeface="Calibri" pitchFamily="34" charset="-120"/>
              </a:rPr>
              <a:t>4.</a:t>
            </a:r>
            <a:endParaRPr lang="en-US" sz="2200" dirty="0"/>
          </a:p>
        </p:txBody>
      </p:sp>
      <p:sp>
        <p:nvSpPr>
          <p:cNvPr id="18" name="Text 16"/>
          <p:cNvSpPr/>
          <p:nvPr/>
        </p:nvSpPr>
        <p:spPr>
          <a:xfrm>
            <a:off x="822960" y="4297680"/>
            <a:ext cx="10607040" cy="384048"/>
          </a:xfrm>
          <a:prstGeom prst="rect">
            <a:avLst/>
          </a:prstGeom>
          <a:noFill/>
          <a:ln/>
        </p:spPr>
        <p:txBody>
          <a:bodyPr wrap="non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Closed: invites yes or no. Produces no usable qualitative data.</a:t>
            </a:r>
            <a:endParaRPr lang="en-US" sz="1800" dirty="0"/>
          </a:p>
        </p:txBody>
      </p:sp>
      <p:sp>
        <p:nvSpPr>
          <p:cNvPr id="19" name="Text 17"/>
          <p:cNvSpPr/>
          <p:nvPr/>
        </p:nvSpPr>
        <p:spPr>
          <a:xfrm>
            <a:off x="822960" y="4718304"/>
            <a:ext cx="10607040" cy="548640"/>
          </a:xfrm>
          <a:prstGeom prst="rect">
            <a:avLst/>
          </a:prstGeom>
          <a:noFill/>
          <a:ln/>
        </p:spPr>
        <p:txBody>
          <a:bodyPr wrap="square" rtlCol="0" anchor="t"/>
          <a:lstStyle/>
          <a:p>
            <a:pPr marL="0" indent="0">
              <a:buNone/>
            </a:pPr>
            <a:r>
              <a:rPr lang="en-US" sz="1800" i="1" dirty="0">
                <a:solidFill>
                  <a:srgbClr val="1B2A4A"/>
                </a:solidFill>
                <a:latin typeface="Calibri" pitchFamily="34" charset="0"/>
                <a:ea typeface="Calibri" pitchFamily="34" charset="-122"/>
                <a:cs typeface="Calibri" pitchFamily="34" charset="-120"/>
              </a:rPr>
              <a:t>Better: 'How would you describe the role of stakeholders in your organisation's decision-making processes?'</a:t>
            </a:r>
            <a:endParaRPr lang="en-US" sz="1800" dirty="0"/>
          </a:p>
        </p:txBody>
      </p:sp>
      <p:sp>
        <p:nvSpPr>
          <p:cNvPr id="20" name="Shape 18"/>
          <p:cNvSpPr/>
          <p:nvPr/>
        </p:nvSpPr>
        <p:spPr>
          <a:xfrm>
            <a:off x="365760" y="5294376"/>
            <a:ext cx="11430000" cy="0"/>
          </a:xfrm>
          <a:prstGeom prst="line">
            <a:avLst/>
          </a:prstGeom>
          <a:noFill/>
          <a:ln w="10160">
            <a:solidFill>
              <a:srgbClr val="DDDDDD"/>
            </a:solidFill>
            <a:prstDash val="solid"/>
          </a:ln>
        </p:spPr>
        <p:txBody>
          <a:bodyPr/>
          <a:lstStyle/>
          <a:p>
            <a:endParaRPr lang="en-GB"/>
          </a:p>
        </p:txBody>
      </p:sp>
      <p:sp>
        <p:nvSpPr>
          <p:cNvPr id="21" name="Text 19"/>
          <p:cNvSpPr/>
          <p:nvPr/>
        </p:nvSpPr>
        <p:spPr>
          <a:xfrm>
            <a:off x="365760" y="5358384"/>
            <a:ext cx="365760" cy="960120"/>
          </a:xfrm>
          <a:prstGeom prst="rect">
            <a:avLst/>
          </a:prstGeom>
          <a:noFill/>
          <a:ln/>
        </p:spPr>
        <p:txBody>
          <a:bodyPr wrap="square" rtlCol="0" anchor="t"/>
          <a:lstStyle/>
          <a:p>
            <a:pPr marL="0" indent="0">
              <a:buNone/>
            </a:pPr>
            <a:r>
              <a:rPr lang="en-US" sz="2200" b="1" dirty="0">
                <a:solidFill>
                  <a:srgbClr val="028090"/>
                </a:solidFill>
                <a:latin typeface="Calibri" pitchFamily="34" charset="0"/>
                <a:ea typeface="Calibri" pitchFamily="34" charset="-122"/>
                <a:cs typeface="Calibri" pitchFamily="34" charset="-120"/>
              </a:rPr>
              <a:t>5.</a:t>
            </a:r>
            <a:endParaRPr lang="en-US" sz="2200" dirty="0"/>
          </a:p>
        </p:txBody>
      </p:sp>
      <p:sp>
        <p:nvSpPr>
          <p:cNvPr id="22" name="Text 20"/>
          <p:cNvSpPr/>
          <p:nvPr/>
        </p:nvSpPr>
        <p:spPr>
          <a:xfrm>
            <a:off x="822960" y="5358384"/>
            <a:ext cx="10607040" cy="384048"/>
          </a:xfrm>
          <a:prstGeom prst="rect">
            <a:avLst/>
          </a:prstGeom>
          <a:noFill/>
          <a:ln/>
        </p:spPr>
        <p:txBody>
          <a:bodyPr wrap="none" rtlCol="0" anchor="ctr"/>
          <a:lstStyle/>
          <a:p>
            <a:pPr marL="0" indent="0">
              <a:buNone/>
            </a:pPr>
            <a:r>
              <a:rPr lang="en-US" sz="1800" b="1" dirty="0">
                <a:solidFill>
                  <a:srgbClr val="8B1A1A"/>
                </a:solidFill>
                <a:latin typeface="Calibri" pitchFamily="34" charset="0"/>
                <a:ea typeface="Calibri" pitchFamily="34" charset="-122"/>
                <a:cs typeface="Calibri" pitchFamily="34" charset="-120"/>
              </a:rPr>
              <a:t>Problem: Three questions in one. No participant can address all three coherently.</a:t>
            </a:r>
            <a:endParaRPr lang="en-US" sz="1800" dirty="0"/>
          </a:p>
        </p:txBody>
      </p:sp>
      <p:sp>
        <p:nvSpPr>
          <p:cNvPr id="23" name="Text 21"/>
          <p:cNvSpPr/>
          <p:nvPr/>
        </p:nvSpPr>
        <p:spPr>
          <a:xfrm>
            <a:off x="822960" y="5779008"/>
            <a:ext cx="10607040" cy="548640"/>
          </a:xfrm>
          <a:prstGeom prst="rect">
            <a:avLst/>
          </a:prstGeom>
          <a:noFill/>
          <a:ln/>
        </p:spPr>
        <p:txBody>
          <a:bodyPr wrap="square" rtlCol="0" anchor="t"/>
          <a:lstStyle/>
          <a:p>
            <a:pPr marL="0" indent="0">
              <a:buNone/>
            </a:pPr>
            <a:r>
              <a:rPr lang="en-US" sz="1800" i="1" dirty="0">
                <a:solidFill>
                  <a:srgbClr val="1B2A4A"/>
                </a:solidFill>
                <a:latin typeface="Calibri" pitchFamily="34" charset="0"/>
                <a:ea typeface="Calibri" pitchFamily="34" charset="-122"/>
                <a:cs typeface="Calibri" pitchFamily="34" charset="-120"/>
              </a:rPr>
              <a:t>Better: 'How would you describe the effectiveness of your board of directors?' then separate probes for training and duties.</a:t>
            </a:r>
            <a:endParaRPr lang="en-US" sz="1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2">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Probing Techniques: Six Tools for Depth</a:t>
            </a:r>
            <a:endParaRPr lang="en-US" sz="2700" dirty="0"/>
          </a:p>
        </p:txBody>
      </p:sp>
      <p:sp>
        <p:nvSpPr>
          <p:cNvPr id="5" name="Text 3"/>
          <p:cNvSpPr/>
          <p:nvPr/>
        </p:nvSpPr>
        <p:spPr>
          <a:xfrm>
            <a:off x="457200" y="1115568"/>
            <a:ext cx="11247120" cy="685800"/>
          </a:xfrm>
          <a:prstGeom prst="rect">
            <a:avLst/>
          </a:prstGeom>
          <a:noFill/>
          <a:ln/>
        </p:spPr>
        <p:txBody>
          <a:bodyPr wrap="square" rtlCol="0" anchor="t"/>
          <a:lstStyle/>
          <a:p>
            <a:pPr marL="0" indent="0" algn="l">
              <a:buNone/>
            </a:pPr>
            <a:r>
              <a:rPr lang="en-US" sz="2000" dirty="0">
                <a:solidFill>
                  <a:srgbClr val="1B2A4A"/>
                </a:solidFill>
                <a:latin typeface="Calibri" pitchFamily="34" charset="0"/>
                <a:ea typeface="Calibri" pitchFamily="34" charset="-122"/>
                <a:cs typeface="Calibri" pitchFamily="34" charset="-120"/>
              </a:rPr>
              <a:t>Plan your probes before the interview. Unplanned probing introduces bias. Each probe type below is defined and illustrated with an example from corporate governance research.</a:t>
            </a:r>
            <a:endParaRPr lang="en-US" sz="2000" dirty="0"/>
          </a:p>
        </p:txBody>
      </p:sp>
      <p:sp>
        <p:nvSpPr>
          <p:cNvPr id="6" name="Text 4"/>
          <p:cNvSpPr/>
          <p:nvPr/>
        </p:nvSpPr>
        <p:spPr>
          <a:xfrm>
            <a:off x="365760" y="1920240"/>
            <a:ext cx="5577840" cy="365760"/>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Clarifying</a:t>
            </a:r>
            <a:endParaRPr lang="en-US" sz="2000" dirty="0"/>
          </a:p>
        </p:txBody>
      </p:sp>
      <p:sp>
        <p:nvSpPr>
          <p:cNvPr id="7" name="Text 5"/>
          <p:cNvSpPr/>
          <p:nvPr/>
        </p:nvSpPr>
        <p:spPr>
          <a:xfrm>
            <a:off x="365760" y="2267712"/>
            <a:ext cx="5577840" cy="384048"/>
          </a:xfrm>
          <a:prstGeom prst="rect">
            <a:avLst/>
          </a:prstGeom>
          <a:noFill/>
          <a:ln/>
        </p:spPr>
        <p:txBody>
          <a:bodyPr wrap="square" rtlCol="0" anchor="ctr"/>
          <a:lstStyle/>
          <a:p>
            <a:pPr marL="0" indent="0">
              <a:buNone/>
            </a:pPr>
            <a:r>
              <a:rPr lang="en-US" sz="1700" dirty="0">
                <a:solidFill>
                  <a:srgbClr val="3D5A80"/>
                </a:solidFill>
                <a:latin typeface="Calibri" pitchFamily="34" charset="0"/>
                <a:ea typeface="Calibri" pitchFamily="34" charset="-122"/>
                <a:cs typeface="Calibri" pitchFamily="34" charset="-120"/>
              </a:rPr>
              <a:t>Asks the participant to explain a term or phrase they have used in their own way.</a:t>
            </a:r>
            <a:endParaRPr lang="en-US" sz="1700" dirty="0"/>
          </a:p>
        </p:txBody>
      </p:sp>
      <p:sp>
        <p:nvSpPr>
          <p:cNvPr id="8" name="Text 6"/>
          <p:cNvSpPr/>
          <p:nvPr/>
        </p:nvSpPr>
        <p:spPr>
          <a:xfrm>
            <a:off x="365760" y="2670048"/>
            <a:ext cx="5577840" cy="685800"/>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Example: You used the word 'accountability' just now. What does accountability look like in practice in your organisation?</a:t>
            </a:r>
            <a:endParaRPr lang="en-US" sz="1700" dirty="0"/>
          </a:p>
        </p:txBody>
      </p:sp>
      <p:sp>
        <p:nvSpPr>
          <p:cNvPr id="9" name="Shape 7"/>
          <p:cNvSpPr/>
          <p:nvPr/>
        </p:nvSpPr>
        <p:spPr>
          <a:xfrm>
            <a:off x="365760" y="3401568"/>
            <a:ext cx="5577840" cy="0"/>
          </a:xfrm>
          <a:prstGeom prst="line">
            <a:avLst/>
          </a:prstGeom>
          <a:noFill/>
          <a:ln w="10160">
            <a:solidFill>
              <a:srgbClr val="DDDDDD"/>
            </a:solidFill>
            <a:prstDash val="solid"/>
          </a:ln>
        </p:spPr>
        <p:txBody>
          <a:bodyPr/>
          <a:lstStyle/>
          <a:p>
            <a:endParaRPr lang="en-GB"/>
          </a:p>
        </p:txBody>
      </p:sp>
      <p:sp>
        <p:nvSpPr>
          <p:cNvPr id="10" name="Text 8"/>
          <p:cNvSpPr/>
          <p:nvPr/>
        </p:nvSpPr>
        <p:spPr>
          <a:xfrm>
            <a:off x="6355080" y="1920240"/>
            <a:ext cx="5577840" cy="365760"/>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Elaborating</a:t>
            </a:r>
            <a:endParaRPr lang="en-US" sz="2000" dirty="0"/>
          </a:p>
        </p:txBody>
      </p:sp>
      <p:sp>
        <p:nvSpPr>
          <p:cNvPr id="11" name="Text 9"/>
          <p:cNvSpPr/>
          <p:nvPr/>
        </p:nvSpPr>
        <p:spPr>
          <a:xfrm>
            <a:off x="6355080" y="2267712"/>
            <a:ext cx="5577840" cy="384048"/>
          </a:xfrm>
          <a:prstGeom prst="rect">
            <a:avLst/>
          </a:prstGeom>
          <a:noFill/>
          <a:ln/>
        </p:spPr>
        <p:txBody>
          <a:bodyPr wrap="square" rtlCol="0" anchor="ctr"/>
          <a:lstStyle/>
          <a:p>
            <a:pPr marL="0" indent="0">
              <a:buNone/>
            </a:pPr>
            <a:r>
              <a:rPr lang="en-US" sz="1700" dirty="0">
                <a:solidFill>
                  <a:srgbClr val="3D5A80"/>
                </a:solidFill>
                <a:latin typeface="Calibri" pitchFamily="34" charset="0"/>
                <a:ea typeface="Calibri" pitchFamily="34" charset="-122"/>
                <a:cs typeface="Calibri" pitchFamily="34" charset="-120"/>
              </a:rPr>
              <a:t>Invites the participant to go further on something they have mentioned.</a:t>
            </a:r>
            <a:endParaRPr lang="en-US" sz="1700" dirty="0"/>
          </a:p>
        </p:txBody>
      </p:sp>
      <p:sp>
        <p:nvSpPr>
          <p:cNvPr id="12" name="Text 10"/>
          <p:cNvSpPr/>
          <p:nvPr/>
        </p:nvSpPr>
        <p:spPr>
          <a:xfrm>
            <a:off x="6355080" y="2670048"/>
            <a:ext cx="5577840" cy="685800"/>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Example: You mentioned informal networks. Can you tell me more about how those operate?</a:t>
            </a:r>
            <a:endParaRPr lang="en-US" sz="1700" dirty="0"/>
          </a:p>
        </p:txBody>
      </p:sp>
      <p:sp>
        <p:nvSpPr>
          <p:cNvPr id="13" name="Shape 11"/>
          <p:cNvSpPr/>
          <p:nvPr/>
        </p:nvSpPr>
        <p:spPr>
          <a:xfrm>
            <a:off x="6355080" y="3401568"/>
            <a:ext cx="5577840" cy="0"/>
          </a:xfrm>
          <a:prstGeom prst="line">
            <a:avLst/>
          </a:prstGeom>
          <a:noFill/>
          <a:ln w="10160">
            <a:solidFill>
              <a:srgbClr val="DDDDDD"/>
            </a:solidFill>
            <a:prstDash val="solid"/>
          </a:ln>
        </p:spPr>
        <p:txBody>
          <a:bodyPr/>
          <a:lstStyle/>
          <a:p>
            <a:endParaRPr lang="en-GB"/>
          </a:p>
        </p:txBody>
      </p:sp>
      <p:sp>
        <p:nvSpPr>
          <p:cNvPr id="14" name="Text 12"/>
          <p:cNvSpPr/>
          <p:nvPr/>
        </p:nvSpPr>
        <p:spPr>
          <a:xfrm>
            <a:off x="365760" y="3493008"/>
            <a:ext cx="5577840" cy="365760"/>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Justifying</a:t>
            </a:r>
            <a:endParaRPr lang="en-US" sz="2000" dirty="0"/>
          </a:p>
        </p:txBody>
      </p:sp>
      <p:sp>
        <p:nvSpPr>
          <p:cNvPr id="15" name="Text 13"/>
          <p:cNvSpPr/>
          <p:nvPr/>
        </p:nvSpPr>
        <p:spPr>
          <a:xfrm>
            <a:off x="365760" y="3840480"/>
            <a:ext cx="5577840" cy="384048"/>
          </a:xfrm>
          <a:prstGeom prst="rect">
            <a:avLst/>
          </a:prstGeom>
          <a:noFill/>
          <a:ln/>
        </p:spPr>
        <p:txBody>
          <a:bodyPr wrap="square" rtlCol="0" anchor="ctr"/>
          <a:lstStyle/>
          <a:p>
            <a:pPr marL="0" indent="0">
              <a:buNone/>
            </a:pPr>
            <a:r>
              <a:rPr lang="en-US" sz="1700" dirty="0">
                <a:solidFill>
                  <a:srgbClr val="3D5A80"/>
                </a:solidFill>
                <a:latin typeface="Calibri" pitchFamily="34" charset="0"/>
                <a:ea typeface="Calibri" pitchFamily="34" charset="-122"/>
                <a:cs typeface="Calibri" pitchFamily="34" charset="-120"/>
              </a:rPr>
              <a:t>Asks the participant to explain the reasoning behind a view or action.</a:t>
            </a:r>
            <a:endParaRPr lang="en-US" sz="1700" dirty="0"/>
          </a:p>
        </p:txBody>
      </p:sp>
      <p:sp>
        <p:nvSpPr>
          <p:cNvPr id="16" name="Text 14"/>
          <p:cNvSpPr/>
          <p:nvPr/>
        </p:nvSpPr>
        <p:spPr>
          <a:xfrm>
            <a:off x="365760" y="4242816"/>
            <a:ext cx="5577840" cy="685800"/>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Example: What leads you to see it that way in your particular context?</a:t>
            </a:r>
            <a:endParaRPr lang="en-US" sz="1700" dirty="0"/>
          </a:p>
        </p:txBody>
      </p:sp>
      <p:sp>
        <p:nvSpPr>
          <p:cNvPr id="17" name="Shape 15"/>
          <p:cNvSpPr/>
          <p:nvPr/>
        </p:nvSpPr>
        <p:spPr>
          <a:xfrm>
            <a:off x="365760" y="4974336"/>
            <a:ext cx="5577840" cy="0"/>
          </a:xfrm>
          <a:prstGeom prst="line">
            <a:avLst/>
          </a:prstGeom>
          <a:noFill/>
          <a:ln w="10160">
            <a:solidFill>
              <a:srgbClr val="DDDDDD"/>
            </a:solidFill>
            <a:prstDash val="solid"/>
          </a:ln>
        </p:spPr>
        <p:txBody>
          <a:bodyPr/>
          <a:lstStyle/>
          <a:p>
            <a:endParaRPr lang="en-GB"/>
          </a:p>
        </p:txBody>
      </p:sp>
      <p:sp>
        <p:nvSpPr>
          <p:cNvPr id="18" name="Text 16"/>
          <p:cNvSpPr/>
          <p:nvPr/>
        </p:nvSpPr>
        <p:spPr>
          <a:xfrm>
            <a:off x="6355080" y="3493008"/>
            <a:ext cx="5577840" cy="365760"/>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Reflecting</a:t>
            </a:r>
            <a:endParaRPr lang="en-US" sz="2000" dirty="0"/>
          </a:p>
        </p:txBody>
      </p:sp>
      <p:sp>
        <p:nvSpPr>
          <p:cNvPr id="19" name="Text 17"/>
          <p:cNvSpPr/>
          <p:nvPr/>
        </p:nvSpPr>
        <p:spPr>
          <a:xfrm>
            <a:off x="6355080" y="3840480"/>
            <a:ext cx="5577840" cy="384048"/>
          </a:xfrm>
          <a:prstGeom prst="rect">
            <a:avLst/>
          </a:prstGeom>
          <a:noFill/>
          <a:ln/>
        </p:spPr>
        <p:txBody>
          <a:bodyPr wrap="square" rtlCol="0" anchor="ctr"/>
          <a:lstStyle/>
          <a:p>
            <a:pPr marL="0" indent="0">
              <a:buNone/>
            </a:pPr>
            <a:r>
              <a:rPr lang="en-US" sz="1700" dirty="0">
                <a:solidFill>
                  <a:srgbClr val="3D5A80"/>
                </a:solidFill>
                <a:latin typeface="Calibri" pitchFamily="34" charset="0"/>
                <a:ea typeface="Calibri" pitchFamily="34" charset="-122"/>
                <a:cs typeface="Calibri" pitchFamily="34" charset="-120"/>
              </a:rPr>
              <a:t>The researcher mirrors the participant's own words back to open up further reflection. Not a question: a restatement.</a:t>
            </a:r>
            <a:endParaRPr lang="en-US" sz="1700" dirty="0"/>
          </a:p>
        </p:txBody>
      </p:sp>
      <p:sp>
        <p:nvSpPr>
          <p:cNvPr id="20" name="Text 18"/>
          <p:cNvSpPr/>
          <p:nvPr/>
        </p:nvSpPr>
        <p:spPr>
          <a:xfrm>
            <a:off x="6355080" y="4242816"/>
            <a:ext cx="5577840" cy="685800"/>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Example: Participant says: 'The board tends to avoid difficult conversations.' Researcher responds: 'Avoid difficult conversations...' [pause]</a:t>
            </a:r>
            <a:endParaRPr lang="en-US" sz="1700" dirty="0"/>
          </a:p>
        </p:txBody>
      </p:sp>
      <p:sp>
        <p:nvSpPr>
          <p:cNvPr id="21" name="Shape 19"/>
          <p:cNvSpPr/>
          <p:nvPr/>
        </p:nvSpPr>
        <p:spPr>
          <a:xfrm>
            <a:off x="6355080" y="4974336"/>
            <a:ext cx="5577840" cy="0"/>
          </a:xfrm>
          <a:prstGeom prst="line">
            <a:avLst/>
          </a:prstGeom>
          <a:noFill/>
          <a:ln w="10160">
            <a:solidFill>
              <a:srgbClr val="DDDDDD"/>
            </a:solidFill>
            <a:prstDash val="solid"/>
          </a:ln>
        </p:spPr>
        <p:txBody>
          <a:bodyPr/>
          <a:lstStyle/>
          <a:p>
            <a:endParaRPr lang="en-GB"/>
          </a:p>
        </p:txBody>
      </p:sp>
      <p:sp>
        <p:nvSpPr>
          <p:cNvPr id="22" name="Text 20"/>
          <p:cNvSpPr/>
          <p:nvPr/>
        </p:nvSpPr>
        <p:spPr>
          <a:xfrm>
            <a:off x="365760" y="5065776"/>
            <a:ext cx="5577840" cy="365760"/>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Contrast</a:t>
            </a:r>
            <a:endParaRPr lang="en-US" sz="2000" dirty="0"/>
          </a:p>
        </p:txBody>
      </p:sp>
      <p:sp>
        <p:nvSpPr>
          <p:cNvPr id="23" name="Text 21"/>
          <p:cNvSpPr/>
          <p:nvPr/>
        </p:nvSpPr>
        <p:spPr>
          <a:xfrm>
            <a:off x="365760" y="5413248"/>
            <a:ext cx="5577840" cy="384048"/>
          </a:xfrm>
          <a:prstGeom prst="rect">
            <a:avLst/>
          </a:prstGeom>
          <a:noFill/>
          <a:ln/>
        </p:spPr>
        <p:txBody>
          <a:bodyPr wrap="square" rtlCol="0" anchor="ctr"/>
          <a:lstStyle/>
          <a:p>
            <a:pPr marL="0" indent="0">
              <a:buNone/>
            </a:pPr>
            <a:r>
              <a:rPr lang="en-US" sz="1700" dirty="0">
                <a:solidFill>
                  <a:srgbClr val="3D5A80"/>
                </a:solidFill>
                <a:latin typeface="Calibri" pitchFamily="34" charset="0"/>
                <a:ea typeface="Calibri" pitchFamily="34" charset="-122"/>
                <a:cs typeface="Calibri" pitchFamily="34" charset="-120"/>
              </a:rPr>
              <a:t>Invites the participant to compare situations or draw distinctions.</a:t>
            </a:r>
            <a:endParaRPr lang="en-US" sz="1700" dirty="0"/>
          </a:p>
        </p:txBody>
      </p:sp>
      <p:sp>
        <p:nvSpPr>
          <p:cNvPr id="24" name="Text 22"/>
          <p:cNvSpPr/>
          <p:nvPr/>
        </p:nvSpPr>
        <p:spPr>
          <a:xfrm>
            <a:off x="365760" y="5815584"/>
            <a:ext cx="5577840" cy="685800"/>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Example: Are there situations where that approach has worked differently, or produced a different outcome?</a:t>
            </a:r>
            <a:endParaRPr lang="en-US" sz="1700" dirty="0"/>
          </a:p>
        </p:txBody>
      </p:sp>
      <p:sp>
        <p:nvSpPr>
          <p:cNvPr id="25" name="Shape 23"/>
          <p:cNvSpPr/>
          <p:nvPr/>
        </p:nvSpPr>
        <p:spPr>
          <a:xfrm>
            <a:off x="365760" y="6547104"/>
            <a:ext cx="5577840" cy="0"/>
          </a:xfrm>
          <a:prstGeom prst="line">
            <a:avLst/>
          </a:prstGeom>
          <a:noFill/>
          <a:ln w="10160">
            <a:solidFill>
              <a:srgbClr val="DDDDDD"/>
            </a:solidFill>
            <a:prstDash val="solid"/>
          </a:ln>
        </p:spPr>
        <p:txBody>
          <a:bodyPr/>
          <a:lstStyle/>
          <a:p>
            <a:endParaRPr lang="en-GB"/>
          </a:p>
        </p:txBody>
      </p:sp>
      <p:sp>
        <p:nvSpPr>
          <p:cNvPr id="26" name="Text 24"/>
          <p:cNvSpPr/>
          <p:nvPr/>
        </p:nvSpPr>
        <p:spPr>
          <a:xfrm>
            <a:off x="6355080" y="5065776"/>
            <a:ext cx="5577840" cy="365760"/>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Silence</a:t>
            </a:r>
            <a:endParaRPr lang="en-US" sz="2000" dirty="0"/>
          </a:p>
        </p:txBody>
      </p:sp>
      <p:sp>
        <p:nvSpPr>
          <p:cNvPr id="27" name="Text 25"/>
          <p:cNvSpPr/>
          <p:nvPr/>
        </p:nvSpPr>
        <p:spPr>
          <a:xfrm>
            <a:off x="6355080" y="5413248"/>
            <a:ext cx="5577840" cy="384048"/>
          </a:xfrm>
          <a:prstGeom prst="rect">
            <a:avLst/>
          </a:prstGeom>
          <a:noFill/>
          <a:ln/>
        </p:spPr>
        <p:txBody>
          <a:bodyPr wrap="square" rtlCol="0" anchor="ctr"/>
          <a:lstStyle/>
          <a:p>
            <a:pPr marL="0" indent="0">
              <a:buNone/>
            </a:pPr>
            <a:r>
              <a:rPr lang="en-US" sz="1700" dirty="0">
                <a:solidFill>
                  <a:srgbClr val="3D5A80"/>
                </a:solidFill>
                <a:latin typeface="Calibri" pitchFamily="34" charset="0"/>
                <a:ea typeface="Calibri" pitchFamily="34" charset="-122"/>
                <a:cs typeface="Calibri" pitchFamily="34" charset="-120"/>
              </a:rPr>
              <a:t>The researcher pauses rather than immediately moving to the next question. Three to five seconds is enough.</a:t>
            </a:r>
            <a:endParaRPr lang="en-US" sz="1700" dirty="0"/>
          </a:p>
        </p:txBody>
      </p:sp>
      <p:sp>
        <p:nvSpPr>
          <p:cNvPr id="28" name="Text 26"/>
          <p:cNvSpPr/>
          <p:nvPr/>
        </p:nvSpPr>
        <p:spPr>
          <a:xfrm>
            <a:off x="6355080" y="5815584"/>
            <a:ext cx="5577840" cy="685800"/>
          </a:xfrm>
          <a:prstGeom prst="rect">
            <a:avLst/>
          </a:prstGeom>
          <a:noFill/>
          <a:ln/>
        </p:spPr>
        <p:txBody>
          <a:bodyPr wrap="square" rtlCol="0" anchor="ctr"/>
          <a:lstStyle/>
          <a:p>
            <a:pPr marL="0" indent="0">
              <a:buNone/>
            </a:pPr>
            <a:r>
              <a:rPr lang="en-US" sz="1700" i="1" dirty="0">
                <a:solidFill>
                  <a:srgbClr val="1B2A4A"/>
                </a:solidFill>
                <a:latin typeface="Calibri" pitchFamily="34" charset="0"/>
                <a:ea typeface="Calibri" pitchFamily="34" charset="-122"/>
                <a:cs typeface="Calibri" pitchFamily="34" charset="-120"/>
              </a:rPr>
              <a:t>Example: After a substantive answer, pause before speaking. Participants often continue with their most reflective observations.</a:t>
            </a:r>
            <a:endParaRPr lang="en-US" sz="1700" dirty="0"/>
          </a:p>
        </p:txBody>
      </p:sp>
      <p:sp>
        <p:nvSpPr>
          <p:cNvPr id="29" name="Shape 27"/>
          <p:cNvSpPr/>
          <p:nvPr/>
        </p:nvSpPr>
        <p:spPr>
          <a:xfrm>
            <a:off x="6355080" y="6547104"/>
            <a:ext cx="5577840" cy="0"/>
          </a:xfrm>
          <a:prstGeom prst="line">
            <a:avLst/>
          </a:prstGeom>
          <a:noFill/>
          <a:ln w="10160">
            <a:solidFill>
              <a:srgbClr val="DDDDDD"/>
            </a:solidFill>
            <a:prstDash val="solid"/>
          </a:ln>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3">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Sample Interview Questions by Research Type</a:t>
            </a:r>
            <a:endParaRPr lang="en-US" sz="2700" dirty="0"/>
          </a:p>
        </p:txBody>
      </p:sp>
      <p:sp>
        <p:nvSpPr>
          <p:cNvPr id="5" name="Text 3"/>
          <p:cNvSpPr/>
          <p:nvPr/>
        </p:nvSpPr>
        <p:spPr>
          <a:xfrm>
            <a:off x="457200" y="1078992"/>
            <a:ext cx="11247120" cy="594360"/>
          </a:xfrm>
          <a:prstGeom prst="rect">
            <a:avLst/>
          </a:prstGeom>
          <a:noFill/>
          <a:ln/>
        </p:spPr>
        <p:txBody>
          <a:bodyPr wrap="square" rtlCol="0" anchor="t"/>
          <a:lstStyle/>
          <a:p>
            <a:pPr marL="0" indent="0" algn="l">
              <a:buNone/>
            </a:pPr>
            <a:r>
              <a:rPr lang="en-US" sz="2000" dirty="0">
                <a:solidFill>
                  <a:srgbClr val="1B2A4A"/>
                </a:solidFill>
                <a:latin typeface="Calibri" pitchFamily="34" charset="0"/>
                <a:ea typeface="Calibri" pitchFamily="34" charset="-122"/>
                <a:cs typeface="Calibri" pitchFamily="34" charset="-120"/>
              </a:rPr>
              <a:t>These examples are drawn from DBA-level research. Identify which type your study is, then use these to calibrate the style and depth of your own questions.</a:t>
            </a:r>
            <a:endParaRPr lang="en-US" sz="2000" dirty="0"/>
          </a:p>
        </p:txBody>
      </p:sp>
      <p:sp>
        <p:nvSpPr>
          <p:cNvPr id="6" name="Shape 4"/>
          <p:cNvSpPr/>
          <p:nvPr/>
        </p:nvSpPr>
        <p:spPr>
          <a:xfrm>
            <a:off x="320040" y="1828800"/>
            <a:ext cx="5623560" cy="457200"/>
          </a:xfrm>
          <a:prstGeom prst="rect">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320040" y="1828800"/>
            <a:ext cx="5623560" cy="457200"/>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Exploratory</a:t>
            </a:r>
            <a:endParaRPr lang="en-US" sz="1900" dirty="0"/>
          </a:p>
        </p:txBody>
      </p:sp>
      <p:sp>
        <p:nvSpPr>
          <p:cNvPr id="8" name="Text 6"/>
          <p:cNvSpPr/>
          <p:nvPr/>
        </p:nvSpPr>
        <p:spPr>
          <a:xfrm>
            <a:off x="429768" y="2377440"/>
            <a:ext cx="5394960" cy="1691640"/>
          </a:xfrm>
          <a:prstGeom prst="rect">
            <a:avLst/>
          </a:prstGeom>
          <a:noFill/>
          <a:ln/>
        </p:spPr>
        <p:txBody>
          <a:bodyPr wrap="square" rtlCol="0" anchor="t"/>
          <a:lstStyle/>
          <a:p>
            <a:pPr marL="0" indent="0">
              <a:buNone/>
            </a:pPr>
            <a:r>
              <a:rPr lang="en-US" sz="1900" dirty="0">
                <a:solidFill>
                  <a:srgbClr val="1B2A4A"/>
                </a:solidFill>
                <a:latin typeface="Calibri" pitchFamily="34" charset="0"/>
                <a:ea typeface="Calibri" pitchFamily="34" charset="-122"/>
                <a:cs typeface="Calibri" pitchFamily="34" charset="-120"/>
              </a:rPr>
              <a:t>What has been your experience of leading a team through this period of organisational change?</a:t>
            </a:r>
            <a:endParaRPr lang="en-US" sz="1900" dirty="0"/>
          </a:p>
          <a:p>
            <a:pPr marL="0" indent="0">
              <a:buNone/>
            </a:pPr>
            <a:endParaRPr lang="en-US" sz="1900" dirty="0"/>
          </a:p>
          <a:p>
            <a:pPr marL="0" indent="0">
              <a:buNone/>
            </a:pPr>
            <a:r>
              <a:rPr lang="en-US" sz="1900" dirty="0">
                <a:solidFill>
                  <a:srgbClr val="1B2A4A"/>
                </a:solidFill>
                <a:latin typeface="Calibri" pitchFamily="34" charset="0"/>
                <a:ea typeface="Calibri" pitchFamily="34" charset="-122"/>
                <a:cs typeface="Calibri" pitchFamily="34" charset="-120"/>
              </a:rPr>
              <a:t>How would you describe the emerging challenges for middle managers in hybrid working environments?</a:t>
            </a:r>
            <a:endParaRPr lang="en-US" sz="1900" dirty="0"/>
          </a:p>
        </p:txBody>
      </p:sp>
      <p:sp>
        <p:nvSpPr>
          <p:cNvPr id="9" name="Shape 7"/>
          <p:cNvSpPr/>
          <p:nvPr/>
        </p:nvSpPr>
        <p:spPr>
          <a:xfrm>
            <a:off x="6309360" y="1828800"/>
            <a:ext cx="5623560" cy="457200"/>
          </a:xfrm>
          <a:prstGeom prst="rect">
            <a:avLst/>
          </a:prstGeom>
          <a:solidFill>
            <a:srgbClr val="3D5A80"/>
          </a:solidFill>
          <a:ln w="12700">
            <a:solidFill>
              <a:srgbClr val="3D5A80"/>
            </a:solidFill>
            <a:prstDash val="solid"/>
          </a:ln>
        </p:spPr>
        <p:txBody>
          <a:bodyPr/>
          <a:lstStyle/>
          <a:p>
            <a:endParaRPr lang="en-GB"/>
          </a:p>
        </p:txBody>
      </p:sp>
      <p:sp>
        <p:nvSpPr>
          <p:cNvPr id="10" name="Text 8"/>
          <p:cNvSpPr/>
          <p:nvPr/>
        </p:nvSpPr>
        <p:spPr>
          <a:xfrm>
            <a:off x="6309360" y="1828800"/>
            <a:ext cx="5623560" cy="457200"/>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Descriptive</a:t>
            </a:r>
            <a:endParaRPr lang="en-US" sz="1900" dirty="0"/>
          </a:p>
        </p:txBody>
      </p:sp>
      <p:sp>
        <p:nvSpPr>
          <p:cNvPr id="11" name="Text 9"/>
          <p:cNvSpPr/>
          <p:nvPr/>
        </p:nvSpPr>
        <p:spPr>
          <a:xfrm>
            <a:off x="6419088" y="2377440"/>
            <a:ext cx="5394960" cy="1691640"/>
          </a:xfrm>
          <a:prstGeom prst="rect">
            <a:avLst/>
          </a:prstGeom>
          <a:noFill/>
          <a:ln/>
        </p:spPr>
        <p:txBody>
          <a:bodyPr wrap="square" rtlCol="0" anchor="t"/>
          <a:lstStyle/>
          <a:p>
            <a:pPr marL="0" indent="0">
              <a:buNone/>
            </a:pPr>
            <a:r>
              <a:rPr lang="en-US" sz="1900" dirty="0">
                <a:solidFill>
                  <a:srgbClr val="1B2A4A"/>
                </a:solidFill>
                <a:latin typeface="Calibri" pitchFamily="34" charset="0"/>
                <a:ea typeface="Calibri" pitchFamily="34" charset="-122"/>
                <a:cs typeface="Calibri" pitchFamily="34" charset="-120"/>
              </a:rPr>
              <a:t>Could you walk me through a typical decision-making process for a major investment in your organisation?</a:t>
            </a:r>
            <a:endParaRPr lang="en-US" sz="1900" dirty="0"/>
          </a:p>
          <a:p>
            <a:pPr marL="0" indent="0">
              <a:buNone/>
            </a:pPr>
            <a:endParaRPr lang="en-US" sz="1900" dirty="0"/>
          </a:p>
          <a:p>
            <a:pPr marL="0" indent="0">
              <a:buNone/>
            </a:pPr>
            <a:r>
              <a:rPr lang="en-US" sz="1900" dirty="0">
                <a:solidFill>
                  <a:srgbClr val="1B2A4A"/>
                </a:solidFill>
                <a:latin typeface="Calibri" pitchFamily="34" charset="0"/>
                <a:ea typeface="Calibri" pitchFamily="34" charset="-122"/>
                <a:cs typeface="Calibri" pitchFamily="34" charset="-120"/>
              </a:rPr>
              <a:t>How do you currently approach conflict resolution between cross-functional teams?</a:t>
            </a:r>
            <a:endParaRPr lang="en-US" sz="1900" dirty="0"/>
          </a:p>
        </p:txBody>
      </p:sp>
      <p:sp>
        <p:nvSpPr>
          <p:cNvPr id="12" name="Shape 10"/>
          <p:cNvSpPr/>
          <p:nvPr/>
        </p:nvSpPr>
        <p:spPr>
          <a:xfrm>
            <a:off x="320040" y="4160520"/>
            <a:ext cx="5623560" cy="457200"/>
          </a:xfrm>
          <a:prstGeom prst="rect">
            <a:avLst/>
          </a:prstGeom>
          <a:solidFill>
            <a:srgbClr val="1B2A4A"/>
          </a:solidFill>
          <a:ln w="12700">
            <a:solidFill>
              <a:srgbClr val="1B2A4A"/>
            </a:solidFill>
            <a:prstDash val="solid"/>
          </a:ln>
        </p:spPr>
        <p:txBody>
          <a:bodyPr/>
          <a:lstStyle/>
          <a:p>
            <a:endParaRPr lang="en-GB"/>
          </a:p>
        </p:txBody>
      </p:sp>
      <p:sp>
        <p:nvSpPr>
          <p:cNvPr id="13" name="Text 11"/>
          <p:cNvSpPr/>
          <p:nvPr/>
        </p:nvSpPr>
        <p:spPr>
          <a:xfrm>
            <a:off x="320040" y="4160520"/>
            <a:ext cx="5623560" cy="457200"/>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Explanatory</a:t>
            </a:r>
            <a:endParaRPr lang="en-US" sz="1900" dirty="0"/>
          </a:p>
        </p:txBody>
      </p:sp>
      <p:sp>
        <p:nvSpPr>
          <p:cNvPr id="14" name="Text 12"/>
          <p:cNvSpPr/>
          <p:nvPr/>
        </p:nvSpPr>
        <p:spPr>
          <a:xfrm>
            <a:off x="429768" y="4709160"/>
            <a:ext cx="5394960" cy="1691640"/>
          </a:xfrm>
          <a:prstGeom prst="rect">
            <a:avLst/>
          </a:prstGeom>
          <a:noFill/>
          <a:ln/>
        </p:spPr>
        <p:txBody>
          <a:bodyPr wrap="square" rtlCol="0" anchor="t"/>
          <a:lstStyle/>
          <a:p>
            <a:pPr marL="0" indent="0">
              <a:buNone/>
            </a:pPr>
            <a:r>
              <a:rPr lang="en-US" sz="1900" dirty="0">
                <a:solidFill>
                  <a:srgbClr val="1B2A4A"/>
                </a:solidFill>
                <a:latin typeface="Calibri" pitchFamily="34" charset="0"/>
                <a:ea typeface="Calibri" pitchFamily="34" charset="-122"/>
                <a:cs typeface="Calibri" pitchFamily="34" charset="-120"/>
              </a:rPr>
              <a:t>What factors influence your decisions about resource allocation during periods of financial uncertainty?</a:t>
            </a:r>
            <a:endParaRPr lang="en-US" sz="1900" dirty="0"/>
          </a:p>
          <a:p>
            <a:pPr marL="0" indent="0">
              <a:buNone/>
            </a:pPr>
            <a:endParaRPr lang="en-US" sz="1900" dirty="0"/>
          </a:p>
          <a:p>
            <a:pPr marL="0" indent="0">
              <a:buNone/>
            </a:pPr>
            <a:r>
              <a:rPr lang="en-US" sz="1900" dirty="0">
                <a:solidFill>
                  <a:srgbClr val="1B2A4A"/>
                </a:solidFill>
                <a:latin typeface="Calibri" pitchFamily="34" charset="0"/>
                <a:ea typeface="Calibri" pitchFamily="34" charset="-122"/>
                <a:cs typeface="Calibri" pitchFamily="34" charset="-120"/>
              </a:rPr>
              <a:t>How does your leadership approach affect your team's willingness to take initiative?</a:t>
            </a:r>
            <a:endParaRPr lang="en-US" sz="1900" dirty="0"/>
          </a:p>
        </p:txBody>
      </p:sp>
      <p:sp>
        <p:nvSpPr>
          <p:cNvPr id="15" name="Shape 13"/>
          <p:cNvSpPr/>
          <p:nvPr/>
        </p:nvSpPr>
        <p:spPr>
          <a:xfrm>
            <a:off x="6309360" y="4160520"/>
            <a:ext cx="5623560" cy="457200"/>
          </a:xfrm>
          <a:prstGeom prst="rect">
            <a:avLst/>
          </a:prstGeom>
          <a:solidFill>
            <a:srgbClr val="6D2E46"/>
          </a:solidFill>
          <a:ln w="12700">
            <a:solidFill>
              <a:srgbClr val="6D2E46"/>
            </a:solidFill>
            <a:prstDash val="solid"/>
          </a:ln>
        </p:spPr>
        <p:txBody>
          <a:bodyPr/>
          <a:lstStyle/>
          <a:p>
            <a:endParaRPr lang="en-GB"/>
          </a:p>
        </p:txBody>
      </p:sp>
      <p:sp>
        <p:nvSpPr>
          <p:cNvPr id="16" name="Text 14"/>
          <p:cNvSpPr/>
          <p:nvPr/>
        </p:nvSpPr>
        <p:spPr>
          <a:xfrm>
            <a:off x="6309360" y="4160520"/>
            <a:ext cx="5623560" cy="457200"/>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Evaluative</a:t>
            </a:r>
            <a:endParaRPr lang="en-US" sz="1900" dirty="0"/>
          </a:p>
        </p:txBody>
      </p:sp>
      <p:sp>
        <p:nvSpPr>
          <p:cNvPr id="17" name="Text 15"/>
          <p:cNvSpPr/>
          <p:nvPr/>
        </p:nvSpPr>
        <p:spPr>
          <a:xfrm>
            <a:off x="6419088" y="4709160"/>
            <a:ext cx="5394960" cy="1691640"/>
          </a:xfrm>
          <a:prstGeom prst="rect">
            <a:avLst/>
          </a:prstGeom>
          <a:noFill/>
          <a:ln/>
        </p:spPr>
        <p:txBody>
          <a:bodyPr wrap="square" rtlCol="0" anchor="t"/>
          <a:lstStyle/>
          <a:p>
            <a:pPr marL="0" indent="0">
              <a:buNone/>
            </a:pPr>
            <a:r>
              <a:rPr lang="en-US" sz="1900" dirty="0">
                <a:solidFill>
                  <a:srgbClr val="1B2A4A"/>
                </a:solidFill>
                <a:latin typeface="Calibri" pitchFamily="34" charset="0"/>
                <a:ea typeface="Calibri" pitchFamily="34" charset="-122"/>
                <a:cs typeface="Calibri" pitchFamily="34" charset="-120"/>
              </a:rPr>
              <a:t>How effective do you find the current performance management system in supporting your development?</a:t>
            </a:r>
            <a:endParaRPr lang="en-US" sz="1900" dirty="0"/>
          </a:p>
          <a:p>
            <a:pPr marL="0" indent="0">
              <a:buNone/>
            </a:pPr>
            <a:endParaRPr lang="en-US" sz="1900" dirty="0"/>
          </a:p>
          <a:p>
            <a:pPr marL="0" indent="0">
              <a:buNone/>
            </a:pPr>
            <a:r>
              <a:rPr lang="en-US" sz="1900" dirty="0">
                <a:solidFill>
                  <a:srgbClr val="1B2A4A"/>
                </a:solidFill>
                <a:latin typeface="Calibri" pitchFamily="34" charset="0"/>
                <a:ea typeface="Calibri" pitchFamily="34" charset="-122"/>
                <a:cs typeface="Calibri" pitchFamily="34" charset="-120"/>
              </a:rPr>
              <a:t>To what extent has the mentoring programme achieved what it set out to do?</a:t>
            </a:r>
            <a:endParaRPr lang="en-US" sz="19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4">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C9922A"/>
          </a:solidFill>
          <a:ln w="12700">
            <a:solidFill>
              <a:srgbClr val="C9922A"/>
            </a:solidFill>
            <a:prstDash val="solid"/>
          </a:ln>
        </p:spPr>
        <p:txBody>
          <a:bodyPr/>
          <a:lstStyle/>
          <a:p>
            <a:endParaRPr lang="en-GB"/>
          </a:p>
        </p:txBody>
      </p:sp>
      <p:sp>
        <p:nvSpPr>
          <p:cNvPr id="3" name="Shape 1"/>
          <p:cNvSpPr/>
          <p:nvPr/>
        </p:nvSpPr>
        <p:spPr>
          <a:xfrm>
            <a:off x="0" y="1005840"/>
            <a:ext cx="182880" cy="5852160"/>
          </a:xfrm>
          <a:prstGeom prst="rect">
            <a:avLst/>
          </a:prstGeom>
          <a:solidFill>
            <a:srgbClr val="C9922A"/>
          </a:solidFill>
          <a:ln w="12700">
            <a:solidFill>
              <a:srgbClr val="C9922A"/>
            </a:solidFill>
            <a:prstDash val="solid"/>
          </a:ln>
        </p:spPr>
        <p:txBody>
          <a:bodyPr/>
          <a:lstStyle/>
          <a:p>
            <a:endParaRPr lang="en-GB"/>
          </a:p>
        </p:txBody>
      </p:sp>
      <p:sp>
        <p:nvSpPr>
          <p:cNvPr id="5" name="Text 3"/>
          <p:cNvSpPr/>
          <p:nvPr/>
        </p:nvSpPr>
        <p:spPr>
          <a:xfrm>
            <a:off x="411480" y="530352"/>
            <a:ext cx="11338560" cy="493776"/>
          </a:xfrm>
          <a:prstGeom prst="rect">
            <a:avLst/>
          </a:prstGeom>
          <a:noFill/>
          <a:ln/>
        </p:spPr>
        <p:txBody>
          <a:bodyPr wrap="square" rtlCol="0" anchor="ctr"/>
          <a:lstStyle/>
          <a:p>
            <a:pPr marL="0" indent="0">
              <a:buNone/>
            </a:pPr>
            <a:r>
              <a:rPr lang="en-US" sz="2400" b="1" dirty="0">
                <a:solidFill>
                  <a:srgbClr val="1B2A4A"/>
                </a:solidFill>
                <a:latin typeface="Calibri" pitchFamily="34" charset="0"/>
                <a:ea typeface="Calibri" pitchFamily="34" charset="-122"/>
                <a:cs typeface="Calibri" pitchFamily="34" charset="-120"/>
              </a:rPr>
              <a:t>Build Your Interview Guide: Draft Three Questions</a:t>
            </a:r>
            <a:endParaRPr lang="en-US" sz="2400" dirty="0"/>
          </a:p>
        </p:txBody>
      </p:sp>
      <p:sp>
        <p:nvSpPr>
          <p:cNvPr id="6" name="Text 4"/>
          <p:cNvSpPr/>
          <p:nvPr/>
        </p:nvSpPr>
        <p:spPr>
          <a:xfrm>
            <a:off x="457200" y="1188720"/>
            <a:ext cx="11430000" cy="5486400"/>
          </a:xfrm>
          <a:prstGeom prst="rect">
            <a:avLst/>
          </a:prstGeom>
          <a:noFill/>
          <a:ln/>
        </p:spPr>
        <p:txBody>
          <a:bodyPr wrap="square" rtlCol="0" anchor="t"/>
          <a:lstStyle/>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Using your own research questions and theoretical framework, draft 3 semi-structured interview questions for your pilot study</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For each question note: (a) which research question it addresses, (b) which theoretical lens informs it, (c) one follow-up probe you would use</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Check each question: is it open-ended? Non-leading? Single-barrelled? Contextually grounded?</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Write each question as you would actually say it to a participant. Remove any academic language they may not recognise</a:t>
            </a:r>
            <a:endParaRPr lang="en-US" sz="22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5">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C9922A"/>
          </a:solidFill>
          <a:ln w="12700">
            <a:solidFill>
              <a:srgbClr val="C9922A"/>
            </a:solidFill>
            <a:prstDash val="solid"/>
          </a:ln>
        </p:spPr>
        <p:txBody>
          <a:bodyPr/>
          <a:lstStyle/>
          <a:p>
            <a:endParaRPr lang="en-GB"/>
          </a:p>
        </p:txBody>
      </p:sp>
      <p:sp>
        <p:nvSpPr>
          <p:cNvPr id="3" name="Shape 1"/>
          <p:cNvSpPr/>
          <p:nvPr/>
        </p:nvSpPr>
        <p:spPr>
          <a:xfrm>
            <a:off x="0" y="1005840"/>
            <a:ext cx="182880" cy="5852160"/>
          </a:xfrm>
          <a:prstGeom prst="rect">
            <a:avLst/>
          </a:prstGeom>
          <a:solidFill>
            <a:srgbClr val="C9922A"/>
          </a:solidFill>
          <a:ln w="12700">
            <a:solidFill>
              <a:srgbClr val="C9922A"/>
            </a:solidFill>
            <a:prstDash val="solid"/>
          </a:ln>
        </p:spPr>
        <p:txBody>
          <a:bodyPr/>
          <a:lstStyle/>
          <a:p>
            <a:endParaRPr lang="en-GB"/>
          </a:p>
        </p:txBody>
      </p:sp>
      <p:sp>
        <p:nvSpPr>
          <p:cNvPr id="5" name="Text 3"/>
          <p:cNvSpPr/>
          <p:nvPr/>
        </p:nvSpPr>
        <p:spPr>
          <a:xfrm>
            <a:off x="411480" y="530352"/>
            <a:ext cx="11338560" cy="493776"/>
          </a:xfrm>
          <a:prstGeom prst="rect">
            <a:avLst/>
          </a:prstGeom>
          <a:noFill/>
          <a:ln/>
        </p:spPr>
        <p:txBody>
          <a:bodyPr wrap="square" rtlCol="0" anchor="ctr"/>
          <a:lstStyle/>
          <a:p>
            <a:pPr marL="0" indent="0">
              <a:buNone/>
            </a:pPr>
            <a:r>
              <a:rPr lang="en-US" sz="2400" b="1" dirty="0">
                <a:solidFill>
                  <a:srgbClr val="1B2A4A"/>
                </a:solidFill>
                <a:latin typeface="Calibri" pitchFamily="34" charset="0"/>
                <a:ea typeface="Calibri" pitchFamily="34" charset="-122"/>
                <a:cs typeface="Calibri" pitchFamily="34" charset="-120"/>
              </a:rPr>
              <a:t>Review Your Questions Against the Six Principles</a:t>
            </a:r>
            <a:endParaRPr lang="en-US" sz="2400" dirty="0"/>
          </a:p>
        </p:txBody>
      </p:sp>
      <p:sp>
        <p:nvSpPr>
          <p:cNvPr id="6" name="Text 4"/>
          <p:cNvSpPr/>
          <p:nvPr/>
        </p:nvSpPr>
        <p:spPr>
          <a:xfrm>
            <a:off x="457200" y="1188720"/>
            <a:ext cx="11430000" cy="5486400"/>
          </a:xfrm>
          <a:prstGeom prst="rect">
            <a:avLst/>
          </a:prstGeom>
          <a:noFill/>
          <a:ln/>
        </p:spPr>
        <p:txBody>
          <a:bodyPr wrap="square" rtlCol="0" anchor="t"/>
          <a:lstStyle/>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Take the 3 questions you have drafted and apply each of the six principles from slide 18</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For each question identify: (a) Is it open-ended? (b) Could it be leading? (c) Is it single-barrelled? (d) Can you see the theoretical grounding?</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Rewrite at least one question that does not fully meet the principles</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Prepare to explain what you changed and why. This reasoning belongs in your methodology chapter</a:t>
            </a:r>
            <a:endParaRPr lang="en-US" sz="22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6">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
          </a:xfrm>
          <a:prstGeom prst="rect">
            <a:avLst/>
          </a:prstGeom>
          <a:solidFill>
            <a:srgbClr val="C9922A"/>
          </a:solidFill>
          <a:ln w="12700">
            <a:solidFill>
              <a:srgbClr val="C9922A"/>
            </a:solidFill>
            <a:prstDash val="solid"/>
          </a:ln>
        </p:spPr>
        <p:txBody>
          <a:bodyPr/>
          <a:lstStyle/>
          <a:p>
            <a:endParaRPr lang="en-GB"/>
          </a:p>
        </p:txBody>
      </p:sp>
      <p:sp>
        <p:nvSpPr>
          <p:cNvPr id="3" name="Shape 1"/>
          <p:cNvSpPr/>
          <p:nvPr/>
        </p:nvSpPr>
        <p:spPr>
          <a:xfrm>
            <a:off x="0" y="6766560"/>
            <a:ext cx="12188952" cy="91440"/>
          </a:xfrm>
          <a:prstGeom prst="rect">
            <a:avLst/>
          </a:prstGeom>
          <a:solidFill>
            <a:srgbClr val="C9922A"/>
          </a:solidFill>
          <a:ln w="12700">
            <a:solidFill>
              <a:srgbClr val="C9922A"/>
            </a:solidFill>
            <a:prstDash val="solid"/>
          </a:ln>
        </p:spPr>
        <p:txBody>
          <a:bodyPr/>
          <a:lstStyle/>
          <a:p>
            <a:endParaRPr lang="en-GB"/>
          </a:p>
        </p:txBody>
      </p:sp>
      <p:sp>
        <p:nvSpPr>
          <p:cNvPr id="5" name="Text 3"/>
          <p:cNvSpPr/>
          <p:nvPr/>
        </p:nvSpPr>
        <p:spPr>
          <a:xfrm>
            <a:off x="685800" y="1097280"/>
            <a:ext cx="10058400" cy="3657600"/>
          </a:xfrm>
          <a:prstGeom prst="rect">
            <a:avLst/>
          </a:prstGeom>
          <a:noFill/>
          <a:ln/>
        </p:spPr>
        <p:txBody>
          <a:bodyPr wrap="square"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Conducting Interviews:</a:t>
            </a:r>
            <a:endParaRPr lang="en-US" sz="4000" dirty="0"/>
          </a:p>
          <a:p>
            <a:pPr marL="0" indent="0">
              <a:buNone/>
            </a:pPr>
            <a:r>
              <a:rPr lang="en-US" sz="4000" b="1" dirty="0">
                <a:solidFill>
                  <a:srgbClr val="FFFFFF"/>
                </a:solidFill>
                <a:latin typeface="Calibri" pitchFamily="34" charset="0"/>
                <a:ea typeface="Calibri" pitchFamily="34" charset="-122"/>
                <a:cs typeface="Calibri" pitchFamily="34" charset="-120"/>
              </a:rPr>
              <a:t>Before, During and After</a:t>
            </a:r>
            <a:endParaRPr lang="en-US" sz="4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7">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Before the Interview</a:t>
            </a:r>
            <a:endParaRPr lang="en-US" sz="2700" dirty="0"/>
          </a:p>
        </p:txBody>
      </p:sp>
      <p:sp>
        <p:nvSpPr>
          <p:cNvPr id="5" name="Text 3"/>
          <p:cNvSpPr/>
          <p:nvPr/>
        </p:nvSpPr>
        <p:spPr>
          <a:xfrm>
            <a:off x="457200" y="1188720"/>
            <a:ext cx="11247120" cy="530352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Test your recording equipment and have a backup plan</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Prepare all materials: interview guide, consent form, participant information sheet</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Review participant background: understand their role, organisation, and sector context</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Prepare a quiet, private environment, or test your online platform fully in advance</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For executive participants: research the organisation and understand relevant industry terminology</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Brief the participant: purpose of the research, confidentiality, right to withdraw, and recording consent</a:t>
            </a:r>
            <a:endParaRPr lang="en-US" sz="22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8">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During the Interview</a:t>
            </a:r>
            <a:endParaRPr lang="en-US" sz="2700" dirty="0"/>
          </a:p>
        </p:txBody>
      </p:sp>
      <p:sp>
        <p:nvSpPr>
          <p:cNvPr id="5" name="Text 3"/>
          <p:cNvSpPr/>
          <p:nvPr/>
        </p:nvSpPr>
        <p:spPr>
          <a:xfrm>
            <a:off x="457200" y="1188720"/>
            <a:ext cx="11247120" cy="530352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Establish rapport before substantive questions: ease in with professional background and context</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Listen actively: follow participant cues and responses, not just the order of your guide</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Allow silences: pause after a response before speaking. Participants often continue with their most reflective observations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Take brief notes during the interview: emerging themes, non-verbal observations, follow-up areas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Be flexible with your guide: an unexpected direction may be your richest data</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Maintain professional boundaries: be aware of organisational sensitivities and power dynamics in the room</a:t>
            </a:r>
            <a:endParaRPr lang="en-US" sz="2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29">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After the Interview</a:t>
            </a:r>
            <a:endParaRPr lang="en-US" sz="2700" dirty="0"/>
          </a:p>
        </p:txBody>
      </p:sp>
      <p:sp>
        <p:nvSpPr>
          <p:cNvPr id="5" name="Text 3"/>
          <p:cNvSpPr/>
          <p:nvPr/>
        </p:nvSpPr>
        <p:spPr>
          <a:xfrm>
            <a:off x="457200" y="1188720"/>
            <a:ext cx="11247120" cy="530352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Thank the participant and allow space for informal conversation: further insights often emerge here</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Write detailed field notes immediately, before the next interview or any other engagement</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Begin transcription or arrange professional transcription promptly</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Reflect on your performance in your research journal: what worked, what felt forced, what surprised you</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Store all data securely in compliance with your ethics approval and GDPR obligations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Review what you have learned and consider what it means for your remaining interviews: this is iterative design in practice</a:t>
            </a:r>
            <a:endParaRPr lang="en-US" sz="22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0">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3D5A80"/>
          </a:solidFill>
          <a:ln w="12700">
            <a:solidFill>
              <a:srgbClr val="3D5A8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Alternative Interview Formats</a:t>
            </a:r>
            <a:endParaRPr lang="en-US" sz="2700" dirty="0"/>
          </a:p>
        </p:txBody>
      </p:sp>
      <p:sp>
        <p:nvSpPr>
          <p:cNvPr id="5" name="Shape 3"/>
          <p:cNvSpPr/>
          <p:nvPr/>
        </p:nvSpPr>
        <p:spPr>
          <a:xfrm>
            <a:off x="320040" y="1170432"/>
            <a:ext cx="5623560" cy="457200"/>
          </a:xfrm>
          <a:prstGeom prst="rect">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320040" y="1170432"/>
            <a:ext cx="5623560" cy="457200"/>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Email / Written</a:t>
            </a:r>
            <a:endParaRPr lang="en-US" sz="1900" dirty="0"/>
          </a:p>
        </p:txBody>
      </p:sp>
      <p:sp>
        <p:nvSpPr>
          <p:cNvPr id="7" name="Text 5"/>
          <p:cNvSpPr/>
          <p:nvPr/>
        </p:nvSpPr>
        <p:spPr>
          <a:xfrm>
            <a:off x="429768" y="1682496"/>
            <a:ext cx="5394960" cy="347472"/>
          </a:xfrm>
          <a:prstGeom prst="rect">
            <a:avLst/>
          </a:prstGeom>
          <a:noFill/>
          <a:ln/>
        </p:spPr>
        <p:txBody>
          <a:bodyPr wrap="square" rtlCol="0" anchor="ctr"/>
          <a:lstStyle/>
          <a:p>
            <a:pPr marL="0" indent="0">
              <a:buNone/>
            </a:pPr>
            <a:r>
              <a:rPr lang="en-US" sz="1700" i="1" dirty="0">
                <a:solidFill>
                  <a:srgbClr val="3D5A80"/>
                </a:solidFill>
                <a:latin typeface="Calibri" pitchFamily="34" charset="0"/>
                <a:ea typeface="Calibri" pitchFamily="34" charset="-122"/>
                <a:cs typeface="Calibri" pitchFamily="34" charset="-120"/>
              </a:rPr>
              <a:t>Participants respond in writing, asynchronously</a:t>
            </a:r>
            <a:endParaRPr lang="en-US" sz="1700" dirty="0"/>
          </a:p>
        </p:txBody>
      </p:sp>
      <p:sp>
        <p:nvSpPr>
          <p:cNvPr id="8" name="Text 6"/>
          <p:cNvSpPr/>
          <p:nvPr/>
        </p:nvSpPr>
        <p:spPr>
          <a:xfrm>
            <a:off x="429768" y="2066544"/>
            <a:ext cx="5394960" cy="82296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Strengths: Reflective responses; no transcription needed; suitable for busy executives across time zones</a:t>
            </a:r>
            <a:endParaRPr lang="en-US" sz="1800" dirty="0"/>
          </a:p>
        </p:txBody>
      </p:sp>
      <p:sp>
        <p:nvSpPr>
          <p:cNvPr id="9" name="Text 7"/>
          <p:cNvSpPr/>
          <p:nvPr/>
        </p:nvSpPr>
        <p:spPr>
          <a:xfrm>
            <a:off x="429768" y="2926080"/>
            <a:ext cx="5394960" cy="713232"/>
          </a:xfrm>
          <a:prstGeom prst="rect">
            <a:avLst/>
          </a:prstGeom>
          <a:noFill/>
          <a:ln/>
        </p:spPr>
        <p:txBody>
          <a:bodyPr wrap="square" rtlCol="0" anchor="t"/>
          <a:lstStyle/>
          <a:p>
            <a:pPr marL="0" indent="0">
              <a:buNone/>
            </a:pPr>
            <a:r>
              <a:rPr lang="en-US" sz="1800" i="1" dirty="0">
                <a:solidFill>
                  <a:srgbClr val="8B1A1A"/>
                </a:solidFill>
                <a:latin typeface="Calibri" pitchFamily="34" charset="0"/>
                <a:ea typeface="Calibri" pitchFamily="34" charset="-122"/>
                <a:cs typeface="Calibri" pitchFamily="34" charset="-120"/>
              </a:rPr>
              <a:t>Challenges: Lacks spontaneity; no non-verbal cues; risk of brief or surface-level responses</a:t>
            </a:r>
            <a:endParaRPr lang="en-US" sz="1800" dirty="0"/>
          </a:p>
        </p:txBody>
      </p:sp>
      <p:sp>
        <p:nvSpPr>
          <p:cNvPr id="10" name="Shape 8"/>
          <p:cNvSpPr/>
          <p:nvPr/>
        </p:nvSpPr>
        <p:spPr>
          <a:xfrm>
            <a:off x="6309360" y="1170432"/>
            <a:ext cx="5623560" cy="457200"/>
          </a:xfrm>
          <a:prstGeom prst="rect">
            <a:avLst/>
          </a:prstGeom>
          <a:solidFill>
            <a:srgbClr val="3D5A80"/>
          </a:solidFill>
          <a:ln w="12700">
            <a:solidFill>
              <a:srgbClr val="3D5A80"/>
            </a:solidFill>
            <a:prstDash val="solid"/>
          </a:ln>
        </p:spPr>
        <p:txBody>
          <a:bodyPr/>
          <a:lstStyle/>
          <a:p>
            <a:endParaRPr lang="en-GB"/>
          </a:p>
        </p:txBody>
      </p:sp>
      <p:sp>
        <p:nvSpPr>
          <p:cNvPr id="11" name="Text 9"/>
          <p:cNvSpPr/>
          <p:nvPr/>
        </p:nvSpPr>
        <p:spPr>
          <a:xfrm>
            <a:off x="6309360" y="1170432"/>
            <a:ext cx="5623560" cy="457200"/>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Virtual Video</a:t>
            </a:r>
            <a:endParaRPr lang="en-US" sz="1900" dirty="0"/>
          </a:p>
        </p:txBody>
      </p:sp>
      <p:sp>
        <p:nvSpPr>
          <p:cNvPr id="12" name="Text 10"/>
          <p:cNvSpPr/>
          <p:nvPr/>
        </p:nvSpPr>
        <p:spPr>
          <a:xfrm>
            <a:off x="6419088" y="1682496"/>
            <a:ext cx="5394960" cy="347472"/>
          </a:xfrm>
          <a:prstGeom prst="rect">
            <a:avLst/>
          </a:prstGeom>
          <a:noFill/>
          <a:ln/>
        </p:spPr>
        <p:txBody>
          <a:bodyPr wrap="square" rtlCol="0" anchor="ctr"/>
          <a:lstStyle/>
          <a:p>
            <a:pPr marL="0" indent="0">
              <a:buNone/>
            </a:pPr>
            <a:r>
              <a:rPr lang="en-US" sz="1700" i="1" dirty="0">
                <a:solidFill>
                  <a:srgbClr val="3D5A80"/>
                </a:solidFill>
                <a:latin typeface="Calibri" pitchFamily="34" charset="0"/>
                <a:ea typeface="Calibri" pitchFamily="34" charset="-122"/>
                <a:cs typeface="Calibri" pitchFamily="34" charset="-120"/>
              </a:rPr>
              <a:t>Via Zoom, Teams, or similar platforms</a:t>
            </a:r>
            <a:endParaRPr lang="en-US" sz="1700" dirty="0"/>
          </a:p>
        </p:txBody>
      </p:sp>
      <p:sp>
        <p:nvSpPr>
          <p:cNvPr id="13" name="Text 11"/>
          <p:cNvSpPr/>
          <p:nvPr/>
        </p:nvSpPr>
        <p:spPr>
          <a:xfrm>
            <a:off x="6419088" y="2066544"/>
            <a:ext cx="5394960" cy="82296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Strengths: Global reach; easy to record; partial non-verbal access; convenient for both parties</a:t>
            </a:r>
            <a:endParaRPr lang="en-US" sz="1800" dirty="0"/>
          </a:p>
        </p:txBody>
      </p:sp>
      <p:sp>
        <p:nvSpPr>
          <p:cNvPr id="14" name="Text 12"/>
          <p:cNvSpPr/>
          <p:nvPr/>
        </p:nvSpPr>
        <p:spPr>
          <a:xfrm>
            <a:off x="6419088" y="2926080"/>
            <a:ext cx="5394960" cy="713232"/>
          </a:xfrm>
          <a:prstGeom prst="rect">
            <a:avLst/>
          </a:prstGeom>
          <a:noFill/>
          <a:ln/>
        </p:spPr>
        <p:txBody>
          <a:bodyPr wrap="square" rtlCol="0" anchor="t"/>
          <a:lstStyle/>
          <a:p>
            <a:pPr marL="0" indent="0">
              <a:buNone/>
            </a:pPr>
            <a:r>
              <a:rPr lang="en-US" sz="1800" i="1" dirty="0">
                <a:solidFill>
                  <a:srgbClr val="8B1A1A"/>
                </a:solidFill>
                <a:latin typeface="Calibri" pitchFamily="34" charset="0"/>
                <a:ea typeface="Calibri" pitchFamily="34" charset="-122"/>
                <a:cs typeface="Calibri" pitchFamily="34" charset="-120"/>
              </a:rPr>
              <a:t>Challenges: Technical failures; rapport harder to establish; potential privacy concerns</a:t>
            </a:r>
            <a:endParaRPr lang="en-US" sz="1800" dirty="0"/>
          </a:p>
        </p:txBody>
      </p:sp>
      <p:sp>
        <p:nvSpPr>
          <p:cNvPr id="15" name="Shape 13"/>
          <p:cNvSpPr/>
          <p:nvPr/>
        </p:nvSpPr>
        <p:spPr>
          <a:xfrm>
            <a:off x="320040" y="3867912"/>
            <a:ext cx="5623560" cy="457200"/>
          </a:xfrm>
          <a:prstGeom prst="rect">
            <a:avLst/>
          </a:prstGeom>
          <a:solidFill>
            <a:srgbClr val="028090"/>
          </a:solidFill>
          <a:ln w="12700">
            <a:solidFill>
              <a:srgbClr val="028090"/>
            </a:solidFill>
            <a:prstDash val="solid"/>
          </a:ln>
        </p:spPr>
        <p:txBody>
          <a:bodyPr/>
          <a:lstStyle/>
          <a:p>
            <a:endParaRPr lang="en-GB"/>
          </a:p>
        </p:txBody>
      </p:sp>
      <p:sp>
        <p:nvSpPr>
          <p:cNvPr id="16" name="Text 14"/>
          <p:cNvSpPr/>
          <p:nvPr/>
        </p:nvSpPr>
        <p:spPr>
          <a:xfrm>
            <a:off x="320040" y="3867912"/>
            <a:ext cx="5623560" cy="457200"/>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Walking Interview</a:t>
            </a:r>
            <a:endParaRPr lang="en-US" sz="1900" dirty="0"/>
          </a:p>
        </p:txBody>
      </p:sp>
      <p:sp>
        <p:nvSpPr>
          <p:cNvPr id="17" name="Text 15"/>
          <p:cNvSpPr/>
          <p:nvPr/>
        </p:nvSpPr>
        <p:spPr>
          <a:xfrm>
            <a:off x="429768" y="4379976"/>
            <a:ext cx="5394960" cy="347472"/>
          </a:xfrm>
          <a:prstGeom prst="rect">
            <a:avLst/>
          </a:prstGeom>
          <a:noFill/>
          <a:ln/>
        </p:spPr>
        <p:txBody>
          <a:bodyPr wrap="square" rtlCol="0" anchor="ctr"/>
          <a:lstStyle/>
          <a:p>
            <a:pPr marL="0" indent="0">
              <a:buNone/>
            </a:pPr>
            <a:r>
              <a:rPr lang="en-US" sz="1700" i="1" dirty="0">
                <a:solidFill>
                  <a:srgbClr val="3D5A80"/>
                </a:solidFill>
                <a:latin typeface="Calibri" pitchFamily="34" charset="0"/>
                <a:ea typeface="Calibri" pitchFamily="34" charset="-122"/>
                <a:cs typeface="Calibri" pitchFamily="34" charset="-120"/>
              </a:rPr>
              <a:t>Conversation conducted while moving through relevant spaces</a:t>
            </a:r>
            <a:endParaRPr lang="en-US" sz="1700" dirty="0"/>
          </a:p>
        </p:txBody>
      </p:sp>
      <p:sp>
        <p:nvSpPr>
          <p:cNvPr id="18" name="Text 16"/>
          <p:cNvSpPr/>
          <p:nvPr/>
        </p:nvSpPr>
        <p:spPr>
          <a:xfrm>
            <a:off x="429768" y="4764024"/>
            <a:ext cx="5394960" cy="82296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Strengths: Context stimulates richer recall; informal atmosphere; generates observational data</a:t>
            </a:r>
            <a:endParaRPr lang="en-US" sz="1800" dirty="0"/>
          </a:p>
        </p:txBody>
      </p:sp>
      <p:sp>
        <p:nvSpPr>
          <p:cNvPr id="19" name="Text 17"/>
          <p:cNvSpPr/>
          <p:nvPr/>
        </p:nvSpPr>
        <p:spPr>
          <a:xfrm>
            <a:off x="429768" y="5623560"/>
            <a:ext cx="5394960" cy="713232"/>
          </a:xfrm>
          <a:prstGeom prst="rect">
            <a:avLst/>
          </a:prstGeom>
          <a:noFill/>
          <a:ln/>
        </p:spPr>
        <p:txBody>
          <a:bodyPr wrap="square" rtlCol="0" anchor="t"/>
          <a:lstStyle/>
          <a:p>
            <a:pPr marL="0" indent="0">
              <a:buNone/>
            </a:pPr>
            <a:r>
              <a:rPr lang="en-US" sz="1800" i="1" dirty="0">
                <a:solidFill>
                  <a:srgbClr val="8B1A1A"/>
                </a:solidFill>
                <a:latin typeface="Calibri" pitchFamily="34" charset="0"/>
                <a:ea typeface="Calibri" pitchFamily="34" charset="-122"/>
                <a:cs typeface="Calibri" pitchFamily="34" charset="-120"/>
              </a:rPr>
              <a:t>Challenges: Recording difficulties; environmental noise; limited to mobile participants</a:t>
            </a:r>
            <a:endParaRPr lang="en-US" sz="1800" dirty="0"/>
          </a:p>
        </p:txBody>
      </p:sp>
      <p:sp>
        <p:nvSpPr>
          <p:cNvPr id="20" name="Shape 18"/>
          <p:cNvSpPr/>
          <p:nvPr/>
        </p:nvSpPr>
        <p:spPr>
          <a:xfrm>
            <a:off x="6309360" y="3867912"/>
            <a:ext cx="5623560" cy="457200"/>
          </a:xfrm>
          <a:prstGeom prst="rect">
            <a:avLst/>
          </a:prstGeom>
          <a:solidFill>
            <a:srgbClr val="3D5A80"/>
          </a:solidFill>
          <a:ln w="12700">
            <a:solidFill>
              <a:srgbClr val="3D5A80"/>
            </a:solidFill>
            <a:prstDash val="solid"/>
          </a:ln>
        </p:spPr>
        <p:txBody>
          <a:bodyPr/>
          <a:lstStyle/>
          <a:p>
            <a:endParaRPr lang="en-GB"/>
          </a:p>
        </p:txBody>
      </p:sp>
      <p:sp>
        <p:nvSpPr>
          <p:cNvPr id="21" name="Text 19"/>
          <p:cNvSpPr/>
          <p:nvPr/>
        </p:nvSpPr>
        <p:spPr>
          <a:xfrm>
            <a:off x="6309360" y="3867912"/>
            <a:ext cx="5623560" cy="457200"/>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Photo-Elicitation</a:t>
            </a:r>
            <a:endParaRPr lang="en-US" sz="1900" dirty="0"/>
          </a:p>
        </p:txBody>
      </p:sp>
      <p:sp>
        <p:nvSpPr>
          <p:cNvPr id="22" name="Text 20"/>
          <p:cNvSpPr/>
          <p:nvPr/>
        </p:nvSpPr>
        <p:spPr>
          <a:xfrm>
            <a:off x="6419088" y="4379976"/>
            <a:ext cx="5394960" cy="347472"/>
          </a:xfrm>
          <a:prstGeom prst="rect">
            <a:avLst/>
          </a:prstGeom>
          <a:noFill/>
          <a:ln/>
        </p:spPr>
        <p:txBody>
          <a:bodyPr wrap="square" rtlCol="0" anchor="ctr"/>
          <a:lstStyle/>
          <a:p>
            <a:pPr marL="0" indent="0">
              <a:buNone/>
            </a:pPr>
            <a:r>
              <a:rPr lang="en-US" sz="1700" i="1" dirty="0">
                <a:solidFill>
                  <a:srgbClr val="3D5A80"/>
                </a:solidFill>
                <a:latin typeface="Calibri" pitchFamily="34" charset="0"/>
                <a:ea typeface="Calibri" pitchFamily="34" charset="-122"/>
                <a:cs typeface="Calibri" pitchFamily="34" charset="-120"/>
              </a:rPr>
              <a:t>Participant-selected or researcher-provided images used to stimulate discussion</a:t>
            </a:r>
            <a:endParaRPr lang="en-US" sz="1700" dirty="0"/>
          </a:p>
        </p:txBody>
      </p:sp>
      <p:sp>
        <p:nvSpPr>
          <p:cNvPr id="23" name="Text 21"/>
          <p:cNvSpPr/>
          <p:nvPr/>
        </p:nvSpPr>
        <p:spPr>
          <a:xfrm>
            <a:off x="6419088" y="4764024"/>
            <a:ext cx="5394960" cy="82296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Strengths: Accesses knowledge that verbal questioning alone may not reach; participant-centred</a:t>
            </a:r>
            <a:endParaRPr lang="en-US" sz="1800" dirty="0"/>
          </a:p>
        </p:txBody>
      </p:sp>
      <p:sp>
        <p:nvSpPr>
          <p:cNvPr id="24" name="Text 22"/>
          <p:cNvSpPr/>
          <p:nvPr/>
        </p:nvSpPr>
        <p:spPr>
          <a:xfrm>
            <a:off x="6419088" y="5623560"/>
            <a:ext cx="5394960" cy="713232"/>
          </a:xfrm>
          <a:prstGeom prst="rect">
            <a:avLst/>
          </a:prstGeom>
          <a:noFill/>
          <a:ln/>
        </p:spPr>
        <p:txBody>
          <a:bodyPr wrap="square" rtlCol="0" anchor="t"/>
          <a:lstStyle/>
          <a:p>
            <a:pPr marL="0" indent="0">
              <a:buNone/>
            </a:pPr>
            <a:r>
              <a:rPr lang="en-US" sz="1800" i="1" dirty="0">
                <a:solidFill>
                  <a:srgbClr val="8B1A1A"/>
                </a:solidFill>
                <a:latin typeface="Calibri" pitchFamily="34" charset="0"/>
                <a:ea typeface="Calibri" pitchFamily="34" charset="-122"/>
                <a:cs typeface="Calibri" pitchFamily="34" charset="-120"/>
              </a:rPr>
              <a:t>Challenges: Additional consent required; photo selection introduces bias; needs advance preparation</a:t>
            </a:r>
            <a:endParaRPr lang="en-US" sz="18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1">
    <p:bg>
      <p:bgPr>
        <a:solidFill>
          <a:srgbClr val="EEF3F8"/>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3D5A80"/>
          </a:solidFill>
          <a:ln w="12700">
            <a:solidFill>
              <a:srgbClr val="3D5A80"/>
            </a:solidFill>
            <a:prstDash val="solid"/>
          </a:ln>
        </p:spPr>
        <p:txBody>
          <a:bodyPr/>
          <a:lstStyle/>
          <a:p>
            <a:endParaRPr lang="en-GB"/>
          </a:p>
        </p:txBody>
      </p:sp>
      <p:sp>
        <p:nvSpPr>
          <p:cNvPr id="3" name="Shape 1"/>
          <p:cNvSpPr/>
          <p:nvPr/>
        </p:nvSpPr>
        <p:spPr>
          <a:xfrm>
            <a:off x="0" y="1005840"/>
            <a:ext cx="182880" cy="5852160"/>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64008"/>
            <a:ext cx="9144000" cy="402336"/>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INDIVIDUAL REFLECTION</a:t>
            </a:r>
            <a:endParaRPr lang="en-US" sz="1500" dirty="0"/>
          </a:p>
        </p:txBody>
      </p:sp>
      <p:sp>
        <p:nvSpPr>
          <p:cNvPr id="5" name="Text 3"/>
          <p:cNvSpPr/>
          <p:nvPr/>
        </p:nvSpPr>
        <p:spPr>
          <a:xfrm>
            <a:off x="411480" y="530352"/>
            <a:ext cx="11338560" cy="493776"/>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Reflect: Your Pilot Interview Arrangements</a:t>
            </a:r>
            <a:endParaRPr lang="en-US" sz="2400" dirty="0"/>
          </a:p>
        </p:txBody>
      </p:sp>
      <p:sp>
        <p:nvSpPr>
          <p:cNvPr id="6" name="Text 4"/>
          <p:cNvSpPr/>
          <p:nvPr/>
        </p:nvSpPr>
        <p:spPr>
          <a:xfrm>
            <a:off x="457200" y="1188720"/>
            <a:ext cx="11430000" cy="5486400"/>
          </a:xfrm>
          <a:prstGeom prst="rect">
            <a:avLst/>
          </a:prstGeom>
          <a:noFill/>
          <a:ln/>
        </p:spPr>
        <p:txBody>
          <a:bodyPr wrap="square" rtlCol="0" anchor="t"/>
          <a:lstStyle/>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Write down your planned interview format and one reason it is the most appropriate choice for your context and participants</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What are your recording arrangements? Have you confirmed these are permitted under your ethics approval?</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Do you have a consent form ready? Does it cover confidentiality, data storage, right to withdraw, and recording consent?</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Write down one practical step you need to complete before your first pilot interview</a:t>
            </a:r>
            <a:endParaRPr lang="en-US" sz="22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2">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Trustworthiness in Qualitative Research: Lincoln and Guba (1985)</a:t>
            </a:r>
            <a:endParaRPr lang="en-US" sz="2700" dirty="0"/>
          </a:p>
        </p:txBody>
      </p:sp>
      <p:sp>
        <p:nvSpPr>
          <p:cNvPr id="5" name="Text 3"/>
          <p:cNvSpPr/>
          <p:nvPr/>
        </p:nvSpPr>
        <p:spPr>
          <a:xfrm>
            <a:off x="457200" y="1115568"/>
            <a:ext cx="11247120" cy="804672"/>
          </a:xfrm>
          <a:prstGeom prst="rect">
            <a:avLst/>
          </a:prstGeom>
          <a:noFill/>
          <a:ln/>
        </p:spPr>
        <p:txBody>
          <a:bodyPr wrap="square" rtlCol="0" anchor="t"/>
          <a:lstStyle/>
          <a:p>
            <a:pPr marL="0" indent="0" algn="l">
              <a:buNone/>
            </a:pPr>
            <a:r>
              <a:rPr lang="en-US" sz="2000" dirty="0">
                <a:solidFill>
                  <a:srgbClr val="1B2A4A"/>
                </a:solidFill>
                <a:latin typeface="Calibri" pitchFamily="34" charset="0"/>
                <a:ea typeface="Calibri" pitchFamily="34" charset="-122"/>
                <a:cs typeface="Calibri" pitchFamily="34" charset="-120"/>
              </a:rPr>
              <a:t>Lincoln and Guba (1985) developed four criteria for interpretivist and naturalistic inquiry. They are not replacements for positivist concepts such as validity and reliability. They represent a reconceptualisation of what rigour means when a single objective reality is not assumed.</a:t>
            </a:r>
            <a:endParaRPr lang="en-US" sz="2000" dirty="0"/>
          </a:p>
        </p:txBody>
      </p:sp>
      <p:sp>
        <p:nvSpPr>
          <p:cNvPr id="6" name="Shape 4"/>
          <p:cNvSpPr/>
          <p:nvPr/>
        </p:nvSpPr>
        <p:spPr>
          <a:xfrm>
            <a:off x="365760" y="2048256"/>
            <a:ext cx="2286000" cy="1042416"/>
          </a:xfrm>
          <a:prstGeom prst="rect">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365760" y="2048256"/>
            <a:ext cx="2286000" cy="1042416"/>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Credibility</a:t>
            </a:r>
            <a:endParaRPr lang="en-US" sz="1900" dirty="0"/>
          </a:p>
        </p:txBody>
      </p:sp>
      <p:sp>
        <p:nvSpPr>
          <p:cNvPr id="8" name="Text 6"/>
          <p:cNvSpPr/>
          <p:nvPr/>
        </p:nvSpPr>
        <p:spPr>
          <a:xfrm>
            <a:off x="2834640" y="2139696"/>
            <a:ext cx="9052560" cy="9144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Confidence in the truth of findings as experienced by participants in their own context. Established through prolonged engagement, triangulation across data sources, peer debriefing, and member checking.</a:t>
            </a:r>
            <a:endParaRPr lang="en-US" sz="1800" dirty="0"/>
          </a:p>
        </p:txBody>
      </p:sp>
      <p:sp>
        <p:nvSpPr>
          <p:cNvPr id="9" name="Shape 7"/>
          <p:cNvSpPr/>
          <p:nvPr/>
        </p:nvSpPr>
        <p:spPr>
          <a:xfrm>
            <a:off x="365760" y="3108960"/>
            <a:ext cx="11430000" cy="0"/>
          </a:xfrm>
          <a:prstGeom prst="line">
            <a:avLst/>
          </a:prstGeom>
          <a:noFill/>
          <a:ln w="10160">
            <a:solidFill>
              <a:srgbClr val="CCCCCC"/>
            </a:solidFill>
            <a:prstDash val="solid"/>
          </a:ln>
        </p:spPr>
        <p:txBody>
          <a:bodyPr/>
          <a:lstStyle/>
          <a:p>
            <a:endParaRPr lang="en-GB"/>
          </a:p>
        </p:txBody>
      </p:sp>
      <p:sp>
        <p:nvSpPr>
          <p:cNvPr id="10" name="Shape 8"/>
          <p:cNvSpPr/>
          <p:nvPr/>
        </p:nvSpPr>
        <p:spPr>
          <a:xfrm>
            <a:off x="365760" y="3191256"/>
            <a:ext cx="2286000" cy="1042416"/>
          </a:xfrm>
          <a:prstGeom prst="rect">
            <a:avLst/>
          </a:prstGeom>
          <a:solidFill>
            <a:srgbClr val="3D5A80"/>
          </a:solidFill>
          <a:ln w="12700">
            <a:solidFill>
              <a:srgbClr val="3D5A80"/>
            </a:solidFill>
            <a:prstDash val="solid"/>
          </a:ln>
        </p:spPr>
        <p:txBody>
          <a:bodyPr/>
          <a:lstStyle/>
          <a:p>
            <a:endParaRPr lang="en-GB"/>
          </a:p>
        </p:txBody>
      </p:sp>
      <p:sp>
        <p:nvSpPr>
          <p:cNvPr id="11" name="Text 9"/>
          <p:cNvSpPr/>
          <p:nvPr/>
        </p:nvSpPr>
        <p:spPr>
          <a:xfrm>
            <a:off x="365760" y="3191256"/>
            <a:ext cx="2286000" cy="1042416"/>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Transferability</a:t>
            </a:r>
            <a:endParaRPr lang="en-US" sz="1900" dirty="0"/>
          </a:p>
        </p:txBody>
      </p:sp>
      <p:sp>
        <p:nvSpPr>
          <p:cNvPr id="12" name="Text 10"/>
          <p:cNvSpPr/>
          <p:nvPr/>
        </p:nvSpPr>
        <p:spPr>
          <a:xfrm>
            <a:off x="2834640" y="3282696"/>
            <a:ext cx="9052560" cy="9144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Provision of thick description of context, participants, and methods so readers can judge whether findings are relevant to their own situation. The researcher enables transfer; they do not claim generalisation.</a:t>
            </a:r>
            <a:endParaRPr lang="en-US" sz="1800" dirty="0"/>
          </a:p>
        </p:txBody>
      </p:sp>
      <p:sp>
        <p:nvSpPr>
          <p:cNvPr id="13" name="Shape 11"/>
          <p:cNvSpPr/>
          <p:nvPr/>
        </p:nvSpPr>
        <p:spPr>
          <a:xfrm>
            <a:off x="365760" y="4251960"/>
            <a:ext cx="11430000" cy="0"/>
          </a:xfrm>
          <a:prstGeom prst="line">
            <a:avLst/>
          </a:prstGeom>
          <a:noFill/>
          <a:ln w="10160">
            <a:solidFill>
              <a:srgbClr val="CCCCCC"/>
            </a:solidFill>
            <a:prstDash val="solid"/>
          </a:ln>
        </p:spPr>
        <p:txBody>
          <a:bodyPr/>
          <a:lstStyle/>
          <a:p>
            <a:endParaRPr lang="en-GB"/>
          </a:p>
        </p:txBody>
      </p:sp>
      <p:sp>
        <p:nvSpPr>
          <p:cNvPr id="14" name="Shape 12"/>
          <p:cNvSpPr/>
          <p:nvPr/>
        </p:nvSpPr>
        <p:spPr>
          <a:xfrm>
            <a:off x="365760" y="4334256"/>
            <a:ext cx="2286000" cy="1042416"/>
          </a:xfrm>
          <a:prstGeom prst="rect">
            <a:avLst/>
          </a:prstGeom>
          <a:solidFill>
            <a:srgbClr val="1B2A4A"/>
          </a:solidFill>
          <a:ln w="12700">
            <a:solidFill>
              <a:srgbClr val="1B2A4A"/>
            </a:solidFill>
            <a:prstDash val="solid"/>
          </a:ln>
        </p:spPr>
        <p:txBody>
          <a:bodyPr/>
          <a:lstStyle/>
          <a:p>
            <a:endParaRPr lang="en-GB"/>
          </a:p>
        </p:txBody>
      </p:sp>
      <p:sp>
        <p:nvSpPr>
          <p:cNvPr id="15" name="Text 13"/>
          <p:cNvSpPr/>
          <p:nvPr/>
        </p:nvSpPr>
        <p:spPr>
          <a:xfrm>
            <a:off x="365760" y="4334256"/>
            <a:ext cx="2286000" cy="1042416"/>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Dependability</a:t>
            </a:r>
            <a:endParaRPr lang="en-US" sz="1900" dirty="0"/>
          </a:p>
        </p:txBody>
      </p:sp>
      <p:sp>
        <p:nvSpPr>
          <p:cNvPr id="16" name="Text 14"/>
          <p:cNvSpPr/>
          <p:nvPr/>
        </p:nvSpPr>
        <p:spPr>
          <a:xfrm>
            <a:off x="2834640" y="4425696"/>
            <a:ext cx="9052560" cy="9144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Transparent documentation of all methodological decisions through an audit trail. Changes to the research design during fieldwork are expected and should be recorded, not concealed.</a:t>
            </a:r>
            <a:endParaRPr lang="en-US" sz="1800" dirty="0"/>
          </a:p>
        </p:txBody>
      </p:sp>
      <p:sp>
        <p:nvSpPr>
          <p:cNvPr id="17" name="Shape 15"/>
          <p:cNvSpPr/>
          <p:nvPr/>
        </p:nvSpPr>
        <p:spPr>
          <a:xfrm>
            <a:off x="365760" y="5394960"/>
            <a:ext cx="11430000" cy="0"/>
          </a:xfrm>
          <a:prstGeom prst="line">
            <a:avLst/>
          </a:prstGeom>
          <a:noFill/>
          <a:ln w="10160">
            <a:solidFill>
              <a:srgbClr val="CCCCCC"/>
            </a:solidFill>
            <a:prstDash val="solid"/>
          </a:ln>
        </p:spPr>
        <p:txBody>
          <a:bodyPr/>
          <a:lstStyle/>
          <a:p>
            <a:endParaRPr lang="en-GB"/>
          </a:p>
        </p:txBody>
      </p:sp>
      <p:sp>
        <p:nvSpPr>
          <p:cNvPr id="18" name="Shape 16"/>
          <p:cNvSpPr/>
          <p:nvPr/>
        </p:nvSpPr>
        <p:spPr>
          <a:xfrm>
            <a:off x="365760" y="5477256"/>
            <a:ext cx="2286000" cy="1042416"/>
          </a:xfrm>
          <a:prstGeom prst="rect">
            <a:avLst/>
          </a:prstGeom>
          <a:solidFill>
            <a:srgbClr val="6D2E46"/>
          </a:solidFill>
          <a:ln w="12700">
            <a:solidFill>
              <a:srgbClr val="6D2E46"/>
            </a:solidFill>
            <a:prstDash val="solid"/>
          </a:ln>
        </p:spPr>
        <p:txBody>
          <a:bodyPr/>
          <a:lstStyle/>
          <a:p>
            <a:endParaRPr lang="en-GB"/>
          </a:p>
        </p:txBody>
      </p:sp>
      <p:sp>
        <p:nvSpPr>
          <p:cNvPr id="19" name="Text 17"/>
          <p:cNvSpPr/>
          <p:nvPr/>
        </p:nvSpPr>
        <p:spPr>
          <a:xfrm>
            <a:off x="365760" y="5477256"/>
            <a:ext cx="2286000" cy="1042416"/>
          </a:xfrm>
          <a:prstGeom prst="rect">
            <a:avLst/>
          </a:prstGeom>
          <a:noFill/>
          <a:ln/>
        </p:spPr>
        <p:txBody>
          <a:bodyPr wrap="square" rtlCol="0" anchor="ctr"/>
          <a:lstStyle/>
          <a:p>
            <a:pPr marL="0" indent="0" algn="ctr">
              <a:buNone/>
            </a:pPr>
            <a:r>
              <a:rPr lang="en-US" sz="1900" b="1" dirty="0">
                <a:solidFill>
                  <a:srgbClr val="FFFFFF"/>
                </a:solidFill>
                <a:latin typeface="Calibri" pitchFamily="34" charset="0"/>
                <a:ea typeface="Calibri" pitchFamily="34" charset="-122"/>
                <a:cs typeface="Calibri" pitchFamily="34" charset="-120"/>
              </a:rPr>
              <a:t>Confirmability</a:t>
            </a:r>
            <a:endParaRPr lang="en-US" sz="1900" dirty="0"/>
          </a:p>
        </p:txBody>
      </p:sp>
      <p:sp>
        <p:nvSpPr>
          <p:cNvPr id="20" name="Text 18"/>
          <p:cNvSpPr/>
          <p:nvPr/>
        </p:nvSpPr>
        <p:spPr>
          <a:xfrm>
            <a:off x="2834640" y="5568696"/>
            <a:ext cx="9052560" cy="914400"/>
          </a:xfrm>
          <a:prstGeom prst="rect">
            <a:avLst/>
          </a:prstGeom>
          <a:noFill/>
          <a:ln/>
        </p:spPr>
        <p:txBody>
          <a:bodyPr wrap="square" rtlCol="0" anchor="t"/>
          <a:lstStyle/>
          <a:p>
            <a:pPr marL="0" indent="0">
              <a:buNone/>
            </a:pPr>
            <a:r>
              <a:rPr lang="en-US" sz="1800" dirty="0">
                <a:solidFill>
                  <a:srgbClr val="1B2A4A"/>
                </a:solidFill>
                <a:latin typeface="Calibri" pitchFamily="34" charset="0"/>
                <a:ea typeface="Calibri" pitchFamily="34" charset="-122"/>
                <a:cs typeface="Calibri" pitchFamily="34" charset="-120"/>
              </a:rPr>
              <a:t>Evidence that findings are grounded in the data rather than the researcher's assumptions. Achieved through reflexivity, a positionality statement, and audit trails of analytical decisions.</a:t>
            </a:r>
            <a:endParaRPr lang="en-US" sz="18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3">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
          </a:xfrm>
          <a:prstGeom prst="rect">
            <a:avLst/>
          </a:prstGeom>
          <a:solidFill>
            <a:srgbClr val="C9922A"/>
          </a:solidFill>
          <a:ln w="12700">
            <a:solidFill>
              <a:srgbClr val="C9922A"/>
            </a:solidFill>
            <a:prstDash val="solid"/>
          </a:ln>
        </p:spPr>
        <p:txBody>
          <a:bodyPr/>
          <a:lstStyle/>
          <a:p>
            <a:endParaRPr lang="en-GB"/>
          </a:p>
        </p:txBody>
      </p:sp>
      <p:sp>
        <p:nvSpPr>
          <p:cNvPr id="3" name="Shape 1"/>
          <p:cNvSpPr/>
          <p:nvPr/>
        </p:nvSpPr>
        <p:spPr>
          <a:xfrm>
            <a:off x="0" y="6766560"/>
            <a:ext cx="12188952" cy="91440"/>
          </a:xfrm>
          <a:prstGeom prst="rect">
            <a:avLst/>
          </a:prstGeom>
          <a:solidFill>
            <a:srgbClr val="C9922A"/>
          </a:solidFill>
          <a:ln w="12700">
            <a:solidFill>
              <a:srgbClr val="C9922A"/>
            </a:solidFill>
            <a:prstDash val="solid"/>
          </a:ln>
        </p:spPr>
        <p:txBody>
          <a:bodyPr/>
          <a:lstStyle/>
          <a:p>
            <a:endParaRPr lang="en-GB"/>
          </a:p>
        </p:txBody>
      </p:sp>
      <p:sp>
        <p:nvSpPr>
          <p:cNvPr id="5" name="Text 3"/>
          <p:cNvSpPr/>
          <p:nvPr/>
        </p:nvSpPr>
        <p:spPr>
          <a:xfrm>
            <a:off x="685800" y="1097280"/>
            <a:ext cx="10058400" cy="3657600"/>
          </a:xfrm>
          <a:prstGeom prst="rect">
            <a:avLst/>
          </a:prstGeom>
          <a:noFill/>
          <a:ln/>
        </p:spPr>
        <p:txBody>
          <a:bodyPr wrap="square"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Pilot Studies:</a:t>
            </a:r>
            <a:endParaRPr lang="en-US" sz="4000" dirty="0"/>
          </a:p>
          <a:p>
            <a:pPr marL="0" indent="0">
              <a:buNone/>
            </a:pPr>
            <a:r>
              <a:rPr lang="en-US" sz="4000" b="1" dirty="0">
                <a:solidFill>
                  <a:srgbClr val="FFFFFF"/>
                </a:solidFill>
                <a:latin typeface="Calibri" pitchFamily="34" charset="0"/>
                <a:ea typeface="Calibri" pitchFamily="34" charset="-122"/>
                <a:cs typeface="Calibri" pitchFamily="34" charset="-120"/>
              </a:rPr>
              <a:t>What They Are and</a:t>
            </a:r>
            <a:endParaRPr lang="en-US" sz="4000" dirty="0"/>
          </a:p>
          <a:p>
            <a:pPr marL="0" indent="0">
              <a:buNone/>
            </a:pPr>
            <a:r>
              <a:rPr lang="en-US" sz="4000" b="1" dirty="0">
                <a:solidFill>
                  <a:srgbClr val="FFFFFF"/>
                </a:solidFill>
                <a:latin typeface="Calibri" pitchFamily="34" charset="0"/>
                <a:ea typeface="Calibri" pitchFamily="34" charset="-122"/>
                <a:cs typeface="Calibri" pitchFamily="34" charset="-120"/>
              </a:rPr>
              <a:t>What They Are Not</a:t>
            </a:r>
            <a:endParaRPr lang="en-US" sz="40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4">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C9922A"/>
          </a:solidFill>
          <a:ln w="12700">
            <a:solidFill>
              <a:srgbClr val="C9922A"/>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What a Pilot Study IS and IS NOT</a:t>
            </a:r>
            <a:endParaRPr lang="en-US" sz="2700" dirty="0"/>
          </a:p>
        </p:txBody>
      </p:sp>
      <p:sp>
        <p:nvSpPr>
          <p:cNvPr id="5" name="Text 3"/>
          <p:cNvSpPr/>
          <p:nvPr/>
        </p:nvSpPr>
        <p:spPr>
          <a:xfrm>
            <a:off x="457200" y="1115568"/>
            <a:ext cx="11247120" cy="685800"/>
          </a:xfrm>
          <a:prstGeom prst="rect">
            <a:avLst/>
          </a:prstGeom>
          <a:noFill/>
          <a:ln/>
        </p:spPr>
        <p:txBody>
          <a:bodyPr wrap="square" rtlCol="0" anchor="t"/>
          <a:lstStyle/>
          <a:p>
            <a:pPr marL="0" indent="0" algn="l">
              <a:buNone/>
            </a:pPr>
            <a:r>
              <a:rPr lang="en-US" sz="2200" b="1" dirty="0">
                <a:solidFill>
                  <a:srgbClr val="1B2A4A"/>
                </a:solidFill>
                <a:latin typeface="Calibri" pitchFamily="34" charset="0"/>
                <a:ea typeface="Calibri" pitchFamily="34" charset="-122"/>
                <a:cs typeface="Calibri" pitchFamily="34" charset="-120"/>
              </a:rPr>
              <a:t>A pilot study is not a mini version of your full study. It is a methodological exercise to identify weaknesses in your research instrument before main data collection begins.</a:t>
            </a:r>
            <a:endParaRPr lang="en-US" sz="2200" dirty="0"/>
          </a:p>
        </p:txBody>
      </p:sp>
      <p:sp>
        <p:nvSpPr>
          <p:cNvPr id="6" name="Text 4"/>
          <p:cNvSpPr/>
          <p:nvPr/>
        </p:nvSpPr>
        <p:spPr>
          <a:xfrm>
            <a:off x="457200" y="1920240"/>
            <a:ext cx="5394960" cy="411480"/>
          </a:xfrm>
          <a:prstGeom prst="rect">
            <a:avLst/>
          </a:prstGeom>
          <a:noFill/>
          <a:ln/>
        </p:spPr>
        <p:txBody>
          <a:bodyPr wrap="square" rtlCol="0" anchor="ctr"/>
          <a:lstStyle/>
          <a:p>
            <a:pPr marL="0" indent="0">
              <a:buNone/>
            </a:pPr>
            <a:r>
              <a:rPr lang="en-US" sz="2200" b="1" dirty="0">
                <a:solidFill>
                  <a:srgbClr val="028090"/>
                </a:solidFill>
                <a:latin typeface="Calibri" pitchFamily="34" charset="0"/>
                <a:ea typeface="Calibri" pitchFamily="34" charset="-122"/>
                <a:cs typeface="Calibri" pitchFamily="34" charset="-120"/>
              </a:rPr>
              <a:t>A pilot study IS:</a:t>
            </a:r>
            <a:endParaRPr lang="en-US" sz="2200" dirty="0"/>
          </a:p>
        </p:txBody>
      </p:sp>
      <p:sp>
        <p:nvSpPr>
          <p:cNvPr id="7" name="Text 5"/>
          <p:cNvSpPr/>
          <p:nvPr/>
        </p:nvSpPr>
        <p:spPr>
          <a:xfrm>
            <a:off x="457200" y="2377440"/>
            <a:ext cx="5394960" cy="347472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 trial of your interview questions with 1 to 3 participants from your target group</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An opportunity to identify questions that confuse, feel intrusive, or produce unusable answers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 rehearsal of your interviewing skills and recording arrangements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Evidence that your instrument has been refined in response to what you learned</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 source of reflexive learning that belongs in your methodology chapter</a:t>
            </a:r>
            <a:endParaRPr lang="en-US" sz="2200" dirty="0"/>
          </a:p>
        </p:txBody>
      </p:sp>
      <p:sp>
        <p:nvSpPr>
          <p:cNvPr id="8" name="Text 6"/>
          <p:cNvSpPr/>
          <p:nvPr/>
        </p:nvSpPr>
        <p:spPr>
          <a:xfrm>
            <a:off x="6309360" y="1920240"/>
            <a:ext cx="5486400" cy="411480"/>
          </a:xfrm>
          <a:prstGeom prst="rect">
            <a:avLst/>
          </a:prstGeom>
          <a:noFill/>
          <a:ln/>
        </p:spPr>
        <p:txBody>
          <a:bodyPr wrap="square" rtlCol="0" anchor="ctr"/>
          <a:lstStyle/>
          <a:p>
            <a:pPr marL="0" indent="0">
              <a:buNone/>
            </a:pPr>
            <a:r>
              <a:rPr lang="en-US" sz="2200" b="1" dirty="0">
                <a:solidFill>
                  <a:srgbClr val="8B1A1A"/>
                </a:solidFill>
                <a:latin typeface="Calibri" pitchFamily="34" charset="0"/>
                <a:ea typeface="Calibri" pitchFamily="34" charset="-122"/>
                <a:cs typeface="Calibri" pitchFamily="34" charset="-120"/>
              </a:rPr>
              <a:t>A pilot study IS NOT:</a:t>
            </a:r>
            <a:endParaRPr lang="en-US" sz="2200" dirty="0"/>
          </a:p>
        </p:txBody>
      </p:sp>
      <p:sp>
        <p:nvSpPr>
          <p:cNvPr id="9" name="Text 7"/>
          <p:cNvSpPr/>
          <p:nvPr/>
        </p:nvSpPr>
        <p:spPr>
          <a:xfrm>
            <a:off x="6309360" y="2377440"/>
            <a:ext cx="5486400" cy="347472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 source of substantive findings or evidence of theoretical saturation</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An opportunity to run full thematic analysis on 1 or 2 interviews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Proof that your framework has been confirmed or validated</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Something you can skip because you feel confident in your questions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 separate mini-study: it is part of your design and must be reported as such</a:t>
            </a:r>
            <a:endParaRPr lang="en-US" sz="2200" dirty="0"/>
          </a:p>
        </p:txBody>
      </p:sp>
      <p:sp>
        <p:nvSpPr>
          <p:cNvPr id="10" name="Shape 8"/>
          <p:cNvSpPr/>
          <p:nvPr/>
        </p:nvSpPr>
        <p:spPr>
          <a:xfrm>
            <a:off x="365760" y="2340864"/>
            <a:ext cx="11430000" cy="0"/>
          </a:xfrm>
          <a:prstGeom prst="line">
            <a:avLst/>
          </a:prstGeom>
          <a:noFill/>
          <a:ln w="10160">
            <a:solidFill>
              <a:srgbClr val="C9922A"/>
            </a:solidFill>
            <a:prstDash val="solid"/>
          </a:ln>
        </p:spPr>
        <p:txBody>
          <a:bodyPr/>
          <a:lstStyle/>
          <a:p>
            <a:endParaRPr lang="en-GB"/>
          </a:p>
        </p:txBody>
      </p:sp>
      <p:sp>
        <p:nvSpPr>
          <p:cNvPr id="11" name="Shape 9"/>
          <p:cNvSpPr/>
          <p:nvPr/>
        </p:nvSpPr>
        <p:spPr>
          <a:xfrm>
            <a:off x="6126480" y="1920240"/>
            <a:ext cx="0" cy="3931920"/>
          </a:xfrm>
          <a:prstGeom prst="line">
            <a:avLst/>
          </a:prstGeom>
          <a:noFill/>
          <a:ln w="15240">
            <a:solidFill>
              <a:srgbClr val="CCCCCC"/>
            </a:solidFill>
            <a:prstDash val="solid"/>
          </a:ln>
        </p:spPr>
        <p:txBody>
          <a:bodyPr/>
          <a:lstStyle/>
          <a:p>
            <a:endParaRPr lang="en-GB"/>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5">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8B1A1A"/>
          </a:solidFill>
          <a:ln w="12700">
            <a:solidFill>
              <a:srgbClr val="8B1A1A"/>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Common Errors in Doctoral Pilot Studies</a:t>
            </a:r>
            <a:endParaRPr lang="en-US" sz="2700" dirty="0"/>
          </a:p>
        </p:txBody>
      </p:sp>
      <p:sp>
        <p:nvSpPr>
          <p:cNvPr id="5" name="Text 3"/>
          <p:cNvSpPr/>
          <p:nvPr/>
        </p:nvSpPr>
        <p:spPr>
          <a:xfrm>
            <a:off x="457200" y="1188720"/>
            <a:ext cx="11247120" cy="402336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Treating pilot data as evidence of saturation: 1 to 2 interviews cannot produce saturation</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Applying full thematic analysis to pilot interviews and presenting the results as findings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Claiming the pilot confirmed the theoretical framework: a pilot examines your instrument, not your theory</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Failing to revise questions following pilot feedback: if nothing changed, what was the purpose of the pilot?</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Recruiting convenient rather than representative participants: pilots must reflect your target population</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Providing no account of what you learned as an interviewer: reflexive learning is methodological evidence</a:t>
            </a:r>
            <a:endParaRPr lang="en-US" sz="2200" dirty="0"/>
          </a:p>
        </p:txBody>
      </p:sp>
      <p:sp>
        <p:nvSpPr>
          <p:cNvPr id="6" name="Text 4"/>
          <p:cNvSpPr/>
          <p:nvPr/>
        </p:nvSpPr>
        <p:spPr>
          <a:xfrm>
            <a:off x="457200" y="5394960"/>
            <a:ext cx="11247120" cy="822960"/>
          </a:xfrm>
          <a:prstGeom prst="rect">
            <a:avLst/>
          </a:prstGeom>
          <a:noFill/>
          <a:ln/>
        </p:spPr>
        <p:txBody>
          <a:bodyPr wrap="square" rtlCol="0" anchor="t"/>
          <a:lstStyle/>
          <a:p>
            <a:pPr marL="0" indent="0" algn="l">
              <a:buNone/>
            </a:pPr>
            <a:r>
              <a:rPr lang="en-US" sz="2200" b="1" dirty="0">
                <a:solidFill>
                  <a:srgbClr val="1B2A4A"/>
                </a:solidFill>
                <a:latin typeface="Calibri" pitchFamily="34" charset="0"/>
                <a:ea typeface="Calibri" pitchFamily="34" charset="-122"/>
                <a:cs typeface="Calibri" pitchFamily="34" charset="-120"/>
              </a:rPr>
              <a:t>What examiners expect: a clear account of what the pilot revealed, what you changed, why you changed it, and how this strengthened your main data collection.</a:t>
            </a:r>
            <a:endParaRPr lang="en-US" sz="22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6">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Five Questions to Ask After Each Pilot Interview</a:t>
            </a:r>
            <a:endParaRPr lang="en-US" sz="2700" dirty="0"/>
          </a:p>
        </p:txBody>
      </p:sp>
      <p:sp>
        <p:nvSpPr>
          <p:cNvPr id="5" name="Text 3"/>
          <p:cNvSpPr/>
          <p:nvPr/>
        </p:nvSpPr>
        <p:spPr>
          <a:xfrm>
            <a:off x="457200" y="1097280"/>
            <a:ext cx="11247120" cy="457200"/>
          </a:xfrm>
          <a:prstGeom prst="rect">
            <a:avLst/>
          </a:prstGeom>
          <a:noFill/>
          <a:ln/>
        </p:spPr>
        <p:txBody>
          <a:bodyPr wrap="square" rtlCol="0" anchor="t"/>
          <a:lstStyle/>
          <a:p>
            <a:pPr marL="0" indent="0" algn="l">
              <a:buNone/>
            </a:pPr>
            <a:r>
              <a:rPr lang="en-US" sz="2200" dirty="0">
                <a:solidFill>
                  <a:srgbClr val="1B2A4A"/>
                </a:solidFill>
                <a:latin typeface="Calibri" pitchFamily="34" charset="0"/>
                <a:ea typeface="Calibri" pitchFamily="34" charset="-122"/>
                <a:cs typeface="Calibri" pitchFamily="34" charset="-120"/>
              </a:rPr>
              <a:t>Use these to evaluate each interview question before revising your guide:</a:t>
            </a:r>
            <a:endParaRPr lang="en-US" sz="2200" dirty="0"/>
          </a:p>
        </p:txBody>
      </p:sp>
      <p:sp>
        <p:nvSpPr>
          <p:cNvPr id="6" name="Text 4"/>
          <p:cNvSpPr/>
          <p:nvPr/>
        </p:nvSpPr>
        <p:spPr>
          <a:xfrm>
            <a:off x="457200" y="1719072"/>
            <a:ext cx="11247120" cy="402336"/>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1. Did the participant understand what you were asking?</a:t>
            </a:r>
            <a:endParaRPr lang="en-US" sz="2000" dirty="0"/>
          </a:p>
        </p:txBody>
      </p:sp>
      <p:sp>
        <p:nvSpPr>
          <p:cNvPr id="7" name="Text 5"/>
          <p:cNvSpPr/>
          <p:nvPr/>
        </p:nvSpPr>
        <p:spPr>
          <a:xfrm>
            <a:off x="640080" y="2112264"/>
            <a:ext cx="11064240" cy="502920"/>
          </a:xfrm>
          <a:prstGeom prst="rect">
            <a:avLst/>
          </a:prstGeom>
          <a:noFill/>
          <a:ln/>
        </p:spPr>
        <p:txBody>
          <a:bodyPr wrap="square" rtlCol="0" anchor="ctr"/>
          <a:lstStyle/>
          <a:p>
            <a:pPr marL="0" indent="0">
              <a:buNone/>
            </a:pPr>
            <a:r>
              <a:rPr lang="en-US" sz="2000" dirty="0">
                <a:solidFill>
                  <a:srgbClr val="1B2A4A"/>
                </a:solidFill>
                <a:latin typeface="Calibri" pitchFamily="34" charset="0"/>
                <a:ea typeface="Calibri" pitchFamily="34" charset="-122"/>
                <a:cs typeface="Calibri" pitchFamily="34" charset="-120"/>
              </a:rPr>
              <a:t>If they asked you to clarify, the wording needs revision. If they answered a different question, the framing is ambiguous.</a:t>
            </a:r>
            <a:endParaRPr lang="en-US" sz="2000" dirty="0"/>
          </a:p>
        </p:txBody>
      </p:sp>
      <p:sp>
        <p:nvSpPr>
          <p:cNvPr id="8" name="Shape 6"/>
          <p:cNvSpPr/>
          <p:nvPr/>
        </p:nvSpPr>
        <p:spPr>
          <a:xfrm>
            <a:off x="457200" y="2633472"/>
            <a:ext cx="11247120" cy="0"/>
          </a:xfrm>
          <a:prstGeom prst="line">
            <a:avLst/>
          </a:prstGeom>
          <a:noFill/>
          <a:ln w="10160">
            <a:solidFill>
              <a:srgbClr val="CCCCCC"/>
            </a:solidFill>
            <a:prstDash val="solid"/>
          </a:ln>
        </p:spPr>
        <p:txBody>
          <a:bodyPr/>
          <a:lstStyle/>
          <a:p>
            <a:endParaRPr lang="en-GB"/>
          </a:p>
        </p:txBody>
      </p:sp>
      <p:sp>
        <p:nvSpPr>
          <p:cNvPr id="9" name="Text 7"/>
          <p:cNvSpPr/>
          <p:nvPr/>
        </p:nvSpPr>
        <p:spPr>
          <a:xfrm>
            <a:off x="457200" y="2697480"/>
            <a:ext cx="11247120" cy="402336"/>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2. Did the question produce rich, useful data?</a:t>
            </a:r>
            <a:endParaRPr lang="en-US" sz="2000" dirty="0"/>
          </a:p>
        </p:txBody>
      </p:sp>
      <p:sp>
        <p:nvSpPr>
          <p:cNvPr id="10" name="Text 8"/>
          <p:cNvSpPr/>
          <p:nvPr/>
        </p:nvSpPr>
        <p:spPr>
          <a:xfrm>
            <a:off x="640080" y="3090672"/>
            <a:ext cx="11064240" cy="502920"/>
          </a:xfrm>
          <a:prstGeom prst="rect">
            <a:avLst/>
          </a:prstGeom>
          <a:noFill/>
          <a:ln/>
        </p:spPr>
        <p:txBody>
          <a:bodyPr wrap="square" rtlCol="0" anchor="ctr"/>
          <a:lstStyle/>
          <a:p>
            <a:pPr marL="0" indent="0">
              <a:buNone/>
            </a:pPr>
            <a:r>
              <a:rPr lang="en-US" sz="2000" dirty="0">
                <a:solidFill>
                  <a:srgbClr val="1B2A4A"/>
                </a:solidFill>
                <a:latin typeface="Calibri" pitchFamily="34" charset="0"/>
                <a:ea typeface="Calibri" pitchFamily="34" charset="-122"/>
                <a:cs typeface="Calibri" pitchFamily="34" charset="-120"/>
              </a:rPr>
              <a:t>A yes or no answer to an open question signals a structural problem. If responses were brief or off-topic, the question lacks contextual grounding.</a:t>
            </a:r>
            <a:endParaRPr lang="en-US" sz="2000" dirty="0"/>
          </a:p>
        </p:txBody>
      </p:sp>
      <p:sp>
        <p:nvSpPr>
          <p:cNvPr id="11" name="Shape 9"/>
          <p:cNvSpPr/>
          <p:nvPr/>
        </p:nvSpPr>
        <p:spPr>
          <a:xfrm>
            <a:off x="457200" y="3611880"/>
            <a:ext cx="11247120" cy="0"/>
          </a:xfrm>
          <a:prstGeom prst="line">
            <a:avLst/>
          </a:prstGeom>
          <a:noFill/>
          <a:ln w="10160">
            <a:solidFill>
              <a:srgbClr val="CCCCCC"/>
            </a:solidFill>
            <a:prstDash val="solid"/>
          </a:ln>
        </p:spPr>
        <p:txBody>
          <a:bodyPr/>
          <a:lstStyle/>
          <a:p>
            <a:endParaRPr lang="en-GB"/>
          </a:p>
        </p:txBody>
      </p:sp>
      <p:sp>
        <p:nvSpPr>
          <p:cNvPr id="12" name="Text 10"/>
          <p:cNvSpPr/>
          <p:nvPr/>
        </p:nvSpPr>
        <p:spPr>
          <a:xfrm>
            <a:off x="457200" y="3675888"/>
            <a:ext cx="11247120" cy="402336"/>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3. Did the question feel natural when spoken aloud?</a:t>
            </a:r>
            <a:endParaRPr lang="en-US" sz="2000" dirty="0"/>
          </a:p>
        </p:txBody>
      </p:sp>
      <p:sp>
        <p:nvSpPr>
          <p:cNvPr id="13" name="Text 11"/>
          <p:cNvSpPr/>
          <p:nvPr/>
        </p:nvSpPr>
        <p:spPr>
          <a:xfrm>
            <a:off x="640080" y="4069080"/>
            <a:ext cx="11064240" cy="502920"/>
          </a:xfrm>
          <a:prstGeom prst="rect">
            <a:avLst/>
          </a:prstGeom>
          <a:noFill/>
          <a:ln/>
        </p:spPr>
        <p:txBody>
          <a:bodyPr wrap="square" rtlCol="0" anchor="ctr"/>
          <a:lstStyle/>
          <a:p>
            <a:pPr marL="0" indent="0">
              <a:buNone/>
            </a:pPr>
            <a:r>
              <a:rPr lang="en-US" sz="2000" dirty="0">
                <a:solidFill>
                  <a:srgbClr val="1B2A4A"/>
                </a:solidFill>
                <a:latin typeface="Calibri" pitchFamily="34" charset="0"/>
                <a:ea typeface="Calibri" pitchFamily="34" charset="-122"/>
                <a:cs typeface="Calibri" pitchFamily="34" charset="-120"/>
              </a:rPr>
              <a:t>A question that reads well on paper may feel awkward in conversation. Practise reading your guide aloud before the pilot.</a:t>
            </a:r>
            <a:endParaRPr lang="en-US" sz="2000" dirty="0"/>
          </a:p>
        </p:txBody>
      </p:sp>
      <p:sp>
        <p:nvSpPr>
          <p:cNvPr id="14" name="Shape 12"/>
          <p:cNvSpPr/>
          <p:nvPr/>
        </p:nvSpPr>
        <p:spPr>
          <a:xfrm>
            <a:off x="457200" y="4590288"/>
            <a:ext cx="11247120" cy="0"/>
          </a:xfrm>
          <a:prstGeom prst="line">
            <a:avLst/>
          </a:prstGeom>
          <a:noFill/>
          <a:ln w="10160">
            <a:solidFill>
              <a:srgbClr val="CCCCCC"/>
            </a:solidFill>
            <a:prstDash val="solid"/>
          </a:ln>
        </p:spPr>
        <p:txBody>
          <a:bodyPr/>
          <a:lstStyle/>
          <a:p>
            <a:endParaRPr lang="en-GB"/>
          </a:p>
        </p:txBody>
      </p:sp>
      <p:sp>
        <p:nvSpPr>
          <p:cNvPr id="15" name="Text 13"/>
          <p:cNvSpPr/>
          <p:nvPr/>
        </p:nvSpPr>
        <p:spPr>
          <a:xfrm>
            <a:off x="457200" y="4654296"/>
            <a:ext cx="11247120" cy="402336"/>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4. Did any question produce discomfort or silence?</a:t>
            </a:r>
            <a:endParaRPr lang="en-US" sz="2000" dirty="0"/>
          </a:p>
        </p:txBody>
      </p:sp>
      <p:sp>
        <p:nvSpPr>
          <p:cNvPr id="16" name="Text 14"/>
          <p:cNvSpPr/>
          <p:nvPr/>
        </p:nvSpPr>
        <p:spPr>
          <a:xfrm>
            <a:off x="640080" y="5047488"/>
            <a:ext cx="11064240" cy="502920"/>
          </a:xfrm>
          <a:prstGeom prst="rect">
            <a:avLst/>
          </a:prstGeom>
          <a:noFill/>
          <a:ln/>
        </p:spPr>
        <p:txBody>
          <a:bodyPr wrap="square" rtlCol="0" anchor="ctr"/>
          <a:lstStyle/>
          <a:p>
            <a:pPr marL="0" indent="0">
              <a:buNone/>
            </a:pPr>
            <a:r>
              <a:rPr lang="en-US" sz="2000" dirty="0">
                <a:solidFill>
                  <a:srgbClr val="1B2A4A"/>
                </a:solidFill>
                <a:latin typeface="Calibri" pitchFamily="34" charset="0"/>
                <a:ea typeface="Calibri" pitchFamily="34" charset="-122"/>
                <a:cs typeface="Calibri" pitchFamily="34" charset="-120"/>
              </a:rPr>
              <a:t>If a participant disengaged or deflected, the question may be too sensitive, too early in the sequence, or poorly framed for this context.</a:t>
            </a:r>
            <a:endParaRPr lang="en-US" sz="2000" dirty="0"/>
          </a:p>
        </p:txBody>
      </p:sp>
      <p:sp>
        <p:nvSpPr>
          <p:cNvPr id="17" name="Shape 15"/>
          <p:cNvSpPr/>
          <p:nvPr/>
        </p:nvSpPr>
        <p:spPr>
          <a:xfrm>
            <a:off x="457200" y="5568696"/>
            <a:ext cx="11247120" cy="0"/>
          </a:xfrm>
          <a:prstGeom prst="line">
            <a:avLst/>
          </a:prstGeom>
          <a:noFill/>
          <a:ln w="10160">
            <a:solidFill>
              <a:srgbClr val="CCCCCC"/>
            </a:solidFill>
            <a:prstDash val="solid"/>
          </a:ln>
        </p:spPr>
        <p:txBody>
          <a:bodyPr/>
          <a:lstStyle/>
          <a:p>
            <a:endParaRPr lang="en-GB"/>
          </a:p>
        </p:txBody>
      </p:sp>
      <p:sp>
        <p:nvSpPr>
          <p:cNvPr id="18" name="Text 16"/>
          <p:cNvSpPr/>
          <p:nvPr/>
        </p:nvSpPr>
        <p:spPr>
          <a:xfrm>
            <a:off x="457200" y="5632704"/>
            <a:ext cx="11247120" cy="402336"/>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5. Did your probe work?</a:t>
            </a:r>
            <a:endParaRPr lang="en-US" sz="2000" dirty="0"/>
          </a:p>
        </p:txBody>
      </p:sp>
      <p:sp>
        <p:nvSpPr>
          <p:cNvPr id="19" name="Text 17"/>
          <p:cNvSpPr/>
          <p:nvPr/>
        </p:nvSpPr>
        <p:spPr>
          <a:xfrm>
            <a:off x="640080" y="6025896"/>
            <a:ext cx="11064240" cy="502920"/>
          </a:xfrm>
          <a:prstGeom prst="rect">
            <a:avLst/>
          </a:prstGeom>
          <a:noFill/>
          <a:ln/>
        </p:spPr>
        <p:txBody>
          <a:bodyPr wrap="square" rtlCol="0" anchor="ctr"/>
          <a:lstStyle/>
          <a:p>
            <a:pPr marL="0" indent="0">
              <a:buNone/>
            </a:pPr>
            <a:r>
              <a:rPr lang="en-US" sz="2000" dirty="0">
                <a:solidFill>
                  <a:srgbClr val="1B2A4A"/>
                </a:solidFill>
                <a:latin typeface="Calibri" pitchFamily="34" charset="0"/>
                <a:ea typeface="Calibri" pitchFamily="34" charset="-122"/>
                <a:cs typeface="Calibri" pitchFamily="34" charset="-120"/>
              </a:rPr>
              <a:t>If your follow-up produced no further depth, rethink it. A good probe opens; it does not close or lead.</a:t>
            </a:r>
            <a:endParaRPr lang="en-US" sz="20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7">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Pilot Question Evaluation: A Worked Example</a:t>
            </a:r>
            <a:endParaRPr lang="en-US" sz="2700" dirty="0"/>
          </a:p>
        </p:txBody>
      </p:sp>
      <p:sp>
        <p:nvSpPr>
          <p:cNvPr id="5" name="Text 3"/>
          <p:cNvSpPr/>
          <p:nvPr/>
        </p:nvSpPr>
        <p:spPr>
          <a:xfrm>
            <a:off x="457200" y="1115568"/>
            <a:ext cx="11247120" cy="457200"/>
          </a:xfrm>
          <a:prstGeom prst="rect">
            <a:avLst/>
          </a:prstGeom>
          <a:noFill/>
          <a:ln/>
        </p:spPr>
        <p:txBody>
          <a:bodyPr wrap="square" rtlCol="0" anchor="t"/>
          <a:lstStyle/>
          <a:p>
            <a:pPr marL="0" indent="0" algn="l">
              <a:buNone/>
            </a:pPr>
            <a:r>
              <a:rPr lang="en-US" sz="2000" dirty="0">
                <a:solidFill>
                  <a:srgbClr val="1B2A4A"/>
                </a:solidFill>
                <a:latin typeface="Calibri" pitchFamily="34" charset="0"/>
                <a:ea typeface="Calibri" pitchFamily="34" charset="-122"/>
                <a:cs typeface="Calibri" pitchFamily="34" charset="-120"/>
              </a:rPr>
              <a:t>A DBA student piloted this question with two participants working as directors in Nigerian listed companies:</a:t>
            </a:r>
            <a:endParaRPr lang="en-US" sz="2000" dirty="0"/>
          </a:p>
        </p:txBody>
      </p:sp>
      <p:sp>
        <p:nvSpPr>
          <p:cNvPr id="6" name="Text 4"/>
          <p:cNvSpPr/>
          <p:nvPr/>
        </p:nvSpPr>
        <p:spPr>
          <a:xfrm>
            <a:off x="457200" y="1627632"/>
            <a:ext cx="11247120" cy="475488"/>
          </a:xfrm>
          <a:prstGeom prst="rect">
            <a:avLst/>
          </a:prstGeom>
          <a:noFill/>
          <a:ln/>
        </p:spPr>
        <p:txBody>
          <a:bodyPr wrap="square" rtlCol="0" anchor="t"/>
          <a:lstStyle/>
          <a:p>
            <a:pPr marL="0" indent="0" algn="l">
              <a:buNone/>
            </a:pPr>
            <a:r>
              <a:rPr lang="en-US" sz="2200" b="1" dirty="0">
                <a:solidFill>
                  <a:srgbClr val="1B2A4A"/>
                </a:solidFill>
                <a:latin typeface="Calibri" pitchFamily="34" charset="0"/>
                <a:ea typeface="Calibri" pitchFamily="34" charset="-122"/>
                <a:cs typeface="Calibri" pitchFamily="34" charset="-120"/>
              </a:rPr>
              <a:t>'Can you describe your experience of corporate governance practices in your organisation?'</a:t>
            </a:r>
            <a:endParaRPr lang="en-US" sz="2200" dirty="0"/>
          </a:p>
        </p:txBody>
      </p:sp>
      <p:sp>
        <p:nvSpPr>
          <p:cNvPr id="7" name="Text 5"/>
          <p:cNvSpPr/>
          <p:nvPr/>
        </p:nvSpPr>
        <p:spPr>
          <a:xfrm>
            <a:off x="457200" y="2176272"/>
            <a:ext cx="11247120" cy="384048"/>
          </a:xfrm>
          <a:prstGeom prst="rect">
            <a:avLst/>
          </a:prstGeom>
          <a:noFill/>
          <a:ln/>
        </p:spPr>
        <p:txBody>
          <a:bodyPr wrap="square" rtlCol="0" anchor="t"/>
          <a:lstStyle/>
          <a:p>
            <a:pPr marL="0" indent="0" algn="l">
              <a:buNone/>
            </a:pPr>
            <a:r>
              <a:rPr lang="en-US" sz="2000" i="1" dirty="0">
                <a:solidFill>
                  <a:srgbClr val="1B2A4A"/>
                </a:solidFill>
                <a:latin typeface="Calibri" pitchFamily="34" charset="0"/>
                <a:ea typeface="Calibri" pitchFamily="34" charset="-122"/>
                <a:cs typeface="Calibri" pitchFamily="34" charset="-120"/>
              </a:rPr>
              <a:t>Participant A responded: 'Yes, we have a board and they meet quarterly.'</a:t>
            </a:r>
            <a:endParaRPr lang="en-US" sz="2000" dirty="0"/>
          </a:p>
        </p:txBody>
      </p:sp>
      <p:sp>
        <p:nvSpPr>
          <p:cNvPr id="8" name="Text 6"/>
          <p:cNvSpPr/>
          <p:nvPr/>
        </p:nvSpPr>
        <p:spPr>
          <a:xfrm>
            <a:off x="457200" y="2615184"/>
            <a:ext cx="11247120" cy="384048"/>
          </a:xfrm>
          <a:prstGeom prst="rect">
            <a:avLst/>
          </a:prstGeom>
          <a:noFill/>
          <a:ln/>
        </p:spPr>
        <p:txBody>
          <a:bodyPr wrap="square" rtlCol="0" anchor="t"/>
          <a:lstStyle/>
          <a:p>
            <a:pPr marL="0" indent="0" algn="l">
              <a:buNone/>
            </a:pPr>
            <a:r>
              <a:rPr lang="en-US" sz="2000" i="1" dirty="0">
                <a:solidFill>
                  <a:srgbClr val="1B2A4A"/>
                </a:solidFill>
                <a:latin typeface="Calibri" pitchFamily="34" charset="0"/>
                <a:ea typeface="Calibri" pitchFamily="34" charset="-122"/>
                <a:cs typeface="Calibri" pitchFamily="34" charset="-120"/>
              </a:rPr>
              <a:t>Participant B responded: 'I'm not sure what you mean by governance exactly. Do you mean the rules?'</a:t>
            </a:r>
            <a:endParaRPr lang="en-US" sz="2000" dirty="0"/>
          </a:p>
        </p:txBody>
      </p:sp>
      <p:sp>
        <p:nvSpPr>
          <p:cNvPr id="9" name="Text 7"/>
          <p:cNvSpPr/>
          <p:nvPr/>
        </p:nvSpPr>
        <p:spPr>
          <a:xfrm>
            <a:off x="457200" y="3090672"/>
            <a:ext cx="11247120" cy="365760"/>
          </a:xfrm>
          <a:prstGeom prst="rect">
            <a:avLst/>
          </a:prstGeom>
          <a:noFill/>
          <a:ln/>
        </p:spPr>
        <p:txBody>
          <a:bodyPr wrap="square" rtlCol="0" anchor="t"/>
          <a:lstStyle/>
          <a:p>
            <a:pPr marL="0" indent="0" algn="l">
              <a:buNone/>
            </a:pPr>
            <a:r>
              <a:rPr lang="en-US" sz="2200" b="1" dirty="0">
                <a:solidFill>
                  <a:srgbClr val="028090"/>
                </a:solidFill>
                <a:latin typeface="Calibri" pitchFamily="34" charset="0"/>
                <a:ea typeface="Calibri" pitchFamily="34" charset="-122"/>
                <a:cs typeface="Calibri" pitchFamily="34" charset="-120"/>
              </a:rPr>
              <a:t>What the pilot reveals:</a:t>
            </a:r>
            <a:endParaRPr lang="en-US" sz="2200" dirty="0"/>
          </a:p>
        </p:txBody>
      </p:sp>
      <p:sp>
        <p:nvSpPr>
          <p:cNvPr id="10" name="Text 8"/>
          <p:cNvSpPr/>
          <p:nvPr/>
        </p:nvSpPr>
        <p:spPr>
          <a:xfrm>
            <a:off x="457200" y="3520440"/>
            <a:ext cx="11247120" cy="320040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Participant A's brief answer (yes + one fact) shows the question is functioning as a closed question despite its open wording. 'Describe your experience' is too abstract</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Participant B's confusion shows 'corporate governance' is not a shared term in this context. The question uses academic language without grounding it in practice</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Revised question: 'How would you describe the way key decisions are made and overseen in your organisation, and who holds accountability for those decisions?'</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Preamble to add: 'I am interested in how oversight and accountability work in practice, not just what formal policies say.'</a:t>
            </a:r>
            <a:endParaRPr lang="en-US" sz="22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38">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Writing Up Your Pilot Study</a:t>
            </a:r>
            <a:endParaRPr lang="en-US" sz="2700" dirty="0"/>
          </a:p>
        </p:txBody>
      </p:sp>
      <p:sp>
        <p:nvSpPr>
          <p:cNvPr id="5" name="Text 3"/>
          <p:cNvSpPr/>
          <p:nvPr/>
        </p:nvSpPr>
        <p:spPr>
          <a:xfrm>
            <a:off x="457200" y="1115568"/>
            <a:ext cx="11247120" cy="658368"/>
          </a:xfrm>
          <a:prstGeom prst="rect">
            <a:avLst/>
          </a:prstGeom>
          <a:noFill/>
          <a:ln/>
        </p:spPr>
        <p:txBody>
          <a:bodyPr wrap="square" rtlCol="0" anchor="t"/>
          <a:lstStyle/>
          <a:p>
            <a:pPr marL="0" indent="0" algn="l">
              <a:buNone/>
            </a:pPr>
            <a:r>
              <a:rPr lang="en-US" sz="2200" dirty="0">
                <a:solidFill>
                  <a:srgbClr val="1B2A4A"/>
                </a:solidFill>
                <a:latin typeface="Calibri" pitchFamily="34" charset="0"/>
                <a:ea typeface="Calibri" pitchFamily="34" charset="-122"/>
                <a:cs typeface="Calibri" pitchFamily="34" charset="-120"/>
              </a:rPr>
              <a:t>Your pilot study is methodological evidence. It must be written up substantively in your methodology chapter, not mentioned in a sentence.</a:t>
            </a:r>
            <a:endParaRPr lang="en-US" sz="2200" dirty="0"/>
          </a:p>
        </p:txBody>
      </p:sp>
      <p:sp>
        <p:nvSpPr>
          <p:cNvPr id="6" name="Text 4"/>
          <p:cNvSpPr/>
          <p:nvPr/>
        </p:nvSpPr>
        <p:spPr>
          <a:xfrm>
            <a:off x="457200" y="1901952"/>
            <a:ext cx="11247120" cy="434340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State the purpose: what aspects of your research instrument were you seeking to evaluate?</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Describe participants: who took part, how were they selected, and how do they reflect your target population?</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Report what you found: which questions produced rich data, which produced confusion, which felt intrusive</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Document what you changed: specific revisions to wording, sequencing, or probes, with a rationale for each change</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Reflect on your role as interviewer: what did you notice about your own conduct? What would you do differently?</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Confirm the scope: pilot data will not be used as substantive findings in your thesis</a:t>
            </a:r>
            <a:endParaRPr lang="en-US" sz="22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39">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Reflexivity: What It Is and What It Looks Like in Practice</a:t>
            </a:r>
            <a:endParaRPr lang="en-US" sz="2700" dirty="0"/>
          </a:p>
        </p:txBody>
      </p:sp>
      <p:sp>
        <p:nvSpPr>
          <p:cNvPr id="5" name="Text 3"/>
          <p:cNvSpPr/>
          <p:nvPr/>
        </p:nvSpPr>
        <p:spPr>
          <a:xfrm>
            <a:off x="457200" y="1115568"/>
            <a:ext cx="11247120" cy="914400"/>
          </a:xfrm>
          <a:prstGeom prst="rect">
            <a:avLst/>
          </a:prstGeom>
          <a:noFill/>
          <a:ln/>
        </p:spPr>
        <p:txBody>
          <a:bodyPr wrap="square" rtlCol="0" anchor="t"/>
          <a:lstStyle/>
          <a:p>
            <a:pPr marL="0" indent="0" algn="l">
              <a:buNone/>
            </a:pPr>
            <a:r>
              <a:rPr lang="en-US" sz="2200" dirty="0">
                <a:solidFill>
                  <a:srgbClr val="1B2A4A"/>
                </a:solidFill>
                <a:latin typeface="Calibri" pitchFamily="34" charset="0"/>
                <a:ea typeface="Calibri" pitchFamily="34" charset="-122"/>
                <a:cs typeface="Calibri" pitchFamily="34" charset="-120"/>
              </a:rPr>
              <a:t>Reflexivity means actively examining your own role in the research. In qualitative research the researcher is not a neutral observer. Who you are, what you believe, and how you conduct the interview all shape what data you collect and how you interpret it.</a:t>
            </a:r>
            <a:endParaRPr lang="en-US" sz="2200" dirty="0"/>
          </a:p>
        </p:txBody>
      </p:sp>
      <p:sp>
        <p:nvSpPr>
          <p:cNvPr id="6" name="Text 4"/>
          <p:cNvSpPr/>
          <p:nvPr/>
        </p:nvSpPr>
        <p:spPr>
          <a:xfrm>
            <a:off x="457200" y="2121408"/>
            <a:ext cx="11247120" cy="411480"/>
          </a:xfrm>
          <a:prstGeom prst="rect">
            <a:avLst/>
          </a:prstGeom>
          <a:noFill/>
          <a:ln/>
        </p:spPr>
        <p:txBody>
          <a:bodyPr wrap="square" rtlCol="0" anchor="t"/>
          <a:lstStyle/>
          <a:p>
            <a:pPr marL="0" indent="0" algn="l">
              <a:buNone/>
            </a:pPr>
            <a:r>
              <a:rPr lang="en-US" sz="2200" b="1" dirty="0">
                <a:solidFill>
                  <a:srgbClr val="028090"/>
                </a:solidFill>
                <a:latin typeface="Calibri" pitchFamily="34" charset="0"/>
                <a:ea typeface="Calibri" pitchFamily="34" charset="-122"/>
                <a:cs typeface="Calibri" pitchFamily="34" charset="-120"/>
              </a:rPr>
              <a:t>What reflexivity looks like in practice:</a:t>
            </a:r>
            <a:endParaRPr lang="en-US" sz="2200" dirty="0"/>
          </a:p>
        </p:txBody>
      </p:sp>
      <p:sp>
        <p:nvSpPr>
          <p:cNvPr id="7" name="Text 5"/>
          <p:cNvSpPr/>
          <p:nvPr/>
        </p:nvSpPr>
        <p:spPr>
          <a:xfrm>
            <a:off x="457200" y="2606040"/>
            <a:ext cx="11247120" cy="3657600"/>
          </a:xfrm>
          <a:prstGeom prst="rect">
            <a:avLst/>
          </a:prstGeom>
          <a:noFill/>
          <a:ln/>
        </p:spPr>
        <p:txBody>
          <a:bodyPr wrap="square" rtlCol="0" anchor="t"/>
          <a:lstStyle/>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 Nigerian researcher interviewing Nigerian board directors: your shared cultural background may encourage candour or may cause participants to assume shared assumptions you should make explicit</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 practitioner-researcher studying your own sector: participants may respond to your professional identity rather than your researcher role. Note this after each interview</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A researcher whose theoretical framework is Stakeholder Theory: ask yourself after analysis whether you found stakeholder themes because they were genuinely present in the data, or because you were primed to look for them</a:t>
            </a:r>
            <a:endParaRPr lang="en-US" sz="2200" dirty="0"/>
          </a:p>
          <a:p>
            <a:pPr marL="342900" indent="-342900">
              <a:spcAft>
                <a:spcPts val="1400"/>
              </a:spcAft>
              <a:buSzPct val="100000"/>
              <a:buChar char="•"/>
            </a:pPr>
            <a:r>
              <a:rPr lang="en-US" sz="2200" dirty="0">
                <a:solidFill>
                  <a:srgbClr val="1B2A4A"/>
                </a:solidFill>
                <a:latin typeface="Calibri" pitchFamily="34" charset="0"/>
                <a:ea typeface="Calibri" pitchFamily="34" charset="-122"/>
                <a:cs typeface="Calibri" pitchFamily="34" charset="-120"/>
              </a:rPr>
              <a:t>In your thesis: a positionality statement describes who you are in relation to your research, how your background shaped your approach, and what you did to ensure your interpretation was grounded in participants' accounts rather than your own</a:t>
            </a:r>
            <a:endParaRPr lang="en-US" sz="22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0">
    <p:bg>
      <p:bgPr>
        <a:solidFill>
          <a:srgbClr val="EEF3F8"/>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3D5A80"/>
          </a:solidFill>
          <a:ln w="12700">
            <a:solidFill>
              <a:srgbClr val="3D5A80"/>
            </a:solidFill>
            <a:prstDash val="solid"/>
          </a:ln>
        </p:spPr>
        <p:txBody>
          <a:bodyPr/>
          <a:lstStyle/>
          <a:p>
            <a:endParaRPr lang="en-GB"/>
          </a:p>
        </p:txBody>
      </p:sp>
      <p:sp>
        <p:nvSpPr>
          <p:cNvPr id="3" name="Shape 1"/>
          <p:cNvSpPr/>
          <p:nvPr/>
        </p:nvSpPr>
        <p:spPr>
          <a:xfrm>
            <a:off x="0" y="1005840"/>
            <a:ext cx="182880" cy="5852160"/>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64008"/>
            <a:ext cx="9144000" cy="402336"/>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INDIVIDUAL REFLECTION</a:t>
            </a:r>
            <a:endParaRPr lang="en-US" sz="1500" dirty="0"/>
          </a:p>
        </p:txBody>
      </p:sp>
      <p:sp>
        <p:nvSpPr>
          <p:cNvPr id="5" name="Text 3"/>
          <p:cNvSpPr/>
          <p:nvPr/>
        </p:nvSpPr>
        <p:spPr>
          <a:xfrm>
            <a:off x="411480" y="530352"/>
            <a:ext cx="11338560" cy="493776"/>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Draft Your Positionality Statement</a:t>
            </a:r>
            <a:endParaRPr lang="en-US" sz="2400" dirty="0"/>
          </a:p>
        </p:txBody>
      </p:sp>
      <p:sp>
        <p:nvSpPr>
          <p:cNvPr id="6" name="Text 4"/>
          <p:cNvSpPr/>
          <p:nvPr/>
        </p:nvSpPr>
        <p:spPr>
          <a:xfrm>
            <a:off x="457200" y="1188720"/>
            <a:ext cx="11430000" cy="5486400"/>
          </a:xfrm>
          <a:prstGeom prst="rect">
            <a:avLst/>
          </a:prstGeom>
          <a:noFill/>
          <a:ln/>
        </p:spPr>
        <p:txBody>
          <a:bodyPr wrap="square" rtlCol="0" anchor="t"/>
          <a:lstStyle/>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Write 3 to 4 sentences that answer: who are you in relation to your research participants and your research setting?</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How might your professional background, cultural identity, or prior experience shape the questions you ask and the answers participants give you?</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Identify one way your positioning might influence your interpretation of the data, and one step you will take to address it</a:t>
            </a:r>
            <a:endParaRPr lang="en-US" sz="2200" dirty="0"/>
          </a:p>
          <a:p>
            <a:pPr marL="342900" indent="-342900">
              <a:spcAft>
                <a:spcPts val="1800"/>
              </a:spcAft>
              <a:buSzPct val="100000"/>
              <a:buChar char="•"/>
            </a:pPr>
            <a:r>
              <a:rPr lang="en-US" sz="2200" dirty="0">
                <a:solidFill>
                  <a:srgbClr val="1B2A4A"/>
                </a:solidFill>
                <a:latin typeface="Calibri" pitchFamily="34" charset="0"/>
                <a:ea typeface="Calibri" pitchFamily="34" charset="-122"/>
                <a:cs typeface="Calibri" pitchFamily="34" charset="-120"/>
              </a:rPr>
              <a:t>This is a first draft. You will refine it throughout the research. The goal now is to begin thinking about your own presence in the research</a:t>
            </a:r>
            <a:endParaRPr lang="en-US" sz="22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1">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C9922A"/>
          </a:solidFill>
          <a:ln w="12700">
            <a:solidFill>
              <a:srgbClr val="C9922A"/>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Pre-Pilot Checklist</a:t>
            </a:r>
            <a:endParaRPr lang="en-US" sz="2700" dirty="0"/>
          </a:p>
        </p:txBody>
      </p:sp>
      <p:sp>
        <p:nvSpPr>
          <p:cNvPr id="5" name="Text 3"/>
          <p:cNvSpPr/>
          <p:nvPr/>
        </p:nvSpPr>
        <p:spPr>
          <a:xfrm>
            <a:off x="457200" y="1115568"/>
            <a:ext cx="11247120" cy="548640"/>
          </a:xfrm>
          <a:prstGeom prst="rect">
            <a:avLst/>
          </a:prstGeom>
          <a:noFill/>
          <a:ln/>
        </p:spPr>
        <p:txBody>
          <a:bodyPr wrap="square" rtlCol="0" anchor="t"/>
          <a:lstStyle/>
          <a:p>
            <a:pPr marL="0" indent="0" algn="l">
              <a:buNone/>
            </a:pPr>
            <a:r>
              <a:rPr lang="en-US" sz="2200" dirty="0">
                <a:solidFill>
                  <a:srgbClr val="1B2A4A"/>
                </a:solidFill>
                <a:latin typeface="Calibri" pitchFamily="34" charset="0"/>
                <a:ea typeface="Calibri" pitchFamily="34" charset="-122"/>
                <a:cs typeface="Calibri" pitchFamily="34" charset="-120"/>
              </a:rPr>
              <a:t>Before your first pilot interview, you should be able to answer yes to all of the following:</a:t>
            </a:r>
            <a:endParaRPr lang="en-US" sz="2200" dirty="0"/>
          </a:p>
        </p:txBody>
      </p:sp>
      <p:sp>
        <p:nvSpPr>
          <p:cNvPr id="6" name="Text 4"/>
          <p:cNvSpPr/>
          <p:nvPr/>
        </p:nvSpPr>
        <p:spPr>
          <a:xfrm>
            <a:off x="457200" y="1783080"/>
            <a:ext cx="11247120" cy="4937760"/>
          </a:xfrm>
          <a:prstGeom prst="rect">
            <a:avLst/>
          </a:prstGeom>
          <a:noFill/>
          <a:ln/>
        </p:spPr>
        <p:txBody>
          <a:bodyPr wrap="square" rtlCol="0" anchor="t"/>
          <a:lstStyle/>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My interview questions are open-ended, non-leading, and single-barrelled</a:t>
            </a:r>
            <a:endParaRPr lang="en-US" sz="2000" dirty="0"/>
          </a:p>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Each question is traceable to a research question, a theoretical lens, and a citation</a:t>
            </a:r>
            <a:endParaRPr lang="en-US" sz="2000" dirty="0"/>
          </a:p>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I have a clear interview guide with a logical flow from broad to specific</a:t>
            </a:r>
            <a:endParaRPr lang="en-US" sz="2000" dirty="0"/>
          </a:p>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I have planned and practised at least two probes for each question</a:t>
            </a:r>
            <a:endParaRPr lang="en-US" sz="2000" dirty="0"/>
          </a:p>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I have ethics approval or am in the process of obtaining it</a:t>
            </a:r>
            <a:endParaRPr lang="en-US" sz="2000" dirty="0"/>
          </a:p>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I have consent forms prepared and understand my GDPR obligations</a:t>
            </a:r>
            <a:endParaRPr lang="en-US" sz="2000" dirty="0"/>
          </a:p>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I have tested my recording equipment and have a backup plan</a:t>
            </a:r>
            <a:endParaRPr lang="en-US" sz="2000" dirty="0"/>
          </a:p>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My pilot participants reflect my target population</a:t>
            </a:r>
            <a:endParaRPr lang="en-US" sz="2000" dirty="0"/>
          </a:p>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I have a research journal ready for field notes and reflexive observations</a:t>
            </a:r>
            <a:endParaRPr lang="en-US" sz="2000" dirty="0"/>
          </a:p>
          <a:p>
            <a:pPr marL="0" indent="0">
              <a:spcAft>
                <a:spcPts val="900"/>
              </a:spcAft>
              <a:buNone/>
            </a:pPr>
            <a:r>
              <a:rPr lang="en-US" sz="2000" dirty="0">
                <a:solidFill>
                  <a:srgbClr val="1B2A4A"/>
                </a:solidFill>
                <a:latin typeface="Calibri" pitchFamily="34" charset="0"/>
                <a:ea typeface="Calibri" pitchFamily="34" charset="-122"/>
                <a:cs typeface="Calibri" pitchFamily="34" charset="-120"/>
              </a:rPr>
              <a:t>☐  I know what I am evaluating in the pilot and how I will use what I learn</a:t>
            </a:r>
            <a:endParaRPr lang="en-US" sz="20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2">
    <p:bg>
      <p:bgPr>
        <a:solidFill>
          <a:srgbClr val="F4F6F9"/>
        </a:solidFill>
        <a:effectLst/>
      </p:bgPr>
    </p:bg>
    <p:spTree>
      <p:nvGrpSpPr>
        <p:cNvPr id="1" name=""/>
        <p:cNvGrpSpPr/>
        <p:nvPr/>
      </p:nvGrpSpPr>
      <p:grpSpPr>
        <a:xfrm>
          <a:off x="0" y="0"/>
          <a:ext cx="0" cy="0"/>
          <a:chOff x="0" y="0"/>
          <a:chExt cx="0" cy="0"/>
        </a:xfrm>
      </p:grpSpPr>
      <p:sp>
        <p:nvSpPr>
          <p:cNvPr id="2" name="Shape 0"/>
          <p:cNvSpPr/>
          <p:nvPr/>
        </p:nvSpPr>
        <p:spPr>
          <a:xfrm>
            <a:off x="0" y="0"/>
            <a:ext cx="12188952" cy="1005840"/>
          </a:xfrm>
          <a:prstGeom prst="rect">
            <a:avLst/>
          </a:prstGeom>
          <a:solidFill>
            <a:srgbClr val="1B2A4A"/>
          </a:solidFill>
          <a:ln w="12700">
            <a:solidFill>
              <a:srgbClr val="1B2A4A"/>
            </a:solidFill>
            <a:prstDash val="solid"/>
          </a:ln>
        </p:spPr>
        <p:txBody>
          <a:bodyPr/>
          <a:lstStyle/>
          <a:p>
            <a:endParaRPr lang="en-GB"/>
          </a:p>
        </p:txBody>
      </p:sp>
      <p:sp>
        <p:nvSpPr>
          <p:cNvPr id="3" name="Shape 1"/>
          <p:cNvSpPr/>
          <p:nvPr/>
        </p:nvSpPr>
        <p:spPr>
          <a:xfrm>
            <a:off x="0" y="1005840"/>
            <a:ext cx="12188952" cy="54864"/>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11480" y="109728"/>
            <a:ext cx="11338560" cy="804672"/>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Consolidation: Four Questions to Carry Forward</a:t>
            </a:r>
            <a:endParaRPr lang="en-US" sz="2700" dirty="0"/>
          </a:p>
        </p:txBody>
      </p:sp>
      <p:sp>
        <p:nvSpPr>
          <p:cNvPr id="5" name="Text 3"/>
          <p:cNvSpPr/>
          <p:nvPr/>
        </p:nvSpPr>
        <p:spPr>
          <a:xfrm>
            <a:off x="457200" y="1097280"/>
            <a:ext cx="11247120" cy="594360"/>
          </a:xfrm>
          <a:prstGeom prst="rect">
            <a:avLst/>
          </a:prstGeom>
          <a:noFill/>
          <a:ln/>
        </p:spPr>
        <p:txBody>
          <a:bodyPr wrap="square" rtlCol="0" anchor="t"/>
          <a:lstStyle/>
          <a:p>
            <a:pPr marL="0" indent="0" algn="l">
              <a:buNone/>
            </a:pPr>
            <a:r>
              <a:rPr lang="en-US" sz="2200" dirty="0">
                <a:solidFill>
                  <a:srgbClr val="1B2A4A"/>
                </a:solidFill>
                <a:latin typeface="Calibri" pitchFamily="34" charset="0"/>
                <a:ea typeface="Calibri" pitchFamily="34" charset="-122"/>
                <a:cs typeface="Calibri" pitchFamily="34" charset="-120"/>
              </a:rPr>
              <a:t>Before you leave today, work through these questions in writing. Example answers are shown to model the level of thinking expected.</a:t>
            </a:r>
            <a:endParaRPr lang="en-US" sz="2200" dirty="0"/>
          </a:p>
        </p:txBody>
      </p:sp>
      <p:sp>
        <p:nvSpPr>
          <p:cNvPr id="6" name="Text 4"/>
          <p:cNvSpPr/>
          <p:nvPr/>
        </p:nvSpPr>
        <p:spPr>
          <a:xfrm>
            <a:off x="365760" y="1828800"/>
            <a:ext cx="11247120" cy="384048"/>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1.  Your epistemological stance and your interview type</a:t>
            </a:r>
            <a:endParaRPr lang="en-US" sz="2000" dirty="0"/>
          </a:p>
        </p:txBody>
      </p:sp>
      <p:sp>
        <p:nvSpPr>
          <p:cNvPr id="7" name="Text 5"/>
          <p:cNvSpPr/>
          <p:nvPr/>
        </p:nvSpPr>
        <p:spPr>
          <a:xfrm>
            <a:off x="548640" y="2212848"/>
            <a:ext cx="11064240" cy="685800"/>
          </a:xfrm>
          <a:prstGeom prst="rect">
            <a:avLst/>
          </a:prstGeom>
          <a:noFill/>
          <a:ln/>
        </p:spPr>
        <p:txBody>
          <a:bodyPr wrap="square" rtlCol="0" anchor="ctr"/>
          <a:lstStyle/>
          <a:p>
            <a:pPr marL="0" indent="0">
              <a:buNone/>
            </a:pPr>
            <a:r>
              <a:rPr lang="en-US" sz="1800" i="1" dirty="0">
                <a:solidFill>
                  <a:srgbClr val="1B2A4A"/>
                </a:solidFill>
                <a:latin typeface="Calibri" pitchFamily="34" charset="0"/>
                <a:ea typeface="Calibri" pitchFamily="34" charset="-122"/>
                <a:cs typeface="Calibri" pitchFamily="34" charset="-120"/>
              </a:rPr>
              <a:t>Example: An interpretivist researcher cannot justify using structured interviews because the method assumes there is a fixed answer to be extracted. Semi-structured interviews are consistent with interpretivism because they allow participants to express meaning in their own terms.</a:t>
            </a:r>
            <a:endParaRPr lang="en-US" sz="1800" dirty="0"/>
          </a:p>
        </p:txBody>
      </p:sp>
      <p:sp>
        <p:nvSpPr>
          <p:cNvPr id="8" name="Shape 6"/>
          <p:cNvSpPr/>
          <p:nvPr/>
        </p:nvSpPr>
        <p:spPr>
          <a:xfrm>
            <a:off x="365760" y="2944368"/>
            <a:ext cx="11430000" cy="0"/>
          </a:xfrm>
          <a:prstGeom prst="line">
            <a:avLst/>
          </a:prstGeom>
          <a:noFill/>
          <a:ln w="10160">
            <a:solidFill>
              <a:srgbClr val="DDDDDD"/>
            </a:solidFill>
            <a:prstDash val="solid"/>
          </a:ln>
        </p:spPr>
        <p:txBody>
          <a:bodyPr/>
          <a:lstStyle/>
          <a:p>
            <a:endParaRPr lang="en-GB"/>
          </a:p>
        </p:txBody>
      </p:sp>
      <p:sp>
        <p:nvSpPr>
          <p:cNvPr id="9" name="Text 7"/>
          <p:cNvSpPr/>
          <p:nvPr/>
        </p:nvSpPr>
        <p:spPr>
          <a:xfrm>
            <a:off x="365760" y="3017520"/>
            <a:ext cx="11247120" cy="384048"/>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2.  Trace one question through the chain</a:t>
            </a:r>
            <a:endParaRPr lang="en-US" sz="2000" dirty="0"/>
          </a:p>
        </p:txBody>
      </p:sp>
      <p:sp>
        <p:nvSpPr>
          <p:cNvPr id="10" name="Text 8"/>
          <p:cNvSpPr/>
          <p:nvPr/>
        </p:nvSpPr>
        <p:spPr>
          <a:xfrm>
            <a:off x="548640" y="3401568"/>
            <a:ext cx="11064240" cy="685800"/>
          </a:xfrm>
          <a:prstGeom prst="rect">
            <a:avLst/>
          </a:prstGeom>
          <a:noFill/>
          <a:ln/>
        </p:spPr>
        <p:txBody>
          <a:bodyPr wrap="square" rtlCol="0" anchor="ctr"/>
          <a:lstStyle/>
          <a:p>
            <a:pPr marL="0" indent="0">
              <a:buNone/>
            </a:pPr>
            <a:r>
              <a:rPr lang="en-US" sz="1800" i="1" dirty="0">
                <a:solidFill>
                  <a:srgbClr val="1B2A4A"/>
                </a:solidFill>
                <a:latin typeface="Calibri" pitchFamily="34" charset="0"/>
                <a:ea typeface="Calibri" pitchFamily="34" charset="-122"/>
                <a:cs typeface="Calibri" pitchFamily="34" charset="-120"/>
              </a:rPr>
              <a:t>Example: Research question: how do cultural norms shape corporate governance practice? Interview question: 'Are there unwritten expectations about how board members should behave that are not captured in your governance code?' Lens: Institutional Theory. Citation: DiMaggio and Powell (1983).</a:t>
            </a:r>
            <a:endParaRPr lang="en-US" sz="1800" dirty="0"/>
          </a:p>
        </p:txBody>
      </p:sp>
      <p:sp>
        <p:nvSpPr>
          <p:cNvPr id="11" name="Shape 9"/>
          <p:cNvSpPr/>
          <p:nvPr/>
        </p:nvSpPr>
        <p:spPr>
          <a:xfrm>
            <a:off x="365760" y="4133088"/>
            <a:ext cx="11430000" cy="0"/>
          </a:xfrm>
          <a:prstGeom prst="line">
            <a:avLst/>
          </a:prstGeom>
          <a:noFill/>
          <a:ln w="10160">
            <a:solidFill>
              <a:srgbClr val="DDDDDD"/>
            </a:solidFill>
            <a:prstDash val="solid"/>
          </a:ln>
        </p:spPr>
        <p:txBody>
          <a:bodyPr/>
          <a:lstStyle/>
          <a:p>
            <a:endParaRPr lang="en-GB"/>
          </a:p>
        </p:txBody>
      </p:sp>
      <p:sp>
        <p:nvSpPr>
          <p:cNvPr id="12" name="Text 10"/>
          <p:cNvSpPr/>
          <p:nvPr/>
        </p:nvSpPr>
        <p:spPr>
          <a:xfrm>
            <a:off x="365760" y="4206240"/>
            <a:ext cx="11247120" cy="384048"/>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3.  What your pilot will evaluate</a:t>
            </a:r>
            <a:endParaRPr lang="en-US" sz="2000" dirty="0"/>
          </a:p>
        </p:txBody>
      </p:sp>
      <p:sp>
        <p:nvSpPr>
          <p:cNvPr id="13" name="Text 11"/>
          <p:cNvSpPr/>
          <p:nvPr/>
        </p:nvSpPr>
        <p:spPr>
          <a:xfrm>
            <a:off x="548640" y="4590288"/>
            <a:ext cx="11064240" cy="685800"/>
          </a:xfrm>
          <a:prstGeom prst="rect">
            <a:avLst/>
          </a:prstGeom>
          <a:noFill/>
          <a:ln/>
        </p:spPr>
        <p:txBody>
          <a:bodyPr wrap="square" rtlCol="0" anchor="ctr"/>
          <a:lstStyle/>
          <a:p>
            <a:pPr marL="0" indent="0">
              <a:buNone/>
            </a:pPr>
            <a:r>
              <a:rPr lang="en-US" sz="1800" i="1" dirty="0">
                <a:solidFill>
                  <a:srgbClr val="1B2A4A"/>
                </a:solidFill>
                <a:latin typeface="Calibri" pitchFamily="34" charset="0"/>
                <a:ea typeface="Calibri" pitchFamily="34" charset="-122"/>
                <a:cs typeface="Calibri" pitchFamily="34" charset="-120"/>
              </a:rPr>
              <a:t>Example: The pilot will evaluate whether participants understand the term 'governance culture' as I am using it, and whether my opening question produces substantive data or one-word answers.</a:t>
            </a:r>
            <a:endParaRPr lang="en-US" sz="1800" dirty="0"/>
          </a:p>
        </p:txBody>
      </p:sp>
      <p:sp>
        <p:nvSpPr>
          <p:cNvPr id="14" name="Shape 12"/>
          <p:cNvSpPr/>
          <p:nvPr/>
        </p:nvSpPr>
        <p:spPr>
          <a:xfrm>
            <a:off x="365760" y="5321808"/>
            <a:ext cx="11430000" cy="0"/>
          </a:xfrm>
          <a:prstGeom prst="line">
            <a:avLst/>
          </a:prstGeom>
          <a:noFill/>
          <a:ln w="10160">
            <a:solidFill>
              <a:srgbClr val="DDDDDD"/>
            </a:solidFill>
            <a:prstDash val="solid"/>
          </a:ln>
        </p:spPr>
        <p:txBody>
          <a:bodyPr/>
          <a:lstStyle/>
          <a:p>
            <a:endParaRPr lang="en-GB"/>
          </a:p>
        </p:txBody>
      </p:sp>
      <p:sp>
        <p:nvSpPr>
          <p:cNvPr id="15" name="Text 13"/>
          <p:cNvSpPr/>
          <p:nvPr/>
        </p:nvSpPr>
        <p:spPr>
          <a:xfrm>
            <a:off x="365760" y="5394960"/>
            <a:ext cx="11247120" cy="384048"/>
          </a:xfrm>
          <a:prstGeom prst="rect">
            <a:avLst/>
          </a:prstGeom>
          <a:noFill/>
          <a:ln/>
        </p:spPr>
        <p:txBody>
          <a:bodyPr wrap="square" rtlCol="0" anchor="ctr"/>
          <a:lstStyle/>
          <a:p>
            <a:pPr marL="0" indent="0">
              <a:buNone/>
            </a:pPr>
            <a:r>
              <a:rPr lang="en-US" sz="2000" b="1" dirty="0">
                <a:solidFill>
                  <a:srgbClr val="028090"/>
                </a:solidFill>
                <a:latin typeface="Calibri" pitchFamily="34" charset="0"/>
                <a:ea typeface="Calibri" pitchFamily="34" charset="-122"/>
                <a:cs typeface="Calibri" pitchFamily="34" charset="-120"/>
              </a:rPr>
              <a:t>4.  One thing you will change in your guide</a:t>
            </a:r>
            <a:endParaRPr lang="en-US" sz="2000" dirty="0"/>
          </a:p>
        </p:txBody>
      </p:sp>
      <p:sp>
        <p:nvSpPr>
          <p:cNvPr id="16" name="Text 14"/>
          <p:cNvSpPr/>
          <p:nvPr/>
        </p:nvSpPr>
        <p:spPr>
          <a:xfrm>
            <a:off x="548640" y="5779008"/>
            <a:ext cx="11064240" cy="685800"/>
          </a:xfrm>
          <a:prstGeom prst="rect">
            <a:avLst/>
          </a:prstGeom>
          <a:noFill/>
          <a:ln/>
        </p:spPr>
        <p:txBody>
          <a:bodyPr wrap="square" rtlCol="0" anchor="ctr"/>
          <a:lstStyle/>
          <a:p>
            <a:pPr marL="0" indent="0">
              <a:buNone/>
            </a:pPr>
            <a:r>
              <a:rPr lang="en-US" sz="1800" i="1" dirty="0">
                <a:solidFill>
                  <a:srgbClr val="1B2A4A"/>
                </a:solidFill>
                <a:latin typeface="Calibri" pitchFamily="34" charset="0"/>
                <a:ea typeface="Calibri" pitchFamily="34" charset="-122"/>
                <a:cs typeface="Calibri" pitchFamily="34" charset="-120"/>
              </a:rPr>
              <a:t>Example: I will split question 4 into two separate questions, because it currently asks about both decision-making processes and stakeholder communication in the same sentence.</a:t>
            </a:r>
            <a:endParaRPr lang="en-US" sz="18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3">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0" y="0"/>
            <a:ext cx="201168" cy="6858000"/>
          </a:xfrm>
          <a:prstGeom prst="rect">
            <a:avLst/>
          </a:prstGeom>
          <a:solidFill>
            <a:srgbClr val="C9922A"/>
          </a:solidFill>
          <a:ln w="12700">
            <a:solidFill>
              <a:srgbClr val="C9922A"/>
            </a:solidFill>
            <a:prstDash val="solid"/>
          </a:ln>
        </p:spPr>
        <p:txBody>
          <a:bodyPr/>
          <a:lstStyle/>
          <a:p>
            <a:endParaRPr lang="en-GB"/>
          </a:p>
        </p:txBody>
      </p:sp>
      <p:sp>
        <p:nvSpPr>
          <p:cNvPr id="3" name="Text 1"/>
          <p:cNvSpPr/>
          <p:nvPr/>
        </p:nvSpPr>
        <p:spPr>
          <a:xfrm>
            <a:off x="457200" y="182880"/>
            <a:ext cx="11338560" cy="59436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References and Recommended Reading</a:t>
            </a:r>
            <a:endParaRPr lang="en-US" sz="2400" dirty="0"/>
          </a:p>
        </p:txBody>
      </p:sp>
      <p:sp>
        <p:nvSpPr>
          <p:cNvPr id="4" name="Shape 2"/>
          <p:cNvSpPr/>
          <p:nvPr/>
        </p:nvSpPr>
        <p:spPr>
          <a:xfrm>
            <a:off x="457200" y="841248"/>
            <a:ext cx="11338560" cy="0"/>
          </a:xfrm>
          <a:prstGeom prst="line">
            <a:avLst/>
          </a:prstGeom>
          <a:noFill/>
          <a:ln w="10160">
            <a:solidFill>
              <a:srgbClr val="C9922A"/>
            </a:solidFill>
            <a:prstDash val="solid"/>
          </a:ln>
        </p:spPr>
        <p:txBody>
          <a:bodyPr/>
          <a:lstStyle/>
          <a:p>
            <a:endParaRPr lang="en-GB"/>
          </a:p>
        </p:txBody>
      </p:sp>
      <p:sp>
        <p:nvSpPr>
          <p:cNvPr id="5" name="Text 3"/>
          <p:cNvSpPr/>
          <p:nvPr/>
        </p:nvSpPr>
        <p:spPr>
          <a:xfrm>
            <a:off x="457200" y="960120"/>
            <a:ext cx="5577840" cy="5806440"/>
          </a:xfrm>
          <a:prstGeom prst="rect">
            <a:avLst/>
          </a:prstGeom>
          <a:noFill/>
          <a:ln/>
        </p:spPr>
        <p:txBody>
          <a:bodyPr wrap="square" rtlCol="0" anchor="t"/>
          <a:lstStyle/>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Adelopo, I.A. et al. (2009) Corporate governance. Social Responsibility Journal, 5(4).</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Adegbite, E. and Nakajima, C. (2011) Corporate governance. Corporate Governance, 11(5).</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Aguilera, R.V. and Jackson, G. (2003) Diversity of corporate governance. AMR, 28(3).</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Atkinson, P. and Silverman, D. (1997) The interview society. Qualitative Inquiry, 3(3).</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Berger, P. and Luckmann, T. (1966) The Social Construction of Reality. Doubleday.</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Bourdieu, P. (1977) Outline of a Theory of Practice. Cambridge University Press.</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Bryman, A. (2016) Social Research Methods. 5th edn. Oxford University Press.</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Creswell, J.W. and Poth, C.N. (2018) Qualitative Inquiry and Research Design. 4th edn. Sage.</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Denscombe, M. (2017) The Good Research Guide. 6th edn. Open University Press.</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DiMaggio, P. and Powell, W. (1983) The iron cage revisited. ASR, 48(2).</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Fama, E.F. and Jensen, M.C. (1983) Separation of ownership and control. JLE, 26(2).</a:t>
            </a:r>
            <a:endParaRPr lang="en-US" sz="1400" dirty="0"/>
          </a:p>
        </p:txBody>
      </p:sp>
      <p:sp>
        <p:nvSpPr>
          <p:cNvPr id="6" name="Text 4"/>
          <p:cNvSpPr/>
          <p:nvPr/>
        </p:nvSpPr>
        <p:spPr>
          <a:xfrm>
            <a:off x="6446520" y="960120"/>
            <a:ext cx="5577840" cy="5806440"/>
          </a:xfrm>
          <a:prstGeom prst="rect">
            <a:avLst/>
          </a:prstGeom>
          <a:noFill/>
          <a:ln/>
        </p:spPr>
        <p:txBody>
          <a:bodyPr wrap="square" rtlCol="0" anchor="t"/>
          <a:lstStyle/>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Flick, U. (2018) An Introduction to Qualitative Research. 6th edn. Sage.</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Freeman, R.E. et al. (2010) Stakeholder Theory. Cambridge University Press.</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Hofstede, G. (1984) Culture's Consequences. Sage.</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Kvale, S. (1996) InterViews. Sage.</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Lincoln, Y.S. and Guba, E.G. (1985) Naturalistic Inquiry. Sage.</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Maxwell, J.A. (2013) Qualitative Research Design. 3rd edn. Sage.</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Morse, J.M. (2015) Strategies for determining rigor. Qualitative Health Research, 25(9).</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Okike, E.N. (2007) Corporate governance in Nigeria. Corporate Governance, 15(2).</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Patton, M.Q. (2015) Qualitative Research and Evaluation Methods. 4th edn. Sage.</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Ritchie, J. et al. (eds.) (2013) Qualitative Research Practice. 2nd edn. Sage.</a:t>
            </a:r>
            <a:endParaRPr lang="en-US" sz="1400" dirty="0"/>
          </a:p>
          <a:p>
            <a:pPr marL="0" indent="0">
              <a:spcAft>
                <a:spcPts val="500"/>
              </a:spcAft>
              <a:buNone/>
            </a:pPr>
            <a:r>
              <a:rPr lang="en-US" sz="1400" dirty="0">
                <a:solidFill>
                  <a:srgbClr val="D0DCF0"/>
                </a:solidFill>
                <a:latin typeface="Calibri" pitchFamily="34" charset="0"/>
                <a:ea typeface="Calibri" pitchFamily="34" charset="-122"/>
                <a:cs typeface="Calibri" pitchFamily="34" charset="-120"/>
              </a:rPr>
              <a:t>Seidman, I. (2019) Interviewing as Qualitative Research. 5th edn. Teachers College Press.</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5909</Words>
  <Application>Microsoft Office PowerPoint</Application>
  <PresentationFormat>Widescreen</PresentationFormat>
  <Paragraphs>535</Paragraphs>
  <Slides>46</Slides>
  <Notes>43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Aptos</vt:lpstr>
      <vt:lpstr>Arial</vt:lpstr>
      <vt:lpstr>Calibri</vt:lpstr>
      <vt:lpstr>Georgia</vt:lpstr>
      <vt:lpstr>Office Theme</vt:lpstr>
      <vt:lpstr>PowerPoint Presentation</vt:lpstr>
      <vt:lpstr>Please note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Caroline Jawad</cp:lastModifiedBy>
  <cp:revision>3</cp:revision>
  <dcterms:created xsi:type="dcterms:W3CDTF">2026-03-16T16:42:41Z</dcterms:created>
  <dcterms:modified xsi:type="dcterms:W3CDTF">2026-03-16T19:05:21Z</dcterms:modified>
</cp:coreProperties>
</file>