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301" r:id="rId25"/>
    <p:sldId id="302" r:id="rId26"/>
    <p:sldId id="386" r:id="rId27"/>
    <p:sldId id="387" r:id="rId28"/>
    <p:sldId id="726" r:id="rId29"/>
    <p:sldId id="388" r:id="rId30"/>
    <p:sldId id="396" r:id="rId31"/>
    <p:sldId id="395" r:id="rId32"/>
    <p:sldId id="727" r:id="rId33"/>
    <p:sldId id="397" r:id="rId34"/>
    <p:sldId id="732" r:id="rId35"/>
    <p:sldId id="729" r:id="rId36"/>
    <p:sldId id="730" r:id="rId37"/>
    <p:sldId id="731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76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637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347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87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67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769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237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162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2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9963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7019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3200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66E30ED-D6C3-4773-BFB5-F8C1FF0249D9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D8DE6-A288-453A-BAB3-2F7BAC366F17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0900C0E-58F7-4962-A946-B5F91C0179D5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D305EB5-0DDC-4FC1-B6AE-03AB15A34834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DBDCF-F13B-4BB2-91D5-B50F03A2059F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68000D-CAAA-42AA-B119-D2D2CD182472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B70372-E540-46F3-90BB-D9AD9FAC1AA7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C9E499-C908-49B5-AFEA-EC5723717209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A8BAD-7FC0-4132-95B7-293EBB219C79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B9D5B1D-E322-44FF-873E-B714B372BE30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CECC695-CF08-444D-9799-586EC4F8B8C7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CE8895-9FD9-42A9-8377-77FA111ECE2A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9F91E-387B-4AE8-A3F2-0EB664AB497D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EDFAD8-389B-4A99-944B-D01EF76AED22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3305-268D-4719-8FAA-88ABA88DA605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7D013-C711-4BB5-81F3-096B3336E768}" type="datetime1">
              <a:rPr lang="en-GB" smtClean="0"/>
              <a:t>29/11/2022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BF348B-0D11-456F-8671-CFF89B8AC783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ED05F-740F-4615-BBDE-322F8DA0C0CF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52621F5-FE04-45E7-864E-C5E9DD600AE5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2B3CE51-1BF6-4A52-BA0C-86E1C8F91D78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C9318C-C607-4596-85AF-1AA1287A6FCD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2638-F53E-4DCE-AD75-DC27BF11FE7F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A222FAB-512D-4B6F-94E8-063A02498FA6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8B4BC36-A615-41DD-AF6E-DBF66FE632E6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5ED7E5-0993-4544-8B71-8B6596F6EA8E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EC5E2-82D2-4B2B-8C2D-6B52DC324969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0539B6-CDB9-4BD0-A8D1-2698F8EF6BDC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6CE20F1-B6C4-4E7B-8180-8559E08D1F16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849242C-7FAD-4F5B-BF04-57BFA5E3043F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C2BD4-AEF0-4155-AF46-AC34171E63E1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F309A28-B91C-4A20-AB76-873866D074FA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2781906-C227-4537-B312-09CB03DC9C4B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6D3995-F028-4168-99AD-39AC852235D7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23CBE-E50F-479A-80B7-C1E81F24AC5F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3F323F-4B10-4895-806B-0182A9EF35FD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15C3A69-F068-43DC-B9D1-8E140FED4D7B}" type="datetime1">
              <a:rPr lang="en-GB" noProof="0" smtClean="0"/>
              <a:t>29/11/2022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7197A93-F6B3-4847-A28F-07894ABB8252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1698F-3CD8-40FE-95EB-ABED81ED652B}" type="datetime1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E4BFFA-041E-47D3-AB73-FDF7082C3781}" type="datetime1">
              <a:rPr lang="en-GB" smtClean="0"/>
              <a:t>29/11/2022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5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9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536575" indent="-447675"/>
            <a:r>
              <a:rPr lang="en-US" sz="4400" b="1" dirty="0">
                <a:latin typeface="+mj-lt"/>
                <a:ea typeface="+mj-ea"/>
                <a:cs typeface="+mj-cs"/>
              </a:rPr>
              <a:t>Current Divider Rule</a:t>
            </a:r>
          </a:p>
          <a:p>
            <a:pPr marL="536575" indent="-447675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Divider Rule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600" dirty="0"/>
              <a:t>Define Current divider rule and Voltage divider rule.</a:t>
            </a:r>
          </a:p>
          <a:p>
            <a:r>
              <a:rPr lang="en-IN" sz="3600" dirty="0"/>
              <a:t>Describe Current divider rule and Voltage Divider rule.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Electronics Principles and Concepts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048" y="0"/>
            <a:ext cx="5669559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4620" y="1600201"/>
            <a:ext cx="1069663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539" b="1" dirty="0"/>
              <a:t>Voltage divider rule</a:t>
            </a:r>
          </a:p>
          <a:p>
            <a:pPr marL="0" indent="0">
              <a:buNone/>
            </a:pPr>
            <a:r>
              <a:rPr lang="en-IN" sz="2539" dirty="0"/>
              <a:t>For easy calculation of voltage drop across each resistors in a </a:t>
            </a:r>
            <a:r>
              <a:rPr lang="en-IN" sz="2539" b="1" dirty="0"/>
              <a:t>series circuit</a:t>
            </a:r>
            <a:r>
              <a:rPr lang="en-IN" sz="2539" dirty="0"/>
              <a:t>, Voltage divider rule can be used. Consider the following circuit.</a:t>
            </a:r>
          </a:p>
          <a:p>
            <a:pPr marL="0" indent="0">
              <a:buNone/>
            </a:pPr>
            <a:endParaRPr lang="en-IN" sz="2539" dirty="0"/>
          </a:p>
          <a:p>
            <a:pPr marL="0" indent="0">
              <a:buNone/>
            </a:pPr>
            <a:endParaRPr lang="en-IN" sz="2539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C82B79-B44D-6C1C-2AAD-EFFB826C6C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756" y="3078164"/>
            <a:ext cx="576442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994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IN" sz="2539" dirty="0"/>
                  <a:t>In the above circuit, Using Ohm’s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Applying Ohms law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Sub I in the above eqn.</a:t>
                </a:r>
              </a:p>
              <a:p>
                <a:pPr marL="0" indent="0" algn="ctr">
                  <a:buNone/>
                </a:pPr>
                <a:r>
                  <a:rPr lang="en-IN" sz="2539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176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 algn="ctr">
                  <a:buNone/>
                </a:pPr>
                <a:r>
                  <a:rPr lang="en-IN" sz="2539" dirty="0"/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 l="-1765" t="-1821" b="-26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ounded Rectangle 6"/>
              <p:cNvSpPr/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</p:txBody>
          </p:sp>
        </mc:Choice>
        <mc:Fallback xmlns="">
          <p:sp>
            <p:nvSpPr>
              <p:cNvPr id="7" name="Rounded 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Electronics Principles and Concepts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84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26795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4000" dirty="0"/>
              <a:t>The voltage divider rule states that the voltage drop across any resistor in a </a:t>
            </a:r>
            <a:r>
              <a:rPr lang="en-IN" sz="4000" b="1" dirty="0"/>
              <a:t>series circuit </a:t>
            </a:r>
            <a:r>
              <a:rPr lang="en-IN" sz="4000" dirty="0"/>
              <a:t>is the ratio of the product of the </a:t>
            </a:r>
            <a:r>
              <a:rPr lang="en-IN" sz="4000" b="1" dirty="0"/>
              <a:t>total voltage and its own resistance </a:t>
            </a:r>
            <a:r>
              <a:rPr lang="en-IN" sz="4000" dirty="0"/>
              <a:t>to the </a:t>
            </a:r>
            <a:r>
              <a:rPr lang="en-IN" sz="4000" b="1" dirty="0"/>
              <a:t>total resistance </a:t>
            </a:r>
            <a:r>
              <a:rPr lang="en-IN" sz="4000" dirty="0"/>
              <a:t>of the series circuits. </a:t>
            </a:r>
          </a:p>
          <a:p>
            <a:pPr marL="0" indent="0" algn="ctr">
              <a:buNone/>
            </a:pPr>
            <a:endParaRPr lang="en-IN" sz="2539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Electronics Principles and Concepts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727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2436" y="31094"/>
            <a:ext cx="464469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50" y="1600202"/>
            <a:ext cx="10972800" cy="205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divider rule:</a:t>
            </a:r>
          </a:p>
          <a:p>
            <a:pPr marL="0" indent="0">
              <a:buNone/>
            </a:pPr>
            <a:r>
              <a:rPr lang="en-IN" dirty="0"/>
              <a:t>Current divider rule is used in </a:t>
            </a:r>
            <a:r>
              <a:rPr lang="en-IN" b="1" dirty="0"/>
              <a:t>parallel circuits </a:t>
            </a:r>
            <a:r>
              <a:rPr lang="en-IN" dirty="0"/>
              <a:t>to find the branch currents, if the </a:t>
            </a:r>
            <a:r>
              <a:rPr lang="en-IN" b="1" dirty="0"/>
              <a:t>total current is known</a:t>
            </a:r>
            <a:r>
              <a:rPr lang="en-IN" dirty="0"/>
              <a:t>. </a:t>
            </a:r>
            <a:endParaRPr lang="en-IN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262" y="2951648"/>
            <a:ext cx="4158338" cy="294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96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512" y="177274"/>
            <a:ext cx="4853350" cy="1015880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In the circuit, Voltage across AB can be written using Ohms Law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𝑨𝑩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……………….(1)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Total current in the circuit is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………………………….(2)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 err="1"/>
                  <a:t>Reagrranging</a:t>
                </a:r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……………..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 </a:t>
                </a:r>
                <a:r>
                  <a:rPr lang="en-IN" b="1" dirty="0" err="1"/>
                  <a:t>eq</a:t>
                </a:r>
                <a:r>
                  <a:rPr lang="en-IN" b="1" dirty="0"/>
                  <a:t> (3) in </a:t>
                </a:r>
                <a:r>
                  <a:rPr lang="en-IN" b="1" dirty="0" err="1"/>
                  <a:t>eq</a:t>
                </a:r>
                <a:r>
                  <a:rPr lang="en-IN" b="1" dirty="0"/>
                  <a:t> 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0" smtClean="0"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r>
                  <a:rPr lang="en-IN" b="1" dirty="0"/>
                  <a:t>………………(4)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  <a:blipFill>
                <a:blip r:embed="rId3"/>
                <a:stretch>
                  <a:fillRect l="-2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401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/>
              <p:cNvSpPr>
                <a:spLocks noGrp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Equation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Sub. </a:t>
                </a:r>
                <a:r>
                  <a:rPr lang="en-IN" b="1" dirty="0" err="1"/>
                  <a:t>Eq</a:t>
                </a:r>
                <a:r>
                  <a:rPr lang="en-IN" b="1" dirty="0"/>
                  <a:t> (4) in the above </a:t>
                </a:r>
                <a:r>
                  <a:rPr lang="en-IN" b="1" dirty="0" err="1"/>
                  <a:t>eqn</a:t>
                </a:r>
                <a:r>
                  <a:rPr lang="en-IN" b="1" dirty="0"/>
                  <a:t> 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r>
                  <a:rPr lang="en-IN" b="1" dirty="0"/>
                  <a:t> ……….. (5)</a:t>
                </a:r>
              </a:p>
              <a:p>
                <a:endParaRPr lang="en-IN" dirty="0"/>
              </a:p>
            </p:txBody>
          </p:sp>
        </mc:Choice>
        <mc:Fallback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  <a:blipFill>
                <a:blip r:embed="rId3"/>
                <a:stretch>
                  <a:fillRect l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ounded Rectangle 8"/>
              <p:cNvSpPr/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GB" sz="20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dirty="0">
                  <a:solidFill>
                    <a:schemeClr val="tx1"/>
                  </a:solidFill>
                </a:endParaRPr>
              </a:p>
              <a:p>
                <a:pPr algn="ctr"/>
                <a:endParaRPr lang="en-IN" sz="1632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Rounded 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18036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895989" y="1751982"/>
            <a:ext cx="10516921" cy="4351338"/>
          </a:xfrm>
        </p:spPr>
        <p:txBody>
          <a:bodyPr/>
          <a:lstStyle/>
          <a:p>
            <a:pPr marL="0" indent="0">
              <a:buNone/>
            </a:pPr>
            <a:r>
              <a:rPr lang="en-IN" sz="3200" dirty="0">
                <a:cs typeface="Times New Roman" panose="02020603050405020304" pitchFamily="18" charset="0"/>
              </a:rPr>
              <a:t>The current divider rule states that in a parallel circuit, </a:t>
            </a:r>
            <a:r>
              <a:rPr lang="en-IN" sz="3200" b="1" dirty="0">
                <a:cs typeface="Times New Roman" panose="02020603050405020304" pitchFamily="18" charset="0"/>
              </a:rPr>
              <a:t>current through one branch </a:t>
            </a:r>
            <a:r>
              <a:rPr lang="en-IN" sz="3200" dirty="0">
                <a:cs typeface="Times New Roman" panose="02020603050405020304" pitchFamily="18" charset="0"/>
              </a:rPr>
              <a:t>is equal to the product of </a:t>
            </a:r>
            <a:r>
              <a:rPr lang="en-IN" sz="3200" b="1" dirty="0">
                <a:cs typeface="Times New Roman" panose="02020603050405020304" pitchFamily="18" charset="0"/>
              </a:rPr>
              <a:t>line/total current and</a:t>
            </a:r>
            <a:r>
              <a:rPr lang="en-IN" sz="3200" dirty="0">
                <a:cs typeface="Times New Roman" panose="02020603050405020304" pitchFamily="18" charset="0"/>
              </a:rPr>
              <a:t> </a:t>
            </a:r>
            <a:r>
              <a:rPr lang="en-IN" sz="3200" b="1" dirty="0">
                <a:cs typeface="Times New Roman" panose="02020603050405020304" pitchFamily="18" charset="0"/>
              </a:rPr>
              <a:t>resistance of the other branches </a:t>
            </a:r>
            <a:r>
              <a:rPr lang="en-IN" sz="3200" dirty="0">
                <a:cs typeface="Times New Roman" panose="02020603050405020304" pitchFamily="18" charset="0"/>
              </a:rPr>
              <a:t>divided by </a:t>
            </a:r>
            <a:r>
              <a:rPr lang="en-IN" sz="3200" b="1" dirty="0">
                <a:cs typeface="Times New Roman" panose="02020603050405020304" pitchFamily="18" charset="0"/>
              </a:rPr>
              <a:t>the total resistance</a:t>
            </a:r>
            <a:r>
              <a:rPr lang="en-IN" sz="3200" dirty="0">
                <a:cs typeface="Times New Roman" panose="02020603050405020304" pitchFamily="18" charset="0"/>
              </a:rPr>
              <a:t>.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1618223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DEAD58-8129-AACA-4192-39C90CBCD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258" y="2698132"/>
            <a:ext cx="443865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16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3BC9D4-10BA-7FDB-CDB8-866023AE7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2647950"/>
            <a:ext cx="466725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04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Voltage across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502C9C-CD12-091C-C5F1-BB286E6D6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12" y="2674021"/>
            <a:ext cx="593407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267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Three resistors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are connected in series to a 250V Voltage Source.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=80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Total current = 2A. 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endParaRPr lang="en-IN" dirty="0"/>
              </a:p>
              <a:p>
                <a:pPr marL="673707" indent="-673707">
                  <a:buFont typeface="+mj-lt"/>
                  <a:buAutoNum type="arabicPeriod"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  <a:blipFill>
                <a:blip r:embed="rId3"/>
                <a:stretch>
                  <a:fillRect l="-1203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2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Three resistors 5</a:t>
            </a:r>
            <a:r>
              <a:rPr lang="el-GR" dirty="0"/>
              <a:t>Ω</a:t>
            </a:r>
            <a:r>
              <a:rPr lang="en-GB" dirty="0"/>
              <a:t>, 10</a:t>
            </a:r>
            <a:r>
              <a:rPr lang="el-GR" dirty="0"/>
              <a:t>Ω</a:t>
            </a:r>
            <a:r>
              <a:rPr lang="en-GB" dirty="0"/>
              <a:t>, and 15</a:t>
            </a:r>
            <a:r>
              <a:rPr lang="el-GR" dirty="0"/>
              <a:t>Ω</a:t>
            </a:r>
            <a:r>
              <a:rPr lang="en-GB" dirty="0"/>
              <a:t> </a:t>
            </a:r>
            <a:r>
              <a:rPr lang="en-IN" dirty="0"/>
              <a:t>are connected in parallel. If the Current in 10</a:t>
            </a:r>
            <a:r>
              <a:rPr lang="el-GR" dirty="0"/>
              <a:t>Ω</a:t>
            </a:r>
            <a:r>
              <a:rPr lang="en-GB" dirty="0"/>
              <a:t> resistor is 3A. Calculate the current in other resistors, total current also the voltage applied to the circuit.</a:t>
            </a: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1864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623</Words>
  <Application>Microsoft Office PowerPoint</Application>
  <PresentationFormat>Widescreen</PresentationFormat>
  <Paragraphs>116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Voltage divider rule</vt:lpstr>
      <vt:lpstr>Voltage divider rule</vt:lpstr>
      <vt:lpstr>Voltage divider rule</vt:lpstr>
      <vt:lpstr>Current divider rule</vt:lpstr>
      <vt:lpstr>Current divider rule</vt:lpstr>
      <vt:lpstr>Current divider rule</vt:lpstr>
      <vt:lpstr>Current divider rule</vt:lpstr>
      <vt:lpstr>Exercise 1</vt:lpstr>
      <vt:lpstr>Exercise 2</vt:lpstr>
      <vt:lpstr>Exercise 3</vt:lpstr>
      <vt:lpstr>Exercise 4</vt:lpstr>
      <vt:lpstr>Exercise 5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142</cp:revision>
  <dcterms:created xsi:type="dcterms:W3CDTF">2021-03-09T15:35:42Z</dcterms:created>
  <dcterms:modified xsi:type="dcterms:W3CDTF">2022-12-06T10:49:28Z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