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handoutMasterIdLst>
    <p:handoutMasterId r:id="rId31"/>
  </p:handoutMasterIdLst>
  <p:sldIdLst>
    <p:sldId id="256" r:id="rId5"/>
    <p:sldId id="325" r:id="rId6"/>
    <p:sldId id="326" r:id="rId7"/>
    <p:sldId id="327" r:id="rId8"/>
    <p:sldId id="328" r:id="rId9"/>
    <p:sldId id="329" r:id="rId10"/>
    <p:sldId id="330" r:id="rId11"/>
    <p:sldId id="331" r:id="rId12"/>
    <p:sldId id="310" r:id="rId13"/>
    <p:sldId id="332" r:id="rId14"/>
    <p:sldId id="311" r:id="rId15"/>
    <p:sldId id="333" r:id="rId16"/>
    <p:sldId id="313" r:id="rId17"/>
    <p:sldId id="340" r:id="rId18"/>
    <p:sldId id="334" r:id="rId19"/>
    <p:sldId id="314" r:id="rId20"/>
    <p:sldId id="315" r:id="rId21"/>
    <p:sldId id="318" r:id="rId22"/>
    <p:sldId id="321" r:id="rId23"/>
    <p:sldId id="320" r:id="rId24"/>
    <p:sldId id="322" r:id="rId25"/>
    <p:sldId id="323" r:id="rId26"/>
    <p:sldId id="335" r:id="rId27"/>
    <p:sldId id="337" r:id="rId28"/>
    <p:sldId id="339" r:id="rId29"/>
    <p:sldId id="324" r:id="rId30"/>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54" autoAdjust="0"/>
    <p:restoredTop sz="96695" autoAdjust="0"/>
  </p:normalViewPr>
  <p:slideViewPr>
    <p:cSldViewPr snapToGrid="0">
      <p:cViewPr varScale="1">
        <p:scale>
          <a:sx n="70" d="100"/>
          <a:sy n="70" d="100"/>
        </p:scale>
        <p:origin x="60" y="10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50" d="100"/>
        <a:sy n="1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C6B349F0-D777-4B4A-BB7F-12319EA4B663}" type="datetimeFigureOut">
              <a:rPr lang="en-GB" smtClean="0"/>
              <a:t>12/05/2021</a:t>
            </a:fld>
            <a:endParaRPr lang="en-GB" dirty="0"/>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0833D01C-C9DA-4D69-AA8C-03F4F78AFE37}" type="slidenum">
              <a:rPr lang="en-GB" smtClean="0"/>
              <a:t>‹#›</a:t>
            </a:fld>
            <a:endParaRPr lang="en-GB" dirty="0"/>
          </a:p>
        </p:txBody>
      </p:sp>
    </p:spTree>
    <p:extLst>
      <p:ext uri="{BB962C8B-B14F-4D97-AF65-F5344CB8AC3E}">
        <p14:creationId xmlns:p14="http://schemas.microsoft.com/office/powerpoint/2010/main" val="257445090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3"/>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3" y="6525344"/>
            <a:ext cx="1294837" cy="218522"/>
          </a:xfrm>
        </p:spPr>
        <p:txBody>
          <a:bodyPr/>
          <a:lstStyle/>
          <a:p>
            <a:fld id="{DF0982D1-43B6-4BA9-B10A-F038A9CD980B}" type="datetimeFigureOut">
              <a:rPr lang="en-GB" smtClean="0"/>
              <a:t>12/05/2021</a:t>
            </a:fld>
            <a:endParaRPr lang="en-GB" dirty="0"/>
          </a:p>
        </p:txBody>
      </p:sp>
      <p:sp>
        <p:nvSpPr>
          <p:cNvPr id="5" name="Footer Placeholder 4"/>
          <p:cNvSpPr>
            <a:spLocks noGrp="1"/>
          </p:cNvSpPr>
          <p:nvPr>
            <p:ph type="ftr" sz="quarter" idx="11"/>
          </p:nvPr>
        </p:nvSpPr>
        <p:spPr>
          <a:xfrm>
            <a:off x="5519936" y="638133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2237497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5" name="Footer Placeholder 4"/>
          <p:cNvSpPr>
            <a:spLocks noGrp="1"/>
          </p:cNvSpPr>
          <p:nvPr>
            <p:ph type="ftr" sz="quarter" idx="11"/>
          </p:nvPr>
        </p:nvSpPr>
        <p:spPr>
          <a:xfrm>
            <a:off x="4175787" y="6461783"/>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1927619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6"/>
            <a:ext cx="103632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911424" y="2492899"/>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6" name="Slide Number Placeholder 5"/>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2563907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7" name="Slide Number Placeholder 6"/>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954308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7"/>
            <a:ext cx="5386917"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74877"/>
            <a:ext cx="5389033"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9" name="Slide Number Placeholder 8"/>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2182558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5" name="Slide Number Placeholder 4"/>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3790854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4" name="Slide Number Placeholder 3"/>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3806099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4766733" y="273053"/>
            <a:ext cx="6815667"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2" y="1435103"/>
            <a:ext cx="4011084"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7" name="Slide Number Placeholder 6"/>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1507846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8"/>
            <a:ext cx="73152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endParaRPr lang="en-GB"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7" name="Slide Number Placeholder 6"/>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3886485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6" name="Slide Number Placeholder 5"/>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1111197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0982D1-43B6-4BA9-B10A-F038A9CD980B}" type="datetimeFigureOut">
              <a:rPr lang="en-GB" smtClean="0"/>
              <a:t>12/05/2021</a:t>
            </a:fld>
            <a:endParaRPr lang="en-GB" dirty="0"/>
          </a:p>
        </p:txBody>
      </p:sp>
      <p:sp>
        <p:nvSpPr>
          <p:cNvPr id="6" name="Slide Number Placeholder 5"/>
          <p:cNvSpPr>
            <a:spLocks noGrp="1"/>
          </p:cNvSpPr>
          <p:nvPr>
            <p:ph type="sldNum" sz="quarter" idx="12"/>
          </p:nvPr>
        </p:nvSpPr>
        <p:spPr/>
        <p:txBody>
          <a:bodyPr/>
          <a:lstStyle/>
          <a:p>
            <a:fld id="{C985C14A-620A-4645-85AE-9C453805A876}" type="slidenum">
              <a:rPr lang="en-GB" smtClean="0"/>
              <a:t>‹#›</a:t>
            </a:fld>
            <a:endParaRPr lang="en-GB" dirty="0"/>
          </a:p>
        </p:txBody>
      </p:sp>
    </p:spTree>
    <p:extLst>
      <p:ext uri="{BB962C8B-B14F-4D97-AF65-F5344CB8AC3E}">
        <p14:creationId xmlns:p14="http://schemas.microsoft.com/office/powerpoint/2010/main" val="1942969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DF0982D1-43B6-4BA9-B10A-F038A9CD980B}" type="datetimeFigureOut">
              <a:rPr lang="en-GB" smtClean="0"/>
              <a:t>12/05/2021</a:t>
            </a:fld>
            <a:endParaRPr lang="en-GB" dirty="0"/>
          </a:p>
        </p:txBody>
      </p:sp>
      <p:sp>
        <p:nvSpPr>
          <p:cNvPr id="6" name="Slide Number Placeholder 5"/>
          <p:cNvSpPr>
            <a:spLocks noGrp="1"/>
          </p:cNvSpPr>
          <p:nvPr>
            <p:ph type="sldNum" sz="quarter" idx="4"/>
          </p:nvPr>
        </p:nvSpPr>
        <p:spPr>
          <a:xfrm>
            <a:off x="10608501" y="6380975"/>
            <a:ext cx="973899"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C985C14A-620A-4645-85AE-9C453805A876}" type="slidenum">
              <a:rPr lang="en-GB" smtClean="0"/>
              <a:t>‹#›</a:t>
            </a:fld>
            <a:endParaRPr lang="en-GB" dirty="0"/>
          </a:p>
        </p:txBody>
      </p:sp>
    </p:spTree>
    <p:extLst>
      <p:ext uri="{BB962C8B-B14F-4D97-AF65-F5344CB8AC3E}">
        <p14:creationId xmlns:p14="http://schemas.microsoft.com/office/powerpoint/2010/main" val="8112503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6096" y="1566149"/>
            <a:ext cx="10363200" cy="1470025"/>
          </a:xfrm>
        </p:spPr>
        <p:txBody>
          <a:bodyPr/>
          <a:lstStyle/>
          <a:p>
            <a:r>
              <a:rPr lang="en-GB" b="1" dirty="0" smtClean="0">
                <a:latin typeface="Calibri" panose="020F0502020204030204" pitchFamily="34" charset="0"/>
              </a:rPr>
              <a:t>The importance of a dissertation</a:t>
            </a:r>
            <a:br>
              <a:rPr lang="en-GB" b="1" dirty="0" smtClean="0">
                <a:latin typeface="Calibri" panose="020F0502020204030204" pitchFamily="34" charset="0"/>
              </a:rPr>
            </a:br>
            <a:r>
              <a:rPr lang="en-GB" b="1" dirty="0" smtClean="0">
                <a:latin typeface="Calibri" panose="020F0502020204030204" pitchFamily="34" charset="0"/>
              </a:rPr>
              <a:t>feasibility</a:t>
            </a:r>
            <a:endParaRPr lang="en-GB" dirty="0">
              <a:latin typeface="Calibri" panose="020F0502020204030204" pitchFamily="34" charset="0"/>
            </a:endParaRPr>
          </a:p>
        </p:txBody>
      </p:sp>
      <p:sp>
        <p:nvSpPr>
          <p:cNvPr id="3" name="Subtitle 2"/>
          <p:cNvSpPr>
            <a:spLocks noGrp="1"/>
          </p:cNvSpPr>
          <p:nvPr>
            <p:ph type="subTitle" idx="1"/>
          </p:nvPr>
        </p:nvSpPr>
        <p:spPr>
          <a:xfrm>
            <a:off x="192096" y="4206240"/>
            <a:ext cx="4684704" cy="1516999"/>
          </a:xfrm>
        </p:spPr>
        <p:txBody>
          <a:bodyPr>
            <a:normAutofit/>
          </a:bodyPr>
          <a:lstStyle/>
          <a:p>
            <a:r>
              <a:rPr lang="en-GB" sz="1600" b="1" dirty="0">
                <a:solidFill>
                  <a:schemeClr val="bg1"/>
                </a:solidFill>
                <a:latin typeface="Calibri" panose="020F0502020204030204" pitchFamily="34" charset="0"/>
              </a:rPr>
              <a:t>Christopher House</a:t>
            </a:r>
          </a:p>
          <a:p>
            <a:endParaRPr lang="en-GB" sz="1600" b="1" dirty="0">
              <a:solidFill>
                <a:schemeClr val="bg1"/>
              </a:solidFill>
              <a:latin typeface="Calibri" panose="020F0502020204030204" pitchFamily="34" charset="0"/>
            </a:endParaRPr>
          </a:p>
        </p:txBody>
      </p:sp>
      <p:sp>
        <p:nvSpPr>
          <p:cNvPr id="4" name="Subtitle 2"/>
          <p:cNvSpPr txBox="1">
            <a:spLocks/>
          </p:cNvSpPr>
          <p:nvPr/>
        </p:nvSpPr>
        <p:spPr>
          <a:xfrm>
            <a:off x="5977200" y="3458868"/>
            <a:ext cx="4197024" cy="1571097"/>
          </a:xfrm>
          <a:prstGeom prst="rect">
            <a:avLst/>
          </a:prstGeom>
        </p:spPr>
        <p:txBody>
          <a:bodyPr vert="horz" lIns="91440" tIns="45720" rIns="91440" bIns="45720" rtlCol="0">
            <a:normAutofit/>
          </a:bodyPr>
          <a:lstStyle>
            <a:lvl1pPr marL="0" indent="0" algn="ctr" defTabSz="6858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1pPr>
            <a:lvl2pPr marL="342900" indent="0" algn="ctr" defTabSz="685800" rtl="0" eaLnBrk="1" latinLnBrk="0" hangingPunct="1">
              <a:spcBef>
                <a:spcPct val="20000"/>
              </a:spcBef>
              <a:buFont typeface="Arial" pitchFamily="34" charset="0"/>
              <a:buNone/>
              <a:defRPr sz="2100" kern="1200">
                <a:solidFill>
                  <a:schemeClr val="tx1">
                    <a:tint val="75000"/>
                  </a:schemeClr>
                </a:solidFill>
                <a:latin typeface="+mn-lt"/>
                <a:ea typeface="+mn-ea"/>
                <a:cs typeface="+mn-cs"/>
              </a:defRPr>
            </a:lvl2pPr>
            <a:lvl3pPr marL="685800" indent="0" algn="ctr" defTabSz="6858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3pPr>
            <a:lvl4pPr marL="1028700" indent="0" algn="ctr" defTabSz="685800" rtl="0" eaLnBrk="1" latinLnBrk="0" hangingPunct="1">
              <a:spcBef>
                <a:spcPct val="20000"/>
              </a:spcBef>
              <a:buFont typeface="Arial" pitchFamily="34" charset="0"/>
              <a:buNone/>
              <a:defRPr sz="1500" kern="1200">
                <a:solidFill>
                  <a:schemeClr val="tx1">
                    <a:tint val="75000"/>
                  </a:schemeClr>
                </a:solidFill>
                <a:latin typeface="+mn-lt"/>
                <a:ea typeface="+mn-ea"/>
                <a:cs typeface="+mn-cs"/>
              </a:defRPr>
            </a:lvl4pPr>
            <a:lvl5pPr marL="1371600" indent="0" algn="ctr" defTabSz="685800" rtl="0" eaLnBrk="1" latinLnBrk="0" hangingPunct="1">
              <a:spcBef>
                <a:spcPct val="20000"/>
              </a:spcBef>
              <a:buFont typeface="Arial" pitchFamily="34" charset="0"/>
              <a:buNone/>
              <a:defRPr sz="1500" kern="1200">
                <a:solidFill>
                  <a:schemeClr val="tx1">
                    <a:tint val="75000"/>
                  </a:schemeClr>
                </a:solidFill>
                <a:latin typeface="+mn-lt"/>
                <a:ea typeface="+mn-ea"/>
                <a:cs typeface="+mn-cs"/>
              </a:defRPr>
            </a:lvl5pPr>
            <a:lvl6pPr marL="1714500" indent="0" algn="ctr" defTabSz="685800" rtl="0" eaLnBrk="1" latinLnBrk="0" hangingPunct="1">
              <a:spcBef>
                <a:spcPct val="20000"/>
              </a:spcBef>
              <a:buFont typeface="Arial" pitchFamily="34" charset="0"/>
              <a:buNone/>
              <a:defRPr sz="1500" kern="1200">
                <a:solidFill>
                  <a:schemeClr val="tx1">
                    <a:tint val="75000"/>
                  </a:schemeClr>
                </a:solidFill>
                <a:latin typeface="+mn-lt"/>
                <a:ea typeface="+mn-ea"/>
                <a:cs typeface="+mn-cs"/>
              </a:defRPr>
            </a:lvl6pPr>
            <a:lvl7pPr marL="2057400" indent="0" algn="ctr" defTabSz="685800" rtl="0" eaLnBrk="1" latinLnBrk="0" hangingPunct="1">
              <a:spcBef>
                <a:spcPct val="20000"/>
              </a:spcBef>
              <a:buFont typeface="Arial" pitchFamily="34" charset="0"/>
              <a:buNone/>
              <a:defRPr sz="1500" kern="1200">
                <a:solidFill>
                  <a:schemeClr val="tx1">
                    <a:tint val="75000"/>
                  </a:schemeClr>
                </a:solidFill>
                <a:latin typeface="+mn-lt"/>
                <a:ea typeface="+mn-ea"/>
                <a:cs typeface="+mn-cs"/>
              </a:defRPr>
            </a:lvl7pPr>
            <a:lvl8pPr marL="2400300" indent="0" algn="ctr" defTabSz="685800" rtl="0" eaLnBrk="1" latinLnBrk="0" hangingPunct="1">
              <a:spcBef>
                <a:spcPct val="20000"/>
              </a:spcBef>
              <a:buFont typeface="Arial" pitchFamily="34" charset="0"/>
              <a:buNone/>
              <a:defRPr sz="1500" kern="1200">
                <a:solidFill>
                  <a:schemeClr val="tx1">
                    <a:tint val="75000"/>
                  </a:schemeClr>
                </a:solidFill>
                <a:latin typeface="+mn-lt"/>
                <a:ea typeface="+mn-ea"/>
                <a:cs typeface="+mn-cs"/>
              </a:defRPr>
            </a:lvl8pPr>
            <a:lvl9pPr marL="2743200" indent="0" algn="ctr" defTabSz="685800" rtl="0" eaLnBrk="1" latinLnBrk="0" hangingPunct="1">
              <a:spcBef>
                <a:spcPct val="20000"/>
              </a:spcBef>
              <a:buFont typeface="Arial" pitchFamily="34" charset="0"/>
              <a:buNone/>
              <a:defRPr sz="1500" kern="1200">
                <a:solidFill>
                  <a:schemeClr val="tx1">
                    <a:tint val="75000"/>
                  </a:schemeClr>
                </a:solidFill>
                <a:latin typeface="+mn-lt"/>
                <a:ea typeface="+mn-ea"/>
                <a:cs typeface="+mn-cs"/>
              </a:defRPr>
            </a:lvl9pPr>
          </a:lstStyle>
          <a:p>
            <a:r>
              <a:rPr lang="en-GB" b="1" dirty="0">
                <a:solidFill>
                  <a:schemeClr val="bg1"/>
                </a:solidFill>
              </a:rPr>
              <a:t>A guide for </a:t>
            </a:r>
            <a:r>
              <a:rPr lang="en-GB" b="1" dirty="0" smtClean="0">
                <a:solidFill>
                  <a:schemeClr val="bg1"/>
                </a:solidFill>
              </a:rPr>
              <a:t>MSc </a:t>
            </a:r>
            <a:r>
              <a:rPr lang="en-GB" b="1" dirty="0">
                <a:solidFill>
                  <a:schemeClr val="bg1"/>
                </a:solidFill>
              </a:rPr>
              <a:t>students</a:t>
            </a:r>
          </a:p>
        </p:txBody>
      </p:sp>
    </p:spTree>
    <p:extLst>
      <p:ext uri="{BB962C8B-B14F-4D97-AF65-F5344CB8AC3E}">
        <p14:creationId xmlns:p14="http://schemas.microsoft.com/office/powerpoint/2010/main" val="2062747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rPr>
              <a:t>No Definitive Approach</a:t>
            </a:r>
          </a:p>
        </p:txBody>
      </p:sp>
      <p:sp>
        <p:nvSpPr>
          <p:cNvPr id="3" name="Content Placeholder 2"/>
          <p:cNvSpPr>
            <a:spLocks noGrp="1"/>
          </p:cNvSpPr>
          <p:nvPr>
            <p:ph idx="1"/>
          </p:nvPr>
        </p:nvSpPr>
        <p:spPr>
          <a:xfrm>
            <a:off x="609600" y="2051305"/>
            <a:ext cx="10972800" cy="3917032"/>
          </a:xfrm>
        </p:spPr>
        <p:txBody>
          <a:bodyPr>
            <a:normAutofit/>
          </a:bodyPr>
          <a:lstStyle/>
          <a:p>
            <a:r>
              <a:rPr lang="en-GB" dirty="0">
                <a:latin typeface="Calibri" panose="020F0502020204030204" pitchFamily="34" charset="0"/>
              </a:rPr>
              <a:t>There is no one "definitive" way to chose a research topic and to get it accepted. </a:t>
            </a:r>
          </a:p>
          <a:p>
            <a:endParaRPr lang="en-GB" dirty="0">
              <a:latin typeface="Calibri" panose="020F0502020204030204" pitchFamily="34" charset="0"/>
            </a:endParaRPr>
          </a:p>
          <a:p>
            <a:r>
              <a:rPr lang="en-GB" dirty="0">
                <a:latin typeface="Calibri" panose="020F0502020204030204" pitchFamily="34" charset="0"/>
              </a:rPr>
              <a:t>But you need to take </a:t>
            </a:r>
            <a:r>
              <a:rPr lang="en-GB" b="1" dirty="0">
                <a:latin typeface="Calibri" panose="020F0502020204030204" pitchFamily="34" charset="0"/>
              </a:rPr>
              <a:t>ownership and responsibility </a:t>
            </a:r>
            <a:r>
              <a:rPr lang="en-GB" dirty="0">
                <a:latin typeface="Calibri" panose="020F0502020204030204" pitchFamily="34" charset="0"/>
              </a:rPr>
              <a:t>for your research</a:t>
            </a:r>
          </a:p>
        </p:txBody>
      </p:sp>
    </p:spTree>
    <p:extLst>
      <p:ext uri="{BB962C8B-B14F-4D97-AF65-F5344CB8AC3E}">
        <p14:creationId xmlns:p14="http://schemas.microsoft.com/office/powerpoint/2010/main" val="2741382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rPr>
              <a:t>Degree Types</a:t>
            </a:r>
          </a:p>
        </p:txBody>
      </p:sp>
      <p:sp>
        <p:nvSpPr>
          <p:cNvPr id="3" name="Content Placeholder 2"/>
          <p:cNvSpPr>
            <a:spLocks noGrp="1"/>
          </p:cNvSpPr>
          <p:nvPr>
            <p:ph idx="1"/>
          </p:nvPr>
        </p:nvSpPr>
        <p:spPr>
          <a:xfrm>
            <a:off x="609600" y="1417638"/>
            <a:ext cx="10972800" cy="4099595"/>
          </a:xfrm>
        </p:spPr>
        <p:txBody>
          <a:bodyPr>
            <a:normAutofit fontScale="92500"/>
          </a:bodyPr>
          <a:lstStyle/>
          <a:p>
            <a:pPr marL="0" indent="0">
              <a:buNone/>
            </a:pPr>
            <a:r>
              <a:rPr lang="en-GB" b="1" dirty="0">
                <a:latin typeface="Calibri" panose="020F0502020204030204" pitchFamily="34" charset="0"/>
              </a:rPr>
              <a:t>Different Degrees - Different Dissertations/Theses</a:t>
            </a:r>
          </a:p>
          <a:p>
            <a:r>
              <a:rPr lang="en-GB" dirty="0">
                <a:latin typeface="Calibri" panose="020F0502020204030204" pitchFamily="34" charset="0"/>
              </a:rPr>
              <a:t>A dissertation or thesis is usually required from students who do Honours, Masters and PhD degrees. </a:t>
            </a:r>
          </a:p>
          <a:p>
            <a:endParaRPr lang="en-GB" dirty="0">
              <a:latin typeface="Calibri" panose="020F0502020204030204" pitchFamily="34" charset="0"/>
            </a:endParaRPr>
          </a:p>
          <a:p>
            <a:r>
              <a:rPr lang="en-GB" dirty="0">
                <a:latin typeface="Calibri" panose="020F0502020204030204" pitchFamily="34" charset="0"/>
              </a:rPr>
              <a:t>Length, scope, depth and originality of the research depend on the degree which it is for.</a:t>
            </a:r>
          </a:p>
          <a:p>
            <a:endParaRPr lang="en-GB" dirty="0">
              <a:latin typeface="Calibri" panose="020F0502020204030204" pitchFamily="34" charset="0"/>
            </a:endParaRPr>
          </a:p>
          <a:p>
            <a:r>
              <a:rPr lang="en-GB" dirty="0">
                <a:latin typeface="Calibri" panose="020F0502020204030204" pitchFamily="34" charset="0"/>
              </a:rPr>
              <a:t>The main criterion for the award of a </a:t>
            </a:r>
            <a:r>
              <a:rPr lang="en-GB" dirty="0" smtClean="0">
                <a:latin typeface="Calibri" panose="020F0502020204030204" pitchFamily="34" charset="0"/>
              </a:rPr>
              <a:t>MSc </a:t>
            </a:r>
            <a:r>
              <a:rPr lang="en-GB" dirty="0">
                <a:latin typeface="Calibri" panose="020F0502020204030204" pitchFamily="34" charset="0"/>
              </a:rPr>
              <a:t>is that your dissertation demonstrates a knowledge of the independent research process within a particular field. </a:t>
            </a:r>
          </a:p>
          <a:p>
            <a:pPr marL="0" indent="0">
              <a:buNone/>
            </a:pPr>
            <a:endParaRPr lang="en-GB" dirty="0">
              <a:latin typeface="Calibri" panose="020F0502020204030204" pitchFamily="34" charset="0"/>
            </a:endParaRPr>
          </a:p>
          <a:p>
            <a:r>
              <a:rPr lang="en-GB" dirty="0">
                <a:latin typeface="Calibri" panose="020F0502020204030204" pitchFamily="34" charset="0"/>
              </a:rPr>
              <a:t>Refer to your Research Methods notes for detail</a:t>
            </a:r>
          </a:p>
          <a:p>
            <a:pPr marL="0" indent="0">
              <a:buNone/>
            </a:pPr>
            <a:endParaRPr lang="en-GB" dirty="0">
              <a:latin typeface="Calibri" panose="020F0502020204030204" pitchFamily="34" charset="0"/>
            </a:endParaRPr>
          </a:p>
          <a:p>
            <a:pPr marL="0" indent="0">
              <a:buNone/>
            </a:pPr>
            <a:endParaRPr lang="en-GB" dirty="0">
              <a:latin typeface="Calibri" panose="020F0502020204030204" pitchFamily="34" charset="0"/>
            </a:endParaRPr>
          </a:p>
        </p:txBody>
      </p:sp>
    </p:spTree>
    <p:extLst>
      <p:ext uri="{BB962C8B-B14F-4D97-AF65-F5344CB8AC3E}">
        <p14:creationId xmlns:p14="http://schemas.microsoft.com/office/powerpoint/2010/main" val="11143181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rPr>
              <a:t>Assessing Topic Feasibility</a:t>
            </a:r>
            <a:br>
              <a:rPr lang="en-GB" b="1"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a:bodyPr>
          <a:lstStyle/>
          <a:p>
            <a:r>
              <a:rPr lang="en-GB" sz="2800" dirty="0">
                <a:latin typeface="Calibri" panose="020F0502020204030204" pitchFamily="34" charset="0"/>
              </a:rPr>
              <a:t>Usually start with a rather vague idea of a research topic.</a:t>
            </a:r>
          </a:p>
          <a:p>
            <a:r>
              <a:rPr lang="en-GB" sz="2800" dirty="0">
                <a:latin typeface="Calibri" panose="020F0502020204030204" pitchFamily="34" charset="0"/>
              </a:rPr>
              <a:t>It is then necessary to assess how the topic can be narrowed down to potential sub-topics for more thorough consideration.</a:t>
            </a:r>
          </a:p>
          <a:p>
            <a:pPr marL="0" indent="0">
              <a:buNone/>
            </a:pPr>
            <a:endParaRPr lang="en-GB" sz="2800" dirty="0">
              <a:latin typeface="Calibri" panose="020F0502020204030204" pitchFamily="34" charset="0"/>
            </a:endParaRPr>
          </a:p>
          <a:p>
            <a:pPr marL="0" indent="0">
              <a:buNone/>
            </a:pPr>
            <a:r>
              <a:rPr lang="en-GB" sz="2800" b="1" dirty="0">
                <a:latin typeface="Calibri" panose="020F0502020204030204" pitchFamily="34" charset="0"/>
              </a:rPr>
              <a:t>How to do this?</a:t>
            </a:r>
          </a:p>
          <a:p>
            <a:pPr marL="0" indent="0">
              <a:buNone/>
            </a:pPr>
            <a:endParaRPr lang="en-GB" sz="2000" dirty="0">
              <a:latin typeface="Calibri" panose="020F0502020204030204" pitchFamily="34" charset="0"/>
            </a:endParaRPr>
          </a:p>
        </p:txBody>
      </p:sp>
    </p:spTree>
    <p:extLst>
      <p:ext uri="{BB962C8B-B14F-4D97-AF65-F5344CB8AC3E}">
        <p14:creationId xmlns:p14="http://schemas.microsoft.com/office/powerpoint/2010/main" val="1695129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latin typeface="Calibri" panose="020F0502020204030204" pitchFamily="34" charset="0"/>
              </a:rPr>
              <a:t>General Questions to ask yourself </a:t>
            </a:r>
            <a:br>
              <a:rPr lang="en-GB" sz="3600" b="1"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a:bodyPr>
          <a:lstStyle/>
          <a:p>
            <a:r>
              <a:rPr lang="en-GB" dirty="0">
                <a:latin typeface="Calibri" panose="020F0502020204030204" pitchFamily="34" charset="0"/>
              </a:rPr>
              <a:t>Is there current </a:t>
            </a:r>
            <a:r>
              <a:rPr lang="en-GB" b="1" dirty="0">
                <a:latin typeface="Calibri" panose="020F0502020204030204" pitchFamily="34" charset="0"/>
              </a:rPr>
              <a:t>interest</a:t>
            </a:r>
            <a:r>
              <a:rPr lang="en-GB" dirty="0">
                <a:latin typeface="Calibri" panose="020F0502020204030204" pitchFamily="34" charset="0"/>
              </a:rPr>
              <a:t> in this topic in your field or in a closely related field?</a:t>
            </a:r>
          </a:p>
          <a:p>
            <a:r>
              <a:rPr lang="en-GB" dirty="0">
                <a:latin typeface="Calibri" panose="020F0502020204030204" pitchFamily="34" charset="0"/>
              </a:rPr>
              <a:t>Is there a </a:t>
            </a:r>
            <a:r>
              <a:rPr lang="en-GB" b="1" dirty="0">
                <a:latin typeface="Calibri" panose="020F0502020204030204" pitchFamily="34" charset="0"/>
              </a:rPr>
              <a:t>gap</a:t>
            </a:r>
            <a:r>
              <a:rPr lang="en-GB" dirty="0">
                <a:latin typeface="Calibri" panose="020F0502020204030204" pitchFamily="34" charset="0"/>
              </a:rPr>
              <a:t> in knowledge that work on this topic could help to fill or a controversy that it might help to resolve?</a:t>
            </a:r>
          </a:p>
          <a:p>
            <a:r>
              <a:rPr lang="en-GB" dirty="0">
                <a:latin typeface="Calibri" panose="020F0502020204030204" pitchFamily="34" charset="0"/>
              </a:rPr>
              <a:t>Is it possible to </a:t>
            </a:r>
            <a:r>
              <a:rPr lang="en-GB" b="1" dirty="0">
                <a:latin typeface="Calibri" panose="020F0502020204030204" pitchFamily="34" charset="0"/>
              </a:rPr>
              <a:t>focus</a:t>
            </a:r>
            <a:r>
              <a:rPr lang="en-GB" dirty="0">
                <a:latin typeface="Calibri" panose="020F0502020204030204" pitchFamily="34" charset="0"/>
              </a:rPr>
              <a:t> on a small enough segment of the topic to make a manageable project?</a:t>
            </a:r>
          </a:p>
          <a:p>
            <a:r>
              <a:rPr lang="en-GB" dirty="0">
                <a:latin typeface="Calibri" panose="020F0502020204030204" pitchFamily="34" charset="0"/>
              </a:rPr>
              <a:t>Can you envisage a way to study the topic that will allow </a:t>
            </a:r>
            <a:r>
              <a:rPr lang="en-GB" b="1" dirty="0">
                <a:latin typeface="Calibri" panose="020F0502020204030204" pitchFamily="34" charset="0"/>
              </a:rPr>
              <a:t>conclusions</a:t>
            </a:r>
            <a:r>
              <a:rPr lang="en-GB" dirty="0">
                <a:latin typeface="Calibri" panose="020F0502020204030204" pitchFamily="34" charset="0"/>
              </a:rPr>
              <a:t> to be drawn with substantial objectivity. Is the data collection approach (i.e. test, questionnaire, interview) acceptable in the school?</a:t>
            </a:r>
          </a:p>
          <a:p>
            <a:r>
              <a:rPr lang="en-GB" dirty="0">
                <a:latin typeface="Calibri" panose="020F0502020204030204" pitchFamily="34" charset="0"/>
              </a:rPr>
              <a:t>Is there a body </a:t>
            </a:r>
            <a:r>
              <a:rPr lang="en-GB" b="1" dirty="0">
                <a:latin typeface="Calibri" panose="020F0502020204030204" pitchFamily="34" charset="0"/>
              </a:rPr>
              <a:t>of literature available </a:t>
            </a:r>
            <a:r>
              <a:rPr lang="en-GB" dirty="0">
                <a:latin typeface="Calibri" panose="020F0502020204030204" pitchFamily="34" charset="0"/>
              </a:rPr>
              <a:t>relevant to the topic? Is a search manageable?</a:t>
            </a:r>
          </a:p>
        </p:txBody>
      </p:sp>
    </p:spTree>
    <p:extLst>
      <p:ext uri="{BB962C8B-B14F-4D97-AF65-F5344CB8AC3E}">
        <p14:creationId xmlns:p14="http://schemas.microsoft.com/office/powerpoint/2010/main" val="3206570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latin typeface="Calibri" panose="020F0502020204030204" pitchFamily="34" charset="0"/>
              </a:rPr>
              <a:t>General Questions cont’d</a:t>
            </a:r>
            <a:br>
              <a:rPr lang="en-GB" sz="3600" b="1"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a:bodyPr>
          <a:lstStyle/>
          <a:p>
            <a:r>
              <a:rPr lang="en-GB" dirty="0">
                <a:latin typeface="Calibri" panose="020F0502020204030204" pitchFamily="34" charset="0"/>
              </a:rPr>
              <a:t>Are there large problems (i.e. logistic, attitudinal) to be surmounted in working in this topic? Do you have the means to handle them?</a:t>
            </a:r>
          </a:p>
          <a:p>
            <a:r>
              <a:rPr lang="en-GB" dirty="0">
                <a:latin typeface="Calibri" panose="020F0502020204030204" pitchFamily="34" charset="0"/>
              </a:rPr>
              <a:t>Does the topic relate reasonably well to others done in </a:t>
            </a:r>
            <a:r>
              <a:rPr lang="en-GB" b="1" dirty="0">
                <a:latin typeface="Calibri" panose="020F0502020204030204" pitchFamily="34" charset="0"/>
              </a:rPr>
              <a:t>ABNE</a:t>
            </a:r>
            <a:r>
              <a:rPr lang="en-GB" dirty="0">
                <a:latin typeface="Calibri" panose="020F0502020204030204" pitchFamily="34" charset="0"/>
              </a:rPr>
              <a:t>? If not, do you have any information about its acceptability?</a:t>
            </a:r>
          </a:p>
          <a:p>
            <a:r>
              <a:rPr lang="en-GB" dirty="0">
                <a:latin typeface="Calibri" panose="020F0502020204030204" pitchFamily="34" charset="0"/>
              </a:rPr>
              <a:t>Would </a:t>
            </a:r>
            <a:r>
              <a:rPr lang="en-GB" b="1" dirty="0">
                <a:latin typeface="Calibri" panose="020F0502020204030204" pitchFamily="34" charset="0"/>
              </a:rPr>
              <a:t>financial </a:t>
            </a:r>
            <a:r>
              <a:rPr lang="en-GB" dirty="0">
                <a:latin typeface="Calibri" panose="020F0502020204030204" pitchFamily="34" charset="0"/>
              </a:rPr>
              <a:t>assistance be required? If yes, is it available?</a:t>
            </a:r>
          </a:p>
          <a:p>
            <a:r>
              <a:rPr lang="en-GB" dirty="0">
                <a:latin typeface="Calibri" panose="020F0502020204030204" pitchFamily="34" charset="0"/>
              </a:rPr>
              <a:t>Is </a:t>
            </a:r>
            <a:r>
              <a:rPr lang="en-GB" b="1" dirty="0">
                <a:latin typeface="Calibri" panose="020F0502020204030204" pitchFamily="34" charset="0"/>
              </a:rPr>
              <a:t>data</a:t>
            </a:r>
            <a:r>
              <a:rPr lang="en-GB" dirty="0">
                <a:latin typeface="Calibri" panose="020F0502020204030204" pitchFamily="34" charset="0"/>
              </a:rPr>
              <a:t> easily accessible? Will you have control of the data?</a:t>
            </a:r>
          </a:p>
          <a:p>
            <a:r>
              <a:rPr lang="en-GB" dirty="0">
                <a:latin typeface="Calibri" panose="020F0502020204030204" pitchFamily="34" charset="0"/>
              </a:rPr>
              <a:t>Do you have a clear statement of the </a:t>
            </a:r>
            <a:r>
              <a:rPr lang="en-GB" b="1" dirty="0">
                <a:latin typeface="Calibri" panose="020F0502020204030204" pitchFamily="34" charset="0"/>
              </a:rPr>
              <a:t>purpose</a:t>
            </a:r>
            <a:r>
              <a:rPr lang="en-GB" dirty="0">
                <a:latin typeface="Calibri" panose="020F0502020204030204" pitchFamily="34" charset="0"/>
              </a:rPr>
              <a:t>, </a:t>
            </a:r>
            <a:r>
              <a:rPr lang="en-GB" b="1" dirty="0">
                <a:latin typeface="Calibri" panose="020F0502020204030204" pitchFamily="34" charset="0"/>
              </a:rPr>
              <a:t>scope, objectives, procedures</a:t>
            </a:r>
            <a:r>
              <a:rPr lang="en-GB" dirty="0">
                <a:latin typeface="Calibri" panose="020F0502020204030204" pitchFamily="34" charset="0"/>
              </a:rPr>
              <a:t>, and limitations of the study? Do you have a tentative table of contents? Are any of the skills called on by the study skills that you have yet to acquire?</a:t>
            </a:r>
          </a:p>
        </p:txBody>
      </p:sp>
    </p:spTree>
    <p:extLst>
      <p:ext uri="{BB962C8B-B14F-4D97-AF65-F5344CB8AC3E}">
        <p14:creationId xmlns:p14="http://schemas.microsoft.com/office/powerpoint/2010/main" val="1376057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a:latin typeface="Calibri" panose="020F0502020204030204" pitchFamily="34" charset="0"/>
              </a:rPr>
              <a:t>Feasibility of Research Question</a:t>
            </a:r>
            <a:r>
              <a:rPr lang="en-GB" sz="3600" b="1" dirty="0">
                <a:latin typeface="Calibri" panose="020F0502020204030204" pitchFamily="34" charset="0"/>
              </a:rPr>
              <a:t/>
            </a:r>
            <a:br>
              <a:rPr lang="en-GB" sz="3600" b="1"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a:bodyPr>
          <a:lstStyle/>
          <a:p>
            <a:r>
              <a:rPr lang="en-GB" dirty="0">
                <a:latin typeface="Calibri" panose="020F0502020204030204" pitchFamily="34" charset="0"/>
              </a:rPr>
              <a:t>Do you have </a:t>
            </a:r>
            <a:r>
              <a:rPr lang="en-GB" b="1" dirty="0">
                <a:latin typeface="Calibri" panose="020F0502020204030204" pitchFamily="34" charset="0"/>
              </a:rPr>
              <a:t>acceptable</a:t>
            </a:r>
            <a:r>
              <a:rPr lang="en-GB" dirty="0">
                <a:latin typeface="Calibri" panose="020F0502020204030204" pitchFamily="34" charset="0"/>
              </a:rPr>
              <a:t> statements of </a:t>
            </a:r>
            <a:r>
              <a:rPr lang="en-GB" b="1" dirty="0">
                <a:latin typeface="Calibri" panose="020F0502020204030204" pitchFamily="34" charset="0"/>
              </a:rPr>
              <a:t>research questions </a:t>
            </a:r>
            <a:r>
              <a:rPr lang="en-GB" dirty="0">
                <a:latin typeface="Calibri" panose="020F0502020204030204" pitchFamily="34" charset="0"/>
              </a:rPr>
              <a:t>or hypotheses?</a:t>
            </a:r>
          </a:p>
          <a:p>
            <a:r>
              <a:rPr lang="en-GB" dirty="0">
                <a:latin typeface="Calibri" panose="020F0502020204030204" pitchFamily="34" charset="0"/>
              </a:rPr>
              <a:t>Can you specify how you will </a:t>
            </a:r>
            <a:r>
              <a:rPr lang="en-GB" b="1" dirty="0">
                <a:latin typeface="Calibri" panose="020F0502020204030204" pitchFamily="34" charset="0"/>
              </a:rPr>
              <a:t>answer</a:t>
            </a:r>
            <a:r>
              <a:rPr lang="en-GB" dirty="0">
                <a:latin typeface="Calibri" panose="020F0502020204030204" pitchFamily="34" charset="0"/>
              </a:rPr>
              <a:t> the questions or test the hypotheses?</a:t>
            </a:r>
          </a:p>
          <a:p>
            <a:r>
              <a:rPr lang="en-GB" dirty="0">
                <a:latin typeface="Calibri" panose="020F0502020204030204" pitchFamily="34" charset="0"/>
              </a:rPr>
              <a:t>Would the dissertation be a </a:t>
            </a:r>
            <a:r>
              <a:rPr lang="en-GB" dirty="0" smtClean="0">
                <a:latin typeface="Calibri" panose="020F0502020204030204" pitchFamily="34" charset="0"/>
              </a:rPr>
              <a:t>MSc </a:t>
            </a:r>
            <a:r>
              <a:rPr lang="en-GB" dirty="0">
                <a:latin typeface="Calibri" panose="020F0502020204030204" pitchFamily="34" charset="0"/>
              </a:rPr>
              <a:t>if the findings do not support the hypotheses or fail to answer the questions?</a:t>
            </a:r>
          </a:p>
          <a:p>
            <a:r>
              <a:rPr lang="en-GB" dirty="0">
                <a:latin typeface="Calibri" panose="020F0502020204030204" pitchFamily="34" charset="0"/>
              </a:rPr>
              <a:t>Are there </a:t>
            </a:r>
            <a:r>
              <a:rPr lang="en-GB" sz="2800" dirty="0">
                <a:latin typeface="Calibri" panose="020F0502020204030204" pitchFamily="34" charset="0"/>
              </a:rPr>
              <a:t>alternative</a:t>
            </a:r>
            <a:r>
              <a:rPr lang="en-GB" dirty="0">
                <a:latin typeface="Calibri" panose="020F0502020204030204" pitchFamily="34" charset="0"/>
              </a:rPr>
              <a:t> questions or hypotheses that might explain the findings anticipated?</a:t>
            </a:r>
          </a:p>
        </p:txBody>
      </p:sp>
    </p:spTree>
    <p:extLst>
      <p:ext uri="{BB962C8B-B14F-4D97-AF65-F5344CB8AC3E}">
        <p14:creationId xmlns:p14="http://schemas.microsoft.com/office/powerpoint/2010/main" val="2703375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rPr>
              <a:t>Topic Feasibility</a:t>
            </a:r>
            <a:br>
              <a:rPr lang="en-GB" b="1"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a:xfrm>
            <a:off x="451104" y="846138"/>
            <a:ext cx="10972800" cy="3917032"/>
          </a:xfrm>
        </p:spPr>
        <p:txBody>
          <a:bodyPr>
            <a:noAutofit/>
          </a:bodyPr>
          <a:lstStyle/>
          <a:p>
            <a:pPr marL="0" indent="0">
              <a:buNone/>
            </a:pPr>
            <a:r>
              <a:rPr lang="en-GB" b="1" dirty="0">
                <a:latin typeface="Calibri" panose="020F0502020204030204" pitchFamily="34" charset="0"/>
              </a:rPr>
              <a:t>Relevant Issues for Most Research Topics</a:t>
            </a:r>
          </a:p>
          <a:p>
            <a:r>
              <a:rPr lang="en-GB" dirty="0">
                <a:latin typeface="Calibri" panose="020F0502020204030204" pitchFamily="34" charset="0"/>
              </a:rPr>
              <a:t>Solution to some problem</a:t>
            </a:r>
          </a:p>
          <a:p>
            <a:r>
              <a:rPr lang="en-GB" dirty="0">
                <a:latin typeface="Calibri" panose="020F0502020204030204" pitchFamily="34" charset="0"/>
              </a:rPr>
              <a:t>Importance of "how"</a:t>
            </a:r>
          </a:p>
          <a:p>
            <a:r>
              <a:rPr lang="en-GB" dirty="0">
                <a:latin typeface="Calibri" panose="020F0502020204030204" pitchFamily="34" charset="0"/>
              </a:rPr>
              <a:t>Justification of "how"</a:t>
            </a:r>
          </a:p>
          <a:p>
            <a:r>
              <a:rPr lang="en-GB" dirty="0">
                <a:latin typeface="Calibri" panose="020F0502020204030204" pitchFamily="34" charset="0"/>
              </a:rPr>
              <a:t>Objectivity vs. bias</a:t>
            </a:r>
          </a:p>
          <a:p>
            <a:r>
              <a:rPr lang="en-GB" dirty="0">
                <a:latin typeface="Calibri" panose="020F0502020204030204" pitchFamily="34" charset="0"/>
              </a:rPr>
              <a:t>Importance of interpretation</a:t>
            </a:r>
          </a:p>
          <a:p>
            <a:r>
              <a:rPr lang="en-GB" dirty="0">
                <a:latin typeface="Calibri" panose="020F0502020204030204" pitchFamily="34" charset="0"/>
              </a:rPr>
              <a:t>Confidentiality</a:t>
            </a:r>
          </a:p>
          <a:p>
            <a:pPr marL="0" indent="0">
              <a:buNone/>
            </a:pPr>
            <a:r>
              <a:rPr lang="en-GB" dirty="0">
                <a:latin typeface="Calibri" panose="020F0502020204030204" pitchFamily="34" charset="0"/>
              </a:rPr>
              <a:t>The answers to these questions are by no means easy, and some questions may even seem unanswerable at this early stage of your research. But keeping these questions in mind and </a:t>
            </a:r>
            <a:r>
              <a:rPr lang="en-GB" b="1" dirty="0">
                <a:latin typeface="Calibri" panose="020F0502020204030204" pitchFamily="34" charset="0"/>
              </a:rPr>
              <a:t>trying to think </a:t>
            </a:r>
            <a:r>
              <a:rPr lang="en-GB" dirty="0">
                <a:latin typeface="Calibri" panose="020F0502020204030204" pitchFamily="34" charset="0"/>
              </a:rPr>
              <a:t>of an answer will force you to </a:t>
            </a:r>
            <a:r>
              <a:rPr lang="en-GB" b="1" dirty="0">
                <a:latin typeface="Calibri" panose="020F0502020204030204" pitchFamily="34" charset="0"/>
              </a:rPr>
              <a:t>refine and polish </a:t>
            </a:r>
            <a:r>
              <a:rPr lang="en-GB" dirty="0">
                <a:latin typeface="Calibri" panose="020F0502020204030204" pitchFamily="34" charset="0"/>
              </a:rPr>
              <a:t>your topic until the project becomes acceptable and manageable.</a:t>
            </a:r>
          </a:p>
        </p:txBody>
      </p:sp>
    </p:spTree>
    <p:extLst>
      <p:ext uri="{BB962C8B-B14F-4D97-AF65-F5344CB8AC3E}">
        <p14:creationId xmlns:p14="http://schemas.microsoft.com/office/powerpoint/2010/main" val="160610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Times New Roman" panose="02020603050405020304" pitchFamily="18" charset="0"/>
              </a:rPr>
              <a:t>How to </a:t>
            </a:r>
            <a:r>
              <a:rPr lang="en-GB" b="1" dirty="0" smtClean="0">
                <a:latin typeface="Calibri" panose="020F0502020204030204" pitchFamily="34" charset="0"/>
                <a:ea typeface="Calibri" panose="020F0502020204030204" pitchFamily="34" charset="0"/>
                <a:cs typeface="Times New Roman" panose="02020603050405020304" pitchFamily="18" charset="0"/>
              </a:rPr>
              <a:t>do research?</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fontScale="92500"/>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You are in good company most students and beginning researchers do not fully understand what a </a:t>
            </a:r>
            <a:r>
              <a:rPr lang="en-GB" dirty="0" smtClean="0">
                <a:latin typeface="Calibri" panose="020F0502020204030204" pitchFamily="34" charset="0"/>
                <a:ea typeface="Calibri" panose="020F0502020204030204" pitchFamily="34" charset="0"/>
                <a:cs typeface="Times New Roman" panose="02020603050405020304" pitchFamily="18" charset="0"/>
              </a:rPr>
              <a:t>research </a:t>
            </a:r>
            <a:r>
              <a:rPr lang="en-GB" dirty="0">
                <a:latin typeface="Calibri" panose="020F0502020204030204" pitchFamily="34" charset="0"/>
                <a:ea typeface="Calibri" panose="020F0502020204030204" pitchFamily="34" charset="0"/>
                <a:cs typeface="Times New Roman" panose="02020603050405020304" pitchFamily="18" charset="0"/>
              </a:rPr>
              <a:t>means, nor do they understand its importance. To put it bluntly, one's research is </a:t>
            </a:r>
            <a:r>
              <a:rPr lang="en-GB" b="1" dirty="0">
                <a:latin typeface="Calibri" panose="020F0502020204030204" pitchFamily="34" charset="0"/>
                <a:ea typeface="Calibri" panose="020F0502020204030204" pitchFamily="34" charset="0"/>
                <a:cs typeface="Times New Roman" panose="02020603050405020304" pitchFamily="18" charset="0"/>
              </a:rPr>
              <a:t>only as a good as one's proposal</a:t>
            </a:r>
            <a:r>
              <a:rPr lang="en-GB" dirty="0">
                <a:latin typeface="Calibri" panose="020F0502020204030204" pitchFamily="34" charset="0"/>
                <a:ea typeface="Calibri" panose="020F0502020204030204" pitchFamily="34" charset="0"/>
                <a:cs typeface="Times New Roman" panose="02020603050405020304" pitchFamily="18" charset="0"/>
              </a:rPr>
              <a:t>. An ill-conceived proposal dooms the dissertation.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A </a:t>
            </a:r>
            <a:r>
              <a:rPr lang="en-GB" dirty="0" smtClean="0">
                <a:latin typeface="Calibri" panose="020F0502020204030204" pitchFamily="34" charset="0"/>
                <a:ea typeface="Calibri" panose="020F0502020204030204" pitchFamily="34" charset="0"/>
                <a:cs typeface="Times New Roman" panose="02020603050405020304" pitchFamily="18" charset="0"/>
              </a:rPr>
              <a:t>research </a:t>
            </a:r>
            <a:r>
              <a:rPr lang="en-GB" dirty="0">
                <a:latin typeface="Calibri" panose="020F0502020204030204" pitchFamily="34" charset="0"/>
                <a:ea typeface="Calibri" panose="020F0502020204030204" pitchFamily="34" charset="0"/>
                <a:cs typeface="Times New Roman" panose="02020603050405020304" pitchFamily="18" charset="0"/>
              </a:rPr>
              <a:t>is intended to </a:t>
            </a:r>
            <a:r>
              <a:rPr lang="en-GB" b="1" dirty="0">
                <a:latin typeface="Calibri" panose="020F0502020204030204" pitchFamily="34" charset="0"/>
                <a:ea typeface="Calibri" panose="020F0502020204030204" pitchFamily="34" charset="0"/>
                <a:cs typeface="Times New Roman" panose="02020603050405020304" pitchFamily="18" charset="0"/>
              </a:rPr>
              <a:t>convince</a:t>
            </a:r>
            <a:r>
              <a:rPr lang="en-GB" dirty="0">
                <a:latin typeface="Calibri" panose="020F0502020204030204" pitchFamily="34" charset="0"/>
                <a:ea typeface="Calibri" panose="020F0502020204030204" pitchFamily="34" charset="0"/>
                <a:cs typeface="Times New Roman" panose="02020603050405020304" pitchFamily="18" charset="0"/>
              </a:rPr>
              <a:t> others and especially your supervisor that you have a feasible research project and that you have the competence and the work-plan to complete it.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Generally, a </a:t>
            </a:r>
            <a:r>
              <a:rPr lang="en-GB" dirty="0" smtClean="0">
                <a:latin typeface="Calibri" panose="020F0502020204030204" pitchFamily="34" charset="0"/>
                <a:ea typeface="Calibri" panose="020F0502020204030204" pitchFamily="34" charset="0"/>
                <a:cs typeface="Times New Roman" panose="02020603050405020304" pitchFamily="18" charset="0"/>
              </a:rPr>
              <a:t>research </a:t>
            </a:r>
            <a:r>
              <a:rPr lang="en-GB" dirty="0">
                <a:latin typeface="Calibri" panose="020F0502020204030204" pitchFamily="34" charset="0"/>
                <a:ea typeface="Calibri" panose="020F0502020204030204" pitchFamily="34" charset="0"/>
                <a:cs typeface="Times New Roman" panose="02020603050405020304" pitchFamily="18" charset="0"/>
              </a:rPr>
              <a:t>should </a:t>
            </a:r>
            <a:r>
              <a:rPr lang="en-GB" b="1" dirty="0">
                <a:latin typeface="Calibri" panose="020F0502020204030204" pitchFamily="34" charset="0"/>
                <a:ea typeface="Calibri" panose="020F0502020204030204" pitchFamily="34" charset="0"/>
                <a:cs typeface="Times New Roman" panose="02020603050405020304" pitchFamily="18" charset="0"/>
              </a:rPr>
              <a:t>contain all the key elements </a:t>
            </a:r>
            <a:r>
              <a:rPr lang="en-GB" dirty="0">
                <a:latin typeface="Calibri" panose="020F0502020204030204" pitchFamily="34" charset="0"/>
                <a:ea typeface="Calibri" panose="020F0502020204030204" pitchFamily="34" charset="0"/>
                <a:cs typeface="Times New Roman" panose="02020603050405020304" pitchFamily="18" charset="0"/>
              </a:rPr>
              <a:t>involved in the research process and include sufficient information for the readers to evaluate the proposed study.</a:t>
            </a:r>
          </a:p>
          <a:p>
            <a:endParaRPr lang="en-GB" dirty="0">
              <a:latin typeface="Calibri" panose="020F0502020204030204" pitchFamily="34" charset="0"/>
            </a:endParaRPr>
          </a:p>
        </p:txBody>
      </p:sp>
    </p:spTree>
    <p:extLst>
      <p:ext uri="{BB962C8B-B14F-4D97-AF65-F5344CB8AC3E}">
        <p14:creationId xmlns:p14="http://schemas.microsoft.com/office/powerpoint/2010/main" val="925317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alibri" panose="020F0502020204030204" pitchFamily="34" charset="0"/>
              </a:rPr>
              <a:t>The Purpose of a </a:t>
            </a:r>
            <a:r>
              <a:rPr lang="en-GB" b="1" dirty="0" smtClean="0">
                <a:latin typeface="Calibri" panose="020F0502020204030204" pitchFamily="34" charset="0"/>
              </a:rPr>
              <a:t>research</a:t>
            </a:r>
            <a:r>
              <a:rPr lang="en-GB" dirty="0">
                <a:latin typeface="Calibri" panose="020F0502020204030204" pitchFamily="34" charset="0"/>
              </a:rPr>
              <a:t/>
            </a:r>
            <a:br>
              <a:rPr lang="en-GB"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0" indent="0">
              <a:buNone/>
            </a:pPr>
            <a:r>
              <a:rPr lang="en-GB" dirty="0">
                <a:latin typeface="Calibri" panose="020F0502020204030204" pitchFamily="34" charset="0"/>
              </a:rPr>
              <a:t>In summary:</a:t>
            </a:r>
          </a:p>
          <a:p>
            <a:r>
              <a:rPr lang="en-GB" dirty="0">
                <a:latin typeface="Calibri" panose="020F0502020204030204" pitchFamily="34" charset="0"/>
              </a:rPr>
              <a:t>Your proposed topic should address a </a:t>
            </a:r>
            <a:r>
              <a:rPr lang="en-GB" b="1" dirty="0">
                <a:latin typeface="Calibri" panose="020F0502020204030204" pitchFamily="34" charset="0"/>
              </a:rPr>
              <a:t>significant problem </a:t>
            </a:r>
            <a:r>
              <a:rPr lang="en-GB" dirty="0">
                <a:latin typeface="Calibri" panose="020F0502020204030204" pitchFamily="34" charset="0"/>
              </a:rPr>
              <a:t>and, therefore, advance the state of knowledge in that field.</a:t>
            </a:r>
          </a:p>
          <a:p>
            <a:r>
              <a:rPr lang="en-GB" dirty="0">
                <a:latin typeface="Calibri" panose="020F0502020204030204" pitchFamily="34" charset="0"/>
              </a:rPr>
              <a:t>You have identified an </a:t>
            </a:r>
            <a:r>
              <a:rPr lang="en-GB" b="1" dirty="0">
                <a:latin typeface="Calibri" panose="020F0502020204030204" pitchFamily="34" charset="0"/>
              </a:rPr>
              <a:t>appropriate methodology </a:t>
            </a:r>
            <a:r>
              <a:rPr lang="en-GB" dirty="0">
                <a:latin typeface="Calibri" panose="020F0502020204030204" pitchFamily="34" charset="0"/>
              </a:rPr>
              <a:t>or methodologies along with underlying </a:t>
            </a:r>
            <a:r>
              <a:rPr lang="en-GB" b="1" dirty="0">
                <a:latin typeface="Calibri" panose="020F0502020204030204" pitchFamily="34" charset="0"/>
              </a:rPr>
              <a:t>theory</a:t>
            </a:r>
            <a:r>
              <a:rPr lang="en-GB" dirty="0">
                <a:latin typeface="Calibri" panose="020F0502020204030204" pitchFamily="34" charset="0"/>
              </a:rPr>
              <a:t> to address the problem, including data collection methods, software tools and equipment, if required.</a:t>
            </a:r>
          </a:p>
          <a:p>
            <a:r>
              <a:rPr lang="en-GB" dirty="0">
                <a:latin typeface="Calibri" panose="020F0502020204030204" pitchFamily="34" charset="0"/>
              </a:rPr>
              <a:t>Your methods of data analysis are outlined and appropriate to your data sets so that you can </a:t>
            </a:r>
            <a:r>
              <a:rPr lang="en-GB" b="1" dirty="0">
                <a:latin typeface="Calibri" panose="020F0502020204030204" pitchFamily="34" charset="0"/>
              </a:rPr>
              <a:t>draw useful conclusions </a:t>
            </a:r>
            <a:r>
              <a:rPr lang="en-GB" dirty="0">
                <a:latin typeface="Calibri" panose="020F0502020204030204" pitchFamily="34" charset="0"/>
              </a:rPr>
              <a:t>from your work.</a:t>
            </a:r>
          </a:p>
          <a:p>
            <a:r>
              <a:rPr lang="en-GB" dirty="0">
                <a:latin typeface="Calibri" panose="020F0502020204030204" pitchFamily="34" charset="0"/>
              </a:rPr>
              <a:t>You have an </a:t>
            </a:r>
            <a:r>
              <a:rPr lang="en-GB" b="1" dirty="0">
                <a:latin typeface="Calibri" panose="020F0502020204030204" pitchFamily="34" charset="0"/>
              </a:rPr>
              <a:t>organised plan </a:t>
            </a:r>
            <a:r>
              <a:rPr lang="en-GB" dirty="0">
                <a:latin typeface="Calibri" panose="020F0502020204030204" pitchFamily="34" charset="0"/>
              </a:rPr>
              <a:t>for your work, including a timeframe.</a:t>
            </a:r>
          </a:p>
        </p:txBody>
      </p:sp>
    </p:spTree>
    <p:extLst>
      <p:ext uri="{BB962C8B-B14F-4D97-AF65-F5344CB8AC3E}">
        <p14:creationId xmlns:p14="http://schemas.microsoft.com/office/powerpoint/2010/main" val="259376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latin typeface="Calibri" panose="020F0502020204030204" pitchFamily="34" charset="0"/>
                <a:ea typeface="Calibri" panose="020F0502020204030204" pitchFamily="34" charset="0"/>
                <a:cs typeface="Times New Roman" panose="02020603050405020304" pitchFamily="18" charset="0"/>
              </a:rPr>
              <a:t>research </a:t>
            </a:r>
            <a:r>
              <a:rPr lang="en-GB" b="1" dirty="0">
                <a:latin typeface="Calibri" panose="020F0502020204030204" pitchFamily="34" charset="0"/>
                <a:ea typeface="Calibri" panose="020F0502020204030204" pitchFamily="34" charset="0"/>
                <a:cs typeface="Times New Roman" panose="02020603050405020304" pitchFamily="18" charset="0"/>
              </a:rPr>
              <a:t>must address the following questions</a:t>
            </a:r>
            <a:r>
              <a:rPr lang="en-GB" dirty="0">
                <a:latin typeface="Calibri" panose="020F0502020204030204" pitchFamily="34" charset="0"/>
                <a:ea typeface="Calibri" panose="020F0502020204030204" pitchFamily="34" charset="0"/>
                <a:cs typeface="Times New Roman" panose="02020603050405020304" pitchFamily="18" charset="0"/>
              </a:rPr>
              <a:t>: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3" name="Content Placeholder 2"/>
          <p:cNvSpPr>
            <a:spLocks noGrp="1"/>
          </p:cNvSpPr>
          <p:nvPr>
            <p:ph sz="half" idx="1"/>
          </p:nvPr>
        </p:nvSpPr>
        <p:spPr/>
        <p:txBody>
          <a:bodyPr>
            <a:normAutofit lnSpcReduction="10000"/>
          </a:bodyPr>
          <a:lstStyle/>
          <a:p>
            <a:pPr marL="342900" lvl="0" indent="-342900">
              <a:lnSpc>
                <a:spcPct val="107000"/>
              </a:lnSpc>
              <a:spcAft>
                <a:spcPts val="0"/>
              </a:spcAft>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What you plan to accomplish?</a:t>
            </a:r>
          </a:p>
          <a:p>
            <a:pPr marL="342900" lvl="0" indent="-342900">
              <a:lnSpc>
                <a:spcPct val="107000"/>
              </a:lnSpc>
              <a:spcAft>
                <a:spcPts val="0"/>
              </a:spcAft>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Why you want to do it? </a:t>
            </a:r>
          </a:p>
          <a:p>
            <a:pPr marL="342900" lvl="0" indent="-342900">
              <a:lnSpc>
                <a:spcPct val="107000"/>
              </a:lnSpc>
              <a:spcAft>
                <a:spcPts val="0"/>
              </a:spcAft>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How you are going to do it? </a:t>
            </a:r>
          </a:p>
          <a:p>
            <a:pPr marL="342900" lvl="0" indent="-342900">
              <a:lnSpc>
                <a:spcPct val="107000"/>
              </a:lnSpc>
              <a:spcAft>
                <a:spcPts val="0"/>
              </a:spcAft>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Is there current interest in this topic in your field or in a closely related field?</a:t>
            </a:r>
          </a:p>
          <a:p>
            <a:pPr marL="342900" lvl="0" indent="-342900">
              <a:lnSpc>
                <a:spcPct val="107000"/>
              </a:lnSpc>
              <a:spcAft>
                <a:spcPts val="800"/>
              </a:spcAft>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Is there a gap in knowledge/practice that work on this topic could help to fill or a controversy that it might help to resolve?</a:t>
            </a:r>
          </a:p>
          <a:p>
            <a:pPr marL="0" indent="0">
              <a:buNone/>
            </a:pPr>
            <a:endParaRPr lang="en-GB" dirty="0">
              <a:latin typeface="Calibri" panose="020F0502020204030204" pitchFamily="34" charset="0"/>
            </a:endParaRPr>
          </a:p>
        </p:txBody>
      </p:sp>
      <p:sp>
        <p:nvSpPr>
          <p:cNvPr id="4" name="Content Placeholder 3"/>
          <p:cNvSpPr>
            <a:spLocks noGrp="1"/>
          </p:cNvSpPr>
          <p:nvPr>
            <p:ph sz="half" idx="2"/>
          </p:nvPr>
        </p:nvSpPr>
        <p:spPr/>
        <p:txBody>
          <a:bodyPr>
            <a:normAutofit lnSpcReduction="10000"/>
          </a:bodyPr>
          <a:lstStyle/>
          <a:p>
            <a:pPr marL="457200" lvl="0" indent="-457200">
              <a:lnSpc>
                <a:spcPct val="107000"/>
              </a:lnSpc>
              <a:spcAft>
                <a:spcPts val="0"/>
              </a:spcAft>
              <a:buFont typeface="+mj-lt"/>
              <a:buAutoNum type="arabicPeriod" startAt="6"/>
            </a:pPr>
            <a:r>
              <a:rPr lang="en-GB" dirty="0">
                <a:latin typeface="Calibri" panose="020F0502020204030204" pitchFamily="34" charset="0"/>
                <a:ea typeface="Calibri" panose="020F0502020204030204" pitchFamily="34" charset="0"/>
                <a:cs typeface="Times New Roman" panose="02020603050405020304" pitchFamily="18" charset="0"/>
              </a:rPr>
              <a:t>Is it possible to focus on a small enough segment of the topic to make a manageable project?</a:t>
            </a:r>
          </a:p>
          <a:p>
            <a:pPr marL="342900" lvl="0" indent="-342900">
              <a:lnSpc>
                <a:spcPct val="107000"/>
              </a:lnSpc>
              <a:spcAft>
                <a:spcPts val="0"/>
              </a:spcAft>
              <a:buFont typeface="+mj-lt"/>
              <a:buAutoNum type="arabicPeriod" startAt="6"/>
            </a:pPr>
            <a:r>
              <a:rPr lang="en-GB" dirty="0">
                <a:latin typeface="Calibri" panose="020F0502020204030204" pitchFamily="34" charset="0"/>
                <a:ea typeface="Calibri" panose="020F0502020204030204" pitchFamily="34" charset="0"/>
                <a:cs typeface="Times New Roman" panose="02020603050405020304" pitchFamily="18" charset="0"/>
              </a:rPr>
              <a:t>Can you envisage a way to study the topic that will allow conclusions to be drawn with objectivity. </a:t>
            </a:r>
          </a:p>
          <a:p>
            <a:pPr marL="342900" lvl="0" indent="-342900">
              <a:lnSpc>
                <a:spcPct val="107000"/>
              </a:lnSpc>
              <a:spcAft>
                <a:spcPts val="0"/>
              </a:spcAft>
              <a:buFont typeface="+mj-lt"/>
              <a:buAutoNum type="arabicPeriod" startAt="6"/>
            </a:pPr>
            <a:r>
              <a:rPr lang="en-GB" dirty="0">
                <a:latin typeface="Calibri" panose="020F0502020204030204" pitchFamily="34" charset="0"/>
                <a:ea typeface="Calibri" panose="020F0502020204030204" pitchFamily="34" charset="0"/>
                <a:cs typeface="Times New Roman" panose="02020603050405020304" pitchFamily="18" charset="0"/>
              </a:rPr>
              <a:t>Is the data collection approach achievable in your timeframe, school and your resources ?</a:t>
            </a:r>
          </a:p>
          <a:p>
            <a:pPr marL="342900" lvl="0" indent="-342900">
              <a:lnSpc>
                <a:spcPct val="107000"/>
              </a:lnSpc>
              <a:spcAft>
                <a:spcPts val="800"/>
              </a:spcAft>
              <a:buFont typeface="+mj-lt"/>
              <a:buAutoNum type="arabicPeriod" startAt="6"/>
            </a:pPr>
            <a:r>
              <a:rPr lang="en-GB" dirty="0">
                <a:latin typeface="Calibri" panose="020F0502020204030204" pitchFamily="34" charset="0"/>
                <a:ea typeface="Calibri" panose="020F0502020204030204" pitchFamily="34" charset="0"/>
                <a:cs typeface="Times New Roman" panose="02020603050405020304" pitchFamily="18" charset="0"/>
              </a:rPr>
              <a:t>Is there a body of literature available relevant to the topic? Is a search manageable?</a:t>
            </a:r>
          </a:p>
          <a:p>
            <a:endParaRPr lang="en-GB" dirty="0">
              <a:latin typeface="Calibri" panose="020F0502020204030204" pitchFamily="34" charset="0"/>
            </a:endParaRPr>
          </a:p>
        </p:txBody>
      </p:sp>
    </p:spTree>
    <p:extLst>
      <p:ext uri="{BB962C8B-B14F-4D97-AF65-F5344CB8AC3E}">
        <p14:creationId xmlns:p14="http://schemas.microsoft.com/office/powerpoint/2010/main" val="892076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randombar(horizontal)">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Effect transition="in" filter="randombar(horizontal)">
                                      <p:cBhvr>
                                        <p:cTn id="37" dur="500"/>
                                        <p:tgtEl>
                                          <p:spTgt spid="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randombar(horizontal)">
                                      <p:cBhvr>
                                        <p:cTn id="42" dur="500"/>
                                        <p:tgtEl>
                                          <p:spTgt spid="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randombar(horizontal)">
                                      <p:cBhvr>
                                        <p:cTn id="4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alibri" panose="020F0502020204030204" pitchFamily="34" charset="0"/>
              </a:rPr>
              <a:t>The Structure of a </a:t>
            </a:r>
            <a:r>
              <a:rPr lang="en-GB" b="1" dirty="0" smtClean="0">
                <a:latin typeface="Calibri" panose="020F0502020204030204" pitchFamily="34" charset="0"/>
              </a:rPr>
              <a:t>dissertation</a:t>
            </a:r>
            <a:r>
              <a:rPr lang="en-GB" b="1" dirty="0">
                <a:latin typeface="Calibri" panose="020F0502020204030204" pitchFamily="34" charset="0"/>
              </a:rPr>
              <a:t/>
            </a:r>
            <a:br>
              <a:rPr lang="en-GB" b="1"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0" indent="0">
              <a:buNone/>
            </a:pPr>
            <a:r>
              <a:rPr lang="en-GB" dirty="0">
                <a:latin typeface="Calibri" panose="020F0502020204030204" pitchFamily="34" charset="0"/>
              </a:rPr>
              <a:t>The structure and size of your Research </a:t>
            </a:r>
            <a:r>
              <a:rPr lang="en-GB" dirty="0" smtClean="0">
                <a:latin typeface="Calibri" panose="020F0502020204030204" pitchFamily="34" charset="0"/>
              </a:rPr>
              <a:t>will </a:t>
            </a:r>
            <a:r>
              <a:rPr lang="en-GB" dirty="0">
                <a:latin typeface="Calibri" panose="020F0502020204030204" pitchFamily="34" charset="0"/>
              </a:rPr>
              <a:t>vary depending the requirements of ABNE so the </a:t>
            </a:r>
            <a:r>
              <a:rPr lang="en-GB" b="1" i="1" dirty="0">
                <a:latin typeface="Calibri" panose="020F0502020204030204" pitchFamily="34" charset="0"/>
              </a:rPr>
              <a:t>initial step is to find out departmental guidelines and requirements from </a:t>
            </a:r>
            <a:r>
              <a:rPr lang="en-GB" b="1" i="1" dirty="0" smtClean="0">
                <a:latin typeface="Calibri" panose="020F0502020204030204" pitchFamily="34" charset="0"/>
              </a:rPr>
              <a:t>your </a:t>
            </a:r>
            <a:r>
              <a:rPr lang="en-GB" b="1" i="1" dirty="0">
                <a:latin typeface="Calibri" panose="020F0502020204030204" pitchFamily="34" charset="0"/>
              </a:rPr>
              <a:t>supervisor</a:t>
            </a:r>
            <a:r>
              <a:rPr lang="en-GB" dirty="0">
                <a:latin typeface="Calibri" panose="020F0502020204030204" pitchFamily="34" charset="0"/>
              </a:rPr>
              <a:t>.</a:t>
            </a:r>
          </a:p>
          <a:p>
            <a:pPr marL="0" indent="0">
              <a:buNone/>
            </a:pPr>
            <a:r>
              <a:rPr lang="en-GB" dirty="0">
                <a:latin typeface="Calibri" panose="020F0502020204030204" pitchFamily="34" charset="0"/>
              </a:rPr>
              <a:t>Nevertheless, there are certain elements that most r</a:t>
            </a:r>
            <a:r>
              <a:rPr lang="en-GB" dirty="0" smtClean="0">
                <a:latin typeface="Calibri" panose="020F0502020204030204" pitchFamily="34" charset="0"/>
              </a:rPr>
              <a:t>esearch </a:t>
            </a:r>
            <a:r>
              <a:rPr lang="en-GB" dirty="0">
                <a:latin typeface="Calibri" panose="020F0502020204030204" pitchFamily="34" charset="0"/>
              </a:rPr>
              <a:t>requires.</a:t>
            </a:r>
          </a:p>
        </p:txBody>
      </p:sp>
    </p:spTree>
    <p:extLst>
      <p:ext uri="{BB962C8B-B14F-4D97-AF65-F5344CB8AC3E}">
        <p14:creationId xmlns:p14="http://schemas.microsoft.com/office/powerpoint/2010/main" val="756765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Times New Roman" panose="02020603050405020304" pitchFamily="18" charset="0"/>
              </a:rPr>
              <a:t>Title</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3" name="Content Placeholder 2"/>
          <p:cNvSpPr>
            <a:spLocks noGrp="1"/>
          </p:cNvSpPr>
          <p:nvPr>
            <p:ph idx="1"/>
          </p:nvPr>
        </p:nvSpPr>
        <p:spPr>
          <a:xfrm>
            <a:off x="609600" y="1600201"/>
            <a:ext cx="11167872" cy="3917032"/>
          </a:xfrm>
        </p:spPr>
        <p:txBody>
          <a:bodyPr>
            <a:normAutofit/>
          </a:bodyPr>
          <a:lstStyle/>
          <a:p>
            <a:pPr marL="0" indent="0">
              <a:lnSpc>
                <a:spcPct val="107000"/>
              </a:lnSpc>
              <a:spcAft>
                <a:spcPts val="800"/>
              </a:spcAft>
              <a:buNone/>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It should be concise and descriptive. For example, the phrase, "An investigation of . . ." could be omitted. Often titles are stated in terms of a functional relationship, because such titles clearly indicate the independent and dependent variables.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However, if possible, think of an informative but catchy title. An effective title instils interest and predisposes the reviewer favourably towards the proposal. </a:t>
            </a:r>
          </a:p>
          <a:p>
            <a:r>
              <a:rPr lang="en-GB" dirty="0">
                <a:latin typeface="Calibri" panose="020F0502020204030204" pitchFamily="34" charset="0"/>
              </a:rPr>
              <a:t>Title or Cover Page: identifies the research project title, the student researcher, the institution, department, and the project mentors or supervisors.</a:t>
            </a:r>
          </a:p>
          <a:p>
            <a:endParaRPr lang="en-GB" dirty="0">
              <a:latin typeface="Calibri" panose="020F0502020204030204" pitchFamily="34" charset="0"/>
            </a:endParaRPr>
          </a:p>
        </p:txBody>
      </p:sp>
    </p:spTree>
    <p:extLst>
      <p:ext uri="{BB962C8B-B14F-4D97-AF65-F5344CB8AC3E}">
        <p14:creationId xmlns:p14="http://schemas.microsoft.com/office/powerpoint/2010/main" val="3184945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Abstract</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1. Purpose, motivation, research question (From your introduction):</a:t>
            </a:r>
          </a:p>
          <a:p>
            <a:pPr marL="0" indent="0">
              <a:buNone/>
            </a:pPr>
            <a:endParaRPr lang="en-GB" dirty="0"/>
          </a:p>
          <a:p>
            <a:pPr marL="0" indent="0">
              <a:buNone/>
            </a:pPr>
            <a:r>
              <a:rPr lang="en-GB" dirty="0"/>
              <a:t>2. Problem statement, Context (From your introduction):</a:t>
            </a:r>
          </a:p>
          <a:p>
            <a:pPr marL="0" indent="0">
              <a:buNone/>
            </a:pPr>
            <a:endParaRPr lang="en-GB" dirty="0"/>
          </a:p>
          <a:p>
            <a:pPr marL="0" indent="0">
              <a:buNone/>
            </a:pPr>
            <a:r>
              <a:rPr lang="en-GB" dirty="0"/>
              <a:t>3. Experimental design, Procedure, Approach (From the Methods):</a:t>
            </a:r>
          </a:p>
          <a:p>
            <a:pPr marL="0" indent="0">
              <a:buNone/>
            </a:pPr>
            <a:endParaRPr lang="en-GB" dirty="0"/>
          </a:p>
          <a:p>
            <a:pPr marL="0" indent="0">
              <a:buNone/>
            </a:pPr>
            <a:r>
              <a:rPr lang="en-GB" dirty="0"/>
              <a:t>4. Results, Major findings (From the results):</a:t>
            </a:r>
          </a:p>
          <a:p>
            <a:pPr marL="0" indent="0">
              <a:buNone/>
            </a:pPr>
            <a:endParaRPr lang="en-GB" dirty="0"/>
          </a:p>
          <a:p>
            <a:pPr marL="0" indent="0">
              <a:buNone/>
            </a:pPr>
            <a:r>
              <a:rPr lang="en-GB" dirty="0"/>
              <a:t>5. Conclusions, Interpretations (From discussion):</a:t>
            </a:r>
          </a:p>
          <a:p>
            <a:endParaRPr lang="en-GB" dirty="0"/>
          </a:p>
        </p:txBody>
      </p:sp>
    </p:spTree>
    <p:extLst>
      <p:ext uri="{BB962C8B-B14F-4D97-AF65-F5344CB8AC3E}">
        <p14:creationId xmlns:p14="http://schemas.microsoft.com/office/powerpoint/2010/main" val="1981638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alibri" panose="020F0502020204030204" pitchFamily="34" charset="0"/>
              </a:rPr>
              <a:t>Opening pages</a:t>
            </a:r>
          </a:p>
        </p:txBody>
      </p:sp>
      <p:sp>
        <p:nvSpPr>
          <p:cNvPr id="3" name="Content Placeholder 2"/>
          <p:cNvSpPr>
            <a:spLocks noGrp="1"/>
          </p:cNvSpPr>
          <p:nvPr>
            <p:ph idx="1"/>
          </p:nvPr>
        </p:nvSpPr>
        <p:spPr/>
        <p:txBody>
          <a:bodyPr>
            <a:normAutofit/>
          </a:bodyPr>
          <a:lstStyle/>
          <a:p>
            <a:pPr marL="0" indent="0">
              <a:buNone/>
            </a:pPr>
            <a:r>
              <a:rPr lang="en-GB" b="1" dirty="0">
                <a:latin typeface="Calibri" panose="020F0502020204030204" pitchFamily="34" charset="0"/>
              </a:rPr>
              <a:t>The Structure of a </a:t>
            </a:r>
            <a:r>
              <a:rPr lang="en-GB" b="1" dirty="0" smtClean="0">
                <a:latin typeface="Calibri" panose="020F0502020204030204" pitchFamily="34" charset="0"/>
              </a:rPr>
              <a:t>research</a:t>
            </a:r>
            <a:endParaRPr lang="en-GB" b="1" dirty="0">
              <a:latin typeface="Calibri" panose="020F0502020204030204" pitchFamily="34" charset="0"/>
            </a:endParaRPr>
          </a:p>
          <a:p>
            <a:r>
              <a:rPr lang="en-GB" b="1" dirty="0">
                <a:latin typeface="Calibri" panose="020F0502020204030204" pitchFamily="34" charset="0"/>
              </a:rPr>
              <a:t>Table of Contents: </a:t>
            </a:r>
            <a:r>
              <a:rPr lang="en-GB" dirty="0">
                <a:latin typeface="Calibri" panose="020F0502020204030204" pitchFamily="34" charset="0"/>
              </a:rPr>
              <a:t>lists the sections of the </a:t>
            </a:r>
            <a:r>
              <a:rPr lang="en-GB" dirty="0" smtClean="0">
                <a:latin typeface="Calibri" panose="020F0502020204030204" pitchFamily="34" charset="0"/>
              </a:rPr>
              <a:t>research </a:t>
            </a:r>
            <a:r>
              <a:rPr lang="en-GB" dirty="0">
                <a:latin typeface="Calibri" panose="020F0502020204030204" pitchFamily="34" charset="0"/>
              </a:rPr>
              <a:t>(headings and indented sub-headings) and the corresponding page numbers</a:t>
            </a:r>
            <a:r>
              <a:rPr lang="en-GB" dirty="0" smtClean="0">
                <a:latin typeface="Calibri" panose="020F0502020204030204" pitchFamily="34" charset="0"/>
              </a:rPr>
              <a:t>.</a:t>
            </a:r>
          </a:p>
          <a:p>
            <a:r>
              <a:rPr lang="en-GB" dirty="0" smtClean="0">
                <a:latin typeface="Calibri" panose="020F0502020204030204" pitchFamily="34" charset="0"/>
              </a:rPr>
              <a:t>Table of figures and tables</a:t>
            </a:r>
            <a:endParaRPr lang="en-GB" dirty="0">
              <a:latin typeface="Calibri" panose="020F0502020204030204" pitchFamily="34" charset="0"/>
            </a:endParaRPr>
          </a:p>
        </p:txBody>
      </p:sp>
    </p:spTree>
    <p:extLst>
      <p:ext uri="{BB962C8B-B14F-4D97-AF65-F5344CB8AC3E}">
        <p14:creationId xmlns:p14="http://schemas.microsoft.com/office/powerpoint/2010/main" val="41559298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Times New Roman" panose="02020603050405020304" pitchFamily="18" charset="0"/>
              </a:rPr>
              <a:t>Introduction:</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fontScale="92500" lnSpcReduction="20000"/>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The main purpose of the introduction is to provide the </a:t>
            </a:r>
            <a:r>
              <a:rPr lang="en-GB" b="1" dirty="0">
                <a:latin typeface="Calibri" panose="020F0502020204030204" pitchFamily="34" charset="0"/>
                <a:ea typeface="Calibri" panose="020F0502020204030204" pitchFamily="34" charset="0"/>
                <a:cs typeface="Times New Roman" panose="02020603050405020304" pitchFamily="18" charset="0"/>
              </a:rPr>
              <a:t>necessary background or context </a:t>
            </a:r>
            <a:r>
              <a:rPr lang="en-GB" dirty="0">
                <a:latin typeface="Calibri" panose="020F0502020204030204" pitchFamily="34" charset="0"/>
                <a:ea typeface="Calibri" panose="020F0502020204030204" pitchFamily="34" charset="0"/>
                <a:cs typeface="Times New Roman" panose="02020603050405020304" pitchFamily="18" charset="0"/>
              </a:rPr>
              <a:t>for your research problem. How to frame the research problem is perhaps the biggest problem in proposal writing.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If the research problem is framed in the context of a general, rambling literature review, then the research question may appear trivial and uninteresting. However, if the same question is placed in the context of a very focused and current research area, its significance will become evident.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Unfortunately, there are no hard and fast rules on how to frame your research question just as there is </a:t>
            </a:r>
            <a:r>
              <a:rPr lang="en-GB" b="1" dirty="0">
                <a:latin typeface="Calibri" panose="020F0502020204030204" pitchFamily="34" charset="0"/>
                <a:ea typeface="Calibri" panose="020F0502020204030204" pitchFamily="34" charset="0"/>
                <a:cs typeface="Times New Roman" panose="02020603050405020304" pitchFamily="18" charset="0"/>
              </a:rPr>
              <a:t>no prescription </a:t>
            </a:r>
            <a:r>
              <a:rPr lang="en-GB" dirty="0">
                <a:latin typeface="Calibri" panose="020F0502020204030204" pitchFamily="34" charset="0"/>
                <a:ea typeface="Calibri" panose="020F0502020204030204" pitchFamily="34" charset="0"/>
                <a:cs typeface="Times New Roman" panose="02020603050405020304" pitchFamily="18" charset="0"/>
              </a:rPr>
              <a:t>on how to write an interesting and informative opening paragraph. A lot depends on your creativity, your ability to think clearly and the depth of your understanding of problem areas.</a:t>
            </a:r>
          </a:p>
          <a:p>
            <a:endParaRPr lang="en-GB" dirty="0">
              <a:latin typeface="Calibri" panose="020F0502020204030204" pitchFamily="34" charset="0"/>
            </a:endParaRPr>
          </a:p>
        </p:txBody>
      </p:sp>
    </p:spTree>
    <p:extLst>
      <p:ext uri="{BB962C8B-B14F-4D97-AF65-F5344CB8AC3E}">
        <p14:creationId xmlns:p14="http://schemas.microsoft.com/office/powerpoint/2010/main" val="1765350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rPr>
              <a:t>Some considerations for your introduction</a:t>
            </a:r>
          </a:p>
        </p:txBody>
      </p:sp>
      <p:sp>
        <p:nvSpPr>
          <p:cNvPr id="3" name="Content Placeholder 2"/>
          <p:cNvSpPr>
            <a:spLocks noGrp="1"/>
          </p:cNvSpPr>
          <p:nvPr>
            <p:ph idx="1"/>
          </p:nvPr>
        </p:nvSpPr>
        <p:spPr/>
        <p:txBody>
          <a:bodyPr>
            <a:normAutofit fontScale="92500" lnSpcReduction="20000"/>
          </a:bodyPr>
          <a:lstStyle/>
          <a:p>
            <a:pPr marL="457200" indent="-457200">
              <a:lnSpc>
                <a:spcPct val="107000"/>
              </a:lnSpc>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The introduction typically begins with a </a:t>
            </a:r>
            <a:r>
              <a:rPr lang="en-GB" b="1" dirty="0">
                <a:latin typeface="Calibri" panose="020F0502020204030204" pitchFamily="34" charset="0"/>
                <a:ea typeface="Calibri" panose="020F0502020204030204" pitchFamily="34" charset="0"/>
                <a:cs typeface="Times New Roman" panose="02020603050405020304" pitchFamily="18" charset="0"/>
              </a:rPr>
              <a:t>general statement </a:t>
            </a:r>
            <a:r>
              <a:rPr lang="en-GB" dirty="0">
                <a:latin typeface="Calibri" panose="020F0502020204030204" pitchFamily="34" charset="0"/>
                <a:ea typeface="Calibri" panose="020F0502020204030204" pitchFamily="34" charset="0"/>
                <a:cs typeface="Times New Roman" panose="02020603050405020304" pitchFamily="18" charset="0"/>
              </a:rPr>
              <a:t>of the problem area, with a focus on a specific research problem, to be followed by the rational or justification for the proposed study. The introduction generally covers the following elements </a:t>
            </a:r>
          </a:p>
          <a:p>
            <a:pPr marL="457200" indent="-457200">
              <a:lnSpc>
                <a:spcPct val="107000"/>
              </a:lnSpc>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Try to </a:t>
            </a:r>
            <a:r>
              <a:rPr lang="en-GB" b="1" dirty="0">
                <a:latin typeface="Calibri" panose="020F0502020204030204" pitchFamily="34" charset="0"/>
                <a:ea typeface="Calibri" panose="020F0502020204030204" pitchFamily="34" charset="0"/>
                <a:cs typeface="Times New Roman" panose="02020603050405020304" pitchFamily="18" charset="0"/>
              </a:rPr>
              <a:t>place</a:t>
            </a:r>
            <a:r>
              <a:rPr lang="en-GB" dirty="0">
                <a:latin typeface="Calibri" panose="020F0502020204030204" pitchFamily="34" charset="0"/>
                <a:ea typeface="Calibri" panose="020F0502020204030204" pitchFamily="34" charset="0"/>
                <a:cs typeface="Times New Roman" panose="02020603050405020304" pitchFamily="18" charset="0"/>
              </a:rPr>
              <a:t> your research question in the context of either a vogue area, or an older area that remains viable. </a:t>
            </a:r>
          </a:p>
          <a:p>
            <a:pPr marL="457200" indent="-457200">
              <a:lnSpc>
                <a:spcPct val="107000"/>
              </a:lnSpc>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Brief but appropriate </a:t>
            </a:r>
            <a:r>
              <a:rPr lang="en-GB" b="1" dirty="0">
                <a:latin typeface="Calibri" panose="020F0502020204030204" pitchFamily="34" charset="0"/>
                <a:ea typeface="Calibri" panose="020F0502020204030204" pitchFamily="34" charset="0"/>
                <a:cs typeface="Times New Roman" panose="02020603050405020304" pitchFamily="18" charset="0"/>
              </a:rPr>
              <a:t>historical</a:t>
            </a:r>
            <a:r>
              <a:rPr lang="en-GB" dirty="0">
                <a:latin typeface="Calibri" panose="020F0502020204030204" pitchFamily="34" charset="0"/>
                <a:ea typeface="Calibri" panose="020F0502020204030204" pitchFamily="34" charset="0"/>
                <a:cs typeface="Times New Roman" panose="02020603050405020304" pitchFamily="18" charset="0"/>
              </a:rPr>
              <a:t> backdrop/definition of </a:t>
            </a:r>
            <a:r>
              <a:rPr lang="en-GB" b="1" dirty="0">
                <a:latin typeface="Calibri" panose="020F0502020204030204" pitchFamily="34" charset="0"/>
                <a:ea typeface="Calibri" panose="020F0502020204030204" pitchFamily="34" charset="0"/>
                <a:cs typeface="Times New Roman" panose="02020603050405020304" pitchFamily="18" charset="0"/>
              </a:rPr>
              <a:t>key terms</a:t>
            </a:r>
            <a:r>
              <a:rPr lang="en-GB" dirty="0">
                <a:latin typeface="Calibri" panose="020F0502020204030204" pitchFamily="34" charset="0"/>
                <a:ea typeface="Calibri" panose="020F0502020204030204" pitchFamily="34" charset="0"/>
                <a:cs typeface="Times New Roman" panose="02020603050405020304" pitchFamily="18" charset="0"/>
              </a:rPr>
              <a:t>. </a:t>
            </a:r>
          </a:p>
          <a:p>
            <a:pPr marL="457200" indent="-457200">
              <a:lnSpc>
                <a:spcPct val="107000"/>
              </a:lnSpc>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The </a:t>
            </a:r>
            <a:r>
              <a:rPr lang="en-GB" b="1" dirty="0">
                <a:latin typeface="Calibri" panose="020F0502020204030204" pitchFamily="34" charset="0"/>
                <a:ea typeface="Calibri" panose="020F0502020204030204" pitchFamily="34" charset="0"/>
                <a:cs typeface="Times New Roman" panose="02020603050405020304" pitchFamily="18" charset="0"/>
              </a:rPr>
              <a:t>contemporary context </a:t>
            </a:r>
            <a:r>
              <a:rPr lang="en-GB" dirty="0">
                <a:latin typeface="Calibri" panose="020F0502020204030204" pitchFamily="34" charset="0"/>
                <a:ea typeface="Calibri" panose="020F0502020204030204" pitchFamily="34" charset="0"/>
                <a:cs typeface="Times New Roman" panose="02020603050405020304" pitchFamily="18" charset="0"/>
              </a:rPr>
              <a:t>in which your proposed research question occupies the central stage.  Stipulate your research questions/objectives</a:t>
            </a:r>
          </a:p>
          <a:p>
            <a:pPr marL="457200" indent="-457200">
              <a:lnSpc>
                <a:spcPct val="107000"/>
              </a:lnSpc>
              <a:spcAft>
                <a:spcPts val="800"/>
              </a:spcAft>
              <a:buFont typeface="+mj-lt"/>
              <a:buAutoNum type="arabicPeriod"/>
            </a:pPr>
            <a:r>
              <a:rPr lang="en-GB" dirty="0">
                <a:latin typeface="Calibri" panose="020F0502020204030204" pitchFamily="34" charset="0"/>
                <a:ea typeface="Calibri" panose="020F0502020204030204" pitchFamily="34" charset="0"/>
                <a:cs typeface="Times New Roman" panose="02020603050405020304" pitchFamily="18" charset="0"/>
              </a:rPr>
              <a:t>Identify "</a:t>
            </a:r>
            <a:r>
              <a:rPr lang="en-GB" b="1" dirty="0">
                <a:latin typeface="Calibri" panose="020F0502020204030204" pitchFamily="34" charset="0"/>
                <a:ea typeface="Calibri" panose="020F0502020204030204" pitchFamily="34" charset="0"/>
                <a:cs typeface="Times New Roman" panose="02020603050405020304" pitchFamily="18" charset="0"/>
              </a:rPr>
              <a:t>key players</a:t>
            </a:r>
            <a:r>
              <a:rPr lang="en-GB" dirty="0">
                <a:latin typeface="Calibri" panose="020F0502020204030204" pitchFamily="34" charset="0"/>
                <a:ea typeface="Calibri" panose="020F0502020204030204" pitchFamily="34" charset="0"/>
                <a:cs typeface="Times New Roman" panose="02020603050405020304" pitchFamily="18" charset="0"/>
              </a:rPr>
              <a:t>" and refer to the most relevant and representative publications. </a:t>
            </a:r>
          </a:p>
          <a:p>
            <a:pPr marL="0" indent="0">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In short, try to paint your research question in broad brushes and at the same time bring out its significance. </a:t>
            </a:r>
          </a:p>
          <a:p>
            <a:endParaRPr lang="en-GB" dirty="0">
              <a:latin typeface="Calibri" panose="020F0502020204030204" pitchFamily="34" charset="0"/>
            </a:endParaRPr>
          </a:p>
        </p:txBody>
      </p:sp>
    </p:spTree>
    <p:extLst>
      <p:ext uri="{BB962C8B-B14F-4D97-AF65-F5344CB8AC3E}">
        <p14:creationId xmlns:p14="http://schemas.microsoft.com/office/powerpoint/2010/main" val="24569677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Times New Roman" panose="02020603050405020304" pitchFamily="18" charset="0"/>
              </a:rPr>
              <a:t>Literature Review:</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fontScale="92500"/>
          </a:bodyPr>
          <a:lstStyle/>
          <a:p>
            <a:pPr marL="0" indent="0">
              <a:buNone/>
            </a:pPr>
            <a:r>
              <a:rPr lang="en-GB" dirty="0">
                <a:latin typeface="Calibri" panose="020F0502020204030204" pitchFamily="34" charset="0"/>
              </a:rPr>
              <a:t>The literature review serves several important functions: </a:t>
            </a:r>
          </a:p>
          <a:p>
            <a:pPr marL="457200" indent="-457200">
              <a:buFont typeface="+mj-lt"/>
              <a:buAutoNum type="arabicPeriod"/>
            </a:pPr>
            <a:r>
              <a:rPr lang="en-GB" dirty="0">
                <a:latin typeface="Calibri" panose="020F0502020204030204" pitchFamily="34" charset="0"/>
              </a:rPr>
              <a:t>Gives credits to those who have laid the groundwork for your research. </a:t>
            </a:r>
          </a:p>
          <a:p>
            <a:pPr marL="457200" indent="-457200">
              <a:buFont typeface="+mj-lt"/>
              <a:buAutoNum type="arabicPeriod"/>
            </a:pPr>
            <a:r>
              <a:rPr lang="en-GB" dirty="0">
                <a:latin typeface="Calibri" panose="020F0502020204030204" pitchFamily="34" charset="0"/>
              </a:rPr>
              <a:t>Demonstrates your </a:t>
            </a:r>
            <a:r>
              <a:rPr lang="en-GB" b="1" dirty="0">
                <a:latin typeface="Calibri" panose="020F0502020204030204" pitchFamily="34" charset="0"/>
              </a:rPr>
              <a:t>knowledge</a:t>
            </a:r>
            <a:r>
              <a:rPr lang="en-GB" dirty="0">
                <a:latin typeface="Calibri" panose="020F0502020204030204" pitchFamily="34" charset="0"/>
              </a:rPr>
              <a:t> of the research problem. </a:t>
            </a:r>
          </a:p>
          <a:p>
            <a:pPr marL="457200" indent="-457200">
              <a:buFont typeface="+mj-lt"/>
              <a:buAutoNum type="arabicPeriod"/>
            </a:pPr>
            <a:r>
              <a:rPr lang="en-GB" dirty="0">
                <a:latin typeface="Calibri" panose="020F0502020204030204" pitchFamily="34" charset="0"/>
              </a:rPr>
              <a:t>Demonstrates your </a:t>
            </a:r>
            <a:r>
              <a:rPr lang="en-GB" b="1" dirty="0">
                <a:latin typeface="Calibri" panose="020F0502020204030204" pitchFamily="34" charset="0"/>
              </a:rPr>
              <a:t>understanding</a:t>
            </a:r>
            <a:r>
              <a:rPr lang="en-GB" dirty="0">
                <a:latin typeface="Calibri" panose="020F0502020204030204" pitchFamily="34" charset="0"/>
              </a:rPr>
              <a:t> of the theoretical and research issues related to your research question and their relative significance. </a:t>
            </a:r>
          </a:p>
          <a:p>
            <a:pPr marL="457200" indent="-457200">
              <a:buFont typeface="+mj-lt"/>
              <a:buAutoNum type="arabicPeriod"/>
            </a:pPr>
            <a:r>
              <a:rPr lang="en-GB" dirty="0">
                <a:latin typeface="Calibri" panose="020F0502020204030204" pitchFamily="34" charset="0"/>
              </a:rPr>
              <a:t>Shows your ability to </a:t>
            </a:r>
            <a:r>
              <a:rPr lang="en-GB" b="1" dirty="0">
                <a:latin typeface="Calibri" panose="020F0502020204030204" pitchFamily="34" charset="0"/>
              </a:rPr>
              <a:t>critically</a:t>
            </a:r>
            <a:r>
              <a:rPr lang="en-GB" dirty="0">
                <a:latin typeface="Calibri" panose="020F0502020204030204" pitchFamily="34" charset="0"/>
              </a:rPr>
              <a:t> evaluate relevant literature information. </a:t>
            </a:r>
          </a:p>
          <a:p>
            <a:pPr marL="457200" indent="-457200">
              <a:buFont typeface="+mj-lt"/>
              <a:buAutoNum type="arabicPeriod"/>
            </a:pPr>
            <a:r>
              <a:rPr lang="en-GB" dirty="0">
                <a:latin typeface="Calibri" panose="020F0502020204030204" pitchFamily="34" charset="0"/>
              </a:rPr>
              <a:t>Indicates your ability to integrate, contextualise and </a:t>
            </a:r>
            <a:r>
              <a:rPr lang="en-GB" b="1" dirty="0">
                <a:latin typeface="Calibri" panose="020F0502020204030204" pitchFamily="34" charset="0"/>
              </a:rPr>
              <a:t>synthesise</a:t>
            </a:r>
            <a:r>
              <a:rPr lang="en-GB" dirty="0">
                <a:latin typeface="Calibri" panose="020F0502020204030204" pitchFamily="34" charset="0"/>
              </a:rPr>
              <a:t> the existing literature. </a:t>
            </a:r>
          </a:p>
          <a:p>
            <a:pPr marL="457200" indent="-457200">
              <a:buFont typeface="+mj-lt"/>
              <a:buAutoNum type="arabicPeriod"/>
            </a:pPr>
            <a:r>
              <a:rPr lang="en-GB" dirty="0">
                <a:latin typeface="Calibri" panose="020F0502020204030204" pitchFamily="34" charset="0"/>
              </a:rPr>
              <a:t>Provides new insights. </a:t>
            </a:r>
          </a:p>
          <a:p>
            <a:pPr marL="457200" indent="-457200">
              <a:buFont typeface="+mj-lt"/>
              <a:buAutoNum type="arabicPeriod"/>
            </a:pPr>
            <a:r>
              <a:rPr lang="en-GB" dirty="0">
                <a:latin typeface="Calibri" panose="020F0502020204030204" pitchFamily="34" charset="0"/>
              </a:rPr>
              <a:t>Convinces your reader that your proposed research will make at least a basic </a:t>
            </a:r>
            <a:r>
              <a:rPr lang="en-GB" b="1" dirty="0">
                <a:latin typeface="Calibri" panose="020F0502020204030204" pitchFamily="34" charset="0"/>
              </a:rPr>
              <a:t>contribution</a:t>
            </a:r>
            <a:r>
              <a:rPr lang="en-GB" dirty="0">
                <a:latin typeface="Calibri" panose="020F0502020204030204" pitchFamily="34" charset="0"/>
              </a:rPr>
              <a:t> to the literature or/and practice .</a:t>
            </a:r>
          </a:p>
          <a:p>
            <a:endParaRPr lang="en-GB" dirty="0">
              <a:latin typeface="Calibri" panose="020F0502020204030204" pitchFamily="34" charset="0"/>
            </a:endParaRPr>
          </a:p>
        </p:txBody>
      </p:sp>
    </p:spTree>
    <p:extLst>
      <p:ext uri="{BB962C8B-B14F-4D97-AF65-F5344CB8AC3E}">
        <p14:creationId xmlns:p14="http://schemas.microsoft.com/office/powerpoint/2010/main" val="1470232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lstStyle/>
          <a:p>
            <a:r>
              <a:rPr lang="en-GB" b="1" dirty="0">
                <a:latin typeface="Calibri" panose="020F0502020204030204" pitchFamily="34" charset="0"/>
              </a:rPr>
              <a:t>Problems associated with literature reviews</a:t>
            </a:r>
          </a:p>
        </p:txBody>
      </p:sp>
      <p:sp>
        <p:nvSpPr>
          <p:cNvPr id="3" name="Content Placeholder 2"/>
          <p:cNvSpPr>
            <a:spLocks noGrp="1"/>
          </p:cNvSpPr>
          <p:nvPr>
            <p:ph idx="1"/>
          </p:nvPr>
        </p:nvSpPr>
        <p:spPr>
          <a:xfrm>
            <a:off x="609600" y="1143000"/>
            <a:ext cx="10972800" cy="4611623"/>
          </a:xfrm>
        </p:spPr>
        <p:txBody>
          <a:bodyPr>
            <a:normAutofit fontScale="70000" lnSpcReduction="20000"/>
          </a:bodyPr>
          <a:lstStyle/>
          <a:p>
            <a:pPr marL="0" indent="0">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	</a:t>
            </a:r>
            <a:r>
              <a:rPr lang="en-GB" sz="2900" dirty="0">
                <a:latin typeface="Calibri" panose="020F0502020204030204" pitchFamily="34" charset="0"/>
                <a:ea typeface="Calibri" panose="020F0502020204030204" pitchFamily="34" charset="0"/>
                <a:cs typeface="Times New Roman" panose="02020603050405020304" pitchFamily="18" charset="0"/>
              </a:rPr>
              <a:t>Lacking organisation and structure </a:t>
            </a:r>
          </a:p>
          <a:p>
            <a:pPr marL="0" indent="0">
              <a:lnSpc>
                <a:spcPct val="107000"/>
              </a:lnSpc>
              <a:spcAft>
                <a:spcPts val="800"/>
              </a:spcAft>
              <a:buNone/>
            </a:pPr>
            <a:r>
              <a:rPr lang="en-GB" sz="2900" dirty="0">
                <a:latin typeface="Calibri" panose="020F0502020204030204" pitchFamily="34" charset="0"/>
                <a:ea typeface="Calibri" panose="020F0502020204030204" pitchFamily="34" charset="0"/>
                <a:cs typeface="Times New Roman" panose="02020603050405020304" pitchFamily="18" charset="0"/>
              </a:rPr>
              <a:t>•	Lacking focus, unity and coherence </a:t>
            </a:r>
          </a:p>
          <a:p>
            <a:pPr marL="0" indent="0">
              <a:lnSpc>
                <a:spcPct val="107000"/>
              </a:lnSpc>
              <a:spcAft>
                <a:spcPts val="800"/>
              </a:spcAft>
              <a:buNone/>
            </a:pPr>
            <a:r>
              <a:rPr lang="en-GB" sz="2900" dirty="0">
                <a:latin typeface="Calibri" panose="020F0502020204030204" pitchFamily="34" charset="0"/>
                <a:ea typeface="Calibri" panose="020F0502020204030204" pitchFamily="34" charset="0"/>
                <a:cs typeface="Times New Roman" panose="02020603050405020304" pitchFamily="18" charset="0"/>
              </a:rPr>
              <a:t>•	Being repetitive and verbose </a:t>
            </a:r>
          </a:p>
          <a:p>
            <a:pPr marL="0" indent="0">
              <a:lnSpc>
                <a:spcPct val="107000"/>
              </a:lnSpc>
              <a:spcAft>
                <a:spcPts val="800"/>
              </a:spcAft>
              <a:buNone/>
            </a:pPr>
            <a:r>
              <a:rPr lang="en-GB" sz="2900" dirty="0">
                <a:latin typeface="Calibri" panose="020F0502020204030204" pitchFamily="34" charset="0"/>
                <a:ea typeface="Calibri" panose="020F0502020204030204" pitchFamily="34" charset="0"/>
                <a:cs typeface="Times New Roman" panose="02020603050405020304" pitchFamily="18" charset="0"/>
              </a:rPr>
              <a:t>•	Failing to cite influential papers </a:t>
            </a:r>
          </a:p>
          <a:p>
            <a:pPr marL="0" indent="0">
              <a:lnSpc>
                <a:spcPct val="107000"/>
              </a:lnSpc>
              <a:spcAft>
                <a:spcPts val="800"/>
              </a:spcAft>
              <a:buNone/>
            </a:pPr>
            <a:r>
              <a:rPr lang="en-GB" sz="2900" dirty="0">
                <a:latin typeface="Calibri" panose="020F0502020204030204" pitchFamily="34" charset="0"/>
                <a:ea typeface="Calibri" panose="020F0502020204030204" pitchFamily="34" charset="0"/>
                <a:cs typeface="Times New Roman" panose="02020603050405020304" pitchFamily="18" charset="0"/>
              </a:rPr>
              <a:t>•	Failing to keep up with recent developments </a:t>
            </a:r>
          </a:p>
          <a:p>
            <a:pPr marL="0" indent="0">
              <a:lnSpc>
                <a:spcPct val="107000"/>
              </a:lnSpc>
              <a:spcAft>
                <a:spcPts val="800"/>
              </a:spcAft>
              <a:buNone/>
            </a:pPr>
            <a:r>
              <a:rPr lang="en-GB" sz="2900" dirty="0">
                <a:latin typeface="Calibri" panose="020F0502020204030204" pitchFamily="34" charset="0"/>
                <a:ea typeface="Calibri" panose="020F0502020204030204" pitchFamily="34" charset="0"/>
                <a:cs typeface="Times New Roman" panose="02020603050405020304" pitchFamily="18" charset="0"/>
              </a:rPr>
              <a:t>•	Failing to critically evaluate cited papers </a:t>
            </a:r>
          </a:p>
          <a:p>
            <a:pPr marL="0" indent="0">
              <a:lnSpc>
                <a:spcPct val="107000"/>
              </a:lnSpc>
              <a:spcAft>
                <a:spcPts val="800"/>
              </a:spcAft>
              <a:buNone/>
            </a:pPr>
            <a:r>
              <a:rPr lang="en-GB" sz="2900" dirty="0">
                <a:latin typeface="Calibri" panose="020F0502020204030204" pitchFamily="34" charset="0"/>
                <a:ea typeface="Calibri" panose="020F0502020204030204" pitchFamily="34" charset="0"/>
                <a:cs typeface="Times New Roman" panose="02020603050405020304" pitchFamily="18" charset="0"/>
              </a:rPr>
              <a:t>•	Citing irrelevant or trivial references </a:t>
            </a:r>
          </a:p>
          <a:p>
            <a:pPr marL="0" indent="0">
              <a:lnSpc>
                <a:spcPct val="107000"/>
              </a:lnSpc>
              <a:spcAft>
                <a:spcPts val="800"/>
              </a:spcAft>
              <a:buNone/>
            </a:pPr>
            <a:r>
              <a:rPr lang="en-GB" sz="2900" dirty="0">
                <a:latin typeface="Calibri" panose="020F0502020204030204" pitchFamily="34" charset="0"/>
                <a:ea typeface="Calibri" panose="020F0502020204030204" pitchFamily="34" charset="0"/>
                <a:cs typeface="Times New Roman" panose="02020603050405020304" pitchFamily="18" charset="0"/>
              </a:rPr>
              <a:t>•	Depending too much on secondary sources </a:t>
            </a:r>
          </a:p>
          <a:p>
            <a:pPr marL="0" indent="0">
              <a:lnSpc>
                <a:spcPct val="107000"/>
              </a:lnSpc>
              <a:spcAft>
                <a:spcPts val="800"/>
              </a:spcAft>
              <a:buNone/>
            </a:pPr>
            <a:r>
              <a:rPr lang="en-GB" sz="2900" dirty="0">
                <a:latin typeface="Calibri" panose="020F0502020204030204" pitchFamily="34" charset="0"/>
                <a:ea typeface="Calibri" panose="020F0502020204030204" pitchFamily="34" charset="0"/>
                <a:cs typeface="Times New Roman" panose="02020603050405020304" pitchFamily="18" charset="0"/>
              </a:rPr>
              <a:t>•	Writing an essay</a:t>
            </a:r>
          </a:p>
          <a:p>
            <a:pPr marL="0" indent="0">
              <a:lnSpc>
                <a:spcPct val="107000"/>
              </a:lnSpc>
              <a:spcAft>
                <a:spcPts val="800"/>
              </a:spcAft>
              <a:buNone/>
            </a:pPr>
            <a:r>
              <a:rPr lang="en-GB" sz="2600" dirty="0">
                <a:latin typeface="Calibri" panose="020F0502020204030204" pitchFamily="34" charset="0"/>
                <a:ea typeface="Calibri" panose="020F0502020204030204" pitchFamily="34" charset="0"/>
                <a:cs typeface="Times New Roman" panose="02020603050405020304" pitchFamily="18" charset="0"/>
              </a:rPr>
              <a:t>Your </a:t>
            </a:r>
            <a:r>
              <a:rPr lang="en-GB" sz="2600" b="1" dirty="0">
                <a:latin typeface="Calibri" panose="020F0502020204030204" pitchFamily="34" charset="0"/>
                <a:ea typeface="Calibri" panose="020F0502020204030204" pitchFamily="34" charset="0"/>
                <a:cs typeface="Times New Roman" panose="02020603050405020304" pitchFamily="18" charset="0"/>
              </a:rPr>
              <a:t>scholarship and research competence </a:t>
            </a:r>
            <a:r>
              <a:rPr lang="en-GB" sz="2600" dirty="0">
                <a:latin typeface="Calibri" panose="020F0502020204030204" pitchFamily="34" charset="0"/>
                <a:ea typeface="Calibri" panose="020F0502020204030204" pitchFamily="34" charset="0"/>
                <a:cs typeface="Times New Roman" panose="02020603050405020304" pitchFamily="18" charset="0"/>
              </a:rPr>
              <a:t>will be questioned if any of the above points  applies to your proposal. </a:t>
            </a:r>
          </a:p>
          <a:p>
            <a:pPr marL="0" indent="0">
              <a:lnSpc>
                <a:spcPct val="107000"/>
              </a:lnSpc>
              <a:spcAft>
                <a:spcPts val="800"/>
              </a:spcAft>
              <a:buNone/>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34812876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Times New Roman" panose="02020603050405020304" pitchFamily="18" charset="0"/>
              </a:rPr>
              <a:t>Methodological Review </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fontScale="70000" lnSpcReduction="20000"/>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The Method section is very important because it tells the reviewer </a:t>
            </a:r>
            <a:r>
              <a:rPr lang="en-GB" b="1" dirty="0">
                <a:latin typeface="Calibri" panose="020F0502020204030204" pitchFamily="34" charset="0"/>
                <a:ea typeface="Calibri" panose="020F0502020204030204" pitchFamily="34" charset="0"/>
                <a:cs typeface="Times New Roman" panose="02020603050405020304" pitchFamily="18" charset="0"/>
              </a:rPr>
              <a:t>how</a:t>
            </a:r>
            <a:r>
              <a:rPr lang="en-GB" dirty="0">
                <a:latin typeface="Calibri" panose="020F0502020204030204" pitchFamily="34" charset="0"/>
                <a:ea typeface="Calibri" panose="020F0502020204030204" pitchFamily="34" charset="0"/>
                <a:cs typeface="Times New Roman" panose="02020603050405020304" pitchFamily="18" charset="0"/>
              </a:rPr>
              <a:t> you plan to tackle your research problem. It will provide your work plan and describe the activities necessary for the completion of your project.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The guiding principle for writing the Method section is that it should contain sufficient information for the reader to determine whether </a:t>
            </a:r>
            <a:r>
              <a:rPr lang="en-GB" b="1" dirty="0">
                <a:latin typeface="Calibri" panose="020F0502020204030204" pitchFamily="34" charset="0"/>
                <a:ea typeface="Calibri" panose="020F0502020204030204" pitchFamily="34" charset="0"/>
                <a:cs typeface="Times New Roman" panose="02020603050405020304" pitchFamily="18" charset="0"/>
              </a:rPr>
              <a:t>methodology is sound</a:t>
            </a:r>
            <a:r>
              <a:rPr lang="en-GB" dirty="0">
                <a:latin typeface="Calibri" panose="020F0502020204030204" pitchFamily="34" charset="0"/>
                <a:ea typeface="Calibri" panose="020F0502020204030204" pitchFamily="34" charset="0"/>
                <a:cs typeface="Times New Roman" panose="02020603050405020304" pitchFamily="18" charset="0"/>
              </a:rPr>
              <a:t>. Some even argue that a good proposal should contain sufficient details for another researcher to implement the study.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You need to demonstrate at least a competent knowledge of alternative methods and make the case that your approach is the </a:t>
            </a:r>
            <a:r>
              <a:rPr lang="en-GB" b="1" dirty="0">
                <a:latin typeface="Calibri" panose="020F0502020204030204" pitchFamily="34" charset="0"/>
                <a:ea typeface="Calibri" panose="020F0502020204030204" pitchFamily="34" charset="0"/>
                <a:cs typeface="Times New Roman" panose="02020603050405020304" pitchFamily="18" charset="0"/>
              </a:rPr>
              <a:t>most appropriate and most valid </a:t>
            </a:r>
            <a:r>
              <a:rPr lang="en-GB" dirty="0">
                <a:latin typeface="Calibri" panose="020F0502020204030204" pitchFamily="34" charset="0"/>
                <a:ea typeface="Calibri" panose="020F0502020204030204" pitchFamily="34" charset="0"/>
                <a:cs typeface="Times New Roman" panose="02020603050405020304" pitchFamily="18" charset="0"/>
              </a:rPr>
              <a:t>way to address your research question (methodological review).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This section includes the dataset/s, calculations, equipment, calibration graphs, and procedures to be used, lists project limitations and outlines how ethical considerations of the research have been considered. Typically, it uses subheadings (i.e. Subjects, Instrumentation, ethics, Data Collection, Methods of Analysis etc.) and is written with a future aspect but past tense in the final dissertation.</a:t>
            </a: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4285154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Times New Roman" panose="02020603050405020304" pitchFamily="18" charset="0"/>
              </a:rPr>
              <a:t>Results </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lstStyle/>
          <a:p>
            <a:r>
              <a:rPr lang="en-GB" dirty="0">
                <a:latin typeface="Calibri" panose="020F0502020204030204" pitchFamily="34" charset="0"/>
                <a:ea typeface="Calibri" panose="020F0502020204030204" pitchFamily="34" charset="0"/>
                <a:cs typeface="Times New Roman" panose="02020603050405020304" pitchFamily="18" charset="0"/>
              </a:rPr>
              <a:t>Obviously you do not have results at the proposal stage. However, you need to have some idea about what </a:t>
            </a:r>
            <a:r>
              <a:rPr lang="en-GB" b="1" dirty="0">
                <a:latin typeface="Calibri" panose="020F0502020204030204" pitchFamily="34" charset="0"/>
                <a:ea typeface="Calibri" panose="020F0502020204030204" pitchFamily="34" charset="0"/>
                <a:cs typeface="Times New Roman" panose="02020603050405020304" pitchFamily="18" charset="0"/>
              </a:rPr>
              <a:t>kind of data </a:t>
            </a:r>
            <a:r>
              <a:rPr lang="en-GB" dirty="0">
                <a:latin typeface="Calibri" panose="020F0502020204030204" pitchFamily="34" charset="0"/>
                <a:ea typeface="Calibri" panose="020F0502020204030204" pitchFamily="34" charset="0"/>
                <a:cs typeface="Times New Roman" panose="02020603050405020304" pitchFamily="18" charset="0"/>
              </a:rPr>
              <a:t>you will be collecting, and what (if any) </a:t>
            </a:r>
            <a:r>
              <a:rPr lang="en-GB" b="1" dirty="0">
                <a:latin typeface="Calibri" panose="020F0502020204030204" pitchFamily="34" charset="0"/>
                <a:ea typeface="Calibri" panose="020F0502020204030204" pitchFamily="34" charset="0"/>
                <a:cs typeface="Times New Roman" panose="02020603050405020304" pitchFamily="18" charset="0"/>
              </a:rPr>
              <a:t>statistical/presentational procedures</a:t>
            </a:r>
            <a:r>
              <a:rPr lang="en-GB" dirty="0">
                <a:latin typeface="Calibri" panose="020F0502020204030204" pitchFamily="34" charset="0"/>
                <a:ea typeface="Calibri" panose="020F0502020204030204" pitchFamily="34" charset="0"/>
                <a:cs typeface="Times New Roman" panose="02020603050405020304" pitchFamily="18" charset="0"/>
              </a:rPr>
              <a:t> will be used in order to answer your research. </a:t>
            </a:r>
          </a:p>
          <a:p>
            <a:r>
              <a:rPr lang="en-GB" dirty="0">
                <a:latin typeface="Calibri" panose="020F0502020204030204" pitchFamily="34" charset="0"/>
                <a:ea typeface="Calibri" panose="020F0502020204030204" pitchFamily="34" charset="0"/>
                <a:cs typeface="Times New Roman" panose="02020603050405020304" pitchFamily="18" charset="0"/>
              </a:rPr>
              <a:t>Preliminary Results: details any results that you may already have as a result of previous work, perhaps also from a pilot study.</a:t>
            </a:r>
          </a:p>
          <a:p>
            <a:r>
              <a:rPr lang="en-GB" b="1" dirty="0">
                <a:latin typeface="Calibri" panose="020F0502020204030204" pitchFamily="34" charset="0"/>
                <a:ea typeface="Calibri" panose="020F0502020204030204" pitchFamily="34" charset="0"/>
                <a:cs typeface="Times New Roman" panose="02020603050405020304" pitchFamily="18" charset="0"/>
              </a:rPr>
              <a:t>Timetable / Plan</a:t>
            </a:r>
            <a:r>
              <a:rPr lang="en-GB" dirty="0">
                <a:latin typeface="Calibri" panose="020F0502020204030204" pitchFamily="34" charset="0"/>
                <a:ea typeface="Calibri" panose="020F0502020204030204" pitchFamily="34" charset="0"/>
                <a:cs typeface="Times New Roman" panose="02020603050405020304" pitchFamily="18" charset="0"/>
              </a:rPr>
              <a:t>: lists the stages of the research project in timeline, spreadsheet or tabular format, and the deadlines for completion of these stages or tasks. You should include any challenges to completion that you anticipate facing.</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324522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Times New Roman" panose="02020603050405020304" pitchFamily="18" charset="0"/>
              </a:rPr>
              <a:t>Analysis/ Evaluation: </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lstStyle/>
          <a:p>
            <a:r>
              <a:rPr lang="en-GB" dirty="0">
                <a:latin typeface="Calibri" panose="020F0502020204030204" pitchFamily="34" charset="0"/>
                <a:ea typeface="Calibri" panose="020F0502020204030204" pitchFamily="34" charset="0"/>
                <a:cs typeface="Times New Roman" panose="02020603050405020304" pitchFamily="18" charset="0"/>
              </a:rPr>
              <a:t>The better marks will often convince your reader of the potential </a:t>
            </a:r>
            <a:r>
              <a:rPr lang="en-GB" b="1" dirty="0">
                <a:latin typeface="Calibri" panose="020F0502020204030204" pitchFamily="34" charset="0"/>
                <a:ea typeface="Calibri" panose="020F0502020204030204" pitchFamily="34" charset="0"/>
                <a:cs typeface="Times New Roman" panose="02020603050405020304" pitchFamily="18" charset="0"/>
              </a:rPr>
              <a:t>impact</a:t>
            </a:r>
            <a:r>
              <a:rPr lang="en-GB" dirty="0">
                <a:latin typeface="Calibri" panose="020F0502020204030204" pitchFamily="34" charset="0"/>
                <a:ea typeface="Calibri" panose="020F0502020204030204" pitchFamily="34" charset="0"/>
                <a:cs typeface="Times New Roman" panose="02020603050405020304" pitchFamily="18" charset="0"/>
              </a:rPr>
              <a:t> of your proposed research (Mark Reed, 2018) . </a:t>
            </a:r>
          </a:p>
          <a:p>
            <a:r>
              <a:rPr lang="en-GB" dirty="0">
                <a:latin typeface="Calibri" panose="020F0502020204030204" pitchFamily="34" charset="0"/>
                <a:ea typeface="Calibri" panose="020F0502020204030204" pitchFamily="34" charset="0"/>
                <a:cs typeface="Times New Roman" panose="02020603050405020304" pitchFamily="18" charset="0"/>
              </a:rPr>
              <a:t>You need to communicate a sense of </a:t>
            </a:r>
            <a:r>
              <a:rPr lang="en-GB" b="1" dirty="0">
                <a:latin typeface="Calibri" panose="020F0502020204030204" pitchFamily="34" charset="0"/>
                <a:ea typeface="Calibri" panose="020F0502020204030204" pitchFamily="34" charset="0"/>
                <a:cs typeface="Times New Roman" panose="02020603050405020304" pitchFamily="18" charset="0"/>
              </a:rPr>
              <a:t>enthusiasm and confidence </a:t>
            </a:r>
            <a:r>
              <a:rPr lang="en-GB" dirty="0">
                <a:latin typeface="Calibri" panose="020F0502020204030204" pitchFamily="34" charset="0"/>
                <a:ea typeface="Calibri" panose="020F0502020204030204" pitchFamily="34" charset="0"/>
                <a:cs typeface="Times New Roman" panose="02020603050405020304" pitchFamily="18" charset="0"/>
              </a:rPr>
              <a:t>without exaggerating the merits of your proposal. </a:t>
            </a:r>
          </a:p>
          <a:p>
            <a:r>
              <a:rPr lang="en-GB" dirty="0">
                <a:latin typeface="Calibri" panose="020F0502020204030204" pitchFamily="34" charset="0"/>
                <a:ea typeface="Calibri" panose="020F0502020204030204" pitchFamily="34" charset="0"/>
                <a:cs typeface="Times New Roman" panose="02020603050405020304" pitchFamily="18" charset="0"/>
              </a:rPr>
              <a:t>That is why you also need to mention the </a:t>
            </a:r>
            <a:r>
              <a:rPr lang="en-GB" b="1" dirty="0">
                <a:latin typeface="Calibri" panose="020F0502020204030204" pitchFamily="34" charset="0"/>
                <a:ea typeface="Calibri" panose="020F0502020204030204" pitchFamily="34" charset="0"/>
                <a:cs typeface="Times New Roman" panose="02020603050405020304" pitchFamily="18" charset="0"/>
              </a:rPr>
              <a:t>limitations</a:t>
            </a:r>
            <a:r>
              <a:rPr lang="en-GB" dirty="0">
                <a:latin typeface="Calibri" panose="020F0502020204030204" pitchFamily="34" charset="0"/>
                <a:ea typeface="Calibri" panose="020F0502020204030204" pitchFamily="34" charset="0"/>
                <a:cs typeface="Times New Roman" panose="02020603050405020304" pitchFamily="18" charset="0"/>
              </a:rPr>
              <a:t> and weaknesses of the proposed research, which may be justified by time and financial constraints as well as by the early developmental stage of your research area. </a:t>
            </a:r>
          </a:p>
          <a:p>
            <a:endParaRPr lang="en-GB" dirty="0">
              <a:latin typeface="Calibri" panose="020F0502020204030204" pitchFamily="34" charset="0"/>
            </a:endParaRPr>
          </a:p>
        </p:txBody>
      </p:sp>
    </p:spTree>
    <p:extLst>
      <p:ext uri="{BB962C8B-B14F-4D97-AF65-F5344CB8AC3E}">
        <p14:creationId xmlns:p14="http://schemas.microsoft.com/office/powerpoint/2010/main" val="35825158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alibri" panose="020F0502020204030204" pitchFamily="34" charset="0"/>
              </a:rPr>
              <a:t>Additional Material</a:t>
            </a:r>
          </a:p>
        </p:txBody>
      </p:sp>
      <p:sp>
        <p:nvSpPr>
          <p:cNvPr id="3" name="Content Placeholder 2"/>
          <p:cNvSpPr>
            <a:spLocks noGrp="1"/>
          </p:cNvSpPr>
          <p:nvPr>
            <p:ph idx="1"/>
          </p:nvPr>
        </p:nvSpPr>
        <p:spPr/>
        <p:txBody>
          <a:bodyPr>
            <a:normAutofit fontScale="92500" lnSpcReduction="20000"/>
          </a:bodyPr>
          <a:lstStyle/>
          <a:p>
            <a:r>
              <a:rPr lang="en-GB" b="1" dirty="0">
                <a:latin typeface="Calibri" panose="020F0502020204030204" pitchFamily="34" charset="0"/>
              </a:rPr>
              <a:t>Outline or Structure: </a:t>
            </a:r>
            <a:r>
              <a:rPr lang="en-GB" dirty="0">
                <a:latin typeface="Calibri" panose="020F0502020204030204" pitchFamily="34" charset="0"/>
              </a:rPr>
              <a:t>outlines the proposed chapters or sections of the dissertation and the content of each chapter in several lines  or subheadings including a Table of Contents.</a:t>
            </a:r>
          </a:p>
          <a:p>
            <a:pPr marL="0" indent="0">
              <a:buNone/>
            </a:pPr>
            <a:endParaRPr lang="en-GB" dirty="0">
              <a:latin typeface="Calibri" panose="020F0502020204030204" pitchFamily="34" charset="0"/>
            </a:endParaRPr>
          </a:p>
          <a:p>
            <a:r>
              <a:rPr lang="en-GB" b="1" dirty="0">
                <a:latin typeface="Calibri" panose="020F0502020204030204" pitchFamily="34" charset="0"/>
              </a:rPr>
              <a:t>Significance and Implications of the Study: </a:t>
            </a:r>
            <a:r>
              <a:rPr lang="en-GB" dirty="0">
                <a:latin typeface="Calibri" panose="020F0502020204030204" pitchFamily="34" charset="0"/>
              </a:rPr>
              <a:t>relates the intended or expected </a:t>
            </a:r>
            <a:r>
              <a:rPr lang="en-GB" b="1" dirty="0">
                <a:latin typeface="Calibri" panose="020F0502020204030204" pitchFamily="34" charset="0"/>
              </a:rPr>
              <a:t>outcomes</a:t>
            </a:r>
            <a:r>
              <a:rPr lang="en-GB" dirty="0">
                <a:latin typeface="Calibri" panose="020F0502020204030204" pitchFamily="34" charset="0"/>
              </a:rPr>
              <a:t> of your research to the original aims expressed in the Introduction.</a:t>
            </a:r>
          </a:p>
          <a:p>
            <a:endParaRPr lang="en-GB" dirty="0">
              <a:latin typeface="Calibri" panose="020F0502020204030204" pitchFamily="34" charset="0"/>
            </a:endParaRPr>
          </a:p>
          <a:p>
            <a:r>
              <a:rPr lang="en-GB" b="1" dirty="0">
                <a:latin typeface="Calibri" panose="020F0502020204030204" pitchFamily="34" charset="0"/>
              </a:rPr>
              <a:t>List of References: </a:t>
            </a:r>
            <a:r>
              <a:rPr lang="en-GB" dirty="0">
                <a:latin typeface="Calibri" panose="020F0502020204030204" pitchFamily="34" charset="0"/>
              </a:rPr>
              <a:t>lists </a:t>
            </a:r>
            <a:r>
              <a:rPr lang="en-GB" b="1" dirty="0">
                <a:latin typeface="Calibri" panose="020F0502020204030204" pitchFamily="34" charset="0"/>
              </a:rPr>
              <a:t>all </a:t>
            </a:r>
            <a:r>
              <a:rPr lang="en-GB" dirty="0">
                <a:latin typeface="Calibri" panose="020F0502020204030204" pitchFamily="34" charset="0"/>
              </a:rPr>
              <a:t>the resources cited in your resource proposal using a referencing format appropriate to your ABNE or discipline. Do </a:t>
            </a:r>
            <a:r>
              <a:rPr lang="en-GB" b="1" dirty="0">
                <a:latin typeface="Calibri" panose="020F0502020204030204" pitchFamily="34" charset="0"/>
              </a:rPr>
              <a:t>not </a:t>
            </a:r>
            <a:r>
              <a:rPr lang="en-GB" dirty="0">
                <a:latin typeface="Calibri" panose="020F0502020204030204" pitchFamily="34" charset="0"/>
              </a:rPr>
              <a:t>list resources that are not referred to in your proposal. This is a good time to begin using a bibliographic tool such as EndNote to track all the references for your study.</a:t>
            </a:r>
            <a:endParaRPr lang="en-GB" b="1" dirty="0">
              <a:latin typeface="Calibri" panose="020F0502020204030204" pitchFamily="34" charset="0"/>
            </a:endParaRPr>
          </a:p>
          <a:p>
            <a:pPr marL="0" indent="0">
              <a:buNone/>
            </a:pPr>
            <a:endParaRPr lang="en-GB" dirty="0">
              <a:latin typeface="Calibri" panose="020F0502020204030204" pitchFamily="34" charset="0"/>
            </a:endParaRPr>
          </a:p>
          <a:p>
            <a:r>
              <a:rPr lang="en-GB" b="1" dirty="0">
                <a:latin typeface="Calibri" panose="020F0502020204030204" pitchFamily="34" charset="0"/>
              </a:rPr>
              <a:t>Any appendices</a:t>
            </a:r>
          </a:p>
        </p:txBody>
      </p:sp>
    </p:spTree>
    <p:extLst>
      <p:ext uri="{BB962C8B-B14F-4D97-AF65-F5344CB8AC3E}">
        <p14:creationId xmlns:p14="http://schemas.microsoft.com/office/powerpoint/2010/main" val="42814031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alibri" panose="020F0502020204030204" pitchFamily="34" charset="0"/>
              </a:rPr>
              <a:t>Writing the </a:t>
            </a:r>
            <a:r>
              <a:rPr lang="en-GB" b="1" dirty="0" smtClean="0">
                <a:latin typeface="Calibri" panose="020F0502020204030204" pitchFamily="34" charset="0"/>
              </a:rPr>
              <a:t>research</a:t>
            </a:r>
            <a:r>
              <a:rPr lang="en-GB" b="1" dirty="0">
                <a:latin typeface="Calibri" panose="020F0502020204030204" pitchFamily="34" charset="0"/>
              </a:rPr>
              <a:t/>
            </a:r>
            <a:br>
              <a:rPr lang="en-GB" b="1"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a:bodyPr>
          <a:lstStyle/>
          <a:p>
            <a:r>
              <a:rPr lang="en-GB" b="1" dirty="0">
                <a:latin typeface="Calibri" panose="020F0502020204030204" pitchFamily="34" charset="0"/>
              </a:rPr>
              <a:t>How to write: </a:t>
            </a:r>
            <a:r>
              <a:rPr lang="en-GB" dirty="0">
                <a:latin typeface="Calibri" panose="020F0502020204030204" pitchFamily="34" charset="0"/>
              </a:rPr>
              <a:t>Remember that you do not need to write your </a:t>
            </a:r>
            <a:r>
              <a:rPr lang="en-GB" dirty="0" smtClean="0">
                <a:latin typeface="Calibri" panose="020F0502020204030204" pitchFamily="34" charset="0"/>
              </a:rPr>
              <a:t>research </a:t>
            </a:r>
            <a:r>
              <a:rPr lang="en-GB" dirty="0">
                <a:latin typeface="Calibri" panose="020F0502020204030204" pitchFamily="34" charset="0"/>
              </a:rPr>
              <a:t>in the order in which it will be read. In fact, you might begin the writing process with a </a:t>
            </a:r>
            <a:r>
              <a:rPr lang="en-GB" b="1" dirty="0">
                <a:latin typeface="Calibri" panose="020F0502020204030204" pitchFamily="34" charset="0"/>
              </a:rPr>
              <a:t>concept map </a:t>
            </a:r>
            <a:r>
              <a:rPr lang="en-GB" dirty="0">
                <a:latin typeface="Calibri" panose="020F0502020204030204" pitchFamily="34" charset="0"/>
              </a:rPr>
              <a:t>drawn up on large-size paper in landscape orientation. Give your concept map a title at the top of the paper and then write appropriate headings for the different sections of the </a:t>
            </a:r>
            <a:r>
              <a:rPr lang="en-GB" dirty="0" smtClean="0">
                <a:latin typeface="Calibri" panose="020F0502020204030204" pitchFamily="34" charset="0"/>
              </a:rPr>
              <a:t>research </a:t>
            </a:r>
            <a:r>
              <a:rPr lang="en-GB" i="1" dirty="0">
                <a:latin typeface="Calibri" panose="020F0502020204030204" pitchFamily="34" charset="0"/>
              </a:rPr>
              <a:t>(e.g. </a:t>
            </a:r>
            <a:r>
              <a:rPr lang="en-GB" dirty="0">
                <a:latin typeface="Calibri" panose="020F0502020204030204" pitchFamily="34" charset="0"/>
              </a:rPr>
              <a:t>Introduction, Methodology, Conclusion) and draw boxes around these headings so they look like pages of a book.</a:t>
            </a:r>
          </a:p>
          <a:p>
            <a:r>
              <a:rPr lang="en-GB" b="1" dirty="0">
                <a:latin typeface="Calibri" panose="020F0502020204030204" pitchFamily="34" charset="0"/>
              </a:rPr>
              <a:t>Draft</a:t>
            </a:r>
            <a:r>
              <a:rPr lang="en-GB" dirty="0">
                <a:latin typeface="Calibri" panose="020F0502020204030204" pitchFamily="34" charset="0"/>
              </a:rPr>
              <a:t> a proposal</a:t>
            </a:r>
          </a:p>
          <a:p>
            <a:r>
              <a:rPr lang="en-GB" dirty="0">
                <a:latin typeface="Calibri" panose="020F0502020204030204" pitchFamily="34" charset="0"/>
              </a:rPr>
              <a:t>All in collaboration with your supervisor</a:t>
            </a:r>
          </a:p>
        </p:txBody>
      </p:sp>
    </p:spTree>
    <p:extLst>
      <p:ext uri="{BB962C8B-B14F-4D97-AF65-F5344CB8AC3E}">
        <p14:creationId xmlns:p14="http://schemas.microsoft.com/office/powerpoint/2010/main" val="29911553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alibri" panose="020F0502020204030204" pitchFamily="34" charset="0"/>
              </a:rPr>
              <a:t>Tips and common problems</a:t>
            </a:r>
            <a:br>
              <a:rPr lang="en-GB" b="1" dirty="0">
                <a:latin typeface="Calibri" panose="020F0502020204030204" pitchFamily="34" charset="0"/>
              </a:rPr>
            </a:br>
            <a:endParaRPr lang="en-GB" dirty="0">
              <a:latin typeface="Calibri" panose="020F0502020204030204" pitchFamily="34" charset="0"/>
            </a:endParaRPr>
          </a:p>
        </p:txBody>
      </p:sp>
      <p:sp>
        <p:nvSpPr>
          <p:cNvPr id="3" name="Content Placeholder 2"/>
          <p:cNvSpPr>
            <a:spLocks noGrp="1"/>
          </p:cNvSpPr>
          <p:nvPr>
            <p:ph idx="1"/>
          </p:nvPr>
        </p:nvSpPr>
        <p:spPr/>
        <p:txBody>
          <a:bodyPr>
            <a:normAutofit fontScale="85000" lnSpcReduction="10000"/>
          </a:bodyPr>
          <a:lstStyle/>
          <a:p>
            <a:r>
              <a:rPr lang="en-GB" b="1" dirty="0">
                <a:latin typeface="Calibri" panose="020F0502020204030204" pitchFamily="34" charset="0"/>
              </a:rPr>
              <a:t>Don’t confuse the rationale </a:t>
            </a:r>
            <a:r>
              <a:rPr lang="en-GB" dirty="0">
                <a:latin typeface="Calibri" panose="020F0502020204030204" pitchFamily="34" charset="0"/>
              </a:rPr>
              <a:t>for the research with the research question/s: don’t confuse the big questions that rationalise the research with the smaller and more precise research questions.</a:t>
            </a:r>
          </a:p>
          <a:p>
            <a:r>
              <a:rPr lang="en-GB" dirty="0">
                <a:latin typeface="Calibri" panose="020F0502020204030204" pitchFamily="34" charset="0"/>
              </a:rPr>
              <a:t>Ensure that the proposal is </a:t>
            </a:r>
            <a:r>
              <a:rPr lang="en-GB" b="1" dirty="0">
                <a:latin typeface="Calibri" panose="020F0502020204030204" pitchFamily="34" charset="0"/>
              </a:rPr>
              <a:t>easy for readers to skim read</a:t>
            </a:r>
            <a:r>
              <a:rPr lang="en-GB" dirty="0">
                <a:latin typeface="Calibri" panose="020F0502020204030204" pitchFamily="34" charset="0"/>
              </a:rPr>
              <a:t>. Never assume the reader has read the previous section. Use headings and restate key ideas throughout.</a:t>
            </a:r>
          </a:p>
          <a:p>
            <a:r>
              <a:rPr lang="en-GB" dirty="0">
                <a:latin typeface="Calibri" panose="020F0502020204030204" pitchFamily="34" charset="0"/>
              </a:rPr>
              <a:t>Obtain copies of </a:t>
            </a:r>
            <a:r>
              <a:rPr lang="en-GB" b="1" dirty="0">
                <a:latin typeface="Calibri" panose="020F0502020204030204" pitchFamily="34" charset="0"/>
              </a:rPr>
              <a:t>other </a:t>
            </a:r>
            <a:r>
              <a:rPr lang="en-GB" b="1" dirty="0" smtClean="0">
                <a:latin typeface="Calibri" panose="020F0502020204030204" pitchFamily="34" charset="0"/>
              </a:rPr>
              <a:t>pieces of research </a:t>
            </a:r>
            <a:r>
              <a:rPr lang="en-GB" dirty="0">
                <a:latin typeface="Calibri" panose="020F0502020204030204" pitchFamily="34" charset="0"/>
              </a:rPr>
              <a:t>in your field and study the ways they, a) devise titles; b) structure their proposal; and c) use technical language. You might ask your supervisor for previous examples, or simply Google for examples.</a:t>
            </a:r>
          </a:p>
          <a:p>
            <a:r>
              <a:rPr lang="en-GB" dirty="0">
                <a:latin typeface="Calibri" panose="020F0502020204030204" pitchFamily="34" charset="0"/>
              </a:rPr>
              <a:t>Check that your </a:t>
            </a:r>
            <a:r>
              <a:rPr lang="en-GB" b="1" dirty="0">
                <a:latin typeface="Calibri" panose="020F0502020204030204" pitchFamily="34" charset="0"/>
              </a:rPr>
              <a:t>objectives</a:t>
            </a:r>
            <a:r>
              <a:rPr lang="en-GB" dirty="0">
                <a:latin typeface="Calibri" panose="020F0502020204030204" pitchFamily="34" charset="0"/>
              </a:rPr>
              <a:t> are expressed in terms of </a:t>
            </a:r>
            <a:r>
              <a:rPr lang="en-GB" b="1" dirty="0">
                <a:latin typeface="Calibri" panose="020F0502020204030204" pitchFamily="34" charset="0"/>
              </a:rPr>
              <a:t>measurable, quantifiable outcomes </a:t>
            </a:r>
            <a:r>
              <a:rPr lang="en-GB" dirty="0">
                <a:latin typeface="Calibri" panose="020F0502020204030204" pitchFamily="34" charset="0"/>
              </a:rPr>
              <a:t>and not just methods or activities.</a:t>
            </a:r>
          </a:p>
          <a:p>
            <a:r>
              <a:rPr lang="en-GB" dirty="0">
                <a:latin typeface="Calibri" panose="020F0502020204030204" pitchFamily="34" charset="0"/>
              </a:rPr>
              <a:t>Check that your </a:t>
            </a:r>
            <a:r>
              <a:rPr lang="en-GB" b="1" dirty="0">
                <a:latin typeface="Calibri" panose="020F0502020204030204" pitchFamily="34" charset="0"/>
              </a:rPr>
              <a:t>referencing style </a:t>
            </a:r>
            <a:r>
              <a:rPr lang="en-GB" dirty="0">
                <a:latin typeface="Calibri" panose="020F0502020204030204" pitchFamily="34" charset="0"/>
              </a:rPr>
              <a:t>is appropriate to your faculty or discipline and consistently used.</a:t>
            </a:r>
          </a:p>
          <a:p>
            <a:r>
              <a:rPr lang="en-GB" dirty="0">
                <a:latin typeface="Calibri" panose="020F0502020204030204" pitchFamily="34" charset="0"/>
              </a:rPr>
              <a:t>Finally, draw up a </a:t>
            </a:r>
            <a:r>
              <a:rPr lang="en-GB" b="1" dirty="0">
                <a:latin typeface="Calibri" panose="020F0502020204030204" pitchFamily="34" charset="0"/>
              </a:rPr>
              <a:t>check-list</a:t>
            </a:r>
            <a:r>
              <a:rPr lang="en-GB" dirty="0">
                <a:latin typeface="Calibri" panose="020F0502020204030204" pitchFamily="34" charset="0"/>
              </a:rPr>
              <a:t> from the relevant application form and make sure that your </a:t>
            </a:r>
            <a:r>
              <a:rPr lang="en-GB" dirty="0" smtClean="0">
                <a:latin typeface="Calibri" panose="020F0502020204030204" pitchFamily="34" charset="0"/>
              </a:rPr>
              <a:t>research </a:t>
            </a:r>
            <a:r>
              <a:rPr lang="en-GB" dirty="0">
                <a:latin typeface="Calibri" panose="020F0502020204030204" pitchFamily="34" charset="0"/>
              </a:rPr>
              <a:t>fulfils all criteria.</a:t>
            </a:r>
            <a:endParaRPr lang="en-GB" b="1" i="1" dirty="0">
              <a:latin typeface="Calibri" panose="020F0502020204030204" pitchFamily="34" charset="0"/>
            </a:endParaRPr>
          </a:p>
          <a:p>
            <a:endParaRPr lang="en-GB" b="1" i="1" dirty="0">
              <a:latin typeface="Calibri" panose="020F0502020204030204" pitchFamily="34" charset="0"/>
            </a:endParaRPr>
          </a:p>
          <a:p>
            <a:endParaRPr lang="en-GB" b="1" i="1" dirty="0">
              <a:latin typeface="Calibri" panose="020F0502020204030204" pitchFamily="34" charset="0"/>
            </a:endParaRPr>
          </a:p>
        </p:txBody>
      </p:sp>
    </p:spTree>
    <p:extLst>
      <p:ext uri="{BB962C8B-B14F-4D97-AF65-F5344CB8AC3E}">
        <p14:creationId xmlns:p14="http://schemas.microsoft.com/office/powerpoint/2010/main" val="20608689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Calibri" panose="020F0502020204030204" pitchFamily="34" charset="0"/>
                <a:ea typeface="Calibri" panose="020F0502020204030204" pitchFamily="34" charset="0"/>
                <a:cs typeface="Times New Roman" panose="02020603050405020304" pitchFamily="18" charset="0"/>
              </a:rPr>
              <a:t>Some considerations (in no particular order and level of importance)</a:t>
            </a:r>
            <a:r>
              <a:rPr lang="en-GB" dirty="0">
                <a:latin typeface="Calibri" panose="020F0502020204030204" pitchFamily="34" charset="0"/>
                <a:ea typeface="Calibri" panose="020F0502020204030204" pitchFamily="34" charset="0"/>
                <a:cs typeface="Times New Roman" panose="02020603050405020304" pitchFamily="18" charset="0"/>
              </a:rPr>
              <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latin typeface="Calibri" panose="020F0502020204030204" pitchFamily="34" charset="0"/>
            </a:endParaRPr>
          </a:p>
        </p:txBody>
      </p:sp>
      <p:sp>
        <p:nvSpPr>
          <p:cNvPr id="5" name="Content Placeholder 4"/>
          <p:cNvSpPr>
            <a:spLocks noGrp="1"/>
          </p:cNvSpPr>
          <p:nvPr>
            <p:ph sz="half" idx="1"/>
          </p:nvPr>
        </p:nvSpPr>
        <p:spPr/>
        <p:txBody>
          <a:bodyPr>
            <a:normAutofit fontScale="70000" lnSpcReduction="20000"/>
          </a:bodyPr>
          <a:lstStyle/>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Overall Quality of the Study</a:t>
            </a:r>
          </a:p>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Good research question</a:t>
            </a:r>
          </a:p>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Appropriate research design </a:t>
            </a:r>
          </a:p>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Rigorous and feasible methods </a:t>
            </a:r>
          </a:p>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Quality of the Proposal</a:t>
            </a:r>
          </a:p>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Informative title</a:t>
            </a:r>
          </a:p>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Clear research questions/aim/objectives or hypotheses</a:t>
            </a:r>
          </a:p>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Scholarly background and rationale </a:t>
            </a:r>
          </a:p>
          <a:p>
            <a:r>
              <a:rPr lang="en-GB" dirty="0">
                <a:latin typeface="Calibri" panose="020F0502020204030204" pitchFamily="34" charset="0"/>
                <a:ea typeface="Calibri" panose="020F0502020204030204" pitchFamily="34" charset="0"/>
                <a:cs typeface="Times New Roman" panose="02020603050405020304" pitchFamily="18" charset="0"/>
              </a:rPr>
              <a:t>Relevance to previous work</a:t>
            </a:r>
          </a:p>
          <a:p>
            <a:endParaRPr lang="en-GB" dirty="0">
              <a:latin typeface="Calibri" panose="020F0502020204030204" pitchFamily="34" charset="0"/>
            </a:endParaRPr>
          </a:p>
        </p:txBody>
      </p:sp>
      <p:sp>
        <p:nvSpPr>
          <p:cNvPr id="7" name="Content Placeholder 6"/>
          <p:cNvSpPr>
            <a:spLocks noGrp="1"/>
          </p:cNvSpPr>
          <p:nvPr>
            <p:ph sz="half" idx="2"/>
          </p:nvPr>
        </p:nvSpPr>
        <p:spPr/>
        <p:txBody>
          <a:bodyPr>
            <a:normAutofit fontScale="70000" lnSpcReduction="20000"/>
          </a:bodyPr>
          <a:lstStyle/>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Appropriate population and sample </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Appropriate measurement and methods </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Sound analysis plan </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Ethical issues well addressed </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Realistic timetable </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Quality of the Presentation</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Clear, concise, well-organized </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Good schematic figures and tables </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Limited typographical errors</a:t>
            </a:r>
          </a:p>
          <a:p>
            <a:pPr marL="228600">
              <a:lnSpc>
                <a:spcPct val="107000"/>
              </a:lnSpc>
              <a:spcAft>
                <a:spcPts val="800"/>
              </a:spcAft>
            </a:pPr>
            <a:r>
              <a:rPr lang="en-GB" sz="2300" dirty="0">
                <a:latin typeface="Calibri" panose="020F0502020204030204" pitchFamily="34" charset="0"/>
                <a:ea typeface="Calibri" panose="020F0502020204030204" pitchFamily="34" charset="0"/>
                <a:cs typeface="Times New Roman" panose="02020603050405020304" pitchFamily="18" charset="0"/>
              </a:rPr>
              <a:t>Most engineers and scientists are visual learners, so your pictures are indeed worth 1000 words.</a:t>
            </a:r>
          </a:p>
          <a:p>
            <a:pPr marL="228600">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latin typeface="Calibri" panose="020F0502020204030204" pitchFamily="34" charset="0"/>
            </a:endParaRPr>
          </a:p>
        </p:txBody>
      </p:sp>
    </p:spTree>
    <p:extLst>
      <p:ext uri="{BB962C8B-B14F-4D97-AF65-F5344CB8AC3E}">
        <p14:creationId xmlns:p14="http://schemas.microsoft.com/office/powerpoint/2010/main" val="570090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 calcmode="lin" valueType="num">
                                      <p:cBhvr>
                                        <p:cTn id="15"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anim calcmode="lin" valueType="num">
                                      <p:cBhvr>
                                        <p:cTn id="23"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5">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p:cTn id="31"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 calcmode="lin" valueType="num">
                                      <p:cBhvr>
                                        <p:cTn id="39" dur="1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5">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5">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5">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5">
                                            <p:txEl>
                                              <p:pRg st="5" end="5"/>
                                            </p:txEl>
                                          </p:spTgt>
                                        </p:tgtEl>
                                        <p:attrNameLst>
                                          <p:attrName>style.visibility</p:attrName>
                                        </p:attrNameLst>
                                      </p:cBhvr>
                                      <p:to>
                                        <p:strVal val="visible"/>
                                      </p:to>
                                    </p:set>
                                    <p:anim calcmode="lin" valueType="num">
                                      <p:cBhvr>
                                        <p:cTn id="47" dur="1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5">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5">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5">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5">
                                            <p:txEl>
                                              <p:pRg st="6" end="6"/>
                                            </p:txEl>
                                          </p:spTgt>
                                        </p:tgtEl>
                                        <p:attrNameLst>
                                          <p:attrName>style.visibility</p:attrName>
                                        </p:attrNameLst>
                                      </p:cBhvr>
                                      <p:to>
                                        <p:strVal val="visible"/>
                                      </p:to>
                                    </p:set>
                                    <p:anim calcmode="lin" valueType="num">
                                      <p:cBhvr>
                                        <p:cTn id="55" dur="1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5">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5">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5">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5">
                                            <p:txEl>
                                              <p:pRg st="7" end="7"/>
                                            </p:txEl>
                                          </p:spTgt>
                                        </p:tgtEl>
                                        <p:attrNameLst>
                                          <p:attrName>style.visibility</p:attrName>
                                        </p:attrNameLst>
                                      </p:cBhvr>
                                      <p:to>
                                        <p:strVal val="visible"/>
                                      </p:to>
                                    </p:set>
                                    <p:anim calcmode="lin" valueType="num">
                                      <p:cBhvr>
                                        <p:cTn id="63" dur="1000" fill="hold"/>
                                        <p:tgtEl>
                                          <p:spTgt spid="5">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5">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5">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5">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5">
                                            <p:txEl>
                                              <p:pRg st="8" end="8"/>
                                            </p:txEl>
                                          </p:spTgt>
                                        </p:tgtEl>
                                        <p:attrNameLst>
                                          <p:attrName>style.visibility</p:attrName>
                                        </p:attrNameLst>
                                      </p:cBhvr>
                                      <p:to>
                                        <p:strVal val="visible"/>
                                      </p:to>
                                    </p:set>
                                    <p:anim calcmode="lin" valueType="num">
                                      <p:cBhvr>
                                        <p:cTn id="71" dur="1000" fill="hold"/>
                                        <p:tgtEl>
                                          <p:spTgt spid="5">
                                            <p:txEl>
                                              <p:pRg st="8" end="8"/>
                                            </p:txEl>
                                          </p:spTgt>
                                        </p:tgtEl>
                                        <p:attrNameLst>
                                          <p:attrName>ppt_w</p:attrName>
                                        </p:attrNameLst>
                                      </p:cBhvr>
                                      <p:tavLst>
                                        <p:tav tm="0">
                                          <p:val>
                                            <p:fltVal val="0"/>
                                          </p:val>
                                        </p:tav>
                                        <p:tav tm="100000">
                                          <p:val>
                                            <p:strVal val="#ppt_w"/>
                                          </p:val>
                                        </p:tav>
                                      </p:tavLst>
                                    </p:anim>
                                    <p:anim calcmode="lin" valueType="num">
                                      <p:cBhvr>
                                        <p:cTn id="72" dur="1000" fill="hold"/>
                                        <p:tgtEl>
                                          <p:spTgt spid="5">
                                            <p:txEl>
                                              <p:pRg st="8" end="8"/>
                                            </p:txEl>
                                          </p:spTgt>
                                        </p:tgtEl>
                                        <p:attrNameLst>
                                          <p:attrName>ppt_h</p:attrName>
                                        </p:attrNameLst>
                                      </p:cBhvr>
                                      <p:tavLst>
                                        <p:tav tm="0">
                                          <p:val>
                                            <p:fltVal val="0"/>
                                          </p:val>
                                        </p:tav>
                                        <p:tav tm="100000">
                                          <p:val>
                                            <p:strVal val="#ppt_h"/>
                                          </p:val>
                                        </p:tav>
                                      </p:tavLst>
                                    </p:anim>
                                    <p:anim calcmode="lin" valueType="num">
                                      <p:cBhvr>
                                        <p:cTn id="73" dur="1000" fill="hold"/>
                                        <p:tgtEl>
                                          <p:spTgt spid="5">
                                            <p:txEl>
                                              <p:pRg st="8" end="8"/>
                                            </p:txEl>
                                          </p:spTgt>
                                        </p:tgtEl>
                                        <p:attrNameLst>
                                          <p:attrName>style.rotation</p:attrName>
                                        </p:attrNameLst>
                                      </p:cBhvr>
                                      <p:tavLst>
                                        <p:tav tm="0">
                                          <p:val>
                                            <p:fltVal val="90"/>
                                          </p:val>
                                        </p:tav>
                                        <p:tav tm="100000">
                                          <p:val>
                                            <p:fltVal val="0"/>
                                          </p:val>
                                        </p:tav>
                                      </p:tavLst>
                                    </p:anim>
                                    <p:animEffect transition="in" filter="fade">
                                      <p:cBhvr>
                                        <p:cTn id="74" dur="1000"/>
                                        <p:tgtEl>
                                          <p:spTgt spid="5">
                                            <p:txEl>
                                              <p:pRg st="8" end="8"/>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7">
                                            <p:txEl>
                                              <p:pRg st="0" end="0"/>
                                            </p:txEl>
                                          </p:spTgt>
                                        </p:tgtEl>
                                        <p:attrNameLst>
                                          <p:attrName>style.visibility</p:attrName>
                                        </p:attrNameLst>
                                      </p:cBhvr>
                                      <p:to>
                                        <p:strVal val="visible"/>
                                      </p:to>
                                    </p:set>
                                    <p:anim calcmode="lin" valueType="num">
                                      <p:cBhvr>
                                        <p:cTn id="79"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0" dur="1000" fill="hold"/>
                                        <p:tgtEl>
                                          <p:spTgt spid="7">
                                            <p:txEl>
                                              <p:pRg st="0" end="0"/>
                                            </p:txEl>
                                          </p:spTgt>
                                        </p:tgtEl>
                                        <p:attrNameLst>
                                          <p:attrName>ppt_h</p:attrName>
                                        </p:attrNameLst>
                                      </p:cBhvr>
                                      <p:tavLst>
                                        <p:tav tm="0">
                                          <p:val>
                                            <p:fltVal val="0"/>
                                          </p:val>
                                        </p:tav>
                                        <p:tav tm="100000">
                                          <p:val>
                                            <p:strVal val="#ppt_h"/>
                                          </p:val>
                                        </p:tav>
                                      </p:tavLst>
                                    </p:anim>
                                    <p:anim calcmode="lin" valueType="num">
                                      <p:cBhvr>
                                        <p:cTn id="81" dur="10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82" dur="1000"/>
                                        <p:tgtEl>
                                          <p:spTgt spid="7">
                                            <p:txEl>
                                              <p:pRg st="0" end="0"/>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grpId="0" nodeType="clickEffect">
                                  <p:stCondLst>
                                    <p:cond delay="0"/>
                                  </p:stCondLst>
                                  <p:childTnLst>
                                    <p:set>
                                      <p:cBhvr>
                                        <p:cTn id="86" dur="1" fill="hold">
                                          <p:stCondLst>
                                            <p:cond delay="0"/>
                                          </p:stCondLst>
                                        </p:cTn>
                                        <p:tgtEl>
                                          <p:spTgt spid="7">
                                            <p:txEl>
                                              <p:pRg st="1" end="1"/>
                                            </p:txEl>
                                          </p:spTgt>
                                        </p:tgtEl>
                                        <p:attrNameLst>
                                          <p:attrName>style.visibility</p:attrName>
                                        </p:attrNameLst>
                                      </p:cBhvr>
                                      <p:to>
                                        <p:strVal val="visible"/>
                                      </p:to>
                                    </p:set>
                                    <p:anim calcmode="lin" valueType="num">
                                      <p:cBhvr>
                                        <p:cTn id="87" dur="1000" fill="hold"/>
                                        <p:tgtEl>
                                          <p:spTgt spid="7">
                                            <p:txEl>
                                              <p:pRg st="1" end="1"/>
                                            </p:txEl>
                                          </p:spTgt>
                                        </p:tgtEl>
                                        <p:attrNameLst>
                                          <p:attrName>ppt_w</p:attrName>
                                        </p:attrNameLst>
                                      </p:cBhvr>
                                      <p:tavLst>
                                        <p:tav tm="0">
                                          <p:val>
                                            <p:fltVal val="0"/>
                                          </p:val>
                                        </p:tav>
                                        <p:tav tm="100000">
                                          <p:val>
                                            <p:strVal val="#ppt_w"/>
                                          </p:val>
                                        </p:tav>
                                      </p:tavLst>
                                    </p:anim>
                                    <p:anim calcmode="lin" valueType="num">
                                      <p:cBhvr>
                                        <p:cTn id="88" dur="1000" fill="hold"/>
                                        <p:tgtEl>
                                          <p:spTgt spid="7">
                                            <p:txEl>
                                              <p:pRg st="1" end="1"/>
                                            </p:txEl>
                                          </p:spTgt>
                                        </p:tgtEl>
                                        <p:attrNameLst>
                                          <p:attrName>ppt_h</p:attrName>
                                        </p:attrNameLst>
                                      </p:cBhvr>
                                      <p:tavLst>
                                        <p:tav tm="0">
                                          <p:val>
                                            <p:fltVal val="0"/>
                                          </p:val>
                                        </p:tav>
                                        <p:tav tm="100000">
                                          <p:val>
                                            <p:strVal val="#ppt_h"/>
                                          </p:val>
                                        </p:tav>
                                      </p:tavLst>
                                    </p:anim>
                                    <p:anim calcmode="lin" valueType="num">
                                      <p:cBhvr>
                                        <p:cTn id="89" dur="1000" fill="hold"/>
                                        <p:tgtEl>
                                          <p:spTgt spid="7">
                                            <p:txEl>
                                              <p:pRg st="1" end="1"/>
                                            </p:txEl>
                                          </p:spTgt>
                                        </p:tgtEl>
                                        <p:attrNameLst>
                                          <p:attrName>style.rotation</p:attrName>
                                        </p:attrNameLst>
                                      </p:cBhvr>
                                      <p:tavLst>
                                        <p:tav tm="0">
                                          <p:val>
                                            <p:fltVal val="90"/>
                                          </p:val>
                                        </p:tav>
                                        <p:tav tm="100000">
                                          <p:val>
                                            <p:fltVal val="0"/>
                                          </p:val>
                                        </p:tav>
                                      </p:tavLst>
                                    </p:anim>
                                    <p:animEffect transition="in" filter="fade">
                                      <p:cBhvr>
                                        <p:cTn id="90" dur="1000"/>
                                        <p:tgtEl>
                                          <p:spTgt spid="7">
                                            <p:txEl>
                                              <p:pRg st="1" end="1"/>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7">
                                            <p:txEl>
                                              <p:pRg st="2" end="2"/>
                                            </p:txEl>
                                          </p:spTgt>
                                        </p:tgtEl>
                                        <p:attrNameLst>
                                          <p:attrName>style.visibility</p:attrName>
                                        </p:attrNameLst>
                                      </p:cBhvr>
                                      <p:to>
                                        <p:strVal val="visible"/>
                                      </p:to>
                                    </p:set>
                                    <p:anim calcmode="lin" valueType="num">
                                      <p:cBhvr>
                                        <p:cTn id="95" dur="1000" fill="hold"/>
                                        <p:tgtEl>
                                          <p:spTgt spid="7">
                                            <p:txEl>
                                              <p:pRg st="2" end="2"/>
                                            </p:txEl>
                                          </p:spTgt>
                                        </p:tgtEl>
                                        <p:attrNameLst>
                                          <p:attrName>ppt_w</p:attrName>
                                        </p:attrNameLst>
                                      </p:cBhvr>
                                      <p:tavLst>
                                        <p:tav tm="0">
                                          <p:val>
                                            <p:fltVal val="0"/>
                                          </p:val>
                                        </p:tav>
                                        <p:tav tm="100000">
                                          <p:val>
                                            <p:strVal val="#ppt_w"/>
                                          </p:val>
                                        </p:tav>
                                      </p:tavLst>
                                    </p:anim>
                                    <p:anim calcmode="lin" valueType="num">
                                      <p:cBhvr>
                                        <p:cTn id="96" dur="1000" fill="hold"/>
                                        <p:tgtEl>
                                          <p:spTgt spid="7">
                                            <p:txEl>
                                              <p:pRg st="2" end="2"/>
                                            </p:txEl>
                                          </p:spTgt>
                                        </p:tgtEl>
                                        <p:attrNameLst>
                                          <p:attrName>ppt_h</p:attrName>
                                        </p:attrNameLst>
                                      </p:cBhvr>
                                      <p:tavLst>
                                        <p:tav tm="0">
                                          <p:val>
                                            <p:fltVal val="0"/>
                                          </p:val>
                                        </p:tav>
                                        <p:tav tm="100000">
                                          <p:val>
                                            <p:strVal val="#ppt_h"/>
                                          </p:val>
                                        </p:tav>
                                      </p:tavLst>
                                    </p:anim>
                                    <p:anim calcmode="lin" valueType="num">
                                      <p:cBhvr>
                                        <p:cTn id="97" dur="1000" fill="hold"/>
                                        <p:tgtEl>
                                          <p:spTgt spid="7">
                                            <p:txEl>
                                              <p:pRg st="2" end="2"/>
                                            </p:txEl>
                                          </p:spTgt>
                                        </p:tgtEl>
                                        <p:attrNameLst>
                                          <p:attrName>style.rotation</p:attrName>
                                        </p:attrNameLst>
                                      </p:cBhvr>
                                      <p:tavLst>
                                        <p:tav tm="0">
                                          <p:val>
                                            <p:fltVal val="90"/>
                                          </p:val>
                                        </p:tav>
                                        <p:tav tm="100000">
                                          <p:val>
                                            <p:fltVal val="0"/>
                                          </p:val>
                                        </p:tav>
                                      </p:tavLst>
                                    </p:anim>
                                    <p:animEffect transition="in" filter="fade">
                                      <p:cBhvr>
                                        <p:cTn id="98" dur="1000"/>
                                        <p:tgtEl>
                                          <p:spTgt spid="7">
                                            <p:txEl>
                                              <p:pRg st="2" end="2"/>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31" presetClass="entr" presetSubtype="0" fill="hold" grpId="0" nodeType="clickEffect">
                                  <p:stCondLst>
                                    <p:cond delay="0"/>
                                  </p:stCondLst>
                                  <p:childTnLst>
                                    <p:set>
                                      <p:cBhvr>
                                        <p:cTn id="102" dur="1" fill="hold">
                                          <p:stCondLst>
                                            <p:cond delay="0"/>
                                          </p:stCondLst>
                                        </p:cTn>
                                        <p:tgtEl>
                                          <p:spTgt spid="7">
                                            <p:txEl>
                                              <p:pRg st="3" end="3"/>
                                            </p:txEl>
                                          </p:spTgt>
                                        </p:tgtEl>
                                        <p:attrNameLst>
                                          <p:attrName>style.visibility</p:attrName>
                                        </p:attrNameLst>
                                      </p:cBhvr>
                                      <p:to>
                                        <p:strVal val="visible"/>
                                      </p:to>
                                    </p:set>
                                    <p:anim calcmode="lin" valueType="num">
                                      <p:cBhvr>
                                        <p:cTn id="103" dur="1000" fill="hold"/>
                                        <p:tgtEl>
                                          <p:spTgt spid="7">
                                            <p:txEl>
                                              <p:pRg st="3" end="3"/>
                                            </p:txEl>
                                          </p:spTgt>
                                        </p:tgtEl>
                                        <p:attrNameLst>
                                          <p:attrName>ppt_w</p:attrName>
                                        </p:attrNameLst>
                                      </p:cBhvr>
                                      <p:tavLst>
                                        <p:tav tm="0">
                                          <p:val>
                                            <p:fltVal val="0"/>
                                          </p:val>
                                        </p:tav>
                                        <p:tav tm="100000">
                                          <p:val>
                                            <p:strVal val="#ppt_w"/>
                                          </p:val>
                                        </p:tav>
                                      </p:tavLst>
                                    </p:anim>
                                    <p:anim calcmode="lin" valueType="num">
                                      <p:cBhvr>
                                        <p:cTn id="104" dur="1000" fill="hold"/>
                                        <p:tgtEl>
                                          <p:spTgt spid="7">
                                            <p:txEl>
                                              <p:pRg st="3" end="3"/>
                                            </p:txEl>
                                          </p:spTgt>
                                        </p:tgtEl>
                                        <p:attrNameLst>
                                          <p:attrName>ppt_h</p:attrName>
                                        </p:attrNameLst>
                                      </p:cBhvr>
                                      <p:tavLst>
                                        <p:tav tm="0">
                                          <p:val>
                                            <p:fltVal val="0"/>
                                          </p:val>
                                        </p:tav>
                                        <p:tav tm="100000">
                                          <p:val>
                                            <p:strVal val="#ppt_h"/>
                                          </p:val>
                                        </p:tav>
                                      </p:tavLst>
                                    </p:anim>
                                    <p:anim calcmode="lin" valueType="num">
                                      <p:cBhvr>
                                        <p:cTn id="105" dur="1000" fill="hold"/>
                                        <p:tgtEl>
                                          <p:spTgt spid="7">
                                            <p:txEl>
                                              <p:pRg st="3" end="3"/>
                                            </p:txEl>
                                          </p:spTgt>
                                        </p:tgtEl>
                                        <p:attrNameLst>
                                          <p:attrName>style.rotation</p:attrName>
                                        </p:attrNameLst>
                                      </p:cBhvr>
                                      <p:tavLst>
                                        <p:tav tm="0">
                                          <p:val>
                                            <p:fltVal val="90"/>
                                          </p:val>
                                        </p:tav>
                                        <p:tav tm="100000">
                                          <p:val>
                                            <p:fltVal val="0"/>
                                          </p:val>
                                        </p:tav>
                                      </p:tavLst>
                                    </p:anim>
                                    <p:animEffect transition="in" filter="fade">
                                      <p:cBhvr>
                                        <p:cTn id="106" dur="1000"/>
                                        <p:tgtEl>
                                          <p:spTgt spid="7">
                                            <p:txEl>
                                              <p:pRg st="3" end="3"/>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31" presetClass="entr" presetSubtype="0" fill="hold" grpId="0" nodeType="clickEffect">
                                  <p:stCondLst>
                                    <p:cond delay="0"/>
                                  </p:stCondLst>
                                  <p:childTnLst>
                                    <p:set>
                                      <p:cBhvr>
                                        <p:cTn id="110" dur="1" fill="hold">
                                          <p:stCondLst>
                                            <p:cond delay="0"/>
                                          </p:stCondLst>
                                        </p:cTn>
                                        <p:tgtEl>
                                          <p:spTgt spid="7">
                                            <p:txEl>
                                              <p:pRg st="4" end="4"/>
                                            </p:txEl>
                                          </p:spTgt>
                                        </p:tgtEl>
                                        <p:attrNameLst>
                                          <p:attrName>style.visibility</p:attrName>
                                        </p:attrNameLst>
                                      </p:cBhvr>
                                      <p:to>
                                        <p:strVal val="visible"/>
                                      </p:to>
                                    </p:set>
                                    <p:anim calcmode="lin" valueType="num">
                                      <p:cBhvr>
                                        <p:cTn id="111" dur="1000" fill="hold"/>
                                        <p:tgtEl>
                                          <p:spTgt spid="7">
                                            <p:txEl>
                                              <p:pRg st="4" end="4"/>
                                            </p:txEl>
                                          </p:spTgt>
                                        </p:tgtEl>
                                        <p:attrNameLst>
                                          <p:attrName>ppt_w</p:attrName>
                                        </p:attrNameLst>
                                      </p:cBhvr>
                                      <p:tavLst>
                                        <p:tav tm="0">
                                          <p:val>
                                            <p:fltVal val="0"/>
                                          </p:val>
                                        </p:tav>
                                        <p:tav tm="100000">
                                          <p:val>
                                            <p:strVal val="#ppt_w"/>
                                          </p:val>
                                        </p:tav>
                                      </p:tavLst>
                                    </p:anim>
                                    <p:anim calcmode="lin" valueType="num">
                                      <p:cBhvr>
                                        <p:cTn id="112" dur="1000" fill="hold"/>
                                        <p:tgtEl>
                                          <p:spTgt spid="7">
                                            <p:txEl>
                                              <p:pRg st="4" end="4"/>
                                            </p:txEl>
                                          </p:spTgt>
                                        </p:tgtEl>
                                        <p:attrNameLst>
                                          <p:attrName>ppt_h</p:attrName>
                                        </p:attrNameLst>
                                      </p:cBhvr>
                                      <p:tavLst>
                                        <p:tav tm="0">
                                          <p:val>
                                            <p:fltVal val="0"/>
                                          </p:val>
                                        </p:tav>
                                        <p:tav tm="100000">
                                          <p:val>
                                            <p:strVal val="#ppt_h"/>
                                          </p:val>
                                        </p:tav>
                                      </p:tavLst>
                                    </p:anim>
                                    <p:anim calcmode="lin" valueType="num">
                                      <p:cBhvr>
                                        <p:cTn id="113" dur="1000" fill="hold"/>
                                        <p:tgtEl>
                                          <p:spTgt spid="7">
                                            <p:txEl>
                                              <p:pRg st="4" end="4"/>
                                            </p:txEl>
                                          </p:spTgt>
                                        </p:tgtEl>
                                        <p:attrNameLst>
                                          <p:attrName>style.rotation</p:attrName>
                                        </p:attrNameLst>
                                      </p:cBhvr>
                                      <p:tavLst>
                                        <p:tav tm="0">
                                          <p:val>
                                            <p:fltVal val="90"/>
                                          </p:val>
                                        </p:tav>
                                        <p:tav tm="100000">
                                          <p:val>
                                            <p:fltVal val="0"/>
                                          </p:val>
                                        </p:tav>
                                      </p:tavLst>
                                    </p:anim>
                                    <p:animEffect transition="in" filter="fade">
                                      <p:cBhvr>
                                        <p:cTn id="114" dur="1000"/>
                                        <p:tgtEl>
                                          <p:spTgt spid="7">
                                            <p:txEl>
                                              <p:pRg st="4" end="4"/>
                                            </p:txEl>
                                          </p:spTgt>
                                        </p:tgtEl>
                                      </p:cBhvr>
                                    </p:animEffect>
                                  </p:childTnLst>
                                </p:cTn>
                              </p:par>
                            </p:childTnLst>
                          </p:cTn>
                        </p:par>
                      </p:childTnLst>
                    </p:cTn>
                  </p:par>
                  <p:par>
                    <p:cTn id="115" fill="hold">
                      <p:stCondLst>
                        <p:cond delay="indefinite"/>
                      </p:stCondLst>
                      <p:childTnLst>
                        <p:par>
                          <p:cTn id="116" fill="hold">
                            <p:stCondLst>
                              <p:cond delay="0"/>
                            </p:stCondLst>
                            <p:childTnLst>
                              <p:par>
                                <p:cTn id="117" presetID="31" presetClass="entr" presetSubtype="0" fill="hold" grpId="0" nodeType="clickEffect">
                                  <p:stCondLst>
                                    <p:cond delay="0"/>
                                  </p:stCondLst>
                                  <p:childTnLst>
                                    <p:set>
                                      <p:cBhvr>
                                        <p:cTn id="118" dur="1" fill="hold">
                                          <p:stCondLst>
                                            <p:cond delay="0"/>
                                          </p:stCondLst>
                                        </p:cTn>
                                        <p:tgtEl>
                                          <p:spTgt spid="7">
                                            <p:txEl>
                                              <p:pRg st="5" end="5"/>
                                            </p:txEl>
                                          </p:spTgt>
                                        </p:tgtEl>
                                        <p:attrNameLst>
                                          <p:attrName>style.visibility</p:attrName>
                                        </p:attrNameLst>
                                      </p:cBhvr>
                                      <p:to>
                                        <p:strVal val="visible"/>
                                      </p:to>
                                    </p:set>
                                    <p:anim calcmode="lin" valueType="num">
                                      <p:cBhvr>
                                        <p:cTn id="119" dur="1000" fill="hold"/>
                                        <p:tgtEl>
                                          <p:spTgt spid="7">
                                            <p:txEl>
                                              <p:pRg st="5" end="5"/>
                                            </p:txEl>
                                          </p:spTgt>
                                        </p:tgtEl>
                                        <p:attrNameLst>
                                          <p:attrName>ppt_w</p:attrName>
                                        </p:attrNameLst>
                                      </p:cBhvr>
                                      <p:tavLst>
                                        <p:tav tm="0">
                                          <p:val>
                                            <p:fltVal val="0"/>
                                          </p:val>
                                        </p:tav>
                                        <p:tav tm="100000">
                                          <p:val>
                                            <p:strVal val="#ppt_w"/>
                                          </p:val>
                                        </p:tav>
                                      </p:tavLst>
                                    </p:anim>
                                    <p:anim calcmode="lin" valueType="num">
                                      <p:cBhvr>
                                        <p:cTn id="120" dur="1000" fill="hold"/>
                                        <p:tgtEl>
                                          <p:spTgt spid="7">
                                            <p:txEl>
                                              <p:pRg st="5" end="5"/>
                                            </p:txEl>
                                          </p:spTgt>
                                        </p:tgtEl>
                                        <p:attrNameLst>
                                          <p:attrName>ppt_h</p:attrName>
                                        </p:attrNameLst>
                                      </p:cBhvr>
                                      <p:tavLst>
                                        <p:tav tm="0">
                                          <p:val>
                                            <p:fltVal val="0"/>
                                          </p:val>
                                        </p:tav>
                                        <p:tav tm="100000">
                                          <p:val>
                                            <p:strVal val="#ppt_h"/>
                                          </p:val>
                                        </p:tav>
                                      </p:tavLst>
                                    </p:anim>
                                    <p:anim calcmode="lin" valueType="num">
                                      <p:cBhvr>
                                        <p:cTn id="121" dur="1000" fill="hold"/>
                                        <p:tgtEl>
                                          <p:spTgt spid="7">
                                            <p:txEl>
                                              <p:pRg st="5" end="5"/>
                                            </p:txEl>
                                          </p:spTgt>
                                        </p:tgtEl>
                                        <p:attrNameLst>
                                          <p:attrName>style.rotation</p:attrName>
                                        </p:attrNameLst>
                                      </p:cBhvr>
                                      <p:tavLst>
                                        <p:tav tm="0">
                                          <p:val>
                                            <p:fltVal val="90"/>
                                          </p:val>
                                        </p:tav>
                                        <p:tav tm="100000">
                                          <p:val>
                                            <p:fltVal val="0"/>
                                          </p:val>
                                        </p:tav>
                                      </p:tavLst>
                                    </p:anim>
                                    <p:animEffect transition="in" filter="fade">
                                      <p:cBhvr>
                                        <p:cTn id="122" dur="1000"/>
                                        <p:tgtEl>
                                          <p:spTgt spid="7">
                                            <p:txEl>
                                              <p:pRg st="5" end="5"/>
                                            </p:txEl>
                                          </p:spTgt>
                                        </p:tgtEl>
                                      </p:cBhvr>
                                    </p:animEffect>
                                  </p:childTnLst>
                                </p:cTn>
                              </p:par>
                            </p:childTnLst>
                          </p:cTn>
                        </p:par>
                      </p:childTnLst>
                    </p:cTn>
                  </p:par>
                  <p:par>
                    <p:cTn id="123" fill="hold">
                      <p:stCondLst>
                        <p:cond delay="indefinite"/>
                      </p:stCondLst>
                      <p:childTnLst>
                        <p:par>
                          <p:cTn id="124" fill="hold">
                            <p:stCondLst>
                              <p:cond delay="0"/>
                            </p:stCondLst>
                            <p:childTnLst>
                              <p:par>
                                <p:cTn id="125" presetID="31" presetClass="entr" presetSubtype="0" fill="hold" grpId="0" nodeType="clickEffect">
                                  <p:stCondLst>
                                    <p:cond delay="0"/>
                                  </p:stCondLst>
                                  <p:childTnLst>
                                    <p:set>
                                      <p:cBhvr>
                                        <p:cTn id="126" dur="1" fill="hold">
                                          <p:stCondLst>
                                            <p:cond delay="0"/>
                                          </p:stCondLst>
                                        </p:cTn>
                                        <p:tgtEl>
                                          <p:spTgt spid="7">
                                            <p:txEl>
                                              <p:pRg st="6" end="6"/>
                                            </p:txEl>
                                          </p:spTgt>
                                        </p:tgtEl>
                                        <p:attrNameLst>
                                          <p:attrName>style.visibility</p:attrName>
                                        </p:attrNameLst>
                                      </p:cBhvr>
                                      <p:to>
                                        <p:strVal val="visible"/>
                                      </p:to>
                                    </p:set>
                                    <p:anim calcmode="lin" valueType="num">
                                      <p:cBhvr>
                                        <p:cTn id="127" dur="1000" fill="hold"/>
                                        <p:tgtEl>
                                          <p:spTgt spid="7">
                                            <p:txEl>
                                              <p:pRg st="6" end="6"/>
                                            </p:txEl>
                                          </p:spTgt>
                                        </p:tgtEl>
                                        <p:attrNameLst>
                                          <p:attrName>ppt_w</p:attrName>
                                        </p:attrNameLst>
                                      </p:cBhvr>
                                      <p:tavLst>
                                        <p:tav tm="0">
                                          <p:val>
                                            <p:fltVal val="0"/>
                                          </p:val>
                                        </p:tav>
                                        <p:tav tm="100000">
                                          <p:val>
                                            <p:strVal val="#ppt_w"/>
                                          </p:val>
                                        </p:tav>
                                      </p:tavLst>
                                    </p:anim>
                                    <p:anim calcmode="lin" valueType="num">
                                      <p:cBhvr>
                                        <p:cTn id="128" dur="1000" fill="hold"/>
                                        <p:tgtEl>
                                          <p:spTgt spid="7">
                                            <p:txEl>
                                              <p:pRg st="6" end="6"/>
                                            </p:txEl>
                                          </p:spTgt>
                                        </p:tgtEl>
                                        <p:attrNameLst>
                                          <p:attrName>ppt_h</p:attrName>
                                        </p:attrNameLst>
                                      </p:cBhvr>
                                      <p:tavLst>
                                        <p:tav tm="0">
                                          <p:val>
                                            <p:fltVal val="0"/>
                                          </p:val>
                                        </p:tav>
                                        <p:tav tm="100000">
                                          <p:val>
                                            <p:strVal val="#ppt_h"/>
                                          </p:val>
                                        </p:tav>
                                      </p:tavLst>
                                    </p:anim>
                                    <p:anim calcmode="lin" valueType="num">
                                      <p:cBhvr>
                                        <p:cTn id="129" dur="1000" fill="hold"/>
                                        <p:tgtEl>
                                          <p:spTgt spid="7">
                                            <p:txEl>
                                              <p:pRg st="6" end="6"/>
                                            </p:txEl>
                                          </p:spTgt>
                                        </p:tgtEl>
                                        <p:attrNameLst>
                                          <p:attrName>style.rotation</p:attrName>
                                        </p:attrNameLst>
                                      </p:cBhvr>
                                      <p:tavLst>
                                        <p:tav tm="0">
                                          <p:val>
                                            <p:fltVal val="90"/>
                                          </p:val>
                                        </p:tav>
                                        <p:tav tm="100000">
                                          <p:val>
                                            <p:fltVal val="0"/>
                                          </p:val>
                                        </p:tav>
                                      </p:tavLst>
                                    </p:anim>
                                    <p:animEffect transition="in" filter="fade">
                                      <p:cBhvr>
                                        <p:cTn id="130" dur="1000"/>
                                        <p:tgtEl>
                                          <p:spTgt spid="7">
                                            <p:txEl>
                                              <p:pRg st="6" end="6"/>
                                            </p:txEl>
                                          </p:spTgt>
                                        </p:tgtEl>
                                      </p:cBhvr>
                                    </p:animEffect>
                                  </p:childTnLst>
                                </p:cTn>
                              </p:par>
                            </p:childTnLst>
                          </p:cTn>
                        </p:par>
                      </p:childTnLst>
                    </p:cTn>
                  </p:par>
                  <p:par>
                    <p:cTn id="131" fill="hold">
                      <p:stCondLst>
                        <p:cond delay="indefinite"/>
                      </p:stCondLst>
                      <p:childTnLst>
                        <p:par>
                          <p:cTn id="132" fill="hold">
                            <p:stCondLst>
                              <p:cond delay="0"/>
                            </p:stCondLst>
                            <p:childTnLst>
                              <p:par>
                                <p:cTn id="133" presetID="31" presetClass="entr" presetSubtype="0" fill="hold" grpId="0" nodeType="clickEffect">
                                  <p:stCondLst>
                                    <p:cond delay="0"/>
                                  </p:stCondLst>
                                  <p:childTnLst>
                                    <p:set>
                                      <p:cBhvr>
                                        <p:cTn id="134" dur="1" fill="hold">
                                          <p:stCondLst>
                                            <p:cond delay="0"/>
                                          </p:stCondLst>
                                        </p:cTn>
                                        <p:tgtEl>
                                          <p:spTgt spid="7">
                                            <p:txEl>
                                              <p:pRg st="7" end="7"/>
                                            </p:txEl>
                                          </p:spTgt>
                                        </p:tgtEl>
                                        <p:attrNameLst>
                                          <p:attrName>style.visibility</p:attrName>
                                        </p:attrNameLst>
                                      </p:cBhvr>
                                      <p:to>
                                        <p:strVal val="visible"/>
                                      </p:to>
                                    </p:set>
                                    <p:anim calcmode="lin" valueType="num">
                                      <p:cBhvr>
                                        <p:cTn id="135" dur="1000" fill="hold"/>
                                        <p:tgtEl>
                                          <p:spTgt spid="7">
                                            <p:txEl>
                                              <p:pRg st="7" end="7"/>
                                            </p:txEl>
                                          </p:spTgt>
                                        </p:tgtEl>
                                        <p:attrNameLst>
                                          <p:attrName>ppt_w</p:attrName>
                                        </p:attrNameLst>
                                      </p:cBhvr>
                                      <p:tavLst>
                                        <p:tav tm="0">
                                          <p:val>
                                            <p:fltVal val="0"/>
                                          </p:val>
                                        </p:tav>
                                        <p:tav tm="100000">
                                          <p:val>
                                            <p:strVal val="#ppt_w"/>
                                          </p:val>
                                        </p:tav>
                                      </p:tavLst>
                                    </p:anim>
                                    <p:anim calcmode="lin" valueType="num">
                                      <p:cBhvr>
                                        <p:cTn id="136" dur="1000" fill="hold"/>
                                        <p:tgtEl>
                                          <p:spTgt spid="7">
                                            <p:txEl>
                                              <p:pRg st="7" end="7"/>
                                            </p:txEl>
                                          </p:spTgt>
                                        </p:tgtEl>
                                        <p:attrNameLst>
                                          <p:attrName>ppt_h</p:attrName>
                                        </p:attrNameLst>
                                      </p:cBhvr>
                                      <p:tavLst>
                                        <p:tav tm="0">
                                          <p:val>
                                            <p:fltVal val="0"/>
                                          </p:val>
                                        </p:tav>
                                        <p:tav tm="100000">
                                          <p:val>
                                            <p:strVal val="#ppt_h"/>
                                          </p:val>
                                        </p:tav>
                                      </p:tavLst>
                                    </p:anim>
                                    <p:anim calcmode="lin" valueType="num">
                                      <p:cBhvr>
                                        <p:cTn id="137" dur="1000" fill="hold"/>
                                        <p:tgtEl>
                                          <p:spTgt spid="7">
                                            <p:txEl>
                                              <p:pRg st="7" end="7"/>
                                            </p:txEl>
                                          </p:spTgt>
                                        </p:tgtEl>
                                        <p:attrNameLst>
                                          <p:attrName>style.rotation</p:attrName>
                                        </p:attrNameLst>
                                      </p:cBhvr>
                                      <p:tavLst>
                                        <p:tav tm="0">
                                          <p:val>
                                            <p:fltVal val="90"/>
                                          </p:val>
                                        </p:tav>
                                        <p:tav tm="100000">
                                          <p:val>
                                            <p:fltVal val="0"/>
                                          </p:val>
                                        </p:tav>
                                      </p:tavLst>
                                    </p:anim>
                                    <p:animEffect transition="in" filter="fade">
                                      <p:cBhvr>
                                        <p:cTn id="138" dur="1000"/>
                                        <p:tgtEl>
                                          <p:spTgt spid="7">
                                            <p:txEl>
                                              <p:pRg st="7" end="7"/>
                                            </p:txEl>
                                          </p:spTgt>
                                        </p:tgtEl>
                                      </p:cBhvr>
                                    </p:animEffect>
                                  </p:childTnLst>
                                </p:cTn>
                              </p:par>
                            </p:childTnLst>
                          </p:cTn>
                        </p:par>
                      </p:childTnLst>
                    </p:cTn>
                  </p:par>
                  <p:par>
                    <p:cTn id="139" fill="hold">
                      <p:stCondLst>
                        <p:cond delay="indefinite"/>
                      </p:stCondLst>
                      <p:childTnLst>
                        <p:par>
                          <p:cTn id="140" fill="hold">
                            <p:stCondLst>
                              <p:cond delay="0"/>
                            </p:stCondLst>
                            <p:childTnLst>
                              <p:par>
                                <p:cTn id="141" presetID="31" presetClass="entr" presetSubtype="0" fill="hold" grpId="0" nodeType="clickEffect">
                                  <p:stCondLst>
                                    <p:cond delay="0"/>
                                  </p:stCondLst>
                                  <p:childTnLst>
                                    <p:set>
                                      <p:cBhvr>
                                        <p:cTn id="142" dur="1" fill="hold">
                                          <p:stCondLst>
                                            <p:cond delay="0"/>
                                          </p:stCondLst>
                                        </p:cTn>
                                        <p:tgtEl>
                                          <p:spTgt spid="7">
                                            <p:txEl>
                                              <p:pRg st="8" end="8"/>
                                            </p:txEl>
                                          </p:spTgt>
                                        </p:tgtEl>
                                        <p:attrNameLst>
                                          <p:attrName>style.visibility</p:attrName>
                                        </p:attrNameLst>
                                      </p:cBhvr>
                                      <p:to>
                                        <p:strVal val="visible"/>
                                      </p:to>
                                    </p:set>
                                    <p:anim calcmode="lin" valueType="num">
                                      <p:cBhvr>
                                        <p:cTn id="143" dur="1000" fill="hold"/>
                                        <p:tgtEl>
                                          <p:spTgt spid="7">
                                            <p:txEl>
                                              <p:pRg st="8" end="8"/>
                                            </p:txEl>
                                          </p:spTgt>
                                        </p:tgtEl>
                                        <p:attrNameLst>
                                          <p:attrName>ppt_w</p:attrName>
                                        </p:attrNameLst>
                                      </p:cBhvr>
                                      <p:tavLst>
                                        <p:tav tm="0">
                                          <p:val>
                                            <p:fltVal val="0"/>
                                          </p:val>
                                        </p:tav>
                                        <p:tav tm="100000">
                                          <p:val>
                                            <p:strVal val="#ppt_w"/>
                                          </p:val>
                                        </p:tav>
                                      </p:tavLst>
                                    </p:anim>
                                    <p:anim calcmode="lin" valueType="num">
                                      <p:cBhvr>
                                        <p:cTn id="144" dur="1000" fill="hold"/>
                                        <p:tgtEl>
                                          <p:spTgt spid="7">
                                            <p:txEl>
                                              <p:pRg st="8" end="8"/>
                                            </p:txEl>
                                          </p:spTgt>
                                        </p:tgtEl>
                                        <p:attrNameLst>
                                          <p:attrName>ppt_h</p:attrName>
                                        </p:attrNameLst>
                                      </p:cBhvr>
                                      <p:tavLst>
                                        <p:tav tm="0">
                                          <p:val>
                                            <p:fltVal val="0"/>
                                          </p:val>
                                        </p:tav>
                                        <p:tav tm="100000">
                                          <p:val>
                                            <p:strVal val="#ppt_h"/>
                                          </p:val>
                                        </p:tav>
                                      </p:tavLst>
                                    </p:anim>
                                    <p:anim calcmode="lin" valueType="num">
                                      <p:cBhvr>
                                        <p:cTn id="145" dur="1000" fill="hold"/>
                                        <p:tgtEl>
                                          <p:spTgt spid="7">
                                            <p:txEl>
                                              <p:pRg st="8" end="8"/>
                                            </p:txEl>
                                          </p:spTgt>
                                        </p:tgtEl>
                                        <p:attrNameLst>
                                          <p:attrName>style.rotation</p:attrName>
                                        </p:attrNameLst>
                                      </p:cBhvr>
                                      <p:tavLst>
                                        <p:tav tm="0">
                                          <p:val>
                                            <p:fltVal val="90"/>
                                          </p:val>
                                        </p:tav>
                                        <p:tav tm="100000">
                                          <p:val>
                                            <p:fltVal val="0"/>
                                          </p:val>
                                        </p:tav>
                                      </p:tavLst>
                                    </p:anim>
                                    <p:animEffect transition="in" filter="fade">
                                      <p:cBhvr>
                                        <p:cTn id="146" dur="1000"/>
                                        <p:tgtEl>
                                          <p:spTgt spid="7">
                                            <p:txEl>
                                              <p:pRg st="8" end="8"/>
                                            </p:txEl>
                                          </p:spTgt>
                                        </p:tgtEl>
                                      </p:cBhvr>
                                    </p:animEffect>
                                  </p:childTnLst>
                                </p:cTn>
                              </p:par>
                            </p:childTnLst>
                          </p:cTn>
                        </p:par>
                      </p:childTnLst>
                    </p:cTn>
                  </p:par>
                  <p:par>
                    <p:cTn id="147" fill="hold">
                      <p:stCondLst>
                        <p:cond delay="indefinite"/>
                      </p:stCondLst>
                      <p:childTnLst>
                        <p:par>
                          <p:cTn id="148" fill="hold">
                            <p:stCondLst>
                              <p:cond delay="0"/>
                            </p:stCondLst>
                            <p:childTnLst>
                              <p:par>
                                <p:cTn id="149" presetID="31" presetClass="entr" presetSubtype="0" fill="hold" grpId="0" nodeType="clickEffect">
                                  <p:stCondLst>
                                    <p:cond delay="0"/>
                                  </p:stCondLst>
                                  <p:childTnLst>
                                    <p:set>
                                      <p:cBhvr>
                                        <p:cTn id="150" dur="1" fill="hold">
                                          <p:stCondLst>
                                            <p:cond delay="0"/>
                                          </p:stCondLst>
                                        </p:cTn>
                                        <p:tgtEl>
                                          <p:spTgt spid="7">
                                            <p:txEl>
                                              <p:pRg st="9" end="9"/>
                                            </p:txEl>
                                          </p:spTgt>
                                        </p:tgtEl>
                                        <p:attrNameLst>
                                          <p:attrName>style.visibility</p:attrName>
                                        </p:attrNameLst>
                                      </p:cBhvr>
                                      <p:to>
                                        <p:strVal val="visible"/>
                                      </p:to>
                                    </p:set>
                                    <p:anim calcmode="lin" valueType="num">
                                      <p:cBhvr>
                                        <p:cTn id="151" dur="1000" fill="hold"/>
                                        <p:tgtEl>
                                          <p:spTgt spid="7">
                                            <p:txEl>
                                              <p:pRg st="9" end="9"/>
                                            </p:txEl>
                                          </p:spTgt>
                                        </p:tgtEl>
                                        <p:attrNameLst>
                                          <p:attrName>ppt_w</p:attrName>
                                        </p:attrNameLst>
                                      </p:cBhvr>
                                      <p:tavLst>
                                        <p:tav tm="0">
                                          <p:val>
                                            <p:fltVal val="0"/>
                                          </p:val>
                                        </p:tav>
                                        <p:tav tm="100000">
                                          <p:val>
                                            <p:strVal val="#ppt_w"/>
                                          </p:val>
                                        </p:tav>
                                      </p:tavLst>
                                    </p:anim>
                                    <p:anim calcmode="lin" valueType="num">
                                      <p:cBhvr>
                                        <p:cTn id="152" dur="1000" fill="hold"/>
                                        <p:tgtEl>
                                          <p:spTgt spid="7">
                                            <p:txEl>
                                              <p:pRg st="9" end="9"/>
                                            </p:txEl>
                                          </p:spTgt>
                                        </p:tgtEl>
                                        <p:attrNameLst>
                                          <p:attrName>ppt_h</p:attrName>
                                        </p:attrNameLst>
                                      </p:cBhvr>
                                      <p:tavLst>
                                        <p:tav tm="0">
                                          <p:val>
                                            <p:fltVal val="0"/>
                                          </p:val>
                                        </p:tav>
                                        <p:tav tm="100000">
                                          <p:val>
                                            <p:strVal val="#ppt_h"/>
                                          </p:val>
                                        </p:tav>
                                      </p:tavLst>
                                    </p:anim>
                                    <p:anim calcmode="lin" valueType="num">
                                      <p:cBhvr>
                                        <p:cTn id="153" dur="1000" fill="hold"/>
                                        <p:tgtEl>
                                          <p:spTgt spid="7">
                                            <p:txEl>
                                              <p:pRg st="9" end="9"/>
                                            </p:txEl>
                                          </p:spTgt>
                                        </p:tgtEl>
                                        <p:attrNameLst>
                                          <p:attrName>style.rotation</p:attrName>
                                        </p:attrNameLst>
                                      </p:cBhvr>
                                      <p:tavLst>
                                        <p:tav tm="0">
                                          <p:val>
                                            <p:fltVal val="90"/>
                                          </p:val>
                                        </p:tav>
                                        <p:tav tm="100000">
                                          <p:val>
                                            <p:fltVal val="0"/>
                                          </p:val>
                                        </p:tav>
                                      </p:tavLst>
                                    </p:anim>
                                    <p:animEffect transition="in" filter="fade">
                                      <p:cBhvr>
                                        <p:cTn id="154" dur="10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theme/theme1.xml><?xml version="1.0" encoding="utf-8"?>
<a:theme xmlns:a="http://schemas.openxmlformats.org/drawingml/2006/main" name="UWTSD Office Them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Office Theme" id="{A6B74444-556F-4139-BFB1-6CF102867CE4}" vid="{642C08BA-B611-496F-BF93-7AF9C91C641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B7C8EC3559F764AA080F30F794D2AD4" ma:contentTypeVersion="13" ma:contentTypeDescription="Create a new document." ma:contentTypeScope="" ma:versionID="8221e1a10f8d3d6b3e50db903b46b569">
  <xsd:schema xmlns:xsd="http://www.w3.org/2001/XMLSchema" xmlns:xs="http://www.w3.org/2001/XMLSchema" xmlns:p="http://schemas.microsoft.com/office/2006/metadata/properties" xmlns:ns3="d2d6d51c-be45-489c-bfaa-c0c3d4c0c982" xmlns:ns4="696490a5-0429-499a-a254-a60426c02ef0" targetNamespace="http://schemas.microsoft.com/office/2006/metadata/properties" ma:root="true" ma:fieldsID="3ba10b0d6a078fc71870206bb1a5dc39" ns3:_="" ns4:_="">
    <xsd:import namespace="d2d6d51c-be45-489c-bfaa-c0c3d4c0c982"/>
    <xsd:import namespace="696490a5-0429-499a-a254-a60426c02ef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d6d51c-be45-489c-bfaa-c0c3d4c0c98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96490a5-0429-499a-a254-a60426c02ef0"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6EEB90F-7A68-4775-96DD-3E79A656C779}">
  <ds:schemaRefs>
    <ds:schemaRef ds:uri="http://purl.org/dc/dcmitype/"/>
    <ds:schemaRef ds:uri="d2d6d51c-be45-489c-bfaa-c0c3d4c0c982"/>
    <ds:schemaRef ds:uri="http://schemas.microsoft.com/office/2006/documentManagement/types"/>
    <ds:schemaRef ds:uri="696490a5-0429-499a-a254-a60426c02ef0"/>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18B05295-601C-468C-8DD8-0D4B1045D71B}">
  <ds:schemaRefs>
    <ds:schemaRef ds:uri="http://schemas.microsoft.com/sharepoint/v3/contenttype/forms"/>
  </ds:schemaRefs>
</ds:datastoreItem>
</file>

<file path=customXml/itemProps3.xml><?xml version="1.0" encoding="utf-8"?>
<ds:datastoreItem xmlns:ds="http://schemas.openxmlformats.org/officeDocument/2006/customXml" ds:itemID="{39E53A47-BDCF-4958-B73C-5873056C73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d6d51c-be45-489c-bfaa-c0c3d4c0c982"/>
    <ds:schemaRef ds:uri="696490a5-0429-499a-a254-a60426c02e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 Office Theme</Template>
  <TotalTime>598</TotalTime>
  <Words>2520</Words>
  <Application>Microsoft Office PowerPoint</Application>
  <PresentationFormat>Widescreen</PresentationFormat>
  <Paragraphs>175</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Myriad Pro</vt:lpstr>
      <vt:lpstr>Times New Roman</vt:lpstr>
      <vt:lpstr>UWTSD Office Theme</vt:lpstr>
      <vt:lpstr>The importance of a dissertation feasibility</vt:lpstr>
      <vt:lpstr>No Definitive Approach</vt:lpstr>
      <vt:lpstr>Degree Types</vt:lpstr>
      <vt:lpstr>Assessing Topic Feasibility </vt:lpstr>
      <vt:lpstr>General Questions to ask yourself  </vt:lpstr>
      <vt:lpstr>General Questions cont’d </vt:lpstr>
      <vt:lpstr>Feasibility of Research Question </vt:lpstr>
      <vt:lpstr>Topic Feasibility </vt:lpstr>
      <vt:lpstr>How to do research? </vt:lpstr>
      <vt:lpstr>The Purpose of a research </vt:lpstr>
      <vt:lpstr>research must address the following questions:  </vt:lpstr>
      <vt:lpstr>The Structure of a dissertation </vt:lpstr>
      <vt:lpstr>Title </vt:lpstr>
      <vt:lpstr>Abstract</vt:lpstr>
      <vt:lpstr>Opening pages</vt:lpstr>
      <vt:lpstr>Introduction: </vt:lpstr>
      <vt:lpstr>Some considerations for your introduction</vt:lpstr>
      <vt:lpstr>Literature Review: </vt:lpstr>
      <vt:lpstr>Problems associated with literature reviews</vt:lpstr>
      <vt:lpstr>Methodological Review  </vt:lpstr>
      <vt:lpstr>Results  </vt:lpstr>
      <vt:lpstr>Analysis/ Evaluation:  </vt:lpstr>
      <vt:lpstr>Additional Material</vt:lpstr>
      <vt:lpstr>Writing the research </vt:lpstr>
      <vt:lpstr>Tips and common problems </vt:lpstr>
      <vt:lpstr>Some considerations (in no particular order and level of importance)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a Research Proposal</dc:title>
  <dc:creator>Peter Charlton</dc:creator>
  <cp:lastModifiedBy>Chris House</cp:lastModifiedBy>
  <cp:revision>38</cp:revision>
  <cp:lastPrinted>2018-02-22T09:13:05Z</cp:lastPrinted>
  <dcterms:created xsi:type="dcterms:W3CDTF">2016-10-07T09:00:35Z</dcterms:created>
  <dcterms:modified xsi:type="dcterms:W3CDTF">2021-05-12T11:08:45Z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0x010100FB7C8EC3559F764AA080F30F794D2AD4</vt:lpwstr>
  </property>
</Properties>
</file>