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9"/>
  </p:handoutMasterIdLst>
  <p:sldIdLst>
    <p:sldId id="278" r:id="rId2"/>
    <p:sldId id="280" r:id="rId3"/>
    <p:sldId id="258" r:id="rId4"/>
    <p:sldId id="262" r:id="rId5"/>
    <p:sldId id="259" r:id="rId6"/>
    <p:sldId id="260" r:id="rId7"/>
    <p:sldId id="261" r:id="rId8"/>
    <p:sldId id="263" r:id="rId9"/>
    <p:sldId id="264" r:id="rId10"/>
    <p:sldId id="276" r:id="rId11"/>
    <p:sldId id="272" r:id="rId12"/>
    <p:sldId id="273" r:id="rId13"/>
    <p:sldId id="274" r:id="rId14"/>
    <p:sldId id="271" r:id="rId15"/>
    <p:sldId id="275" r:id="rId16"/>
    <p:sldId id="279" r:id="rId17"/>
    <p:sldId id="277"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3" d="100"/>
          <a:sy n="63" d="100"/>
        </p:scale>
        <p:origin x="1374" y="60"/>
      </p:cViewPr>
      <p:guideLst>
        <p:guide orient="horz" pos="2160"/>
        <p:guide pos="2880"/>
      </p:guideLst>
    </p:cSldViewPr>
  </p:slideViewPr>
  <p:notesTextViewPr>
    <p:cViewPr>
      <p:scale>
        <a:sx n="1" d="1"/>
        <a:sy n="1" d="1"/>
      </p:scale>
      <p:origin x="0" y="0"/>
    </p:cViewPr>
  </p:notesTextViewPr>
  <p:sorterViewPr>
    <p:cViewPr>
      <p:scale>
        <a:sx n="100" d="100"/>
        <a:sy n="100" d="100"/>
      </p:scale>
      <p:origin x="0" y="-15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9E5F905-E069-4691-888A-ED039769FE19}" type="datetimeFigureOut">
              <a:rPr lang="en-GB" smtClean="0"/>
              <a:t>03/05/2018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002F406-28A3-424F-BA03-D57367F05DFD}" type="slidenum">
              <a:rPr lang="en-GB" smtClean="0"/>
              <a:t>‹#›</a:t>
            </a:fld>
            <a:endParaRPr lang="en-GB"/>
          </a:p>
        </p:txBody>
      </p:sp>
    </p:spTree>
    <p:extLst>
      <p:ext uri="{BB962C8B-B14F-4D97-AF65-F5344CB8AC3E}">
        <p14:creationId xmlns:p14="http://schemas.microsoft.com/office/powerpoint/2010/main" val="233039594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D157404-D050-4A73-920C-E0C1BACE4627}" type="datetimeFigureOut">
              <a:rPr lang="en-GB" smtClean="0"/>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573077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157404-D050-4A73-920C-E0C1BACE4627}" type="datetimeFigureOut">
              <a:rPr lang="en-GB" smtClean="0"/>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130982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D157404-D050-4A73-920C-E0C1BACE4627}" type="datetimeFigureOut">
              <a:rPr lang="en-GB" smtClean="0"/>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498718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D157404-D050-4A73-920C-E0C1BACE4627}" type="datetimeFigureOut">
              <a:rPr lang="en-GB" smtClean="0"/>
              <a:t>03/05/2018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1975800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D157404-D050-4A73-920C-E0C1BACE4627}" type="datetimeFigureOut">
              <a:rPr lang="en-GB" smtClean="0"/>
              <a:t>03/05/2018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1400326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D157404-D050-4A73-920C-E0C1BACE4627}" type="datetimeFigureOut">
              <a:rPr lang="en-GB" smtClean="0"/>
              <a:t>03/05/2018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3224272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157404-D050-4A73-920C-E0C1BACE4627}" type="datetimeFigureOut">
              <a:rPr lang="en-GB" smtClean="0"/>
              <a:t>03/05/2018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2945190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157404-D050-4A73-920C-E0C1BACE4627}" type="datetimeFigureOut">
              <a:rPr lang="en-GB" smtClean="0"/>
              <a:t>03/05/2018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4265074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157404-D050-4A73-920C-E0C1BACE4627}" type="datetimeFigureOut">
              <a:rPr lang="en-GB" smtClean="0"/>
              <a:t>03/05/2018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2590975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157404-D050-4A73-920C-E0C1BACE4627}" type="datetimeFigureOut">
              <a:rPr lang="en-GB" smtClean="0"/>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4090520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157404-D050-4A73-920C-E0C1BACE4627}" type="datetimeFigureOut">
              <a:rPr lang="en-GB" smtClean="0"/>
              <a:t>03/05/2018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1133495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157404-D050-4A73-920C-E0C1BACE4627}" type="datetimeFigureOut">
              <a:rPr lang="en-GB" smtClean="0"/>
              <a:t>03/05/2018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40F884-72FE-48D6-9576-75127C0C7158}" type="slidenum">
              <a:rPr lang="en-GB" smtClean="0"/>
              <a:t>‹#›</a:t>
            </a:fld>
            <a:endParaRPr lang="en-GB"/>
          </a:p>
        </p:txBody>
      </p:sp>
    </p:spTree>
    <p:extLst>
      <p:ext uri="{BB962C8B-B14F-4D97-AF65-F5344CB8AC3E}">
        <p14:creationId xmlns:p14="http://schemas.microsoft.com/office/powerpoint/2010/main" val="14444132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685800" y="260649"/>
            <a:ext cx="7772400" cy="1584175"/>
          </a:xfrm>
        </p:spPr>
        <p:txBody>
          <a:bodyPr>
            <a:normAutofit/>
          </a:bodyPr>
          <a:lstStyle/>
          <a:p>
            <a:r>
              <a:rPr lang="en-GB" altLang="en-US" dirty="0" smtClean="0"/>
              <a:t>C.I.M. Certificate</a:t>
            </a:r>
            <a:br>
              <a:rPr lang="en-GB" altLang="en-US" dirty="0" smtClean="0"/>
            </a:br>
            <a:r>
              <a:rPr lang="en-GB" altLang="en-US" dirty="0" smtClean="0"/>
              <a:t>Integrated Communications</a:t>
            </a:r>
          </a:p>
        </p:txBody>
      </p:sp>
      <p:sp>
        <p:nvSpPr>
          <p:cNvPr id="2051" name="Subtitle 2"/>
          <p:cNvSpPr>
            <a:spLocks noGrp="1"/>
          </p:cNvSpPr>
          <p:nvPr>
            <p:ph type="subTitle" idx="1"/>
          </p:nvPr>
        </p:nvSpPr>
        <p:spPr>
          <a:xfrm>
            <a:off x="1187450" y="3886200"/>
            <a:ext cx="6769100" cy="1752600"/>
          </a:xfrm>
        </p:spPr>
        <p:txBody>
          <a:bodyPr/>
          <a:lstStyle/>
          <a:p>
            <a:r>
              <a:rPr lang="en-GB" altLang="en-US" dirty="0" smtClean="0"/>
              <a:t>The Product</a:t>
            </a:r>
          </a:p>
          <a:p>
            <a:r>
              <a:rPr lang="en-GB" altLang="en-US" dirty="0" smtClean="0"/>
              <a:t>By Will Fleming</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55776" y="1916832"/>
            <a:ext cx="4032448" cy="1969368"/>
          </a:xfrm>
          <a:prstGeom prst="rect">
            <a:avLst/>
          </a:prstGeom>
        </p:spPr>
      </p:pic>
    </p:spTree>
    <p:extLst>
      <p:ext uri="{BB962C8B-B14F-4D97-AF65-F5344CB8AC3E}">
        <p14:creationId xmlns:p14="http://schemas.microsoft.com/office/powerpoint/2010/main" val="4533832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395288" y="404813"/>
            <a:ext cx="8280400" cy="1347787"/>
          </a:xfrm>
        </p:spPr>
        <p:txBody>
          <a:bodyPr/>
          <a:lstStyle/>
          <a:p>
            <a:r>
              <a:rPr lang="en-GB" altLang="en-US" smtClean="0"/>
              <a:t>What did we learn from last week?</a:t>
            </a:r>
          </a:p>
        </p:txBody>
      </p:sp>
      <p:sp>
        <p:nvSpPr>
          <p:cNvPr id="5123" name="Content Placeholder 2"/>
          <p:cNvSpPr>
            <a:spLocks noGrp="1"/>
          </p:cNvSpPr>
          <p:nvPr>
            <p:ph idx="1"/>
          </p:nvPr>
        </p:nvSpPr>
        <p:spPr>
          <a:xfrm>
            <a:off x="685800" y="1773238"/>
            <a:ext cx="7772400" cy="4392612"/>
          </a:xfrm>
        </p:spPr>
        <p:txBody>
          <a:bodyPr/>
          <a:lstStyle/>
          <a:p>
            <a:pPr marL="514350" indent="-514350">
              <a:buFont typeface="Times New Roman" panose="02020603050405020304" pitchFamily="18" charset="0"/>
              <a:buAutoNum type="arabicPeriod"/>
            </a:pPr>
            <a:r>
              <a:rPr lang="en-GB" altLang="en-US" sz="2800" smtClean="0"/>
              <a:t>In your own words explain what is marketing? </a:t>
            </a:r>
          </a:p>
          <a:p>
            <a:pPr marL="514350" indent="-514350">
              <a:buFont typeface="Times New Roman" panose="02020603050405020304" pitchFamily="18" charset="0"/>
              <a:buAutoNum type="arabicPeriod"/>
            </a:pPr>
            <a:r>
              <a:rPr lang="en-GB" altLang="en-US" sz="2800" smtClean="0"/>
              <a:t>And then what is marketing communications? (in particular what is the marketing mix, the </a:t>
            </a:r>
            <a:r>
              <a:rPr lang="en-GB" altLang="en-US" sz="2800" b="1" smtClean="0"/>
              <a:t>promotions</a:t>
            </a:r>
            <a:r>
              <a:rPr lang="en-GB" altLang="en-US" sz="2800" smtClean="0"/>
              <a:t> mix and the communications mix? and what is their relationship?)</a:t>
            </a:r>
          </a:p>
          <a:p>
            <a:pPr marL="514350" indent="-514350">
              <a:buFont typeface="Times New Roman" panose="02020603050405020304" pitchFamily="18" charset="0"/>
              <a:buAutoNum type="arabicPeriod"/>
            </a:pPr>
            <a:r>
              <a:rPr lang="en-GB" altLang="en-US" sz="2800" smtClean="0"/>
              <a:t>How do marketing communications engage you?</a:t>
            </a:r>
          </a:p>
          <a:p>
            <a:pPr marL="514350" indent="-514350">
              <a:buFontTx/>
              <a:buNone/>
            </a:pPr>
            <a:r>
              <a:rPr lang="en-GB" altLang="en-US" sz="2800" smtClean="0"/>
              <a:t>4.  What MarComms campaigns have you seen recently that have </a:t>
            </a:r>
            <a:r>
              <a:rPr lang="en-GB" altLang="en-US" sz="2800" i="1" smtClean="0"/>
              <a:t>engaged</a:t>
            </a:r>
            <a:r>
              <a:rPr lang="en-GB" altLang="en-US" sz="2800" smtClean="0"/>
              <a:t> you? – that is you loved it, loathed it or it has offended you? </a:t>
            </a:r>
          </a:p>
          <a:p>
            <a:pPr marL="514350" indent="-514350">
              <a:buFontTx/>
              <a:buNone/>
            </a:pPr>
            <a:endParaRPr lang="en-GB" altLang="en-US" sz="2800" smtClean="0"/>
          </a:p>
          <a:p>
            <a:pPr marL="514350" indent="-514350">
              <a:buFont typeface="Times New Roman" panose="02020603050405020304" pitchFamily="18" charset="0"/>
              <a:buAutoNum type="arabicPeriod"/>
            </a:pPr>
            <a:endParaRPr lang="en-GB" altLang="en-US" sz="2800" smtClean="0"/>
          </a:p>
        </p:txBody>
      </p:sp>
    </p:spTree>
    <p:extLst>
      <p:ext uri="{BB962C8B-B14F-4D97-AF65-F5344CB8AC3E}">
        <p14:creationId xmlns:p14="http://schemas.microsoft.com/office/powerpoint/2010/main" val="25628530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381000" y="274638"/>
            <a:ext cx="3886200" cy="1143000"/>
          </a:xfrm>
        </p:spPr>
        <p:txBody>
          <a:bodyPr>
            <a:normAutofit fontScale="90000"/>
          </a:bodyPr>
          <a:lstStyle/>
          <a:p>
            <a:r>
              <a:rPr lang="en-GB" sz="4000" dirty="0" smtClean="0"/>
              <a:t>IMPLEMENTATION</a:t>
            </a:r>
            <a:r>
              <a:rPr lang="en-GB" dirty="0" smtClean="0"/>
              <a:t/>
            </a:r>
            <a:br>
              <a:rPr lang="en-GB" dirty="0" smtClean="0"/>
            </a:br>
            <a:r>
              <a:rPr lang="en-GB" sz="3600" dirty="0" smtClean="0"/>
              <a:t>- the marketing mix</a:t>
            </a:r>
          </a:p>
        </p:txBody>
      </p:sp>
      <p:sp>
        <p:nvSpPr>
          <p:cNvPr id="5123" name="Content Placeholder 2"/>
          <p:cNvSpPr>
            <a:spLocks noGrp="1"/>
          </p:cNvSpPr>
          <p:nvPr>
            <p:ph sz="half" idx="1"/>
          </p:nvPr>
        </p:nvSpPr>
        <p:spPr>
          <a:xfrm>
            <a:off x="457200" y="1600200"/>
            <a:ext cx="3682752" cy="5141168"/>
          </a:xfrm>
        </p:spPr>
        <p:txBody>
          <a:bodyPr/>
          <a:lstStyle/>
          <a:p>
            <a:pPr marL="0" indent="0" algn="ctr">
              <a:buNone/>
            </a:pPr>
            <a:r>
              <a:rPr lang="en-GB" sz="3200" dirty="0" smtClean="0"/>
              <a:t>The 7P’s</a:t>
            </a:r>
          </a:p>
          <a:p>
            <a:r>
              <a:rPr lang="en-GB" sz="3200" dirty="0" smtClean="0"/>
              <a:t>Product </a:t>
            </a:r>
          </a:p>
          <a:p>
            <a:r>
              <a:rPr lang="en-GB" sz="3200" dirty="0" smtClean="0"/>
              <a:t>Price</a:t>
            </a:r>
          </a:p>
          <a:p>
            <a:r>
              <a:rPr lang="en-GB" sz="3200" dirty="0" smtClean="0"/>
              <a:t>Place</a:t>
            </a:r>
          </a:p>
          <a:p>
            <a:r>
              <a:rPr lang="en-GB" sz="3200" dirty="0" smtClean="0"/>
              <a:t>Promotion</a:t>
            </a:r>
          </a:p>
          <a:p>
            <a:r>
              <a:rPr lang="en-GB" sz="3200" dirty="0" smtClean="0"/>
              <a:t>People</a:t>
            </a:r>
          </a:p>
          <a:p>
            <a:r>
              <a:rPr lang="en-GB" sz="3200" dirty="0" smtClean="0"/>
              <a:t>Processes</a:t>
            </a:r>
          </a:p>
          <a:p>
            <a:r>
              <a:rPr lang="en-GB" sz="3200" dirty="0" smtClean="0"/>
              <a:t>Physical evidence</a:t>
            </a:r>
          </a:p>
        </p:txBody>
      </p:sp>
      <p:pic>
        <p:nvPicPr>
          <p:cNvPr id="7"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139952" y="274638"/>
            <a:ext cx="5004048" cy="6466730"/>
          </a:xfrm>
        </p:spPr>
      </p:pic>
    </p:spTree>
    <p:extLst>
      <p:ext uri="{BB962C8B-B14F-4D97-AF65-F5344CB8AC3E}">
        <p14:creationId xmlns:p14="http://schemas.microsoft.com/office/powerpoint/2010/main" val="70866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r>
              <a:rPr lang="en-US" smtClean="0"/>
              <a:t>THE MARKETING MIX  AS A COMPETITIVE ADVANTAGE</a:t>
            </a:r>
          </a:p>
        </p:txBody>
      </p:sp>
      <p:sp>
        <p:nvSpPr>
          <p:cNvPr id="6147" name="Rectangle 3"/>
          <p:cNvSpPr>
            <a:spLocks noGrp="1" noChangeArrowheads="1"/>
          </p:cNvSpPr>
          <p:nvPr>
            <p:ph type="body" idx="1"/>
          </p:nvPr>
        </p:nvSpPr>
        <p:spPr/>
        <p:txBody>
          <a:bodyPr/>
          <a:lstStyle/>
          <a:p>
            <a:pPr algn="ctr">
              <a:buFontTx/>
              <a:buNone/>
            </a:pPr>
            <a:r>
              <a:rPr lang="en-US" dirty="0" smtClean="0"/>
              <a:t>PRODUCT</a:t>
            </a:r>
          </a:p>
          <a:p>
            <a:pPr>
              <a:buFontTx/>
              <a:buNone/>
            </a:pPr>
            <a:r>
              <a:rPr lang="en-US" dirty="0" smtClean="0"/>
              <a:t>ISSUES INCLUDE:</a:t>
            </a:r>
          </a:p>
          <a:p>
            <a:r>
              <a:rPr lang="en-US" dirty="0" smtClean="0"/>
              <a:t>the augmented product</a:t>
            </a:r>
          </a:p>
          <a:p>
            <a:r>
              <a:rPr lang="en-US" dirty="0" smtClean="0"/>
              <a:t>packaging</a:t>
            </a:r>
          </a:p>
          <a:p>
            <a:r>
              <a:rPr lang="en-US" dirty="0" smtClean="0"/>
              <a:t>the product range &amp; the product portfolio</a:t>
            </a:r>
          </a:p>
          <a:p>
            <a:r>
              <a:rPr lang="en-US" i="1" dirty="0" smtClean="0"/>
              <a:t>branding</a:t>
            </a:r>
          </a:p>
          <a:p>
            <a:r>
              <a:rPr lang="en-US" i="1" dirty="0" smtClean="0"/>
              <a:t>quality</a:t>
            </a:r>
          </a:p>
        </p:txBody>
      </p:sp>
    </p:spTree>
    <p:extLst>
      <p:ext uri="{BB962C8B-B14F-4D97-AF65-F5344CB8AC3E}">
        <p14:creationId xmlns:p14="http://schemas.microsoft.com/office/powerpoint/2010/main" val="4994442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188640"/>
            <a:ext cx="7772400" cy="936104"/>
          </a:xfrm>
        </p:spPr>
        <p:txBody>
          <a:bodyPr/>
          <a:lstStyle/>
          <a:p>
            <a:r>
              <a:rPr lang="en-GB" altLang="en-US" dirty="0"/>
              <a:t>What is a </a:t>
            </a:r>
            <a:r>
              <a:rPr lang="en-GB" altLang="en-US" dirty="0" smtClean="0"/>
              <a:t>product?</a:t>
            </a:r>
            <a:endParaRPr lang="en-GB" altLang="en-US" dirty="0"/>
          </a:p>
        </p:txBody>
      </p:sp>
      <p:sp>
        <p:nvSpPr>
          <p:cNvPr id="3075" name="Rectangle 3"/>
          <p:cNvSpPr>
            <a:spLocks noGrp="1" noChangeArrowheads="1"/>
          </p:cNvSpPr>
          <p:nvPr>
            <p:ph type="body" idx="1"/>
          </p:nvPr>
        </p:nvSpPr>
        <p:spPr>
          <a:xfrm>
            <a:off x="685800" y="1268760"/>
            <a:ext cx="7772400" cy="4827240"/>
          </a:xfrm>
        </p:spPr>
        <p:txBody>
          <a:bodyPr/>
          <a:lstStyle/>
          <a:p>
            <a:r>
              <a:rPr lang="en-GB" altLang="en-US" sz="2800" dirty="0" smtClean="0"/>
              <a:t>A definition</a:t>
            </a:r>
          </a:p>
          <a:p>
            <a:pPr>
              <a:buFontTx/>
              <a:buNone/>
            </a:pPr>
            <a:r>
              <a:rPr lang="en-GB" altLang="en-US" sz="2800" dirty="0" smtClean="0"/>
              <a:t>“ </a:t>
            </a:r>
            <a:r>
              <a:rPr lang="en-GB" altLang="en-US" sz="2800" dirty="0"/>
              <a:t>anything offered to a market for attention, acquisition, use or consumption that might satisfy a need or want.”  (Kotler &amp; Armstrong 2001:291)</a:t>
            </a:r>
          </a:p>
          <a:p>
            <a:r>
              <a:rPr lang="en-GB" altLang="en-US" sz="2800" dirty="0"/>
              <a:t>It </a:t>
            </a:r>
            <a:r>
              <a:rPr lang="en-GB" altLang="en-US" sz="2800" dirty="0" smtClean="0"/>
              <a:t>now even includes </a:t>
            </a:r>
            <a:r>
              <a:rPr lang="en-GB" altLang="en-US" sz="2800" dirty="0"/>
              <a:t>physical objects, </a:t>
            </a:r>
            <a:r>
              <a:rPr lang="en-GB" altLang="en-US" sz="2800" b="1" i="1" dirty="0"/>
              <a:t>services</a:t>
            </a:r>
            <a:r>
              <a:rPr lang="en-GB" altLang="en-US" sz="2800" dirty="0"/>
              <a:t>, events, persons, places, organisations, ideas or any mix of the above.</a:t>
            </a:r>
          </a:p>
          <a:p>
            <a:r>
              <a:rPr lang="en-GB" altLang="en-US" sz="2800" dirty="0"/>
              <a:t>Can be either Consumer or Industrial</a:t>
            </a:r>
          </a:p>
        </p:txBody>
      </p:sp>
      <p:pic>
        <p:nvPicPr>
          <p:cNvPr id="4"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5013176"/>
            <a:ext cx="3528392" cy="1844824"/>
          </a:xfrm>
          <a:prstGeom prst="rect">
            <a:avLst/>
          </a:prstGeom>
        </p:spPr>
      </p:pic>
    </p:spTree>
    <p:extLst>
      <p:ext uri="{BB962C8B-B14F-4D97-AF65-F5344CB8AC3E}">
        <p14:creationId xmlns:p14="http://schemas.microsoft.com/office/powerpoint/2010/main" val="31310151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1131094"/>
            <a:ext cx="8286750" cy="994172"/>
          </a:xfrm>
        </p:spPr>
        <p:txBody>
          <a:bodyPr>
            <a:normAutofit fontScale="90000"/>
          </a:bodyPr>
          <a:lstStyle/>
          <a:p>
            <a:r>
              <a:rPr lang="en-GB" dirty="0" smtClean="0"/>
              <a:t>The Augmented Product- the layers of a product</a:t>
            </a:r>
            <a:endParaRPr lang="en-GB" dirty="0"/>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22496" y="2218299"/>
            <a:ext cx="4663440" cy="4411101"/>
          </a:xfrm>
        </p:spPr>
      </p:pic>
      <p:sp>
        <p:nvSpPr>
          <p:cNvPr id="6" name="Content Placeholder 5"/>
          <p:cNvSpPr>
            <a:spLocks noGrp="1"/>
          </p:cNvSpPr>
          <p:nvPr>
            <p:ph sz="half" idx="2"/>
          </p:nvPr>
        </p:nvSpPr>
        <p:spPr>
          <a:xfrm>
            <a:off x="5349240" y="2226468"/>
            <a:ext cx="3332365" cy="4402931"/>
          </a:xfrm>
        </p:spPr>
        <p:txBody>
          <a:bodyPr>
            <a:normAutofit fontScale="85000" lnSpcReduction="20000"/>
          </a:bodyPr>
          <a:lstStyle/>
          <a:p>
            <a:r>
              <a:rPr lang="en-GB" dirty="0" smtClean="0"/>
              <a:t>Core benefit – a mode of transport you control</a:t>
            </a:r>
          </a:p>
          <a:p>
            <a:r>
              <a:rPr lang="en-GB" dirty="0" smtClean="0"/>
              <a:t>Basic Product – a car</a:t>
            </a:r>
          </a:p>
          <a:p>
            <a:r>
              <a:rPr lang="en-GB" dirty="0" smtClean="0"/>
              <a:t>Expected Product – brand, model, colour</a:t>
            </a:r>
          </a:p>
          <a:p>
            <a:r>
              <a:rPr lang="en-GB" dirty="0" smtClean="0"/>
              <a:t>Augmented Product – guarantees, warranties, interest free finance</a:t>
            </a:r>
          </a:p>
          <a:p>
            <a:r>
              <a:rPr lang="en-GB" dirty="0" smtClean="0"/>
              <a:t>Potential product – hybrid/ electric, </a:t>
            </a:r>
            <a:r>
              <a:rPr lang="en-GB" dirty="0" err="1" smtClean="0"/>
              <a:t>sensored</a:t>
            </a:r>
            <a:r>
              <a:rPr lang="en-GB" dirty="0" smtClean="0"/>
              <a:t>/driverless,</a:t>
            </a:r>
            <a:endParaRPr lang="en-GB" dirty="0"/>
          </a:p>
        </p:txBody>
      </p:sp>
    </p:spTree>
    <p:extLst>
      <p:ext uri="{BB962C8B-B14F-4D97-AF65-F5344CB8AC3E}">
        <p14:creationId xmlns:p14="http://schemas.microsoft.com/office/powerpoint/2010/main" val="17913233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GB" dirty="0" smtClean="0"/>
              <a:t>Packaging</a:t>
            </a:r>
            <a:endParaRPr lang="en-GB" dirty="0"/>
          </a:p>
        </p:txBody>
      </p:sp>
      <p:graphicFrame>
        <p:nvGraphicFramePr>
          <p:cNvPr id="3" name="Content Placeholder 2"/>
          <p:cNvGraphicFramePr>
            <a:graphicFrameLocks noGrp="1"/>
          </p:cNvGraphicFramePr>
          <p:nvPr>
            <p:ph sz="half" idx="1"/>
            <p:extLst>
              <p:ext uri="{D42A27DB-BD31-4B8C-83A1-F6EECF244321}">
                <p14:modId xmlns:p14="http://schemas.microsoft.com/office/powerpoint/2010/main" val="187158045"/>
              </p:ext>
            </p:extLst>
          </p:nvPr>
        </p:nvGraphicFramePr>
        <p:xfrm>
          <a:off x="226002" y="1219202"/>
          <a:ext cx="4288848" cy="5410198"/>
        </p:xfrm>
        <a:graphic>
          <a:graphicData uri="http://schemas.openxmlformats.org/drawingml/2006/table">
            <a:tbl>
              <a:tblPr/>
              <a:tblGrid>
                <a:gridCol w="1072212">
                  <a:extLst>
                    <a:ext uri="{9D8B030D-6E8A-4147-A177-3AD203B41FA5}">
                      <a16:colId xmlns:a16="http://schemas.microsoft.com/office/drawing/2014/main" val="20000"/>
                    </a:ext>
                  </a:extLst>
                </a:gridCol>
                <a:gridCol w="1072212">
                  <a:extLst>
                    <a:ext uri="{9D8B030D-6E8A-4147-A177-3AD203B41FA5}">
                      <a16:colId xmlns:a16="http://schemas.microsoft.com/office/drawing/2014/main" val="20001"/>
                    </a:ext>
                  </a:extLst>
                </a:gridCol>
                <a:gridCol w="1072212">
                  <a:extLst>
                    <a:ext uri="{9D8B030D-6E8A-4147-A177-3AD203B41FA5}">
                      <a16:colId xmlns:a16="http://schemas.microsoft.com/office/drawing/2014/main" val="20002"/>
                    </a:ext>
                  </a:extLst>
                </a:gridCol>
                <a:gridCol w="1072212">
                  <a:extLst>
                    <a:ext uri="{9D8B030D-6E8A-4147-A177-3AD203B41FA5}">
                      <a16:colId xmlns:a16="http://schemas.microsoft.com/office/drawing/2014/main" val="20003"/>
                    </a:ext>
                  </a:extLst>
                </a:gridCol>
              </a:tblGrid>
              <a:tr h="374909">
                <a:tc>
                  <a:txBody>
                    <a:bodyPr/>
                    <a:lstStyle/>
                    <a:p>
                      <a:pPr algn="l" fontAlgn="t"/>
                      <a:r>
                        <a:rPr lang="en-GB" sz="700" b="1" i="0" dirty="0">
                          <a:effectLst/>
                        </a:rPr>
                        <a:t>Material</a:t>
                      </a:r>
                    </a:p>
                  </a:txBody>
                  <a:tcPr marL="28161" marR="17600" marT="28161" marB="7040">
                    <a:lnL>
                      <a:noFill/>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B101"/>
                    </a:solidFill>
                  </a:tcPr>
                </a:tc>
                <a:tc>
                  <a:txBody>
                    <a:bodyPr/>
                    <a:lstStyle/>
                    <a:p>
                      <a:pPr algn="l" fontAlgn="t"/>
                      <a:r>
                        <a:rPr lang="en-GB" sz="700" b="1" i="0">
                          <a:effectLst/>
                        </a:rPr>
                        <a:t>Advantages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B101"/>
                    </a:solidFill>
                  </a:tcPr>
                </a:tc>
                <a:tc>
                  <a:txBody>
                    <a:bodyPr/>
                    <a:lstStyle/>
                    <a:p>
                      <a:pPr algn="l" fontAlgn="t"/>
                      <a:r>
                        <a:rPr lang="en-GB" sz="700" b="1" i="0">
                          <a:effectLst/>
                        </a:rPr>
                        <a:t>Disadvantages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B101"/>
                    </a:solidFill>
                  </a:tcPr>
                </a:tc>
                <a:tc>
                  <a:txBody>
                    <a:bodyPr/>
                    <a:lstStyle/>
                    <a:p>
                      <a:pPr algn="l" fontAlgn="t"/>
                      <a:r>
                        <a:rPr lang="en-GB" sz="700" b="1" i="0">
                          <a:effectLst/>
                        </a:rPr>
                        <a:t>Uses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B101"/>
                    </a:solidFill>
                  </a:tcPr>
                </a:tc>
                <a:extLst>
                  <a:ext uri="{0D108BD9-81ED-4DB2-BD59-A6C34878D82A}">
                    <a16:rowId xmlns:a16="http://schemas.microsoft.com/office/drawing/2014/main" val="10000"/>
                  </a:ext>
                </a:extLst>
              </a:tr>
              <a:tr h="1492212">
                <a:tc>
                  <a:txBody>
                    <a:bodyPr/>
                    <a:lstStyle/>
                    <a:p>
                      <a:pPr algn="l" fontAlgn="t"/>
                      <a:r>
                        <a:rPr lang="en-GB" sz="700">
                          <a:effectLst/>
                        </a:rPr>
                        <a:t>Glass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c>
                  <a:txBody>
                    <a:bodyPr/>
                    <a:lstStyle/>
                    <a:p>
                      <a:pPr algn="l" fontAlgn="t">
                        <a:buFont typeface="Arial" panose="020B0604020202020204" pitchFamily="34" charset="0"/>
                        <a:buChar char="•"/>
                      </a:pPr>
                      <a:r>
                        <a:rPr lang="en-GB" sz="700">
                          <a:effectLst/>
                        </a:rPr>
                        <a:t>- reusable</a:t>
                      </a:r>
                    </a:p>
                    <a:p>
                      <a:pPr algn="l" fontAlgn="t">
                        <a:buFont typeface="Arial" panose="020B0604020202020204" pitchFamily="34" charset="0"/>
                        <a:buChar char="•"/>
                      </a:pPr>
                      <a:r>
                        <a:rPr lang="en-GB" sz="700">
                          <a:effectLst/>
                        </a:rPr>
                        <a:t>- heat-resistant</a:t>
                      </a:r>
                    </a:p>
                    <a:p>
                      <a:pPr algn="l" fontAlgn="t">
                        <a:buFont typeface="Arial" panose="020B0604020202020204" pitchFamily="34" charset="0"/>
                        <a:buChar char="•"/>
                      </a:pPr>
                      <a:r>
                        <a:rPr lang="en-GB" sz="700">
                          <a:effectLst/>
                        </a:rPr>
                        <a:t>- recyclable</a:t>
                      </a:r>
                    </a:p>
                    <a:p>
                      <a:pPr algn="l" fontAlgn="t">
                        <a:buFont typeface="Arial" panose="020B0604020202020204" pitchFamily="34" charset="0"/>
                        <a:buChar char="•"/>
                      </a:pPr>
                      <a:r>
                        <a:rPr lang="en-GB" sz="700">
                          <a:effectLst/>
                        </a:rPr>
                        <a:t>- keeps shape</a:t>
                      </a:r>
                    </a:p>
                    <a:p>
                      <a:pPr algn="l" fontAlgn="t">
                        <a:buFont typeface="Arial" panose="020B0604020202020204" pitchFamily="34" charset="0"/>
                        <a:buChar char="•"/>
                      </a:pPr>
                      <a:r>
                        <a:rPr lang="en-GB" sz="700">
                          <a:effectLst/>
                        </a:rPr>
                        <a:t>- low cost</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c>
                  <a:txBody>
                    <a:bodyPr/>
                    <a:lstStyle/>
                    <a:p>
                      <a:pPr algn="l" fontAlgn="t">
                        <a:buFont typeface="Arial" panose="020B0604020202020204" pitchFamily="34" charset="0"/>
                        <a:buChar char="•"/>
                      </a:pPr>
                      <a:r>
                        <a:rPr lang="en-GB" sz="700">
                          <a:effectLst/>
                        </a:rPr>
                        <a:t>- fragile</a:t>
                      </a:r>
                    </a:p>
                    <a:p>
                      <a:pPr algn="l" fontAlgn="t">
                        <a:buFont typeface="Arial" panose="020B0604020202020204" pitchFamily="34" charset="0"/>
                        <a:buChar char="•"/>
                      </a:pPr>
                      <a:r>
                        <a:rPr lang="en-GB" sz="700">
                          <a:effectLst/>
                        </a:rPr>
                        <a:t>- safety issues</a:t>
                      </a:r>
                    </a:p>
                    <a:p>
                      <a:pPr algn="l" fontAlgn="t">
                        <a:buFont typeface="Arial" panose="020B0604020202020204" pitchFamily="34" charset="0"/>
                        <a:buChar char="•"/>
                      </a:pPr>
                      <a:r>
                        <a:rPr lang="en-GB" sz="700">
                          <a:effectLst/>
                        </a:rPr>
                        <a:t>- heavy</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c>
                  <a:txBody>
                    <a:bodyPr/>
                    <a:lstStyle/>
                    <a:p>
                      <a:pPr algn="l" fontAlgn="t">
                        <a:buFont typeface="Arial" panose="020B0604020202020204" pitchFamily="34" charset="0"/>
                        <a:buChar char="•"/>
                      </a:pPr>
                      <a:r>
                        <a:rPr lang="en-GB" sz="700" dirty="0">
                          <a:effectLst/>
                        </a:rPr>
                        <a:t>- baby foods</a:t>
                      </a:r>
                    </a:p>
                    <a:p>
                      <a:pPr algn="l" fontAlgn="t">
                        <a:buFont typeface="Arial" panose="020B0604020202020204" pitchFamily="34" charset="0"/>
                        <a:buChar char="•"/>
                      </a:pPr>
                      <a:r>
                        <a:rPr lang="en-GB" sz="700" dirty="0">
                          <a:effectLst/>
                        </a:rPr>
                        <a:t>- salad cream</a:t>
                      </a:r>
                    </a:p>
                    <a:p>
                      <a:pPr algn="l" fontAlgn="t">
                        <a:buFont typeface="Arial" panose="020B0604020202020204" pitchFamily="34" charset="0"/>
                        <a:buChar char="•"/>
                      </a:pPr>
                      <a:r>
                        <a:rPr lang="en-GB" sz="700" dirty="0">
                          <a:effectLst/>
                        </a:rPr>
                        <a:t>- pickles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extLst>
                  <a:ext uri="{0D108BD9-81ED-4DB2-BD59-A6C34878D82A}">
                    <a16:rowId xmlns:a16="http://schemas.microsoft.com/office/drawing/2014/main" val="10001"/>
                  </a:ext>
                </a:extLst>
              </a:tr>
              <a:tr h="1492212">
                <a:tc>
                  <a:txBody>
                    <a:bodyPr/>
                    <a:lstStyle/>
                    <a:p>
                      <a:pPr algn="l" fontAlgn="t"/>
                      <a:r>
                        <a:rPr lang="en-GB" sz="700">
                          <a:effectLst/>
                        </a:rPr>
                        <a:t>Metal</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CDFBD"/>
                    </a:solidFill>
                  </a:tcPr>
                </a:tc>
                <a:tc>
                  <a:txBody>
                    <a:bodyPr/>
                    <a:lstStyle/>
                    <a:p>
                      <a:pPr algn="l" fontAlgn="t">
                        <a:buFont typeface="Arial" panose="020B0604020202020204" pitchFamily="34" charset="0"/>
                        <a:buChar char="•"/>
                      </a:pPr>
                      <a:r>
                        <a:rPr lang="en-GB" sz="700">
                          <a:effectLst/>
                        </a:rPr>
                        <a:t>- recyclable</a:t>
                      </a:r>
                    </a:p>
                    <a:p>
                      <a:pPr algn="l" fontAlgn="t">
                        <a:buFont typeface="Arial" panose="020B0604020202020204" pitchFamily="34" charset="0"/>
                        <a:buChar char="•"/>
                      </a:pPr>
                      <a:r>
                        <a:rPr lang="en-GB" sz="700">
                          <a:effectLst/>
                        </a:rPr>
                        <a:t>- lightweight</a:t>
                      </a:r>
                    </a:p>
                    <a:p>
                      <a:pPr algn="l" fontAlgn="t">
                        <a:buFont typeface="Arial" panose="020B0604020202020204" pitchFamily="34" charset="0"/>
                        <a:buChar char="•"/>
                      </a:pPr>
                      <a:r>
                        <a:rPr lang="en-GB" sz="700">
                          <a:effectLst/>
                        </a:rPr>
                        <a:t>- impermeable</a:t>
                      </a:r>
                    </a:p>
                    <a:p>
                      <a:pPr algn="l" fontAlgn="t">
                        <a:buFont typeface="Arial" panose="020B0604020202020204" pitchFamily="34" charset="0"/>
                        <a:buChar char="•"/>
                      </a:pPr>
                      <a:r>
                        <a:rPr lang="en-GB" sz="700">
                          <a:effectLst/>
                        </a:rPr>
                        <a:t>- withstands heat processing</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CDFBD"/>
                    </a:solidFill>
                  </a:tcPr>
                </a:tc>
                <a:tc>
                  <a:txBody>
                    <a:bodyPr/>
                    <a:lstStyle/>
                    <a:p>
                      <a:pPr algn="l" fontAlgn="t">
                        <a:buFont typeface="Arial" panose="020B0604020202020204" pitchFamily="34" charset="0"/>
                        <a:buChar char="•"/>
                      </a:pPr>
                      <a:r>
                        <a:rPr lang="en-GB" sz="700" dirty="0">
                          <a:effectLst/>
                        </a:rPr>
                        <a:t>- may react with food</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CDFBD"/>
                    </a:solidFill>
                  </a:tcPr>
                </a:tc>
                <a:tc>
                  <a:txBody>
                    <a:bodyPr/>
                    <a:lstStyle/>
                    <a:p>
                      <a:pPr algn="l" fontAlgn="t">
                        <a:buFont typeface="Arial" panose="020B0604020202020204" pitchFamily="34" charset="0"/>
                        <a:buChar char="•"/>
                      </a:pPr>
                      <a:r>
                        <a:rPr lang="en-GB" sz="700">
                          <a:effectLst/>
                        </a:rPr>
                        <a:t>- soup cans</a:t>
                      </a:r>
                    </a:p>
                    <a:p>
                      <a:pPr algn="l" fontAlgn="t">
                        <a:buFont typeface="Arial" panose="020B0604020202020204" pitchFamily="34" charset="0"/>
                        <a:buChar char="•"/>
                      </a:pPr>
                      <a:r>
                        <a:rPr lang="en-GB" sz="700">
                          <a:effectLst/>
                        </a:rPr>
                        <a:t>- take-away containers</a:t>
                      </a:r>
                    </a:p>
                    <a:p>
                      <a:pPr algn="l" fontAlgn="t">
                        <a:buFont typeface="Arial" panose="020B0604020202020204" pitchFamily="34" charset="0"/>
                        <a:buChar char="•"/>
                      </a:pPr>
                      <a:r>
                        <a:rPr lang="en-GB" sz="700">
                          <a:effectLst/>
                        </a:rPr>
                        <a:t>- bottle tops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CDFBD"/>
                    </a:solidFill>
                  </a:tcPr>
                </a:tc>
                <a:extLst>
                  <a:ext uri="{0D108BD9-81ED-4DB2-BD59-A6C34878D82A}">
                    <a16:rowId xmlns:a16="http://schemas.microsoft.com/office/drawing/2014/main" val="10002"/>
                  </a:ext>
                </a:extLst>
              </a:tr>
              <a:tr h="2050865">
                <a:tc>
                  <a:txBody>
                    <a:bodyPr/>
                    <a:lstStyle/>
                    <a:p>
                      <a:pPr algn="l" fontAlgn="t"/>
                      <a:r>
                        <a:rPr lang="en-GB" sz="700">
                          <a:effectLst/>
                        </a:rPr>
                        <a:t>Card/paper</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c>
                  <a:txBody>
                    <a:bodyPr/>
                    <a:lstStyle/>
                    <a:p>
                      <a:pPr algn="l" fontAlgn="t">
                        <a:buFont typeface="Arial" panose="020B0604020202020204" pitchFamily="34" charset="0"/>
                        <a:buChar char="•"/>
                      </a:pPr>
                      <a:r>
                        <a:rPr lang="en-GB" sz="700">
                          <a:effectLst/>
                        </a:rPr>
                        <a:t>- easy to print on</a:t>
                      </a:r>
                    </a:p>
                    <a:p>
                      <a:pPr algn="l" fontAlgn="t">
                        <a:buFont typeface="Arial" panose="020B0604020202020204" pitchFamily="34" charset="0"/>
                        <a:buChar char="•"/>
                      </a:pPr>
                      <a:r>
                        <a:rPr lang="en-GB" sz="700">
                          <a:effectLst/>
                        </a:rPr>
                        <a:t>- cheap to produce</a:t>
                      </a:r>
                    </a:p>
                    <a:p>
                      <a:pPr algn="l" fontAlgn="t">
                        <a:buFont typeface="Arial" panose="020B0604020202020204" pitchFamily="34" charset="0"/>
                        <a:buChar char="•"/>
                      </a:pPr>
                      <a:r>
                        <a:rPr lang="en-GB" sz="700">
                          <a:effectLst/>
                        </a:rPr>
                        <a:t>- biodegradable</a:t>
                      </a:r>
                    </a:p>
                    <a:p>
                      <a:pPr algn="l" fontAlgn="t">
                        <a:buFont typeface="Arial" panose="020B0604020202020204" pitchFamily="34" charset="0"/>
                        <a:buChar char="•"/>
                      </a:pPr>
                      <a:r>
                        <a:rPr lang="en-GB" sz="700">
                          <a:effectLst/>
                        </a:rPr>
                        <a:t>- recyclable</a:t>
                      </a:r>
                    </a:p>
                    <a:p>
                      <a:pPr algn="l" fontAlgn="t">
                        <a:buFont typeface="Arial" panose="020B0604020202020204" pitchFamily="34" charset="0"/>
                        <a:buChar char="•"/>
                      </a:pPr>
                      <a:r>
                        <a:rPr lang="en-GB" sz="700">
                          <a:effectLst/>
                        </a:rPr>
                        <a:t>- can be moulded</a:t>
                      </a:r>
                    </a:p>
                    <a:p>
                      <a:pPr algn="l" fontAlgn="t">
                        <a:buFont typeface="Arial" panose="020B0604020202020204" pitchFamily="34" charset="0"/>
                        <a:buChar char="•"/>
                      </a:pPr>
                      <a:r>
                        <a:rPr lang="en-GB" sz="700">
                          <a:effectLst/>
                        </a:rPr>
                        <a:t>- can be coated</a:t>
                      </a:r>
                    </a:p>
                    <a:p>
                      <a:pPr algn="l" fontAlgn="t">
                        <a:buFont typeface="Arial" panose="020B0604020202020204" pitchFamily="34" charset="0"/>
                        <a:buChar char="•"/>
                      </a:pPr>
                      <a:r>
                        <a:rPr lang="en-GB" sz="700">
                          <a:effectLst/>
                        </a:rPr>
                        <a:t>- lightweight</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c>
                  <a:txBody>
                    <a:bodyPr/>
                    <a:lstStyle/>
                    <a:p>
                      <a:pPr algn="l" fontAlgn="t">
                        <a:buFont typeface="Arial" panose="020B0604020202020204" pitchFamily="34" charset="0"/>
                        <a:buChar char="•"/>
                      </a:pPr>
                      <a:r>
                        <a:rPr lang="en-GB" sz="700" dirty="0">
                          <a:effectLst/>
                        </a:rPr>
                        <a:t>- not water-resistant</a:t>
                      </a:r>
                    </a:p>
                    <a:p>
                      <a:pPr algn="l" fontAlgn="t">
                        <a:buFont typeface="Arial" panose="020B0604020202020204" pitchFamily="34" charset="0"/>
                        <a:buChar char="•"/>
                      </a:pPr>
                      <a:r>
                        <a:rPr lang="en-GB" sz="700" dirty="0">
                          <a:effectLst/>
                        </a:rPr>
                        <a:t>- easily damaged</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tc>
                  <a:txBody>
                    <a:bodyPr/>
                    <a:lstStyle/>
                    <a:p>
                      <a:pPr algn="l" fontAlgn="t">
                        <a:buFont typeface="Arial" panose="020B0604020202020204" pitchFamily="34" charset="0"/>
                        <a:buChar char="•"/>
                      </a:pPr>
                      <a:r>
                        <a:rPr lang="en-GB" sz="700" dirty="0">
                          <a:effectLst/>
                        </a:rPr>
                        <a:t>- fruit-juice cartons</a:t>
                      </a:r>
                    </a:p>
                    <a:p>
                      <a:pPr algn="l" fontAlgn="t">
                        <a:buFont typeface="Arial" panose="020B0604020202020204" pitchFamily="34" charset="0"/>
                        <a:buChar char="•"/>
                      </a:pPr>
                      <a:r>
                        <a:rPr lang="en-GB" sz="700" dirty="0">
                          <a:effectLst/>
                        </a:rPr>
                        <a:t>- egg boxes</a:t>
                      </a:r>
                    </a:p>
                  </a:txBody>
                  <a:tcPr marL="28161" marR="17600" marT="28161" marB="704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8EEE2"/>
                    </a:solidFill>
                  </a:tcPr>
                </a:tc>
                <a:extLst>
                  <a:ext uri="{0D108BD9-81ED-4DB2-BD59-A6C34878D82A}">
                    <a16:rowId xmlns:a16="http://schemas.microsoft.com/office/drawing/2014/main" val="10003"/>
                  </a:ext>
                </a:extLst>
              </a:tr>
            </a:tbl>
          </a:graphicData>
        </a:graphic>
      </p:graphicFrame>
      <p:pic>
        <p:nvPicPr>
          <p:cNvPr id="8"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52889" y="1219200"/>
            <a:ext cx="4114800" cy="5410200"/>
          </a:xfrm>
        </p:spPr>
      </p:pic>
      <p:sp>
        <p:nvSpPr>
          <p:cNvPr id="4" name="Rectangle 1"/>
          <p:cNvSpPr>
            <a:spLocks noChangeArrowheads="1"/>
          </p:cNvSpPr>
          <p:nvPr/>
        </p:nvSpPr>
        <p:spPr bwMode="auto">
          <a:xfrm>
            <a:off x="8876434" y="895981"/>
            <a:ext cx="267566" cy="26543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57132" numCol="1" anchor="ctr" anchorCtr="0" compatLnSpc="1">
            <a:prstTxWarp prst="textNoShape">
              <a:avLst/>
            </a:prstTxWarp>
            <a:spAutoFit/>
          </a:bodyPr>
          <a:lstStyle/>
          <a:p>
            <a:pPr defTabSz="685800"/>
            <a:endParaRPr lang="en-US" altLang="en-US" sz="1350" dirty="0">
              <a:latin typeface="Arial" panose="020B0604020202020204" pitchFamily="34" charset="0"/>
            </a:endParaRPr>
          </a:p>
        </p:txBody>
      </p:sp>
    </p:spTree>
    <p:extLst>
      <p:ext uri="{BB962C8B-B14F-4D97-AF65-F5344CB8AC3E}">
        <p14:creationId xmlns:p14="http://schemas.microsoft.com/office/powerpoint/2010/main" val="38486198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lstStyle/>
          <a:p>
            <a:r>
              <a:rPr lang="en-GB" dirty="0" smtClean="0"/>
              <a:t>Product Portfolios</a:t>
            </a:r>
            <a:endParaRPr lang="en-GB" dirty="0"/>
          </a:p>
        </p:txBody>
      </p:sp>
      <p:sp>
        <p:nvSpPr>
          <p:cNvPr id="6" name="Content Placeholder 5"/>
          <p:cNvSpPr>
            <a:spLocks noGrp="1"/>
          </p:cNvSpPr>
          <p:nvPr>
            <p:ph sz="half" idx="1"/>
          </p:nvPr>
        </p:nvSpPr>
        <p:spPr>
          <a:xfrm>
            <a:off x="319521" y="1626937"/>
            <a:ext cx="3538188" cy="5072801"/>
          </a:xfrm>
        </p:spPr>
        <p:txBody>
          <a:bodyPr/>
          <a:lstStyle/>
          <a:p>
            <a:r>
              <a:rPr lang="en-GB" dirty="0" smtClean="0"/>
              <a:t>It is very rare for any organisation to produce only a single product.</a:t>
            </a:r>
          </a:p>
          <a:p>
            <a:r>
              <a:rPr lang="en-GB" dirty="0" smtClean="0"/>
              <a:t>So most have a number of products.</a:t>
            </a:r>
          </a:p>
          <a:p>
            <a:r>
              <a:rPr lang="en-GB" dirty="0" smtClean="0"/>
              <a:t>The question is; is it better have a similar range or a diverse range?</a:t>
            </a:r>
            <a:endParaRPr lang="en-GB" dirty="0"/>
          </a:p>
        </p:txBody>
      </p:sp>
      <p:pic>
        <p:nvPicPr>
          <p:cNvPr id="8"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894323" y="2971800"/>
            <a:ext cx="5220072" cy="3352800"/>
          </a:xfrm>
        </p:spPr>
      </p:pic>
      <p:pic>
        <p:nvPicPr>
          <p:cNvPr id="9"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3928" y="1626937"/>
            <a:ext cx="5136906" cy="1279565"/>
          </a:xfrm>
          <a:prstGeom prst="rect">
            <a:avLst/>
          </a:prstGeom>
        </p:spPr>
      </p:pic>
    </p:spTree>
    <p:extLst>
      <p:ext uri="{BB962C8B-B14F-4D97-AF65-F5344CB8AC3E}">
        <p14:creationId xmlns:p14="http://schemas.microsoft.com/office/powerpoint/2010/main" val="11616067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Product Portfolio: width and depth</a:t>
            </a:r>
            <a:endParaRPr lang="en-GB" dirty="0"/>
          </a:p>
        </p:txBody>
      </p:sp>
      <p:pic>
        <p:nvPicPr>
          <p:cNvPr id="9"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31788" y="1600200"/>
            <a:ext cx="4315265" cy="4876800"/>
          </a:xfrm>
        </p:spPr>
      </p:pic>
      <p:pic>
        <p:nvPicPr>
          <p:cNvPr id="10" name="Content Placeholder 3"/>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58262" y="1600200"/>
            <a:ext cx="4356589" cy="4876800"/>
          </a:xfrm>
        </p:spPr>
      </p:pic>
    </p:spTree>
    <p:extLst>
      <p:ext uri="{BB962C8B-B14F-4D97-AF65-F5344CB8AC3E}">
        <p14:creationId xmlns:p14="http://schemas.microsoft.com/office/powerpoint/2010/main" val="11693002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332656"/>
            <a:ext cx="7975798" cy="1152128"/>
          </a:xfrm>
        </p:spPr>
        <p:txBody>
          <a:bodyPr/>
          <a:lstStyle/>
          <a:p>
            <a:r>
              <a:rPr lang="en-GB" dirty="0" smtClean="0"/>
              <a:t>BCG Matrix</a:t>
            </a:r>
            <a:endParaRPr lang="en-GB" dirty="0"/>
          </a:p>
        </p:txBody>
      </p:sp>
      <p:sp>
        <p:nvSpPr>
          <p:cNvPr id="9" name="Content Placeholder 8"/>
          <p:cNvSpPr>
            <a:spLocks noGrp="1"/>
          </p:cNvSpPr>
          <p:nvPr>
            <p:ph sz="half" idx="1"/>
          </p:nvPr>
        </p:nvSpPr>
        <p:spPr>
          <a:xfrm>
            <a:off x="251520" y="1981200"/>
            <a:ext cx="4244280" cy="4616152"/>
          </a:xfrm>
        </p:spPr>
        <p:txBody>
          <a:bodyPr>
            <a:normAutofit fontScale="85000" lnSpcReduction="20000"/>
          </a:bodyPr>
          <a:lstStyle/>
          <a:p>
            <a:pPr marL="0" indent="0">
              <a:buNone/>
            </a:pPr>
            <a:r>
              <a:rPr lang="en-GB" dirty="0" smtClean="0"/>
              <a:t>Developed form the extensive data held by Harvard Business School researchers were able to establish that market share and market growth were key indicators for businesses to use to evaluate the performance of their brands.</a:t>
            </a:r>
          </a:p>
          <a:p>
            <a:pPr marL="0" indent="0">
              <a:buNone/>
            </a:pPr>
            <a:r>
              <a:rPr lang="en-GB" dirty="0" smtClean="0"/>
              <a:t>In placing their brands within this matrix marketers were able to make recommendations regarding investment and actions for individual brands within their portfolio.</a:t>
            </a:r>
            <a:endParaRPr lang="en-GB" dirty="0"/>
          </a:p>
        </p:txBody>
      </p:sp>
      <p:pic>
        <p:nvPicPr>
          <p:cNvPr id="11"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29150" y="1981200"/>
            <a:ext cx="4286250" cy="4616152"/>
          </a:xfrm>
        </p:spPr>
      </p:pic>
    </p:spTree>
    <p:extLst>
      <p:ext uri="{BB962C8B-B14F-4D97-AF65-F5344CB8AC3E}">
        <p14:creationId xmlns:p14="http://schemas.microsoft.com/office/powerpoint/2010/main" val="14662472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Product Life Cycle</a:t>
            </a:r>
            <a:endParaRPr lang="en-GB" dirty="0"/>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28650" y="2271053"/>
            <a:ext cx="5132070" cy="3217985"/>
          </a:xfrm>
        </p:spPr>
      </p:pic>
      <p:sp>
        <p:nvSpPr>
          <p:cNvPr id="6" name="Content Placeholder 5"/>
          <p:cNvSpPr>
            <a:spLocks noGrp="1"/>
          </p:cNvSpPr>
          <p:nvPr>
            <p:ph sz="half" idx="2"/>
          </p:nvPr>
        </p:nvSpPr>
        <p:spPr>
          <a:xfrm>
            <a:off x="5929532" y="2226469"/>
            <a:ext cx="2993662" cy="3263504"/>
          </a:xfrm>
        </p:spPr>
        <p:txBody>
          <a:bodyPr>
            <a:normAutofit fontScale="62500" lnSpcReduction="20000"/>
          </a:bodyPr>
          <a:lstStyle/>
          <a:p>
            <a:pPr marL="0" indent="0">
              <a:buNone/>
            </a:pPr>
            <a:r>
              <a:rPr lang="en-GB" dirty="0" smtClean="0"/>
              <a:t>Research suggests that products, just like people, have a lifecycle. The graph shows a standard situation but it takes many shapes because the unknown part is just how long can they live? Now Steve Jobs has died will Apple continue to succeed in the market?</a:t>
            </a:r>
          </a:p>
          <a:p>
            <a:pPr marL="0" indent="0">
              <a:buNone/>
            </a:pPr>
            <a:r>
              <a:rPr lang="en-GB" dirty="0" smtClean="0"/>
              <a:t>The PLC is at the heart of NPD, </a:t>
            </a:r>
            <a:r>
              <a:rPr lang="en-GB" dirty="0" err="1" smtClean="0"/>
              <a:t>Ansoff</a:t>
            </a:r>
            <a:r>
              <a:rPr lang="en-GB" dirty="0" smtClean="0"/>
              <a:t> and the GE matrix</a:t>
            </a:r>
            <a:endParaRPr lang="en-GB" dirty="0"/>
          </a:p>
        </p:txBody>
      </p:sp>
    </p:spTree>
    <p:extLst>
      <p:ext uri="{BB962C8B-B14F-4D97-AF65-F5344CB8AC3E}">
        <p14:creationId xmlns:p14="http://schemas.microsoft.com/office/powerpoint/2010/main" val="5618651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fontScale="90000"/>
          </a:bodyPr>
          <a:lstStyle/>
          <a:p>
            <a:pPr algn="ctr"/>
            <a:r>
              <a:rPr lang="en-US" altLang="en-US" dirty="0" smtClean="0"/>
              <a:t/>
            </a:r>
            <a:br>
              <a:rPr lang="en-US" altLang="en-US" dirty="0" smtClean="0"/>
            </a:br>
            <a:r>
              <a:rPr lang="en-US" altLang="en-US" dirty="0" smtClean="0"/>
              <a:t>NEW </a:t>
            </a:r>
            <a:r>
              <a:rPr lang="en-US" altLang="en-US" dirty="0"/>
              <a:t>PRODUCT DEVELOPMENT</a:t>
            </a:r>
            <a:br>
              <a:rPr lang="en-US" altLang="en-US" dirty="0"/>
            </a:br>
            <a:endParaRPr lang="en-US" altLang="en-US" dirty="0" smtClean="0"/>
          </a:p>
        </p:txBody>
      </p:sp>
      <p:sp>
        <p:nvSpPr>
          <p:cNvPr id="3075" name="Rectangle 3"/>
          <p:cNvSpPr>
            <a:spLocks noGrp="1" noChangeArrowheads="1"/>
          </p:cNvSpPr>
          <p:nvPr>
            <p:ph sz="half" idx="1"/>
          </p:nvPr>
        </p:nvSpPr>
        <p:spPr>
          <a:xfrm>
            <a:off x="116059" y="2226468"/>
            <a:ext cx="3882683" cy="4442891"/>
          </a:xfrm>
        </p:spPr>
        <p:txBody>
          <a:bodyPr>
            <a:normAutofit fontScale="85000" lnSpcReduction="20000"/>
          </a:bodyPr>
          <a:lstStyle/>
          <a:p>
            <a:r>
              <a:rPr lang="en-US" altLang="en-US" dirty="0" smtClean="0"/>
              <a:t>Majority of new products - </a:t>
            </a:r>
            <a:r>
              <a:rPr lang="en-US" altLang="en-US" b="1" dirty="0" smtClean="0"/>
              <a:t>FAIL</a:t>
            </a:r>
          </a:p>
          <a:p>
            <a:r>
              <a:rPr lang="en-US" altLang="en-US" dirty="0" smtClean="0"/>
              <a:t>Explains why seldom </a:t>
            </a:r>
            <a:r>
              <a:rPr lang="en-US" altLang="en-US" dirty="0"/>
              <a:t>really </a:t>
            </a:r>
            <a:r>
              <a:rPr lang="en-US" altLang="en-US" i="1" dirty="0" smtClean="0"/>
              <a:t>new,</a:t>
            </a:r>
            <a:r>
              <a:rPr lang="en-US" altLang="en-US" dirty="0" smtClean="0"/>
              <a:t> </a:t>
            </a:r>
            <a:r>
              <a:rPr lang="en-US" altLang="en-US" dirty="0"/>
              <a:t>mostly they are merely </a:t>
            </a:r>
            <a:r>
              <a:rPr lang="en-US" altLang="en-US" i="1" dirty="0"/>
              <a:t>tweaks</a:t>
            </a:r>
          </a:p>
          <a:p>
            <a:r>
              <a:rPr lang="en-US" altLang="en-US" b="1" dirty="0" smtClean="0"/>
              <a:t>Reflects the commitment of the company</a:t>
            </a:r>
            <a:endParaRPr lang="en-US" altLang="en-US" dirty="0" smtClean="0"/>
          </a:p>
          <a:p>
            <a:r>
              <a:rPr lang="en-US" altLang="en-US" dirty="0" smtClean="0"/>
              <a:t>Can be a Leader or a follower</a:t>
            </a:r>
          </a:p>
          <a:p>
            <a:r>
              <a:rPr lang="en-US" altLang="en-US" dirty="0" err="1" smtClean="0"/>
              <a:t>Orgn</a:t>
            </a:r>
            <a:r>
              <a:rPr lang="en-US" altLang="en-US" dirty="0" smtClean="0"/>
              <a:t> needs to decide who is se responsible for it</a:t>
            </a:r>
          </a:p>
          <a:p>
            <a:r>
              <a:rPr lang="en-US" altLang="en-US" i="1" dirty="0" smtClean="0"/>
              <a:t>There is a </a:t>
            </a:r>
            <a:r>
              <a:rPr lang="en-US" altLang="en-US" i="1" dirty="0" err="1" smtClean="0"/>
              <a:t>recognised</a:t>
            </a:r>
            <a:r>
              <a:rPr lang="en-US" altLang="en-US" i="1" dirty="0" smtClean="0"/>
              <a:t> process for NPD…..</a:t>
            </a:r>
            <a:endParaRPr lang="en-US" altLang="en-US" dirty="0" smtClean="0"/>
          </a:p>
          <a:p>
            <a:endParaRPr lang="en-US" altLang="en-US" dirty="0" smtClean="0"/>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998742" y="2226468"/>
            <a:ext cx="5064369" cy="4457129"/>
          </a:xfrm>
        </p:spPr>
      </p:pic>
    </p:spTree>
    <p:extLst>
      <p:ext uri="{BB962C8B-B14F-4D97-AF65-F5344CB8AC3E}">
        <p14:creationId xmlns:p14="http://schemas.microsoft.com/office/powerpoint/2010/main" val="6400073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fontScale="90000"/>
          </a:bodyPr>
          <a:lstStyle/>
          <a:p>
            <a:r>
              <a:rPr lang="en-US" altLang="en-US"/>
              <a:t>New Product Development</a:t>
            </a:r>
            <a:br>
              <a:rPr lang="en-US" altLang="en-US"/>
            </a:br>
            <a:r>
              <a:rPr lang="en-US" altLang="en-US"/>
              <a:t>How we do it.</a:t>
            </a:r>
          </a:p>
        </p:txBody>
      </p:sp>
      <p:sp>
        <p:nvSpPr>
          <p:cNvPr id="4099" name="Rectangle 3"/>
          <p:cNvSpPr>
            <a:spLocks noGrp="1" noChangeArrowheads="1"/>
          </p:cNvSpPr>
          <p:nvPr>
            <p:ph type="body" idx="1"/>
          </p:nvPr>
        </p:nvSpPr>
        <p:spPr/>
        <p:txBody>
          <a:bodyPr/>
          <a:lstStyle/>
          <a:p>
            <a:r>
              <a:rPr lang="en-US" altLang="en-US" dirty="0"/>
              <a:t>Find the “right” opportunities</a:t>
            </a:r>
          </a:p>
          <a:p>
            <a:r>
              <a:rPr lang="en-US" altLang="en-US" dirty="0"/>
              <a:t>Encourage creativity</a:t>
            </a:r>
          </a:p>
          <a:p>
            <a:r>
              <a:rPr lang="en-US" altLang="en-US" dirty="0"/>
              <a:t>Use market research</a:t>
            </a:r>
          </a:p>
          <a:p>
            <a:r>
              <a:rPr lang="en-US" altLang="en-US" dirty="0"/>
              <a:t>Trade sources</a:t>
            </a:r>
          </a:p>
          <a:p>
            <a:r>
              <a:rPr lang="en-US" altLang="en-US" dirty="0"/>
              <a:t>Past projects</a:t>
            </a:r>
          </a:p>
          <a:p>
            <a:r>
              <a:rPr lang="en-US" altLang="en-US" dirty="0"/>
              <a:t>Production variation</a:t>
            </a:r>
          </a:p>
          <a:p>
            <a:r>
              <a:rPr lang="en-US" altLang="en-US" dirty="0"/>
              <a:t>Use specialists</a:t>
            </a:r>
          </a:p>
        </p:txBody>
      </p:sp>
      <p:pic>
        <p:nvPicPr>
          <p:cNvPr id="4"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16016" y="2564904"/>
            <a:ext cx="4320480" cy="4032448"/>
          </a:xfrm>
          <a:prstGeom prst="rect">
            <a:avLst/>
          </a:prstGeom>
        </p:spPr>
      </p:pic>
    </p:spTree>
    <p:extLst>
      <p:ext uri="{BB962C8B-B14F-4D97-AF65-F5344CB8AC3E}">
        <p14:creationId xmlns:p14="http://schemas.microsoft.com/office/powerpoint/2010/main" val="31356845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r>
              <a:rPr lang="en-US" smtClean="0"/>
              <a:t>THE MARKETING MIX  AS A COMPETITIVE ADVANTAGE</a:t>
            </a:r>
          </a:p>
        </p:txBody>
      </p:sp>
      <p:sp>
        <p:nvSpPr>
          <p:cNvPr id="7171" name="Rectangle 3"/>
          <p:cNvSpPr>
            <a:spLocks noGrp="1" noChangeArrowheads="1"/>
          </p:cNvSpPr>
          <p:nvPr>
            <p:ph type="body" idx="1"/>
          </p:nvPr>
        </p:nvSpPr>
        <p:spPr/>
        <p:txBody>
          <a:bodyPr/>
          <a:lstStyle/>
          <a:p>
            <a:pPr algn="ctr">
              <a:buFontTx/>
              <a:buNone/>
            </a:pPr>
            <a:r>
              <a:rPr lang="en-US" dirty="0" smtClean="0"/>
              <a:t>NEW PRODUCT DEVELOPMENT</a:t>
            </a:r>
          </a:p>
          <a:p>
            <a:r>
              <a:rPr lang="en-US" dirty="0" smtClean="0"/>
              <a:t>Majority of new products - </a:t>
            </a:r>
            <a:r>
              <a:rPr lang="en-US" b="1" dirty="0" smtClean="0"/>
              <a:t>FAIL</a:t>
            </a:r>
          </a:p>
          <a:p>
            <a:r>
              <a:rPr lang="en-US" b="1" dirty="0" smtClean="0"/>
              <a:t>Commitment of company is key</a:t>
            </a:r>
            <a:endParaRPr lang="en-US" dirty="0" smtClean="0"/>
          </a:p>
          <a:p>
            <a:pPr>
              <a:buFont typeface="Wingdings" panose="05000000000000000000" pitchFamily="2" charset="2"/>
              <a:buChar char="Ø"/>
            </a:pPr>
            <a:r>
              <a:rPr lang="en-US" dirty="0" smtClean="0"/>
              <a:t>Leader or follower of the market leader?</a:t>
            </a:r>
          </a:p>
          <a:p>
            <a:pPr>
              <a:buFont typeface="Wingdings" panose="05000000000000000000" pitchFamily="2" charset="2"/>
              <a:buChar char="Ø"/>
            </a:pPr>
            <a:r>
              <a:rPr lang="en-US" dirty="0" smtClean="0"/>
              <a:t>Completely new or just a twist/tweak?</a:t>
            </a:r>
          </a:p>
          <a:p>
            <a:pPr>
              <a:buFont typeface="Wingdings" panose="05000000000000000000" pitchFamily="2" charset="2"/>
              <a:buChar char="Ø"/>
            </a:pPr>
            <a:r>
              <a:rPr lang="en-US" dirty="0" smtClean="0"/>
              <a:t>Who is responsible for creating them?</a:t>
            </a:r>
          </a:p>
          <a:p>
            <a:pPr>
              <a:buFont typeface="Wingdings" panose="05000000000000000000" pitchFamily="2" charset="2"/>
              <a:buChar char="Ø"/>
            </a:pPr>
            <a:r>
              <a:rPr lang="en-US" i="1" dirty="0" smtClean="0"/>
              <a:t>And do we even have a process?</a:t>
            </a:r>
            <a:endParaRPr lang="en-US" dirty="0" smtClean="0"/>
          </a:p>
          <a:p>
            <a:endParaRPr lang="en-US" dirty="0" smtClean="0"/>
          </a:p>
        </p:txBody>
      </p:sp>
    </p:spTree>
    <p:extLst>
      <p:ext uri="{BB962C8B-B14F-4D97-AF65-F5344CB8AC3E}">
        <p14:creationId xmlns:p14="http://schemas.microsoft.com/office/powerpoint/2010/main" val="38056597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762" y="188640"/>
            <a:ext cx="8403694" cy="1224136"/>
          </a:xfrm>
        </p:spPr>
        <p:txBody>
          <a:bodyPr>
            <a:normAutofit fontScale="90000"/>
          </a:bodyPr>
          <a:lstStyle/>
          <a:p>
            <a:r>
              <a:rPr lang="en-GB" sz="4000" dirty="0" smtClean="0"/>
              <a:t>Diffusion of Innovation </a:t>
            </a:r>
            <a:br>
              <a:rPr lang="en-GB" sz="4000" dirty="0" smtClean="0"/>
            </a:br>
            <a:r>
              <a:rPr lang="en-GB" sz="4000" dirty="0" smtClean="0"/>
              <a:t>– or how quickly we adopt </a:t>
            </a:r>
            <a:r>
              <a:rPr lang="en-GB" dirty="0" smtClean="0"/>
              <a:t>NPD’s</a:t>
            </a:r>
            <a:endParaRPr lang="en-GB" dirty="0"/>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47712" y="1700808"/>
            <a:ext cx="5518052" cy="4832252"/>
          </a:xfrm>
        </p:spPr>
      </p:pic>
      <p:pic>
        <p:nvPicPr>
          <p:cNvPr id="6" name="Content Placeholder 3"/>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691919" y="1700808"/>
            <a:ext cx="3295357" cy="4832252"/>
          </a:xfrm>
        </p:spPr>
      </p:pic>
    </p:spTree>
    <p:extLst>
      <p:ext uri="{BB962C8B-B14F-4D97-AF65-F5344CB8AC3E}">
        <p14:creationId xmlns:p14="http://schemas.microsoft.com/office/powerpoint/2010/main" val="12393259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3"/>
          <p:cNvSpPr>
            <a:spLocks noGrp="1"/>
          </p:cNvSpPr>
          <p:nvPr>
            <p:ph type="ctrTitle"/>
          </p:nvPr>
        </p:nvSpPr>
        <p:spPr>
          <a:xfrm>
            <a:off x="228600" y="152400"/>
            <a:ext cx="8686800" cy="838202"/>
          </a:xfrm>
        </p:spPr>
        <p:txBody>
          <a:bodyPr>
            <a:normAutofit fontScale="90000"/>
          </a:bodyPr>
          <a:lstStyle/>
          <a:p>
            <a:r>
              <a:rPr lang="en-GB" altLang="en-US" dirty="0" smtClean="0"/>
              <a:t/>
            </a:r>
            <a:br>
              <a:rPr lang="en-GB" altLang="en-US" dirty="0" smtClean="0"/>
            </a:br>
            <a:r>
              <a:rPr lang="en-GB" altLang="en-US" dirty="0" smtClean="0"/>
              <a:t>…and of course products and </a:t>
            </a:r>
            <a:r>
              <a:rPr lang="en-GB" altLang="en-US" b="1" i="1" u="sng" dirty="0" smtClean="0"/>
              <a:t>Branding</a:t>
            </a:r>
            <a:r>
              <a:rPr lang="en-GB" altLang="en-US" dirty="0" smtClean="0"/>
              <a:t/>
            </a:r>
            <a:br>
              <a:rPr lang="en-GB" altLang="en-US" dirty="0" smtClean="0"/>
            </a:br>
            <a:endParaRPr lang="en-GB" altLang="en-US" dirty="0" smtClean="0"/>
          </a:p>
        </p:txBody>
      </p:sp>
      <p:sp>
        <p:nvSpPr>
          <p:cNvPr id="2" name="Subtitle 1"/>
          <p:cNvSpPr>
            <a:spLocks noGrp="1"/>
          </p:cNvSpPr>
          <p:nvPr>
            <p:ph type="subTitle" idx="1"/>
          </p:nvPr>
        </p:nvSpPr>
        <p:spPr>
          <a:xfrm>
            <a:off x="1371600" y="5257800"/>
            <a:ext cx="6400800" cy="1066800"/>
          </a:xfrm>
        </p:spPr>
        <p:txBody>
          <a:bodyPr/>
          <a:lstStyle/>
          <a:p>
            <a:r>
              <a:rPr lang="en-GB" dirty="0" smtClean="0">
                <a:solidFill>
                  <a:schemeClr val="tx1"/>
                </a:solidFill>
              </a:rPr>
              <a:t>We no longer sell products and services we sell brands……</a:t>
            </a:r>
            <a:endParaRPr lang="en-GB" dirty="0">
              <a:solidFill>
                <a:schemeClr val="tx1"/>
              </a:solidFill>
            </a:endParaRPr>
          </a:p>
        </p:txBody>
      </p:sp>
      <p:pic>
        <p:nvPicPr>
          <p:cNvPr id="4100" name="Picture 3" descr="brand-tattoos-image001.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24200" y="1143000"/>
            <a:ext cx="3076575"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168904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task is…..</a:t>
            </a:r>
            <a:endParaRPr lang="en-GB" dirty="0"/>
          </a:p>
        </p:txBody>
      </p:sp>
      <p:sp>
        <p:nvSpPr>
          <p:cNvPr id="3" name="Content Placeholder 2"/>
          <p:cNvSpPr>
            <a:spLocks noGrp="1"/>
          </p:cNvSpPr>
          <p:nvPr>
            <p:ph idx="1"/>
          </p:nvPr>
        </p:nvSpPr>
        <p:spPr>
          <a:xfrm>
            <a:off x="304800" y="1600200"/>
            <a:ext cx="8534400" cy="4525963"/>
          </a:xfrm>
        </p:spPr>
        <p:txBody>
          <a:bodyPr/>
          <a:lstStyle/>
          <a:p>
            <a:r>
              <a:rPr lang="en-GB" dirty="0"/>
              <a:t>How can you present the way that </a:t>
            </a:r>
            <a:r>
              <a:rPr lang="en-GB" b="1" i="1" dirty="0" smtClean="0"/>
              <a:t>Product</a:t>
            </a:r>
            <a:r>
              <a:rPr lang="en-GB" dirty="0" smtClean="0"/>
              <a:t> is </a:t>
            </a:r>
            <a:r>
              <a:rPr lang="en-GB" dirty="0"/>
              <a:t>used in your company</a:t>
            </a:r>
            <a:r>
              <a:rPr lang="en-GB" dirty="0" smtClean="0"/>
              <a:t>?</a:t>
            </a:r>
          </a:p>
          <a:p>
            <a:r>
              <a:rPr lang="en-GB" dirty="0" smtClean="0"/>
              <a:t>Is there a need for some energy in the market?</a:t>
            </a:r>
          </a:p>
          <a:p>
            <a:r>
              <a:rPr lang="en-GB" dirty="0" smtClean="0"/>
              <a:t>What does the future look like for the product?</a:t>
            </a:r>
          </a:p>
          <a:p>
            <a:r>
              <a:rPr lang="en-GB" dirty="0" smtClean="0"/>
              <a:t>Where </a:t>
            </a:r>
            <a:r>
              <a:rPr lang="en-GB" dirty="0"/>
              <a:t>do you </a:t>
            </a:r>
            <a:r>
              <a:rPr lang="en-GB" dirty="0" smtClean="0"/>
              <a:t>want/think </a:t>
            </a:r>
            <a:r>
              <a:rPr lang="en-GB" dirty="0"/>
              <a:t>it </a:t>
            </a:r>
            <a:r>
              <a:rPr lang="en-GB" dirty="0" smtClean="0"/>
              <a:t>could </a:t>
            </a:r>
            <a:r>
              <a:rPr lang="en-GB" dirty="0"/>
              <a:t>go</a:t>
            </a:r>
            <a:r>
              <a:rPr lang="en-GB" dirty="0" smtClean="0"/>
              <a:t>?</a:t>
            </a:r>
          </a:p>
          <a:p>
            <a:r>
              <a:rPr lang="en-GB" dirty="0"/>
              <a:t>Are you restricted in developing ideas? </a:t>
            </a:r>
          </a:p>
          <a:p>
            <a:r>
              <a:rPr lang="en-GB" dirty="0" smtClean="0"/>
              <a:t>Could it go in a different direction?</a:t>
            </a:r>
            <a:endParaRPr lang="en-GB" dirty="0"/>
          </a:p>
          <a:p>
            <a:endParaRPr lang="en-GB" dirty="0"/>
          </a:p>
        </p:txBody>
      </p:sp>
    </p:spTree>
    <p:extLst>
      <p:ext uri="{BB962C8B-B14F-4D97-AF65-F5344CB8AC3E}">
        <p14:creationId xmlns:p14="http://schemas.microsoft.com/office/powerpoint/2010/main" val="330368204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TotalTime>
  <Words>708</Words>
  <Application>Microsoft Office PowerPoint</Application>
  <PresentationFormat>On-screen Show (4:3)</PresentationFormat>
  <Paragraphs>118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Times New Roman</vt:lpstr>
      <vt:lpstr>Wingdings</vt:lpstr>
      <vt:lpstr>Office Theme</vt:lpstr>
      <vt:lpstr>C.I.M. Certificate Integrated Communications</vt:lpstr>
      <vt:lpstr>What did we learn from last week?</vt:lpstr>
      <vt:lpstr>IMPLEMENTATION - the marketing mix</vt:lpstr>
      <vt:lpstr>THE MARKETING MIX  AS A COMPETITIVE ADVANTAGE</vt:lpstr>
      <vt:lpstr>What is a product?</vt:lpstr>
      <vt:lpstr>The Augmented Product- the layers of a product</vt:lpstr>
      <vt:lpstr>Packaging</vt:lpstr>
      <vt:lpstr>Product Portfolios</vt:lpstr>
      <vt:lpstr>Product Portfolio: width and depth</vt:lpstr>
      <vt:lpstr>BCG Matrix</vt:lpstr>
      <vt:lpstr>The Product Life Cycle</vt:lpstr>
      <vt:lpstr> NEW PRODUCT DEVELOPMENT </vt:lpstr>
      <vt:lpstr>New Product Development How we do it.</vt:lpstr>
      <vt:lpstr>THE MARKETING MIX  AS A COMPETITIVE ADVANTAGE</vt:lpstr>
      <vt:lpstr>Diffusion of Innovation  – or how quickly we adopt NPD’s</vt:lpstr>
      <vt:lpstr> …and of course products and Branding </vt:lpstr>
      <vt:lpstr>Your task 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CIM Strategic Marketing</dc:title>
  <dc:creator>Fleming</dc:creator>
  <cp:lastModifiedBy>Will Fleming</cp:lastModifiedBy>
  <cp:revision>10</cp:revision>
  <cp:lastPrinted>2018-05-03T15:29:40Z</cp:lastPrinted>
  <dcterms:created xsi:type="dcterms:W3CDTF">2017-03-02T20:52:27Z</dcterms:created>
  <dcterms:modified xsi:type="dcterms:W3CDTF">2018-05-03T17:26:04Z</dcterms:modified>
</cp:coreProperties>
</file>