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7" r:id="rId4"/>
    <p:sldId id="264" r:id="rId5"/>
    <p:sldId id="258" r:id="rId6"/>
    <p:sldId id="259" r:id="rId7"/>
    <p:sldId id="260" r:id="rId8"/>
    <p:sldId id="261" r:id="rId9"/>
    <p:sldId id="262" r:id="rId10"/>
    <p:sldId id="263" r:id="rId11"/>
    <p:sldId id="265"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0" autoAdjust="0"/>
    <p:restoredTop sz="94660"/>
  </p:normalViewPr>
  <p:slideViewPr>
    <p:cSldViewPr snapToGrid="0">
      <p:cViewPr>
        <p:scale>
          <a:sx n="39" d="100"/>
          <a:sy n="39" d="100"/>
        </p:scale>
        <p:origin x="90"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5/7/2018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5/7/2018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5/7/2018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CA411-6E55-4B52-AA53-615C38A41D61}"/>
              </a:ext>
            </a:extLst>
          </p:cNvPr>
          <p:cNvSpPr>
            <a:spLocks noGrp="1"/>
          </p:cNvSpPr>
          <p:nvPr>
            <p:ph type="ctrTitle"/>
          </p:nvPr>
        </p:nvSpPr>
        <p:spPr>
          <a:xfrm>
            <a:off x="676858" y="1979259"/>
            <a:ext cx="10838284" cy="1466803"/>
          </a:xfrm>
        </p:spPr>
        <p:txBody>
          <a:bodyPr>
            <a:normAutofit/>
          </a:bodyPr>
          <a:lstStyle/>
          <a:p>
            <a:r>
              <a:rPr lang="en-GB" sz="3200" dirty="0">
                <a:solidFill>
                  <a:prstClr val="black"/>
                </a:solidFill>
              </a:rPr>
              <a:t>How does the concept of ESDGC ( Education for sustainable development and global citizenship ) contribute to reducing global inequalities?</a:t>
            </a:r>
            <a:endParaRPr lang="en-GB" sz="6000" dirty="0"/>
          </a:p>
        </p:txBody>
      </p:sp>
      <p:sp>
        <p:nvSpPr>
          <p:cNvPr id="3" name="Subtitle 2">
            <a:extLst>
              <a:ext uri="{FF2B5EF4-FFF2-40B4-BE49-F238E27FC236}">
                <a16:creationId xmlns:a16="http://schemas.microsoft.com/office/drawing/2014/main" id="{64665D94-1DBB-4611-9BD1-96E05D84A888}"/>
              </a:ext>
            </a:extLst>
          </p:cNvPr>
          <p:cNvSpPr>
            <a:spLocks noGrp="1"/>
          </p:cNvSpPr>
          <p:nvPr>
            <p:ph type="subTitle" idx="1"/>
          </p:nvPr>
        </p:nvSpPr>
        <p:spPr>
          <a:xfrm>
            <a:off x="7029885" y="5400976"/>
            <a:ext cx="5162115" cy="977621"/>
          </a:xfrm>
        </p:spPr>
        <p:txBody>
          <a:bodyPr/>
          <a:lstStyle/>
          <a:p>
            <a:r>
              <a:rPr lang="en-GB" dirty="0"/>
              <a:t>Bethan </a:t>
            </a:r>
            <a:r>
              <a:rPr lang="en-GB" dirty="0" err="1"/>
              <a:t>davies</a:t>
            </a:r>
            <a:r>
              <a:rPr lang="en-GB" dirty="0"/>
              <a:t> – 1601341 – Assessment Two – SJSI5001</a:t>
            </a:r>
          </a:p>
        </p:txBody>
      </p:sp>
    </p:spTree>
    <p:extLst>
      <p:ext uri="{BB962C8B-B14F-4D97-AF65-F5344CB8AC3E}">
        <p14:creationId xmlns:p14="http://schemas.microsoft.com/office/powerpoint/2010/main" val="3652011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B9579-98DC-4C3D-8376-FA99AA79D71D}"/>
              </a:ext>
            </a:extLst>
          </p:cNvPr>
          <p:cNvSpPr>
            <a:spLocks noGrp="1"/>
          </p:cNvSpPr>
          <p:nvPr>
            <p:ph type="title"/>
          </p:nvPr>
        </p:nvSpPr>
        <p:spPr>
          <a:xfrm>
            <a:off x="1294362" y="1391655"/>
            <a:ext cx="9603275" cy="1049235"/>
          </a:xfrm>
        </p:spPr>
        <p:txBody>
          <a:bodyPr/>
          <a:lstStyle/>
          <a:p>
            <a:r>
              <a:rPr lang="en-GB" dirty="0"/>
              <a:t>What is The welsh government </a:t>
            </a:r>
            <a:r>
              <a:rPr lang="en-GB" dirty="0" err="1"/>
              <a:t>esdgc</a:t>
            </a:r>
            <a:r>
              <a:rPr lang="en-GB" dirty="0"/>
              <a:t>?</a:t>
            </a:r>
          </a:p>
        </p:txBody>
      </p:sp>
      <p:sp>
        <p:nvSpPr>
          <p:cNvPr id="3" name="Content Placeholder 2">
            <a:extLst>
              <a:ext uri="{FF2B5EF4-FFF2-40B4-BE49-F238E27FC236}">
                <a16:creationId xmlns:a16="http://schemas.microsoft.com/office/drawing/2014/main" id="{51592337-D9D8-4BB4-8C93-8535B95008E7}"/>
              </a:ext>
            </a:extLst>
          </p:cNvPr>
          <p:cNvSpPr>
            <a:spLocks noGrp="1"/>
          </p:cNvSpPr>
          <p:nvPr>
            <p:ph idx="1"/>
          </p:nvPr>
        </p:nvSpPr>
        <p:spPr/>
        <p:txBody>
          <a:bodyPr/>
          <a:lstStyle/>
          <a:p>
            <a:pPr marL="0" indent="0">
              <a:buNone/>
            </a:pPr>
            <a:r>
              <a:rPr lang="en-GB" dirty="0"/>
              <a:t>ESDGC stands for Education for Sustainable Development and Global Citizenship. It aims to give learners, at any stage of education they are at, an understanding of the influence of their choices on the economy, the environment and  other people. It aims for equality between local, national and international issues. </a:t>
            </a:r>
          </a:p>
        </p:txBody>
      </p:sp>
    </p:spTree>
    <p:extLst>
      <p:ext uri="{BB962C8B-B14F-4D97-AF65-F5344CB8AC3E}">
        <p14:creationId xmlns:p14="http://schemas.microsoft.com/office/powerpoint/2010/main" val="520408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924C1-D829-4E00-B271-C55598DBBDE3}"/>
              </a:ext>
            </a:extLst>
          </p:cNvPr>
          <p:cNvSpPr>
            <a:spLocks noGrp="1"/>
          </p:cNvSpPr>
          <p:nvPr>
            <p:ph type="title"/>
          </p:nvPr>
        </p:nvSpPr>
        <p:spPr/>
        <p:txBody>
          <a:bodyPr/>
          <a:lstStyle/>
          <a:p>
            <a:r>
              <a:rPr lang="en-GB" dirty="0"/>
              <a:t>ESDGC</a:t>
            </a:r>
          </a:p>
        </p:txBody>
      </p:sp>
      <p:sp>
        <p:nvSpPr>
          <p:cNvPr id="3" name="Content Placeholder 2">
            <a:extLst>
              <a:ext uri="{FF2B5EF4-FFF2-40B4-BE49-F238E27FC236}">
                <a16:creationId xmlns:a16="http://schemas.microsoft.com/office/drawing/2014/main" id="{C1E6FD21-2147-4C53-9958-BBE244AD5605}"/>
              </a:ext>
            </a:extLst>
          </p:cNvPr>
          <p:cNvSpPr>
            <a:spLocks noGrp="1"/>
          </p:cNvSpPr>
          <p:nvPr>
            <p:ph idx="1"/>
          </p:nvPr>
        </p:nvSpPr>
        <p:spPr/>
        <p:txBody>
          <a:bodyPr>
            <a:normAutofit fontScale="92500" lnSpcReduction="20000"/>
          </a:bodyPr>
          <a:lstStyle/>
          <a:p>
            <a:pPr marL="0" indent="0">
              <a:buNone/>
            </a:pPr>
            <a:r>
              <a:rPr lang="en-GB" dirty="0"/>
              <a:t>There are seven main themes:</a:t>
            </a:r>
          </a:p>
          <a:p>
            <a:pPr>
              <a:buFontTx/>
              <a:buChar char="-"/>
            </a:pPr>
            <a:r>
              <a:rPr lang="en-GB" dirty="0"/>
              <a:t>The Natural Environment</a:t>
            </a:r>
          </a:p>
          <a:p>
            <a:pPr>
              <a:buFontTx/>
              <a:buChar char="-"/>
            </a:pPr>
            <a:r>
              <a:rPr lang="en-GB" dirty="0"/>
              <a:t>Consumption and Waste</a:t>
            </a:r>
          </a:p>
          <a:p>
            <a:pPr>
              <a:buFontTx/>
              <a:buChar char="-"/>
            </a:pPr>
            <a:r>
              <a:rPr lang="en-GB" dirty="0"/>
              <a:t>Climate Change</a:t>
            </a:r>
          </a:p>
          <a:p>
            <a:pPr>
              <a:buFontTx/>
              <a:buChar char="-"/>
            </a:pPr>
            <a:r>
              <a:rPr lang="en-GB" dirty="0"/>
              <a:t>Wealth and Poverty</a:t>
            </a:r>
          </a:p>
          <a:p>
            <a:pPr>
              <a:buFontTx/>
              <a:buChar char="-"/>
            </a:pPr>
            <a:r>
              <a:rPr lang="en-GB" dirty="0"/>
              <a:t>Identity and Culture </a:t>
            </a:r>
          </a:p>
          <a:p>
            <a:pPr>
              <a:buFontTx/>
              <a:buChar char="-"/>
            </a:pPr>
            <a:r>
              <a:rPr lang="en-GB" dirty="0"/>
              <a:t>Choices and Decisions </a:t>
            </a:r>
          </a:p>
          <a:p>
            <a:pPr>
              <a:buFontTx/>
              <a:buChar char="-"/>
            </a:pPr>
            <a:r>
              <a:rPr lang="en-GB" dirty="0"/>
              <a:t>Health</a:t>
            </a:r>
          </a:p>
        </p:txBody>
      </p:sp>
      <p:sp>
        <p:nvSpPr>
          <p:cNvPr id="4" name="Rectangle 3">
            <a:extLst>
              <a:ext uri="{FF2B5EF4-FFF2-40B4-BE49-F238E27FC236}">
                <a16:creationId xmlns:a16="http://schemas.microsoft.com/office/drawing/2014/main" id="{BCF04110-99C6-46EE-A90A-AE79678B10FC}"/>
              </a:ext>
            </a:extLst>
          </p:cNvPr>
          <p:cNvSpPr/>
          <p:nvPr/>
        </p:nvSpPr>
        <p:spPr>
          <a:xfrm>
            <a:off x="9923839" y="5661322"/>
            <a:ext cx="2262029" cy="392159"/>
          </a:xfrm>
          <a:prstGeom prst="rect">
            <a:avLst/>
          </a:prstGeom>
        </p:spPr>
        <p:txBody>
          <a:bodyPr wrap="non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(WordPress.com, n.d.)</a:t>
            </a:r>
          </a:p>
        </p:txBody>
      </p:sp>
    </p:spTree>
    <p:extLst>
      <p:ext uri="{BB962C8B-B14F-4D97-AF65-F5344CB8AC3E}">
        <p14:creationId xmlns:p14="http://schemas.microsoft.com/office/powerpoint/2010/main" val="4074299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D7EE1-27C3-44A2-9D44-BAA88935479B}"/>
              </a:ext>
            </a:extLst>
          </p:cNvPr>
          <p:cNvSpPr>
            <a:spLocks noGrp="1"/>
          </p:cNvSpPr>
          <p:nvPr>
            <p:ph type="title"/>
          </p:nvPr>
        </p:nvSpPr>
        <p:spPr/>
        <p:txBody>
          <a:bodyPr/>
          <a:lstStyle/>
          <a:p>
            <a:r>
              <a:rPr lang="en-GB" dirty="0"/>
              <a:t>How does ESDGC contribute to reducing global inequalities?</a:t>
            </a:r>
          </a:p>
        </p:txBody>
      </p:sp>
      <p:sp>
        <p:nvSpPr>
          <p:cNvPr id="3" name="Content Placeholder 2">
            <a:extLst>
              <a:ext uri="{FF2B5EF4-FFF2-40B4-BE49-F238E27FC236}">
                <a16:creationId xmlns:a16="http://schemas.microsoft.com/office/drawing/2014/main" id="{DC8F80CA-5B75-4049-B4A5-0A8D05E5E327}"/>
              </a:ext>
            </a:extLst>
          </p:cNvPr>
          <p:cNvSpPr>
            <a:spLocks noGrp="1"/>
          </p:cNvSpPr>
          <p:nvPr>
            <p:ph idx="1"/>
          </p:nvPr>
        </p:nvSpPr>
        <p:spPr/>
        <p:txBody>
          <a:bodyPr/>
          <a:lstStyle/>
          <a:p>
            <a:pPr marL="0" indent="0">
              <a:buNone/>
            </a:pPr>
            <a:r>
              <a:rPr lang="en-GB" dirty="0"/>
              <a:t>Education for Sustainable Development and Global Citizenship aims to prepare individuals for the challenges which will be facing Earth in the very near future.  There are several main themes that support their journey to help globalization. Globalization has been happening for years, however it has sped up and resulted in increased international trade, a company operating in more than one country, greater dependence on the global economy, freer movement of capital, goods and services and recognition of companies. </a:t>
            </a:r>
          </a:p>
        </p:txBody>
      </p:sp>
    </p:spTree>
    <p:extLst>
      <p:ext uri="{BB962C8B-B14F-4D97-AF65-F5344CB8AC3E}">
        <p14:creationId xmlns:p14="http://schemas.microsoft.com/office/powerpoint/2010/main" val="3417847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9904E-BAF2-4674-A344-4E29D5EAA633}"/>
              </a:ext>
            </a:extLst>
          </p:cNvPr>
          <p:cNvSpPr>
            <a:spLocks noGrp="1"/>
          </p:cNvSpPr>
          <p:nvPr>
            <p:ph type="title"/>
          </p:nvPr>
        </p:nvSpPr>
        <p:spPr/>
        <p:txBody>
          <a:bodyPr/>
          <a:lstStyle/>
          <a:p>
            <a:r>
              <a:rPr lang="en-GB" dirty="0"/>
              <a:t>Globalisation</a:t>
            </a:r>
          </a:p>
        </p:txBody>
      </p:sp>
      <p:sp>
        <p:nvSpPr>
          <p:cNvPr id="3" name="Content Placeholder 2">
            <a:extLst>
              <a:ext uri="{FF2B5EF4-FFF2-40B4-BE49-F238E27FC236}">
                <a16:creationId xmlns:a16="http://schemas.microsoft.com/office/drawing/2014/main" id="{FC85A8B0-3BBA-4BA1-8D54-0774A977B07F}"/>
              </a:ext>
            </a:extLst>
          </p:cNvPr>
          <p:cNvSpPr>
            <a:spLocks noGrp="1"/>
          </p:cNvSpPr>
          <p:nvPr>
            <p:ph idx="1"/>
          </p:nvPr>
        </p:nvSpPr>
        <p:spPr/>
        <p:txBody>
          <a:bodyPr/>
          <a:lstStyle/>
          <a:p>
            <a:pPr marL="0" indent="0">
              <a:buNone/>
            </a:pPr>
            <a:r>
              <a:rPr lang="en-GB" dirty="0"/>
              <a:t>Globalisation is ‘the increase of trade around the world, especially by large companies producing and trading goods in many different countries’.</a:t>
            </a:r>
          </a:p>
          <a:p>
            <a:pPr marL="0" indent="0">
              <a:buNone/>
            </a:pPr>
            <a:r>
              <a:rPr lang="en-GB" dirty="0"/>
              <a:t>Globalisation is a situation in which available goods and services, or social and cultural influences, gradually become similar in all parts of the world’.</a:t>
            </a:r>
          </a:p>
        </p:txBody>
      </p:sp>
      <p:sp>
        <p:nvSpPr>
          <p:cNvPr id="4" name="Rectangle 3">
            <a:extLst>
              <a:ext uri="{FF2B5EF4-FFF2-40B4-BE49-F238E27FC236}">
                <a16:creationId xmlns:a16="http://schemas.microsoft.com/office/drawing/2014/main" id="{850AE592-53A2-4E31-ACB7-24ADD9B22EDD}"/>
              </a:ext>
            </a:extLst>
          </p:cNvPr>
          <p:cNvSpPr/>
          <p:nvPr/>
        </p:nvSpPr>
        <p:spPr>
          <a:xfrm>
            <a:off x="10341109" y="5628323"/>
            <a:ext cx="1850891" cy="392159"/>
          </a:xfrm>
          <a:prstGeom prst="rect">
            <a:avLst/>
          </a:prstGeom>
        </p:spPr>
        <p:txBody>
          <a:bodyPr wrap="non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(Dictionary, 2018)</a:t>
            </a:r>
          </a:p>
        </p:txBody>
      </p:sp>
    </p:spTree>
    <p:extLst>
      <p:ext uri="{BB962C8B-B14F-4D97-AF65-F5344CB8AC3E}">
        <p14:creationId xmlns:p14="http://schemas.microsoft.com/office/powerpoint/2010/main" val="1686074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26DBA-21BD-4D7A-A34D-723CB5EFF642}"/>
              </a:ext>
            </a:extLst>
          </p:cNvPr>
          <p:cNvSpPr>
            <a:spLocks noGrp="1"/>
          </p:cNvSpPr>
          <p:nvPr>
            <p:ph type="title"/>
          </p:nvPr>
        </p:nvSpPr>
        <p:spPr/>
        <p:txBody>
          <a:bodyPr/>
          <a:lstStyle/>
          <a:p>
            <a:r>
              <a:rPr lang="en-GB" dirty="0"/>
              <a:t>Globalisation of education</a:t>
            </a:r>
          </a:p>
        </p:txBody>
      </p:sp>
      <p:sp>
        <p:nvSpPr>
          <p:cNvPr id="3" name="Content Placeholder 2">
            <a:extLst>
              <a:ext uri="{FF2B5EF4-FFF2-40B4-BE49-F238E27FC236}">
                <a16:creationId xmlns:a16="http://schemas.microsoft.com/office/drawing/2014/main" id="{E083C233-CE7A-4867-9A7D-2752EE50DDAC}"/>
              </a:ext>
            </a:extLst>
          </p:cNvPr>
          <p:cNvSpPr>
            <a:spLocks noGrp="1"/>
          </p:cNvSpPr>
          <p:nvPr>
            <p:ph idx="1"/>
          </p:nvPr>
        </p:nvSpPr>
        <p:spPr/>
        <p:txBody>
          <a:bodyPr/>
          <a:lstStyle/>
          <a:p>
            <a:pPr marL="0" indent="0">
              <a:buNone/>
            </a:pPr>
            <a:r>
              <a:rPr lang="en-GB" dirty="0"/>
              <a:t>Usually globalization defined in terms of economics as a form of cultural integration, it also includes cultural, biological and political homogenization on a huge scale. </a:t>
            </a:r>
          </a:p>
          <a:p>
            <a:pPr marL="0" indent="0">
              <a:buNone/>
            </a:pPr>
            <a:endParaRPr lang="en-GB" dirty="0"/>
          </a:p>
          <a:p>
            <a:pPr marL="0" indent="0">
              <a:buNone/>
            </a:pPr>
            <a:r>
              <a:rPr lang="en-GB" dirty="0"/>
              <a:t>TANSFORMATIONALISTS – ‘ A person who follows or promotes the theories of transformational grammar.’ (Dictionary.com, 2018).</a:t>
            </a:r>
          </a:p>
          <a:p>
            <a:pPr marL="0" indent="0">
              <a:buNone/>
            </a:pPr>
            <a:endParaRPr lang="en-GB" dirty="0"/>
          </a:p>
        </p:txBody>
      </p:sp>
    </p:spTree>
    <p:extLst>
      <p:ext uri="{BB962C8B-B14F-4D97-AF65-F5344CB8AC3E}">
        <p14:creationId xmlns:p14="http://schemas.microsoft.com/office/powerpoint/2010/main" val="3062284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C184E-2027-4B2E-9B73-C23720BDDF8A}"/>
              </a:ext>
            </a:extLst>
          </p:cNvPr>
          <p:cNvSpPr>
            <a:spLocks noGrp="1"/>
          </p:cNvSpPr>
          <p:nvPr>
            <p:ph type="title"/>
          </p:nvPr>
        </p:nvSpPr>
        <p:spPr/>
        <p:txBody>
          <a:bodyPr/>
          <a:lstStyle/>
          <a:p>
            <a:r>
              <a:rPr lang="en-GB" dirty="0"/>
              <a:t>Global Education</a:t>
            </a:r>
          </a:p>
        </p:txBody>
      </p:sp>
      <p:pic>
        <p:nvPicPr>
          <p:cNvPr id="4" name="Content Placeholder 3">
            <a:extLst>
              <a:ext uri="{FF2B5EF4-FFF2-40B4-BE49-F238E27FC236}">
                <a16:creationId xmlns:a16="http://schemas.microsoft.com/office/drawing/2014/main" id="{D92F4CDD-BDC4-4F91-92DC-2307EB824C3F}"/>
              </a:ext>
            </a:extLst>
          </p:cNvPr>
          <p:cNvPicPr>
            <a:picLocks noGrp="1" noChangeAspect="1"/>
          </p:cNvPicPr>
          <p:nvPr>
            <p:ph idx="1"/>
          </p:nvPr>
        </p:nvPicPr>
        <p:blipFill>
          <a:blip r:embed="rId2"/>
          <a:stretch>
            <a:fillRect/>
          </a:stretch>
        </p:blipFill>
        <p:spPr>
          <a:xfrm>
            <a:off x="1451578" y="2168998"/>
            <a:ext cx="6239967" cy="3884483"/>
          </a:xfrm>
          <a:prstGeom prst="rect">
            <a:avLst/>
          </a:prstGeom>
        </p:spPr>
      </p:pic>
      <p:sp>
        <p:nvSpPr>
          <p:cNvPr id="5" name="Rectangle 4">
            <a:extLst>
              <a:ext uri="{FF2B5EF4-FFF2-40B4-BE49-F238E27FC236}">
                <a16:creationId xmlns:a16="http://schemas.microsoft.com/office/drawing/2014/main" id="{F8A1FBCF-702A-48A0-B52A-C0FDEA0339C4}"/>
              </a:ext>
            </a:extLst>
          </p:cNvPr>
          <p:cNvSpPr/>
          <p:nvPr/>
        </p:nvSpPr>
        <p:spPr>
          <a:xfrm>
            <a:off x="8005429" y="5661322"/>
            <a:ext cx="1565942" cy="392159"/>
          </a:xfrm>
          <a:prstGeom prst="rect">
            <a:avLst/>
          </a:prstGeom>
        </p:spPr>
        <p:txBody>
          <a:bodyPr wrap="non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(Project, 2014)</a:t>
            </a:r>
          </a:p>
        </p:txBody>
      </p:sp>
    </p:spTree>
    <p:extLst>
      <p:ext uri="{BB962C8B-B14F-4D97-AF65-F5344CB8AC3E}">
        <p14:creationId xmlns:p14="http://schemas.microsoft.com/office/powerpoint/2010/main" val="198327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7179B-BF21-442D-AA2D-CA785E7AD907}"/>
              </a:ext>
            </a:extLst>
          </p:cNvPr>
          <p:cNvSpPr>
            <a:spLocks noGrp="1"/>
          </p:cNvSpPr>
          <p:nvPr>
            <p:ph type="title"/>
          </p:nvPr>
        </p:nvSpPr>
        <p:spPr/>
        <p:txBody>
          <a:bodyPr/>
          <a:lstStyle/>
          <a:p>
            <a:r>
              <a:rPr lang="en-GB" dirty="0"/>
              <a:t>Global perspectives in education in schools</a:t>
            </a:r>
          </a:p>
        </p:txBody>
      </p:sp>
      <p:sp>
        <p:nvSpPr>
          <p:cNvPr id="3" name="Content Placeholder 2">
            <a:extLst>
              <a:ext uri="{FF2B5EF4-FFF2-40B4-BE49-F238E27FC236}">
                <a16:creationId xmlns:a16="http://schemas.microsoft.com/office/drawing/2014/main" id="{6CD83E80-F5FB-40D9-8B42-03070A66DA52}"/>
              </a:ext>
            </a:extLst>
          </p:cNvPr>
          <p:cNvSpPr>
            <a:spLocks noGrp="1"/>
          </p:cNvSpPr>
          <p:nvPr>
            <p:ph idx="1"/>
          </p:nvPr>
        </p:nvSpPr>
        <p:spPr>
          <a:xfrm>
            <a:off x="1451579" y="2015733"/>
            <a:ext cx="9603275" cy="1930626"/>
          </a:xfrm>
        </p:spPr>
        <p:txBody>
          <a:bodyPr/>
          <a:lstStyle/>
          <a:p>
            <a:pPr marL="0" indent="0">
              <a:buNone/>
            </a:pPr>
            <a:r>
              <a:rPr lang="en-GB" dirty="0"/>
              <a:t>They aim to educate children about educational and social inequalities, rights and responsibilities within communities at local, nation and global levels, develop knowledgeable decisions and the ability to take responsible actions. To develop the ability to be successful, effective and confident.</a:t>
            </a:r>
          </a:p>
        </p:txBody>
      </p:sp>
    </p:spTree>
    <p:extLst>
      <p:ext uri="{BB962C8B-B14F-4D97-AF65-F5344CB8AC3E}">
        <p14:creationId xmlns:p14="http://schemas.microsoft.com/office/powerpoint/2010/main" val="3239043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9D7BD-DD9F-4350-9877-4F7C0FFEAA61}"/>
              </a:ext>
            </a:extLst>
          </p:cNvPr>
          <p:cNvSpPr>
            <a:spLocks noGrp="1"/>
          </p:cNvSpPr>
          <p:nvPr>
            <p:ph type="title"/>
          </p:nvPr>
        </p:nvSpPr>
        <p:spPr/>
        <p:txBody>
          <a:bodyPr/>
          <a:lstStyle/>
          <a:p>
            <a:r>
              <a:rPr lang="en-GB" dirty="0"/>
              <a:t>Barriers to ESDGC</a:t>
            </a:r>
          </a:p>
        </p:txBody>
      </p:sp>
      <p:sp>
        <p:nvSpPr>
          <p:cNvPr id="3" name="Content Placeholder 2">
            <a:extLst>
              <a:ext uri="{FF2B5EF4-FFF2-40B4-BE49-F238E27FC236}">
                <a16:creationId xmlns:a16="http://schemas.microsoft.com/office/drawing/2014/main" id="{C3F45A0B-CED4-45B2-A3C9-93D4A288B289}"/>
              </a:ext>
            </a:extLst>
          </p:cNvPr>
          <p:cNvSpPr>
            <a:spLocks noGrp="1"/>
          </p:cNvSpPr>
          <p:nvPr>
            <p:ph idx="1"/>
          </p:nvPr>
        </p:nvSpPr>
        <p:spPr/>
        <p:txBody>
          <a:bodyPr/>
          <a:lstStyle/>
          <a:p>
            <a:pPr marL="0" indent="0">
              <a:buNone/>
            </a:pPr>
            <a:r>
              <a:rPr lang="en-GB" dirty="0"/>
              <a:t>Schools are too focused on exams and not what the children really need to know in order to survive. This project has taken better in some places but not all places it is introduced to. </a:t>
            </a:r>
          </a:p>
          <a:p>
            <a:pPr marL="0" indent="0">
              <a:buNone/>
            </a:pPr>
            <a:r>
              <a:rPr lang="en-GB" dirty="0"/>
              <a:t>It is still working within the school system and no major change to the thinking in sustainable terms.</a:t>
            </a:r>
          </a:p>
          <a:p>
            <a:pPr marL="0" indent="0">
              <a:buNone/>
            </a:pPr>
            <a:r>
              <a:rPr lang="en-GB" dirty="0"/>
              <a:t>Are teachers living it or are they just teaching it.</a:t>
            </a:r>
          </a:p>
        </p:txBody>
      </p:sp>
    </p:spTree>
    <p:extLst>
      <p:ext uri="{BB962C8B-B14F-4D97-AF65-F5344CB8AC3E}">
        <p14:creationId xmlns:p14="http://schemas.microsoft.com/office/powerpoint/2010/main" val="378283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6C8BF-2970-47C3-B860-466FC66365BB}"/>
              </a:ext>
            </a:extLst>
          </p:cNvPr>
          <p:cNvSpPr>
            <a:spLocks noGrp="1"/>
          </p:cNvSpPr>
          <p:nvPr>
            <p:ph type="title"/>
          </p:nvPr>
        </p:nvSpPr>
        <p:spPr/>
        <p:txBody>
          <a:bodyPr/>
          <a:lstStyle/>
          <a:p>
            <a:r>
              <a:rPr lang="en-GB" dirty="0"/>
              <a:t>UNESCO </a:t>
            </a:r>
          </a:p>
        </p:txBody>
      </p:sp>
      <p:sp>
        <p:nvSpPr>
          <p:cNvPr id="3" name="Content Placeholder 2">
            <a:extLst>
              <a:ext uri="{FF2B5EF4-FFF2-40B4-BE49-F238E27FC236}">
                <a16:creationId xmlns:a16="http://schemas.microsoft.com/office/drawing/2014/main" id="{02920806-DE1B-4801-BD7A-15B240F87B71}"/>
              </a:ext>
            </a:extLst>
          </p:cNvPr>
          <p:cNvSpPr>
            <a:spLocks noGrp="1"/>
          </p:cNvSpPr>
          <p:nvPr>
            <p:ph idx="1"/>
          </p:nvPr>
        </p:nvSpPr>
        <p:spPr/>
        <p:txBody>
          <a:bodyPr/>
          <a:lstStyle/>
          <a:p>
            <a:pPr marL="0" indent="0">
              <a:buNone/>
            </a:pPr>
            <a:r>
              <a:rPr lang="en-GB" dirty="0"/>
              <a:t>‘UNESCO works to create the conditions for dialogue among civilization's, cultures and people’s, based upon respect for commonly shared values. It is though this dialogue that the world can achieve global visions of sustainable development encompassing observance of human rights, mutual respect and the alleviation of poverty, all of which are at the heart of UNESCO’s mission and activities’.</a:t>
            </a:r>
          </a:p>
        </p:txBody>
      </p:sp>
      <p:sp>
        <p:nvSpPr>
          <p:cNvPr id="4" name="Rectangle 3">
            <a:extLst>
              <a:ext uri="{FF2B5EF4-FFF2-40B4-BE49-F238E27FC236}">
                <a16:creationId xmlns:a16="http://schemas.microsoft.com/office/drawing/2014/main" id="{F3AB25A8-C32A-44EC-8D63-A1996F3BD350}"/>
              </a:ext>
            </a:extLst>
          </p:cNvPr>
          <p:cNvSpPr/>
          <p:nvPr/>
        </p:nvSpPr>
        <p:spPr>
          <a:xfrm>
            <a:off x="10368832" y="5661322"/>
            <a:ext cx="1685013" cy="392159"/>
          </a:xfrm>
          <a:prstGeom prst="rect">
            <a:avLst/>
          </a:prstGeom>
        </p:spPr>
        <p:txBody>
          <a:bodyPr wrap="non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(UNESCO, 2017)</a:t>
            </a:r>
          </a:p>
        </p:txBody>
      </p:sp>
    </p:spTree>
    <p:extLst>
      <p:ext uri="{BB962C8B-B14F-4D97-AF65-F5344CB8AC3E}">
        <p14:creationId xmlns:p14="http://schemas.microsoft.com/office/powerpoint/2010/main" val="2540984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CDA3A-6A3A-43AE-955B-A8E77684EA10}"/>
              </a:ext>
            </a:extLst>
          </p:cNvPr>
          <p:cNvSpPr>
            <a:spLocks noGrp="1"/>
          </p:cNvSpPr>
          <p:nvPr>
            <p:ph type="title"/>
          </p:nvPr>
        </p:nvSpPr>
        <p:spPr/>
        <p:txBody>
          <a:bodyPr/>
          <a:lstStyle/>
          <a:p>
            <a:r>
              <a:rPr lang="en-GB" dirty="0"/>
              <a:t>Ways to reduce Global Inequality</a:t>
            </a:r>
          </a:p>
        </p:txBody>
      </p:sp>
      <p:sp>
        <p:nvSpPr>
          <p:cNvPr id="3" name="Content Placeholder 2">
            <a:extLst>
              <a:ext uri="{FF2B5EF4-FFF2-40B4-BE49-F238E27FC236}">
                <a16:creationId xmlns:a16="http://schemas.microsoft.com/office/drawing/2014/main" id="{32A54A01-56C3-4B3C-A508-2CCD2ACFA318}"/>
              </a:ext>
            </a:extLst>
          </p:cNvPr>
          <p:cNvSpPr>
            <a:spLocks noGrp="1"/>
          </p:cNvSpPr>
          <p:nvPr>
            <p:ph idx="1"/>
          </p:nvPr>
        </p:nvSpPr>
        <p:spPr/>
        <p:txBody>
          <a:bodyPr>
            <a:normAutofit fontScale="92500" lnSpcReduction="20000"/>
          </a:bodyPr>
          <a:lstStyle/>
          <a:p>
            <a:r>
              <a:rPr lang="en-GB" dirty="0"/>
              <a:t>A Check on Illicit Outflows</a:t>
            </a:r>
          </a:p>
          <a:p>
            <a:r>
              <a:rPr lang="en-GB" dirty="0"/>
              <a:t> A Progressive Income Tax</a:t>
            </a:r>
          </a:p>
          <a:p>
            <a:r>
              <a:rPr lang="en-GB" dirty="0"/>
              <a:t>A Global Wealth Tax</a:t>
            </a:r>
          </a:p>
          <a:p>
            <a:r>
              <a:rPr lang="en-GB" dirty="0"/>
              <a:t>A Living Wage</a:t>
            </a:r>
          </a:p>
          <a:p>
            <a:r>
              <a:rPr lang="en-GB" dirty="0"/>
              <a:t>The Right to Organize</a:t>
            </a:r>
          </a:p>
          <a:p>
            <a:r>
              <a:rPr lang="en-GB" dirty="0"/>
              <a:t>An End to Labour Abuses </a:t>
            </a:r>
          </a:p>
          <a:p>
            <a:r>
              <a:rPr lang="en-GB" dirty="0"/>
              <a:t>An open and Democratic Trade Policy</a:t>
            </a:r>
          </a:p>
          <a:p>
            <a:r>
              <a:rPr lang="en-GB" dirty="0"/>
              <a:t>A New Economics</a:t>
            </a:r>
          </a:p>
        </p:txBody>
      </p:sp>
      <p:sp>
        <p:nvSpPr>
          <p:cNvPr id="4" name="Rectangle 3">
            <a:extLst>
              <a:ext uri="{FF2B5EF4-FFF2-40B4-BE49-F238E27FC236}">
                <a16:creationId xmlns:a16="http://schemas.microsoft.com/office/drawing/2014/main" id="{126823F6-6AB6-4FDC-8D17-EFD41BCDD893}"/>
              </a:ext>
            </a:extLst>
          </p:cNvPr>
          <p:cNvSpPr/>
          <p:nvPr/>
        </p:nvSpPr>
        <p:spPr>
          <a:xfrm>
            <a:off x="10570402" y="5628323"/>
            <a:ext cx="1621598" cy="392159"/>
          </a:xfrm>
          <a:prstGeom prst="rect">
            <a:avLst/>
          </a:prstGeom>
        </p:spPr>
        <p:txBody>
          <a:bodyPr wrap="none">
            <a:spAutoFit/>
          </a:bodyPr>
          <a:lstStyle/>
          <a:p>
            <a:pPr>
              <a:lnSpc>
                <a:spcPct val="115000"/>
              </a:lnSpc>
              <a:spcAft>
                <a:spcPts val="1000"/>
              </a:spcAft>
            </a:pPr>
            <a:r>
              <a:rPr lang="en-GB" dirty="0">
                <a:latin typeface="Calibri" panose="020F0502020204030204" pitchFamily="34" charset="0"/>
                <a:ea typeface="Calibri" panose="020F0502020204030204" pitchFamily="34" charset="0"/>
                <a:cs typeface="Times New Roman" panose="02020603050405020304" pitchFamily="18" charset="0"/>
              </a:rPr>
              <a:t>(Galasso, 2015)</a:t>
            </a:r>
          </a:p>
        </p:txBody>
      </p:sp>
    </p:spTree>
    <p:extLst>
      <p:ext uri="{BB962C8B-B14F-4D97-AF65-F5344CB8AC3E}">
        <p14:creationId xmlns:p14="http://schemas.microsoft.com/office/powerpoint/2010/main" val="1481672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1DD22-E7CE-4246-B6FC-68BBFF610139}"/>
              </a:ext>
            </a:extLst>
          </p:cNvPr>
          <p:cNvSpPr>
            <a:spLocks noGrp="1"/>
          </p:cNvSpPr>
          <p:nvPr>
            <p:ph type="title"/>
          </p:nvPr>
        </p:nvSpPr>
        <p:spPr/>
        <p:txBody>
          <a:bodyPr/>
          <a:lstStyle/>
          <a:p>
            <a:r>
              <a:rPr lang="en-GB" dirty="0"/>
              <a:t>References</a:t>
            </a:r>
          </a:p>
        </p:txBody>
      </p:sp>
      <p:sp>
        <p:nvSpPr>
          <p:cNvPr id="4" name="Rectangle 1">
            <a:extLst>
              <a:ext uri="{FF2B5EF4-FFF2-40B4-BE49-F238E27FC236}">
                <a16:creationId xmlns:a16="http://schemas.microsoft.com/office/drawing/2014/main" id="{C3B770C5-58C3-4587-8AB9-851978F53B82}"/>
              </a:ext>
            </a:extLst>
          </p:cNvPr>
          <p:cNvSpPr>
            <a:spLocks noGrp="1" noChangeArrowheads="1"/>
          </p:cNvSpPr>
          <p:nvPr>
            <p:ph idx="1"/>
          </p:nvPr>
        </p:nvSpPr>
        <p:spPr bwMode="auto">
          <a:xfrm>
            <a:off x="1451579" y="1879015"/>
            <a:ext cx="6030818" cy="3724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52352"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References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Dictionary.com,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Transformationalist.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http://www.dictionary.com/browse/transformationalist</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Dictionary, C., 2018.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Cambridge Dictionary.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https://dictionary.cambridge.org/dictionary/english/globalization</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Galasso, N., 2015.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8 Ways to Reduce Global </a:t>
            </a:r>
            <a:r>
              <a:rPr kumimoji="0" lang="en-US" altLang="en-US" sz="110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Inequailty</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https://fpif.org/8-ways-reduce-global-inequality/</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Project, G. E., 2014.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Global Education.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http://www.globaleducation.edu.au/global-education/what-are-global-perspectives.html</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UNESCO, 2017.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UNESCO.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unesco.org</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WordPress.com, n.d. </a:t>
            </a: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Seven Themes of ESDGC.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1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https://esdgcincardiff.wordpress.com/resources/seven-themes-of-esdgc/</a:t>
            </a:r>
            <a:b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 5 2018].</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5006733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2801</TotalTime>
  <Words>592</Words>
  <Application>Microsoft Office PowerPoint</Application>
  <PresentationFormat>Widescreen</PresentationFormat>
  <Paragraphs>53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Cambria</vt:lpstr>
      <vt:lpstr>Gill Sans MT</vt:lpstr>
      <vt:lpstr>Times New Roman</vt:lpstr>
      <vt:lpstr>Gallery</vt:lpstr>
      <vt:lpstr>How does the concept of ESDGC ( Education for sustainable development and global citizenship ) contribute to reducing global inequalities?</vt:lpstr>
      <vt:lpstr>What is The welsh government esdgc?</vt:lpstr>
      <vt:lpstr>ESDGC</vt:lpstr>
      <vt:lpstr>How does ESDGC contribute to reducing global inequalities?</vt:lpstr>
      <vt:lpstr>Globalisation</vt:lpstr>
      <vt:lpstr>Globalisation of education</vt:lpstr>
      <vt:lpstr>Global Education</vt:lpstr>
      <vt:lpstr>Global perspectives in education in schools</vt:lpstr>
      <vt:lpstr>Barriers to ESDGC</vt:lpstr>
      <vt:lpstr>UNESCO </vt:lpstr>
      <vt:lpstr>Ways to reduce Global Inequality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does the concept of ESDGC ( Education for sustainable development and global citizenship ) contribute to reducing global inequalities?</dc:title>
  <dc:creator>Bethan Davies</dc:creator>
  <cp:lastModifiedBy>Bethan Davies</cp:lastModifiedBy>
  <cp:revision>31</cp:revision>
  <dcterms:created xsi:type="dcterms:W3CDTF">2018-05-07T11:38:52Z</dcterms:created>
  <dcterms:modified xsi:type="dcterms:W3CDTF">2018-05-09T10:20:48Z</dcterms:modified>
</cp:coreProperties>
</file>