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9" r:id="rId3"/>
    <p:sldId id="257" r:id="rId4"/>
    <p:sldId id="258" r:id="rId5"/>
    <p:sldId id="260" r:id="rId6"/>
    <p:sldId id="262" r:id="rId7"/>
    <p:sldId id="264" r:id="rId8"/>
    <p:sldId id="265" r:id="rId9"/>
    <p:sldId id="263" r:id="rId10"/>
    <p:sldId id="266" r:id="rId11"/>
    <p:sldId id="267" r:id="rId12"/>
    <p:sldId id="268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9EBEAE-68D6-436E-A1CE-235F6B18570F}" v="1" dt="2025-06-05T08:53:17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08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fsana begum" userId="ef50c3a89cf28544" providerId="LiveId" clId="{669EBEAE-68D6-436E-A1CE-235F6B18570F}"/>
    <pc:docChg chg="undo custSel addSld delSld modSld">
      <pc:chgData name="rufsana begum" userId="ef50c3a89cf28544" providerId="LiveId" clId="{669EBEAE-68D6-436E-A1CE-235F6B18570F}" dt="2025-06-05T08:53:17.522" v="84"/>
      <pc:docMkLst>
        <pc:docMk/>
      </pc:docMkLst>
      <pc:sldChg chg="modSp mod">
        <pc:chgData name="rufsana begum" userId="ef50c3a89cf28544" providerId="LiveId" clId="{669EBEAE-68D6-436E-A1CE-235F6B18570F}" dt="2025-05-29T10:23:29.565" v="62" actId="20577"/>
        <pc:sldMkLst>
          <pc:docMk/>
          <pc:sldMk cId="2300676912" sldId="256"/>
        </pc:sldMkLst>
        <pc:spChg chg="mod">
          <ac:chgData name="rufsana begum" userId="ef50c3a89cf28544" providerId="LiveId" clId="{669EBEAE-68D6-436E-A1CE-235F6B18570F}" dt="2025-05-29T10:23:29.565" v="62" actId="20577"/>
          <ac:spMkLst>
            <pc:docMk/>
            <pc:sldMk cId="2300676912" sldId="256"/>
            <ac:spMk id="3" creationId="{C564E79A-E36C-ECD3-D3B0-9EBDAC1E53E5}"/>
          </ac:spMkLst>
        </pc:spChg>
      </pc:sldChg>
      <pc:sldChg chg="modSp new mod">
        <pc:chgData name="rufsana begum" userId="ef50c3a89cf28544" providerId="LiveId" clId="{669EBEAE-68D6-436E-A1CE-235F6B18570F}" dt="2025-06-05T08:53:17.522" v="84"/>
        <pc:sldMkLst>
          <pc:docMk/>
          <pc:sldMk cId="2327673814" sldId="269"/>
        </pc:sldMkLst>
        <pc:spChg chg="mod">
          <ac:chgData name="rufsana begum" userId="ef50c3a89cf28544" providerId="LiveId" clId="{669EBEAE-68D6-436E-A1CE-235F6B18570F}" dt="2025-05-29T10:53:44.394" v="83" actId="27636"/>
          <ac:spMkLst>
            <pc:docMk/>
            <pc:sldMk cId="2327673814" sldId="269"/>
            <ac:spMk id="2" creationId="{E105A960-8B81-0A8A-6BDC-8CAA3B43883E}"/>
          </ac:spMkLst>
        </pc:spChg>
        <pc:spChg chg="mod">
          <ac:chgData name="rufsana begum" userId="ef50c3a89cf28544" providerId="LiveId" clId="{669EBEAE-68D6-436E-A1CE-235F6B18570F}" dt="2025-06-05T08:53:17.522" v="84"/>
          <ac:spMkLst>
            <pc:docMk/>
            <pc:sldMk cId="2327673814" sldId="269"/>
            <ac:spMk id="3" creationId="{045E166C-59D9-1A3C-97DE-988E20BC61CA}"/>
          </ac:spMkLst>
        </pc:spChg>
      </pc:sldChg>
      <pc:sldChg chg="new del">
        <pc:chgData name="rufsana begum" userId="ef50c3a89cf28544" providerId="LiveId" clId="{669EBEAE-68D6-436E-A1CE-235F6B18570F}" dt="2025-05-29T10:50:25.542" v="64" actId="680"/>
        <pc:sldMkLst>
          <pc:docMk/>
          <pc:sldMk cId="4120232856" sldId="26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D5EB88-BFE4-46D0-B668-00DED4BD6FC4}" type="doc">
      <dgm:prSet loTypeId="urn:microsoft.com/office/officeart/2005/8/layout/matrix3" loCatId="matrix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F3A4F50-4603-4927-9DF7-44085177D10F}">
      <dgm:prSet/>
      <dgm:spPr/>
      <dgm:t>
        <a:bodyPr/>
        <a:lstStyle/>
        <a:p>
          <a:r>
            <a:rPr lang="en-US"/>
            <a:t>Uncertainty is a constant factor for the hospitality industry.</a:t>
          </a:r>
        </a:p>
      </dgm:t>
    </dgm:pt>
    <dgm:pt modelId="{9F529D35-4DA9-4C79-BFA4-1283EF1FBDB6}" type="parTrans" cxnId="{D6FE227A-4428-46B8-8E63-8A2F3B3172E4}">
      <dgm:prSet/>
      <dgm:spPr/>
      <dgm:t>
        <a:bodyPr/>
        <a:lstStyle/>
        <a:p>
          <a:endParaRPr lang="en-US"/>
        </a:p>
      </dgm:t>
    </dgm:pt>
    <dgm:pt modelId="{6207BB0B-3F7E-480C-8FC2-456ACDE3D800}" type="sibTrans" cxnId="{D6FE227A-4428-46B8-8E63-8A2F3B3172E4}">
      <dgm:prSet/>
      <dgm:spPr/>
      <dgm:t>
        <a:bodyPr/>
        <a:lstStyle/>
        <a:p>
          <a:endParaRPr lang="en-US"/>
        </a:p>
      </dgm:t>
    </dgm:pt>
    <dgm:pt modelId="{CE217452-1E6B-43FD-9BC0-1CC9A19B5D98}">
      <dgm:prSet/>
      <dgm:spPr/>
      <dgm:t>
        <a:bodyPr/>
        <a:lstStyle/>
        <a:p>
          <a:r>
            <a:rPr lang="en-US"/>
            <a:t>Businesses need to plan proactively, not reactively.</a:t>
          </a:r>
        </a:p>
      </dgm:t>
    </dgm:pt>
    <dgm:pt modelId="{1ACA047E-278C-432B-8009-14A59D8C7392}" type="parTrans" cxnId="{486DC903-FFD0-4082-AF9B-8586FD4CCE21}">
      <dgm:prSet/>
      <dgm:spPr/>
      <dgm:t>
        <a:bodyPr/>
        <a:lstStyle/>
        <a:p>
          <a:endParaRPr lang="en-US"/>
        </a:p>
      </dgm:t>
    </dgm:pt>
    <dgm:pt modelId="{61A27DA1-2644-437A-9D98-4C69683F95A9}" type="sibTrans" cxnId="{486DC903-FFD0-4082-AF9B-8586FD4CCE21}">
      <dgm:prSet/>
      <dgm:spPr/>
      <dgm:t>
        <a:bodyPr/>
        <a:lstStyle/>
        <a:p>
          <a:endParaRPr lang="en-US"/>
        </a:p>
      </dgm:t>
    </dgm:pt>
    <dgm:pt modelId="{81F59BB6-F832-426F-B378-7599BC72AFB5}">
      <dgm:prSet/>
      <dgm:spPr/>
      <dgm:t>
        <a:bodyPr/>
        <a:lstStyle/>
        <a:p>
          <a:r>
            <a:rPr lang="en-US"/>
            <a:t>Increase focus on agility, embedding adaptability and forethought. </a:t>
          </a:r>
        </a:p>
      </dgm:t>
    </dgm:pt>
    <dgm:pt modelId="{921A6FE4-08DE-4046-8717-6C91D0AC66C9}" type="parTrans" cxnId="{55C147C4-8A80-46D7-B9C0-8F24FAC74069}">
      <dgm:prSet/>
      <dgm:spPr/>
      <dgm:t>
        <a:bodyPr/>
        <a:lstStyle/>
        <a:p>
          <a:endParaRPr lang="en-US"/>
        </a:p>
      </dgm:t>
    </dgm:pt>
    <dgm:pt modelId="{F5AD8CF6-5B9C-438E-86BB-4989E83E8402}" type="sibTrans" cxnId="{55C147C4-8A80-46D7-B9C0-8F24FAC74069}">
      <dgm:prSet/>
      <dgm:spPr/>
      <dgm:t>
        <a:bodyPr/>
        <a:lstStyle/>
        <a:p>
          <a:endParaRPr lang="en-US"/>
        </a:p>
      </dgm:t>
    </dgm:pt>
    <dgm:pt modelId="{C96E5FDE-2D85-4A3E-B218-E5DDB66C2BA8}">
      <dgm:prSet/>
      <dgm:spPr/>
      <dgm:t>
        <a:bodyPr/>
        <a:lstStyle/>
        <a:p>
          <a:r>
            <a:rPr lang="en-US"/>
            <a:t>Resilience needs to combine operational, cultural, and technological shifts. </a:t>
          </a:r>
        </a:p>
      </dgm:t>
    </dgm:pt>
    <dgm:pt modelId="{15D92B7E-2929-4014-BA3B-B705FC993087}" type="parTrans" cxnId="{8681B08D-8D7E-4ABB-9B46-D8D842E78A9C}">
      <dgm:prSet/>
      <dgm:spPr/>
      <dgm:t>
        <a:bodyPr/>
        <a:lstStyle/>
        <a:p>
          <a:endParaRPr lang="en-US"/>
        </a:p>
      </dgm:t>
    </dgm:pt>
    <dgm:pt modelId="{DFF48CB8-B35C-48B7-BCB6-D723881236B5}" type="sibTrans" cxnId="{8681B08D-8D7E-4ABB-9B46-D8D842E78A9C}">
      <dgm:prSet/>
      <dgm:spPr/>
      <dgm:t>
        <a:bodyPr/>
        <a:lstStyle/>
        <a:p>
          <a:endParaRPr lang="en-US"/>
        </a:p>
      </dgm:t>
    </dgm:pt>
    <dgm:pt modelId="{8FAC2E99-2373-4ED1-B8CD-7DF474B1C68D}" type="pres">
      <dgm:prSet presAssocID="{2BD5EB88-BFE4-46D0-B668-00DED4BD6FC4}" presName="matrix" presStyleCnt="0">
        <dgm:presLayoutVars>
          <dgm:chMax val="1"/>
          <dgm:dir/>
          <dgm:resizeHandles val="exact"/>
        </dgm:presLayoutVars>
      </dgm:prSet>
      <dgm:spPr/>
    </dgm:pt>
    <dgm:pt modelId="{2CA2D84A-7993-4D36-95E4-702FAC93D32A}" type="pres">
      <dgm:prSet presAssocID="{2BD5EB88-BFE4-46D0-B668-00DED4BD6FC4}" presName="diamond" presStyleLbl="bgShp" presStyleIdx="0" presStyleCnt="1"/>
      <dgm:spPr/>
    </dgm:pt>
    <dgm:pt modelId="{67399509-4257-425B-90E8-C310327A32F7}" type="pres">
      <dgm:prSet presAssocID="{2BD5EB88-BFE4-46D0-B668-00DED4BD6FC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CDF9C5E-8CFC-4F76-861E-7B496F9E1C90}" type="pres">
      <dgm:prSet presAssocID="{2BD5EB88-BFE4-46D0-B668-00DED4BD6FC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78943E9-F3F0-4876-8FF3-4DD79AEF6FBB}" type="pres">
      <dgm:prSet presAssocID="{2BD5EB88-BFE4-46D0-B668-00DED4BD6FC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ED9A15E-DE81-479E-8D12-FBC919541CAD}" type="pres">
      <dgm:prSet presAssocID="{2BD5EB88-BFE4-46D0-B668-00DED4BD6FC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86DC903-FFD0-4082-AF9B-8586FD4CCE21}" srcId="{2BD5EB88-BFE4-46D0-B668-00DED4BD6FC4}" destId="{CE217452-1E6B-43FD-9BC0-1CC9A19B5D98}" srcOrd="1" destOrd="0" parTransId="{1ACA047E-278C-432B-8009-14A59D8C7392}" sibTransId="{61A27DA1-2644-437A-9D98-4C69683F95A9}"/>
    <dgm:cxn modelId="{84B94E2B-167C-4037-A9A1-8C18B6BC76FB}" type="presOf" srcId="{C96E5FDE-2D85-4A3E-B218-E5DDB66C2BA8}" destId="{3ED9A15E-DE81-479E-8D12-FBC919541CAD}" srcOrd="0" destOrd="0" presId="urn:microsoft.com/office/officeart/2005/8/layout/matrix3"/>
    <dgm:cxn modelId="{33027673-176F-472A-8F6B-2A4DA0ABD265}" type="presOf" srcId="{CE217452-1E6B-43FD-9BC0-1CC9A19B5D98}" destId="{FCDF9C5E-8CFC-4F76-861E-7B496F9E1C90}" srcOrd="0" destOrd="0" presId="urn:microsoft.com/office/officeart/2005/8/layout/matrix3"/>
    <dgm:cxn modelId="{71096855-8419-48C8-9ECA-AA11CD785AB8}" type="presOf" srcId="{2BD5EB88-BFE4-46D0-B668-00DED4BD6FC4}" destId="{8FAC2E99-2373-4ED1-B8CD-7DF474B1C68D}" srcOrd="0" destOrd="0" presId="urn:microsoft.com/office/officeart/2005/8/layout/matrix3"/>
    <dgm:cxn modelId="{D6FE227A-4428-46B8-8E63-8A2F3B3172E4}" srcId="{2BD5EB88-BFE4-46D0-B668-00DED4BD6FC4}" destId="{DF3A4F50-4603-4927-9DF7-44085177D10F}" srcOrd="0" destOrd="0" parTransId="{9F529D35-4DA9-4C79-BFA4-1283EF1FBDB6}" sibTransId="{6207BB0B-3F7E-480C-8FC2-456ACDE3D800}"/>
    <dgm:cxn modelId="{EE954A7F-E58A-48AB-9536-5237616FABC8}" type="presOf" srcId="{DF3A4F50-4603-4927-9DF7-44085177D10F}" destId="{67399509-4257-425B-90E8-C310327A32F7}" srcOrd="0" destOrd="0" presId="urn:microsoft.com/office/officeart/2005/8/layout/matrix3"/>
    <dgm:cxn modelId="{8681B08D-8D7E-4ABB-9B46-D8D842E78A9C}" srcId="{2BD5EB88-BFE4-46D0-B668-00DED4BD6FC4}" destId="{C96E5FDE-2D85-4A3E-B218-E5DDB66C2BA8}" srcOrd="3" destOrd="0" parTransId="{15D92B7E-2929-4014-BA3B-B705FC993087}" sibTransId="{DFF48CB8-B35C-48B7-BCB6-D723881236B5}"/>
    <dgm:cxn modelId="{62022CC1-0EE8-4244-9314-5AF7C3801D16}" type="presOf" srcId="{81F59BB6-F832-426F-B378-7599BC72AFB5}" destId="{278943E9-F3F0-4876-8FF3-4DD79AEF6FBB}" srcOrd="0" destOrd="0" presId="urn:microsoft.com/office/officeart/2005/8/layout/matrix3"/>
    <dgm:cxn modelId="{55C147C4-8A80-46D7-B9C0-8F24FAC74069}" srcId="{2BD5EB88-BFE4-46D0-B668-00DED4BD6FC4}" destId="{81F59BB6-F832-426F-B378-7599BC72AFB5}" srcOrd="2" destOrd="0" parTransId="{921A6FE4-08DE-4046-8717-6C91D0AC66C9}" sibTransId="{F5AD8CF6-5B9C-438E-86BB-4989E83E8402}"/>
    <dgm:cxn modelId="{8A7D40B0-867C-4737-961B-43C5DECA9FE3}" type="presParOf" srcId="{8FAC2E99-2373-4ED1-B8CD-7DF474B1C68D}" destId="{2CA2D84A-7993-4D36-95E4-702FAC93D32A}" srcOrd="0" destOrd="0" presId="urn:microsoft.com/office/officeart/2005/8/layout/matrix3"/>
    <dgm:cxn modelId="{59B3C5B5-DFB9-4FA1-AA27-0FF75FDA5C93}" type="presParOf" srcId="{8FAC2E99-2373-4ED1-B8CD-7DF474B1C68D}" destId="{67399509-4257-425B-90E8-C310327A32F7}" srcOrd="1" destOrd="0" presId="urn:microsoft.com/office/officeart/2005/8/layout/matrix3"/>
    <dgm:cxn modelId="{C18AE9CF-DEAF-40D0-B38E-DF7167318984}" type="presParOf" srcId="{8FAC2E99-2373-4ED1-B8CD-7DF474B1C68D}" destId="{FCDF9C5E-8CFC-4F76-861E-7B496F9E1C90}" srcOrd="2" destOrd="0" presId="urn:microsoft.com/office/officeart/2005/8/layout/matrix3"/>
    <dgm:cxn modelId="{C26867DE-8F2B-4BCD-9B56-168C2E12BBC1}" type="presParOf" srcId="{8FAC2E99-2373-4ED1-B8CD-7DF474B1C68D}" destId="{278943E9-F3F0-4876-8FF3-4DD79AEF6FBB}" srcOrd="3" destOrd="0" presId="urn:microsoft.com/office/officeart/2005/8/layout/matrix3"/>
    <dgm:cxn modelId="{66BEEB92-64C3-4F1F-BC6F-1F44C8EB414D}" type="presParOf" srcId="{8FAC2E99-2373-4ED1-B8CD-7DF474B1C68D}" destId="{3ED9A15E-DE81-479E-8D12-FBC919541CA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2D84A-7993-4D36-95E4-702FAC93D32A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99509-4257-425B-90E8-C310327A32F7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Uncertainty is a constant factor for the hospitality industry.</a:t>
          </a:r>
        </a:p>
      </dsp:txBody>
      <dsp:txXfrm>
        <a:off x="1007221" y="627745"/>
        <a:ext cx="1937228" cy="1937228"/>
      </dsp:txXfrm>
    </dsp:sp>
    <dsp:sp modelId="{FCDF9C5E-8CFC-4F76-861E-7B496F9E1C90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Businesses need to plan proactively, not reactively.</a:t>
          </a:r>
        </a:p>
      </dsp:txBody>
      <dsp:txXfrm>
        <a:off x="3319190" y="627745"/>
        <a:ext cx="1937228" cy="1937228"/>
      </dsp:txXfrm>
    </dsp:sp>
    <dsp:sp modelId="{278943E9-F3F0-4876-8FF3-4DD79AEF6FBB}">
      <dsp:nvSpPr>
        <dsp:cNvPr id="0" name=""/>
        <dsp:cNvSpPr/>
      </dsp:nvSpPr>
      <dsp:spPr>
        <a:xfrm>
          <a:off x="902421" y="2834914"/>
          <a:ext cx="2146828" cy="2146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 focus on agility, embedding adaptability and forethought. </a:t>
          </a:r>
        </a:p>
      </dsp:txBody>
      <dsp:txXfrm>
        <a:off x="1007221" y="2939714"/>
        <a:ext cx="1937228" cy="1937228"/>
      </dsp:txXfrm>
    </dsp:sp>
    <dsp:sp modelId="{3ED9A15E-DE81-479E-8D12-FBC919541CAD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Resilience needs to combine operational, cultural, and technological shifts. </a:t>
          </a:r>
        </a:p>
      </dsp:txBody>
      <dsp:txXfrm>
        <a:off x="3319190" y="2939714"/>
        <a:ext cx="1937228" cy="1937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AFAE14-2527-4916-B923-207020A9B57E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A319A-A366-42FC-8890-02B26A416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09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A319A-A366-42FC-8890-02B26A41663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656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A319A-A366-42FC-8890-02B26A41663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4882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A319A-A366-42FC-8890-02B26A41663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490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12B4A-8E75-C6C2-5E43-B47FB810E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2D2C31-690F-3EAA-C135-05C62D65CC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CE50F-9388-4467-BA16-E8AC1F761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49EA5-05B5-26A3-8AEB-14A0410A4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E6CC91-CB65-68EB-C0A8-D665C062D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34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FF9C7-A7DD-1355-802A-F053015B1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CC6D3-0BB8-CC77-046B-60666E8186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FBD2F-1183-03D3-8AB0-31D07DF3F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E30E2-6040-FA68-3600-AFA90DE5C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C1A12-BDC8-F5FF-0FE6-2F400C987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718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1C2A2-F8D9-D8D8-DD1E-E8430FE10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142634-4179-D57D-15D1-ACD26BB6C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E17C8-0D23-835D-7C54-D49DACC10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FF013-EC3B-915F-38BB-DC5573265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74D25-0D7F-D7EB-0E17-72BD88CA7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269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24F5A-E746-5210-11A8-CAE085D7D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D52AA-E15D-FA86-801D-564D4BE1AD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F44829-091E-3330-79C4-18996A1E62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8CA9B7-DE85-7DDD-09BB-90B8445E1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F8FE2F-691B-BCC7-54D2-518900367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E6E009-62DE-8A7D-9783-B783FF37E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618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EC333-364B-8347-2A35-3AB5F8EA6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DB7AED-5EB4-75E7-8BE7-B259C35C5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5CA6F-37D1-8572-3A84-AAC8B01F00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B25482-18F7-1CB6-5F2B-00333B9904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B3C1FE-AF75-B574-7678-F4A51DA426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6366EB-EE00-F0D3-9805-C330047BC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C6799B-0367-CCFE-E0E7-182998F1C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BE6348-B2F6-B68D-0DC3-8FC253E26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93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76810-7066-0905-8B77-1D9E2CEDD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AFC551-D29B-EDFC-E7B6-67044875E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52CB32-7776-BEB6-70EC-4CE701001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5770F6-241B-D3EF-BE89-4E39F64D9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119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CD490D-8B09-8B92-5AC5-DC99A70E4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823A1B-E6E9-F9A0-997E-49391C7FE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94E51-B23E-E604-42B3-4891E95AB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397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BA3A-0C45-4781-4D89-C74BE81F1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93A3F-B84B-5959-B932-CF54BD052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F52CBC-2E87-D62F-16E6-0488C06BFD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FD26BE-83C8-9C8C-7818-EF4E49C9C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8BE3DD-3D03-B101-CD36-13BF55F84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1215BA-4EE3-36CC-536B-5985E9F7D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523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D5903-9695-E342-63EB-8E19AD30E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B7A483-FE60-50AE-3C26-18EB9CEFC5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4E088D-08D3-7A56-8BE4-F5E728E46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12C45-1C99-FBC2-EFB7-C11ABE0EF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A92A4F-6CD4-9ECB-AB18-D9F8B91D8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D3AEB4-92AA-7153-3C79-A7AA78112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631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70CED-DF9D-EBB9-C2B9-1BA43BEC1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4845B-D908-17BB-B3B6-92BC0649C1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567EC-6DA9-6750-A4EF-65D851C14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DAC21-4652-0138-0290-DAD05ACA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C9A5B-50FB-0A55-4406-BE14AAA9A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576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5B711D-F56E-BAE5-BEE1-44018BA730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19C913-ED44-3F30-7CBF-7514319D13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11C2B0-A002-2585-19E2-CD8D3E380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95C8F-57D2-3255-863C-21E3FDF7F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7E4B1-6825-C3CD-B6CB-3724634E2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16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51B736-5FEA-90C0-BE00-F0E59AAA8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2721B-B45F-F713-F0B9-8C387F99E9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9A416-39BC-6643-F95A-BF7B3A97B1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975D4-4767-495B-8793-BA9DC0E51DF6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6FB80-7026-A2ED-CEE1-0A32491EAA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90388-8CE7-1D31-D403-016A296135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899F7-8386-46D6-AA01-B65EBD94A3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29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Large white building">
            <a:extLst>
              <a:ext uri="{FF2B5EF4-FFF2-40B4-BE49-F238E27FC236}">
                <a16:creationId xmlns:a16="http://schemas.microsoft.com/office/drawing/2014/main" id="{06AB211D-A8A1-35C2-EECD-4898712C5C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825" r="23010" b="2924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9" name="Rectangle 2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DDCDF7-E91D-9D7C-E269-7F30C94656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</a:rPr>
              <a:t>Hotel Strategies in Uncertain Times: Building Resilience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64E79A-E36C-ECD3-D3B0-9EBDAC1E53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bg1"/>
                </a:solidFill>
              </a:rPr>
              <a:t>Rufsana begum 2208636</a:t>
            </a: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BMIH6001</a:t>
            </a: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Antoinette Milne</a:t>
            </a:r>
          </a:p>
        </p:txBody>
      </p:sp>
      <p:sp>
        <p:nvSpPr>
          <p:cNvPr id="30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06769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5A960-8B81-0A8A-6BDC-8CAA3B438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AI declaration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166C-59D9-1A3C-97DE-988E20BC6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confirm that I have not used any AI tools in the research, structure  and creation of this assignment. I confirm that I have not presented and AI generated materials as my own work. I confirm I have copies of my drafts, notes and other resources I used, which I may be asked to provide in evidence.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6738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A1AA4-1904-BE1F-FA1F-7E275046E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US" sz="4000" b="1" dirty="0"/>
              <a:t>Introduction</a:t>
            </a:r>
            <a:endParaRPr lang="en-US" sz="3200" b="1" dirty="0"/>
          </a:p>
        </p:txBody>
      </p:sp>
      <p:pic>
        <p:nvPicPr>
          <p:cNvPr id="5" name="Picture 4" descr="Low angle view of modern financial skyscrapers into the sky">
            <a:extLst>
              <a:ext uri="{FF2B5EF4-FFF2-40B4-BE49-F238E27FC236}">
                <a16:creationId xmlns:a16="http://schemas.microsoft.com/office/drawing/2014/main" id="{007A61D2-34DF-CA90-D93F-E159B9A71C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48" r="15418" b="-1"/>
          <a:stretch>
            <a:fillRect/>
          </a:stretch>
        </p:blipFill>
        <p:spPr>
          <a:xfrm>
            <a:off x="61681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2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65086-2B95-6371-BADC-BA27391D5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The global hospitality industry is facing increasing instability. </a:t>
            </a:r>
          </a:p>
          <a:p>
            <a:r>
              <a:rPr lang="en-US" sz="2000" dirty="0"/>
              <a:t>The industry is exposed to crises like geopolitics, global economic shifts, and disasters like a pandemic. </a:t>
            </a:r>
          </a:p>
          <a:p>
            <a:r>
              <a:rPr lang="en-US" sz="2000" dirty="0"/>
              <a:t>The industry needs urgent adaptive and resilient strategies. </a:t>
            </a:r>
          </a:p>
          <a:p>
            <a:r>
              <a:rPr lang="en-US" sz="2000" dirty="0"/>
              <a:t>Hotel operations must align with global shifts.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38129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A779C7B6-F48C-09A1-38A3-7CE4EAD48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39" r="23113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8865A-06FC-4290-C4D1-099F2E7A4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7F587-8D1E-9800-51D8-B079DB9C7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US" sz="2000" dirty="0"/>
              <a:t>Resilience is the ability to adapt and recover from disruptive situations (Coles et al., 2021). </a:t>
            </a:r>
          </a:p>
          <a:p>
            <a:r>
              <a:rPr lang="en-US" sz="2000" dirty="0"/>
              <a:t>Crisis Management Frameworks can guide structured responses. </a:t>
            </a:r>
          </a:p>
          <a:p>
            <a:r>
              <a:rPr lang="en-US" sz="2000" dirty="0"/>
              <a:t>The industry needs to develop strategic foresight for geopolitical risks. </a:t>
            </a:r>
          </a:p>
          <a:p>
            <a:r>
              <a:rPr lang="en-US" sz="2000" dirty="0"/>
              <a:t>Hotels need to employ prognostic methods and risk intelligence platforms to predict disruptions.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185438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A779C7B6-F48C-09A1-38A3-7CE4EAD48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39" r="23113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8865A-06FC-4290-C4D1-099F2E7A4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 dirty="0"/>
              <a:t>Literature Review (cont)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7F587-8D1E-9800-51D8-B079DB9C7E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US" sz="2000" dirty="0"/>
              <a:t>Environmental variability and climate-related risks are increasing, like the California Wildfire in 2025. </a:t>
            </a:r>
          </a:p>
          <a:p>
            <a:r>
              <a:rPr lang="en-US" sz="2000" dirty="0"/>
              <a:t>Guests' preferences are shifting towards safety, green infrastructure, and sustainable design (</a:t>
            </a:r>
            <a:r>
              <a:rPr lang="en-US" sz="2000" dirty="0" err="1"/>
              <a:t>Kagisho</a:t>
            </a:r>
            <a:r>
              <a:rPr lang="en-US" sz="2000" dirty="0"/>
              <a:t> and Sao Joao, 2024). </a:t>
            </a:r>
          </a:p>
          <a:p>
            <a:r>
              <a:rPr lang="en-US" sz="2000" dirty="0"/>
              <a:t>Leadership focus is now on empowerment, well-being, and communication (Liu-</a:t>
            </a:r>
            <a:r>
              <a:rPr lang="en-US" sz="2000" dirty="0" err="1"/>
              <a:t>Lastres</a:t>
            </a:r>
            <a:r>
              <a:rPr lang="en-US" sz="2000" dirty="0"/>
              <a:t> et al., 2024).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887804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5533B7-7741-2431-7D72-FBE1BD546E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67" r="3279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D70FB-89ED-097D-4565-A4739CC13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 b="1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5AF9E-6ABE-0F2D-4C53-98D9C69A1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432115"/>
            <a:ext cx="4659756" cy="3826951"/>
          </a:xfrm>
        </p:spPr>
        <p:txBody>
          <a:bodyPr anchor="ctr">
            <a:normAutofit/>
          </a:bodyPr>
          <a:lstStyle/>
          <a:p>
            <a:r>
              <a:rPr lang="en-US" sz="1900" dirty="0"/>
              <a:t>Qualitative secondary data-based research. </a:t>
            </a:r>
          </a:p>
          <a:p>
            <a:r>
              <a:rPr lang="en-US" sz="1900" dirty="0"/>
              <a:t>Secondary data sources include peer-reviewed journals, reputable websites, reports, and industry-related case studies. </a:t>
            </a:r>
          </a:p>
          <a:p>
            <a:r>
              <a:rPr lang="en-US" sz="1900" dirty="0"/>
              <a:t>The PEST framework has been used as the sole analytical tool. </a:t>
            </a:r>
          </a:p>
          <a:p>
            <a:r>
              <a:rPr lang="en-US" sz="1900" dirty="0"/>
              <a:t>Thematic analysis has been used to identify strategy patterns and market trends. </a:t>
            </a:r>
          </a:p>
        </p:txBody>
      </p:sp>
    </p:spTree>
    <p:extLst>
      <p:ext uri="{BB962C8B-B14F-4D97-AF65-F5344CB8AC3E}">
        <p14:creationId xmlns:p14="http://schemas.microsoft.com/office/powerpoint/2010/main" val="16762520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ED7A8-EA68-1011-14FD-D0EBD2821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648877"/>
            <a:ext cx="4080362" cy="1255335"/>
          </a:xfrm>
        </p:spPr>
        <p:txBody>
          <a:bodyPr anchor="ctr">
            <a:normAutofit/>
          </a:bodyPr>
          <a:lstStyle/>
          <a:p>
            <a:r>
              <a:rPr lang="en-US" sz="4000" b="1"/>
              <a:t>PEST Analysis: Political Impacts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735F4-02D0-97D2-D358-B0A7D9BD6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1989053"/>
            <a:ext cx="4572397" cy="4446314"/>
          </a:xfrm>
        </p:spPr>
        <p:txBody>
          <a:bodyPr anchor="ctr">
            <a:normAutofit/>
          </a:bodyPr>
          <a:lstStyle/>
          <a:p>
            <a:r>
              <a:rPr lang="en-US" sz="2000"/>
              <a:t>Changes in regulations, policies, or governing bodies, for example, BREXIT (Insight Hospitality, 2023). </a:t>
            </a:r>
          </a:p>
          <a:p>
            <a:r>
              <a:rPr lang="en-US" sz="2000"/>
              <a:t>The Industry needs to continuously comply with diverse and changing regulations like GDPR and PIPL. </a:t>
            </a:r>
          </a:p>
          <a:p>
            <a:r>
              <a:rPr lang="en-US" sz="2000"/>
              <a:t>Example: Hilton Hotel adjusted to China’s PIPL and introduced Asia-based solutions (IPR, 2025). </a:t>
            </a:r>
          </a:p>
          <a:p>
            <a:r>
              <a:rPr lang="en-US" sz="2000"/>
              <a:t>Example: Japan is very closely connected with hotel disaster management planning (Chan et al., 2020)</a:t>
            </a:r>
          </a:p>
          <a:p>
            <a:endParaRPr lang="en-US" sz="2000" dirty="0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BEE1635-49FC-4530-21D7-214CF06FFE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648712"/>
            <a:ext cx="5334197" cy="3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4290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07FBC9-43DA-DEC6-E5E0-DB12BCE43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762001"/>
            <a:ext cx="4080362" cy="1340176"/>
          </a:xfrm>
        </p:spPr>
        <p:txBody>
          <a:bodyPr anchor="ctr">
            <a:normAutofit/>
          </a:bodyPr>
          <a:lstStyle/>
          <a:p>
            <a:r>
              <a:rPr lang="en-US" sz="4000" b="1" dirty="0"/>
              <a:t>PEST Analysis: Economic Impact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0A18F-E661-4A5C-B413-006A5B157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2470244"/>
            <a:ext cx="4080361" cy="3769834"/>
          </a:xfrm>
        </p:spPr>
        <p:txBody>
          <a:bodyPr anchor="ctr">
            <a:normAutofit/>
          </a:bodyPr>
          <a:lstStyle/>
          <a:p>
            <a:r>
              <a:rPr lang="en-US" sz="2000" dirty="0"/>
              <a:t>Inflation is increasing operational costs and reducing profit margin (</a:t>
            </a:r>
            <a:r>
              <a:rPr lang="en-US" sz="2000" dirty="0" err="1"/>
              <a:t>Izvorski</a:t>
            </a:r>
            <a:r>
              <a:rPr lang="en-US" sz="2000" dirty="0"/>
              <a:t> et al., 2023).</a:t>
            </a:r>
          </a:p>
          <a:p>
            <a:r>
              <a:rPr lang="en-US" sz="2000" dirty="0"/>
              <a:t>Hotels are now using cost-efficient initiatives like IHG, using AI tools to reduce utility costs (Hidalgo, 2024). </a:t>
            </a:r>
          </a:p>
          <a:p>
            <a:r>
              <a:rPr lang="en-US" sz="2000" dirty="0"/>
              <a:t>Customer demand is influenced by the fluctuating economy of different tourist-destination countries like Sri Lanka (</a:t>
            </a:r>
            <a:r>
              <a:rPr lang="en-US" sz="2000" dirty="0" err="1"/>
              <a:t>Bhakat</a:t>
            </a:r>
            <a:r>
              <a:rPr lang="en-US" sz="2000" dirty="0"/>
              <a:t> et al., 2023). </a:t>
            </a:r>
          </a:p>
          <a:p>
            <a:endParaRPr lang="en-US" sz="2000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94EEE7F-AA94-B629-CEDE-6EE6B79BD9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40674" y="1928758"/>
            <a:ext cx="5989523" cy="336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56DBE3-D066-E775-E786-C1DCC29663B2}"/>
              </a:ext>
            </a:extLst>
          </p:cNvPr>
          <p:cNvSpPr txBox="1"/>
          <p:nvPr/>
        </p:nvSpPr>
        <p:spPr>
          <a:xfrm>
            <a:off x="6826004" y="5372742"/>
            <a:ext cx="39501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(IHG trip planner aligned with AI, 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IHG, 2024)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016967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5156F01-334A-F0E5-F9F5-A9B754CAA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7088957" y="1881851"/>
            <a:ext cx="4056666" cy="3094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8DF26-0EC1-1E82-E6A8-F642CC9AB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21957" cy="1899912"/>
          </a:xfrm>
        </p:spPr>
        <p:txBody>
          <a:bodyPr>
            <a:normAutofit/>
          </a:bodyPr>
          <a:lstStyle/>
          <a:p>
            <a:r>
              <a:rPr lang="en-US" sz="4000" b="1" dirty="0"/>
              <a:t>PEST Analysis: Social Impacts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21CC9-92C1-805B-82F7-28372C0B9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5100687" cy="3742762"/>
          </a:xfrm>
        </p:spPr>
        <p:txBody>
          <a:bodyPr>
            <a:normAutofit/>
          </a:bodyPr>
          <a:lstStyle/>
          <a:p>
            <a:r>
              <a:rPr lang="en-US" sz="2000" dirty="0"/>
              <a:t>Among the guest priorities, there are Health, Hygiene, and Flexibility</a:t>
            </a:r>
          </a:p>
          <a:p>
            <a:r>
              <a:rPr lang="en-US" sz="2000" dirty="0" err="1"/>
              <a:t>Travellers</a:t>
            </a:r>
            <a:r>
              <a:rPr lang="en-US" sz="2000" dirty="0"/>
              <a:t> are shifting towards a hybrid lifestyle because of the work-from-anywhere strategy. </a:t>
            </a:r>
          </a:p>
          <a:p>
            <a:r>
              <a:rPr lang="en-US" sz="2000" dirty="0"/>
              <a:t>Example: citizenM redesigned their rooms for a remote work culture (</a:t>
            </a:r>
            <a:r>
              <a:rPr lang="en-US" sz="2000" dirty="0" err="1"/>
              <a:t>Abt</a:t>
            </a:r>
            <a:r>
              <a:rPr lang="en-US" sz="2000" dirty="0"/>
              <a:t>, 2023).</a:t>
            </a:r>
          </a:p>
          <a:p>
            <a:r>
              <a:rPr lang="en-US" sz="2000" dirty="0"/>
              <a:t>Example: Marriott launched “Commitment to Clean” as a safety initiative (Sari, 2021).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197102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9" name="Rectangle 308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8D730D-046B-5466-5847-12D27577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 b="1" dirty="0"/>
              <a:t>PEST Analysis: Technological Impacts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37BD9-E329-3BD7-DD45-A0D098C4F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4638773" cy="4303464"/>
          </a:xfrm>
        </p:spPr>
        <p:txBody>
          <a:bodyPr>
            <a:normAutofit/>
          </a:bodyPr>
          <a:lstStyle/>
          <a:p>
            <a:r>
              <a:rPr lang="en-US" sz="2000" dirty="0"/>
              <a:t>Rise of contactless and automated tech for enhancing safety and efficiency</a:t>
            </a:r>
          </a:p>
          <a:p>
            <a:r>
              <a:rPr lang="en-US" sz="2000" dirty="0"/>
              <a:t>AI is now widely used, reducing human-based errors and ensuring critical services. </a:t>
            </a:r>
          </a:p>
          <a:p>
            <a:r>
              <a:rPr lang="en-US" sz="2000" dirty="0"/>
              <a:t>Example: Radisson implemented voice-activated room controls (Chaturvedi, 2025).  </a:t>
            </a:r>
          </a:p>
          <a:p>
            <a:r>
              <a:rPr lang="en-US" sz="2000" dirty="0"/>
              <a:t>Example: </a:t>
            </a:r>
            <a:r>
              <a:rPr lang="en-US" sz="2000" dirty="0" err="1"/>
              <a:t>Yobot</a:t>
            </a:r>
            <a:r>
              <a:rPr lang="en-US" sz="2000" dirty="0"/>
              <a:t> introduced by Yotel is a concierge for improving automated guest services (Song et al., 2024). </a:t>
            </a:r>
          </a:p>
          <a:p>
            <a:endParaRPr lang="en-US" sz="2000" dirty="0"/>
          </a:p>
        </p:txBody>
      </p:sp>
      <p:pic>
        <p:nvPicPr>
          <p:cNvPr id="3076" name="Picture 4" descr="No conversation neccesary: Yotel, a hotel in New York, now has a robot called the Yobot designed to help visitors with their luggage storage during the spare time before and after checkout">
            <a:extLst>
              <a:ext uri="{FF2B5EF4-FFF2-40B4-BE49-F238E27FC236}">
                <a16:creationId xmlns:a16="http://schemas.microsoft.com/office/drawing/2014/main" id="{F0FBD9EC-2B84-A28E-71D5-44188EAA1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11" b="-2"/>
          <a:stretch>
            <a:fillRect/>
          </a:stretch>
        </p:blipFill>
        <p:spPr bwMode="auto">
          <a:xfrm>
            <a:off x="6067073" y="1904282"/>
            <a:ext cx="5286726" cy="36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963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079D7-0A2B-12CE-06B9-A618A65FE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US" sz="5200" b="1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2E2C2E-15A7-7EB1-0A5E-9EA94220D6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93289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6695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Top view of cubes connected with black lines">
            <a:extLst>
              <a:ext uri="{FF2B5EF4-FFF2-40B4-BE49-F238E27FC236}">
                <a16:creationId xmlns:a16="http://schemas.microsoft.com/office/drawing/2014/main" id="{795256F1-C68B-C40D-4101-D6E2A919C9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78" r="15456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5492D-6149-5473-4260-9AED72FF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 dirty="0"/>
              <a:t>Recommendations 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1666D2FC-24CD-6416-222E-7343EBBB6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Building Crisis Resilience as an Organizational Trait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Diversify Market Entry and Localization is Key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Make Employee Wellbeing and Retention a Priority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Enhance digital infrastructure and cybersecurity.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Promote sustainable and hazard-resistant design.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293947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EBFA4C8-C301-60A7-C96E-E85360F5D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55C849-A3A3-0A96-45D7-6D46C90BE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521" y="437436"/>
            <a:ext cx="9906799" cy="1161688"/>
          </a:xfrm>
        </p:spPr>
        <p:txBody>
          <a:bodyPr anchor="ctr">
            <a:normAutofit/>
          </a:bodyPr>
          <a:lstStyle/>
          <a:p>
            <a:r>
              <a:rPr lang="en-US" sz="40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E6D11-19A4-DC13-B458-E8ADD278A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0388" y="2012831"/>
            <a:ext cx="10492032" cy="4407733"/>
          </a:xfrm>
        </p:spPr>
        <p:txBody>
          <a:bodyPr anchor="ctr">
            <a:normAutofit/>
          </a:bodyPr>
          <a:lstStyle/>
          <a:p>
            <a:r>
              <a:rPr lang="en-US" sz="900" dirty="0" err="1"/>
              <a:t>Abt</a:t>
            </a:r>
            <a:r>
              <a:rPr lang="en-US" sz="900" dirty="0"/>
              <a:t>, C. (2023). Design Hotel Hybrid Work Environments for Evolving Guest Needs. [online] Hospitality Net. Available at: https://www.hospitalitynet.org/opinion/4119300.html [Accessed 16 May 2025].</a:t>
            </a:r>
          </a:p>
          <a:p>
            <a:r>
              <a:rPr lang="en-US" sz="900" dirty="0" err="1"/>
              <a:t>Bhakat</a:t>
            </a:r>
            <a:r>
              <a:rPr lang="en-US" sz="900" dirty="0"/>
              <a:t>, A., Das, N. and </a:t>
            </a:r>
            <a:r>
              <a:rPr lang="en-US" sz="900" dirty="0" err="1"/>
              <a:t>Guchhait</a:t>
            </a:r>
            <a:r>
              <a:rPr lang="en-US" sz="900" dirty="0"/>
              <a:t>, S., (2023). Temporal Change of Foreign Tourism in Sri Lanka: A Study on Economic Perspective. Journal of Environmental Management &amp; Tourism, 14(6), pp.2786-2798.</a:t>
            </a:r>
          </a:p>
          <a:p>
            <a:r>
              <a:rPr lang="en-US" sz="900" dirty="0"/>
              <a:t>Chan, C.S., </a:t>
            </a:r>
            <a:r>
              <a:rPr lang="en-US" sz="900" dirty="0" err="1"/>
              <a:t>Nozu</a:t>
            </a:r>
            <a:r>
              <a:rPr lang="en-US" sz="900" dirty="0"/>
              <a:t>, K. and Cheung, T.O.L., (2020). Tourism and natural disaster management process: perception of tourism stakeholders in the case of Kumamoto earthquake in Japan. Current Issues in Tourism, 23(15), pp.1864-1885.</a:t>
            </a:r>
          </a:p>
          <a:p>
            <a:r>
              <a:rPr lang="en-US" sz="900" dirty="0"/>
              <a:t>Chaturvedi, A. (2025). Hotel chains check into AI world to </a:t>
            </a:r>
            <a:r>
              <a:rPr lang="en-US" sz="900" dirty="0" err="1"/>
              <a:t>optimise</a:t>
            </a:r>
            <a:r>
              <a:rPr lang="en-US" sz="900" dirty="0"/>
              <a:t> costs, boost services. [online] Economictimes.com. Available at: https://m.economictimes.com/industry/services/hotels-/-restaurants/hotel-chains-check-into-ai-world-to-optimise-costs-boost-services/amp_articleshow/119139368.cms [Accessed 16 May 2025].</a:t>
            </a:r>
          </a:p>
          <a:p>
            <a:r>
              <a:rPr lang="en-US" sz="900" dirty="0"/>
              <a:t>Coles, T., Ritchie, B.W. and Wang, J., (2021). Building business resilience to external shocks: </a:t>
            </a:r>
            <a:r>
              <a:rPr lang="en-US" sz="900" dirty="0" err="1"/>
              <a:t>Conceptualising</a:t>
            </a:r>
            <a:r>
              <a:rPr lang="en-US" sz="900" dirty="0"/>
              <a:t> the role of social networks to small tourism &amp; hospitality businesses. Journal of Hospitality and Tourism Management, 48, pp.210-219.</a:t>
            </a:r>
          </a:p>
          <a:p>
            <a:r>
              <a:rPr lang="en-US" sz="900" dirty="0"/>
              <a:t>Hidalgo, M. (2024). IHG Hotels &amp; Resorts Builds a New Travel Planner Powered by Google Cloud AI InterContinental Hotels Group PLC – ITS Consultants. [online] Itsconsultantsinc.com. Available at: https://itsconsultantsinc.com/ihg-hotels-resorts-builds-a-new-travel-planner/ [Accessed 15 May 2025].</a:t>
            </a:r>
          </a:p>
          <a:p>
            <a:r>
              <a:rPr lang="en-US" sz="900" dirty="0"/>
              <a:t>IHG (2024). IHG Hotels &amp; Resorts Builds a New Travel Planner Powered by Google Cloud AI. [online] InterContinental Hotels Group PLC. Available at: https://www.ihgplc.com/en/news-and-media/news-releases/2024/ihg-hotels-and-resorts-builds-a-new-travel-planner-powered-by-google-cloud-ai [Accessed 20 May 2025].</a:t>
            </a:r>
          </a:p>
          <a:p>
            <a:r>
              <a:rPr lang="en-US" sz="900" dirty="0"/>
              <a:t>Insight Hospitality (2023). Effects of Brexit on the hospitality sector in the UK. [online] Insight Hospitality. Available at: https://insighthospitality.net/news/news-article/effects-of-brexit-on-the-hospitality-sector-in-the-uk/ [Accessed 14 May 2025].</a:t>
            </a:r>
          </a:p>
          <a:p>
            <a:r>
              <a:rPr lang="en-US" sz="900" dirty="0"/>
              <a:t>IPR (2025). How do the European Union’s GDPR and China’s PIPL regulate cross-border data flows? | International Policy Review. [online] International Policy Review |. Available at: https://ipr.blogs.ie.edu/2025/01/27/how-do-the-european-unions-gdpr-and-chinas-pipl-regulate-cross-border-data-flows/ [Accessed 15 May 2025].</a:t>
            </a:r>
          </a:p>
          <a:p>
            <a:r>
              <a:rPr lang="en-US" sz="900" dirty="0" err="1"/>
              <a:t>Kagisho</a:t>
            </a:r>
            <a:r>
              <a:rPr lang="en-US" sz="900" dirty="0"/>
              <a:t>, S. and Sao Joao, E., (2024). Sustainability-Oriented Resilience and Regenerative Adaptations in the Hospitality Industry: Lessons from Gauteng. Studia </a:t>
            </a:r>
            <a:r>
              <a:rPr lang="en-US" sz="900" dirty="0" err="1"/>
              <a:t>Periegetica</a:t>
            </a:r>
            <a:r>
              <a:rPr lang="en-US" sz="900" dirty="0"/>
              <a:t>, 46(2), pp.135-156.</a:t>
            </a:r>
          </a:p>
          <a:p>
            <a:r>
              <a:rPr lang="en-US" sz="900" dirty="0"/>
              <a:t>Liu-</a:t>
            </a:r>
            <a:r>
              <a:rPr lang="en-US" sz="900" dirty="0" err="1"/>
              <a:t>Lastres</a:t>
            </a:r>
            <a:r>
              <a:rPr lang="en-US" sz="900" dirty="0"/>
              <a:t>, B., Wen, H. and </a:t>
            </a:r>
            <a:r>
              <a:rPr lang="en-US" sz="900" dirty="0" err="1"/>
              <a:t>Okumus</a:t>
            </a:r>
            <a:r>
              <a:rPr lang="en-US" sz="900" dirty="0"/>
              <a:t>, F., (2024). Exploring the impacts of internal crisis communication on tourism employees' insights from a mixed-methods study. Tourism Management, 100, p.104796.</a:t>
            </a:r>
          </a:p>
          <a:p>
            <a:r>
              <a:rPr lang="en-US" sz="900" dirty="0" err="1"/>
              <a:t>Izvorski</a:t>
            </a:r>
            <a:r>
              <a:rPr lang="en-US" sz="900" dirty="0"/>
              <a:t>, I., </a:t>
            </a:r>
            <a:r>
              <a:rPr lang="en-US" sz="900" dirty="0" err="1"/>
              <a:t>Lokshin</a:t>
            </a:r>
            <a:r>
              <a:rPr lang="en-US" sz="900" dirty="0"/>
              <a:t>, M., Norfleet, J.R.R., Singer, D. and Torre, I., (2023). Europe and central Asia economic update, spring 2023: Weak growth, high inflation, and a cost-of-living crisis. World Bank Publications.</a:t>
            </a:r>
          </a:p>
          <a:p>
            <a:r>
              <a:rPr lang="en-US" sz="900" dirty="0"/>
              <a:t>Sari, N.P.S., (2021). The implementation of </a:t>
            </a:r>
            <a:r>
              <a:rPr lang="en-US" sz="900" dirty="0" err="1"/>
              <a:t>chse</a:t>
            </a:r>
            <a:r>
              <a:rPr lang="en-US" sz="900" dirty="0"/>
              <a:t> program in courtyard hotel by Marriott Bali Nusa Dua Resort in post-covid-19 pandemic. Journal of Business on Hospitality and Tourism, 7(3), pp.397-406.</a:t>
            </a:r>
          </a:p>
          <a:p>
            <a:r>
              <a:rPr lang="en-US" sz="900" dirty="0"/>
              <a:t>Song, B., Xia, H., Law, R., Muskat, B. and Li, G., (2024). Discovery of smart hotels’ competitiveness based on online reviews. International Journal of Hospitality Management, 123, p.103926.</a:t>
            </a:r>
          </a:p>
          <a:p>
            <a:endParaRPr lang="en-US" sz="900" dirty="0"/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4362099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1326</Words>
  <Application>Microsoft Office PowerPoint</Application>
  <PresentationFormat>Widescreen</PresentationFormat>
  <Paragraphs>74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Hotel Strategies in Uncertain Times: Building Resilience </vt:lpstr>
      <vt:lpstr> AI declaration </vt:lpstr>
      <vt:lpstr>Introduction</vt:lpstr>
      <vt:lpstr>Literature Review</vt:lpstr>
      <vt:lpstr>Literature Review (cont)</vt:lpstr>
      <vt:lpstr>Methods</vt:lpstr>
      <vt:lpstr>PEST Analysis: Political Impacts</vt:lpstr>
      <vt:lpstr>PEST Analysis: Economic Impact</vt:lpstr>
      <vt:lpstr>PEST Analysis: Social Impacts</vt:lpstr>
      <vt:lpstr>PEST Analysis: Technological Impacts</vt:lpstr>
      <vt:lpstr>Conclusion</vt:lpstr>
      <vt:lpstr>Recommendations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Strategies in Uncertain Times: Building Resilience</dc:title>
  <dc:creator>Xion Rahman</dc:creator>
  <cp:lastModifiedBy>rufsana begum</cp:lastModifiedBy>
  <cp:revision>13</cp:revision>
  <dcterms:created xsi:type="dcterms:W3CDTF">2025-05-21T20:01:08Z</dcterms:created>
  <dcterms:modified xsi:type="dcterms:W3CDTF">2025-06-05T09:00:42Z</dcterms:modified>
</cp:coreProperties>
</file>