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41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5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E00D6-1001-BF6D-9D48-8B49982B1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635637-6531-404F-B312-77D1BDAD89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4AFB2-E085-C767-C181-74D335A32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D3EC5-A7D0-60E8-D5E3-D2E1986C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9BCFC-EBBA-A5B6-3C26-54E46473C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091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C6DD9-66DA-FDAC-D837-1498471B0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16961-592A-CC1F-4450-1AB44F72E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28106-5B08-1D1B-9A0C-1E2DCF0C0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47BC2-C352-4D14-9A0B-B4369D3C7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7E3B04-2EEA-7195-FA14-CA9EAFB5B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9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F8C42-A894-8A7D-660C-ECF203487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F7ADC-8ABE-DCC2-D8F9-E4C1694A64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D669C-01DD-29E5-9C6A-6EA2B6C77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7BE14-C761-2D84-3F58-9C2198FF8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2CD0A-C27B-112C-A915-6B58D686D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51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62ED7-A204-B8B8-9A1B-FF462135B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39E35-47E0-740E-0894-7AAD45F6DA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13BBD5-1CA9-2A2E-D878-EE8EDF479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5C134B-CBA4-2C0D-E2B2-8437BB679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207E9-2AC3-BF9C-B3D1-9520149D0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BAE9C8-041B-500E-2F28-ECE166600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13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8BADD-5F74-A525-F716-E7AA442D9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667E3-5029-5CF9-07F2-B52B8EAD67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A2A3D5-1FFB-E093-0F42-27EB4A735D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DF1EC8-C876-60AA-717B-14AFFD5E0F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B61731-2081-6E43-F32C-FDA546521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102B13-BA5C-A106-B203-B0986195B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C0881-9AF3-9939-26F8-6BBD6C083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8E9070-BCA4-ED52-0F24-D442867A9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6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D8668-575E-EF8B-80FE-5D5024980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CCD010-7C0F-F268-94C1-E11AE544B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73D5D3-EC8E-CA2F-8827-3D27B61AA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048E0C-7FAF-0C25-0D92-D21586D0B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530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6275D5-8F80-53BB-9D88-F8266F28B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6B470D-4030-A234-6C94-C0B84AA0A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8A69F0-2323-DEF5-F400-789B8BE68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0396C-642E-4EE8-3A6A-9C66DBD3E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651C9-CB3A-9331-5D7A-DCC43C055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543876-626A-D36E-61A3-B6765522CE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881E12-B14B-F591-C103-073C33C6B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62C5C9-D861-2965-8BE8-63EE36DE2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F990D-844B-E027-C43D-7171B6298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33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8ACA9-850E-0A7F-5D12-36156265B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B8780C-8E8A-2CC3-E9C1-F639333940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EF36F-7213-CD86-AFF5-F8EA9F72B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9D8A64-946A-A282-6CAD-E91F4457B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B12C0-3674-6C62-FA59-4FD4F1894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ED3A27-11B2-DF3C-B54E-849B15365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849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78932-5D57-9E09-40BC-440B52C63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5A4BD5-2469-FFA0-263F-F96F63C0E0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08F7A-F638-4C2F-479D-A4619FF36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28644-5350-20BF-788D-2F22B9507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C2DD3-5001-EAD0-9E0B-CD0459AFA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64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E53957-FDE5-217B-4E97-4008875C05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C4FDE7-7B9A-14F1-AF42-80A94CEF4E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167FD-C895-66FB-E1BF-915D731C4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B47CD8-D634-AC7D-916E-A97DADFA1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74B462-762F-2238-8171-4166E38EF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8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4C7A6F-8C78-1E69-F8F9-5639928E8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432FF-AEA3-5B84-35A6-F7954E3F67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BE2BC-BB28-8AB1-7E9D-21F9F891D0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88A0BE-1A58-4501-B321-69D6325729D4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D55D2-48E5-EE9B-F451-6A9A5C1E88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850BF-3381-A95C-9B70-2C5AF5B1EC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CC180-EF01-4CE6-B42E-F644E9C45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328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otel Punta Tragara">
            <a:extLst>
              <a:ext uri="{FF2B5EF4-FFF2-40B4-BE49-F238E27FC236}">
                <a16:creationId xmlns:a16="http://schemas.microsoft.com/office/drawing/2014/main" id="{D0C863EC-6E02-3647-19A5-2C09B07AD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00065" y="0"/>
            <a:ext cx="13492065" cy="77033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bg1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09CF5F-7C6D-0B0C-E23E-3A9F71CA7021}"/>
              </a:ext>
            </a:extLst>
          </p:cNvPr>
          <p:cNvSpPr txBox="1"/>
          <p:nvPr/>
        </p:nvSpPr>
        <p:spPr>
          <a:xfrm>
            <a:off x="4522367" y="176980"/>
            <a:ext cx="30414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Gill Sans MT Ext Condensed Bold" panose="020B0902020104020203" pitchFamily="34" charset="0"/>
              </a:rPr>
              <a:t>ALBERGO</a:t>
            </a:r>
            <a:r>
              <a:rPr lang="en-GB" sz="3600" dirty="0">
                <a:solidFill>
                  <a:schemeClr val="bg1"/>
                </a:solidFill>
                <a:effectLst/>
                <a:latin typeface="Gill Sans MT Ext Condensed Bold" panose="020B0902020104020203" pitchFamily="34" charset="0"/>
              </a:rPr>
              <a:t> </a:t>
            </a:r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Gill Sans MT Ext Condensed Bold" panose="020B0902020104020203" pitchFamily="34" charset="0"/>
              </a:rPr>
              <a:t>Punta</a:t>
            </a:r>
            <a:r>
              <a:rPr lang="en-GB" sz="3600" dirty="0">
                <a:solidFill>
                  <a:schemeClr val="bg1"/>
                </a:solidFill>
                <a:effectLst/>
                <a:latin typeface="Gill Sans MT Ext Condensed Bold" panose="020B0902020104020203" pitchFamily="34" charset="0"/>
              </a:rPr>
              <a:t> </a:t>
            </a:r>
            <a:r>
              <a:rPr lang="en-GB" sz="36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Gill Sans MT Ext Condensed Bold" panose="020B0902020104020203" pitchFamily="34" charset="0"/>
              </a:rPr>
              <a:t>Tragara</a:t>
            </a:r>
            <a:r>
              <a:rPr lang="en-GB" sz="3600" dirty="0">
                <a:solidFill>
                  <a:schemeClr val="bg1"/>
                </a:solidFill>
                <a:effectLst/>
                <a:latin typeface="Gill Sans MT Ext Condensed Bold" panose="020B0902020104020203" pitchFamily="34" charset="0"/>
              </a:rPr>
              <a:t> </a:t>
            </a:r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Gill Sans MT Ext Condensed Bold" panose="020B0902020104020203" pitchFamily="34" charset="0"/>
              </a:rPr>
              <a:t>5</a:t>
            </a:r>
            <a:r>
              <a:rPr lang="en-GB" sz="3600" dirty="0">
                <a:solidFill>
                  <a:schemeClr val="bg1"/>
                </a:solidFill>
                <a:effectLst/>
                <a:latin typeface="Gill Sans MT Ext Condensed Bold" panose="020B0902020104020203" pitchFamily="34" charset="0"/>
              </a:rPr>
              <a:t> </a:t>
            </a:r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Gill Sans MT Ext Condensed Bold" panose="020B0902020104020203" pitchFamily="34" charset="0"/>
              </a:rPr>
              <a:t>*****</a:t>
            </a:r>
            <a:br>
              <a:rPr lang="en-GB" dirty="0">
                <a:latin typeface="Copperplate Gothic Light" panose="020E0507020206020404" pitchFamily="34" charset="0"/>
              </a:rPr>
            </a:br>
            <a:endParaRPr lang="en-GB" dirty="0">
              <a:latin typeface="Copperplate Gothic Light" panose="020E05070202060204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380209-29E4-0060-AE3A-4158AB1504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0" y="0"/>
            <a:ext cx="4630993" cy="301358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C8F851-EA7F-3FCE-222B-9719CBACF5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1" y="2566842"/>
            <a:ext cx="4158721" cy="222209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BDDF647-1394-CE3E-75BA-970E0693A6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66122"/>
            <a:ext cx="4893547" cy="206477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7B80C656-2375-B8A9-2C01-0260E54725E6}"/>
              </a:ext>
            </a:extLst>
          </p:cNvPr>
          <p:cNvSpPr/>
          <p:nvPr/>
        </p:nvSpPr>
        <p:spPr>
          <a:xfrm>
            <a:off x="10263797" y="176980"/>
            <a:ext cx="1877962" cy="1717134"/>
          </a:xfrm>
          <a:prstGeom prst="ellips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16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OFFERTA SPECIALE  DAL 15 AL 25 AUGUSTO</a:t>
            </a:r>
          </a:p>
          <a:p>
            <a:pPr algn="ctr"/>
            <a:r>
              <a:rPr lang="en-GB" sz="16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859E918-BECB-AE7C-E385-6C02B9F0480B}"/>
              </a:ext>
            </a:extLst>
          </p:cNvPr>
          <p:cNvSpPr txBox="1"/>
          <p:nvPr/>
        </p:nvSpPr>
        <p:spPr>
          <a:xfrm flipH="1">
            <a:off x="1432067" y="550606"/>
            <a:ext cx="1644735" cy="52322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STANZA DOPPIA DELUX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2F25FB-CC16-665A-78C7-16E16357F39B}"/>
              </a:ext>
            </a:extLst>
          </p:cNvPr>
          <p:cNvSpPr txBox="1"/>
          <p:nvPr/>
        </p:nvSpPr>
        <p:spPr>
          <a:xfrm>
            <a:off x="1316334" y="3205423"/>
            <a:ext cx="2705060" cy="738664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lgerian" panose="04020705040A02060702" pitchFamily="82" charset="0"/>
              </a:rPr>
              <a:t>STANZA </a:t>
            </a:r>
            <a:r>
              <a:rPr lang="en-GB" sz="1400" b="1" dirty="0">
                <a:solidFill>
                  <a:schemeClr val="bg1"/>
                </a:solidFill>
                <a:latin typeface="Algerian" panose="04020705040A02060702" pitchFamily="82" charset="0"/>
              </a:rPr>
              <a:t>DOPPIA</a:t>
            </a:r>
            <a:r>
              <a:rPr lang="en-GB" sz="1400" dirty="0">
                <a:solidFill>
                  <a:schemeClr val="bg1"/>
                </a:solidFill>
                <a:latin typeface="Algerian" panose="04020705040A02060702" pitchFamily="82" charset="0"/>
              </a:rPr>
              <a:t> DELUXE EXECUTIVE COM VISTA SUL MARE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765780C-1A4F-1386-1C60-E00AF1535324}"/>
              </a:ext>
            </a:extLst>
          </p:cNvPr>
          <p:cNvSpPr txBox="1"/>
          <p:nvPr/>
        </p:nvSpPr>
        <p:spPr>
          <a:xfrm>
            <a:off x="1858297" y="5702710"/>
            <a:ext cx="2019448" cy="52322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lgerian" panose="04020705040A02060702" pitchFamily="82" charset="0"/>
              </a:rPr>
              <a:t>STANZA DOPPIA </a:t>
            </a:r>
            <a:r>
              <a:rPr lang="en-GB" sz="1400" b="1" dirty="0">
                <a:solidFill>
                  <a:schemeClr val="bg1"/>
                </a:solidFill>
                <a:latin typeface="Algerian" panose="04020705040A02060702" pitchFamily="82" charset="0"/>
              </a:rPr>
              <a:t>SUPERIORE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A250FC7-8917-8E43-4DDC-CC9760DBC75D}"/>
              </a:ext>
            </a:extLst>
          </p:cNvPr>
          <p:cNvSpPr txBox="1"/>
          <p:nvPr/>
        </p:nvSpPr>
        <p:spPr>
          <a:xfrm>
            <a:off x="8182947" y="2652765"/>
            <a:ext cx="400905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b="1" dirty="0">
                <a:solidFill>
                  <a:schemeClr val="bg1"/>
                </a:solidFill>
                <a:latin typeface="Ink Free" panose="03080402000500000000" pitchFamily="66" charset="0"/>
              </a:rPr>
              <a:t>L'Hotel Punta Tragara gode di una posizione panoramica sulla costa di Capri con vista eccezionale sulla baia di Marina Piccola. Dispone di un'area benessere e di 2 piscine all'aperto.Tutte le camere di questo lussuoso hotel a 5 stelle sono moderne e spaziose e presentano un design unico e la connessione internet via cavo gratuita. Alcune camere offrono una vista sul mare, altre sul giardino.</a:t>
            </a:r>
            <a:endParaRPr lang="en-GB" sz="1600" b="1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A5A5FE47-D626-3387-C84A-65F5BCB94B9E}"/>
              </a:ext>
            </a:extLst>
          </p:cNvPr>
          <p:cNvSpPr/>
          <p:nvPr/>
        </p:nvSpPr>
        <p:spPr>
          <a:xfrm>
            <a:off x="-29497" y="236327"/>
            <a:ext cx="1252534" cy="1017298"/>
          </a:xfrm>
          <a:prstGeom prst="ellipse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tx1"/>
                </a:solidFill>
              </a:rPr>
              <a:t>450 Euro per due </a:t>
            </a:r>
            <a:r>
              <a:rPr lang="en-GB" i="1" dirty="0" err="1">
                <a:solidFill>
                  <a:schemeClr val="tx1"/>
                </a:solidFill>
              </a:rPr>
              <a:t>notti</a:t>
            </a:r>
            <a:r>
              <a:rPr lang="en-GB" i="1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CA146652-2088-1BA0-4119-CBA905DEF882}"/>
              </a:ext>
            </a:extLst>
          </p:cNvPr>
          <p:cNvSpPr/>
          <p:nvPr/>
        </p:nvSpPr>
        <p:spPr>
          <a:xfrm flipH="1">
            <a:off x="-29497" y="2071482"/>
            <a:ext cx="1368268" cy="1038020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tx1"/>
                </a:solidFill>
              </a:rPr>
              <a:t>650 Euro per due </a:t>
            </a:r>
            <a:r>
              <a:rPr lang="en-GB" i="1" dirty="0" err="1">
                <a:solidFill>
                  <a:schemeClr val="tx1"/>
                </a:solidFill>
              </a:rPr>
              <a:t>notti</a:t>
            </a:r>
            <a:endParaRPr lang="en-GB" i="1" dirty="0">
              <a:solidFill>
                <a:schemeClr val="tx1"/>
              </a:solidFill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08990043-8512-2870-D648-06E13035049D}"/>
              </a:ext>
            </a:extLst>
          </p:cNvPr>
          <p:cNvSpPr/>
          <p:nvPr/>
        </p:nvSpPr>
        <p:spPr>
          <a:xfrm>
            <a:off x="-1" y="4385743"/>
            <a:ext cx="1553497" cy="987084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tx1"/>
                </a:solidFill>
              </a:rPr>
              <a:t>350 Euro per due </a:t>
            </a:r>
            <a:r>
              <a:rPr lang="en-GB" i="1" dirty="0" err="1">
                <a:solidFill>
                  <a:schemeClr val="tx1"/>
                </a:solidFill>
              </a:rPr>
              <a:t>notti</a:t>
            </a:r>
            <a:endParaRPr lang="en-GB" i="1" dirty="0">
              <a:solidFill>
                <a:schemeClr val="tx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02667C2-191D-72D0-CCBA-7B73E7C6C5D0}"/>
              </a:ext>
            </a:extLst>
          </p:cNvPr>
          <p:cNvSpPr txBox="1"/>
          <p:nvPr/>
        </p:nvSpPr>
        <p:spPr>
          <a:xfrm>
            <a:off x="6022258" y="5746073"/>
            <a:ext cx="59730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800" i="1" dirty="0">
                <a:solidFill>
                  <a:schemeClr val="bg1"/>
                </a:solidFill>
                <a:highlight>
                  <a:srgbClr val="000000"/>
                </a:highlight>
              </a:rPr>
              <a:t>Chiama ora 01234789509 e prenota la tua vacanza da sogno</a:t>
            </a:r>
            <a:endParaRPr lang="en-GB" sz="2800" i="1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53E8AA0-BDC0-2FCC-0946-2A5E42C881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5780" y="64287"/>
            <a:ext cx="2341983" cy="19896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42E1E4-C22C-0E44-EDDB-DC8F03B4022D}"/>
              </a:ext>
            </a:extLst>
          </p:cNvPr>
          <p:cNvSpPr txBox="1"/>
          <p:nvPr/>
        </p:nvSpPr>
        <p:spPr>
          <a:xfrm>
            <a:off x="4760970" y="1194320"/>
            <a:ext cx="3293080" cy="276998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wrap="square" rtlCol="0" anchor="ctr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  <a:latin typeface="Arial Black" panose="020B0A04020102020204" pitchFamily="34" charset="0"/>
              </a:rPr>
              <a:t>Evento</a:t>
            </a:r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 Black" panose="020B0A04020102020204" pitchFamily="34" charset="0"/>
              </a:rPr>
              <a:t>speciale</a:t>
            </a:r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!!! </a:t>
            </a:r>
          </a:p>
          <a:p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it-IT" sz="2400" dirty="0">
                <a:solidFill>
                  <a:schemeClr val="bg1"/>
                </a:solidFill>
              </a:rPr>
              <a:t>Festival musicale 2023. </a:t>
            </a:r>
          </a:p>
          <a:p>
            <a:r>
              <a:rPr lang="it-IT" sz="2400" dirty="0">
                <a:solidFill>
                  <a:schemeClr val="bg1"/>
                </a:solidFill>
              </a:rPr>
              <a:t>Esibizione dal vivo.</a:t>
            </a:r>
          </a:p>
          <a:p>
            <a:endParaRPr lang="it-IT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r>
              <a:rPr lang="it-IT" dirty="0">
                <a:solidFill>
                  <a:schemeClr val="bg1"/>
                </a:solidFill>
                <a:latin typeface="Arial Black" panose="020B0A04020102020204" pitchFamily="34" charset="0"/>
              </a:rPr>
              <a:t>Ospite speciale</a:t>
            </a:r>
          </a:p>
          <a:p>
            <a:r>
              <a:rPr lang="it-IT" dirty="0">
                <a:solidFill>
                  <a:schemeClr val="bg1"/>
                </a:solidFill>
              </a:rPr>
              <a:t> </a:t>
            </a:r>
            <a:r>
              <a:rPr lang="it-IT" dirty="0">
                <a:solidFill>
                  <a:schemeClr val="bg1"/>
                </a:solidFill>
                <a:latin typeface="Algerian" panose="04020705040A02060702" pitchFamily="82" charset="0"/>
              </a:rPr>
              <a:t>Francesca Michielin </a:t>
            </a:r>
          </a:p>
          <a:p>
            <a:endParaRPr lang="en-GB" dirty="0">
              <a:solidFill>
                <a:schemeClr val="bg1"/>
              </a:solidFill>
              <a:latin typeface="Algerian" panose="04020705040A02060702" pitchFamily="82" charset="0"/>
            </a:endParaRPr>
          </a:p>
          <a:p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8A5A1E-A273-FBB3-3CE6-B361A45C161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895" y="3326518"/>
            <a:ext cx="2655467" cy="17365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2E3C08-E2CF-CF2B-0A7A-DBA7CE65E63A}"/>
              </a:ext>
            </a:extLst>
          </p:cNvPr>
          <p:cNvSpPr txBox="1"/>
          <p:nvPr/>
        </p:nvSpPr>
        <p:spPr>
          <a:xfrm>
            <a:off x="10287984" y="232332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FF5D1DF-3BBC-814D-F824-768AE9E6CC41}"/>
              </a:ext>
            </a:extLst>
          </p:cNvPr>
          <p:cNvSpPr/>
          <p:nvPr/>
        </p:nvSpPr>
        <p:spPr>
          <a:xfrm rot="21448495">
            <a:off x="9963257" y="1365885"/>
            <a:ext cx="1485255" cy="1018739"/>
          </a:xfrm>
          <a:prstGeom prst="ellips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i="1" dirty="0" err="1"/>
              <a:t>Colazione</a:t>
            </a:r>
            <a:r>
              <a:rPr lang="en-GB" sz="1600" i="1" dirty="0"/>
              <a:t> </a:t>
            </a:r>
            <a:r>
              <a:rPr lang="en-GB" sz="1600" i="1" dirty="0" err="1"/>
              <a:t>inclusa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240722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10825</TotalTime>
  <Words>141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Algerian</vt:lpstr>
      <vt:lpstr>Arial</vt:lpstr>
      <vt:lpstr>Arial Black</vt:lpstr>
      <vt:lpstr>Calibri</vt:lpstr>
      <vt:lpstr>Calibri Light</vt:lpstr>
      <vt:lpstr>Copperplate Gothic Light</vt:lpstr>
      <vt:lpstr>Gill Sans MT Ext Condensed Bold</vt:lpstr>
      <vt:lpstr>Ink Free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natalia.mirosnicova@outlook.com</dc:creator>
  <cp:lastModifiedBy>natalia.mirosnicova@outlook.com</cp:lastModifiedBy>
  <cp:revision>32</cp:revision>
  <dcterms:created xsi:type="dcterms:W3CDTF">2023-05-24T10:46:30Z</dcterms:created>
  <dcterms:modified xsi:type="dcterms:W3CDTF">2023-06-02T21:27:21Z</dcterms:modified>
</cp:coreProperties>
</file>