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606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04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248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135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661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109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727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522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82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900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1220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9158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3466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2442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8380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46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54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jpe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320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pa.gov/watersense/hotels" TargetMode="External" /><Relationship Id="rId2" Type="http://schemas.openxmlformats.org/officeDocument/2006/relationships/hyperlink" Target="https://www.breeam.com/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commission.europa.eu/strategy-and-policy/priorities-2019-2024/european-green-deal_en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Sustainability and Net-Zero in the Hotel Industry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97C23-256E-EF13-1E3C-2149B70F1346}"/>
              </a:ext>
            </a:extLst>
          </p:cNvPr>
          <p:cNvSpPr>
            <a:spLocks noGrp="1"/>
          </p:cNvSpPr>
          <p:nvPr>
            <p:ph type="body" sz="half" idx="13"/>
          </p:nvPr>
        </p:nvSpPr>
        <p:spPr>
          <a:xfrm>
            <a:off x="1278194" y="3205316"/>
            <a:ext cx="5755227" cy="937075"/>
          </a:xfrm>
        </p:spPr>
        <p:txBody>
          <a:bodyPr>
            <a:normAutofit/>
          </a:bodyPr>
          <a:lstStyle/>
          <a:p>
            <a:r>
              <a:rPr lang="en-US" sz="2400" b="1" dirty="0"/>
              <a:t>BMIH6001 – Contemporary Themes in the Hotel and Hospitality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dirty="0"/>
              <a:t>MD </a:t>
            </a:r>
            <a:r>
              <a:rPr dirty="0" err="1"/>
              <a:t>Jaglu</a:t>
            </a:r>
            <a:r>
              <a:rPr dirty="0"/>
              <a:t> Uddin</a:t>
            </a:r>
          </a:p>
          <a:p>
            <a:r>
              <a:rPr dirty="0"/>
              <a:t>Student ID: 2209549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Theme: Sustainability and Net-Zero in Hospitality</a:t>
            </a:r>
          </a:p>
          <a:p>
            <a:r>
              <a:rPr dirty="0"/>
              <a:t>Importance: Climate targets, ESG investor focus, guest expectations</a:t>
            </a:r>
          </a:p>
          <a:p>
            <a:r>
              <a:rPr dirty="0"/>
              <a:t>Focus: Hilton, Accor, Marriott, Six Senses</a:t>
            </a:r>
          </a:p>
          <a:p>
            <a:r>
              <a:rPr dirty="0"/>
              <a:t>Goal: Evaluate hotel industry's response to sustainability challenges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Key Concepts: Sustainability, Net-Zero</a:t>
            </a:r>
          </a:p>
          <a:p>
            <a:r>
              <a:rPr dirty="0"/>
              <a:t>Theories: Triple Bottom Line (TBL), ESG Frameworks</a:t>
            </a:r>
          </a:p>
          <a:p>
            <a:r>
              <a:rPr dirty="0"/>
              <a:t>Practices: Green certifications (LEED, BREEAM), Smart tech, Guest engagement</a:t>
            </a:r>
          </a:p>
          <a:p>
            <a:r>
              <a:rPr dirty="0"/>
              <a:t>Key Sources: Erdogan &amp; Baris (2007), Zhou et al. (2021), Han et al. (2020)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Narrative Literature Review</a:t>
            </a:r>
          </a:p>
          <a:p>
            <a:r>
              <a:rPr dirty="0"/>
              <a:t>Sources: Academic journals (2018–2024), industry reports</a:t>
            </a:r>
          </a:p>
          <a:p>
            <a:r>
              <a:rPr dirty="0"/>
              <a:t>Thematic Analysis: Energy, Water, Waste, Engagement</a:t>
            </a:r>
          </a:p>
          <a:p>
            <a:r>
              <a:rPr dirty="0"/>
              <a:t>Frameworks: TBL and PESTLE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Analysis: Political &amp; Economic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Political: EU Green Deal, LEED/BREEAM incentives</a:t>
            </a:r>
          </a:p>
          <a:p>
            <a:r>
              <a:rPr dirty="0"/>
              <a:t>Economic: ROI from efficiency (Marriott, Scandic)</a:t>
            </a:r>
          </a:p>
          <a:p>
            <a:r>
              <a:rPr dirty="0"/>
              <a:t>Barriers: Financing issues for small hotels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Analysis: Social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Shifting guest values: Eco-conscious Gen Z, Millennials</a:t>
            </a:r>
          </a:p>
          <a:p>
            <a:r>
              <a:rPr dirty="0"/>
              <a:t>Internal engagement: Training &amp; morale (Accor Planet 21)</a:t>
            </a:r>
          </a:p>
          <a:p>
            <a:r>
              <a:rPr dirty="0"/>
              <a:t>Risk: Greenwashing concerns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Analysis: Technological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Innovations: IoT, AI, BMS systems</a:t>
            </a:r>
          </a:p>
          <a:p>
            <a:r>
              <a:rPr dirty="0"/>
              <a:t>Example: Hilton </a:t>
            </a:r>
            <a:r>
              <a:rPr dirty="0" err="1"/>
              <a:t>LightStay</a:t>
            </a:r>
            <a:endParaRPr dirty="0"/>
          </a:p>
          <a:p>
            <a:r>
              <a:rPr dirty="0"/>
              <a:t>Challenges: Cost, complexity for retrofits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Analysis: Legal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Compliance: SECR, ESG reporting mandates</a:t>
            </a:r>
          </a:p>
          <a:p>
            <a:r>
              <a:rPr dirty="0"/>
              <a:t>Risks: Fines, loss of investor confidence</a:t>
            </a:r>
          </a:p>
          <a:p>
            <a:r>
              <a:rPr dirty="0"/>
              <a:t>Tools: ESG accounting &amp; auditing systems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Analysis: Environmental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Practices: Waste reduction, biodiversity, circularity</a:t>
            </a:r>
          </a:p>
          <a:p>
            <a:r>
              <a:rPr dirty="0"/>
              <a:t>Brands: Six Senses’ regenerative approach</a:t>
            </a:r>
          </a:p>
          <a:p>
            <a:r>
              <a:rPr dirty="0"/>
              <a:t>Critique: Overreliance on carbon offsets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Net-zero = challenging but feasible</a:t>
            </a:r>
          </a:p>
          <a:p>
            <a:r>
              <a:t>• Integration of tech, people, and governance is key</a:t>
            </a:r>
          </a:p>
          <a:p>
            <a:r>
              <a:t>• Long-term transformation needs continuous innovation &amp; accountability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Invest in retrofits, smart systems, renewable energy</a:t>
            </a:r>
          </a:p>
          <a:p>
            <a:r>
              <a:rPr dirty="0"/>
              <a:t>Train staff, involve guests in green actions</a:t>
            </a:r>
          </a:p>
          <a:p>
            <a:r>
              <a:rPr lang="en-GB" dirty="0"/>
              <a:t>S</a:t>
            </a:r>
            <a:r>
              <a:rPr dirty="0" err="1"/>
              <a:t>trengthen</a:t>
            </a:r>
            <a:r>
              <a:rPr dirty="0"/>
              <a:t> ESG reporting and green partnerships</a:t>
            </a:r>
          </a:p>
          <a:p>
            <a:r>
              <a:rPr dirty="0"/>
              <a:t>Future research: ROI by hotel type, guest behavior studies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Thought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“Sustainability isn’t a trend—it’s a survival strategy. The future of hospitality depends on actions taken today.”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276" y="2213896"/>
            <a:ext cx="4060724" cy="3530600"/>
          </a:xfrm>
        </p:spPr>
        <p:txBody>
          <a:bodyPr>
            <a:noAutofit/>
          </a:bodyPr>
          <a:lstStyle/>
          <a:p>
            <a:pPr lvl="0" algn="just"/>
            <a:r>
              <a:rPr lang="en-GB" sz="600" dirty="0"/>
              <a:t>Accor (2023) </a:t>
            </a:r>
            <a:r>
              <a:rPr lang="en-GB" sz="600" i="1" dirty="0"/>
              <a:t>Planet 21 – Acting for Positive Hospitality</a:t>
            </a:r>
            <a:r>
              <a:rPr lang="en-GB" sz="600" dirty="0"/>
              <a:t>. Available at: https://group.accor.com/en/commitment/planet-21 (Accessed: 18 May 2025).</a:t>
            </a:r>
          </a:p>
          <a:p>
            <a:pPr lvl="0" algn="just"/>
            <a:r>
              <a:rPr lang="en-GB" sz="600" dirty="0" err="1"/>
              <a:t>Bohdanowicz</a:t>
            </a:r>
            <a:r>
              <a:rPr lang="en-GB" sz="600" dirty="0"/>
              <a:t>, P. and Martinac, I. (2021) ‘Determinants and benchmarking of resource consumption in hotels—Case studies from Scandinavia’, International Journal of Hospitality Management, 92, 102727. https://doi.org/10.1016/j.ijhm.2020.102727 (Accessed: 18 May 2025).</a:t>
            </a:r>
          </a:p>
          <a:p>
            <a:pPr lvl="0" algn="just"/>
            <a:r>
              <a:rPr lang="en-GB" sz="600" dirty="0"/>
              <a:t>BRE (2023) </a:t>
            </a:r>
            <a:r>
              <a:rPr lang="en-GB" sz="600" i="1" dirty="0"/>
              <a:t>BREEAM: Sustainability assessment method</a:t>
            </a:r>
            <a:r>
              <a:rPr lang="en-GB" sz="600" dirty="0"/>
              <a:t>. Available at: </a:t>
            </a:r>
            <a:r>
              <a:rPr lang="en-GB" sz="600" u="sng" dirty="0">
                <a:hlinkClick r:id="rId2"/>
              </a:rPr>
              <a:t>https://www.breeam.com/</a:t>
            </a:r>
            <a:r>
              <a:rPr lang="en-GB" sz="600" dirty="0"/>
              <a:t> (Accessed: 18 May 2025).</a:t>
            </a:r>
          </a:p>
          <a:p>
            <a:pPr lvl="0" algn="just"/>
            <a:r>
              <a:rPr lang="en-GB" sz="600" dirty="0"/>
              <a:t>BRE (2023) </a:t>
            </a:r>
            <a:r>
              <a:rPr lang="en-GB" sz="600" i="1" dirty="0"/>
              <a:t>BREEAM: The world’s leading science-based suite of validation and certification systems for a sustainable built environment</a:t>
            </a:r>
            <a:r>
              <a:rPr lang="en-GB" sz="600" dirty="0"/>
              <a:t>. Available at: </a:t>
            </a:r>
            <a:r>
              <a:rPr lang="en-GB" sz="600" u="sng" dirty="0">
                <a:hlinkClick r:id="rId2"/>
              </a:rPr>
              <a:t>https://www.breeam.com/</a:t>
            </a:r>
            <a:r>
              <a:rPr lang="en-GB" sz="600" dirty="0"/>
              <a:t> (Accessed: 17 May 2025).</a:t>
            </a:r>
          </a:p>
          <a:p>
            <a:pPr lvl="0" algn="just"/>
            <a:r>
              <a:rPr lang="en-GB" sz="600" dirty="0"/>
              <a:t>Chung, N., Lee, H. and Han, H. (2020) ‘Eco-innovative management and operational performance in the hotel industry: The moderating role of environmental certifications’, Sustainability, 12(21), 9032. https://doi.org/10.3390/su12219032 (Accessed: 18 May 2025).</a:t>
            </a:r>
          </a:p>
          <a:p>
            <a:pPr lvl="0" algn="just"/>
            <a:r>
              <a:rPr lang="en-GB" sz="600" dirty="0"/>
              <a:t>DEFRA (Department for Environment, Food &amp; Rural Affairs) (2022) </a:t>
            </a:r>
            <a:r>
              <a:rPr lang="en-GB" sz="600" i="1" dirty="0"/>
              <a:t>Environmental Reporting Guidelines: Including streamlined energy and carbon reporting guidance</a:t>
            </a:r>
            <a:r>
              <a:rPr lang="en-GB" sz="600" dirty="0"/>
              <a:t>. Available at: https://www.gov.uk/government/publications/environmental-reporting-guidelines-including-mandatory-greenhouse-gas-emissions-reporting-guidance (Accessed: 18 May 2025).</a:t>
            </a:r>
          </a:p>
          <a:p>
            <a:pPr lvl="0" algn="just"/>
            <a:r>
              <a:rPr lang="en-GB" sz="600" dirty="0"/>
              <a:t>Delmas, M.A. and Burbano, V.C. (2011) ‘The drivers of greenwashing’, </a:t>
            </a:r>
            <a:r>
              <a:rPr lang="en-GB" sz="600" i="1" dirty="0"/>
              <a:t>California Management Review</a:t>
            </a:r>
            <a:r>
              <a:rPr lang="en-GB" sz="600" dirty="0"/>
              <a:t>, 54(1), pp. 64–87. https://doi.org/10.1525/cmr.2011.54.1.64 (Accessed: 17 May 2025).</a:t>
            </a:r>
          </a:p>
          <a:p>
            <a:pPr lvl="0" algn="just"/>
            <a:r>
              <a:rPr lang="en-GB" sz="600" dirty="0"/>
              <a:t>EPA (2023) </a:t>
            </a:r>
            <a:r>
              <a:rPr lang="en-GB" sz="600" i="1" dirty="0" err="1"/>
              <a:t>WaterSense</a:t>
            </a:r>
            <a:r>
              <a:rPr lang="en-GB" sz="600" i="1" dirty="0"/>
              <a:t> for Hotels</a:t>
            </a:r>
            <a:r>
              <a:rPr lang="en-GB" sz="600" dirty="0"/>
              <a:t>. United States Environmental Protection Agency. Available at: </a:t>
            </a:r>
            <a:r>
              <a:rPr lang="en-GB" sz="600" u="sng" dirty="0">
                <a:hlinkClick r:id="rId3"/>
              </a:rPr>
              <a:t>https://www.epa.gov/watersense/hotels</a:t>
            </a:r>
            <a:r>
              <a:rPr lang="en-GB" sz="600" dirty="0"/>
              <a:t> (Accessed: 17 May 2025).</a:t>
            </a:r>
          </a:p>
          <a:p>
            <a:pPr lvl="0" algn="just"/>
            <a:r>
              <a:rPr lang="en-GB" sz="600" dirty="0"/>
              <a:t>Erdogan, N. and Baris, E. (2007) ‘Environmental protection programs and conservation practices of hotels in Ankara, Turkey’, </a:t>
            </a:r>
            <a:r>
              <a:rPr lang="en-GB" sz="600" i="1" dirty="0"/>
              <a:t>Tourism Management</a:t>
            </a:r>
            <a:r>
              <a:rPr lang="en-GB" sz="600" dirty="0"/>
              <a:t>, 28(2), pp. 604–614. https://doi.org/10.1016/j.tourman.2006.04.002 (Accessed: 17 May 2025).</a:t>
            </a:r>
          </a:p>
          <a:p>
            <a:pPr lvl="0" algn="just"/>
            <a:r>
              <a:rPr lang="en-GB" sz="600" dirty="0"/>
              <a:t>European Commission (2022) </a:t>
            </a:r>
            <a:r>
              <a:rPr lang="en-GB" sz="600" i="1" dirty="0"/>
              <a:t>A European Green Deal</a:t>
            </a:r>
            <a:r>
              <a:rPr lang="en-GB" sz="600" dirty="0"/>
              <a:t>. Available at: </a:t>
            </a:r>
            <a:r>
              <a:rPr lang="en-GB" sz="600" u="sng" dirty="0">
                <a:hlinkClick r:id="rId4"/>
              </a:rPr>
              <a:t>https://commission.europa.eu/strategy-and-policy/priorities-2019-2024/european-green-deal_en</a:t>
            </a:r>
            <a:r>
              <a:rPr lang="en-GB" sz="600" dirty="0"/>
              <a:t> (Accessed: 18 May 2025).</a:t>
            </a:r>
          </a:p>
          <a:p>
            <a:pPr lvl="0" algn="just"/>
            <a:r>
              <a:rPr lang="en-GB" sz="600" dirty="0"/>
              <a:t>Green Lodging News (2023) Innovative Hotel Sustainability Projects in Practice. Available at: https://www.greenlodgingnews.com/innovative-hotel-sustainability-projects/ (Accessed: 18 May 2025).</a:t>
            </a:r>
          </a:p>
          <a:p>
            <a:pPr lvl="0" algn="just"/>
            <a:r>
              <a:rPr lang="en-GB" sz="600" dirty="0"/>
              <a:t>Greenview (2022) </a:t>
            </a:r>
            <a:r>
              <a:rPr lang="en-GB" sz="600" i="1" dirty="0"/>
              <a:t>Six Senses sustainability best practices</a:t>
            </a:r>
            <a:r>
              <a:rPr lang="en-GB" sz="600" dirty="0"/>
              <a:t>. Available at: https://www.greenview.sg/six-senses/ (Accessed: 17 May 2025).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0423D7-BB4A-C229-C379-344BEB96AE9B}"/>
              </a:ext>
            </a:extLst>
          </p:cNvPr>
          <p:cNvSpPr txBox="1"/>
          <p:nvPr/>
        </p:nvSpPr>
        <p:spPr>
          <a:xfrm>
            <a:off x="4571999" y="2213896"/>
            <a:ext cx="436552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Han, H., Yu, J. and Kim, W. (2020) ‘Environmental corporate social responsibility and the strategy to engage hotel guests’, </a:t>
            </a:r>
            <a:r>
              <a:rPr lang="en-GB" sz="700" i="1" dirty="0"/>
              <a:t>International Journal of Hospitality Management</a:t>
            </a:r>
            <a:r>
              <a:rPr lang="en-GB" sz="700" dirty="0"/>
              <a:t>, 87, 102443. https://doi.org/10.1016/j.ijhm.2020.102443 (Accessed: 17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Hilton (2023) </a:t>
            </a:r>
            <a:r>
              <a:rPr lang="en-GB" sz="700" i="1" dirty="0"/>
              <a:t>Travel with Purpose: 2023 ESG Summary Report</a:t>
            </a:r>
            <a:r>
              <a:rPr lang="en-GB" sz="700" dirty="0"/>
              <a:t>. Available at: https://esg.hilton.com/ (Accessed: 17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Jones, P., Hillier, D. and Comfort, D. (2016) ‘Sustainability in the global hotel industry’, </a:t>
            </a:r>
            <a:r>
              <a:rPr lang="en-GB" sz="700" i="1" dirty="0"/>
              <a:t>International Journal of Contemporary Hospitality Management</a:t>
            </a:r>
            <a:r>
              <a:rPr lang="en-GB" sz="700" dirty="0"/>
              <a:t>, 28(1), pp. 36–67. https://doi.org/10.1108/IJCHM-10-2014-0510 (Accessed: 17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Jones, P., Hillier, D. and Comfort, D. (2021) ‘Environmental sustainability in the UK hotel industry: Current trends and future directions’, Tourism and Hospitality Research, 21(1), pp. 3–13. https://doi.org/10.1177/1467358419845082 (Accessed: 18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Kuo, Y.F., Chen, L.S. and Chen, C.W. (2022) ‘Assessing the impact of green building certification on hotel performance’, </a:t>
            </a:r>
            <a:r>
              <a:rPr lang="en-GB" sz="700" i="1" dirty="0"/>
              <a:t>Sustainability</a:t>
            </a:r>
            <a:r>
              <a:rPr lang="en-GB" sz="700" dirty="0"/>
              <a:t>, 14(11), 6689. https://doi.org/10.3390/su14116689 (Accessed: 17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Line, N.D. and Hanks, L. (2020) ‘The social and ethical implications of sustainability messaging in hospitality’, </a:t>
            </a:r>
            <a:r>
              <a:rPr lang="en-GB" sz="700" i="1" dirty="0"/>
              <a:t>Journal of Business Ethics</a:t>
            </a:r>
            <a:r>
              <a:rPr lang="en-GB" sz="700" dirty="0"/>
              <a:t>, 161, pp. 183–197. https://doi.org/10.1007/s10551-018-3984-1 (Accessed: 17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Marriott (2023) </a:t>
            </a:r>
            <a:r>
              <a:rPr lang="en-GB" sz="700" i="1" dirty="0"/>
              <a:t>Serve360: Doing good in every direction – Food waste reduction strategy</a:t>
            </a:r>
            <a:r>
              <a:rPr lang="en-GB" sz="700" dirty="0"/>
              <a:t>. Available at: https://serve360.marriott.com/planet/food-waste/ (Accessed: 17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Sánchez, M.J. and Simón, J.M. (2022) ‘Sustainability reporting in the hotel industry: A review of global practices and implications for future research’, Journal of Sustainable Tourism, 30(7), pp. 1523–1541. https://doi.org/10.1080/09669582.2021.1936133 (Accessed: 18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Scandic Hotels (2023) </a:t>
            </a:r>
            <a:r>
              <a:rPr lang="en-GB" sz="700" i="1" dirty="0"/>
              <a:t>Sustainability at Scandic</a:t>
            </a:r>
            <a:r>
              <a:rPr lang="en-GB" sz="700" dirty="0"/>
              <a:t>. Available at: https://www.scandichotelsgroup.com/sustainability/ (Accessed: 18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UNEP (United Nations Environment Programme) (2022) </a:t>
            </a:r>
            <a:r>
              <a:rPr lang="en-GB" sz="700" i="1" dirty="0"/>
              <a:t>Business and climate change: The hospitality sector's pathway to net zero</a:t>
            </a:r>
            <a:r>
              <a:rPr lang="en-GB" sz="700" dirty="0"/>
              <a:t>. Available at: https://www.unep.org/resources/report/business-and-climate-change-hospitality-pathway (Accessed: 18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UNWTO (2022) </a:t>
            </a:r>
            <a:r>
              <a:rPr lang="en-GB" sz="700" i="1" dirty="0"/>
              <a:t>Sustainable tourism case studies: ITC Grand Chola, India</a:t>
            </a:r>
            <a:r>
              <a:rPr lang="en-GB" sz="700" dirty="0"/>
              <a:t>. Available at: https://www.unwto.org/sustainable-development/case-studies/itc-grand-chola (Accessed: 17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UNWTO (2023) Sustainable Development of Tourism. United Nations World Tourism Organization. Available at: https://www.unwto.org/sustainable-development (Accessed: 18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WTTC (2021) Hotel Sustainability Basics: A globally recognised standard. World Travel &amp; Tourism Council. Available at: https://wttc.org/Initiatives/Sustainability/Hotel-Sustainability-Basics (Accessed: 18 May 2025).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700" dirty="0"/>
              <a:t>Zhou, Y., Wei, Z. and Zhang, Y. (2021) ‘Smart energy systems in hospitality: Current applications and future potential’, </a:t>
            </a:r>
            <a:r>
              <a:rPr lang="en-GB" sz="700" i="1" dirty="0"/>
              <a:t>Energy Reports</a:t>
            </a:r>
            <a:r>
              <a:rPr lang="en-GB" sz="700" dirty="0"/>
              <a:t>, 7, pp. 5769–5780. https://doi.org/10.1016/j.egyr.2021.08.152 (Accessed: 17 May 2025).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1521</Words>
  <Application>Microsoft Office PowerPoint</Application>
  <PresentationFormat>On-screen Show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Ion Boardroom</vt:lpstr>
      <vt:lpstr>Sustainability and Net-Zero in the Hotel Industry</vt:lpstr>
      <vt:lpstr>Introduction</vt:lpstr>
      <vt:lpstr>Literature Review</vt:lpstr>
      <vt:lpstr>Methodology</vt:lpstr>
      <vt:lpstr>Impact Analysis: Political &amp; Economic</vt:lpstr>
      <vt:lpstr>Impact Analysis: Social</vt:lpstr>
      <vt:lpstr>Impact Analysis: Technological</vt:lpstr>
      <vt:lpstr>Impact Analysis: Legal</vt:lpstr>
      <vt:lpstr>Impact Analysis: Environmental</vt:lpstr>
      <vt:lpstr>Conclusion</vt:lpstr>
      <vt:lpstr>Recommendations</vt:lpstr>
      <vt:lpstr>Final Thought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and Net-Zero in the Hotel Industry</dc:title>
  <dc:subject/>
  <dc:creator/>
  <cp:keywords/>
  <dc:description/>
  <cp:lastModifiedBy>jaglu uddin</cp:lastModifiedBy>
  <cp:revision>2</cp:revision>
  <dcterms:created xsi:type="dcterms:W3CDTF">2025-06-04T21:08:20Z</dcterms:created>
  <dcterms:modified xsi:type="dcterms:W3CDTF">2025-06-08T22:38:55Z</dcterms:modified>
  <cp:category/>
</cp:coreProperties>
</file>