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4"/>
  </p:sldMasterIdLst>
  <p:notesMasterIdLst>
    <p:notesMasterId r:id="rId24"/>
  </p:notesMasterIdLst>
  <p:sldIdLst>
    <p:sldId id="257" r:id="rId5"/>
    <p:sldId id="294" r:id="rId6"/>
    <p:sldId id="723" r:id="rId7"/>
    <p:sldId id="699" r:id="rId8"/>
    <p:sldId id="649" r:id="rId9"/>
    <p:sldId id="651" r:id="rId10"/>
    <p:sldId id="644" r:id="rId11"/>
    <p:sldId id="689" r:id="rId12"/>
    <p:sldId id="687" r:id="rId13"/>
    <p:sldId id="688" r:id="rId14"/>
    <p:sldId id="724" r:id="rId15"/>
    <p:sldId id="700" r:id="rId16"/>
    <p:sldId id="701" r:id="rId17"/>
    <p:sldId id="703" r:id="rId18"/>
    <p:sldId id="702" r:id="rId19"/>
    <p:sldId id="706" r:id="rId20"/>
    <p:sldId id="648" r:id="rId21"/>
    <p:sldId id="645" r:id="rId22"/>
    <p:sldId id="273"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rk Bell-Davies" initials="MB" lastIdx="1" clrIdx="0">
    <p:extLst>
      <p:ext uri="{19B8F6BF-5375-455C-9EA6-DF929625EA0E}">
        <p15:presenceInfo xmlns:p15="http://schemas.microsoft.com/office/powerpoint/2012/main" userId="S::m.bell-davies@uwtsd.ac.uk::cf4517c8-733c-4d00-a9de-ac3b52b5471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900"/>
    <p:restoredTop sz="65306"/>
  </p:normalViewPr>
  <p:slideViewPr>
    <p:cSldViewPr snapToGrid="0" snapToObjects="1">
      <p:cViewPr varScale="1">
        <p:scale>
          <a:sx n="77" d="100"/>
          <a:sy n="77" d="100"/>
        </p:scale>
        <p:origin x="2848" y="176"/>
      </p:cViewPr>
      <p:guideLst/>
    </p:cSldViewPr>
  </p:slideViewPr>
  <p:notesTextViewPr>
    <p:cViewPr>
      <p:scale>
        <a:sx n="1" d="1"/>
        <a:sy n="1" d="1"/>
      </p:scale>
      <p:origin x="0" y="0"/>
    </p:cViewPr>
  </p:notesTextViewPr>
  <p:sorterViewPr>
    <p:cViewPr>
      <p:scale>
        <a:sx n="133" d="100"/>
        <a:sy n="133"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commentAuthors" Target="commen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5FF4E28-1EDA-4F80-BC4D-1C65C0E85640}" type="doc">
      <dgm:prSet loTypeId="urn:microsoft.com/office/officeart/2005/8/layout/hList1" loCatId="list" qsTypeId="urn:microsoft.com/office/officeart/2005/8/quickstyle/simple4" qsCatId="simple" csTypeId="urn:microsoft.com/office/officeart/2005/8/colors/colorful4" csCatId="colorful" phldr="1"/>
      <dgm:spPr/>
      <dgm:t>
        <a:bodyPr/>
        <a:lstStyle/>
        <a:p>
          <a:endParaRPr lang="en-US"/>
        </a:p>
      </dgm:t>
    </dgm:pt>
    <dgm:pt modelId="{2A1A32D5-EA9E-4615-B90D-2B3017B152B4}">
      <dgm:prSet phldrT="[Text]"/>
      <dgm:spPr>
        <a:xfrm>
          <a:off x="36" y="159112"/>
          <a:ext cx="3504334" cy="489600"/>
        </a:xfrm>
        <a:gradFill rotWithShape="0">
          <a:gsLst>
            <a:gs pos="0">
              <a:srgbClr val="84AA33">
                <a:hueOff val="0"/>
                <a:satOff val="0"/>
                <a:lumOff val="0"/>
                <a:alphaOff val="0"/>
                <a:tint val="92000"/>
                <a:satMod val="170000"/>
              </a:srgbClr>
            </a:gs>
            <a:gs pos="15000">
              <a:srgbClr val="84AA33">
                <a:hueOff val="0"/>
                <a:satOff val="0"/>
                <a:lumOff val="0"/>
                <a:alphaOff val="0"/>
                <a:tint val="92000"/>
                <a:shade val="99000"/>
                <a:satMod val="170000"/>
              </a:srgbClr>
            </a:gs>
            <a:gs pos="62000">
              <a:srgbClr val="84AA33">
                <a:hueOff val="0"/>
                <a:satOff val="0"/>
                <a:lumOff val="0"/>
                <a:alphaOff val="0"/>
                <a:tint val="96000"/>
                <a:shade val="80000"/>
                <a:satMod val="170000"/>
              </a:srgbClr>
            </a:gs>
            <a:gs pos="97000">
              <a:srgbClr val="84AA33">
                <a:hueOff val="0"/>
                <a:satOff val="0"/>
                <a:lumOff val="0"/>
                <a:alphaOff val="0"/>
                <a:tint val="98000"/>
                <a:shade val="63000"/>
                <a:satMod val="170000"/>
              </a:srgbClr>
            </a:gs>
            <a:gs pos="100000">
              <a:srgbClr val="84AA33">
                <a:hueOff val="0"/>
                <a:satOff val="0"/>
                <a:lumOff val="0"/>
                <a:alphaOff val="0"/>
                <a:shade val="62000"/>
                <a:satMod val="170000"/>
              </a:srgbClr>
            </a:gs>
          </a:gsLst>
          <a:path path="circle">
            <a:fillToRect l="50000" t="50000" r="50000" b="50000"/>
          </a:path>
        </a:gradFill>
        <a:ln w="9525" cap="flat" cmpd="sng" algn="ctr">
          <a:solidFill>
            <a:srgbClr val="84AA33">
              <a:hueOff val="0"/>
              <a:satOff val="0"/>
              <a:lumOff val="0"/>
              <a:alphaOff val="0"/>
            </a:srgbClr>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rgbClr val="84AA33">
              <a:hueOff val="0"/>
              <a:satOff val="0"/>
              <a:lumOff val="0"/>
              <a:alphaOff val="0"/>
              <a:shade val="80000"/>
            </a:srgbClr>
          </a:contourClr>
        </a:sp3d>
      </dgm:spPr>
      <dgm:t>
        <a:bodyPr/>
        <a:lstStyle/>
        <a:p>
          <a:r>
            <a:rPr lang="en-GB" b="1" dirty="0">
              <a:solidFill>
                <a:sysClr val="window" lastClr="FFFFFF"/>
              </a:solidFill>
              <a:latin typeface="Gill Sans MT"/>
              <a:ea typeface="+mn-ea"/>
              <a:cs typeface="+mn-cs"/>
            </a:rPr>
            <a:t>Political</a:t>
          </a:r>
          <a:endParaRPr lang="en-US" dirty="0">
            <a:solidFill>
              <a:sysClr val="window" lastClr="FFFFFF"/>
            </a:solidFill>
            <a:latin typeface="Gill Sans MT"/>
            <a:ea typeface="+mn-ea"/>
            <a:cs typeface="+mn-cs"/>
          </a:endParaRPr>
        </a:p>
      </dgm:t>
    </dgm:pt>
    <dgm:pt modelId="{FB3C292D-4CDE-44A7-AD0E-90A33F704C75}" type="parTrans" cxnId="{F9F06322-B5C6-42AE-86A6-CA884F83E898}">
      <dgm:prSet/>
      <dgm:spPr/>
      <dgm:t>
        <a:bodyPr/>
        <a:lstStyle/>
        <a:p>
          <a:endParaRPr lang="en-US"/>
        </a:p>
      </dgm:t>
    </dgm:pt>
    <dgm:pt modelId="{60A7C7F7-69BF-48D6-820B-72C3F6F17167}" type="sibTrans" cxnId="{F9F06322-B5C6-42AE-86A6-CA884F83E898}">
      <dgm:prSet/>
      <dgm:spPr/>
      <dgm:t>
        <a:bodyPr/>
        <a:lstStyle/>
        <a:p>
          <a:endParaRPr lang="en-US"/>
        </a:p>
      </dgm:t>
    </dgm:pt>
    <dgm:pt modelId="{F13EE6C9-8B3B-4F85-8D97-F060F019F21C}">
      <dgm:prSet/>
      <dgm:spPr>
        <a:xfrm>
          <a:off x="36" y="648712"/>
          <a:ext cx="3504334" cy="3992774"/>
        </a:xfrm>
        <a:solidFill>
          <a:srgbClr val="84AA33">
            <a:tint val="40000"/>
            <a:alpha val="90000"/>
            <a:hueOff val="0"/>
            <a:satOff val="0"/>
            <a:lumOff val="0"/>
            <a:alphaOff val="0"/>
          </a:srgbClr>
        </a:solidFill>
        <a:ln w="9525" cap="flat" cmpd="sng" algn="ctr">
          <a:solidFill>
            <a:srgbClr val="84AA33">
              <a:tint val="40000"/>
              <a:alpha val="90000"/>
              <a:hueOff val="0"/>
              <a:satOff val="0"/>
              <a:lumOff val="0"/>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Ecological / environmental issues</a:t>
          </a:r>
          <a:endParaRPr lang="en-US" dirty="0">
            <a:solidFill>
              <a:sysClr val="windowText" lastClr="000000">
                <a:hueOff val="0"/>
                <a:satOff val="0"/>
                <a:lumOff val="0"/>
                <a:alphaOff val="0"/>
              </a:sysClr>
            </a:solidFill>
            <a:latin typeface="Gill Sans MT"/>
            <a:ea typeface="+mn-ea"/>
            <a:cs typeface="+mn-cs"/>
          </a:endParaRPr>
        </a:p>
      </dgm:t>
    </dgm:pt>
    <dgm:pt modelId="{E39764C1-3B17-4D17-8D93-83CC70DDDD64}" type="parTrans" cxnId="{57350FDB-E596-4B32-926F-007D346C5945}">
      <dgm:prSet/>
      <dgm:spPr/>
      <dgm:t>
        <a:bodyPr/>
        <a:lstStyle/>
        <a:p>
          <a:endParaRPr lang="en-US"/>
        </a:p>
      </dgm:t>
    </dgm:pt>
    <dgm:pt modelId="{D4B92481-EBB1-44B8-88D6-5E2E7AEC3827}" type="sibTrans" cxnId="{57350FDB-E596-4B32-926F-007D346C5945}">
      <dgm:prSet/>
      <dgm:spPr/>
      <dgm:t>
        <a:bodyPr/>
        <a:lstStyle/>
        <a:p>
          <a:endParaRPr lang="en-US"/>
        </a:p>
      </dgm:t>
    </dgm:pt>
    <dgm:pt modelId="{0A5042B5-B4E0-4777-A036-4D0F993821B6}">
      <dgm:prSet/>
      <dgm:spPr>
        <a:xfrm>
          <a:off x="36" y="648712"/>
          <a:ext cx="3504334" cy="3992774"/>
        </a:xfrm>
        <a:solidFill>
          <a:srgbClr val="84AA33">
            <a:tint val="40000"/>
            <a:alpha val="90000"/>
            <a:hueOff val="0"/>
            <a:satOff val="0"/>
            <a:lumOff val="0"/>
            <a:alphaOff val="0"/>
          </a:srgbClr>
        </a:solidFill>
        <a:ln w="9525" cap="flat" cmpd="sng" algn="ctr">
          <a:solidFill>
            <a:srgbClr val="84AA33">
              <a:tint val="40000"/>
              <a:alpha val="90000"/>
              <a:hueOff val="0"/>
              <a:satOff val="0"/>
              <a:lumOff val="0"/>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Current legislation – home market</a:t>
          </a:r>
          <a:endParaRPr lang="en-US" dirty="0">
            <a:solidFill>
              <a:sysClr val="windowText" lastClr="000000">
                <a:hueOff val="0"/>
                <a:satOff val="0"/>
                <a:lumOff val="0"/>
                <a:alphaOff val="0"/>
              </a:sysClr>
            </a:solidFill>
            <a:latin typeface="Gill Sans MT"/>
            <a:ea typeface="+mn-ea"/>
            <a:cs typeface="+mn-cs"/>
          </a:endParaRPr>
        </a:p>
      </dgm:t>
    </dgm:pt>
    <dgm:pt modelId="{F31B6324-D51B-4A18-B406-362735ECA683}" type="parTrans" cxnId="{297AC7EA-4E06-4BA2-B90D-834CFBE63787}">
      <dgm:prSet/>
      <dgm:spPr/>
      <dgm:t>
        <a:bodyPr/>
        <a:lstStyle/>
        <a:p>
          <a:endParaRPr lang="en-US"/>
        </a:p>
      </dgm:t>
    </dgm:pt>
    <dgm:pt modelId="{2CD50649-93DD-4682-AE5B-9DDED7E4D5FA}" type="sibTrans" cxnId="{297AC7EA-4E06-4BA2-B90D-834CFBE63787}">
      <dgm:prSet/>
      <dgm:spPr/>
      <dgm:t>
        <a:bodyPr/>
        <a:lstStyle/>
        <a:p>
          <a:endParaRPr lang="en-US"/>
        </a:p>
      </dgm:t>
    </dgm:pt>
    <dgm:pt modelId="{8B9EB84F-8C32-4D14-87B0-8BE0B26A85AF}">
      <dgm:prSet/>
      <dgm:spPr>
        <a:xfrm>
          <a:off x="36" y="648712"/>
          <a:ext cx="3504334" cy="3992774"/>
        </a:xfrm>
        <a:solidFill>
          <a:srgbClr val="84AA33">
            <a:tint val="40000"/>
            <a:alpha val="90000"/>
            <a:hueOff val="0"/>
            <a:satOff val="0"/>
            <a:lumOff val="0"/>
            <a:alphaOff val="0"/>
          </a:srgbClr>
        </a:solidFill>
        <a:ln w="9525" cap="flat" cmpd="sng" algn="ctr">
          <a:solidFill>
            <a:srgbClr val="84AA33">
              <a:tint val="40000"/>
              <a:alpha val="90000"/>
              <a:hueOff val="0"/>
              <a:satOff val="0"/>
              <a:lumOff val="0"/>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Future legislation</a:t>
          </a:r>
          <a:endParaRPr lang="en-US" dirty="0">
            <a:solidFill>
              <a:sysClr val="windowText" lastClr="000000">
                <a:hueOff val="0"/>
                <a:satOff val="0"/>
                <a:lumOff val="0"/>
                <a:alphaOff val="0"/>
              </a:sysClr>
            </a:solidFill>
            <a:latin typeface="Gill Sans MT"/>
            <a:ea typeface="+mn-ea"/>
            <a:cs typeface="+mn-cs"/>
          </a:endParaRPr>
        </a:p>
      </dgm:t>
    </dgm:pt>
    <dgm:pt modelId="{3F518CC5-9861-48F2-BA3A-1B9D85A9B95E}" type="parTrans" cxnId="{4D4E5D4D-DCBB-4632-A701-C7E25FB05058}">
      <dgm:prSet/>
      <dgm:spPr/>
      <dgm:t>
        <a:bodyPr/>
        <a:lstStyle/>
        <a:p>
          <a:endParaRPr lang="en-US"/>
        </a:p>
      </dgm:t>
    </dgm:pt>
    <dgm:pt modelId="{22C6455A-2CBF-4F11-9994-881594469EFB}" type="sibTrans" cxnId="{4D4E5D4D-DCBB-4632-A701-C7E25FB05058}">
      <dgm:prSet/>
      <dgm:spPr/>
      <dgm:t>
        <a:bodyPr/>
        <a:lstStyle/>
        <a:p>
          <a:endParaRPr lang="en-US"/>
        </a:p>
      </dgm:t>
    </dgm:pt>
    <dgm:pt modelId="{D8EC017C-0C1B-4287-8EC9-8CA39F726809}">
      <dgm:prSet/>
      <dgm:spPr>
        <a:xfrm>
          <a:off x="36" y="648712"/>
          <a:ext cx="3504334" cy="3992774"/>
        </a:xfrm>
        <a:solidFill>
          <a:srgbClr val="84AA33">
            <a:tint val="40000"/>
            <a:alpha val="90000"/>
            <a:hueOff val="0"/>
            <a:satOff val="0"/>
            <a:lumOff val="0"/>
            <a:alphaOff val="0"/>
          </a:srgbClr>
        </a:solidFill>
        <a:ln w="9525" cap="flat" cmpd="sng" algn="ctr">
          <a:solidFill>
            <a:srgbClr val="84AA33">
              <a:tint val="40000"/>
              <a:alpha val="90000"/>
              <a:hueOff val="0"/>
              <a:satOff val="0"/>
              <a:lumOff val="0"/>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European / international legislation</a:t>
          </a:r>
          <a:endParaRPr lang="en-US" dirty="0">
            <a:solidFill>
              <a:sysClr val="windowText" lastClr="000000">
                <a:hueOff val="0"/>
                <a:satOff val="0"/>
                <a:lumOff val="0"/>
                <a:alphaOff val="0"/>
              </a:sysClr>
            </a:solidFill>
            <a:latin typeface="Gill Sans MT"/>
            <a:ea typeface="+mn-ea"/>
            <a:cs typeface="+mn-cs"/>
          </a:endParaRPr>
        </a:p>
      </dgm:t>
    </dgm:pt>
    <dgm:pt modelId="{98580623-7E6F-4560-BC88-62E8FAE5D8CC}" type="parTrans" cxnId="{038CF843-CBC7-4BAC-AA59-8B92DE0547BE}">
      <dgm:prSet/>
      <dgm:spPr/>
      <dgm:t>
        <a:bodyPr/>
        <a:lstStyle/>
        <a:p>
          <a:endParaRPr lang="en-US"/>
        </a:p>
      </dgm:t>
    </dgm:pt>
    <dgm:pt modelId="{FCD79D98-492E-4628-B967-B69826A321BA}" type="sibTrans" cxnId="{038CF843-CBC7-4BAC-AA59-8B92DE0547BE}">
      <dgm:prSet/>
      <dgm:spPr/>
      <dgm:t>
        <a:bodyPr/>
        <a:lstStyle/>
        <a:p>
          <a:endParaRPr lang="en-US"/>
        </a:p>
      </dgm:t>
    </dgm:pt>
    <dgm:pt modelId="{22D212F5-77D1-472C-9433-0C0A9B2E9EEF}">
      <dgm:prSet/>
      <dgm:spPr>
        <a:xfrm>
          <a:off x="36" y="648712"/>
          <a:ext cx="3504334" cy="3992774"/>
        </a:xfrm>
        <a:solidFill>
          <a:srgbClr val="84AA33">
            <a:tint val="40000"/>
            <a:alpha val="90000"/>
            <a:hueOff val="0"/>
            <a:satOff val="0"/>
            <a:lumOff val="0"/>
            <a:alphaOff val="0"/>
          </a:srgbClr>
        </a:solidFill>
        <a:ln w="9525" cap="flat" cmpd="sng" algn="ctr">
          <a:solidFill>
            <a:srgbClr val="84AA33">
              <a:tint val="40000"/>
              <a:alpha val="90000"/>
              <a:hueOff val="0"/>
              <a:satOff val="0"/>
              <a:lumOff val="0"/>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Government policies</a:t>
          </a:r>
          <a:endParaRPr lang="en-US" dirty="0">
            <a:solidFill>
              <a:sysClr val="windowText" lastClr="000000">
                <a:hueOff val="0"/>
                <a:satOff val="0"/>
                <a:lumOff val="0"/>
                <a:alphaOff val="0"/>
              </a:sysClr>
            </a:solidFill>
            <a:latin typeface="Gill Sans MT"/>
            <a:ea typeface="+mn-ea"/>
            <a:cs typeface="+mn-cs"/>
          </a:endParaRPr>
        </a:p>
      </dgm:t>
    </dgm:pt>
    <dgm:pt modelId="{FD031C1D-63E4-43F9-BCF1-7311C2D1726F}" type="parTrans" cxnId="{EE303910-B51D-4274-BF26-91FE76D4529F}">
      <dgm:prSet/>
      <dgm:spPr/>
      <dgm:t>
        <a:bodyPr/>
        <a:lstStyle/>
        <a:p>
          <a:endParaRPr lang="en-US"/>
        </a:p>
      </dgm:t>
    </dgm:pt>
    <dgm:pt modelId="{860FB330-2FC6-4366-82A1-1B38F960CA32}" type="sibTrans" cxnId="{EE303910-B51D-4274-BF26-91FE76D4529F}">
      <dgm:prSet/>
      <dgm:spPr/>
      <dgm:t>
        <a:bodyPr/>
        <a:lstStyle/>
        <a:p>
          <a:endParaRPr lang="en-US"/>
        </a:p>
      </dgm:t>
    </dgm:pt>
    <dgm:pt modelId="{0DF9FB58-27D8-46CD-8878-2044E082F01B}">
      <dgm:prSet/>
      <dgm:spPr>
        <a:xfrm>
          <a:off x="36" y="648712"/>
          <a:ext cx="3504334" cy="3992774"/>
        </a:xfrm>
        <a:solidFill>
          <a:srgbClr val="84AA33">
            <a:tint val="40000"/>
            <a:alpha val="90000"/>
            <a:hueOff val="0"/>
            <a:satOff val="0"/>
            <a:lumOff val="0"/>
            <a:alphaOff val="0"/>
          </a:srgbClr>
        </a:solidFill>
        <a:ln w="9525" cap="flat" cmpd="sng" algn="ctr">
          <a:solidFill>
            <a:srgbClr val="84AA33">
              <a:tint val="40000"/>
              <a:alpha val="90000"/>
              <a:hueOff val="0"/>
              <a:satOff val="0"/>
              <a:lumOff val="0"/>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Trading policies</a:t>
          </a:r>
          <a:endParaRPr lang="en-US" dirty="0">
            <a:solidFill>
              <a:sysClr val="windowText" lastClr="000000">
                <a:hueOff val="0"/>
                <a:satOff val="0"/>
                <a:lumOff val="0"/>
                <a:alphaOff val="0"/>
              </a:sysClr>
            </a:solidFill>
            <a:latin typeface="Gill Sans MT"/>
            <a:ea typeface="+mn-ea"/>
            <a:cs typeface="+mn-cs"/>
          </a:endParaRPr>
        </a:p>
      </dgm:t>
    </dgm:pt>
    <dgm:pt modelId="{8537AA2C-AE9D-49FF-8875-3D80EBB06CD7}" type="parTrans" cxnId="{6C214714-AEBE-45AB-A5C6-BE263D3C3D99}">
      <dgm:prSet/>
      <dgm:spPr/>
      <dgm:t>
        <a:bodyPr/>
        <a:lstStyle/>
        <a:p>
          <a:endParaRPr lang="en-US"/>
        </a:p>
      </dgm:t>
    </dgm:pt>
    <dgm:pt modelId="{5CEB8747-AACB-47A2-8530-0BEF37A5FB4A}" type="sibTrans" cxnId="{6C214714-AEBE-45AB-A5C6-BE263D3C3D99}">
      <dgm:prSet/>
      <dgm:spPr/>
      <dgm:t>
        <a:bodyPr/>
        <a:lstStyle/>
        <a:p>
          <a:endParaRPr lang="en-US"/>
        </a:p>
      </dgm:t>
    </dgm:pt>
    <dgm:pt modelId="{1CFEC0FF-6E6D-45AE-9B33-D80DA302FDD2}">
      <dgm:prSet/>
      <dgm:spPr>
        <a:xfrm>
          <a:off x="36" y="648712"/>
          <a:ext cx="3504334" cy="3992774"/>
        </a:xfrm>
        <a:solidFill>
          <a:srgbClr val="84AA33">
            <a:tint val="40000"/>
            <a:alpha val="90000"/>
            <a:hueOff val="0"/>
            <a:satOff val="0"/>
            <a:lumOff val="0"/>
            <a:alphaOff val="0"/>
          </a:srgbClr>
        </a:solidFill>
        <a:ln w="9525" cap="flat" cmpd="sng" algn="ctr">
          <a:solidFill>
            <a:srgbClr val="84AA33">
              <a:tint val="40000"/>
              <a:alpha val="90000"/>
              <a:hueOff val="0"/>
              <a:satOff val="0"/>
              <a:lumOff val="0"/>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Funding, grants and initiatives</a:t>
          </a:r>
          <a:endParaRPr lang="en-US" dirty="0">
            <a:solidFill>
              <a:sysClr val="windowText" lastClr="000000">
                <a:hueOff val="0"/>
                <a:satOff val="0"/>
                <a:lumOff val="0"/>
                <a:alphaOff val="0"/>
              </a:sysClr>
            </a:solidFill>
            <a:latin typeface="Gill Sans MT"/>
            <a:ea typeface="+mn-ea"/>
            <a:cs typeface="+mn-cs"/>
          </a:endParaRPr>
        </a:p>
      </dgm:t>
    </dgm:pt>
    <dgm:pt modelId="{D58B7871-5978-47C2-AFB4-DA423740CC29}" type="parTrans" cxnId="{6B74C4F8-B8F8-4769-8E69-E24AF4CF0BE3}">
      <dgm:prSet/>
      <dgm:spPr/>
      <dgm:t>
        <a:bodyPr/>
        <a:lstStyle/>
        <a:p>
          <a:endParaRPr lang="en-US"/>
        </a:p>
      </dgm:t>
    </dgm:pt>
    <dgm:pt modelId="{E7914CB3-FAC2-4147-A876-66F05D0FCA0A}" type="sibTrans" cxnId="{6B74C4F8-B8F8-4769-8E69-E24AF4CF0BE3}">
      <dgm:prSet/>
      <dgm:spPr/>
      <dgm:t>
        <a:bodyPr/>
        <a:lstStyle/>
        <a:p>
          <a:endParaRPr lang="en-US"/>
        </a:p>
      </dgm:t>
    </dgm:pt>
    <dgm:pt modelId="{9D878DFA-D7D3-4505-A1E3-A3A0389C9FB6}">
      <dgm:prSet/>
      <dgm:spPr>
        <a:xfrm>
          <a:off x="36" y="648712"/>
          <a:ext cx="3504334" cy="3992774"/>
        </a:xfrm>
        <a:solidFill>
          <a:srgbClr val="84AA33">
            <a:tint val="40000"/>
            <a:alpha val="90000"/>
            <a:hueOff val="0"/>
            <a:satOff val="0"/>
            <a:lumOff val="0"/>
            <a:alphaOff val="0"/>
          </a:srgbClr>
        </a:solidFill>
        <a:ln w="9525" cap="flat" cmpd="sng" algn="ctr">
          <a:solidFill>
            <a:srgbClr val="84AA33">
              <a:tint val="40000"/>
              <a:alpha val="90000"/>
              <a:hueOff val="0"/>
              <a:satOff val="0"/>
              <a:lumOff val="0"/>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Pressure groups – home and abroad</a:t>
          </a:r>
          <a:endParaRPr lang="en-US" dirty="0">
            <a:solidFill>
              <a:sysClr val="windowText" lastClr="000000">
                <a:hueOff val="0"/>
                <a:satOff val="0"/>
                <a:lumOff val="0"/>
                <a:alphaOff val="0"/>
              </a:sysClr>
            </a:solidFill>
            <a:latin typeface="Gill Sans MT"/>
            <a:ea typeface="+mn-ea"/>
            <a:cs typeface="+mn-cs"/>
          </a:endParaRPr>
        </a:p>
      </dgm:t>
    </dgm:pt>
    <dgm:pt modelId="{E9BBA033-AAFA-44CA-9AC4-933C79BD16E2}" type="parTrans" cxnId="{D943DF91-FBDB-4861-9543-66DD72C6C3CE}">
      <dgm:prSet/>
      <dgm:spPr/>
      <dgm:t>
        <a:bodyPr/>
        <a:lstStyle/>
        <a:p>
          <a:endParaRPr lang="en-US"/>
        </a:p>
      </dgm:t>
    </dgm:pt>
    <dgm:pt modelId="{1CE31506-C747-41AC-B634-14AC39A5B301}" type="sibTrans" cxnId="{D943DF91-FBDB-4861-9543-66DD72C6C3CE}">
      <dgm:prSet/>
      <dgm:spPr/>
      <dgm:t>
        <a:bodyPr/>
        <a:lstStyle/>
        <a:p>
          <a:endParaRPr lang="en-US"/>
        </a:p>
      </dgm:t>
    </dgm:pt>
    <dgm:pt modelId="{7B97EAE1-C200-48B4-943D-E4D431CA8045}">
      <dgm:prSet/>
      <dgm:spPr>
        <a:xfrm>
          <a:off x="36" y="648712"/>
          <a:ext cx="3504334" cy="3992774"/>
        </a:xfrm>
        <a:solidFill>
          <a:srgbClr val="84AA33">
            <a:tint val="40000"/>
            <a:alpha val="90000"/>
            <a:hueOff val="0"/>
            <a:satOff val="0"/>
            <a:lumOff val="0"/>
            <a:alphaOff val="0"/>
          </a:srgbClr>
        </a:solidFill>
        <a:ln w="9525" cap="flat" cmpd="sng" algn="ctr">
          <a:solidFill>
            <a:srgbClr val="84AA33">
              <a:tint val="40000"/>
              <a:alpha val="90000"/>
              <a:hueOff val="0"/>
              <a:satOff val="0"/>
              <a:lumOff val="0"/>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Wars and conflict</a:t>
          </a:r>
          <a:endParaRPr lang="en-US" dirty="0">
            <a:solidFill>
              <a:sysClr val="windowText" lastClr="000000">
                <a:hueOff val="0"/>
                <a:satOff val="0"/>
                <a:lumOff val="0"/>
                <a:alphaOff val="0"/>
              </a:sysClr>
            </a:solidFill>
            <a:latin typeface="Gill Sans MT"/>
            <a:ea typeface="+mn-ea"/>
            <a:cs typeface="+mn-cs"/>
          </a:endParaRPr>
        </a:p>
      </dgm:t>
    </dgm:pt>
    <dgm:pt modelId="{1E9D0EE1-E89E-48DB-85E1-1D7EB1DA60CE}" type="parTrans" cxnId="{08F4E716-26CE-4405-B165-13F8673EE0E9}">
      <dgm:prSet/>
      <dgm:spPr/>
      <dgm:t>
        <a:bodyPr/>
        <a:lstStyle/>
        <a:p>
          <a:endParaRPr lang="en-US"/>
        </a:p>
      </dgm:t>
    </dgm:pt>
    <dgm:pt modelId="{813687F6-05DE-4BEE-BA34-4C80E2AF327A}" type="sibTrans" cxnId="{08F4E716-26CE-4405-B165-13F8673EE0E9}">
      <dgm:prSet/>
      <dgm:spPr/>
      <dgm:t>
        <a:bodyPr/>
        <a:lstStyle/>
        <a:p>
          <a:endParaRPr lang="en-US"/>
        </a:p>
      </dgm:t>
    </dgm:pt>
    <dgm:pt modelId="{E73437B7-9D85-46A9-80F1-00065EC718F1}">
      <dgm:prSet/>
      <dgm:spPr>
        <a:xfrm>
          <a:off x="3994978" y="159112"/>
          <a:ext cx="3504334" cy="489600"/>
        </a:xfrm>
        <a:gradFill rotWithShape="0">
          <a:gsLst>
            <a:gs pos="0">
              <a:srgbClr val="84AA33">
                <a:hueOff val="-3210336"/>
                <a:satOff val="39690"/>
                <a:lumOff val="-12939"/>
                <a:alphaOff val="0"/>
                <a:tint val="92000"/>
                <a:satMod val="170000"/>
              </a:srgbClr>
            </a:gs>
            <a:gs pos="15000">
              <a:srgbClr val="84AA33">
                <a:hueOff val="-3210336"/>
                <a:satOff val="39690"/>
                <a:lumOff val="-12939"/>
                <a:alphaOff val="0"/>
                <a:tint val="92000"/>
                <a:shade val="99000"/>
                <a:satMod val="170000"/>
              </a:srgbClr>
            </a:gs>
            <a:gs pos="62000">
              <a:srgbClr val="84AA33">
                <a:hueOff val="-3210336"/>
                <a:satOff val="39690"/>
                <a:lumOff val="-12939"/>
                <a:alphaOff val="0"/>
                <a:tint val="96000"/>
                <a:shade val="80000"/>
                <a:satMod val="170000"/>
              </a:srgbClr>
            </a:gs>
            <a:gs pos="97000">
              <a:srgbClr val="84AA33">
                <a:hueOff val="-3210336"/>
                <a:satOff val="39690"/>
                <a:lumOff val="-12939"/>
                <a:alphaOff val="0"/>
                <a:tint val="98000"/>
                <a:shade val="63000"/>
                <a:satMod val="170000"/>
              </a:srgbClr>
            </a:gs>
            <a:gs pos="100000">
              <a:srgbClr val="84AA33">
                <a:hueOff val="-3210336"/>
                <a:satOff val="39690"/>
                <a:lumOff val="-12939"/>
                <a:alphaOff val="0"/>
                <a:shade val="62000"/>
                <a:satMod val="170000"/>
              </a:srgbClr>
            </a:gs>
          </a:gsLst>
          <a:path path="circle">
            <a:fillToRect l="50000" t="50000" r="50000" b="50000"/>
          </a:path>
        </a:gradFill>
        <a:ln w="9525" cap="flat" cmpd="sng" algn="ctr">
          <a:solidFill>
            <a:srgbClr val="84AA33">
              <a:hueOff val="-3210336"/>
              <a:satOff val="39690"/>
              <a:lumOff val="-12939"/>
              <a:alphaOff val="0"/>
            </a:srgbClr>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rgbClr val="84AA33">
              <a:hueOff val="-3210336"/>
              <a:satOff val="39690"/>
              <a:lumOff val="-12939"/>
              <a:alphaOff val="0"/>
              <a:shade val="80000"/>
            </a:srgbClr>
          </a:contourClr>
        </a:sp3d>
      </dgm:spPr>
      <dgm:t>
        <a:bodyPr/>
        <a:lstStyle/>
        <a:p>
          <a:r>
            <a:rPr lang="en-GB" b="1" dirty="0">
              <a:solidFill>
                <a:sysClr val="window" lastClr="FFFFFF"/>
              </a:solidFill>
              <a:latin typeface="Gill Sans MT"/>
              <a:ea typeface="+mn-ea"/>
              <a:cs typeface="+mn-cs"/>
            </a:rPr>
            <a:t>Economic</a:t>
          </a:r>
          <a:endParaRPr lang="en-US" dirty="0">
            <a:solidFill>
              <a:sysClr val="window" lastClr="FFFFFF"/>
            </a:solidFill>
            <a:latin typeface="Gill Sans MT"/>
            <a:ea typeface="+mn-ea"/>
            <a:cs typeface="+mn-cs"/>
          </a:endParaRPr>
        </a:p>
      </dgm:t>
    </dgm:pt>
    <dgm:pt modelId="{B4675D28-037C-4CFE-8B7C-7AC340BD9861}" type="parTrans" cxnId="{539BEB18-3DFD-4083-A271-687CF9B57140}">
      <dgm:prSet/>
      <dgm:spPr/>
      <dgm:t>
        <a:bodyPr/>
        <a:lstStyle/>
        <a:p>
          <a:endParaRPr lang="en-US"/>
        </a:p>
      </dgm:t>
    </dgm:pt>
    <dgm:pt modelId="{B6F4CDF8-29A5-48F5-9890-3AB50563DF72}" type="sibTrans" cxnId="{539BEB18-3DFD-4083-A271-687CF9B57140}">
      <dgm:prSet/>
      <dgm:spPr/>
      <dgm:t>
        <a:bodyPr/>
        <a:lstStyle/>
        <a:p>
          <a:endParaRPr lang="en-US"/>
        </a:p>
      </dgm:t>
    </dgm:pt>
    <dgm:pt modelId="{73CD11EF-B9BF-4A38-868B-540B93A18440}">
      <dgm:prSet/>
      <dgm:spPr>
        <a:xfrm>
          <a:off x="3994978" y="648712"/>
          <a:ext cx="3504334" cy="3992774"/>
        </a:xfrm>
        <a:solidFill>
          <a:srgbClr val="84AA33">
            <a:tint val="40000"/>
            <a:alpha val="90000"/>
            <a:hueOff val="-4537969"/>
            <a:satOff val="-6003"/>
            <a:lumOff val="-1387"/>
            <a:alphaOff val="0"/>
          </a:srgbClr>
        </a:solidFill>
        <a:ln w="9525" cap="flat" cmpd="sng" algn="ctr">
          <a:solidFill>
            <a:srgbClr val="84AA33">
              <a:tint val="40000"/>
              <a:alpha val="90000"/>
              <a:hueOff val="-4537969"/>
              <a:satOff val="-6003"/>
              <a:lumOff val="-1387"/>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Home economy situation</a:t>
          </a:r>
          <a:endParaRPr lang="en-US" dirty="0">
            <a:solidFill>
              <a:sysClr val="windowText" lastClr="000000">
                <a:hueOff val="0"/>
                <a:satOff val="0"/>
                <a:lumOff val="0"/>
                <a:alphaOff val="0"/>
              </a:sysClr>
            </a:solidFill>
            <a:latin typeface="Gill Sans MT"/>
            <a:ea typeface="+mn-ea"/>
            <a:cs typeface="+mn-cs"/>
          </a:endParaRPr>
        </a:p>
      </dgm:t>
    </dgm:pt>
    <dgm:pt modelId="{0518672A-AFEC-47E9-A556-49F931D36C8E}" type="parTrans" cxnId="{87C842B0-44D5-406A-AD11-32BC3D031384}">
      <dgm:prSet/>
      <dgm:spPr/>
      <dgm:t>
        <a:bodyPr/>
        <a:lstStyle/>
        <a:p>
          <a:endParaRPr lang="en-US"/>
        </a:p>
      </dgm:t>
    </dgm:pt>
    <dgm:pt modelId="{A21E029A-1B71-4A55-93D3-8A5F9004D7C3}" type="sibTrans" cxnId="{87C842B0-44D5-406A-AD11-32BC3D031384}">
      <dgm:prSet/>
      <dgm:spPr/>
      <dgm:t>
        <a:bodyPr/>
        <a:lstStyle/>
        <a:p>
          <a:endParaRPr lang="en-US"/>
        </a:p>
      </dgm:t>
    </dgm:pt>
    <dgm:pt modelId="{310592AA-0726-4A08-8D4B-FC5E44D0EC23}">
      <dgm:prSet/>
      <dgm:spPr>
        <a:xfrm>
          <a:off x="3994978" y="648712"/>
          <a:ext cx="3504334" cy="3992774"/>
        </a:xfrm>
        <a:solidFill>
          <a:srgbClr val="84AA33">
            <a:tint val="40000"/>
            <a:alpha val="90000"/>
            <a:hueOff val="-4537969"/>
            <a:satOff val="-6003"/>
            <a:lumOff val="-1387"/>
            <a:alphaOff val="0"/>
          </a:srgbClr>
        </a:solidFill>
        <a:ln w="9525" cap="flat" cmpd="sng" algn="ctr">
          <a:solidFill>
            <a:srgbClr val="84AA33">
              <a:tint val="40000"/>
              <a:alpha val="90000"/>
              <a:hueOff val="-4537969"/>
              <a:satOff val="-6003"/>
              <a:lumOff val="-1387"/>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Home economy trends</a:t>
          </a:r>
          <a:endParaRPr lang="en-US" dirty="0">
            <a:solidFill>
              <a:sysClr val="windowText" lastClr="000000">
                <a:hueOff val="0"/>
                <a:satOff val="0"/>
                <a:lumOff val="0"/>
                <a:alphaOff val="0"/>
              </a:sysClr>
            </a:solidFill>
            <a:latin typeface="Gill Sans MT"/>
            <a:ea typeface="+mn-ea"/>
            <a:cs typeface="+mn-cs"/>
          </a:endParaRPr>
        </a:p>
      </dgm:t>
    </dgm:pt>
    <dgm:pt modelId="{DB51DB3F-109E-4073-9E9E-D8F736A7A0DB}" type="parTrans" cxnId="{8B142FC1-8BB7-48FF-AEB3-C45AB3EB7380}">
      <dgm:prSet/>
      <dgm:spPr/>
      <dgm:t>
        <a:bodyPr/>
        <a:lstStyle/>
        <a:p>
          <a:endParaRPr lang="en-US"/>
        </a:p>
      </dgm:t>
    </dgm:pt>
    <dgm:pt modelId="{7CE75DFF-ED43-4793-BD4E-42BA192C32D1}" type="sibTrans" cxnId="{8B142FC1-8BB7-48FF-AEB3-C45AB3EB7380}">
      <dgm:prSet/>
      <dgm:spPr/>
      <dgm:t>
        <a:bodyPr/>
        <a:lstStyle/>
        <a:p>
          <a:endParaRPr lang="en-US"/>
        </a:p>
      </dgm:t>
    </dgm:pt>
    <dgm:pt modelId="{FF32EBB4-9053-4499-9E66-C3CA318064E1}">
      <dgm:prSet/>
      <dgm:spPr>
        <a:xfrm>
          <a:off x="3994978" y="648712"/>
          <a:ext cx="3504334" cy="3992774"/>
        </a:xfrm>
        <a:solidFill>
          <a:srgbClr val="84AA33">
            <a:tint val="40000"/>
            <a:alpha val="90000"/>
            <a:hueOff val="-4537969"/>
            <a:satOff val="-6003"/>
            <a:lumOff val="-1387"/>
            <a:alphaOff val="0"/>
          </a:srgbClr>
        </a:solidFill>
        <a:ln w="9525" cap="flat" cmpd="sng" algn="ctr">
          <a:solidFill>
            <a:srgbClr val="84AA33">
              <a:tint val="40000"/>
              <a:alpha val="90000"/>
              <a:hueOff val="-4537969"/>
              <a:satOff val="-6003"/>
              <a:lumOff val="-1387"/>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Overseas economies and trends</a:t>
          </a:r>
          <a:endParaRPr lang="en-US" dirty="0">
            <a:solidFill>
              <a:sysClr val="windowText" lastClr="000000">
                <a:hueOff val="0"/>
                <a:satOff val="0"/>
                <a:lumOff val="0"/>
                <a:alphaOff val="0"/>
              </a:sysClr>
            </a:solidFill>
            <a:latin typeface="Gill Sans MT"/>
            <a:ea typeface="+mn-ea"/>
            <a:cs typeface="+mn-cs"/>
          </a:endParaRPr>
        </a:p>
      </dgm:t>
    </dgm:pt>
    <dgm:pt modelId="{203CE28E-C609-43E5-BFF8-0B7F80FEEB65}" type="parTrans" cxnId="{8A6A4781-6B2D-4646-BCF4-1D72757E9C2F}">
      <dgm:prSet/>
      <dgm:spPr/>
      <dgm:t>
        <a:bodyPr/>
        <a:lstStyle/>
        <a:p>
          <a:endParaRPr lang="en-US"/>
        </a:p>
      </dgm:t>
    </dgm:pt>
    <dgm:pt modelId="{8643022B-1062-420D-9A09-33FAB5639815}" type="sibTrans" cxnId="{8A6A4781-6B2D-4646-BCF4-1D72757E9C2F}">
      <dgm:prSet/>
      <dgm:spPr/>
      <dgm:t>
        <a:bodyPr/>
        <a:lstStyle/>
        <a:p>
          <a:endParaRPr lang="en-US"/>
        </a:p>
      </dgm:t>
    </dgm:pt>
    <dgm:pt modelId="{17FB4D5E-576E-4540-819F-559C1EFE0F91}">
      <dgm:prSet/>
      <dgm:spPr>
        <a:xfrm>
          <a:off x="3994978" y="648712"/>
          <a:ext cx="3504334" cy="3992774"/>
        </a:xfrm>
        <a:solidFill>
          <a:srgbClr val="84AA33">
            <a:tint val="40000"/>
            <a:alpha val="90000"/>
            <a:hueOff val="-4537969"/>
            <a:satOff val="-6003"/>
            <a:lumOff val="-1387"/>
            <a:alphaOff val="0"/>
          </a:srgbClr>
        </a:solidFill>
        <a:ln w="9525" cap="flat" cmpd="sng" algn="ctr">
          <a:solidFill>
            <a:srgbClr val="84AA33">
              <a:tint val="40000"/>
              <a:alpha val="90000"/>
              <a:hueOff val="-4537969"/>
              <a:satOff val="-6003"/>
              <a:lumOff val="-1387"/>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General taxation issues</a:t>
          </a:r>
          <a:endParaRPr lang="en-US" dirty="0">
            <a:solidFill>
              <a:sysClr val="windowText" lastClr="000000">
                <a:hueOff val="0"/>
                <a:satOff val="0"/>
                <a:lumOff val="0"/>
                <a:alphaOff val="0"/>
              </a:sysClr>
            </a:solidFill>
            <a:latin typeface="Gill Sans MT"/>
            <a:ea typeface="+mn-ea"/>
            <a:cs typeface="+mn-cs"/>
          </a:endParaRPr>
        </a:p>
      </dgm:t>
    </dgm:pt>
    <dgm:pt modelId="{5D118D3B-DB41-49D3-9F57-FBE9A5B2FF07}" type="parTrans" cxnId="{D6CD5C8A-FFF1-4F48-A3C8-6A673D930C69}">
      <dgm:prSet/>
      <dgm:spPr/>
      <dgm:t>
        <a:bodyPr/>
        <a:lstStyle/>
        <a:p>
          <a:endParaRPr lang="en-US"/>
        </a:p>
      </dgm:t>
    </dgm:pt>
    <dgm:pt modelId="{E43B00F3-CE12-4D08-9A61-79D1F806B210}" type="sibTrans" cxnId="{D6CD5C8A-FFF1-4F48-A3C8-6A673D930C69}">
      <dgm:prSet/>
      <dgm:spPr/>
      <dgm:t>
        <a:bodyPr/>
        <a:lstStyle/>
        <a:p>
          <a:endParaRPr lang="en-US"/>
        </a:p>
      </dgm:t>
    </dgm:pt>
    <dgm:pt modelId="{F03885FE-246C-4C56-950B-7C5499376F75}">
      <dgm:prSet/>
      <dgm:spPr>
        <a:xfrm>
          <a:off x="3994978" y="648712"/>
          <a:ext cx="3504334" cy="3992774"/>
        </a:xfrm>
        <a:solidFill>
          <a:srgbClr val="84AA33">
            <a:tint val="40000"/>
            <a:alpha val="90000"/>
            <a:hueOff val="-4537969"/>
            <a:satOff val="-6003"/>
            <a:lumOff val="-1387"/>
            <a:alphaOff val="0"/>
          </a:srgbClr>
        </a:solidFill>
        <a:ln w="9525" cap="flat" cmpd="sng" algn="ctr">
          <a:solidFill>
            <a:srgbClr val="84AA33">
              <a:tint val="40000"/>
              <a:alpha val="90000"/>
              <a:hueOff val="-4537969"/>
              <a:satOff val="-6003"/>
              <a:lumOff val="-1387"/>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Taxation – specific to the product / services</a:t>
          </a:r>
          <a:endParaRPr lang="en-US" dirty="0">
            <a:solidFill>
              <a:sysClr val="windowText" lastClr="000000">
                <a:hueOff val="0"/>
                <a:satOff val="0"/>
                <a:lumOff val="0"/>
                <a:alphaOff val="0"/>
              </a:sysClr>
            </a:solidFill>
            <a:latin typeface="Gill Sans MT"/>
            <a:ea typeface="+mn-ea"/>
            <a:cs typeface="+mn-cs"/>
          </a:endParaRPr>
        </a:p>
      </dgm:t>
    </dgm:pt>
    <dgm:pt modelId="{CF3FFDD1-D238-486A-9B46-098663625FCF}" type="parTrans" cxnId="{09FD8344-08B9-4839-96D6-41D58618AB7A}">
      <dgm:prSet/>
      <dgm:spPr/>
      <dgm:t>
        <a:bodyPr/>
        <a:lstStyle/>
        <a:p>
          <a:endParaRPr lang="en-US"/>
        </a:p>
      </dgm:t>
    </dgm:pt>
    <dgm:pt modelId="{61AA25AE-0B5F-4405-B08A-5E91F57C2EAF}" type="sibTrans" cxnId="{09FD8344-08B9-4839-96D6-41D58618AB7A}">
      <dgm:prSet/>
      <dgm:spPr/>
      <dgm:t>
        <a:bodyPr/>
        <a:lstStyle/>
        <a:p>
          <a:endParaRPr lang="en-US"/>
        </a:p>
      </dgm:t>
    </dgm:pt>
    <dgm:pt modelId="{D9488BC2-BA51-403E-8507-7ABCF9260BB4}">
      <dgm:prSet/>
      <dgm:spPr>
        <a:xfrm>
          <a:off x="3994978" y="648712"/>
          <a:ext cx="3504334" cy="3992774"/>
        </a:xfrm>
        <a:solidFill>
          <a:srgbClr val="84AA33">
            <a:tint val="40000"/>
            <a:alpha val="90000"/>
            <a:hueOff val="-4537969"/>
            <a:satOff val="-6003"/>
            <a:lumOff val="-1387"/>
            <a:alphaOff val="0"/>
          </a:srgbClr>
        </a:solidFill>
        <a:ln w="9525" cap="flat" cmpd="sng" algn="ctr">
          <a:solidFill>
            <a:srgbClr val="84AA33">
              <a:tint val="40000"/>
              <a:alpha val="90000"/>
              <a:hueOff val="-4537969"/>
              <a:satOff val="-6003"/>
              <a:lumOff val="-1387"/>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Seasonality / weather issues</a:t>
          </a:r>
          <a:endParaRPr lang="en-US" dirty="0">
            <a:solidFill>
              <a:sysClr val="windowText" lastClr="000000">
                <a:hueOff val="0"/>
                <a:satOff val="0"/>
                <a:lumOff val="0"/>
                <a:alphaOff val="0"/>
              </a:sysClr>
            </a:solidFill>
            <a:latin typeface="Gill Sans MT"/>
            <a:ea typeface="+mn-ea"/>
            <a:cs typeface="+mn-cs"/>
          </a:endParaRPr>
        </a:p>
      </dgm:t>
    </dgm:pt>
    <dgm:pt modelId="{1F1D62B9-62A2-4025-9C99-A597E1C98031}" type="parTrans" cxnId="{9D5ED7E5-14F1-42E1-B007-0F91C855AF35}">
      <dgm:prSet/>
      <dgm:spPr/>
      <dgm:t>
        <a:bodyPr/>
        <a:lstStyle/>
        <a:p>
          <a:endParaRPr lang="en-US"/>
        </a:p>
      </dgm:t>
    </dgm:pt>
    <dgm:pt modelId="{42FE011A-45C8-45D1-B659-8A85D0525E89}" type="sibTrans" cxnId="{9D5ED7E5-14F1-42E1-B007-0F91C855AF35}">
      <dgm:prSet/>
      <dgm:spPr/>
      <dgm:t>
        <a:bodyPr/>
        <a:lstStyle/>
        <a:p>
          <a:endParaRPr lang="en-US"/>
        </a:p>
      </dgm:t>
    </dgm:pt>
    <dgm:pt modelId="{677105A3-465D-4112-A59C-1084EE2C9669}">
      <dgm:prSet/>
      <dgm:spPr>
        <a:xfrm>
          <a:off x="3994978" y="648712"/>
          <a:ext cx="3504334" cy="3992774"/>
        </a:xfrm>
        <a:solidFill>
          <a:srgbClr val="84AA33">
            <a:tint val="40000"/>
            <a:alpha val="90000"/>
            <a:hueOff val="-4537969"/>
            <a:satOff val="-6003"/>
            <a:lumOff val="-1387"/>
            <a:alphaOff val="0"/>
          </a:srgbClr>
        </a:solidFill>
        <a:ln w="9525" cap="flat" cmpd="sng" algn="ctr">
          <a:solidFill>
            <a:srgbClr val="84AA33">
              <a:tint val="40000"/>
              <a:alpha val="90000"/>
              <a:hueOff val="-4537969"/>
              <a:satOff val="-6003"/>
              <a:lumOff val="-1387"/>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Market and trade cycles</a:t>
          </a:r>
          <a:endParaRPr lang="en-US" dirty="0">
            <a:solidFill>
              <a:sysClr val="windowText" lastClr="000000">
                <a:hueOff val="0"/>
                <a:satOff val="0"/>
                <a:lumOff val="0"/>
                <a:alphaOff val="0"/>
              </a:sysClr>
            </a:solidFill>
            <a:latin typeface="Gill Sans MT"/>
            <a:ea typeface="+mn-ea"/>
            <a:cs typeface="+mn-cs"/>
          </a:endParaRPr>
        </a:p>
      </dgm:t>
    </dgm:pt>
    <dgm:pt modelId="{CF36F199-7A9F-4743-8FB4-1D25BD07A9C0}" type="parTrans" cxnId="{35836EE8-ED93-4300-87E4-646DC288E6DE}">
      <dgm:prSet/>
      <dgm:spPr/>
      <dgm:t>
        <a:bodyPr/>
        <a:lstStyle/>
        <a:p>
          <a:endParaRPr lang="en-US"/>
        </a:p>
      </dgm:t>
    </dgm:pt>
    <dgm:pt modelId="{060762E8-A804-4E35-B177-D866E52DEFFA}" type="sibTrans" cxnId="{35836EE8-ED93-4300-87E4-646DC288E6DE}">
      <dgm:prSet/>
      <dgm:spPr/>
      <dgm:t>
        <a:bodyPr/>
        <a:lstStyle/>
        <a:p>
          <a:endParaRPr lang="en-US"/>
        </a:p>
      </dgm:t>
    </dgm:pt>
    <dgm:pt modelId="{0378E44F-42DD-487F-BEC9-9F4246A6D097}">
      <dgm:prSet/>
      <dgm:spPr>
        <a:xfrm>
          <a:off x="3994978" y="648712"/>
          <a:ext cx="3504334" cy="3992774"/>
        </a:xfrm>
        <a:solidFill>
          <a:srgbClr val="84AA33">
            <a:tint val="40000"/>
            <a:alpha val="90000"/>
            <a:hueOff val="-4537969"/>
            <a:satOff val="-6003"/>
            <a:lumOff val="-1387"/>
            <a:alphaOff val="0"/>
          </a:srgbClr>
        </a:solidFill>
        <a:ln w="9525" cap="flat" cmpd="sng" algn="ctr">
          <a:solidFill>
            <a:srgbClr val="84AA33">
              <a:tint val="40000"/>
              <a:alpha val="90000"/>
              <a:hueOff val="-4537969"/>
              <a:satOff val="-6003"/>
              <a:lumOff val="-1387"/>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Specific industry factors</a:t>
          </a:r>
          <a:endParaRPr lang="en-US" dirty="0">
            <a:solidFill>
              <a:sysClr val="windowText" lastClr="000000">
                <a:hueOff val="0"/>
                <a:satOff val="0"/>
                <a:lumOff val="0"/>
                <a:alphaOff val="0"/>
              </a:sysClr>
            </a:solidFill>
            <a:latin typeface="Gill Sans MT"/>
            <a:ea typeface="+mn-ea"/>
            <a:cs typeface="+mn-cs"/>
          </a:endParaRPr>
        </a:p>
      </dgm:t>
    </dgm:pt>
    <dgm:pt modelId="{61D99013-83DD-4855-A3D7-606BBD006BD9}" type="parTrans" cxnId="{0A7901DD-A6CD-412B-A49D-0D8FAA6800F0}">
      <dgm:prSet/>
      <dgm:spPr/>
      <dgm:t>
        <a:bodyPr/>
        <a:lstStyle/>
        <a:p>
          <a:endParaRPr lang="en-US"/>
        </a:p>
      </dgm:t>
    </dgm:pt>
    <dgm:pt modelId="{A655908E-F73F-4E46-A35C-6886DD627E2B}" type="sibTrans" cxnId="{0A7901DD-A6CD-412B-A49D-0D8FAA6800F0}">
      <dgm:prSet/>
      <dgm:spPr/>
      <dgm:t>
        <a:bodyPr/>
        <a:lstStyle/>
        <a:p>
          <a:endParaRPr lang="en-US"/>
        </a:p>
      </dgm:t>
    </dgm:pt>
    <dgm:pt modelId="{480E5440-754A-47DD-8D58-0F2AE9FFC45D}">
      <dgm:prSet/>
      <dgm:spPr>
        <a:xfrm>
          <a:off x="3994978" y="648712"/>
          <a:ext cx="3504334" cy="3992774"/>
        </a:xfrm>
        <a:solidFill>
          <a:srgbClr val="84AA33">
            <a:tint val="40000"/>
            <a:alpha val="90000"/>
            <a:hueOff val="-4537969"/>
            <a:satOff val="-6003"/>
            <a:lumOff val="-1387"/>
            <a:alphaOff val="0"/>
          </a:srgbClr>
        </a:solidFill>
        <a:ln w="9525" cap="flat" cmpd="sng" algn="ctr">
          <a:solidFill>
            <a:srgbClr val="84AA33">
              <a:tint val="40000"/>
              <a:alpha val="90000"/>
              <a:hueOff val="-4537969"/>
              <a:satOff val="-6003"/>
              <a:lumOff val="-1387"/>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Market routes and distribution trends</a:t>
          </a:r>
          <a:endParaRPr lang="en-US" dirty="0">
            <a:solidFill>
              <a:sysClr val="windowText" lastClr="000000">
                <a:hueOff val="0"/>
                <a:satOff val="0"/>
                <a:lumOff val="0"/>
                <a:alphaOff val="0"/>
              </a:sysClr>
            </a:solidFill>
            <a:latin typeface="Gill Sans MT"/>
            <a:ea typeface="+mn-ea"/>
            <a:cs typeface="+mn-cs"/>
          </a:endParaRPr>
        </a:p>
      </dgm:t>
    </dgm:pt>
    <dgm:pt modelId="{D5A4A651-00DA-4161-B448-F34B8BCA3A49}" type="parTrans" cxnId="{2E700356-A609-4B8B-AFF2-4987CE3869F2}">
      <dgm:prSet/>
      <dgm:spPr/>
      <dgm:t>
        <a:bodyPr/>
        <a:lstStyle/>
        <a:p>
          <a:endParaRPr lang="en-US"/>
        </a:p>
      </dgm:t>
    </dgm:pt>
    <dgm:pt modelId="{2BED1ED0-5792-41B2-8668-5FF6B008989E}" type="sibTrans" cxnId="{2E700356-A609-4B8B-AFF2-4987CE3869F2}">
      <dgm:prSet/>
      <dgm:spPr/>
      <dgm:t>
        <a:bodyPr/>
        <a:lstStyle/>
        <a:p>
          <a:endParaRPr lang="en-US"/>
        </a:p>
      </dgm:t>
    </dgm:pt>
    <dgm:pt modelId="{4FD54235-02AD-4DDB-8883-124A196DDA84}">
      <dgm:prSet/>
      <dgm:spPr>
        <a:xfrm>
          <a:off x="3994978" y="648712"/>
          <a:ext cx="3504334" cy="3992774"/>
        </a:xfrm>
        <a:solidFill>
          <a:srgbClr val="84AA33">
            <a:tint val="40000"/>
            <a:alpha val="90000"/>
            <a:hueOff val="-4537969"/>
            <a:satOff val="-6003"/>
            <a:lumOff val="-1387"/>
            <a:alphaOff val="0"/>
          </a:srgbClr>
        </a:solidFill>
        <a:ln w="9525" cap="flat" cmpd="sng" algn="ctr">
          <a:solidFill>
            <a:srgbClr val="84AA33">
              <a:tint val="40000"/>
              <a:alpha val="90000"/>
              <a:hueOff val="-4537969"/>
              <a:satOff val="-6003"/>
              <a:lumOff val="-1387"/>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Customer / end-user drivers</a:t>
          </a:r>
          <a:endParaRPr lang="en-US" dirty="0">
            <a:solidFill>
              <a:sysClr val="windowText" lastClr="000000">
                <a:hueOff val="0"/>
                <a:satOff val="0"/>
                <a:lumOff val="0"/>
                <a:alphaOff val="0"/>
              </a:sysClr>
            </a:solidFill>
            <a:latin typeface="Gill Sans MT"/>
            <a:ea typeface="+mn-ea"/>
            <a:cs typeface="+mn-cs"/>
          </a:endParaRPr>
        </a:p>
      </dgm:t>
    </dgm:pt>
    <dgm:pt modelId="{C58336D9-3BA6-495E-AE5E-A9EAAF04B293}" type="parTrans" cxnId="{0B95461B-59F4-41FF-B415-C5996B25EADE}">
      <dgm:prSet/>
      <dgm:spPr/>
      <dgm:t>
        <a:bodyPr/>
        <a:lstStyle/>
        <a:p>
          <a:endParaRPr lang="en-US"/>
        </a:p>
      </dgm:t>
    </dgm:pt>
    <dgm:pt modelId="{72955CE7-B381-4B6A-B437-2092AB85D026}" type="sibTrans" cxnId="{0B95461B-59F4-41FF-B415-C5996B25EADE}">
      <dgm:prSet/>
      <dgm:spPr/>
      <dgm:t>
        <a:bodyPr/>
        <a:lstStyle/>
        <a:p>
          <a:endParaRPr lang="en-US"/>
        </a:p>
      </dgm:t>
    </dgm:pt>
    <dgm:pt modelId="{AC1261FE-89FC-472D-80CD-CF28371953DE}">
      <dgm:prSet/>
      <dgm:spPr>
        <a:xfrm>
          <a:off x="3994978" y="648712"/>
          <a:ext cx="3504334" cy="3992774"/>
        </a:xfrm>
        <a:solidFill>
          <a:srgbClr val="84AA33">
            <a:tint val="40000"/>
            <a:alpha val="90000"/>
            <a:hueOff val="-4537969"/>
            <a:satOff val="-6003"/>
            <a:lumOff val="-1387"/>
            <a:alphaOff val="0"/>
          </a:srgbClr>
        </a:solidFill>
        <a:ln w="9525" cap="flat" cmpd="sng" algn="ctr">
          <a:solidFill>
            <a:srgbClr val="84AA33">
              <a:tint val="40000"/>
              <a:alpha val="90000"/>
              <a:hueOff val="-4537969"/>
              <a:satOff val="-6003"/>
              <a:lumOff val="-1387"/>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Interest / exchange rates</a:t>
          </a:r>
          <a:endParaRPr lang="en-US" dirty="0">
            <a:solidFill>
              <a:sysClr val="windowText" lastClr="000000">
                <a:hueOff val="0"/>
                <a:satOff val="0"/>
                <a:lumOff val="0"/>
                <a:alphaOff val="0"/>
              </a:sysClr>
            </a:solidFill>
            <a:latin typeface="Gill Sans MT"/>
            <a:ea typeface="+mn-ea"/>
            <a:cs typeface="+mn-cs"/>
          </a:endParaRPr>
        </a:p>
      </dgm:t>
    </dgm:pt>
    <dgm:pt modelId="{6B600ED4-1B70-40FD-84F0-23DEB3A7C355}" type="parTrans" cxnId="{656DD528-5E1E-4FA8-9237-36A2E3671607}">
      <dgm:prSet/>
      <dgm:spPr/>
      <dgm:t>
        <a:bodyPr/>
        <a:lstStyle/>
        <a:p>
          <a:endParaRPr lang="en-US"/>
        </a:p>
      </dgm:t>
    </dgm:pt>
    <dgm:pt modelId="{F7A8BABC-53F9-4C39-99DE-B62C3E6AB2D6}" type="sibTrans" cxnId="{656DD528-5E1E-4FA8-9237-36A2E3671607}">
      <dgm:prSet/>
      <dgm:spPr/>
      <dgm:t>
        <a:bodyPr/>
        <a:lstStyle/>
        <a:p>
          <a:endParaRPr lang="en-US"/>
        </a:p>
      </dgm:t>
    </dgm:pt>
    <dgm:pt modelId="{6BDD43D3-E496-43CB-BFD2-57F7E4271EC4}">
      <dgm:prSet/>
      <dgm:spPr>
        <a:xfrm>
          <a:off x="3994978" y="648712"/>
          <a:ext cx="3504334" cy="3992774"/>
        </a:xfrm>
        <a:solidFill>
          <a:srgbClr val="84AA33">
            <a:tint val="40000"/>
            <a:alpha val="90000"/>
            <a:hueOff val="-4537969"/>
            <a:satOff val="-6003"/>
            <a:lumOff val="-1387"/>
            <a:alphaOff val="0"/>
          </a:srgbClr>
        </a:solidFill>
        <a:ln w="9525" cap="flat" cmpd="sng" algn="ctr">
          <a:solidFill>
            <a:srgbClr val="84AA33">
              <a:tint val="40000"/>
              <a:alpha val="90000"/>
              <a:hueOff val="-4537969"/>
              <a:satOff val="-6003"/>
              <a:lumOff val="-1387"/>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International trade / monetary issues</a:t>
          </a:r>
          <a:endParaRPr lang="en-US" dirty="0">
            <a:solidFill>
              <a:sysClr val="windowText" lastClr="000000">
                <a:hueOff val="0"/>
                <a:satOff val="0"/>
                <a:lumOff val="0"/>
                <a:alphaOff val="0"/>
              </a:sysClr>
            </a:solidFill>
            <a:latin typeface="Gill Sans MT"/>
            <a:ea typeface="+mn-ea"/>
            <a:cs typeface="+mn-cs"/>
          </a:endParaRPr>
        </a:p>
      </dgm:t>
    </dgm:pt>
    <dgm:pt modelId="{F2523A0D-B1EB-44B4-94BB-37D11D4F03E6}" type="parTrans" cxnId="{358265C5-F69A-4981-8759-62528F17902D}">
      <dgm:prSet/>
      <dgm:spPr/>
      <dgm:t>
        <a:bodyPr/>
        <a:lstStyle/>
        <a:p>
          <a:endParaRPr lang="en-US"/>
        </a:p>
      </dgm:t>
    </dgm:pt>
    <dgm:pt modelId="{FABB7829-C782-421E-9DBF-EB5E2A01CCAE}" type="sibTrans" cxnId="{358265C5-F69A-4981-8759-62528F17902D}">
      <dgm:prSet/>
      <dgm:spPr/>
      <dgm:t>
        <a:bodyPr/>
        <a:lstStyle/>
        <a:p>
          <a:endParaRPr lang="en-US"/>
        </a:p>
      </dgm:t>
    </dgm:pt>
    <dgm:pt modelId="{80A79F05-BF62-4D44-B242-5D79958F1359}" type="pres">
      <dgm:prSet presAssocID="{25FF4E28-1EDA-4F80-BC4D-1C65C0E85640}" presName="Name0" presStyleCnt="0">
        <dgm:presLayoutVars>
          <dgm:dir/>
          <dgm:animLvl val="lvl"/>
          <dgm:resizeHandles val="exact"/>
        </dgm:presLayoutVars>
      </dgm:prSet>
      <dgm:spPr/>
    </dgm:pt>
    <dgm:pt modelId="{80B71BD1-3331-4150-9F39-25C5D49B8F5B}" type="pres">
      <dgm:prSet presAssocID="{2A1A32D5-EA9E-4615-B90D-2B3017B152B4}" presName="composite" presStyleCnt="0"/>
      <dgm:spPr/>
    </dgm:pt>
    <dgm:pt modelId="{B3895A0D-1C00-4C4B-9CFD-82AFC1F337AE}" type="pres">
      <dgm:prSet presAssocID="{2A1A32D5-EA9E-4615-B90D-2B3017B152B4}" presName="parTx" presStyleLbl="alignNode1" presStyleIdx="0" presStyleCnt="2">
        <dgm:presLayoutVars>
          <dgm:chMax val="0"/>
          <dgm:chPref val="0"/>
          <dgm:bulletEnabled val="1"/>
        </dgm:presLayoutVars>
      </dgm:prSet>
      <dgm:spPr>
        <a:prstGeom prst="rect">
          <a:avLst/>
        </a:prstGeom>
      </dgm:spPr>
    </dgm:pt>
    <dgm:pt modelId="{D1677F42-F80E-4143-BCF1-8097C41F6B95}" type="pres">
      <dgm:prSet presAssocID="{2A1A32D5-EA9E-4615-B90D-2B3017B152B4}" presName="desTx" presStyleLbl="alignAccFollowNode1" presStyleIdx="0" presStyleCnt="2">
        <dgm:presLayoutVars>
          <dgm:bulletEnabled val="1"/>
        </dgm:presLayoutVars>
      </dgm:prSet>
      <dgm:spPr>
        <a:prstGeom prst="rect">
          <a:avLst/>
        </a:prstGeom>
      </dgm:spPr>
    </dgm:pt>
    <dgm:pt modelId="{0A97CCA7-8414-401B-A258-2E246226F26D}" type="pres">
      <dgm:prSet presAssocID="{60A7C7F7-69BF-48D6-820B-72C3F6F17167}" presName="space" presStyleCnt="0"/>
      <dgm:spPr/>
    </dgm:pt>
    <dgm:pt modelId="{78E77583-82CD-4894-A582-6E6A7F89ABD3}" type="pres">
      <dgm:prSet presAssocID="{E73437B7-9D85-46A9-80F1-00065EC718F1}" presName="composite" presStyleCnt="0"/>
      <dgm:spPr/>
    </dgm:pt>
    <dgm:pt modelId="{BCCE1A27-2097-462D-9AF0-0CCBD1562237}" type="pres">
      <dgm:prSet presAssocID="{E73437B7-9D85-46A9-80F1-00065EC718F1}" presName="parTx" presStyleLbl="alignNode1" presStyleIdx="1" presStyleCnt="2">
        <dgm:presLayoutVars>
          <dgm:chMax val="0"/>
          <dgm:chPref val="0"/>
          <dgm:bulletEnabled val="1"/>
        </dgm:presLayoutVars>
      </dgm:prSet>
      <dgm:spPr>
        <a:prstGeom prst="rect">
          <a:avLst/>
        </a:prstGeom>
      </dgm:spPr>
    </dgm:pt>
    <dgm:pt modelId="{29FB81B8-37C7-4052-8DA2-396CDA02FA5A}" type="pres">
      <dgm:prSet presAssocID="{E73437B7-9D85-46A9-80F1-00065EC718F1}" presName="desTx" presStyleLbl="alignAccFollowNode1" presStyleIdx="1" presStyleCnt="2">
        <dgm:presLayoutVars>
          <dgm:bulletEnabled val="1"/>
        </dgm:presLayoutVars>
      </dgm:prSet>
      <dgm:spPr>
        <a:prstGeom prst="rect">
          <a:avLst/>
        </a:prstGeom>
      </dgm:spPr>
    </dgm:pt>
  </dgm:ptLst>
  <dgm:cxnLst>
    <dgm:cxn modelId="{1243F50B-1A72-E940-8B1A-077F190BA088}" type="presOf" srcId="{7B97EAE1-C200-48B4-943D-E4D431CA8045}" destId="{D1677F42-F80E-4143-BCF1-8097C41F6B95}" srcOrd="0" destOrd="8" presId="urn:microsoft.com/office/officeart/2005/8/layout/hList1"/>
    <dgm:cxn modelId="{EE303910-B51D-4274-BF26-91FE76D4529F}" srcId="{2A1A32D5-EA9E-4615-B90D-2B3017B152B4}" destId="{22D212F5-77D1-472C-9433-0C0A9B2E9EEF}" srcOrd="4" destOrd="0" parTransId="{FD031C1D-63E4-43F9-BCF1-7311C2D1726F}" sibTransId="{860FB330-2FC6-4366-82A1-1B38F960CA32}"/>
    <dgm:cxn modelId="{6C214714-AEBE-45AB-A5C6-BE263D3C3D99}" srcId="{2A1A32D5-EA9E-4615-B90D-2B3017B152B4}" destId="{0DF9FB58-27D8-46CD-8878-2044E082F01B}" srcOrd="5" destOrd="0" parTransId="{8537AA2C-AE9D-49FF-8875-3D80EBB06CD7}" sibTransId="{5CEB8747-AACB-47A2-8530-0BEF37A5FB4A}"/>
    <dgm:cxn modelId="{08F4E716-26CE-4405-B165-13F8673EE0E9}" srcId="{2A1A32D5-EA9E-4615-B90D-2B3017B152B4}" destId="{7B97EAE1-C200-48B4-943D-E4D431CA8045}" srcOrd="8" destOrd="0" parTransId="{1E9D0EE1-E89E-48DB-85E1-1D7EB1DA60CE}" sibTransId="{813687F6-05DE-4BEE-BA34-4C80E2AF327A}"/>
    <dgm:cxn modelId="{994C8D18-0206-8A48-8B9C-8875632B484E}" type="presOf" srcId="{480E5440-754A-47DD-8D58-0F2AE9FFC45D}" destId="{29FB81B8-37C7-4052-8DA2-396CDA02FA5A}" srcOrd="0" destOrd="8" presId="urn:microsoft.com/office/officeart/2005/8/layout/hList1"/>
    <dgm:cxn modelId="{539BEB18-3DFD-4083-A271-687CF9B57140}" srcId="{25FF4E28-1EDA-4F80-BC4D-1C65C0E85640}" destId="{E73437B7-9D85-46A9-80F1-00065EC718F1}" srcOrd="1" destOrd="0" parTransId="{B4675D28-037C-4CFE-8B7C-7AC340BD9861}" sibTransId="{B6F4CDF8-29A5-48F5-9890-3AB50563DF72}"/>
    <dgm:cxn modelId="{0B95461B-59F4-41FF-B415-C5996B25EADE}" srcId="{E73437B7-9D85-46A9-80F1-00065EC718F1}" destId="{4FD54235-02AD-4DDB-8883-124A196DDA84}" srcOrd="9" destOrd="0" parTransId="{C58336D9-3BA6-495E-AE5E-A9EAAF04B293}" sibTransId="{72955CE7-B381-4B6A-B437-2092AB85D026}"/>
    <dgm:cxn modelId="{F9F06322-B5C6-42AE-86A6-CA884F83E898}" srcId="{25FF4E28-1EDA-4F80-BC4D-1C65C0E85640}" destId="{2A1A32D5-EA9E-4615-B90D-2B3017B152B4}" srcOrd="0" destOrd="0" parTransId="{FB3C292D-4CDE-44A7-AD0E-90A33F704C75}" sibTransId="{60A7C7F7-69BF-48D6-820B-72C3F6F17167}"/>
    <dgm:cxn modelId="{656DD528-5E1E-4FA8-9237-36A2E3671607}" srcId="{E73437B7-9D85-46A9-80F1-00065EC718F1}" destId="{AC1261FE-89FC-472D-80CD-CF28371953DE}" srcOrd="10" destOrd="0" parTransId="{6B600ED4-1B70-40FD-84F0-23DEB3A7C355}" sibTransId="{F7A8BABC-53F9-4C39-99DE-B62C3E6AB2D6}"/>
    <dgm:cxn modelId="{6B7C4732-BBA8-CF46-873B-E0D92B900E9A}" type="presOf" srcId="{AC1261FE-89FC-472D-80CD-CF28371953DE}" destId="{29FB81B8-37C7-4052-8DA2-396CDA02FA5A}" srcOrd="0" destOrd="10" presId="urn:microsoft.com/office/officeart/2005/8/layout/hList1"/>
    <dgm:cxn modelId="{32D64D35-35D8-C24A-9F07-CBBC61C0C608}" type="presOf" srcId="{0DF9FB58-27D8-46CD-8878-2044E082F01B}" destId="{D1677F42-F80E-4143-BCF1-8097C41F6B95}" srcOrd="0" destOrd="5" presId="urn:microsoft.com/office/officeart/2005/8/layout/hList1"/>
    <dgm:cxn modelId="{B4445541-A3B9-E047-A1FB-796AF8C9CE47}" type="presOf" srcId="{22D212F5-77D1-472C-9433-0C0A9B2E9EEF}" destId="{D1677F42-F80E-4143-BCF1-8097C41F6B95}" srcOrd="0" destOrd="4" presId="urn:microsoft.com/office/officeart/2005/8/layout/hList1"/>
    <dgm:cxn modelId="{038CF843-CBC7-4BAC-AA59-8B92DE0547BE}" srcId="{2A1A32D5-EA9E-4615-B90D-2B3017B152B4}" destId="{D8EC017C-0C1B-4287-8EC9-8CA39F726809}" srcOrd="3" destOrd="0" parTransId="{98580623-7E6F-4560-BC88-62E8FAE5D8CC}" sibTransId="{FCD79D98-492E-4628-B967-B69826A321BA}"/>
    <dgm:cxn modelId="{09FD8344-08B9-4839-96D6-41D58618AB7A}" srcId="{E73437B7-9D85-46A9-80F1-00065EC718F1}" destId="{F03885FE-246C-4C56-950B-7C5499376F75}" srcOrd="4" destOrd="0" parTransId="{CF3FFDD1-D238-486A-9B46-098663625FCF}" sibTransId="{61AA25AE-0B5F-4405-B08A-5E91F57C2EAF}"/>
    <dgm:cxn modelId="{4D4E5D4D-DCBB-4632-A701-C7E25FB05058}" srcId="{2A1A32D5-EA9E-4615-B90D-2B3017B152B4}" destId="{8B9EB84F-8C32-4D14-87B0-8BE0B26A85AF}" srcOrd="2" destOrd="0" parTransId="{3F518CC5-9861-48F2-BA3A-1B9D85A9B95E}" sibTransId="{22C6455A-2CBF-4F11-9994-881594469EFB}"/>
    <dgm:cxn modelId="{AFF96C50-C655-4046-A822-21B5F81FA2A7}" type="presOf" srcId="{D9488BC2-BA51-403E-8507-7ABCF9260BB4}" destId="{29FB81B8-37C7-4052-8DA2-396CDA02FA5A}" srcOrd="0" destOrd="5" presId="urn:microsoft.com/office/officeart/2005/8/layout/hList1"/>
    <dgm:cxn modelId="{2E700356-A609-4B8B-AFF2-4987CE3869F2}" srcId="{E73437B7-9D85-46A9-80F1-00065EC718F1}" destId="{480E5440-754A-47DD-8D58-0F2AE9FFC45D}" srcOrd="8" destOrd="0" parTransId="{D5A4A651-00DA-4161-B448-F34B8BCA3A49}" sibTransId="{2BED1ED0-5792-41B2-8668-5FF6B008989E}"/>
    <dgm:cxn modelId="{F2988256-9903-9D48-913A-BA08D0EE4EA5}" type="presOf" srcId="{FF32EBB4-9053-4499-9E66-C3CA318064E1}" destId="{29FB81B8-37C7-4052-8DA2-396CDA02FA5A}" srcOrd="0" destOrd="2" presId="urn:microsoft.com/office/officeart/2005/8/layout/hList1"/>
    <dgm:cxn modelId="{AEB4FD72-D179-3F44-B641-A1D80FDF922D}" type="presOf" srcId="{6BDD43D3-E496-43CB-BFD2-57F7E4271EC4}" destId="{29FB81B8-37C7-4052-8DA2-396CDA02FA5A}" srcOrd="0" destOrd="11" presId="urn:microsoft.com/office/officeart/2005/8/layout/hList1"/>
    <dgm:cxn modelId="{D06C6E76-5967-334F-8D35-59301CC57471}" type="presOf" srcId="{2A1A32D5-EA9E-4615-B90D-2B3017B152B4}" destId="{B3895A0D-1C00-4C4B-9CFD-82AFC1F337AE}" srcOrd="0" destOrd="0" presId="urn:microsoft.com/office/officeart/2005/8/layout/hList1"/>
    <dgm:cxn modelId="{8A6A4781-6B2D-4646-BCF4-1D72757E9C2F}" srcId="{E73437B7-9D85-46A9-80F1-00065EC718F1}" destId="{FF32EBB4-9053-4499-9E66-C3CA318064E1}" srcOrd="2" destOrd="0" parTransId="{203CE28E-C609-43E5-BFF8-0B7F80FEEB65}" sibTransId="{8643022B-1062-420D-9A09-33FAB5639815}"/>
    <dgm:cxn modelId="{D6CD5C8A-FFF1-4F48-A3C8-6A673D930C69}" srcId="{E73437B7-9D85-46A9-80F1-00065EC718F1}" destId="{17FB4D5E-576E-4540-819F-559C1EFE0F91}" srcOrd="3" destOrd="0" parTransId="{5D118D3B-DB41-49D3-9F57-FBE9A5B2FF07}" sibTransId="{E43B00F3-CE12-4D08-9A61-79D1F806B210}"/>
    <dgm:cxn modelId="{A411988E-99FA-9745-BA1E-FA64E2C3182B}" type="presOf" srcId="{0378E44F-42DD-487F-BEC9-9F4246A6D097}" destId="{29FB81B8-37C7-4052-8DA2-396CDA02FA5A}" srcOrd="0" destOrd="7" presId="urn:microsoft.com/office/officeart/2005/8/layout/hList1"/>
    <dgm:cxn modelId="{D943DF91-FBDB-4861-9543-66DD72C6C3CE}" srcId="{2A1A32D5-EA9E-4615-B90D-2B3017B152B4}" destId="{9D878DFA-D7D3-4505-A1E3-A3A0389C9FB6}" srcOrd="7" destOrd="0" parTransId="{E9BBA033-AAFA-44CA-9AC4-933C79BD16E2}" sibTransId="{1CE31506-C747-41AC-B634-14AC39A5B301}"/>
    <dgm:cxn modelId="{41609495-E852-C244-8956-AE04360B2251}" type="presOf" srcId="{1CFEC0FF-6E6D-45AE-9B33-D80DA302FDD2}" destId="{D1677F42-F80E-4143-BCF1-8097C41F6B95}" srcOrd="0" destOrd="6" presId="urn:microsoft.com/office/officeart/2005/8/layout/hList1"/>
    <dgm:cxn modelId="{168839AB-81B4-F643-BCCB-985DF1EE34D1}" type="presOf" srcId="{D8EC017C-0C1B-4287-8EC9-8CA39F726809}" destId="{D1677F42-F80E-4143-BCF1-8097C41F6B95}" srcOrd="0" destOrd="3" presId="urn:microsoft.com/office/officeart/2005/8/layout/hList1"/>
    <dgm:cxn modelId="{87C842B0-44D5-406A-AD11-32BC3D031384}" srcId="{E73437B7-9D85-46A9-80F1-00065EC718F1}" destId="{73CD11EF-B9BF-4A38-868B-540B93A18440}" srcOrd="0" destOrd="0" parTransId="{0518672A-AFEC-47E9-A556-49F931D36C8E}" sibTransId="{A21E029A-1B71-4A55-93D3-8A5F9004D7C3}"/>
    <dgm:cxn modelId="{C48146B6-616B-8340-85E9-D5CA5C598D93}" type="presOf" srcId="{677105A3-465D-4112-A59C-1084EE2C9669}" destId="{29FB81B8-37C7-4052-8DA2-396CDA02FA5A}" srcOrd="0" destOrd="6" presId="urn:microsoft.com/office/officeart/2005/8/layout/hList1"/>
    <dgm:cxn modelId="{8B142FC1-8BB7-48FF-AEB3-C45AB3EB7380}" srcId="{E73437B7-9D85-46A9-80F1-00065EC718F1}" destId="{310592AA-0726-4A08-8D4B-FC5E44D0EC23}" srcOrd="1" destOrd="0" parTransId="{DB51DB3F-109E-4073-9E9E-D8F736A7A0DB}" sibTransId="{7CE75DFF-ED43-4793-BD4E-42BA192C32D1}"/>
    <dgm:cxn modelId="{554575C4-28F2-554E-AD42-ABE4B74C35F7}" type="presOf" srcId="{73CD11EF-B9BF-4A38-868B-540B93A18440}" destId="{29FB81B8-37C7-4052-8DA2-396CDA02FA5A}" srcOrd="0" destOrd="0" presId="urn:microsoft.com/office/officeart/2005/8/layout/hList1"/>
    <dgm:cxn modelId="{358265C5-F69A-4981-8759-62528F17902D}" srcId="{E73437B7-9D85-46A9-80F1-00065EC718F1}" destId="{6BDD43D3-E496-43CB-BFD2-57F7E4271EC4}" srcOrd="11" destOrd="0" parTransId="{F2523A0D-B1EB-44B4-94BB-37D11D4F03E6}" sibTransId="{FABB7829-C782-421E-9DBF-EB5E2A01CCAE}"/>
    <dgm:cxn modelId="{A45411C7-C0BD-A345-90C7-C1509DD86C5D}" type="presOf" srcId="{4FD54235-02AD-4DDB-8883-124A196DDA84}" destId="{29FB81B8-37C7-4052-8DA2-396CDA02FA5A}" srcOrd="0" destOrd="9" presId="urn:microsoft.com/office/officeart/2005/8/layout/hList1"/>
    <dgm:cxn modelId="{83C285C8-7B98-2641-9C3E-A94557FCBE73}" type="presOf" srcId="{310592AA-0726-4A08-8D4B-FC5E44D0EC23}" destId="{29FB81B8-37C7-4052-8DA2-396CDA02FA5A}" srcOrd="0" destOrd="1" presId="urn:microsoft.com/office/officeart/2005/8/layout/hList1"/>
    <dgm:cxn modelId="{415B8BCD-C035-A24A-94AE-F5E1CED8ECCB}" type="presOf" srcId="{25FF4E28-1EDA-4F80-BC4D-1C65C0E85640}" destId="{80A79F05-BF62-4D44-B242-5D79958F1359}" srcOrd="0" destOrd="0" presId="urn:microsoft.com/office/officeart/2005/8/layout/hList1"/>
    <dgm:cxn modelId="{E311D3D0-5353-7348-9A19-70069A7C7E4C}" type="presOf" srcId="{8B9EB84F-8C32-4D14-87B0-8BE0B26A85AF}" destId="{D1677F42-F80E-4143-BCF1-8097C41F6B95}" srcOrd="0" destOrd="2" presId="urn:microsoft.com/office/officeart/2005/8/layout/hList1"/>
    <dgm:cxn modelId="{2F94B2D4-DFC4-AE45-B159-AA1A0DD5AFF1}" type="presOf" srcId="{17FB4D5E-576E-4540-819F-559C1EFE0F91}" destId="{29FB81B8-37C7-4052-8DA2-396CDA02FA5A}" srcOrd="0" destOrd="3" presId="urn:microsoft.com/office/officeart/2005/8/layout/hList1"/>
    <dgm:cxn modelId="{317BCAD6-6BA5-044A-B408-5F3155BFF49D}" type="presOf" srcId="{E73437B7-9D85-46A9-80F1-00065EC718F1}" destId="{BCCE1A27-2097-462D-9AF0-0CCBD1562237}" srcOrd="0" destOrd="0" presId="urn:microsoft.com/office/officeart/2005/8/layout/hList1"/>
    <dgm:cxn modelId="{6C5AD0D9-C7E2-994D-A7C1-8162248B0F01}" type="presOf" srcId="{F03885FE-246C-4C56-950B-7C5499376F75}" destId="{29FB81B8-37C7-4052-8DA2-396CDA02FA5A}" srcOrd="0" destOrd="4" presId="urn:microsoft.com/office/officeart/2005/8/layout/hList1"/>
    <dgm:cxn modelId="{57350FDB-E596-4B32-926F-007D346C5945}" srcId="{2A1A32D5-EA9E-4615-B90D-2B3017B152B4}" destId="{F13EE6C9-8B3B-4F85-8D97-F060F019F21C}" srcOrd="0" destOrd="0" parTransId="{E39764C1-3B17-4D17-8D93-83CC70DDDD64}" sibTransId="{D4B92481-EBB1-44B8-88D6-5E2E7AEC3827}"/>
    <dgm:cxn modelId="{0A7901DD-A6CD-412B-A49D-0D8FAA6800F0}" srcId="{E73437B7-9D85-46A9-80F1-00065EC718F1}" destId="{0378E44F-42DD-487F-BEC9-9F4246A6D097}" srcOrd="7" destOrd="0" parTransId="{61D99013-83DD-4855-A3D7-606BBD006BD9}" sibTransId="{A655908E-F73F-4E46-A35C-6886DD627E2B}"/>
    <dgm:cxn modelId="{17BD72DF-BBA3-9C4A-84C5-AEA79966E97F}" type="presOf" srcId="{9D878DFA-D7D3-4505-A1E3-A3A0389C9FB6}" destId="{D1677F42-F80E-4143-BCF1-8097C41F6B95}" srcOrd="0" destOrd="7" presId="urn:microsoft.com/office/officeart/2005/8/layout/hList1"/>
    <dgm:cxn modelId="{9D5ED7E5-14F1-42E1-B007-0F91C855AF35}" srcId="{E73437B7-9D85-46A9-80F1-00065EC718F1}" destId="{D9488BC2-BA51-403E-8507-7ABCF9260BB4}" srcOrd="5" destOrd="0" parTransId="{1F1D62B9-62A2-4025-9C99-A597E1C98031}" sibTransId="{42FE011A-45C8-45D1-B659-8A85D0525E89}"/>
    <dgm:cxn modelId="{35836EE8-ED93-4300-87E4-646DC288E6DE}" srcId="{E73437B7-9D85-46A9-80F1-00065EC718F1}" destId="{677105A3-465D-4112-A59C-1084EE2C9669}" srcOrd="6" destOrd="0" parTransId="{CF36F199-7A9F-4743-8FB4-1D25BD07A9C0}" sibTransId="{060762E8-A804-4E35-B177-D866E52DEFFA}"/>
    <dgm:cxn modelId="{297AC7EA-4E06-4BA2-B90D-834CFBE63787}" srcId="{2A1A32D5-EA9E-4615-B90D-2B3017B152B4}" destId="{0A5042B5-B4E0-4777-A036-4D0F993821B6}" srcOrd="1" destOrd="0" parTransId="{F31B6324-D51B-4A18-B406-362735ECA683}" sibTransId="{2CD50649-93DD-4682-AE5B-9DDED7E4D5FA}"/>
    <dgm:cxn modelId="{480558F1-E90B-9144-BFBC-9CB0AC90BB8C}" type="presOf" srcId="{F13EE6C9-8B3B-4F85-8D97-F060F019F21C}" destId="{D1677F42-F80E-4143-BCF1-8097C41F6B95}" srcOrd="0" destOrd="0" presId="urn:microsoft.com/office/officeart/2005/8/layout/hList1"/>
    <dgm:cxn modelId="{6B74C4F8-B8F8-4769-8E69-E24AF4CF0BE3}" srcId="{2A1A32D5-EA9E-4615-B90D-2B3017B152B4}" destId="{1CFEC0FF-6E6D-45AE-9B33-D80DA302FDD2}" srcOrd="6" destOrd="0" parTransId="{D58B7871-5978-47C2-AFB4-DA423740CC29}" sibTransId="{E7914CB3-FAC2-4147-A876-66F05D0FCA0A}"/>
    <dgm:cxn modelId="{3D198EFF-F215-D04B-BC48-326120A8A2FB}" type="presOf" srcId="{0A5042B5-B4E0-4777-A036-4D0F993821B6}" destId="{D1677F42-F80E-4143-BCF1-8097C41F6B95}" srcOrd="0" destOrd="1" presId="urn:microsoft.com/office/officeart/2005/8/layout/hList1"/>
    <dgm:cxn modelId="{A619C14D-4219-C44B-8BAD-3688332849A9}" type="presParOf" srcId="{80A79F05-BF62-4D44-B242-5D79958F1359}" destId="{80B71BD1-3331-4150-9F39-25C5D49B8F5B}" srcOrd="0" destOrd="0" presId="urn:microsoft.com/office/officeart/2005/8/layout/hList1"/>
    <dgm:cxn modelId="{F1238DAC-B7BA-844A-925B-58981596741D}" type="presParOf" srcId="{80B71BD1-3331-4150-9F39-25C5D49B8F5B}" destId="{B3895A0D-1C00-4C4B-9CFD-82AFC1F337AE}" srcOrd="0" destOrd="0" presId="urn:microsoft.com/office/officeart/2005/8/layout/hList1"/>
    <dgm:cxn modelId="{89FEBA11-E2F7-EC45-B8AB-96EC6AA2B30F}" type="presParOf" srcId="{80B71BD1-3331-4150-9F39-25C5D49B8F5B}" destId="{D1677F42-F80E-4143-BCF1-8097C41F6B95}" srcOrd="1" destOrd="0" presId="urn:microsoft.com/office/officeart/2005/8/layout/hList1"/>
    <dgm:cxn modelId="{755A9111-CC6A-654A-82AE-3D2F3822FC08}" type="presParOf" srcId="{80A79F05-BF62-4D44-B242-5D79958F1359}" destId="{0A97CCA7-8414-401B-A258-2E246226F26D}" srcOrd="1" destOrd="0" presId="urn:microsoft.com/office/officeart/2005/8/layout/hList1"/>
    <dgm:cxn modelId="{28D4C45D-D479-6B4D-B612-C7AA37B5E4BF}" type="presParOf" srcId="{80A79F05-BF62-4D44-B242-5D79958F1359}" destId="{78E77583-82CD-4894-A582-6E6A7F89ABD3}" srcOrd="2" destOrd="0" presId="urn:microsoft.com/office/officeart/2005/8/layout/hList1"/>
    <dgm:cxn modelId="{51C3C92A-C528-554E-A7A1-50C911169F66}" type="presParOf" srcId="{78E77583-82CD-4894-A582-6E6A7F89ABD3}" destId="{BCCE1A27-2097-462D-9AF0-0CCBD1562237}" srcOrd="0" destOrd="0" presId="urn:microsoft.com/office/officeart/2005/8/layout/hList1"/>
    <dgm:cxn modelId="{389B3B61-F1DE-6C43-B958-C742CA1C3B39}" type="presParOf" srcId="{78E77583-82CD-4894-A582-6E6A7F89ABD3}" destId="{29FB81B8-37C7-4052-8DA2-396CDA02FA5A}"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5FF4E28-1EDA-4F80-BC4D-1C65C0E85640}" type="doc">
      <dgm:prSet loTypeId="urn:microsoft.com/office/officeart/2005/8/layout/hList1" loCatId="list" qsTypeId="urn:microsoft.com/office/officeart/2005/8/quickstyle/simple4" qsCatId="simple" csTypeId="urn:microsoft.com/office/officeart/2005/8/colors/colorful5" csCatId="colorful" phldr="1"/>
      <dgm:spPr/>
      <dgm:t>
        <a:bodyPr/>
        <a:lstStyle/>
        <a:p>
          <a:endParaRPr lang="en-US"/>
        </a:p>
      </dgm:t>
    </dgm:pt>
    <dgm:pt modelId="{2A1A32D5-EA9E-4615-B90D-2B3017B152B4}">
      <dgm:prSet phldrT="[Text]">
        <dgm:style>
          <a:lnRef idx="1">
            <a:schemeClr val="accent2"/>
          </a:lnRef>
          <a:fillRef idx="3">
            <a:schemeClr val="accent2"/>
          </a:fillRef>
          <a:effectRef idx="2">
            <a:schemeClr val="accent2"/>
          </a:effectRef>
          <a:fontRef idx="minor">
            <a:schemeClr val="lt1"/>
          </a:fontRef>
        </dgm:style>
      </dgm:prSet>
      <dgm:spPr>
        <a:xfrm>
          <a:off x="40" y="7064"/>
          <a:ext cx="3916784" cy="460800"/>
        </a:xfrm>
        <a:gradFill rotWithShape="1">
          <a:gsLst>
            <a:gs pos="0">
              <a:srgbClr val="FEB80A">
                <a:tint val="92000"/>
                <a:satMod val="170000"/>
              </a:srgbClr>
            </a:gs>
            <a:gs pos="15000">
              <a:srgbClr val="FEB80A">
                <a:tint val="92000"/>
                <a:shade val="99000"/>
                <a:satMod val="170000"/>
              </a:srgbClr>
            </a:gs>
            <a:gs pos="62000">
              <a:srgbClr val="FEB80A">
                <a:tint val="96000"/>
                <a:shade val="80000"/>
                <a:satMod val="170000"/>
              </a:srgbClr>
            </a:gs>
            <a:gs pos="97000">
              <a:srgbClr val="FEB80A">
                <a:tint val="98000"/>
                <a:shade val="63000"/>
                <a:satMod val="170000"/>
              </a:srgbClr>
            </a:gs>
            <a:gs pos="100000">
              <a:srgbClr val="FEB80A">
                <a:shade val="62000"/>
                <a:satMod val="170000"/>
              </a:srgbClr>
            </a:gs>
          </a:gsLst>
          <a:path path="circle">
            <a:fillToRect l="50000" t="50000" r="50000" b="50000"/>
          </a:path>
        </a:gradFill>
        <a:ln w="9525" cap="flat" cmpd="sng" algn="ctr">
          <a:solidFill>
            <a:srgbClr val="FEB80A"/>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rgbClr val="FEB80A">
              <a:shade val="80000"/>
            </a:srgbClr>
          </a:contourClr>
        </a:sp3d>
      </dgm:spPr>
      <dgm:t>
        <a:bodyPr/>
        <a:lstStyle/>
        <a:p>
          <a:r>
            <a:rPr lang="en-GB" b="1" dirty="0">
              <a:solidFill>
                <a:sysClr val="window" lastClr="FFFFFF"/>
              </a:solidFill>
              <a:latin typeface="Gill Sans MT"/>
              <a:ea typeface="+mn-ea"/>
              <a:cs typeface="+mn-cs"/>
            </a:rPr>
            <a:t>Social</a:t>
          </a:r>
          <a:endParaRPr lang="en-US" dirty="0">
            <a:solidFill>
              <a:sysClr val="window" lastClr="FFFFFF"/>
            </a:solidFill>
            <a:latin typeface="Gill Sans MT"/>
            <a:ea typeface="+mn-ea"/>
            <a:cs typeface="+mn-cs"/>
          </a:endParaRPr>
        </a:p>
      </dgm:t>
    </dgm:pt>
    <dgm:pt modelId="{FB3C292D-4CDE-44A7-AD0E-90A33F704C75}" type="parTrans" cxnId="{F9F06322-B5C6-42AE-86A6-CA884F83E898}">
      <dgm:prSet/>
      <dgm:spPr/>
      <dgm:t>
        <a:bodyPr/>
        <a:lstStyle/>
        <a:p>
          <a:endParaRPr lang="en-US"/>
        </a:p>
      </dgm:t>
    </dgm:pt>
    <dgm:pt modelId="{60A7C7F7-69BF-48D6-820B-72C3F6F17167}" type="sibTrans" cxnId="{F9F06322-B5C6-42AE-86A6-CA884F83E898}">
      <dgm:prSet/>
      <dgm:spPr/>
      <dgm:t>
        <a:bodyPr/>
        <a:lstStyle/>
        <a:p>
          <a:endParaRPr lang="en-US"/>
        </a:p>
      </dgm:t>
    </dgm:pt>
    <dgm:pt modelId="{9F645209-2BAC-43F3-9961-D72AD0C60182}">
      <dgm:prSet>
        <dgm:style>
          <a:lnRef idx="1">
            <a:schemeClr val="accent2"/>
          </a:lnRef>
          <a:fillRef idx="2">
            <a:schemeClr val="accent2"/>
          </a:fillRef>
          <a:effectRef idx="1">
            <a:schemeClr val="accent2"/>
          </a:effectRef>
          <a:fontRef idx="minor">
            <a:schemeClr val="dk1"/>
          </a:fontRef>
        </dgm:style>
      </dgm:prSet>
      <dgm:spPr>
        <a:xfrm>
          <a:off x="40" y="467864"/>
          <a:ext cx="3916784" cy="3639870"/>
        </a:xfrm>
        <a:gradFill rotWithShape="1">
          <a:gsLst>
            <a:gs pos="0">
              <a:srgbClr val="FEB80A">
                <a:tint val="35000"/>
                <a:satMod val="253000"/>
              </a:srgbClr>
            </a:gs>
            <a:gs pos="50000">
              <a:srgbClr val="FEB80A">
                <a:tint val="42000"/>
                <a:satMod val="255000"/>
              </a:srgbClr>
            </a:gs>
            <a:gs pos="97000">
              <a:srgbClr val="FEB80A">
                <a:tint val="53000"/>
                <a:satMod val="260000"/>
              </a:srgbClr>
            </a:gs>
            <a:gs pos="100000">
              <a:srgbClr val="FEB80A">
                <a:tint val="56000"/>
                <a:satMod val="275000"/>
              </a:srgbClr>
            </a:gs>
          </a:gsLst>
          <a:path path="circle">
            <a:fillToRect l="50000" t="50000" r="50000" b="50000"/>
          </a:path>
        </a:gradFill>
        <a:ln w="9525" cap="flat" cmpd="sng" algn="ctr">
          <a:solidFill>
            <a:srgbClr val="FEB80A"/>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Lifestyle trends</a:t>
          </a:r>
          <a:endParaRPr lang="en-US" dirty="0">
            <a:solidFill>
              <a:sysClr val="windowText" lastClr="000000">
                <a:hueOff val="0"/>
                <a:satOff val="0"/>
                <a:lumOff val="0"/>
                <a:alphaOff val="0"/>
              </a:sysClr>
            </a:solidFill>
            <a:latin typeface="Gill Sans MT"/>
            <a:ea typeface="+mn-ea"/>
            <a:cs typeface="+mn-cs"/>
          </a:endParaRPr>
        </a:p>
      </dgm:t>
    </dgm:pt>
    <dgm:pt modelId="{B2030E49-73A0-48FF-90F0-FD29FEC880E8}" type="parTrans" cxnId="{E0DC4FFD-1A14-44CD-B1BE-D67C59239929}">
      <dgm:prSet/>
      <dgm:spPr/>
      <dgm:t>
        <a:bodyPr/>
        <a:lstStyle/>
        <a:p>
          <a:endParaRPr lang="en-US"/>
        </a:p>
      </dgm:t>
    </dgm:pt>
    <dgm:pt modelId="{EBF35982-0A30-4C66-A8BB-F5390F2C1C43}" type="sibTrans" cxnId="{E0DC4FFD-1A14-44CD-B1BE-D67C59239929}">
      <dgm:prSet/>
      <dgm:spPr/>
      <dgm:t>
        <a:bodyPr/>
        <a:lstStyle/>
        <a:p>
          <a:endParaRPr lang="en-US"/>
        </a:p>
      </dgm:t>
    </dgm:pt>
    <dgm:pt modelId="{4742AF0F-FB60-454F-973B-0BE28B8D3681}">
      <dgm:prSet>
        <dgm:style>
          <a:lnRef idx="1">
            <a:schemeClr val="accent2"/>
          </a:lnRef>
          <a:fillRef idx="2">
            <a:schemeClr val="accent2"/>
          </a:fillRef>
          <a:effectRef idx="1">
            <a:schemeClr val="accent2"/>
          </a:effectRef>
          <a:fontRef idx="minor">
            <a:schemeClr val="dk1"/>
          </a:fontRef>
        </dgm:style>
      </dgm:prSet>
      <dgm:spPr>
        <a:xfrm>
          <a:off x="40" y="467864"/>
          <a:ext cx="3916784" cy="3639870"/>
        </a:xfrm>
        <a:gradFill rotWithShape="1">
          <a:gsLst>
            <a:gs pos="0">
              <a:srgbClr val="FEB80A">
                <a:tint val="35000"/>
                <a:satMod val="253000"/>
              </a:srgbClr>
            </a:gs>
            <a:gs pos="50000">
              <a:srgbClr val="FEB80A">
                <a:tint val="42000"/>
                <a:satMod val="255000"/>
              </a:srgbClr>
            </a:gs>
            <a:gs pos="97000">
              <a:srgbClr val="FEB80A">
                <a:tint val="53000"/>
                <a:satMod val="260000"/>
              </a:srgbClr>
            </a:gs>
            <a:gs pos="100000">
              <a:srgbClr val="FEB80A">
                <a:tint val="56000"/>
                <a:satMod val="275000"/>
              </a:srgbClr>
            </a:gs>
          </a:gsLst>
          <a:path path="circle">
            <a:fillToRect l="50000" t="50000" r="50000" b="50000"/>
          </a:path>
        </a:gradFill>
        <a:ln w="9525" cap="flat" cmpd="sng" algn="ctr">
          <a:solidFill>
            <a:srgbClr val="FEB80A"/>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Demographics</a:t>
          </a:r>
          <a:endParaRPr lang="en-US" dirty="0">
            <a:solidFill>
              <a:sysClr val="windowText" lastClr="000000">
                <a:hueOff val="0"/>
                <a:satOff val="0"/>
                <a:lumOff val="0"/>
                <a:alphaOff val="0"/>
              </a:sysClr>
            </a:solidFill>
            <a:latin typeface="Gill Sans MT"/>
            <a:ea typeface="+mn-ea"/>
            <a:cs typeface="+mn-cs"/>
          </a:endParaRPr>
        </a:p>
      </dgm:t>
    </dgm:pt>
    <dgm:pt modelId="{5DFE1B94-676C-4F13-B06B-0B2CBADA04B6}" type="parTrans" cxnId="{5AAE171E-165B-4C97-AF2E-5896E795088B}">
      <dgm:prSet/>
      <dgm:spPr/>
      <dgm:t>
        <a:bodyPr/>
        <a:lstStyle/>
        <a:p>
          <a:endParaRPr lang="en-US"/>
        </a:p>
      </dgm:t>
    </dgm:pt>
    <dgm:pt modelId="{A89A206B-EB99-4A26-8DE5-939FFC5CFA96}" type="sibTrans" cxnId="{5AAE171E-165B-4C97-AF2E-5896E795088B}">
      <dgm:prSet/>
      <dgm:spPr/>
      <dgm:t>
        <a:bodyPr/>
        <a:lstStyle/>
        <a:p>
          <a:endParaRPr lang="en-US"/>
        </a:p>
      </dgm:t>
    </dgm:pt>
    <dgm:pt modelId="{3CD3C814-F009-4C44-AB77-D8A20D1E8B5F}">
      <dgm:prSet>
        <dgm:style>
          <a:lnRef idx="1">
            <a:schemeClr val="accent2"/>
          </a:lnRef>
          <a:fillRef idx="2">
            <a:schemeClr val="accent2"/>
          </a:fillRef>
          <a:effectRef idx="1">
            <a:schemeClr val="accent2"/>
          </a:effectRef>
          <a:fontRef idx="minor">
            <a:schemeClr val="dk1"/>
          </a:fontRef>
        </dgm:style>
      </dgm:prSet>
      <dgm:spPr>
        <a:xfrm>
          <a:off x="40" y="467864"/>
          <a:ext cx="3916784" cy="3639870"/>
        </a:xfrm>
        <a:gradFill rotWithShape="1">
          <a:gsLst>
            <a:gs pos="0">
              <a:srgbClr val="FEB80A">
                <a:tint val="35000"/>
                <a:satMod val="253000"/>
              </a:srgbClr>
            </a:gs>
            <a:gs pos="50000">
              <a:srgbClr val="FEB80A">
                <a:tint val="42000"/>
                <a:satMod val="255000"/>
              </a:srgbClr>
            </a:gs>
            <a:gs pos="97000">
              <a:srgbClr val="FEB80A">
                <a:tint val="53000"/>
                <a:satMod val="260000"/>
              </a:srgbClr>
            </a:gs>
            <a:gs pos="100000">
              <a:srgbClr val="FEB80A">
                <a:tint val="56000"/>
                <a:satMod val="275000"/>
              </a:srgbClr>
            </a:gs>
          </a:gsLst>
          <a:path path="circle">
            <a:fillToRect l="50000" t="50000" r="50000" b="50000"/>
          </a:path>
        </a:gradFill>
        <a:ln w="9525" cap="flat" cmpd="sng" algn="ctr">
          <a:solidFill>
            <a:srgbClr val="FEB80A"/>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Consumer attitudes and opinions</a:t>
          </a:r>
          <a:endParaRPr lang="en-US" dirty="0">
            <a:solidFill>
              <a:sysClr val="windowText" lastClr="000000">
                <a:hueOff val="0"/>
                <a:satOff val="0"/>
                <a:lumOff val="0"/>
                <a:alphaOff val="0"/>
              </a:sysClr>
            </a:solidFill>
            <a:latin typeface="Gill Sans MT"/>
            <a:ea typeface="+mn-ea"/>
            <a:cs typeface="+mn-cs"/>
          </a:endParaRPr>
        </a:p>
      </dgm:t>
    </dgm:pt>
    <dgm:pt modelId="{14ECD210-C0A2-4AA4-BE10-242C3047C1BD}" type="parTrans" cxnId="{CB7C9A0D-CF57-48F4-A0FE-2B24590EDA42}">
      <dgm:prSet/>
      <dgm:spPr/>
      <dgm:t>
        <a:bodyPr/>
        <a:lstStyle/>
        <a:p>
          <a:endParaRPr lang="en-US"/>
        </a:p>
      </dgm:t>
    </dgm:pt>
    <dgm:pt modelId="{ED9E30D5-EC8E-43F8-9882-0DC72675EB5B}" type="sibTrans" cxnId="{CB7C9A0D-CF57-48F4-A0FE-2B24590EDA42}">
      <dgm:prSet/>
      <dgm:spPr/>
      <dgm:t>
        <a:bodyPr/>
        <a:lstStyle/>
        <a:p>
          <a:endParaRPr lang="en-US"/>
        </a:p>
      </dgm:t>
    </dgm:pt>
    <dgm:pt modelId="{1F64B617-2D9A-4430-A389-B3B0B5245BE0}">
      <dgm:prSet>
        <dgm:style>
          <a:lnRef idx="1">
            <a:schemeClr val="accent2"/>
          </a:lnRef>
          <a:fillRef idx="2">
            <a:schemeClr val="accent2"/>
          </a:fillRef>
          <a:effectRef idx="1">
            <a:schemeClr val="accent2"/>
          </a:effectRef>
          <a:fontRef idx="minor">
            <a:schemeClr val="dk1"/>
          </a:fontRef>
        </dgm:style>
      </dgm:prSet>
      <dgm:spPr>
        <a:xfrm>
          <a:off x="40" y="467864"/>
          <a:ext cx="3916784" cy="3639870"/>
        </a:xfrm>
        <a:gradFill rotWithShape="1">
          <a:gsLst>
            <a:gs pos="0">
              <a:srgbClr val="FEB80A">
                <a:tint val="35000"/>
                <a:satMod val="253000"/>
              </a:srgbClr>
            </a:gs>
            <a:gs pos="50000">
              <a:srgbClr val="FEB80A">
                <a:tint val="42000"/>
                <a:satMod val="255000"/>
              </a:srgbClr>
            </a:gs>
            <a:gs pos="97000">
              <a:srgbClr val="FEB80A">
                <a:tint val="53000"/>
                <a:satMod val="260000"/>
              </a:srgbClr>
            </a:gs>
            <a:gs pos="100000">
              <a:srgbClr val="FEB80A">
                <a:tint val="56000"/>
                <a:satMod val="275000"/>
              </a:srgbClr>
            </a:gs>
          </a:gsLst>
          <a:path path="circle">
            <a:fillToRect l="50000" t="50000" r="50000" b="50000"/>
          </a:path>
        </a:gradFill>
        <a:ln w="9525" cap="flat" cmpd="sng" algn="ctr">
          <a:solidFill>
            <a:srgbClr val="FEB80A"/>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Media views</a:t>
          </a:r>
          <a:endParaRPr lang="en-US" dirty="0">
            <a:solidFill>
              <a:sysClr val="windowText" lastClr="000000">
                <a:hueOff val="0"/>
                <a:satOff val="0"/>
                <a:lumOff val="0"/>
                <a:alphaOff val="0"/>
              </a:sysClr>
            </a:solidFill>
            <a:latin typeface="Gill Sans MT"/>
            <a:ea typeface="+mn-ea"/>
            <a:cs typeface="+mn-cs"/>
          </a:endParaRPr>
        </a:p>
      </dgm:t>
    </dgm:pt>
    <dgm:pt modelId="{FEEB038E-403E-486F-83E1-49D10C7DA9A4}" type="parTrans" cxnId="{C8EA8BE6-7C24-463B-91E7-35D72B748854}">
      <dgm:prSet/>
      <dgm:spPr/>
      <dgm:t>
        <a:bodyPr/>
        <a:lstStyle/>
        <a:p>
          <a:endParaRPr lang="en-US"/>
        </a:p>
      </dgm:t>
    </dgm:pt>
    <dgm:pt modelId="{6166EF1E-842A-46EE-8832-83FC1FE222C9}" type="sibTrans" cxnId="{C8EA8BE6-7C24-463B-91E7-35D72B748854}">
      <dgm:prSet/>
      <dgm:spPr/>
      <dgm:t>
        <a:bodyPr/>
        <a:lstStyle/>
        <a:p>
          <a:endParaRPr lang="en-US"/>
        </a:p>
      </dgm:t>
    </dgm:pt>
    <dgm:pt modelId="{E2C838E6-081F-41B6-A701-B1B39AF21C6C}">
      <dgm:prSet>
        <dgm:style>
          <a:lnRef idx="1">
            <a:schemeClr val="accent2"/>
          </a:lnRef>
          <a:fillRef idx="2">
            <a:schemeClr val="accent2"/>
          </a:fillRef>
          <a:effectRef idx="1">
            <a:schemeClr val="accent2"/>
          </a:effectRef>
          <a:fontRef idx="minor">
            <a:schemeClr val="dk1"/>
          </a:fontRef>
        </dgm:style>
      </dgm:prSet>
      <dgm:spPr>
        <a:xfrm>
          <a:off x="40" y="467864"/>
          <a:ext cx="3916784" cy="3639870"/>
        </a:xfrm>
        <a:gradFill rotWithShape="1">
          <a:gsLst>
            <a:gs pos="0">
              <a:srgbClr val="FEB80A">
                <a:tint val="35000"/>
                <a:satMod val="253000"/>
              </a:srgbClr>
            </a:gs>
            <a:gs pos="50000">
              <a:srgbClr val="FEB80A">
                <a:tint val="42000"/>
                <a:satMod val="255000"/>
              </a:srgbClr>
            </a:gs>
            <a:gs pos="97000">
              <a:srgbClr val="FEB80A">
                <a:tint val="53000"/>
                <a:satMod val="260000"/>
              </a:srgbClr>
            </a:gs>
            <a:gs pos="100000">
              <a:srgbClr val="FEB80A">
                <a:tint val="56000"/>
                <a:satMod val="275000"/>
              </a:srgbClr>
            </a:gs>
          </a:gsLst>
          <a:path path="circle">
            <a:fillToRect l="50000" t="50000" r="50000" b="50000"/>
          </a:path>
        </a:gradFill>
        <a:ln w="9525" cap="flat" cmpd="sng" algn="ctr">
          <a:solidFill>
            <a:srgbClr val="FEB80A"/>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Law changes affecting social factors</a:t>
          </a:r>
          <a:endParaRPr lang="en-US" dirty="0">
            <a:solidFill>
              <a:sysClr val="windowText" lastClr="000000">
                <a:hueOff val="0"/>
                <a:satOff val="0"/>
                <a:lumOff val="0"/>
                <a:alphaOff val="0"/>
              </a:sysClr>
            </a:solidFill>
            <a:latin typeface="Gill Sans MT"/>
            <a:ea typeface="+mn-ea"/>
            <a:cs typeface="+mn-cs"/>
          </a:endParaRPr>
        </a:p>
      </dgm:t>
    </dgm:pt>
    <dgm:pt modelId="{741CEDAB-2068-4CEE-BAF1-635240A4878E}" type="parTrans" cxnId="{E2141133-7F81-4C83-818F-336B334EBD76}">
      <dgm:prSet/>
      <dgm:spPr/>
      <dgm:t>
        <a:bodyPr/>
        <a:lstStyle/>
        <a:p>
          <a:endParaRPr lang="en-US"/>
        </a:p>
      </dgm:t>
    </dgm:pt>
    <dgm:pt modelId="{F0E13B96-D1FF-4E2A-A9BC-D6295FE451B9}" type="sibTrans" cxnId="{E2141133-7F81-4C83-818F-336B334EBD76}">
      <dgm:prSet/>
      <dgm:spPr/>
      <dgm:t>
        <a:bodyPr/>
        <a:lstStyle/>
        <a:p>
          <a:endParaRPr lang="en-US"/>
        </a:p>
      </dgm:t>
    </dgm:pt>
    <dgm:pt modelId="{D33C98E6-522A-4923-BB6D-7D54C3EF04E2}">
      <dgm:prSet>
        <dgm:style>
          <a:lnRef idx="1">
            <a:schemeClr val="accent2"/>
          </a:lnRef>
          <a:fillRef idx="2">
            <a:schemeClr val="accent2"/>
          </a:fillRef>
          <a:effectRef idx="1">
            <a:schemeClr val="accent2"/>
          </a:effectRef>
          <a:fontRef idx="minor">
            <a:schemeClr val="dk1"/>
          </a:fontRef>
        </dgm:style>
      </dgm:prSet>
      <dgm:spPr>
        <a:xfrm>
          <a:off x="40" y="467864"/>
          <a:ext cx="3916784" cy="3639870"/>
        </a:xfrm>
        <a:gradFill rotWithShape="1">
          <a:gsLst>
            <a:gs pos="0">
              <a:srgbClr val="FEB80A">
                <a:tint val="35000"/>
                <a:satMod val="253000"/>
              </a:srgbClr>
            </a:gs>
            <a:gs pos="50000">
              <a:srgbClr val="FEB80A">
                <a:tint val="42000"/>
                <a:satMod val="255000"/>
              </a:srgbClr>
            </a:gs>
            <a:gs pos="97000">
              <a:srgbClr val="FEB80A">
                <a:tint val="53000"/>
                <a:satMod val="260000"/>
              </a:srgbClr>
            </a:gs>
            <a:gs pos="100000">
              <a:srgbClr val="FEB80A">
                <a:tint val="56000"/>
                <a:satMod val="275000"/>
              </a:srgbClr>
            </a:gs>
          </a:gsLst>
          <a:path path="circle">
            <a:fillToRect l="50000" t="50000" r="50000" b="50000"/>
          </a:path>
        </a:gradFill>
        <a:ln w="9525" cap="flat" cmpd="sng" algn="ctr">
          <a:solidFill>
            <a:srgbClr val="FEB80A"/>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Brand, company, technology image</a:t>
          </a:r>
          <a:endParaRPr lang="en-US" dirty="0">
            <a:solidFill>
              <a:sysClr val="windowText" lastClr="000000">
                <a:hueOff val="0"/>
                <a:satOff val="0"/>
                <a:lumOff val="0"/>
                <a:alphaOff val="0"/>
              </a:sysClr>
            </a:solidFill>
            <a:latin typeface="Gill Sans MT"/>
            <a:ea typeface="+mn-ea"/>
            <a:cs typeface="+mn-cs"/>
          </a:endParaRPr>
        </a:p>
      </dgm:t>
    </dgm:pt>
    <dgm:pt modelId="{32DEB754-3A50-43A2-9CF5-8834705F76B0}" type="parTrans" cxnId="{258BFB5D-6741-4995-98A4-813A85E4B006}">
      <dgm:prSet/>
      <dgm:spPr/>
      <dgm:t>
        <a:bodyPr/>
        <a:lstStyle/>
        <a:p>
          <a:endParaRPr lang="en-US"/>
        </a:p>
      </dgm:t>
    </dgm:pt>
    <dgm:pt modelId="{8DB1BE03-1615-4143-A300-71F02110AD59}" type="sibTrans" cxnId="{258BFB5D-6741-4995-98A4-813A85E4B006}">
      <dgm:prSet/>
      <dgm:spPr/>
      <dgm:t>
        <a:bodyPr/>
        <a:lstStyle/>
        <a:p>
          <a:endParaRPr lang="en-US"/>
        </a:p>
      </dgm:t>
    </dgm:pt>
    <dgm:pt modelId="{05FF1C43-E111-41D9-869E-F7D32C2671BF}">
      <dgm:prSet>
        <dgm:style>
          <a:lnRef idx="1">
            <a:schemeClr val="accent2"/>
          </a:lnRef>
          <a:fillRef idx="2">
            <a:schemeClr val="accent2"/>
          </a:fillRef>
          <a:effectRef idx="1">
            <a:schemeClr val="accent2"/>
          </a:effectRef>
          <a:fontRef idx="minor">
            <a:schemeClr val="dk1"/>
          </a:fontRef>
        </dgm:style>
      </dgm:prSet>
      <dgm:spPr>
        <a:xfrm>
          <a:off x="40" y="467864"/>
          <a:ext cx="3916784" cy="3639870"/>
        </a:xfrm>
        <a:gradFill rotWithShape="1">
          <a:gsLst>
            <a:gs pos="0">
              <a:srgbClr val="FEB80A">
                <a:tint val="35000"/>
                <a:satMod val="253000"/>
              </a:srgbClr>
            </a:gs>
            <a:gs pos="50000">
              <a:srgbClr val="FEB80A">
                <a:tint val="42000"/>
                <a:satMod val="255000"/>
              </a:srgbClr>
            </a:gs>
            <a:gs pos="97000">
              <a:srgbClr val="FEB80A">
                <a:tint val="53000"/>
                <a:satMod val="260000"/>
              </a:srgbClr>
            </a:gs>
            <a:gs pos="100000">
              <a:srgbClr val="FEB80A">
                <a:tint val="56000"/>
                <a:satMod val="275000"/>
              </a:srgbClr>
            </a:gs>
          </a:gsLst>
          <a:path path="circle">
            <a:fillToRect l="50000" t="50000" r="50000" b="50000"/>
          </a:path>
        </a:gradFill>
        <a:ln w="9525" cap="flat" cmpd="sng" algn="ctr">
          <a:solidFill>
            <a:srgbClr val="FEB80A"/>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Consumer buying patterns</a:t>
          </a:r>
          <a:endParaRPr lang="en-US" dirty="0">
            <a:solidFill>
              <a:sysClr val="windowText" lastClr="000000">
                <a:hueOff val="0"/>
                <a:satOff val="0"/>
                <a:lumOff val="0"/>
                <a:alphaOff val="0"/>
              </a:sysClr>
            </a:solidFill>
            <a:latin typeface="Gill Sans MT"/>
            <a:ea typeface="+mn-ea"/>
            <a:cs typeface="+mn-cs"/>
          </a:endParaRPr>
        </a:p>
      </dgm:t>
    </dgm:pt>
    <dgm:pt modelId="{9154D9CC-64F6-4D08-B31C-897BA18DA46F}" type="parTrans" cxnId="{50A42F73-7A93-4B9B-BE9B-8429CA40620C}">
      <dgm:prSet/>
      <dgm:spPr/>
      <dgm:t>
        <a:bodyPr/>
        <a:lstStyle/>
        <a:p>
          <a:endParaRPr lang="en-US"/>
        </a:p>
      </dgm:t>
    </dgm:pt>
    <dgm:pt modelId="{B53FCAAC-7FC7-48B8-813E-BBE7D312FF7A}" type="sibTrans" cxnId="{50A42F73-7A93-4B9B-BE9B-8429CA40620C}">
      <dgm:prSet/>
      <dgm:spPr/>
      <dgm:t>
        <a:bodyPr/>
        <a:lstStyle/>
        <a:p>
          <a:endParaRPr lang="en-US"/>
        </a:p>
      </dgm:t>
    </dgm:pt>
    <dgm:pt modelId="{3711E1B2-47F8-4C6D-94D5-316868EED2FD}">
      <dgm:prSet>
        <dgm:style>
          <a:lnRef idx="1">
            <a:schemeClr val="accent2"/>
          </a:lnRef>
          <a:fillRef idx="2">
            <a:schemeClr val="accent2"/>
          </a:fillRef>
          <a:effectRef idx="1">
            <a:schemeClr val="accent2"/>
          </a:effectRef>
          <a:fontRef idx="minor">
            <a:schemeClr val="dk1"/>
          </a:fontRef>
        </dgm:style>
      </dgm:prSet>
      <dgm:spPr>
        <a:xfrm>
          <a:off x="40" y="467864"/>
          <a:ext cx="3916784" cy="3639870"/>
        </a:xfrm>
        <a:gradFill rotWithShape="1">
          <a:gsLst>
            <a:gs pos="0">
              <a:srgbClr val="FEB80A">
                <a:tint val="35000"/>
                <a:satMod val="253000"/>
              </a:srgbClr>
            </a:gs>
            <a:gs pos="50000">
              <a:srgbClr val="FEB80A">
                <a:tint val="42000"/>
                <a:satMod val="255000"/>
              </a:srgbClr>
            </a:gs>
            <a:gs pos="97000">
              <a:srgbClr val="FEB80A">
                <a:tint val="53000"/>
                <a:satMod val="260000"/>
              </a:srgbClr>
            </a:gs>
            <a:gs pos="100000">
              <a:srgbClr val="FEB80A">
                <a:tint val="56000"/>
                <a:satMod val="275000"/>
              </a:srgbClr>
            </a:gs>
          </a:gsLst>
          <a:path path="circle">
            <a:fillToRect l="50000" t="50000" r="50000" b="50000"/>
          </a:path>
        </a:gradFill>
        <a:ln w="9525" cap="flat" cmpd="sng" algn="ctr">
          <a:solidFill>
            <a:srgbClr val="FEB80A"/>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Fashion and role models</a:t>
          </a:r>
          <a:endParaRPr lang="en-US" dirty="0">
            <a:solidFill>
              <a:sysClr val="windowText" lastClr="000000">
                <a:hueOff val="0"/>
                <a:satOff val="0"/>
                <a:lumOff val="0"/>
                <a:alphaOff val="0"/>
              </a:sysClr>
            </a:solidFill>
            <a:latin typeface="Gill Sans MT"/>
            <a:ea typeface="+mn-ea"/>
            <a:cs typeface="+mn-cs"/>
          </a:endParaRPr>
        </a:p>
      </dgm:t>
    </dgm:pt>
    <dgm:pt modelId="{C3407658-8C69-4252-AD95-B88C3543B15B}" type="parTrans" cxnId="{C20765C1-06F7-4F2C-A087-AFFCAE126954}">
      <dgm:prSet/>
      <dgm:spPr/>
      <dgm:t>
        <a:bodyPr/>
        <a:lstStyle/>
        <a:p>
          <a:endParaRPr lang="en-US"/>
        </a:p>
      </dgm:t>
    </dgm:pt>
    <dgm:pt modelId="{C0E0E185-9F25-4FC7-B8B7-4145993D1DA5}" type="sibTrans" cxnId="{C20765C1-06F7-4F2C-A087-AFFCAE126954}">
      <dgm:prSet/>
      <dgm:spPr/>
      <dgm:t>
        <a:bodyPr/>
        <a:lstStyle/>
        <a:p>
          <a:endParaRPr lang="en-US"/>
        </a:p>
      </dgm:t>
    </dgm:pt>
    <dgm:pt modelId="{5D027C18-0361-4FB0-AFEF-7ADDC49C551D}">
      <dgm:prSet>
        <dgm:style>
          <a:lnRef idx="1">
            <a:schemeClr val="accent2"/>
          </a:lnRef>
          <a:fillRef idx="2">
            <a:schemeClr val="accent2"/>
          </a:fillRef>
          <a:effectRef idx="1">
            <a:schemeClr val="accent2"/>
          </a:effectRef>
          <a:fontRef idx="minor">
            <a:schemeClr val="dk1"/>
          </a:fontRef>
        </dgm:style>
      </dgm:prSet>
      <dgm:spPr>
        <a:xfrm>
          <a:off x="40" y="467864"/>
          <a:ext cx="3916784" cy="3639870"/>
        </a:xfrm>
        <a:gradFill rotWithShape="1">
          <a:gsLst>
            <a:gs pos="0">
              <a:srgbClr val="FEB80A">
                <a:tint val="35000"/>
                <a:satMod val="253000"/>
              </a:srgbClr>
            </a:gs>
            <a:gs pos="50000">
              <a:srgbClr val="FEB80A">
                <a:tint val="42000"/>
                <a:satMod val="255000"/>
              </a:srgbClr>
            </a:gs>
            <a:gs pos="97000">
              <a:srgbClr val="FEB80A">
                <a:tint val="53000"/>
                <a:satMod val="260000"/>
              </a:srgbClr>
            </a:gs>
            <a:gs pos="100000">
              <a:srgbClr val="FEB80A">
                <a:tint val="56000"/>
                <a:satMod val="275000"/>
              </a:srgbClr>
            </a:gs>
          </a:gsLst>
          <a:path path="circle">
            <a:fillToRect l="50000" t="50000" r="50000" b="50000"/>
          </a:path>
        </a:gradFill>
        <a:ln w="9525" cap="flat" cmpd="sng" algn="ctr">
          <a:solidFill>
            <a:srgbClr val="FEB80A"/>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Major events and influences</a:t>
          </a:r>
          <a:endParaRPr lang="en-US" dirty="0">
            <a:solidFill>
              <a:sysClr val="windowText" lastClr="000000">
                <a:hueOff val="0"/>
                <a:satOff val="0"/>
                <a:lumOff val="0"/>
                <a:alphaOff val="0"/>
              </a:sysClr>
            </a:solidFill>
            <a:latin typeface="Gill Sans MT"/>
            <a:ea typeface="+mn-ea"/>
            <a:cs typeface="+mn-cs"/>
          </a:endParaRPr>
        </a:p>
      </dgm:t>
    </dgm:pt>
    <dgm:pt modelId="{6D7E34BD-3916-4D4E-8C43-F1D4A4462AC1}" type="parTrans" cxnId="{800DCB10-B2ED-4D89-8BBC-73E134944572}">
      <dgm:prSet/>
      <dgm:spPr/>
      <dgm:t>
        <a:bodyPr/>
        <a:lstStyle/>
        <a:p>
          <a:endParaRPr lang="en-US"/>
        </a:p>
      </dgm:t>
    </dgm:pt>
    <dgm:pt modelId="{3F8CE59C-4806-4001-9BAD-2F556A0162D7}" type="sibTrans" cxnId="{800DCB10-B2ED-4D89-8BBC-73E134944572}">
      <dgm:prSet/>
      <dgm:spPr/>
      <dgm:t>
        <a:bodyPr/>
        <a:lstStyle/>
        <a:p>
          <a:endParaRPr lang="en-US"/>
        </a:p>
      </dgm:t>
    </dgm:pt>
    <dgm:pt modelId="{8A4B222E-9AFA-496D-B390-5FC60A714DEB}">
      <dgm:prSet>
        <dgm:style>
          <a:lnRef idx="1">
            <a:schemeClr val="accent6"/>
          </a:lnRef>
          <a:fillRef idx="3">
            <a:schemeClr val="accent6"/>
          </a:fillRef>
          <a:effectRef idx="2">
            <a:schemeClr val="accent6"/>
          </a:effectRef>
          <a:fontRef idx="minor">
            <a:schemeClr val="lt1"/>
          </a:fontRef>
        </dgm:style>
      </dgm:prSet>
      <dgm:spPr>
        <a:xfrm>
          <a:off x="4465174" y="7064"/>
          <a:ext cx="3916784" cy="460800"/>
        </a:xfrm>
        <a:gradFill rotWithShape="1">
          <a:gsLst>
            <a:gs pos="0">
              <a:srgbClr val="475A8D">
                <a:tint val="92000"/>
                <a:satMod val="170000"/>
              </a:srgbClr>
            </a:gs>
            <a:gs pos="15000">
              <a:srgbClr val="475A8D">
                <a:tint val="92000"/>
                <a:shade val="99000"/>
                <a:satMod val="170000"/>
              </a:srgbClr>
            </a:gs>
            <a:gs pos="62000">
              <a:srgbClr val="475A8D">
                <a:tint val="96000"/>
                <a:shade val="80000"/>
                <a:satMod val="170000"/>
              </a:srgbClr>
            </a:gs>
            <a:gs pos="97000">
              <a:srgbClr val="475A8D">
                <a:tint val="98000"/>
                <a:shade val="63000"/>
                <a:satMod val="170000"/>
              </a:srgbClr>
            </a:gs>
            <a:gs pos="100000">
              <a:srgbClr val="475A8D">
                <a:shade val="62000"/>
                <a:satMod val="170000"/>
              </a:srgbClr>
            </a:gs>
          </a:gsLst>
          <a:path path="circle">
            <a:fillToRect l="50000" t="50000" r="50000" b="50000"/>
          </a:path>
        </a:gradFill>
        <a:ln w="9525" cap="flat" cmpd="sng" algn="ctr">
          <a:solidFill>
            <a:srgbClr val="475A8D"/>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rgbClr val="475A8D">
              <a:shade val="80000"/>
            </a:srgbClr>
          </a:contourClr>
        </a:sp3d>
      </dgm:spPr>
      <dgm:t>
        <a:bodyPr/>
        <a:lstStyle/>
        <a:p>
          <a:r>
            <a:rPr lang="en-GB" b="1" dirty="0">
              <a:solidFill>
                <a:sysClr val="window" lastClr="FFFFFF"/>
              </a:solidFill>
              <a:latin typeface="Gill Sans MT"/>
              <a:ea typeface="+mn-ea"/>
              <a:cs typeface="+mn-cs"/>
            </a:rPr>
            <a:t>Technological</a:t>
          </a:r>
          <a:endParaRPr lang="en-US" dirty="0">
            <a:solidFill>
              <a:sysClr val="window" lastClr="FFFFFF"/>
            </a:solidFill>
            <a:latin typeface="Gill Sans MT"/>
            <a:ea typeface="+mn-ea"/>
            <a:cs typeface="+mn-cs"/>
          </a:endParaRPr>
        </a:p>
      </dgm:t>
    </dgm:pt>
    <dgm:pt modelId="{7B49D058-854D-4CB1-8910-42597C2804C9}" type="parTrans" cxnId="{03A8ED52-5D5E-4CC8-BEB9-BA732F78F874}">
      <dgm:prSet/>
      <dgm:spPr/>
      <dgm:t>
        <a:bodyPr/>
        <a:lstStyle/>
        <a:p>
          <a:endParaRPr lang="en-US"/>
        </a:p>
      </dgm:t>
    </dgm:pt>
    <dgm:pt modelId="{7FEFC756-E89D-4FCF-976C-63ECE01C5421}" type="sibTrans" cxnId="{03A8ED52-5D5E-4CC8-BEB9-BA732F78F874}">
      <dgm:prSet/>
      <dgm:spPr/>
      <dgm:t>
        <a:bodyPr/>
        <a:lstStyle/>
        <a:p>
          <a:endParaRPr lang="en-US"/>
        </a:p>
      </dgm:t>
    </dgm:pt>
    <dgm:pt modelId="{6430A795-149C-4701-A13B-FE62CC26E911}">
      <dgm:prSet>
        <dgm:style>
          <a:lnRef idx="1">
            <a:schemeClr val="accent1"/>
          </a:lnRef>
          <a:fillRef idx="2">
            <a:schemeClr val="accent1"/>
          </a:fillRef>
          <a:effectRef idx="1">
            <a:schemeClr val="accent1"/>
          </a:effectRef>
          <a:fontRef idx="minor">
            <a:schemeClr val="dk1"/>
          </a:fontRef>
        </dgm:style>
      </dgm:prSet>
      <dgm:spPr>
        <a:xfrm>
          <a:off x="4465174" y="467864"/>
          <a:ext cx="3916784" cy="3639870"/>
        </a:xfrm>
        <a:gradFill rotWithShape="1">
          <a:gsLst>
            <a:gs pos="0">
              <a:srgbClr val="3891A7">
                <a:tint val="35000"/>
                <a:satMod val="253000"/>
              </a:srgbClr>
            </a:gs>
            <a:gs pos="50000">
              <a:srgbClr val="3891A7">
                <a:tint val="42000"/>
                <a:satMod val="255000"/>
              </a:srgbClr>
            </a:gs>
            <a:gs pos="97000">
              <a:srgbClr val="3891A7">
                <a:tint val="53000"/>
                <a:satMod val="260000"/>
              </a:srgbClr>
            </a:gs>
            <a:gs pos="100000">
              <a:srgbClr val="3891A7">
                <a:tint val="56000"/>
                <a:satMod val="275000"/>
              </a:srgbClr>
            </a:gs>
          </a:gsLst>
          <a:path path="circle">
            <a:fillToRect l="50000" t="50000" r="50000" b="50000"/>
          </a:path>
        </a:gradFill>
        <a:ln w="9525" cap="flat" cmpd="sng" algn="ctr">
          <a:solidFill>
            <a:srgbClr val="3891A7"/>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Competing technology development</a:t>
          </a:r>
          <a:endParaRPr lang="en-US" dirty="0">
            <a:solidFill>
              <a:sysClr val="windowText" lastClr="000000">
                <a:hueOff val="0"/>
                <a:satOff val="0"/>
                <a:lumOff val="0"/>
                <a:alphaOff val="0"/>
              </a:sysClr>
            </a:solidFill>
            <a:latin typeface="Gill Sans MT"/>
            <a:ea typeface="+mn-ea"/>
            <a:cs typeface="+mn-cs"/>
          </a:endParaRPr>
        </a:p>
      </dgm:t>
    </dgm:pt>
    <dgm:pt modelId="{0F875685-B956-449C-866E-5ECDAE04EE44}" type="parTrans" cxnId="{3054B197-6DD7-427A-9F23-8C37C91CE4D8}">
      <dgm:prSet/>
      <dgm:spPr/>
      <dgm:t>
        <a:bodyPr/>
        <a:lstStyle/>
        <a:p>
          <a:endParaRPr lang="en-US"/>
        </a:p>
      </dgm:t>
    </dgm:pt>
    <dgm:pt modelId="{4992D346-CCEC-4B7E-A8EF-7B7AECD9F277}" type="sibTrans" cxnId="{3054B197-6DD7-427A-9F23-8C37C91CE4D8}">
      <dgm:prSet/>
      <dgm:spPr/>
      <dgm:t>
        <a:bodyPr/>
        <a:lstStyle/>
        <a:p>
          <a:endParaRPr lang="en-US"/>
        </a:p>
      </dgm:t>
    </dgm:pt>
    <dgm:pt modelId="{54F6DBEC-9F3F-4FD9-A4DA-40EC02FB2802}">
      <dgm:prSet>
        <dgm:style>
          <a:lnRef idx="1">
            <a:schemeClr val="accent1"/>
          </a:lnRef>
          <a:fillRef idx="2">
            <a:schemeClr val="accent1"/>
          </a:fillRef>
          <a:effectRef idx="1">
            <a:schemeClr val="accent1"/>
          </a:effectRef>
          <a:fontRef idx="minor">
            <a:schemeClr val="dk1"/>
          </a:fontRef>
        </dgm:style>
      </dgm:prSet>
      <dgm:spPr>
        <a:xfrm>
          <a:off x="4465174" y="467864"/>
          <a:ext cx="3916784" cy="3639870"/>
        </a:xfrm>
        <a:gradFill rotWithShape="1">
          <a:gsLst>
            <a:gs pos="0">
              <a:srgbClr val="3891A7">
                <a:tint val="35000"/>
                <a:satMod val="253000"/>
              </a:srgbClr>
            </a:gs>
            <a:gs pos="50000">
              <a:srgbClr val="3891A7">
                <a:tint val="42000"/>
                <a:satMod val="255000"/>
              </a:srgbClr>
            </a:gs>
            <a:gs pos="97000">
              <a:srgbClr val="3891A7">
                <a:tint val="53000"/>
                <a:satMod val="260000"/>
              </a:srgbClr>
            </a:gs>
            <a:gs pos="100000">
              <a:srgbClr val="3891A7">
                <a:tint val="56000"/>
                <a:satMod val="275000"/>
              </a:srgbClr>
            </a:gs>
          </a:gsLst>
          <a:path path="circle">
            <a:fillToRect l="50000" t="50000" r="50000" b="50000"/>
          </a:path>
        </a:gradFill>
        <a:ln w="9525" cap="flat" cmpd="sng" algn="ctr">
          <a:solidFill>
            <a:srgbClr val="3891A7"/>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Research funding</a:t>
          </a:r>
          <a:endParaRPr lang="en-US" dirty="0">
            <a:solidFill>
              <a:sysClr val="windowText" lastClr="000000">
                <a:hueOff val="0"/>
                <a:satOff val="0"/>
                <a:lumOff val="0"/>
                <a:alphaOff val="0"/>
              </a:sysClr>
            </a:solidFill>
            <a:latin typeface="Gill Sans MT"/>
            <a:ea typeface="+mn-ea"/>
            <a:cs typeface="+mn-cs"/>
          </a:endParaRPr>
        </a:p>
      </dgm:t>
    </dgm:pt>
    <dgm:pt modelId="{373D8159-E89B-4B26-9B56-DA1106B9A28F}" type="parTrans" cxnId="{418A6916-C2A2-4BCA-89C2-C08A0B3CF276}">
      <dgm:prSet/>
      <dgm:spPr/>
      <dgm:t>
        <a:bodyPr/>
        <a:lstStyle/>
        <a:p>
          <a:endParaRPr lang="en-US"/>
        </a:p>
      </dgm:t>
    </dgm:pt>
    <dgm:pt modelId="{C6B8A427-BC83-4CA6-8F99-1F2B515FEB2E}" type="sibTrans" cxnId="{418A6916-C2A2-4BCA-89C2-C08A0B3CF276}">
      <dgm:prSet/>
      <dgm:spPr/>
      <dgm:t>
        <a:bodyPr/>
        <a:lstStyle/>
        <a:p>
          <a:endParaRPr lang="en-US"/>
        </a:p>
      </dgm:t>
    </dgm:pt>
    <dgm:pt modelId="{20919EC3-9BB5-4EC4-AD76-38CDA921A3D0}">
      <dgm:prSet>
        <dgm:style>
          <a:lnRef idx="1">
            <a:schemeClr val="accent1"/>
          </a:lnRef>
          <a:fillRef idx="2">
            <a:schemeClr val="accent1"/>
          </a:fillRef>
          <a:effectRef idx="1">
            <a:schemeClr val="accent1"/>
          </a:effectRef>
          <a:fontRef idx="minor">
            <a:schemeClr val="dk1"/>
          </a:fontRef>
        </dgm:style>
      </dgm:prSet>
      <dgm:spPr>
        <a:xfrm>
          <a:off x="4465174" y="467864"/>
          <a:ext cx="3916784" cy="3639870"/>
        </a:xfrm>
        <a:gradFill rotWithShape="1">
          <a:gsLst>
            <a:gs pos="0">
              <a:srgbClr val="3891A7">
                <a:tint val="35000"/>
                <a:satMod val="253000"/>
              </a:srgbClr>
            </a:gs>
            <a:gs pos="50000">
              <a:srgbClr val="3891A7">
                <a:tint val="42000"/>
                <a:satMod val="255000"/>
              </a:srgbClr>
            </a:gs>
            <a:gs pos="97000">
              <a:srgbClr val="3891A7">
                <a:tint val="53000"/>
                <a:satMod val="260000"/>
              </a:srgbClr>
            </a:gs>
            <a:gs pos="100000">
              <a:srgbClr val="3891A7">
                <a:tint val="56000"/>
                <a:satMod val="275000"/>
              </a:srgbClr>
            </a:gs>
          </a:gsLst>
          <a:path path="circle">
            <a:fillToRect l="50000" t="50000" r="50000" b="50000"/>
          </a:path>
        </a:gradFill>
        <a:ln w="9525" cap="flat" cmpd="sng" algn="ctr">
          <a:solidFill>
            <a:srgbClr val="3891A7"/>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Associated / dependant technologies</a:t>
          </a:r>
          <a:endParaRPr lang="en-US" dirty="0">
            <a:solidFill>
              <a:sysClr val="windowText" lastClr="000000">
                <a:hueOff val="0"/>
                <a:satOff val="0"/>
                <a:lumOff val="0"/>
                <a:alphaOff val="0"/>
              </a:sysClr>
            </a:solidFill>
            <a:latin typeface="Gill Sans MT"/>
            <a:ea typeface="+mn-ea"/>
            <a:cs typeface="+mn-cs"/>
          </a:endParaRPr>
        </a:p>
      </dgm:t>
    </dgm:pt>
    <dgm:pt modelId="{D2102416-5A3A-4CF1-8DBA-BBF1133F2015}" type="parTrans" cxnId="{D377C0FA-D70C-4046-8302-316A3B43FC69}">
      <dgm:prSet/>
      <dgm:spPr/>
      <dgm:t>
        <a:bodyPr/>
        <a:lstStyle/>
        <a:p>
          <a:endParaRPr lang="en-US"/>
        </a:p>
      </dgm:t>
    </dgm:pt>
    <dgm:pt modelId="{09866504-2052-4C2F-A2D3-6942BBC77FDF}" type="sibTrans" cxnId="{D377C0FA-D70C-4046-8302-316A3B43FC69}">
      <dgm:prSet/>
      <dgm:spPr/>
      <dgm:t>
        <a:bodyPr/>
        <a:lstStyle/>
        <a:p>
          <a:endParaRPr lang="en-US"/>
        </a:p>
      </dgm:t>
    </dgm:pt>
    <dgm:pt modelId="{7B7C62A4-8816-468A-9C77-526C2CEC19D9}">
      <dgm:prSet>
        <dgm:style>
          <a:lnRef idx="1">
            <a:schemeClr val="accent1"/>
          </a:lnRef>
          <a:fillRef idx="2">
            <a:schemeClr val="accent1"/>
          </a:fillRef>
          <a:effectRef idx="1">
            <a:schemeClr val="accent1"/>
          </a:effectRef>
          <a:fontRef idx="minor">
            <a:schemeClr val="dk1"/>
          </a:fontRef>
        </dgm:style>
      </dgm:prSet>
      <dgm:spPr>
        <a:xfrm>
          <a:off x="4465174" y="467864"/>
          <a:ext cx="3916784" cy="3639870"/>
        </a:xfrm>
        <a:gradFill rotWithShape="1">
          <a:gsLst>
            <a:gs pos="0">
              <a:srgbClr val="3891A7">
                <a:tint val="35000"/>
                <a:satMod val="253000"/>
              </a:srgbClr>
            </a:gs>
            <a:gs pos="50000">
              <a:srgbClr val="3891A7">
                <a:tint val="42000"/>
                <a:satMod val="255000"/>
              </a:srgbClr>
            </a:gs>
            <a:gs pos="97000">
              <a:srgbClr val="3891A7">
                <a:tint val="53000"/>
                <a:satMod val="260000"/>
              </a:srgbClr>
            </a:gs>
            <a:gs pos="100000">
              <a:srgbClr val="3891A7">
                <a:tint val="56000"/>
                <a:satMod val="275000"/>
              </a:srgbClr>
            </a:gs>
          </a:gsLst>
          <a:path path="circle">
            <a:fillToRect l="50000" t="50000" r="50000" b="50000"/>
          </a:path>
        </a:gradFill>
        <a:ln w="9525" cap="flat" cmpd="sng" algn="ctr">
          <a:solidFill>
            <a:srgbClr val="3891A7"/>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Replacement technology / solutions</a:t>
          </a:r>
          <a:endParaRPr lang="en-US" dirty="0">
            <a:solidFill>
              <a:sysClr val="windowText" lastClr="000000">
                <a:hueOff val="0"/>
                <a:satOff val="0"/>
                <a:lumOff val="0"/>
                <a:alphaOff val="0"/>
              </a:sysClr>
            </a:solidFill>
            <a:latin typeface="Gill Sans MT"/>
            <a:ea typeface="+mn-ea"/>
            <a:cs typeface="+mn-cs"/>
          </a:endParaRPr>
        </a:p>
      </dgm:t>
    </dgm:pt>
    <dgm:pt modelId="{A4A228BF-CB8E-44A3-BFB7-635D0092F13D}" type="parTrans" cxnId="{4ACE105C-5611-45E4-83E5-9E0F282389B1}">
      <dgm:prSet/>
      <dgm:spPr/>
      <dgm:t>
        <a:bodyPr/>
        <a:lstStyle/>
        <a:p>
          <a:endParaRPr lang="en-US"/>
        </a:p>
      </dgm:t>
    </dgm:pt>
    <dgm:pt modelId="{2C2480D4-79AD-4D9A-85CC-ED006BE2C68C}" type="sibTrans" cxnId="{4ACE105C-5611-45E4-83E5-9E0F282389B1}">
      <dgm:prSet/>
      <dgm:spPr/>
      <dgm:t>
        <a:bodyPr/>
        <a:lstStyle/>
        <a:p>
          <a:endParaRPr lang="en-US"/>
        </a:p>
      </dgm:t>
    </dgm:pt>
    <dgm:pt modelId="{72E74444-5D6A-42F9-9213-3AB5AA93BF72}">
      <dgm:prSet>
        <dgm:style>
          <a:lnRef idx="1">
            <a:schemeClr val="accent1"/>
          </a:lnRef>
          <a:fillRef idx="2">
            <a:schemeClr val="accent1"/>
          </a:fillRef>
          <a:effectRef idx="1">
            <a:schemeClr val="accent1"/>
          </a:effectRef>
          <a:fontRef idx="minor">
            <a:schemeClr val="dk1"/>
          </a:fontRef>
        </dgm:style>
      </dgm:prSet>
      <dgm:spPr>
        <a:xfrm>
          <a:off x="4465174" y="467864"/>
          <a:ext cx="3916784" cy="3639870"/>
        </a:xfrm>
        <a:gradFill rotWithShape="1">
          <a:gsLst>
            <a:gs pos="0">
              <a:srgbClr val="3891A7">
                <a:tint val="35000"/>
                <a:satMod val="253000"/>
              </a:srgbClr>
            </a:gs>
            <a:gs pos="50000">
              <a:srgbClr val="3891A7">
                <a:tint val="42000"/>
                <a:satMod val="255000"/>
              </a:srgbClr>
            </a:gs>
            <a:gs pos="97000">
              <a:srgbClr val="3891A7">
                <a:tint val="53000"/>
                <a:satMod val="260000"/>
              </a:srgbClr>
            </a:gs>
            <a:gs pos="100000">
              <a:srgbClr val="3891A7">
                <a:tint val="56000"/>
                <a:satMod val="275000"/>
              </a:srgbClr>
            </a:gs>
          </a:gsLst>
          <a:path path="circle">
            <a:fillToRect l="50000" t="50000" r="50000" b="50000"/>
          </a:path>
        </a:gradFill>
        <a:ln w="9525" cap="flat" cmpd="sng" algn="ctr">
          <a:solidFill>
            <a:srgbClr val="3891A7"/>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Maturity of technology</a:t>
          </a:r>
          <a:endParaRPr lang="en-US" dirty="0">
            <a:solidFill>
              <a:sysClr val="windowText" lastClr="000000">
                <a:hueOff val="0"/>
                <a:satOff val="0"/>
                <a:lumOff val="0"/>
                <a:alphaOff val="0"/>
              </a:sysClr>
            </a:solidFill>
            <a:latin typeface="Gill Sans MT"/>
            <a:ea typeface="+mn-ea"/>
            <a:cs typeface="+mn-cs"/>
          </a:endParaRPr>
        </a:p>
      </dgm:t>
    </dgm:pt>
    <dgm:pt modelId="{85055535-2A45-4DC3-82B7-1DF3AF6D6C0F}" type="parTrans" cxnId="{E14CC2F2-7A5B-46B5-9A93-1240E93DC48C}">
      <dgm:prSet/>
      <dgm:spPr/>
      <dgm:t>
        <a:bodyPr/>
        <a:lstStyle/>
        <a:p>
          <a:endParaRPr lang="en-US"/>
        </a:p>
      </dgm:t>
    </dgm:pt>
    <dgm:pt modelId="{6A232D7E-8BC9-40AE-ABC4-66AA9C50A602}" type="sibTrans" cxnId="{E14CC2F2-7A5B-46B5-9A93-1240E93DC48C}">
      <dgm:prSet/>
      <dgm:spPr/>
      <dgm:t>
        <a:bodyPr/>
        <a:lstStyle/>
        <a:p>
          <a:endParaRPr lang="en-US"/>
        </a:p>
      </dgm:t>
    </dgm:pt>
    <dgm:pt modelId="{3DE95F39-49EA-4585-A71F-4A1908FF47B7}">
      <dgm:prSet>
        <dgm:style>
          <a:lnRef idx="1">
            <a:schemeClr val="accent1"/>
          </a:lnRef>
          <a:fillRef idx="2">
            <a:schemeClr val="accent1"/>
          </a:fillRef>
          <a:effectRef idx="1">
            <a:schemeClr val="accent1"/>
          </a:effectRef>
          <a:fontRef idx="minor">
            <a:schemeClr val="dk1"/>
          </a:fontRef>
        </dgm:style>
      </dgm:prSet>
      <dgm:spPr>
        <a:xfrm>
          <a:off x="4465174" y="467864"/>
          <a:ext cx="3916784" cy="3639870"/>
        </a:xfrm>
        <a:gradFill rotWithShape="1">
          <a:gsLst>
            <a:gs pos="0">
              <a:srgbClr val="3891A7">
                <a:tint val="35000"/>
                <a:satMod val="253000"/>
              </a:srgbClr>
            </a:gs>
            <a:gs pos="50000">
              <a:srgbClr val="3891A7">
                <a:tint val="42000"/>
                <a:satMod val="255000"/>
              </a:srgbClr>
            </a:gs>
            <a:gs pos="97000">
              <a:srgbClr val="3891A7">
                <a:tint val="53000"/>
                <a:satMod val="260000"/>
              </a:srgbClr>
            </a:gs>
            <a:gs pos="100000">
              <a:srgbClr val="3891A7">
                <a:tint val="56000"/>
                <a:satMod val="275000"/>
              </a:srgbClr>
            </a:gs>
          </a:gsLst>
          <a:path path="circle">
            <a:fillToRect l="50000" t="50000" r="50000" b="50000"/>
          </a:path>
        </a:gradFill>
        <a:ln w="9525" cap="flat" cmpd="sng" algn="ctr">
          <a:solidFill>
            <a:srgbClr val="3891A7"/>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Manufacturing maturity and capacity</a:t>
          </a:r>
          <a:endParaRPr lang="en-US" dirty="0">
            <a:solidFill>
              <a:sysClr val="windowText" lastClr="000000">
                <a:hueOff val="0"/>
                <a:satOff val="0"/>
                <a:lumOff val="0"/>
                <a:alphaOff val="0"/>
              </a:sysClr>
            </a:solidFill>
            <a:latin typeface="Gill Sans MT"/>
            <a:ea typeface="+mn-ea"/>
            <a:cs typeface="+mn-cs"/>
          </a:endParaRPr>
        </a:p>
      </dgm:t>
    </dgm:pt>
    <dgm:pt modelId="{7E7B5A03-DEEB-4EC0-AD6A-5FBDE5CA7347}" type="parTrans" cxnId="{D8B35ABB-B038-4B32-A9F1-11D02C5A9DF9}">
      <dgm:prSet/>
      <dgm:spPr/>
      <dgm:t>
        <a:bodyPr/>
        <a:lstStyle/>
        <a:p>
          <a:endParaRPr lang="en-US"/>
        </a:p>
      </dgm:t>
    </dgm:pt>
    <dgm:pt modelId="{B5B78E0F-8EA3-4573-980D-B8371EBD721C}" type="sibTrans" cxnId="{D8B35ABB-B038-4B32-A9F1-11D02C5A9DF9}">
      <dgm:prSet/>
      <dgm:spPr/>
      <dgm:t>
        <a:bodyPr/>
        <a:lstStyle/>
        <a:p>
          <a:endParaRPr lang="en-US"/>
        </a:p>
      </dgm:t>
    </dgm:pt>
    <dgm:pt modelId="{6742F618-3FA1-498C-BCD8-4C89709619AB}">
      <dgm:prSet>
        <dgm:style>
          <a:lnRef idx="1">
            <a:schemeClr val="accent1"/>
          </a:lnRef>
          <a:fillRef idx="2">
            <a:schemeClr val="accent1"/>
          </a:fillRef>
          <a:effectRef idx="1">
            <a:schemeClr val="accent1"/>
          </a:effectRef>
          <a:fontRef idx="minor">
            <a:schemeClr val="dk1"/>
          </a:fontRef>
        </dgm:style>
      </dgm:prSet>
      <dgm:spPr>
        <a:xfrm>
          <a:off x="4465174" y="467864"/>
          <a:ext cx="3916784" cy="3639870"/>
        </a:xfrm>
        <a:gradFill rotWithShape="1">
          <a:gsLst>
            <a:gs pos="0">
              <a:srgbClr val="3891A7">
                <a:tint val="35000"/>
                <a:satMod val="253000"/>
              </a:srgbClr>
            </a:gs>
            <a:gs pos="50000">
              <a:srgbClr val="3891A7">
                <a:tint val="42000"/>
                <a:satMod val="255000"/>
              </a:srgbClr>
            </a:gs>
            <a:gs pos="97000">
              <a:srgbClr val="3891A7">
                <a:tint val="53000"/>
                <a:satMod val="260000"/>
              </a:srgbClr>
            </a:gs>
            <a:gs pos="100000">
              <a:srgbClr val="3891A7">
                <a:tint val="56000"/>
                <a:satMod val="275000"/>
              </a:srgbClr>
            </a:gs>
          </a:gsLst>
          <a:path path="circle">
            <a:fillToRect l="50000" t="50000" r="50000" b="50000"/>
          </a:path>
        </a:gradFill>
        <a:ln w="9525" cap="flat" cmpd="sng" algn="ctr">
          <a:solidFill>
            <a:srgbClr val="3891A7"/>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Information and communications</a:t>
          </a:r>
          <a:endParaRPr lang="en-US" dirty="0">
            <a:solidFill>
              <a:sysClr val="windowText" lastClr="000000">
                <a:hueOff val="0"/>
                <a:satOff val="0"/>
                <a:lumOff val="0"/>
                <a:alphaOff val="0"/>
              </a:sysClr>
            </a:solidFill>
            <a:latin typeface="Gill Sans MT"/>
            <a:ea typeface="+mn-ea"/>
            <a:cs typeface="+mn-cs"/>
          </a:endParaRPr>
        </a:p>
      </dgm:t>
    </dgm:pt>
    <dgm:pt modelId="{87B3B430-3482-4A8A-B2CC-9F1EB7EEE5E7}" type="parTrans" cxnId="{97BFE222-A2C0-4883-A48A-7C64294A8800}">
      <dgm:prSet/>
      <dgm:spPr/>
      <dgm:t>
        <a:bodyPr/>
        <a:lstStyle/>
        <a:p>
          <a:endParaRPr lang="en-US"/>
        </a:p>
      </dgm:t>
    </dgm:pt>
    <dgm:pt modelId="{4CC3A946-C5C2-481F-BF01-D41415374AC1}" type="sibTrans" cxnId="{97BFE222-A2C0-4883-A48A-7C64294A8800}">
      <dgm:prSet/>
      <dgm:spPr/>
      <dgm:t>
        <a:bodyPr/>
        <a:lstStyle/>
        <a:p>
          <a:endParaRPr lang="en-US"/>
        </a:p>
      </dgm:t>
    </dgm:pt>
    <dgm:pt modelId="{8245FB6B-DE99-4649-9EE8-6D1789F61206}">
      <dgm:prSet>
        <dgm:style>
          <a:lnRef idx="1">
            <a:schemeClr val="accent1"/>
          </a:lnRef>
          <a:fillRef idx="2">
            <a:schemeClr val="accent1"/>
          </a:fillRef>
          <a:effectRef idx="1">
            <a:schemeClr val="accent1"/>
          </a:effectRef>
          <a:fontRef idx="minor">
            <a:schemeClr val="dk1"/>
          </a:fontRef>
        </dgm:style>
      </dgm:prSet>
      <dgm:spPr>
        <a:xfrm>
          <a:off x="4465174" y="467864"/>
          <a:ext cx="3916784" cy="3639870"/>
        </a:xfrm>
        <a:gradFill rotWithShape="1">
          <a:gsLst>
            <a:gs pos="0">
              <a:srgbClr val="3891A7">
                <a:tint val="35000"/>
                <a:satMod val="253000"/>
              </a:srgbClr>
            </a:gs>
            <a:gs pos="50000">
              <a:srgbClr val="3891A7">
                <a:tint val="42000"/>
                <a:satMod val="255000"/>
              </a:srgbClr>
            </a:gs>
            <a:gs pos="97000">
              <a:srgbClr val="3891A7">
                <a:tint val="53000"/>
                <a:satMod val="260000"/>
              </a:srgbClr>
            </a:gs>
            <a:gs pos="100000">
              <a:srgbClr val="3891A7">
                <a:tint val="56000"/>
                <a:satMod val="275000"/>
              </a:srgbClr>
            </a:gs>
          </a:gsLst>
          <a:path path="circle">
            <a:fillToRect l="50000" t="50000" r="50000" b="50000"/>
          </a:path>
        </a:gradFill>
        <a:ln w="9525" cap="flat" cmpd="sng" algn="ctr">
          <a:solidFill>
            <a:srgbClr val="3891A7"/>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Consumer buying mechanisms / technology</a:t>
          </a:r>
          <a:endParaRPr lang="en-US" dirty="0">
            <a:solidFill>
              <a:sysClr val="windowText" lastClr="000000">
                <a:hueOff val="0"/>
                <a:satOff val="0"/>
                <a:lumOff val="0"/>
                <a:alphaOff val="0"/>
              </a:sysClr>
            </a:solidFill>
            <a:latin typeface="Gill Sans MT"/>
            <a:ea typeface="+mn-ea"/>
            <a:cs typeface="+mn-cs"/>
          </a:endParaRPr>
        </a:p>
      </dgm:t>
    </dgm:pt>
    <dgm:pt modelId="{B5CE4280-1B75-46C2-A80F-F097BF8EFB34}" type="parTrans" cxnId="{501786CD-E7BB-4EF3-943E-B3DA0B32EC31}">
      <dgm:prSet/>
      <dgm:spPr/>
      <dgm:t>
        <a:bodyPr/>
        <a:lstStyle/>
        <a:p>
          <a:endParaRPr lang="en-US"/>
        </a:p>
      </dgm:t>
    </dgm:pt>
    <dgm:pt modelId="{40536093-99B9-42B3-8E16-BB5AF5FE9723}" type="sibTrans" cxnId="{501786CD-E7BB-4EF3-943E-B3DA0B32EC31}">
      <dgm:prSet/>
      <dgm:spPr/>
      <dgm:t>
        <a:bodyPr/>
        <a:lstStyle/>
        <a:p>
          <a:endParaRPr lang="en-US"/>
        </a:p>
      </dgm:t>
    </dgm:pt>
    <dgm:pt modelId="{58719CC7-9EA9-448B-BCFE-82DED92FA73D}">
      <dgm:prSet>
        <dgm:style>
          <a:lnRef idx="1">
            <a:schemeClr val="accent1"/>
          </a:lnRef>
          <a:fillRef idx="2">
            <a:schemeClr val="accent1"/>
          </a:fillRef>
          <a:effectRef idx="1">
            <a:schemeClr val="accent1"/>
          </a:effectRef>
          <a:fontRef idx="minor">
            <a:schemeClr val="dk1"/>
          </a:fontRef>
        </dgm:style>
      </dgm:prSet>
      <dgm:spPr>
        <a:xfrm>
          <a:off x="4465174" y="467864"/>
          <a:ext cx="3916784" cy="3639870"/>
        </a:xfrm>
        <a:gradFill rotWithShape="1">
          <a:gsLst>
            <a:gs pos="0">
              <a:srgbClr val="3891A7">
                <a:tint val="35000"/>
                <a:satMod val="253000"/>
              </a:srgbClr>
            </a:gs>
            <a:gs pos="50000">
              <a:srgbClr val="3891A7">
                <a:tint val="42000"/>
                <a:satMod val="255000"/>
              </a:srgbClr>
            </a:gs>
            <a:gs pos="97000">
              <a:srgbClr val="3891A7">
                <a:tint val="53000"/>
                <a:satMod val="260000"/>
              </a:srgbClr>
            </a:gs>
            <a:gs pos="100000">
              <a:srgbClr val="3891A7">
                <a:tint val="56000"/>
                <a:satMod val="275000"/>
              </a:srgbClr>
            </a:gs>
          </a:gsLst>
          <a:path path="circle">
            <a:fillToRect l="50000" t="50000" r="50000" b="50000"/>
          </a:path>
        </a:gradFill>
        <a:ln w="9525" cap="flat" cmpd="sng" algn="ctr">
          <a:solidFill>
            <a:srgbClr val="3891A7"/>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Technology legislation</a:t>
          </a:r>
          <a:endParaRPr lang="en-US" dirty="0">
            <a:solidFill>
              <a:sysClr val="windowText" lastClr="000000">
                <a:hueOff val="0"/>
                <a:satOff val="0"/>
                <a:lumOff val="0"/>
                <a:alphaOff val="0"/>
              </a:sysClr>
            </a:solidFill>
            <a:latin typeface="Gill Sans MT"/>
            <a:ea typeface="+mn-ea"/>
            <a:cs typeface="+mn-cs"/>
          </a:endParaRPr>
        </a:p>
      </dgm:t>
    </dgm:pt>
    <dgm:pt modelId="{EA459B30-248B-43B4-86A2-831D26096232}" type="parTrans" cxnId="{E3CBC937-5DA0-4758-9A0A-A528C5AAED46}">
      <dgm:prSet/>
      <dgm:spPr/>
      <dgm:t>
        <a:bodyPr/>
        <a:lstStyle/>
        <a:p>
          <a:endParaRPr lang="en-US"/>
        </a:p>
      </dgm:t>
    </dgm:pt>
    <dgm:pt modelId="{E4EB020A-0EA7-4E5C-965E-A92F0ECADF53}" type="sibTrans" cxnId="{E3CBC937-5DA0-4758-9A0A-A528C5AAED46}">
      <dgm:prSet/>
      <dgm:spPr/>
      <dgm:t>
        <a:bodyPr/>
        <a:lstStyle/>
        <a:p>
          <a:endParaRPr lang="en-US"/>
        </a:p>
      </dgm:t>
    </dgm:pt>
    <dgm:pt modelId="{236F87C2-1E76-45FC-BB76-D187FCB0B204}">
      <dgm:prSet>
        <dgm:style>
          <a:lnRef idx="1">
            <a:schemeClr val="accent2"/>
          </a:lnRef>
          <a:fillRef idx="2">
            <a:schemeClr val="accent2"/>
          </a:fillRef>
          <a:effectRef idx="1">
            <a:schemeClr val="accent2"/>
          </a:effectRef>
          <a:fontRef idx="minor">
            <a:schemeClr val="dk1"/>
          </a:fontRef>
        </dgm:style>
      </dgm:prSet>
      <dgm:spPr>
        <a:xfrm>
          <a:off x="40" y="467864"/>
          <a:ext cx="3916784" cy="3639870"/>
        </a:xfrm>
        <a:gradFill rotWithShape="1">
          <a:gsLst>
            <a:gs pos="0">
              <a:srgbClr val="FEB80A">
                <a:tint val="35000"/>
                <a:satMod val="253000"/>
              </a:srgbClr>
            </a:gs>
            <a:gs pos="50000">
              <a:srgbClr val="FEB80A">
                <a:tint val="42000"/>
                <a:satMod val="255000"/>
              </a:srgbClr>
            </a:gs>
            <a:gs pos="97000">
              <a:srgbClr val="FEB80A">
                <a:tint val="53000"/>
                <a:satMod val="260000"/>
              </a:srgbClr>
            </a:gs>
            <a:gs pos="100000">
              <a:srgbClr val="FEB80A">
                <a:tint val="56000"/>
                <a:satMod val="275000"/>
              </a:srgbClr>
            </a:gs>
          </a:gsLst>
          <a:path path="circle">
            <a:fillToRect l="50000" t="50000" r="50000" b="50000"/>
          </a:path>
        </a:gradFill>
        <a:ln w="9525" cap="flat" cmpd="sng" algn="ctr">
          <a:solidFill>
            <a:srgbClr val="FEB80A"/>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Buying access and trends</a:t>
          </a:r>
          <a:endParaRPr lang="en-US" dirty="0">
            <a:solidFill>
              <a:sysClr val="windowText" lastClr="000000">
                <a:hueOff val="0"/>
                <a:satOff val="0"/>
                <a:lumOff val="0"/>
                <a:alphaOff val="0"/>
              </a:sysClr>
            </a:solidFill>
            <a:latin typeface="Gill Sans MT"/>
            <a:ea typeface="+mn-ea"/>
            <a:cs typeface="+mn-cs"/>
          </a:endParaRPr>
        </a:p>
      </dgm:t>
    </dgm:pt>
    <dgm:pt modelId="{DB14E767-E5D0-4FC9-A46B-81D6AE66D904}" type="parTrans" cxnId="{8B948035-7A6F-4A80-9BE2-65DC5773FA08}">
      <dgm:prSet/>
      <dgm:spPr/>
      <dgm:t>
        <a:bodyPr/>
        <a:lstStyle/>
        <a:p>
          <a:endParaRPr lang="en-US"/>
        </a:p>
      </dgm:t>
    </dgm:pt>
    <dgm:pt modelId="{C9288DFE-1552-4C4A-8F94-CB6BC2167F34}" type="sibTrans" cxnId="{8B948035-7A6F-4A80-9BE2-65DC5773FA08}">
      <dgm:prSet/>
      <dgm:spPr/>
      <dgm:t>
        <a:bodyPr/>
        <a:lstStyle/>
        <a:p>
          <a:endParaRPr lang="en-US"/>
        </a:p>
      </dgm:t>
    </dgm:pt>
    <dgm:pt modelId="{13B8CE4B-F9DE-486A-9F9D-C084CA2FB5A5}">
      <dgm:prSet/>
      <dgm:spPr>
        <a:xfrm>
          <a:off x="40" y="467864"/>
          <a:ext cx="3916784" cy="3639870"/>
        </a:xfrm>
        <a:gradFill rotWithShape="1">
          <a:gsLst>
            <a:gs pos="0">
              <a:srgbClr val="FEB80A">
                <a:tint val="35000"/>
                <a:satMod val="253000"/>
              </a:srgbClr>
            </a:gs>
            <a:gs pos="50000">
              <a:srgbClr val="FEB80A">
                <a:tint val="42000"/>
                <a:satMod val="255000"/>
              </a:srgbClr>
            </a:gs>
            <a:gs pos="97000">
              <a:srgbClr val="FEB80A">
                <a:tint val="53000"/>
                <a:satMod val="260000"/>
              </a:srgbClr>
            </a:gs>
            <a:gs pos="100000">
              <a:srgbClr val="FEB80A">
                <a:tint val="56000"/>
                <a:satMod val="275000"/>
              </a:srgbClr>
            </a:gs>
          </a:gsLst>
          <a:path path="circle">
            <a:fillToRect l="50000" t="50000" r="50000" b="50000"/>
          </a:path>
        </a:gradFill>
        <a:ln w="9525" cap="flat" cmpd="sng" algn="ctr">
          <a:solidFill>
            <a:srgbClr val="FEB80A"/>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Ethnic / religious factors</a:t>
          </a:r>
          <a:endParaRPr lang="en-US" dirty="0">
            <a:solidFill>
              <a:sysClr val="windowText" lastClr="000000">
                <a:hueOff val="0"/>
                <a:satOff val="0"/>
                <a:lumOff val="0"/>
                <a:alphaOff val="0"/>
              </a:sysClr>
            </a:solidFill>
            <a:latin typeface="Gill Sans MT"/>
            <a:ea typeface="+mn-ea"/>
            <a:cs typeface="+mn-cs"/>
          </a:endParaRPr>
        </a:p>
      </dgm:t>
    </dgm:pt>
    <dgm:pt modelId="{F33DAC7E-0813-4578-B17D-15593A79C367}" type="parTrans" cxnId="{8D4ACEC8-6A11-4FD2-B218-B30B26D2C817}">
      <dgm:prSet/>
      <dgm:spPr/>
      <dgm:t>
        <a:bodyPr/>
        <a:lstStyle/>
        <a:p>
          <a:endParaRPr lang="en-US"/>
        </a:p>
      </dgm:t>
    </dgm:pt>
    <dgm:pt modelId="{50EBA26E-BD1E-4422-9FEC-116C86EBC1EA}" type="sibTrans" cxnId="{8D4ACEC8-6A11-4FD2-B218-B30B26D2C817}">
      <dgm:prSet/>
      <dgm:spPr/>
      <dgm:t>
        <a:bodyPr/>
        <a:lstStyle/>
        <a:p>
          <a:endParaRPr lang="en-US"/>
        </a:p>
      </dgm:t>
    </dgm:pt>
    <dgm:pt modelId="{D2A3EB9E-705D-4A9B-99AC-86E4C347B06D}">
      <dgm:prSet/>
      <dgm:spPr>
        <a:xfrm>
          <a:off x="40" y="467864"/>
          <a:ext cx="3916784" cy="3639870"/>
        </a:xfrm>
        <a:gradFill rotWithShape="1">
          <a:gsLst>
            <a:gs pos="0">
              <a:srgbClr val="FEB80A">
                <a:tint val="35000"/>
                <a:satMod val="253000"/>
              </a:srgbClr>
            </a:gs>
            <a:gs pos="50000">
              <a:srgbClr val="FEB80A">
                <a:tint val="42000"/>
                <a:satMod val="255000"/>
              </a:srgbClr>
            </a:gs>
            <a:gs pos="97000">
              <a:srgbClr val="FEB80A">
                <a:tint val="53000"/>
                <a:satMod val="260000"/>
              </a:srgbClr>
            </a:gs>
            <a:gs pos="100000">
              <a:srgbClr val="FEB80A">
                <a:tint val="56000"/>
                <a:satMod val="275000"/>
              </a:srgbClr>
            </a:gs>
          </a:gsLst>
          <a:path path="circle">
            <a:fillToRect l="50000" t="50000" r="50000" b="50000"/>
          </a:path>
        </a:gradFill>
        <a:ln w="9525" cap="flat" cmpd="sng" algn="ctr">
          <a:solidFill>
            <a:srgbClr val="FEB80A"/>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Advertising and publicity</a:t>
          </a:r>
          <a:endParaRPr lang="en-US" dirty="0">
            <a:solidFill>
              <a:sysClr val="windowText" lastClr="000000">
                <a:hueOff val="0"/>
                <a:satOff val="0"/>
                <a:lumOff val="0"/>
                <a:alphaOff val="0"/>
              </a:sysClr>
            </a:solidFill>
            <a:latin typeface="Gill Sans MT"/>
            <a:ea typeface="+mn-ea"/>
            <a:cs typeface="+mn-cs"/>
          </a:endParaRPr>
        </a:p>
      </dgm:t>
    </dgm:pt>
    <dgm:pt modelId="{AEB2CAC4-E099-475B-B488-468BBBFB1744}" type="parTrans" cxnId="{C8D40ECE-976A-495F-B297-0549FFC6C2E8}">
      <dgm:prSet/>
      <dgm:spPr/>
      <dgm:t>
        <a:bodyPr/>
        <a:lstStyle/>
        <a:p>
          <a:endParaRPr lang="en-US"/>
        </a:p>
      </dgm:t>
    </dgm:pt>
    <dgm:pt modelId="{39598EDE-C204-420D-8877-7B6B88FD1A9B}" type="sibTrans" cxnId="{C8D40ECE-976A-495F-B297-0549FFC6C2E8}">
      <dgm:prSet/>
      <dgm:spPr/>
      <dgm:t>
        <a:bodyPr/>
        <a:lstStyle/>
        <a:p>
          <a:endParaRPr lang="en-US"/>
        </a:p>
      </dgm:t>
    </dgm:pt>
    <dgm:pt modelId="{93E0716E-8C5D-478F-9DF2-E72CA7CD9FDA}">
      <dgm:prSet/>
      <dgm:spPr>
        <a:xfrm>
          <a:off x="40" y="467864"/>
          <a:ext cx="3916784" cy="3639870"/>
        </a:xfrm>
        <a:gradFill rotWithShape="1">
          <a:gsLst>
            <a:gs pos="0">
              <a:srgbClr val="FEB80A">
                <a:tint val="35000"/>
                <a:satMod val="253000"/>
              </a:srgbClr>
            </a:gs>
            <a:gs pos="50000">
              <a:srgbClr val="FEB80A">
                <a:tint val="42000"/>
                <a:satMod val="255000"/>
              </a:srgbClr>
            </a:gs>
            <a:gs pos="97000">
              <a:srgbClr val="FEB80A">
                <a:tint val="53000"/>
                <a:satMod val="260000"/>
              </a:srgbClr>
            </a:gs>
            <a:gs pos="100000">
              <a:srgbClr val="FEB80A">
                <a:tint val="56000"/>
                <a:satMod val="275000"/>
              </a:srgbClr>
            </a:gs>
          </a:gsLst>
          <a:path path="circle">
            <a:fillToRect l="50000" t="50000" r="50000" b="50000"/>
          </a:path>
        </a:gradFill>
        <a:ln w="9525" cap="flat" cmpd="sng" algn="ctr">
          <a:solidFill>
            <a:srgbClr val="FEB80A"/>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Ethical issues</a:t>
          </a:r>
          <a:endParaRPr lang="en-US" dirty="0">
            <a:solidFill>
              <a:sysClr val="windowText" lastClr="000000">
                <a:hueOff val="0"/>
                <a:satOff val="0"/>
                <a:lumOff val="0"/>
                <a:alphaOff val="0"/>
              </a:sysClr>
            </a:solidFill>
            <a:latin typeface="Gill Sans MT"/>
            <a:ea typeface="+mn-ea"/>
            <a:cs typeface="+mn-cs"/>
          </a:endParaRPr>
        </a:p>
      </dgm:t>
    </dgm:pt>
    <dgm:pt modelId="{202849FD-B737-4407-BF8D-674CEAE20D98}" type="parTrans" cxnId="{7E2FC1CB-AA31-4E6C-9A20-D2A3A39D9683}">
      <dgm:prSet/>
      <dgm:spPr/>
      <dgm:t>
        <a:bodyPr/>
        <a:lstStyle/>
        <a:p>
          <a:endParaRPr lang="en-US"/>
        </a:p>
      </dgm:t>
    </dgm:pt>
    <dgm:pt modelId="{CE4077AE-9ED8-4781-B703-4097DA724BFF}" type="sibTrans" cxnId="{7E2FC1CB-AA31-4E6C-9A20-D2A3A39D9683}">
      <dgm:prSet/>
      <dgm:spPr/>
      <dgm:t>
        <a:bodyPr/>
        <a:lstStyle/>
        <a:p>
          <a:endParaRPr lang="en-US"/>
        </a:p>
      </dgm:t>
    </dgm:pt>
    <dgm:pt modelId="{3541A6D3-4D58-4757-94BD-FDD07D38E58D}">
      <dgm:prSet>
        <dgm:style>
          <a:lnRef idx="1">
            <a:schemeClr val="accent1"/>
          </a:lnRef>
          <a:fillRef idx="2">
            <a:schemeClr val="accent1"/>
          </a:fillRef>
          <a:effectRef idx="1">
            <a:schemeClr val="accent1"/>
          </a:effectRef>
          <a:fontRef idx="minor">
            <a:schemeClr val="dk1"/>
          </a:fontRef>
        </dgm:style>
      </dgm:prSet>
      <dgm:spPr>
        <a:xfrm>
          <a:off x="4465174" y="467864"/>
          <a:ext cx="3916784" cy="3639870"/>
        </a:xfrm>
        <a:gradFill rotWithShape="1">
          <a:gsLst>
            <a:gs pos="0">
              <a:srgbClr val="3891A7">
                <a:tint val="35000"/>
                <a:satMod val="253000"/>
              </a:srgbClr>
            </a:gs>
            <a:gs pos="50000">
              <a:srgbClr val="3891A7">
                <a:tint val="42000"/>
                <a:satMod val="255000"/>
              </a:srgbClr>
            </a:gs>
            <a:gs pos="97000">
              <a:srgbClr val="3891A7">
                <a:tint val="53000"/>
                <a:satMod val="260000"/>
              </a:srgbClr>
            </a:gs>
            <a:gs pos="100000">
              <a:srgbClr val="3891A7">
                <a:tint val="56000"/>
                <a:satMod val="275000"/>
              </a:srgbClr>
            </a:gs>
          </a:gsLst>
          <a:path path="circle">
            <a:fillToRect l="50000" t="50000" r="50000" b="50000"/>
          </a:path>
        </a:gradFill>
        <a:ln w="9525" cap="flat" cmpd="sng" algn="ctr">
          <a:solidFill>
            <a:srgbClr val="3891A7"/>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Innovation potential</a:t>
          </a:r>
          <a:endParaRPr lang="en-US" dirty="0">
            <a:solidFill>
              <a:sysClr val="windowText" lastClr="000000">
                <a:hueOff val="0"/>
                <a:satOff val="0"/>
                <a:lumOff val="0"/>
                <a:alphaOff val="0"/>
              </a:sysClr>
            </a:solidFill>
            <a:latin typeface="Gill Sans MT"/>
            <a:ea typeface="+mn-ea"/>
            <a:cs typeface="+mn-cs"/>
          </a:endParaRPr>
        </a:p>
      </dgm:t>
    </dgm:pt>
    <dgm:pt modelId="{3A86D5C4-F81A-49AB-8CCC-D3CA72E3D486}" type="parTrans" cxnId="{639D01DF-69CD-4303-8697-8EB4BD2E9C1C}">
      <dgm:prSet/>
      <dgm:spPr/>
      <dgm:t>
        <a:bodyPr/>
        <a:lstStyle/>
        <a:p>
          <a:endParaRPr lang="en-US"/>
        </a:p>
      </dgm:t>
    </dgm:pt>
    <dgm:pt modelId="{A6E82E79-B9FF-4AFD-A41F-7A60BFBCD8A0}" type="sibTrans" cxnId="{639D01DF-69CD-4303-8697-8EB4BD2E9C1C}">
      <dgm:prSet/>
      <dgm:spPr/>
      <dgm:t>
        <a:bodyPr/>
        <a:lstStyle/>
        <a:p>
          <a:endParaRPr lang="en-US"/>
        </a:p>
      </dgm:t>
    </dgm:pt>
    <dgm:pt modelId="{1358E577-6746-42ED-AAEA-330F0AD6B91F}">
      <dgm:prSet/>
      <dgm:spPr>
        <a:xfrm>
          <a:off x="4465174" y="467864"/>
          <a:ext cx="3916784" cy="3639870"/>
        </a:xfrm>
        <a:gradFill rotWithShape="1">
          <a:gsLst>
            <a:gs pos="0">
              <a:srgbClr val="3891A7">
                <a:tint val="35000"/>
                <a:satMod val="253000"/>
              </a:srgbClr>
            </a:gs>
            <a:gs pos="50000">
              <a:srgbClr val="3891A7">
                <a:tint val="42000"/>
                <a:satMod val="255000"/>
              </a:srgbClr>
            </a:gs>
            <a:gs pos="97000">
              <a:srgbClr val="3891A7">
                <a:tint val="53000"/>
                <a:satMod val="260000"/>
              </a:srgbClr>
            </a:gs>
            <a:gs pos="100000">
              <a:srgbClr val="3891A7">
                <a:tint val="56000"/>
                <a:satMod val="275000"/>
              </a:srgbClr>
            </a:gs>
          </a:gsLst>
          <a:path path="circle">
            <a:fillToRect l="50000" t="50000" r="50000" b="50000"/>
          </a:path>
        </a:gradFill>
        <a:ln w="9525" cap="flat" cmpd="sng" algn="ctr">
          <a:solidFill>
            <a:srgbClr val="3891A7"/>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Technology access, licensing patents</a:t>
          </a:r>
          <a:endParaRPr lang="en-US" dirty="0">
            <a:solidFill>
              <a:sysClr val="windowText" lastClr="000000">
                <a:hueOff val="0"/>
                <a:satOff val="0"/>
                <a:lumOff val="0"/>
                <a:alphaOff val="0"/>
              </a:sysClr>
            </a:solidFill>
            <a:latin typeface="Gill Sans MT"/>
            <a:ea typeface="+mn-ea"/>
            <a:cs typeface="+mn-cs"/>
          </a:endParaRPr>
        </a:p>
      </dgm:t>
    </dgm:pt>
    <dgm:pt modelId="{D2F23063-F098-4932-8F36-E17480336687}" type="parTrans" cxnId="{6D6337CF-A89B-45FD-A836-E3553D621CA8}">
      <dgm:prSet/>
      <dgm:spPr/>
      <dgm:t>
        <a:bodyPr/>
        <a:lstStyle/>
        <a:p>
          <a:endParaRPr lang="en-US"/>
        </a:p>
      </dgm:t>
    </dgm:pt>
    <dgm:pt modelId="{A8D4EDEA-F993-4171-AC71-92177F897ECC}" type="sibTrans" cxnId="{6D6337CF-A89B-45FD-A836-E3553D621CA8}">
      <dgm:prSet/>
      <dgm:spPr/>
      <dgm:t>
        <a:bodyPr/>
        <a:lstStyle/>
        <a:p>
          <a:endParaRPr lang="en-US"/>
        </a:p>
      </dgm:t>
    </dgm:pt>
    <dgm:pt modelId="{AC0AF178-E4C3-4906-BD9E-6E681E6DF463}">
      <dgm:prSet/>
      <dgm:spPr>
        <a:xfrm>
          <a:off x="4465174" y="467864"/>
          <a:ext cx="3916784" cy="3639870"/>
        </a:xfrm>
        <a:gradFill rotWithShape="1">
          <a:gsLst>
            <a:gs pos="0">
              <a:srgbClr val="3891A7">
                <a:tint val="35000"/>
                <a:satMod val="253000"/>
              </a:srgbClr>
            </a:gs>
            <a:gs pos="50000">
              <a:srgbClr val="3891A7">
                <a:tint val="42000"/>
                <a:satMod val="255000"/>
              </a:srgbClr>
            </a:gs>
            <a:gs pos="97000">
              <a:srgbClr val="3891A7">
                <a:tint val="53000"/>
                <a:satMod val="260000"/>
              </a:srgbClr>
            </a:gs>
            <a:gs pos="100000">
              <a:srgbClr val="3891A7">
                <a:tint val="56000"/>
                <a:satMod val="275000"/>
              </a:srgbClr>
            </a:gs>
          </a:gsLst>
          <a:path path="circle">
            <a:fillToRect l="50000" t="50000" r="50000" b="50000"/>
          </a:path>
        </a:gradFill>
        <a:ln w="9525" cap="flat" cmpd="sng" algn="ctr">
          <a:solidFill>
            <a:srgbClr val="3891A7"/>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Intellectual property issues</a:t>
          </a:r>
          <a:endParaRPr lang="en-US" dirty="0">
            <a:solidFill>
              <a:sysClr val="windowText" lastClr="000000">
                <a:hueOff val="0"/>
                <a:satOff val="0"/>
                <a:lumOff val="0"/>
                <a:alphaOff val="0"/>
              </a:sysClr>
            </a:solidFill>
            <a:latin typeface="Gill Sans MT"/>
            <a:ea typeface="+mn-ea"/>
            <a:cs typeface="+mn-cs"/>
          </a:endParaRPr>
        </a:p>
      </dgm:t>
    </dgm:pt>
    <dgm:pt modelId="{81485EF7-81AB-4341-A94F-AAAFFCD01534}" type="parTrans" cxnId="{C83DE70C-EB52-46CE-9A85-8E001DD03E61}">
      <dgm:prSet/>
      <dgm:spPr/>
      <dgm:t>
        <a:bodyPr/>
        <a:lstStyle/>
        <a:p>
          <a:endParaRPr lang="en-US"/>
        </a:p>
      </dgm:t>
    </dgm:pt>
    <dgm:pt modelId="{E10005CE-2BA2-4E04-B388-83C3FBD71E9F}" type="sibTrans" cxnId="{C83DE70C-EB52-46CE-9A85-8E001DD03E61}">
      <dgm:prSet/>
      <dgm:spPr/>
      <dgm:t>
        <a:bodyPr/>
        <a:lstStyle/>
        <a:p>
          <a:endParaRPr lang="en-US"/>
        </a:p>
      </dgm:t>
    </dgm:pt>
    <dgm:pt modelId="{19E83AB0-2F6E-49AC-84B1-8742FC9A8A01}">
      <dgm:prSet/>
      <dgm:spPr>
        <a:xfrm>
          <a:off x="4465174" y="467864"/>
          <a:ext cx="3916784" cy="3639870"/>
        </a:xfrm>
        <a:gradFill rotWithShape="1">
          <a:gsLst>
            <a:gs pos="0">
              <a:srgbClr val="3891A7">
                <a:tint val="35000"/>
                <a:satMod val="253000"/>
              </a:srgbClr>
            </a:gs>
            <a:gs pos="50000">
              <a:srgbClr val="3891A7">
                <a:tint val="42000"/>
                <a:satMod val="255000"/>
              </a:srgbClr>
            </a:gs>
            <a:gs pos="97000">
              <a:srgbClr val="3891A7">
                <a:tint val="53000"/>
                <a:satMod val="260000"/>
              </a:srgbClr>
            </a:gs>
            <a:gs pos="100000">
              <a:srgbClr val="3891A7">
                <a:tint val="56000"/>
                <a:satMod val="275000"/>
              </a:srgbClr>
            </a:gs>
          </a:gsLst>
          <a:path path="circle">
            <a:fillToRect l="50000" t="50000" r="50000" b="50000"/>
          </a:path>
        </a:gradFill>
        <a:ln w="9525" cap="flat" cmpd="sng" algn="ctr">
          <a:solidFill>
            <a:srgbClr val="3891A7"/>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Global communications</a:t>
          </a:r>
          <a:endParaRPr lang="en-US" dirty="0">
            <a:solidFill>
              <a:sysClr val="windowText" lastClr="000000">
                <a:hueOff val="0"/>
                <a:satOff val="0"/>
                <a:lumOff val="0"/>
                <a:alphaOff val="0"/>
              </a:sysClr>
            </a:solidFill>
            <a:latin typeface="Gill Sans MT"/>
            <a:ea typeface="+mn-ea"/>
            <a:cs typeface="+mn-cs"/>
          </a:endParaRPr>
        </a:p>
      </dgm:t>
    </dgm:pt>
    <dgm:pt modelId="{A173FAB8-16A4-488B-A8EB-99AADA68031A}" type="parTrans" cxnId="{982AA00F-B750-41EA-AC4C-07ECC1831CB2}">
      <dgm:prSet/>
      <dgm:spPr/>
      <dgm:t>
        <a:bodyPr/>
        <a:lstStyle/>
        <a:p>
          <a:endParaRPr lang="en-US"/>
        </a:p>
      </dgm:t>
    </dgm:pt>
    <dgm:pt modelId="{4C846926-E419-4AA3-B37E-43E7638BE62F}" type="sibTrans" cxnId="{982AA00F-B750-41EA-AC4C-07ECC1831CB2}">
      <dgm:prSet/>
      <dgm:spPr/>
      <dgm:t>
        <a:bodyPr/>
        <a:lstStyle/>
        <a:p>
          <a:endParaRPr lang="en-US"/>
        </a:p>
      </dgm:t>
    </dgm:pt>
    <dgm:pt modelId="{80A79F05-BF62-4D44-B242-5D79958F1359}" type="pres">
      <dgm:prSet presAssocID="{25FF4E28-1EDA-4F80-BC4D-1C65C0E85640}" presName="Name0" presStyleCnt="0">
        <dgm:presLayoutVars>
          <dgm:dir/>
          <dgm:animLvl val="lvl"/>
          <dgm:resizeHandles val="exact"/>
        </dgm:presLayoutVars>
      </dgm:prSet>
      <dgm:spPr/>
    </dgm:pt>
    <dgm:pt modelId="{80B71BD1-3331-4150-9F39-25C5D49B8F5B}" type="pres">
      <dgm:prSet presAssocID="{2A1A32D5-EA9E-4615-B90D-2B3017B152B4}" presName="composite" presStyleCnt="0"/>
      <dgm:spPr/>
    </dgm:pt>
    <dgm:pt modelId="{B3895A0D-1C00-4C4B-9CFD-82AFC1F337AE}" type="pres">
      <dgm:prSet presAssocID="{2A1A32D5-EA9E-4615-B90D-2B3017B152B4}" presName="parTx" presStyleLbl="alignNode1" presStyleIdx="0" presStyleCnt="2">
        <dgm:presLayoutVars>
          <dgm:chMax val="0"/>
          <dgm:chPref val="0"/>
          <dgm:bulletEnabled val="1"/>
        </dgm:presLayoutVars>
      </dgm:prSet>
      <dgm:spPr>
        <a:prstGeom prst="rect">
          <a:avLst/>
        </a:prstGeom>
      </dgm:spPr>
    </dgm:pt>
    <dgm:pt modelId="{D1677F42-F80E-4143-BCF1-8097C41F6B95}" type="pres">
      <dgm:prSet presAssocID="{2A1A32D5-EA9E-4615-B90D-2B3017B152B4}" presName="desTx" presStyleLbl="alignAccFollowNode1" presStyleIdx="0" presStyleCnt="2">
        <dgm:presLayoutVars>
          <dgm:bulletEnabled val="1"/>
        </dgm:presLayoutVars>
      </dgm:prSet>
      <dgm:spPr>
        <a:prstGeom prst="rect">
          <a:avLst/>
        </a:prstGeom>
      </dgm:spPr>
    </dgm:pt>
    <dgm:pt modelId="{0A97CCA7-8414-401B-A258-2E246226F26D}" type="pres">
      <dgm:prSet presAssocID="{60A7C7F7-69BF-48D6-820B-72C3F6F17167}" presName="space" presStyleCnt="0"/>
      <dgm:spPr/>
    </dgm:pt>
    <dgm:pt modelId="{D3C6DC53-6102-4E2B-B196-D2DED2294E72}" type="pres">
      <dgm:prSet presAssocID="{8A4B222E-9AFA-496D-B390-5FC60A714DEB}" presName="composite" presStyleCnt="0"/>
      <dgm:spPr/>
    </dgm:pt>
    <dgm:pt modelId="{BC5ECFB8-E3E0-4276-BB31-42D28B91CCD8}" type="pres">
      <dgm:prSet presAssocID="{8A4B222E-9AFA-496D-B390-5FC60A714DEB}" presName="parTx" presStyleLbl="alignNode1" presStyleIdx="1" presStyleCnt="2">
        <dgm:presLayoutVars>
          <dgm:chMax val="0"/>
          <dgm:chPref val="0"/>
          <dgm:bulletEnabled val="1"/>
        </dgm:presLayoutVars>
      </dgm:prSet>
      <dgm:spPr>
        <a:prstGeom prst="rect">
          <a:avLst/>
        </a:prstGeom>
      </dgm:spPr>
    </dgm:pt>
    <dgm:pt modelId="{2EEAFF60-E698-429F-884D-53CC787C9307}" type="pres">
      <dgm:prSet presAssocID="{8A4B222E-9AFA-496D-B390-5FC60A714DEB}" presName="desTx" presStyleLbl="alignAccFollowNode1" presStyleIdx="1" presStyleCnt="2">
        <dgm:presLayoutVars>
          <dgm:bulletEnabled val="1"/>
        </dgm:presLayoutVars>
      </dgm:prSet>
      <dgm:spPr>
        <a:prstGeom prst="rect">
          <a:avLst/>
        </a:prstGeom>
      </dgm:spPr>
    </dgm:pt>
  </dgm:ptLst>
  <dgm:cxnLst>
    <dgm:cxn modelId="{2D2CB802-3580-A846-924B-6B195439A59A}" type="presOf" srcId="{13B8CE4B-F9DE-486A-9F9D-C084CA2FB5A5}" destId="{D1677F42-F80E-4143-BCF1-8097C41F6B95}" srcOrd="0" destOrd="10" presId="urn:microsoft.com/office/officeart/2005/8/layout/hList1"/>
    <dgm:cxn modelId="{C83DE70C-EB52-46CE-9A85-8E001DD03E61}" srcId="{8A4B222E-9AFA-496D-B390-5FC60A714DEB}" destId="{AC0AF178-E4C3-4906-BD9E-6E681E6DF463}" srcOrd="11" destOrd="0" parTransId="{81485EF7-81AB-4341-A94F-AAAFFCD01534}" sibTransId="{E10005CE-2BA2-4E04-B388-83C3FBD71E9F}"/>
    <dgm:cxn modelId="{CB7C9A0D-CF57-48F4-A0FE-2B24590EDA42}" srcId="{2A1A32D5-EA9E-4615-B90D-2B3017B152B4}" destId="{3CD3C814-F009-4C44-AB77-D8A20D1E8B5F}" srcOrd="2" destOrd="0" parTransId="{14ECD210-C0A2-4AA4-BE10-242C3047C1BD}" sibTransId="{ED9E30D5-EC8E-43F8-9882-0DC72675EB5B}"/>
    <dgm:cxn modelId="{982AA00F-B750-41EA-AC4C-07ECC1831CB2}" srcId="{8A4B222E-9AFA-496D-B390-5FC60A714DEB}" destId="{19E83AB0-2F6E-49AC-84B1-8742FC9A8A01}" srcOrd="12" destOrd="0" parTransId="{A173FAB8-16A4-488B-A8EB-99AADA68031A}" sibTransId="{4C846926-E419-4AA3-B37E-43E7638BE62F}"/>
    <dgm:cxn modelId="{800DCB10-B2ED-4D89-8BBC-73E134944572}" srcId="{2A1A32D5-EA9E-4615-B90D-2B3017B152B4}" destId="{5D027C18-0361-4FB0-AFEF-7ADDC49C551D}" srcOrd="8" destOrd="0" parTransId="{6D7E34BD-3916-4D4E-8C43-F1D4A4462AC1}" sibTransId="{3F8CE59C-4806-4001-9BAD-2F556A0162D7}"/>
    <dgm:cxn modelId="{418A6916-C2A2-4BCA-89C2-C08A0B3CF276}" srcId="{8A4B222E-9AFA-496D-B390-5FC60A714DEB}" destId="{54F6DBEC-9F3F-4FD9-A4DA-40EC02FB2802}" srcOrd="1" destOrd="0" parTransId="{373D8159-E89B-4B26-9B56-DA1106B9A28F}" sibTransId="{C6B8A427-BC83-4CA6-8F99-1F2B515FEB2E}"/>
    <dgm:cxn modelId="{AEDFDC16-9A59-3B44-B67C-680EAE8ED431}" type="presOf" srcId="{3CD3C814-F009-4C44-AB77-D8A20D1E8B5F}" destId="{D1677F42-F80E-4143-BCF1-8097C41F6B95}" srcOrd="0" destOrd="2" presId="urn:microsoft.com/office/officeart/2005/8/layout/hList1"/>
    <dgm:cxn modelId="{6CA0E11B-8413-1346-97A6-4AE16B9011EE}" type="presOf" srcId="{54F6DBEC-9F3F-4FD9-A4DA-40EC02FB2802}" destId="{2EEAFF60-E698-429F-884D-53CC787C9307}" srcOrd="0" destOrd="1" presId="urn:microsoft.com/office/officeart/2005/8/layout/hList1"/>
    <dgm:cxn modelId="{5AAE171E-165B-4C97-AF2E-5896E795088B}" srcId="{2A1A32D5-EA9E-4615-B90D-2B3017B152B4}" destId="{4742AF0F-FB60-454F-973B-0BE28B8D3681}" srcOrd="1" destOrd="0" parTransId="{5DFE1B94-676C-4F13-B06B-0B2CBADA04B6}" sibTransId="{A89A206B-EB99-4A26-8DE5-939FFC5CFA96}"/>
    <dgm:cxn modelId="{F9F06322-B5C6-42AE-86A6-CA884F83E898}" srcId="{25FF4E28-1EDA-4F80-BC4D-1C65C0E85640}" destId="{2A1A32D5-EA9E-4615-B90D-2B3017B152B4}" srcOrd="0" destOrd="0" parTransId="{FB3C292D-4CDE-44A7-AD0E-90A33F704C75}" sibTransId="{60A7C7F7-69BF-48D6-820B-72C3F6F17167}"/>
    <dgm:cxn modelId="{97BFE222-A2C0-4883-A48A-7C64294A8800}" srcId="{8A4B222E-9AFA-496D-B390-5FC60A714DEB}" destId="{6742F618-3FA1-498C-BCD8-4C89709619AB}" srcOrd="6" destOrd="0" parTransId="{87B3B430-3482-4A8A-B2CC-9F1EB7EEE5E7}" sibTransId="{4CC3A946-C5C2-481F-BF01-D41415374AC1}"/>
    <dgm:cxn modelId="{7A3A2F26-2517-2E44-BF10-CF704841ACB2}" type="presOf" srcId="{3541A6D3-4D58-4757-94BD-FDD07D38E58D}" destId="{2EEAFF60-E698-429F-884D-53CC787C9307}" srcOrd="0" destOrd="9" presId="urn:microsoft.com/office/officeart/2005/8/layout/hList1"/>
    <dgm:cxn modelId="{E1FB4D26-981E-D94A-819F-2E9882193B91}" type="presOf" srcId="{6430A795-149C-4701-A13B-FE62CC26E911}" destId="{2EEAFF60-E698-429F-884D-53CC787C9307}" srcOrd="0" destOrd="0" presId="urn:microsoft.com/office/officeart/2005/8/layout/hList1"/>
    <dgm:cxn modelId="{3AC69127-C27F-0545-A65D-71AB2BF719F1}" type="presOf" srcId="{D33C98E6-522A-4923-BB6D-7D54C3EF04E2}" destId="{D1677F42-F80E-4143-BCF1-8097C41F6B95}" srcOrd="0" destOrd="5" presId="urn:microsoft.com/office/officeart/2005/8/layout/hList1"/>
    <dgm:cxn modelId="{2503452B-A489-0142-AE90-34E9BEE48F11}" type="presOf" srcId="{6742F618-3FA1-498C-BCD8-4C89709619AB}" destId="{2EEAFF60-E698-429F-884D-53CC787C9307}" srcOrd="0" destOrd="6" presId="urn:microsoft.com/office/officeart/2005/8/layout/hList1"/>
    <dgm:cxn modelId="{4FC5482E-0940-6343-B865-3FB199DC145A}" type="presOf" srcId="{58719CC7-9EA9-448B-BCFE-82DED92FA73D}" destId="{2EEAFF60-E698-429F-884D-53CC787C9307}" srcOrd="0" destOrd="8" presId="urn:microsoft.com/office/officeart/2005/8/layout/hList1"/>
    <dgm:cxn modelId="{FB5D8A2F-29F0-7F4D-93B2-C66E16C884C3}" type="presOf" srcId="{8245FB6B-DE99-4649-9EE8-6D1789F61206}" destId="{2EEAFF60-E698-429F-884D-53CC787C9307}" srcOrd="0" destOrd="7" presId="urn:microsoft.com/office/officeart/2005/8/layout/hList1"/>
    <dgm:cxn modelId="{EE9EC030-C9D3-6545-BCE4-0EBA0E71122C}" type="presOf" srcId="{AC0AF178-E4C3-4906-BD9E-6E681E6DF463}" destId="{2EEAFF60-E698-429F-884D-53CC787C9307}" srcOrd="0" destOrd="11" presId="urn:microsoft.com/office/officeart/2005/8/layout/hList1"/>
    <dgm:cxn modelId="{E2141133-7F81-4C83-818F-336B334EBD76}" srcId="{2A1A32D5-EA9E-4615-B90D-2B3017B152B4}" destId="{E2C838E6-081F-41B6-A701-B1B39AF21C6C}" srcOrd="4" destOrd="0" parTransId="{741CEDAB-2068-4CEE-BAF1-635240A4878E}" sibTransId="{F0E13B96-D1FF-4E2A-A9BC-D6295FE451B9}"/>
    <dgm:cxn modelId="{8B948035-7A6F-4A80-9BE2-65DC5773FA08}" srcId="{2A1A32D5-EA9E-4615-B90D-2B3017B152B4}" destId="{236F87C2-1E76-45FC-BB76-D187FCB0B204}" srcOrd="9" destOrd="0" parTransId="{DB14E767-E5D0-4FC9-A46B-81D6AE66D904}" sibTransId="{C9288DFE-1552-4C4A-8F94-CB6BC2167F34}"/>
    <dgm:cxn modelId="{E3CBC937-5DA0-4758-9A0A-A528C5AAED46}" srcId="{8A4B222E-9AFA-496D-B390-5FC60A714DEB}" destId="{58719CC7-9EA9-448B-BCFE-82DED92FA73D}" srcOrd="8" destOrd="0" parTransId="{EA459B30-248B-43B4-86A2-831D26096232}" sibTransId="{E4EB020A-0EA7-4E5C-965E-A92F0ECADF53}"/>
    <dgm:cxn modelId="{3293843A-DCB7-EC47-A78A-768B79B22DA0}" type="presOf" srcId="{20919EC3-9BB5-4EC4-AD76-38CDA921A3D0}" destId="{2EEAFF60-E698-429F-884D-53CC787C9307}" srcOrd="0" destOrd="2" presId="urn:microsoft.com/office/officeart/2005/8/layout/hList1"/>
    <dgm:cxn modelId="{D6829F3F-87C7-184C-B76F-FF60A05AAF29}" type="presOf" srcId="{9F645209-2BAC-43F3-9961-D72AD0C60182}" destId="{D1677F42-F80E-4143-BCF1-8097C41F6B95}" srcOrd="0" destOrd="0" presId="urn:microsoft.com/office/officeart/2005/8/layout/hList1"/>
    <dgm:cxn modelId="{ED393647-D97D-BA44-99D3-A1907F852C89}" type="presOf" srcId="{25FF4E28-1EDA-4F80-BC4D-1C65C0E85640}" destId="{80A79F05-BF62-4D44-B242-5D79958F1359}" srcOrd="0" destOrd="0" presId="urn:microsoft.com/office/officeart/2005/8/layout/hList1"/>
    <dgm:cxn modelId="{98841149-7D18-ED4B-BBE3-6FA128DF19AD}" type="presOf" srcId="{72E74444-5D6A-42F9-9213-3AB5AA93BF72}" destId="{2EEAFF60-E698-429F-884D-53CC787C9307}" srcOrd="0" destOrd="4" presId="urn:microsoft.com/office/officeart/2005/8/layout/hList1"/>
    <dgm:cxn modelId="{03A8ED52-5D5E-4CC8-BEB9-BA732F78F874}" srcId="{25FF4E28-1EDA-4F80-BC4D-1C65C0E85640}" destId="{8A4B222E-9AFA-496D-B390-5FC60A714DEB}" srcOrd="1" destOrd="0" parTransId="{7B49D058-854D-4CB1-8910-42597C2804C9}" sibTransId="{7FEFC756-E89D-4FCF-976C-63ECE01C5421}"/>
    <dgm:cxn modelId="{4ACE105C-5611-45E4-83E5-9E0F282389B1}" srcId="{8A4B222E-9AFA-496D-B390-5FC60A714DEB}" destId="{7B7C62A4-8816-468A-9C77-526C2CEC19D9}" srcOrd="3" destOrd="0" parTransId="{A4A228BF-CB8E-44A3-BFB7-635D0092F13D}" sibTransId="{2C2480D4-79AD-4D9A-85CC-ED006BE2C68C}"/>
    <dgm:cxn modelId="{258BFB5D-6741-4995-98A4-813A85E4B006}" srcId="{2A1A32D5-EA9E-4615-B90D-2B3017B152B4}" destId="{D33C98E6-522A-4923-BB6D-7D54C3EF04E2}" srcOrd="5" destOrd="0" parTransId="{32DEB754-3A50-43A2-9CF5-8834705F76B0}" sibTransId="{8DB1BE03-1615-4143-A300-71F02110AD59}"/>
    <dgm:cxn modelId="{B531BD5E-073A-864E-A4C4-12CB5D8A52DB}" type="presOf" srcId="{93E0716E-8C5D-478F-9DF2-E72CA7CD9FDA}" destId="{D1677F42-F80E-4143-BCF1-8097C41F6B95}" srcOrd="0" destOrd="12" presId="urn:microsoft.com/office/officeart/2005/8/layout/hList1"/>
    <dgm:cxn modelId="{50A42F73-7A93-4B9B-BE9B-8429CA40620C}" srcId="{2A1A32D5-EA9E-4615-B90D-2B3017B152B4}" destId="{05FF1C43-E111-41D9-869E-F7D32C2671BF}" srcOrd="6" destOrd="0" parTransId="{9154D9CC-64F6-4D08-B31C-897BA18DA46F}" sibTransId="{B53FCAAC-7FC7-48B8-813E-BBE7D312FF7A}"/>
    <dgm:cxn modelId="{8A86977E-D6D5-7E42-B0E2-848C403C0F63}" type="presOf" srcId="{3DE95F39-49EA-4585-A71F-4A1908FF47B7}" destId="{2EEAFF60-E698-429F-884D-53CC787C9307}" srcOrd="0" destOrd="5" presId="urn:microsoft.com/office/officeart/2005/8/layout/hList1"/>
    <dgm:cxn modelId="{01C63283-32A4-5342-99A4-5BC28DCB83A0}" type="presOf" srcId="{8A4B222E-9AFA-496D-B390-5FC60A714DEB}" destId="{BC5ECFB8-E3E0-4276-BB31-42D28B91CCD8}" srcOrd="0" destOrd="0" presId="urn:microsoft.com/office/officeart/2005/8/layout/hList1"/>
    <dgm:cxn modelId="{9E596384-4394-594C-A74A-2BE78AB628DF}" type="presOf" srcId="{7B7C62A4-8816-468A-9C77-526C2CEC19D9}" destId="{2EEAFF60-E698-429F-884D-53CC787C9307}" srcOrd="0" destOrd="3" presId="urn:microsoft.com/office/officeart/2005/8/layout/hList1"/>
    <dgm:cxn modelId="{1AF65F8F-E6E0-E544-8142-CBE5DB687852}" type="presOf" srcId="{4742AF0F-FB60-454F-973B-0BE28B8D3681}" destId="{D1677F42-F80E-4143-BCF1-8097C41F6B95}" srcOrd="0" destOrd="1" presId="urn:microsoft.com/office/officeart/2005/8/layout/hList1"/>
    <dgm:cxn modelId="{38D60093-018F-974F-9392-0C5D28C86D73}" type="presOf" srcId="{E2C838E6-081F-41B6-A701-B1B39AF21C6C}" destId="{D1677F42-F80E-4143-BCF1-8097C41F6B95}" srcOrd="0" destOrd="4" presId="urn:microsoft.com/office/officeart/2005/8/layout/hList1"/>
    <dgm:cxn modelId="{3054B197-6DD7-427A-9F23-8C37C91CE4D8}" srcId="{8A4B222E-9AFA-496D-B390-5FC60A714DEB}" destId="{6430A795-149C-4701-A13B-FE62CC26E911}" srcOrd="0" destOrd="0" parTransId="{0F875685-B956-449C-866E-5ECDAE04EE44}" sibTransId="{4992D346-CCEC-4B7E-A8EF-7B7AECD9F277}"/>
    <dgm:cxn modelId="{42BD3599-278D-5C4E-841C-E139811A1815}" type="presOf" srcId="{236F87C2-1E76-45FC-BB76-D187FCB0B204}" destId="{D1677F42-F80E-4143-BCF1-8097C41F6B95}" srcOrd="0" destOrd="9" presId="urn:microsoft.com/office/officeart/2005/8/layout/hList1"/>
    <dgm:cxn modelId="{89B8E19B-4EF5-9140-8967-069D7BDEDF17}" type="presOf" srcId="{1358E577-6746-42ED-AAEA-330F0AD6B91F}" destId="{2EEAFF60-E698-429F-884D-53CC787C9307}" srcOrd="0" destOrd="10" presId="urn:microsoft.com/office/officeart/2005/8/layout/hList1"/>
    <dgm:cxn modelId="{591AB1A1-DED9-EF4C-A87E-982E2215CA39}" type="presOf" srcId="{5D027C18-0361-4FB0-AFEF-7ADDC49C551D}" destId="{D1677F42-F80E-4143-BCF1-8097C41F6B95}" srcOrd="0" destOrd="8" presId="urn:microsoft.com/office/officeart/2005/8/layout/hList1"/>
    <dgm:cxn modelId="{F71ED9A6-F0C1-154D-B7CD-DD993A71C2BD}" type="presOf" srcId="{1F64B617-2D9A-4430-A389-B3B0B5245BE0}" destId="{D1677F42-F80E-4143-BCF1-8097C41F6B95}" srcOrd="0" destOrd="3" presId="urn:microsoft.com/office/officeart/2005/8/layout/hList1"/>
    <dgm:cxn modelId="{BEECCBAC-09AA-0A49-9815-59287996E2B6}" type="presOf" srcId="{05FF1C43-E111-41D9-869E-F7D32C2671BF}" destId="{D1677F42-F80E-4143-BCF1-8097C41F6B95}" srcOrd="0" destOrd="6" presId="urn:microsoft.com/office/officeart/2005/8/layout/hList1"/>
    <dgm:cxn modelId="{D8B35ABB-B038-4B32-A9F1-11D02C5A9DF9}" srcId="{8A4B222E-9AFA-496D-B390-5FC60A714DEB}" destId="{3DE95F39-49EA-4585-A71F-4A1908FF47B7}" srcOrd="5" destOrd="0" parTransId="{7E7B5A03-DEEB-4EC0-AD6A-5FBDE5CA7347}" sibTransId="{B5B78E0F-8EA3-4573-980D-B8371EBD721C}"/>
    <dgm:cxn modelId="{C20765C1-06F7-4F2C-A087-AFFCAE126954}" srcId="{2A1A32D5-EA9E-4615-B90D-2B3017B152B4}" destId="{3711E1B2-47F8-4C6D-94D5-316868EED2FD}" srcOrd="7" destOrd="0" parTransId="{C3407658-8C69-4252-AD95-B88C3543B15B}" sibTransId="{C0E0E185-9F25-4FC7-B8B7-4145993D1DA5}"/>
    <dgm:cxn modelId="{8D4ACEC8-6A11-4FD2-B218-B30B26D2C817}" srcId="{2A1A32D5-EA9E-4615-B90D-2B3017B152B4}" destId="{13B8CE4B-F9DE-486A-9F9D-C084CA2FB5A5}" srcOrd="10" destOrd="0" parTransId="{F33DAC7E-0813-4578-B17D-15593A79C367}" sibTransId="{50EBA26E-BD1E-4422-9FEC-116C86EBC1EA}"/>
    <dgm:cxn modelId="{7E2FC1CB-AA31-4E6C-9A20-D2A3A39D9683}" srcId="{2A1A32D5-EA9E-4615-B90D-2B3017B152B4}" destId="{93E0716E-8C5D-478F-9DF2-E72CA7CD9FDA}" srcOrd="12" destOrd="0" parTransId="{202849FD-B737-4407-BF8D-674CEAE20D98}" sibTransId="{CE4077AE-9ED8-4781-B703-4097DA724BFF}"/>
    <dgm:cxn modelId="{501786CD-E7BB-4EF3-943E-B3DA0B32EC31}" srcId="{8A4B222E-9AFA-496D-B390-5FC60A714DEB}" destId="{8245FB6B-DE99-4649-9EE8-6D1789F61206}" srcOrd="7" destOrd="0" parTransId="{B5CE4280-1B75-46C2-A80F-F097BF8EFB34}" sibTransId="{40536093-99B9-42B3-8E16-BB5AF5FE9723}"/>
    <dgm:cxn modelId="{C8D40ECE-976A-495F-B297-0549FFC6C2E8}" srcId="{2A1A32D5-EA9E-4615-B90D-2B3017B152B4}" destId="{D2A3EB9E-705D-4A9B-99AC-86E4C347B06D}" srcOrd="11" destOrd="0" parTransId="{AEB2CAC4-E099-475B-B488-468BBBFB1744}" sibTransId="{39598EDE-C204-420D-8877-7B6B88FD1A9B}"/>
    <dgm:cxn modelId="{6D6337CF-A89B-45FD-A836-E3553D621CA8}" srcId="{8A4B222E-9AFA-496D-B390-5FC60A714DEB}" destId="{1358E577-6746-42ED-AAEA-330F0AD6B91F}" srcOrd="10" destOrd="0" parTransId="{D2F23063-F098-4932-8F36-E17480336687}" sibTransId="{A8D4EDEA-F993-4171-AC71-92177F897ECC}"/>
    <dgm:cxn modelId="{D04B4CD7-2DE9-D742-A880-B6C25B4726FD}" type="presOf" srcId="{3711E1B2-47F8-4C6D-94D5-316868EED2FD}" destId="{D1677F42-F80E-4143-BCF1-8097C41F6B95}" srcOrd="0" destOrd="7" presId="urn:microsoft.com/office/officeart/2005/8/layout/hList1"/>
    <dgm:cxn modelId="{639D01DF-69CD-4303-8697-8EB4BD2E9C1C}" srcId="{8A4B222E-9AFA-496D-B390-5FC60A714DEB}" destId="{3541A6D3-4D58-4757-94BD-FDD07D38E58D}" srcOrd="9" destOrd="0" parTransId="{3A86D5C4-F81A-49AB-8CCC-D3CA72E3D486}" sibTransId="{A6E82E79-B9FF-4AFD-A41F-7A60BFBCD8A0}"/>
    <dgm:cxn modelId="{C8EA8BE6-7C24-463B-91E7-35D72B748854}" srcId="{2A1A32D5-EA9E-4615-B90D-2B3017B152B4}" destId="{1F64B617-2D9A-4430-A389-B3B0B5245BE0}" srcOrd="3" destOrd="0" parTransId="{FEEB038E-403E-486F-83E1-49D10C7DA9A4}" sibTransId="{6166EF1E-842A-46EE-8832-83FC1FE222C9}"/>
    <dgm:cxn modelId="{E14CC2F2-7A5B-46B5-9A93-1240E93DC48C}" srcId="{8A4B222E-9AFA-496D-B390-5FC60A714DEB}" destId="{72E74444-5D6A-42F9-9213-3AB5AA93BF72}" srcOrd="4" destOrd="0" parTransId="{85055535-2A45-4DC3-82B7-1DF3AF6D6C0F}" sibTransId="{6A232D7E-8BC9-40AE-ABC4-66AA9C50A602}"/>
    <dgm:cxn modelId="{8F9A06F6-BFB6-C04B-8529-8BDF51F539FF}" type="presOf" srcId="{2A1A32D5-EA9E-4615-B90D-2B3017B152B4}" destId="{B3895A0D-1C00-4C4B-9CFD-82AFC1F337AE}" srcOrd="0" destOrd="0" presId="urn:microsoft.com/office/officeart/2005/8/layout/hList1"/>
    <dgm:cxn modelId="{D377C0FA-D70C-4046-8302-316A3B43FC69}" srcId="{8A4B222E-9AFA-496D-B390-5FC60A714DEB}" destId="{20919EC3-9BB5-4EC4-AD76-38CDA921A3D0}" srcOrd="2" destOrd="0" parTransId="{D2102416-5A3A-4CF1-8DBA-BBF1133F2015}" sibTransId="{09866504-2052-4C2F-A2D3-6942BBC77FDF}"/>
    <dgm:cxn modelId="{E0DC4FFD-1A14-44CD-B1BE-D67C59239929}" srcId="{2A1A32D5-EA9E-4615-B90D-2B3017B152B4}" destId="{9F645209-2BAC-43F3-9961-D72AD0C60182}" srcOrd="0" destOrd="0" parTransId="{B2030E49-73A0-48FF-90F0-FD29FEC880E8}" sibTransId="{EBF35982-0A30-4C66-A8BB-F5390F2C1C43}"/>
    <dgm:cxn modelId="{EC3895FD-2C80-3D49-B203-9E087E29D940}" type="presOf" srcId="{D2A3EB9E-705D-4A9B-99AC-86E4C347B06D}" destId="{D1677F42-F80E-4143-BCF1-8097C41F6B95}" srcOrd="0" destOrd="11" presId="urn:microsoft.com/office/officeart/2005/8/layout/hList1"/>
    <dgm:cxn modelId="{EA56ABFE-165D-F94C-BCE2-A71984FF6D0C}" type="presOf" srcId="{19E83AB0-2F6E-49AC-84B1-8742FC9A8A01}" destId="{2EEAFF60-E698-429F-884D-53CC787C9307}" srcOrd="0" destOrd="12" presId="urn:microsoft.com/office/officeart/2005/8/layout/hList1"/>
    <dgm:cxn modelId="{2224963A-DF73-0341-A9F6-0641ECC4841B}" type="presParOf" srcId="{80A79F05-BF62-4D44-B242-5D79958F1359}" destId="{80B71BD1-3331-4150-9F39-25C5D49B8F5B}" srcOrd="0" destOrd="0" presId="urn:microsoft.com/office/officeart/2005/8/layout/hList1"/>
    <dgm:cxn modelId="{1A1E711F-82EB-6844-B387-27436A443F19}" type="presParOf" srcId="{80B71BD1-3331-4150-9F39-25C5D49B8F5B}" destId="{B3895A0D-1C00-4C4B-9CFD-82AFC1F337AE}" srcOrd="0" destOrd="0" presId="urn:microsoft.com/office/officeart/2005/8/layout/hList1"/>
    <dgm:cxn modelId="{F1C7A0C0-5883-404F-8381-D34E7973C332}" type="presParOf" srcId="{80B71BD1-3331-4150-9F39-25C5D49B8F5B}" destId="{D1677F42-F80E-4143-BCF1-8097C41F6B95}" srcOrd="1" destOrd="0" presId="urn:microsoft.com/office/officeart/2005/8/layout/hList1"/>
    <dgm:cxn modelId="{11D126CF-6BB4-A748-BACC-7FC8EE6C701D}" type="presParOf" srcId="{80A79F05-BF62-4D44-B242-5D79958F1359}" destId="{0A97CCA7-8414-401B-A258-2E246226F26D}" srcOrd="1" destOrd="0" presId="urn:microsoft.com/office/officeart/2005/8/layout/hList1"/>
    <dgm:cxn modelId="{1DB45206-7F04-CF45-997E-F24F9FAA3F7A}" type="presParOf" srcId="{80A79F05-BF62-4D44-B242-5D79958F1359}" destId="{D3C6DC53-6102-4E2B-B196-D2DED2294E72}" srcOrd="2" destOrd="0" presId="urn:microsoft.com/office/officeart/2005/8/layout/hList1"/>
    <dgm:cxn modelId="{49D8F887-9BB1-1F49-AF9D-E0D6135D67D3}" type="presParOf" srcId="{D3C6DC53-6102-4E2B-B196-D2DED2294E72}" destId="{BC5ECFB8-E3E0-4276-BB31-42D28B91CCD8}" srcOrd="0" destOrd="0" presId="urn:microsoft.com/office/officeart/2005/8/layout/hList1"/>
    <dgm:cxn modelId="{5D4C1693-49FF-564D-BCAC-73096D00237A}" type="presParOf" srcId="{D3C6DC53-6102-4E2B-B196-D2DED2294E72}" destId="{2EEAFF60-E698-429F-884D-53CC787C9307}"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895A0D-1C00-4C4B-9CFD-82AFC1F337AE}">
      <dsp:nvSpPr>
        <dsp:cNvPr id="0" name=""/>
        <dsp:cNvSpPr/>
      </dsp:nvSpPr>
      <dsp:spPr>
        <a:xfrm>
          <a:off x="36" y="143071"/>
          <a:ext cx="3504334" cy="489600"/>
        </a:xfrm>
        <a:prstGeom prst="rect">
          <a:avLst/>
        </a:prstGeom>
        <a:gradFill rotWithShape="0">
          <a:gsLst>
            <a:gs pos="0">
              <a:srgbClr val="84AA33">
                <a:hueOff val="0"/>
                <a:satOff val="0"/>
                <a:lumOff val="0"/>
                <a:alphaOff val="0"/>
                <a:tint val="92000"/>
                <a:satMod val="170000"/>
              </a:srgbClr>
            </a:gs>
            <a:gs pos="15000">
              <a:srgbClr val="84AA33">
                <a:hueOff val="0"/>
                <a:satOff val="0"/>
                <a:lumOff val="0"/>
                <a:alphaOff val="0"/>
                <a:tint val="92000"/>
                <a:shade val="99000"/>
                <a:satMod val="170000"/>
              </a:srgbClr>
            </a:gs>
            <a:gs pos="62000">
              <a:srgbClr val="84AA33">
                <a:hueOff val="0"/>
                <a:satOff val="0"/>
                <a:lumOff val="0"/>
                <a:alphaOff val="0"/>
                <a:tint val="96000"/>
                <a:shade val="80000"/>
                <a:satMod val="170000"/>
              </a:srgbClr>
            </a:gs>
            <a:gs pos="97000">
              <a:srgbClr val="84AA33">
                <a:hueOff val="0"/>
                <a:satOff val="0"/>
                <a:lumOff val="0"/>
                <a:alphaOff val="0"/>
                <a:tint val="98000"/>
                <a:shade val="63000"/>
                <a:satMod val="170000"/>
              </a:srgbClr>
            </a:gs>
            <a:gs pos="100000">
              <a:srgbClr val="84AA33">
                <a:hueOff val="0"/>
                <a:satOff val="0"/>
                <a:lumOff val="0"/>
                <a:alphaOff val="0"/>
                <a:shade val="62000"/>
                <a:satMod val="170000"/>
              </a:srgbClr>
            </a:gs>
          </a:gsLst>
          <a:path path="circle">
            <a:fillToRect l="50000" t="50000" r="50000" b="50000"/>
          </a:path>
        </a:gradFill>
        <a:ln w="9525" cap="flat" cmpd="sng" algn="ctr">
          <a:solidFill>
            <a:srgbClr val="84AA33">
              <a:hueOff val="0"/>
              <a:satOff val="0"/>
              <a:lumOff val="0"/>
              <a:alphaOff val="0"/>
            </a:srgbClr>
          </a:solidFill>
          <a:prstDash val="solid"/>
          <a:miter lim="800000"/>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rgbClr val="84AA33">
              <a:hueOff val="0"/>
              <a:satOff val="0"/>
              <a:lumOff val="0"/>
              <a:alphaOff val="0"/>
              <a:shade val="80000"/>
            </a:srgbClr>
          </a:contourClr>
        </a:sp3d>
      </dsp:spPr>
      <dsp:style>
        <a:lnRef idx="1">
          <a:scrgbClr r="0" g="0" b="0"/>
        </a:lnRef>
        <a:fillRef idx="3">
          <a:scrgbClr r="0" g="0" b="0"/>
        </a:fillRef>
        <a:effectRef idx="2">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GB" sz="1700" b="1" kern="1200" dirty="0">
              <a:solidFill>
                <a:sysClr val="window" lastClr="FFFFFF"/>
              </a:solidFill>
              <a:latin typeface="Gill Sans MT"/>
              <a:ea typeface="+mn-ea"/>
              <a:cs typeface="+mn-cs"/>
            </a:rPr>
            <a:t>Political</a:t>
          </a:r>
          <a:endParaRPr lang="en-US" sz="1700" kern="1200" dirty="0">
            <a:solidFill>
              <a:sysClr val="window" lastClr="FFFFFF"/>
            </a:solidFill>
            <a:latin typeface="Gill Sans MT"/>
            <a:ea typeface="+mn-ea"/>
            <a:cs typeface="+mn-cs"/>
          </a:endParaRPr>
        </a:p>
      </dsp:txBody>
      <dsp:txXfrm>
        <a:off x="36" y="143071"/>
        <a:ext cx="3504334" cy="489600"/>
      </dsp:txXfrm>
    </dsp:sp>
    <dsp:sp modelId="{D1677F42-F80E-4143-BCF1-8097C41F6B95}">
      <dsp:nvSpPr>
        <dsp:cNvPr id="0" name=""/>
        <dsp:cNvSpPr/>
      </dsp:nvSpPr>
      <dsp:spPr>
        <a:xfrm>
          <a:off x="36" y="632671"/>
          <a:ext cx="3504334" cy="4024856"/>
        </a:xfrm>
        <a:prstGeom prst="rect">
          <a:avLst/>
        </a:prstGeom>
        <a:solidFill>
          <a:srgbClr val="84AA33">
            <a:tint val="40000"/>
            <a:alpha val="90000"/>
            <a:hueOff val="0"/>
            <a:satOff val="0"/>
            <a:lumOff val="0"/>
            <a:alphaOff val="0"/>
          </a:srgbClr>
        </a:solidFill>
        <a:ln w="9525" cap="flat" cmpd="sng" algn="ctr">
          <a:solidFill>
            <a:srgbClr val="84AA33">
              <a:tint val="40000"/>
              <a:alpha val="90000"/>
              <a:hueOff val="0"/>
              <a:satOff val="0"/>
              <a:lumOff val="0"/>
              <a:alphaOff val="0"/>
            </a:srgb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Ecological / environmental issues</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Current legislation – home market</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Future legislation</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European / international legislation</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Government policies</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Trading policies</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Funding, grants and initiatives</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Pressure groups – home and abroad</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Wars and conflict</a:t>
          </a:r>
          <a:endParaRPr lang="en-US" sz="1700" kern="1200" dirty="0">
            <a:solidFill>
              <a:sysClr val="windowText" lastClr="000000">
                <a:hueOff val="0"/>
                <a:satOff val="0"/>
                <a:lumOff val="0"/>
                <a:alphaOff val="0"/>
              </a:sysClr>
            </a:solidFill>
            <a:latin typeface="Gill Sans MT"/>
            <a:ea typeface="+mn-ea"/>
            <a:cs typeface="+mn-cs"/>
          </a:endParaRPr>
        </a:p>
      </dsp:txBody>
      <dsp:txXfrm>
        <a:off x="36" y="632671"/>
        <a:ext cx="3504334" cy="4024856"/>
      </dsp:txXfrm>
    </dsp:sp>
    <dsp:sp modelId="{BCCE1A27-2097-462D-9AF0-0CCBD1562237}">
      <dsp:nvSpPr>
        <dsp:cNvPr id="0" name=""/>
        <dsp:cNvSpPr/>
      </dsp:nvSpPr>
      <dsp:spPr>
        <a:xfrm>
          <a:off x="3994978" y="143071"/>
          <a:ext cx="3504334" cy="489600"/>
        </a:xfrm>
        <a:prstGeom prst="rect">
          <a:avLst/>
        </a:prstGeom>
        <a:gradFill rotWithShape="0">
          <a:gsLst>
            <a:gs pos="0">
              <a:srgbClr val="84AA33">
                <a:hueOff val="-3210336"/>
                <a:satOff val="39690"/>
                <a:lumOff val="-12939"/>
                <a:alphaOff val="0"/>
                <a:tint val="92000"/>
                <a:satMod val="170000"/>
              </a:srgbClr>
            </a:gs>
            <a:gs pos="15000">
              <a:srgbClr val="84AA33">
                <a:hueOff val="-3210336"/>
                <a:satOff val="39690"/>
                <a:lumOff val="-12939"/>
                <a:alphaOff val="0"/>
                <a:tint val="92000"/>
                <a:shade val="99000"/>
                <a:satMod val="170000"/>
              </a:srgbClr>
            </a:gs>
            <a:gs pos="62000">
              <a:srgbClr val="84AA33">
                <a:hueOff val="-3210336"/>
                <a:satOff val="39690"/>
                <a:lumOff val="-12939"/>
                <a:alphaOff val="0"/>
                <a:tint val="96000"/>
                <a:shade val="80000"/>
                <a:satMod val="170000"/>
              </a:srgbClr>
            </a:gs>
            <a:gs pos="97000">
              <a:srgbClr val="84AA33">
                <a:hueOff val="-3210336"/>
                <a:satOff val="39690"/>
                <a:lumOff val="-12939"/>
                <a:alphaOff val="0"/>
                <a:tint val="98000"/>
                <a:shade val="63000"/>
                <a:satMod val="170000"/>
              </a:srgbClr>
            </a:gs>
            <a:gs pos="100000">
              <a:srgbClr val="84AA33">
                <a:hueOff val="-3210336"/>
                <a:satOff val="39690"/>
                <a:lumOff val="-12939"/>
                <a:alphaOff val="0"/>
                <a:shade val="62000"/>
                <a:satMod val="170000"/>
              </a:srgbClr>
            </a:gs>
          </a:gsLst>
          <a:path path="circle">
            <a:fillToRect l="50000" t="50000" r="50000" b="50000"/>
          </a:path>
        </a:gradFill>
        <a:ln w="9525" cap="flat" cmpd="sng" algn="ctr">
          <a:solidFill>
            <a:srgbClr val="84AA33">
              <a:hueOff val="-3210336"/>
              <a:satOff val="39690"/>
              <a:lumOff val="-12939"/>
              <a:alphaOff val="0"/>
            </a:srgbClr>
          </a:solidFill>
          <a:prstDash val="solid"/>
          <a:miter lim="800000"/>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rgbClr val="84AA33">
              <a:hueOff val="-3210336"/>
              <a:satOff val="39690"/>
              <a:lumOff val="-12939"/>
              <a:alphaOff val="0"/>
              <a:shade val="80000"/>
            </a:srgbClr>
          </a:contourClr>
        </a:sp3d>
      </dsp:spPr>
      <dsp:style>
        <a:lnRef idx="1">
          <a:scrgbClr r="0" g="0" b="0"/>
        </a:lnRef>
        <a:fillRef idx="3">
          <a:scrgbClr r="0" g="0" b="0"/>
        </a:fillRef>
        <a:effectRef idx="2">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GB" sz="1700" b="1" kern="1200" dirty="0">
              <a:solidFill>
                <a:sysClr val="window" lastClr="FFFFFF"/>
              </a:solidFill>
              <a:latin typeface="Gill Sans MT"/>
              <a:ea typeface="+mn-ea"/>
              <a:cs typeface="+mn-cs"/>
            </a:rPr>
            <a:t>Economic</a:t>
          </a:r>
          <a:endParaRPr lang="en-US" sz="1700" kern="1200" dirty="0">
            <a:solidFill>
              <a:sysClr val="window" lastClr="FFFFFF"/>
            </a:solidFill>
            <a:latin typeface="Gill Sans MT"/>
            <a:ea typeface="+mn-ea"/>
            <a:cs typeface="+mn-cs"/>
          </a:endParaRPr>
        </a:p>
      </dsp:txBody>
      <dsp:txXfrm>
        <a:off x="3994978" y="143071"/>
        <a:ext cx="3504334" cy="489600"/>
      </dsp:txXfrm>
    </dsp:sp>
    <dsp:sp modelId="{29FB81B8-37C7-4052-8DA2-396CDA02FA5A}">
      <dsp:nvSpPr>
        <dsp:cNvPr id="0" name=""/>
        <dsp:cNvSpPr/>
      </dsp:nvSpPr>
      <dsp:spPr>
        <a:xfrm>
          <a:off x="3994978" y="632671"/>
          <a:ext cx="3504334" cy="4024856"/>
        </a:xfrm>
        <a:prstGeom prst="rect">
          <a:avLst/>
        </a:prstGeom>
        <a:solidFill>
          <a:srgbClr val="84AA33">
            <a:tint val="40000"/>
            <a:alpha val="90000"/>
            <a:hueOff val="-4537969"/>
            <a:satOff val="-6003"/>
            <a:lumOff val="-1387"/>
            <a:alphaOff val="0"/>
          </a:srgbClr>
        </a:solidFill>
        <a:ln w="9525" cap="flat" cmpd="sng" algn="ctr">
          <a:solidFill>
            <a:srgbClr val="84AA33">
              <a:tint val="40000"/>
              <a:alpha val="90000"/>
              <a:hueOff val="-4537969"/>
              <a:satOff val="-6003"/>
              <a:lumOff val="-1387"/>
              <a:alphaOff val="0"/>
            </a:srgb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Home economy situation</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Home economy trends</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Overseas economies and trends</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General taxation issues</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Taxation – specific to the product / services</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Seasonality / weather issues</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Market and trade cycles</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Specific industry factors</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Market routes and distribution trends</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Customer / end-user drivers</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Interest / exchange rates</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International trade / monetary issues</a:t>
          </a:r>
          <a:endParaRPr lang="en-US" sz="1700" kern="1200" dirty="0">
            <a:solidFill>
              <a:sysClr val="windowText" lastClr="000000">
                <a:hueOff val="0"/>
                <a:satOff val="0"/>
                <a:lumOff val="0"/>
                <a:alphaOff val="0"/>
              </a:sysClr>
            </a:solidFill>
            <a:latin typeface="Gill Sans MT"/>
            <a:ea typeface="+mn-ea"/>
            <a:cs typeface="+mn-cs"/>
          </a:endParaRPr>
        </a:p>
      </dsp:txBody>
      <dsp:txXfrm>
        <a:off x="3994978" y="632671"/>
        <a:ext cx="3504334" cy="402485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895A0D-1C00-4C4B-9CFD-82AFC1F337AE}">
      <dsp:nvSpPr>
        <dsp:cNvPr id="0" name=""/>
        <dsp:cNvSpPr/>
      </dsp:nvSpPr>
      <dsp:spPr>
        <a:xfrm>
          <a:off x="38" y="125333"/>
          <a:ext cx="3685337" cy="460800"/>
        </a:xfrm>
        <a:prstGeom prst="rect">
          <a:avLst/>
        </a:prstGeom>
        <a:gradFill rotWithShape="1">
          <a:gsLst>
            <a:gs pos="0">
              <a:srgbClr val="FEB80A">
                <a:tint val="92000"/>
                <a:satMod val="170000"/>
              </a:srgbClr>
            </a:gs>
            <a:gs pos="15000">
              <a:srgbClr val="FEB80A">
                <a:tint val="92000"/>
                <a:shade val="99000"/>
                <a:satMod val="170000"/>
              </a:srgbClr>
            </a:gs>
            <a:gs pos="62000">
              <a:srgbClr val="FEB80A">
                <a:tint val="96000"/>
                <a:shade val="80000"/>
                <a:satMod val="170000"/>
              </a:srgbClr>
            </a:gs>
            <a:gs pos="97000">
              <a:srgbClr val="FEB80A">
                <a:tint val="98000"/>
                <a:shade val="63000"/>
                <a:satMod val="170000"/>
              </a:srgbClr>
            </a:gs>
            <a:gs pos="100000">
              <a:srgbClr val="FEB80A">
                <a:shade val="62000"/>
                <a:satMod val="170000"/>
              </a:srgbClr>
            </a:gs>
          </a:gsLst>
          <a:path path="circle">
            <a:fillToRect l="50000" t="50000" r="50000" b="50000"/>
          </a:path>
        </a:gradFill>
        <a:ln w="9525" cap="flat" cmpd="sng" algn="ctr">
          <a:solidFill>
            <a:srgbClr val="FEB80A"/>
          </a:solidFill>
          <a:prstDash val="solid"/>
          <a:miter lim="800000"/>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rgbClr val="FEB80A">
              <a:shade val="80000"/>
            </a:srgbClr>
          </a:contourClr>
        </a:sp3d>
      </dsp:spPr>
      <dsp:style>
        <a:lnRef idx="1">
          <a:schemeClr val="accent2"/>
        </a:lnRef>
        <a:fillRef idx="3">
          <a:schemeClr val="accent2"/>
        </a:fillRef>
        <a:effectRef idx="2">
          <a:schemeClr val="accent2"/>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ysClr val="window" lastClr="FFFFFF"/>
              </a:solidFill>
              <a:latin typeface="Gill Sans MT"/>
              <a:ea typeface="+mn-ea"/>
              <a:cs typeface="+mn-cs"/>
            </a:rPr>
            <a:t>Social</a:t>
          </a:r>
          <a:endParaRPr lang="en-US" sz="1600" kern="1200" dirty="0">
            <a:solidFill>
              <a:sysClr val="window" lastClr="FFFFFF"/>
            </a:solidFill>
            <a:latin typeface="Gill Sans MT"/>
            <a:ea typeface="+mn-ea"/>
            <a:cs typeface="+mn-cs"/>
          </a:endParaRPr>
        </a:p>
      </dsp:txBody>
      <dsp:txXfrm>
        <a:off x="38" y="125333"/>
        <a:ext cx="3685337" cy="460800"/>
      </dsp:txXfrm>
    </dsp:sp>
    <dsp:sp modelId="{D1677F42-F80E-4143-BCF1-8097C41F6B95}">
      <dsp:nvSpPr>
        <dsp:cNvPr id="0" name=""/>
        <dsp:cNvSpPr/>
      </dsp:nvSpPr>
      <dsp:spPr>
        <a:xfrm>
          <a:off x="38" y="586134"/>
          <a:ext cx="3685337" cy="3639870"/>
        </a:xfrm>
        <a:prstGeom prst="rect">
          <a:avLst/>
        </a:prstGeom>
        <a:gradFill rotWithShape="1">
          <a:gsLst>
            <a:gs pos="0">
              <a:srgbClr val="FEB80A">
                <a:tint val="35000"/>
                <a:satMod val="253000"/>
              </a:srgbClr>
            </a:gs>
            <a:gs pos="50000">
              <a:srgbClr val="FEB80A">
                <a:tint val="42000"/>
                <a:satMod val="255000"/>
              </a:srgbClr>
            </a:gs>
            <a:gs pos="97000">
              <a:srgbClr val="FEB80A">
                <a:tint val="53000"/>
                <a:satMod val="260000"/>
              </a:srgbClr>
            </a:gs>
            <a:gs pos="100000">
              <a:srgbClr val="FEB80A">
                <a:tint val="56000"/>
                <a:satMod val="275000"/>
              </a:srgbClr>
            </a:gs>
          </a:gsLst>
          <a:path path="circle">
            <a:fillToRect l="50000" t="50000" r="50000" b="50000"/>
          </a:path>
        </a:gradFill>
        <a:ln w="9525" cap="flat" cmpd="sng" algn="ctr">
          <a:solidFill>
            <a:srgbClr val="FEB80A"/>
          </a:solidFill>
          <a:prstDash val="solid"/>
          <a:miter lim="800000"/>
        </a:ln>
        <a:effectLst>
          <a:outerShdw blurRad="63500" dist="25400" dir="5400000" rotWithShape="0">
            <a:srgbClr val="000000">
              <a:alpha val="43137"/>
            </a:srgbClr>
          </a:outerShdw>
        </a:effectLst>
      </dsp:spPr>
      <dsp:style>
        <a:lnRef idx="1">
          <a:schemeClr val="accent2"/>
        </a:lnRef>
        <a:fillRef idx="2">
          <a:schemeClr val="accent2"/>
        </a:fillRef>
        <a:effectRef idx="1">
          <a:schemeClr val="accent2"/>
        </a:effectRef>
        <a:fontRef idx="minor">
          <a:schemeClr val="dk1"/>
        </a:fontRef>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Lifestyle trends</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Demographics</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Consumer attitudes and opinions</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Media views</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Law changes affecting social factors</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Brand, company, technology image</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Consumer buying patterns</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Fashion and role models</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Major events and influences</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Buying access and trends</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Ethnic / religious factors</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Advertising and publicity</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Ethical issues</a:t>
          </a:r>
          <a:endParaRPr lang="en-US" sz="1600" kern="1200" dirty="0">
            <a:solidFill>
              <a:sysClr val="windowText" lastClr="000000">
                <a:hueOff val="0"/>
                <a:satOff val="0"/>
                <a:lumOff val="0"/>
                <a:alphaOff val="0"/>
              </a:sysClr>
            </a:solidFill>
            <a:latin typeface="Gill Sans MT"/>
            <a:ea typeface="+mn-ea"/>
            <a:cs typeface="+mn-cs"/>
          </a:endParaRPr>
        </a:p>
      </dsp:txBody>
      <dsp:txXfrm>
        <a:off x="38" y="586134"/>
        <a:ext cx="3685337" cy="3639870"/>
      </dsp:txXfrm>
    </dsp:sp>
    <dsp:sp modelId="{BC5ECFB8-E3E0-4276-BB31-42D28B91CCD8}">
      <dsp:nvSpPr>
        <dsp:cNvPr id="0" name=""/>
        <dsp:cNvSpPr/>
      </dsp:nvSpPr>
      <dsp:spPr>
        <a:xfrm>
          <a:off x="4201323" y="125333"/>
          <a:ext cx="3685337" cy="460800"/>
        </a:xfrm>
        <a:prstGeom prst="rect">
          <a:avLst/>
        </a:prstGeom>
        <a:gradFill rotWithShape="1">
          <a:gsLst>
            <a:gs pos="0">
              <a:srgbClr val="475A8D">
                <a:tint val="92000"/>
                <a:satMod val="170000"/>
              </a:srgbClr>
            </a:gs>
            <a:gs pos="15000">
              <a:srgbClr val="475A8D">
                <a:tint val="92000"/>
                <a:shade val="99000"/>
                <a:satMod val="170000"/>
              </a:srgbClr>
            </a:gs>
            <a:gs pos="62000">
              <a:srgbClr val="475A8D">
                <a:tint val="96000"/>
                <a:shade val="80000"/>
                <a:satMod val="170000"/>
              </a:srgbClr>
            </a:gs>
            <a:gs pos="97000">
              <a:srgbClr val="475A8D">
                <a:tint val="98000"/>
                <a:shade val="63000"/>
                <a:satMod val="170000"/>
              </a:srgbClr>
            </a:gs>
            <a:gs pos="100000">
              <a:srgbClr val="475A8D">
                <a:shade val="62000"/>
                <a:satMod val="170000"/>
              </a:srgbClr>
            </a:gs>
          </a:gsLst>
          <a:path path="circle">
            <a:fillToRect l="50000" t="50000" r="50000" b="50000"/>
          </a:path>
        </a:gradFill>
        <a:ln w="9525" cap="flat" cmpd="sng" algn="ctr">
          <a:solidFill>
            <a:srgbClr val="475A8D"/>
          </a:solidFill>
          <a:prstDash val="solid"/>
          <a:miter lim="800000"/>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rgbClr val="475A8D">
              <a:shade val="80000"/>
            </a:srgbClr>
          </a:contourClr>
        </a:sp3d>
      </dsp:spPr>
      <dsp:style>
        <a:lnRef idx="1">
          <a:schemeClr val="accent6"/>
        </a:lnRef>
        <a:fillRef idx="3">
          <a:schemeClr val="accent6"/>
        </a:fillRef>
        <a:effectRef idx="2">
          <a:schemeClr val="accent6"/>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ysClr val="window" lastClr="FFFFFF"/>
              </a:solidFill>
              <a:latin typeface="Gill Sans MT"/>
              <a:ea typeface="+mn-ea"/>
              <a:cs typeface="+mn-cs"/>
            </a:rPr>
            <a:t>Technological</a:t>
          </a:r>
          <a:endParaRPr lang="en-US" sz="1600" kern="1200" dirty="0">
            <a:solidFill>
              <a:sysClr val="window" lastClr="FFFFFF"/>
            </a:solidFill>
            <a:latin typeface="Gill Sans MT"/>
            <a:ea typeface="+mn-ea"/>
            <a:cs typeface="+mn-cs"/>
          </a:endParaRPr>
        </a:p>
      </dsp:txBody>
      <dsp:txXfrm>
        <a:off x="4201323" y="125333"/>
        <a:ext cx="3685337" cy="460800"/>
      </dsp:txXfrm>
    </dsp:sp>
    <dsp:sp modelId="{2EEAFF60-E698-429F-884D-53CC787C9307}">
      <dsp:nvSpPr>
        <dsp:cNvPr id="0" name=""/>
        <dsp:cNvSpPr/>
      </dsp:nvSpPr>
      <dsp:spPr>
        <a:xfrm>
          <a:off x="4201323" y="586134"/>
          <a:ext cx="3685337" cy="3639870"/>
        </a:xfrm>
        <a:prstGeom prst="rect">
          <a:avLst/>
        </a:prstGeom>
        <a:gradFill rotWithShape="1">
          <a:gsLst>
            <a:gs pos="0">
              <a:srgbClr val="3891A7">
                <a:tint val="35000"/>
                <a:satMod val="253000"/>
              </a:srgbClr>
            </a:gs>
            <a:gs pos="50000">
              <a:srgbClr val="3891A7">
                <a:tint val="42000"/>
                <a:satMod val="255000"/>
              </a:srgbClr>
            </a:gs>
            <a:gs pos="97000">
              <a:srgbClr val="3891A7">
                <a:tint val="53000"/>
                <a:satMod val="260000"/>
              </a:srgbClr>
            </a:gs>
            <a:gs pos="100000">
              <a:srgbClr val="3891A7">
                <a:tint val="56000"/>
                <a:satMod val="275000"/>
              </a:srgbClr>
            </a:gs>
          </a:gsLst>
          <a:path path="circle">
            <a:fillToRect l="50000" t="50000" r="50000" b="50000"/>
          </a:path>
        </a:gradFill>
        <a:ln w="9525" cap="flat" cmpd="sng" algn="ctr">
          <a:solidFill>
            <a:srgbClr val="3891A7"/>
          </a:solidFill>
          <a:prstDash val="solid"/>
          <a:miter lim="800000"/>
        </a:ln>
        <a:effectLst>
          <a:outerShdw blurRad="63500" dist="25400" dir="5400000" rotWithShape="0">
            <a:srgbClr val="000000">
              <a:alpha val="43137"/>
            </a:srgbClr>
          </a:outerShdw>
        </a:effectLst>
      </dsp:spPr>
      <dsp:style>
        <a:lnRef idx="1">
          <a:schemeClr val="accent1"/>
        </a:lnRef>
        <a:fillRef idx="2">
          <a:schemeClr val="accent1"/>
        </a:fillRef>
        <a:effectRef idx="1">
          <a:schemeClr val="accent1"/>
        </a:effectRef>
        <a:fontRef idx="minor">
          <a:schemeClr val="dk1"/>
        </a:fontRef>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Competing technology development</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Research funding</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Associated / dependant technologies</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Replacement technology / solutions</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Maturity of technology</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Manufacturing maturity and capacity</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Information and communications</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Consumer buying mechanisms / technology</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Technology legislation</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Innovation potential</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Technology access, licensing patents</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Intellectual property issues</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Global communications</a:t>
          </a:r>
          <a:endParaRPr lang="en-US" sz="1600" kern="1200" dirty="0">
            <a:solidFill>
              <a:sysClr val="windowText" lastClr="000000">
                <a:hueOff val="0"/>
                <a:satOff val="0"/>
                <a:lumOff val="0"/>
                <a:alphaOff val="0"/>
              </a:sysClr>
            </a:solidFill>
            <a:latin typeface="Gill Sans MT"/>
            <a:ea typeface="+mn-ea"/>
            <a:cs typeface="+mn-cs"/>
          </a:endParaRPr>
        </a:p>
      </dsp:txBody>
      <dsp:txXfrm>
        <a:off x="4201323" y="586134"/>
        <a:ext cx="3685337" cy="3639870"/>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826A2C-5479-944A-8225-4D3982AB50B4}" type="datetimeFigureOut">
              <a:rPr lang="en-US" smtClean="0"/>
              <a:t>7/30/21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6B352B-CE58-8244-A246-7FE01DB8FCC2}" type="slidenum">
              <a:rPr lang="en-US" smtClean="0"/>
              <a:t>‹#›</a:t>
            </a:fld>
            <a:endParaRPr lang="en-US"/>
          </a:p>
        </p:txBody>
      </p:sp>
    </p:spTree>
    <p:extLst>
      <p:ext uri="{BB962C8B-B14F-4D97-AF65-F5344CB8AC3E}">
        <p14:creationId xmlns:p14="http://schemas.microsoft.com/office/powerpoint/2010/main" val="3738360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a:t>
            </a:fld>
            <a:endParaRPr lang="en-US"/>
          </a:p>
        </p:txBody>
      </p:sp>
    </p:spTree>
    <p:extLst>
      <p:ext uri="{BB962C8B-B14F-4D97-AF65-F5344CB8AC3E}">
        <p14:creationId xmlns:p14="http://schemas.microsoft.com/office/powerpoint/2010/main" val="16527017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know risk is defined as an uncertain event or set of events, that should, it occur, will have an effect of the achievement of the objective[s]. Risk is measured by a combination of the probability of a perceived threat or opportunity occurring, and the associated magnitude of its impact on those objectives.</a:t>
            </a:r>
          </a:p>
          <a:p>
            <a:endParaRPr lang="en-US" dirty="0"/>
          </a:p>
          <a:p>
            <a:r>
              <a:rPr lang="en-GB" sz="1200" kern="1200" dirty="0">
                <a:solidFill>
                  <a:schemeClr val="tx1"/>
                </a:solidFill>
                <a:effectLst/>
                <a:latin typeface="+mn-lt"/>
                <a:ea typeface="+mn-ea"/>
                <a:cs typeface="+mn-cs"/>
              </a:rPr>
              <a:t>Do you understand what the risk is?</a:t>
            </a:r>
          </a:p>
          <a:p>
            <a:r>
              <a:rPr lang="en-GB" sz="1200" kern="1200" dirty="0">
                <a:solidFill>
                  <a:schemeClr val="tx1"/>
                </a:solidFill>
                <a:effectLst/>
                <a:latin typeface="+mn-lt"/>
                <a:ea typeface="+mn-ea"/>
                <a:cs typeface="+mn-cs"/>
              </a:rPr>
              <a:t>What will this risk affect if it occurs, the project or business?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Is it a project risk</a:t>
            </a:r>
          </a:p>
          <a:p>
            <a:r>
              <a:rPr lang="en-GB" sz="1200" kern="1200" dirty="0">
                <a:solidFill>
                  <a:schemeClr val="tx1"/>
                </a:solidFill>
                <a:effectLst/>
                <a:latin typeface="+mn-lt"/>
                <a:ea typeface="+mn-ea"/>
                <a:cs typeface="+mn-cs"/>
              </a:rPr>
              <a:t>Can you manage it with your sponsors and customers support?</a:t>
            </a:r>
          </a:p>
          <a:p>
            <a:r>
              <a:rPr lang="en-GB" sz="1200" kern="1200" dirty="0">
                <a:solidFill>
                  <a:schemeClr val="tx1"/>
                </a:solidFill>
                <a:effectLst/>
                <a:latin typeface="+mn-lt"/>
                <a:ea typeface="+mn-ea"/>
                <a:cs typeface="+mn-cs"/>
              </a:rPr>
              <a:t>Make sure the parts of the business affected by the risk understand and accept the risk</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Define a scale and which she will assess impact and likelihood of risk. For small projects a simple scale of high, medium and low is enough.</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What is the impact on the project of this risk occurring?</a:t>
            </a:r>
          </a:p>
          <a:p>
            <a:r>
              <a:rPr lang="en-GB" sz="1200" kern="1200" dirty="0">
                <a:solidFill>
                  <a:schemeClr val="tx1"/>
                </a:solidFill>
                <a:effectLst/>
                <a:latin typeface="+mn-lt"/>
                <a:ea typeface="+mn-ea"/>
                <a:cs typeface="+mn-cs"/>
              </a:rPr>
              <a:t>What is the likelihood of the risk occurring new?</a:t>
            </a:r>
          </a:p>
          <a:p>
            <a:r>
              <a:rPr lang="en-GB" sz="1200" kern="1200" dirty="0">
                <a:solidFill>
                  <a:schemeClr val="tx1"/>
                </a:solidFill>
                <a:effectLst/>
                <a:latin typeface="+mn-lt"/>
                <a:ea typeface="+mn-ea"/>
                <a:cs typeface="+mn-cs"/>
              </a:rPr>
              <a:t>What is the impact on the business if this risk occurs?</a:t>
            </a:r>
          </a:p>
          <a:p>
            <a:r>
              <a:rPr lang="en-GB" sz="1200" kern="1200" dirty="0">
                <a:solidFill>
                  <a:schemeClr val="tx1"/>
                </a:solidFill>
                <a:effectLst/>
                <a:latin typeface="+mn-lt"/>
                <a:ea typeface="+mn-ea"/>
                <a:cs typeface="+mn-cs"/>
              </a:rPr>
              <a:t>Overall risk: probability X impact  (on next slide)</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Example:</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Appropriate management actions when risks have been identified and assessed</a:t>
            </a:r>
          </a:p>
          <a:p>
            <a:r>
              <a:rPr lang="en-GB" sz="1200" kern="1200" dirty="0">
                <a:solidFill>
                  <a:schemeClr val="tx1"/>
                </a:solidFill>
                <a:effectLst/>
                <a:latin typeface="+mn-lt"/>
                <a:ea typeface="+mn-ea"/>
                <a:cs typeface="+mn-cs"/>
              </a:rPr>
              <a:t>1 starts risk management as the project begins - The best way to deal with risk is to identify them early and build actions to overcome them into the plan</a:t>
            </a:r>
          </a:p>
          <a:p>
            <a:r>
              <a:rPr lang="en-GB" sz="1200" kern="1200" dirty="0">
                <a:solidFill>
                  <a:schemeClr val="tx1"/>
                </a:solidFill>
                <a:effectLst/>
                <a:latin typeface="+mn-lt"/>
                <a:ea typeface="+mn-ea"/>
                <a:cs typeface="+mn-cs"/>
              </a:rPr>
              <a:t>2 project management is largely about risk management</a:t>
            </a:r>
          </a:p>
          <a:p>
            <a:r>
              <a:rPr lang="en-GB" sz="1200" kern="1200" dirty="0">
                <a:solidFill>
                  <a:schemeClr val="tx1"/>
                </a:solidFill>
                <a:effectLst/>
                <a:latin typeface="+mn-lt"/>
                <a:ea typeface="+mn-ea"/>
                <a:cs typeface="+mn-cs"/>
              </a:rPr>
              <a:t>3 put risk management processes into place</a:t>
            </a:r>
          </a:p>
          <a:p>
            <a:r>
              <a:rPr lang="en-GB" sz="1200" kern="1200" dirty="0">
                <a:solidFill>
                  <a:schemeClr val="tx1"/>
                </a:solidFill>
                <a:effectLst/>
                <a:latin typeface="+mn-lt"/>
                <a:ea typeface="+mn-ea"/>
                <a:cs typeface="+mn-cs"/>
              </a:rPr>
              <a:t>4 identify risks</a:t>
            </a:r>
          </a:p>
          <a:p>
            <a:r>
              <a:rPr lang="en-GB" sz="1200" kern="1200" dirty="0">
                <a:solidFill>
                  <a:schemeClr val="tx1"/>
                </a:solidFill>
                <a:effectLst/>
                <a:latin typeface="+mn-lt"/>
                <a:ea typeface="+mn-ea"/>
                <a:cs typeface="+mn-cs"/>
              </a:rPr>
              <a:t>5 identify understand and prioritise risks</a:t>
            </a:r>
          </a:p>
          <a:p>
            <a:r>
              <a:rPr lang="en-GB" sz="1200" kern="1200" dirty="0">
                <a:solidFill>
                  <a:schemeClr val="tx1"/>
                </a:solidFill>
                <a:effectLst/>
                <a:latin typeface="+mn-lt"/>
                <a:ea typeface="+mn-ea"/>
                <a:cs typeface="+mn-cs"/>
              </a:rPr>
              <a:t>6 ensure stakeholders and customers understand project risks</a:t>
            </a:r>
          </a:p>
          <a:p>
            <a:r>
              <a:rPr lang="en-GB" sz="1200" kern="1200" dirty="0">
                <a:solidFill>
                  <a:schemeClr val="tx1"/>
                </a:solidFill>
                <a:effectLst/>
                <a:latin typeface="+mn-lt"/>
                <a:ea typeface="+mn-ea"/>
                <a:cs typeface="+mn-cs"/>
              </a:rPr>
              <a:t>7 decide on an action for each Prioritised risk</a:t>
            </a:r>
          </a:p>
          <a:p>
            <a:r>
              <a:rPr lang="en-GB" sz="1200" kern="1200" dirty="0">
                <a:solidFill>
                  <a:schemeClr val="tx1"/>
                </a:solidFill>
                <a:effectLst/>
                <a:latin typeface="+mn-lt"/>
                <a:ea typeface="+mn-ea"/>
                <a:cs typeface="+mn-cs"/>
              </a:rPr>
              <a:t>	1 do nothing but continue to monitor</a:t>
            </a:r>
          </a:p>
          <a:p>
            <a:r>
              <a:rPr lang="en-GB" sz="1200" kern="1200" dirty="0">
                <a:solidFill>
                  <a:schemeClr val="tx1"/>
                </a:solidFill>
                <a:effectLst/>
                <a:latin typeface="+mn-lt"/>
                <a:ea typeface="+mn-ea"/>
                <a:cs typeface="+mn-cs"/>
              </a:rPr>
              <a:t>	2 reduce the likelihood of the risk occurring</a:t>
            </a:r>
          </a:p>
          <a:p>
            <a:r>
              <a:rPr lang="en-GB" sz="1200" kern="1200" dirty="0">
                <a:solidFill>
                  <a:schemeClr val="tx1"/>
                </a:solidFill>
                <a:effectLst/>
                <a:latin typeface="+mn-lt"/>
                <a:ea typeface="+mn-ea"/>
                <a:cs typeface="+mn-cs"/>
              </a:rPr>
              <a:t>	3 reduce the project exposure to the risk</a:t>
            </a:r>
          </a:p>
          <a:p>
            <a:r>
              <a:rPr lang="en-GB" sz="1200" kern="1200" dirty="0">
                <a:solidFill>
                  <a:schemeClr val="tx1"/>
                </a:solidFill>
                <a:effectLst/>
                <a:latin typeface="+mn-lt"/>
                <a:ea typeface="+mn-ea"/>
                <a:cs typeface="+mn-cs"/>
              </a:rPr>
              <a:t>	4 Contingency plans to deal with the effect</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In the worst case if the risk is too high and impossible to mitigate or avoid stop the project. Determine if there is a different way to achieve the goals  This is a very important attribute for project managers to have – consider the implications</a:t>
            </a: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Finally,</a:t>
            </a:r>
          </a:p>
          <a:p>
            <a:r>
              <a:rPr lang="en-GB" sz="1200" kern="1200" dirty="0">
                <a:solidFill>
                  <a:schemeClr val="tx1"/>
                </a:solidFill>
                <a:effectLst/>
                <a:latin typeface="+mn-lt"/>
                <a:ea typeface="+mn-ea"/>
                <a:cs typeface="+mn-cs"/>
              </a:rPr>
              <a:t>Determine the most appropriate time to take action</a:t>
            </a:r>
          </a:p>
          <a:p>
            <a:r>
              <a:rPr lang="en-GB" sz="1200" kern="1200" dirty="0">
                <a:solidFill>
                  <a:schemeClr val="tx1"/>
                </a:solidFill>
                <a:effectLst/>
                <a:latin typeface="+mn-lt"/>
                <a:ea typeface="+mn-ea"/>
                <a:cs typeface="+mn-cs"/>
              </a:rPr>
              <a:t>Take risk management action</a:t>
            </a:r>
          </a:p>
          <a:p>
            <a:r>
              <a:rPr lang="en-GB" sz="1200" kern="1200" dirty="0">
                <a:solidFill>
                  <a:schemeClr val="tx1"/>
                </a:solidFill>
                <a:effectLst/>
                <a:latin typeface="+mn-lt"/>
                <a:ea typeface="+mn-ea"/>
                <a:cs typeface="+mn-cs"/>
              </a:rPr>
              <a:t>Assess results and if necessary keep taking action</a:t>
            </a:r>
          </a:p>
          <a:p>
            <a:r>
              <a:rPr lang="en-GB" sz="1200" kern="1200" dirty="0">
                <a:solidFill>
                  <a:schemeClr val="tx1"/>
                </a:solidFill>
                <a:effectLst/>
                <a:latin typeface="+mn-lt"/>
                <a:ea typeface="+mn-ea"/>
                <a:cs typeface="+mn-cs"/>
              </a:rPr>
              <a:t>Continue to manage risks throughout the life of the project</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4</a:t>
            </a:fld>
            <a:endParaRPr lang="en-US"/>
          </a:p>
        </p:txBody>
      </p:sp>
    </p:spTree>
    <p:extLst>
      <p:ext uri="{BB962C8B-B14F-4D97-AF65-F5344CB8AC3E}">
        <p14:creationId xmlns:p14="http://schemas.microsoft.com/office/powerpoint/2010/main" val="27472047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need to consider the many environments of almost any project is clear when one examines risk management. It is typical to consider only the internal environment of the project</a:t>
            </a:r>
          </a:p>
          <a:p>
            <a:endParaRPr lang="en-GB" dirty="0"/>
          </a:p>
          <a:p>
            <a:r>
              <a:rPr lang="en-GB" dirty="0"/>
              <a:t>Changes in the external environment can kill projects, too. The explosion of the Challenger stopped a number of space shuttle projects overnight. </a:t>
            </a:r>
          </a:p>
          <a:p>
            <a:endParaRPr lang="en-GB" dirty="0"/>
          </a:p>
          <a:p>
            <a:r>
              <a:rPr lang="en-GB" dirty="0"/>
              <a:t>Be careful though;</a:t>
            </a:r>
            <a:br>
              <a:rPr lang="en-GB" dirty="0"/>
            </a:br>
            <a:r>
              <a:rPr lang="en-GB" dirty="0"/>
              <a:t>Risk identification activities routinely fail to consider risks associated with the project’s external environment and focus on misfortune, overlooking the </a:t>
            </a:r>
            <a:r>
              <a:rPr lang="en-GB" b="1" u="sng" dirty="0"/>
              <a:t>risk of positive things happening</a:t>
            </a:r>
          </a:p>
          <a:p>
            <a:endParaRPr lang="en-GB" b="1" u="sng" dirty="0"/>
          </a:p>
          <a:p>
            <a:endParaRPr lang="en-GB" b="1" u="sng" dirty="0"/>
          </a:p>
          <a:p>
            <a:r>
              <a:rPr lang="en-GB" b="1" dirty="0"/>
              <a:t>Organising for Risk Management </a:t>
            </a:r>
            <a:br>
              <a:rPr lang="en-GB" dirty="0"/>
            </a:br>
            <a:r>
              <a:rPr lang="en-GB" dirty="0"/>
              <a:t>The existence of a set of activities which should be undertaken in order to manage risk implies that some sort of organisation is required to do the work of risk management. </a:t>
            </a:r>
          </a:p>
          <a:p>
            <a:r>
              <a:rPr lang="en-GB" dirty="0"/>
              <a:t>Because any organisation undertakes a wide variety of projects based on different technologies, developed for different markets, subject to potential regulation by different levels of government, and with different stakeholders, no single risk management unit can be expected to deal with all projects. </a:t>
            </a:r>
          </a:p>
          <a:p>
            <a:br>
              <a:rPr lang="en-GB" dirty="0"/>
            </a:br>
            <a:r>
              <a:rPr lang="en-GB" dirty="0"/>
              <a:t>In general, however, a unique risk management group is formed for each project depends on the nature of the project. </a:t>
            </a:r>
          </a:p>
          <a:p>
            <a:endParaRPr lang="en-GB" dirty="0"/>
          </a:p>
          <a:p>
            <a:r>
              <a:rPr lang="en-GB" dirty="0"/>
              <a:t>If the project’s objective is to develop a new product (or product line), the risk management team might include the following: </a:t>
            </a:r>
          </a:p>
          <a:p>
            <a:pPr marL="228600" indent="-228600">
              <a:buAutoNum type="arabicParenBoth"/>
            </a:pPr>
            <a:r>
              <a:rPr lang="en-GB" dirty="0"/>
              <a:t>a specialist in the science or technology of the proposed product;</a:t>
            </a:r>
          </a:p>
          <a:p>
            <a:pPr marL="228600" indent="-228600">
              <a:buAutoNum type="arabicParenBoth"/>
            </a:pPr>
            <a:r>
              <a:rPr lang="en-GB" dirty="0"/>
              <a:t>market specialist who can make an informed estimate of the total market size and amount of sales for the potential product as well as the impact that the proposed product may have on the sales of the firm’s other products, and the state of potential competition; </a:t>
            </a:r>
          </a:p>
          <a:p>
            <a:pPr marL="228600" indent="-228600">
              <a:buAutoNum type="arabicParenBoth"/>
            </a:pPr>
            <a:r>
              <a:rPr lang="en-GB" dirty="0"/>
              <a:t>a manufacturing specialist who can foresee risks in the firm’s (or its subcontractor’s) ability to manufacture the product with an acceptable level of quality; </a:t>
            </a:r>
          </a:p>
          <a:p>
            <a:pPr marL="228600" indent="-228600">
              <a:buAutoNum type="arabicParenBoth"/>
            </a:pPr>
            <a:r>
              <a:rPr lang="en-GB" dirty="0"/>
              <a:t>a purchasing specialist who can foresee risks in the firm’s supply chain; </a:t>
            </a:r>
          </a:p>
          <a:p>
            <a:pPr marL="228600" indent="-228600">
              <a:buAutoNum type="arabicParenBoth"/>
            </a:pPr>
            <a:r>
              <a:rPr lang="en-GB" dirty="0"/>
              <a:t>a product safety expert to foresee risks in the area of product liability as well as a public relations professional and an attorney to help deal with matters if safety claims are made against the firm; </a:t>
            </a:r>
          </a:p>
          <a:p>
            <a:pPr marL="228600" indent="-228600">
              <a:buAutoNum type="arabicParenBoth"/>
            </a:pPr>
            <a:r>
              <a:rPr lang="en-GB" dirty="0"/>
              <a:t>a patent attorney to assess the risks of patent infringement; </a:t>
            </a:r>
          </a:p>
          <a:p>
            <a:pPr marL="228600" indent="-228600">
              <a:buAutoNum type="arabicParenBoth"/>
            </a:pPr>
            <a:r>
              <a:rPr lang="en-GB" dirty="0"/>
              <a:t>an individual (perhaps a program manager) who understands the complete set of the firm’s projects and can identify any projects that might contribute to or profit from the project in question; </a:t>
            </a:r>
          </a:p>
          <a:p>
            <a:pPr marL="228600" indent="-228600">
              <a:buAutoNum type="arabicParenBoth"/>
            </a:pPr>
            <a:r>
              <a:rPr lang="en-GB" dirty="0"/>
              <a:t>the same or a different person who can foresee possible personnel, resource, or scheduling conflicts caused by or threatening this project; and </a:t>
            </a:r>
          </a:p>
          <a:p>
            <a:pPr marL="228600" indent="-228600">
              <a:buAutoNum type="arabicParenBoth"/>
            </a:pPr>
            <a:r>
              <a:rPr lang="en-GB" dirty="0"/>
              <a:t>a governmental relations expert who knows what governmental licenses or approvals may be required for manufacturing processes or product release. </a:t>
            </a:r>
          </a:p>
          <a:p>
            <a:pPr marL="228600" indent="-228600">
              <a:buAutoNum type="arabicParenBoth"/>
            </a:pPr>
            <a:endParaRPr lang="en-GB" dirty="0"/>
          </a:p>
          <a:p>
            <a:pPr marL="228600" indent="-228600">
              <a:buAutoNum type="arabicParenBoth"/>
            </a:pPr>
            <a:r>
              <a:rPr lang="en-GB" b="1" dirty="0"/>
              <a:t>Clearly, some of the above members might only attend meetings during the risk identification and response planning sessions</a:t>
            </a:r>
            <a:r>
              <a:rPr lang="en-GB" dirty="0"/>
              <a:t>. </a:t>
            </a:r>
          </a:p>
          <a:p>
            <a:endParaRPr lang="en-GB" b="1" u="sng" dirty="0"/>
          </a:p>
          <a:p>
            <a:endParaRPr lang="en-US" b="1" u="sng" dirty="0"/>
          </a:p>
        </p:txBody>
      </p:sp>
      <p:sp>
        <p:nvSpPr>
          <p:cNvPr id="4" name="Slide Number Placeholder 3"/>
          <p:cNvSpPr>
            <a:spLocks noGrp="1"/>
          </p:cNvSpPr>
          <p:nvPr>
            <p:ph type="sldNum" sz="quarter" idx="5"/>
          </p:nvPr>
        </p:nvSpPr>
        <p:spPr/>
        <p:txBody>
          <a:bodyPr/>
          <a:lstStyle/>
          <a:p>
            <a:fld id="{166B352B-CE58-8244-A246-7FE01DB8FCC2}" type="slidenum">
              <a:rPr lang="en-US" smtClean="0"/>
              <a:t>5</a:t>
            </a:fld>
            <a:endParaRPr lang="en-US"/>
          </a:p>
        </p:txBody>
      </p:sp>
    </p:spTree>
    <p:extLst>
      <p:ext uri="{BB962C8B-B14F-4D97-AF65-F5344CB8AC3E}">
        <p14:creationId xmlns:p14="http://schemas.microsoft.com/office/powerpoint/2010/main" val="38432363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Product Risk:</a:t>
            </a:r>
            <a:br>
              <a:rPr lang="en-US" b="1" dirty="0"/>
            </a:br>
            <a:r>
              <a:rPr lang="en-GB" sz="1200" b="0" i="0" kern="1200" dirty="0">
                <a:solidFill>
                  <a:schemeClr val="tx1"/>
                </a:solidFill>
                <a:effectLst/>
                <a:latin typeface="+mn-lt"/>
                <a:ea typeface="+mn-ea"/>
                <a:cs typeface="+mn-cs"/>
              </a:rPr>
              <a:t>Product risk is the set of things that could go wrong with the service, software or whatever is being produced by the project, product risks should also be categorised and measured. The main difference with a product risk is that it is normally, but not always, mitigated by appropriate testing.</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Product risks generally fall into one of two main categories,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functional and non-functional. </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Functional risks </a:t>
            </a:r>
            <a:r>
              <a:rPr lang="en-GB" sz="1200" b="0" i="0" kern="1200" dirty="0">
                <a:solidFill>
                  <a:schemeClr val="tx1"/>
                </a:solidFill>
                <a:effectLst/>
                <a:latin typeface="+mn-lt"/>
                <a:ea typeface="+mn-ea"/>
                <a:cs typeface="+mn-cs"/>
              </a:rPr>
              <a:t>relate to how the product may not achieve the activities it is designed to do, such as receiving data, performing calculations, producing reports and interfacing with other systems. </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Non-functional product risks </a:t>
            </a:r>
            <a:r>
              <a:rPr lang="en-GB" sz="1200" b="0" i="0" kern="1200" dirty="0">
                <a:solidFill>
                  <a:schemeClr val="tx1"/>
                </a:solidFill>
                <a:effectLst/>
                <a:latin typeface="+mn-lt"/>
                <a:ea typeface="+mn-ea"/>
                <a:cs typeface="+mn-cs"/>
              </a:rPr>
              <a:t>relate to such possible problems as not performing a (correct) calculation quickly enough or being unstable with a high number of concurrent users. </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Other examples include:</a:t>
            </a:r>
          </a:p>
          <a:p>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Not satisfied audience needs and expectations</a:t>
            </a:r>
          </a:p>
          <a:p>
            <a:r>
              <a:rPr lang="en-GB" sz="1200" b="0" i="0" kern="1200" dirty="0">
                <a:solidFill>
                  <a:schemeClr val="tx1"/>
                </a:solidFill>
                <a:effectLst/>
                <a:latin typeface="+mn-lt"/>
                <a:ea typeface="+mn-ea"/>
                <a:cs typeface="+mn-cs"/>
              </a:rPr>
              <a:t>Poor usability levels</a:t>
            </a:r>
          </a:p>
          <a:p>
            <a:r>
              <a:rPr lang="en-GB" sz="1200" b="0" i="0" kern="1200" dirty="0">
                <a:solidFill>
                  <a:schemeClr val="tx1"/>
                </a:solidFill>
                <a:effectLst/>
                <a:latin typeface="+mn-lt"/>
                <a:ea typeface="+mn-ea"/>
                <a:cs typeface="+mn-cs"/>
              </a:rPr>
              <a:t>Cultural or social non-acceptance or resistance</a:t>
            </a:r>
          </a:p>
          <a:p>
            <a:r>
              <a:rPr lang="en-GB" sz="1200" b="0" i="0" kern="1200" dirty="0">
                <a:solidFill>
                  <a:schemeClr val="tx1"/>
                </a:solidFill>
                <a:effectLst/>
                <a:latin typeface="+mn-lt"/>
                <a:ea typeface="+mn-ea"/>
                <a:cs typeface="+mn-cs"/>
              </a:rPr>
              <a:t>Poor performance measurement</a:t>
            </a:r>
          </a:p>
          <a:p>
            <a:r>
              <a:rPr lang="en-GB" sz="1200" b="0" i="0" kern="1200" dirty="0">
                <a:solidFill>
                  <a:schemeClr val="tx1"/>
                </a:solidFill>
                <a:effectLst/>
                <a:latin typeface="+mn-lt"/>
                <a:ea typeface="+mn-ea"/>
                <a:cs typeface="+mn-cs"/>
              </a:rPr>
              <a:t>Poor cost estimate</a:t>
            </a:r>
          </a:p>
          <a:p>
            <a:r>
              <a:rPr lang="en-GB" sz="1200" b="0" i="0" kern="1200" dirty="0">
                <a:solidFill>
                  <a:schemeClr val="tx1"/>
                </a:solidFill>
                <a:effectLst/>
                <a:latin typeface="+mn-lt"/>
                <a:ea typeface="+mn-ea"/>
                <a:cs typeface="+mn-cs"/>
              </a:rPr>
              <a:t>Poor pricing plans</a:t>
            </a:r>
          </a:p>
          <a:p>
            <a:r>
              <a:rPr lang="en-GB" sz="1200" b="0" i="0" kern="1200" dirty="0">
                <a:solidFill>
                  <a:schemeClr val="tx1"/>
                </a:solidFill>
                <a:effectLst/>
                <a:latin typeface="+mn-lt"/>
                <a:ea typeface="+mn-ea"/>
                <a:cs typeface="+mn-cs"/>
              </a:rPr>
              <a:t>Poor quality</a:t>
            </a:r>
          </a:p>
          <a:p>
            <a:r>
              <a:rPr lang="en-GB" sz="1200" b="0" i="0" kern="1200" dirty="0">
                <a:solidFill>
                  <a:schemeClr val="tx1"/>
                </a:solidFill>
                <a:effectLst/>
                <a:latin typeface="+mn-lt"/>
                <a:ea typeface="+mn-ea"/>
                <a:cs typeface="+mn-cs"/>
              </a:rPr>
              <a:t>No return on investments</a:t>
            </a:r>
          </a:p>
          <a:p>
            <a:r>
              <a:rPr lang="en-GB" sz="1200" b="0" i="0" kern="1200" dirty="0">
                <a:solidFill>
                  <a:schemeClr val="tx1"/>
                </a:solidFill>
                <a:effectLst/>
                <a:latin typeface="+mn-lt"/>
                <a:ea typeface="+mn-ea"/>
                <a:cs typeface="+mn-cs"/>
              </a:rPr>
              <a:t>Inadequate marketing and sales strategies</a:t>
            </a:r>
          </a:p>
          <a:p>
            <a:endParaRPr lang="en-US" b="1" dirty="0"/>
          </a:p>
          <a:p>
            <a:endParaRPr lang="en-US" b="1" dirty="0"/>
          </a:p>
          <a:p>
            <a:r>
              <a:rPr lang="en-US" b="1" dirty="0"/>
              <a:t>Schedule risk</a:t>
            </a:r>
          </a:p>
          <a:p>
            <a:r>
              <a:rPr lang="en-GB" sz="1200" b="0" i="0" kern="1200" dirty="0">
                <a:solidFill>
                  <a:schemeClr val="tx1"/>
                </a:solidFill>
                <a:effectLst/>
                <a:latin typeface="+mn-lt"/>
                <a:ea typeface="+mn-ea"/>
                <a:cs typeface="+mn-cs"/>
              </a:rPr>
              <a:t>These include unexpected delays at an external vendor, natural factors, errors in estimation and delays in acquisition of parts. For instance, the test team cannot begin the work until the developers finish their milestone deliverables and a delay in those can cause cascading delays</a:t>
            </a:r>
          </a:p>
          <a:p>
            <a:br>
              <a:rPr lang="en-US" dirty="0"/>
            </a:br>
            <a:r>
              <a:rPr lang="en-GB" sz="1200" b="0" i="0" kern="1200" dirty="0">
                <a:solidFill>
                  <a:schemeClr val="tx1"/>
                </a:solidFill>
                <a:effectLst/>
                <a:latin typeface="+mn-lt"/>
                <a:ea typeface="+mn-ea"/>
                <a:cs typeface="+mn-cs"/>
              </a:rPr>
              <a:t>Some projects are prohibitive to plan beyond even three months in advance. </a:t>
            </a:r>
          </a:p>
          <a:p>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This has led to the popularity of project management methods like Agile that accommodate more fluid or shifting scope requirements. How far can you plan your project into the distant horizon? As a rough guideline, it is difficult to plan most projects out past 6-months.</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Uncertainty in work planned too far in advance is a significant source of schedule risk. </a:t>
            </a:r>
          </a:p>
          <a:p>
            <a:r>
              <a:rPr lang="en-GB" sz="1200" b="0" i="0" kern="1200" dirty="0">
                <a:solidFill>
                  <a:schemeClr val="tx1"/>
                </a:solidFill>
                <a:effectLst/>
                <a:latin typeface="+mn-lt"/>
                <a:ea typeface="+mn-ea"/>
                <a:cs typeface="+mn-cs"/>
              </a:rPr>
              <a:t>To help avoid distant project planning risk undertake regular activities in the project plan to review estimates, risks, and assumptions. Schedule risk management relies on periodic reports and recommendations for project plan adjustments. Plan the project into the distant, but schedule plan reviews on these long duration projects to occur at least every 6 months.</a:t>
            </a:r>
          </a:p>
          <a:p>
            <a:pPr fontAlgn="base"/>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To reduce scheduling risks use scheduling tools:</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Work Breakdown Structure (WBS)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RACI matrix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Gantt charts </a:t>
            </a:r>
          </a:p>
          <a:p>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base"/>
            <a:r>
              <a:rPr lang="en-GB" sz="1200" b="1" i="0" kern="1200" dirty="0">
                <a:solidFill>
                  <a:schemeClr val="tx1"/>
                </a:solidFill>
                <a:effectLst/>
                <a:latin typeface="+mn-lt"/>
                <a:ea typeface="+mn-ea"/>
                <a:cs typeface="+mn-cs"/>
              </a:rPr>
              <a:t>Resource Risk</a:t>
            </a:r>
          </a:p>
          <a:p>
            <a:pPr fontAlgn="base"/>
            <a:r>
              <a:rPr lang="en-GB" sz="1200" b="0" i="0" kern="1200" dirty="0">
                <a:solidFill>
                  <a:schemeClr val="tx1"/>
                </a:solidFill>
                <a:effectLst/>
                <a:latin typeface="+mn-lt"/>
                <a:ea typeface="+mn-ea"/>
                <a:cs typeface="+mn-cs"/>
              </a:rPr>
              <a:t>This risk mainly arises from outsourcing and personnel related issues. A big project might involve dozens or even hundreds of employees and it is essential to manage the attrition issues and leaving of key personnel. Bringing in a new worker at a later stage in the project can significantly slow down the project.</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Apart from attrition, there is a skill related risk too. </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Another source of the risk includes lack of availability of funds. This could happen if you are relying on an external source of funding (such as a client who pays per milestone) and the client suddenly faces a cash crunch.</a:t>
            </a:r>
          </a:p>
          <a:p>
            <a:pPr fontAlgn="base"/>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pPr fontAlgn="base"/>
            <a:r>
              <a:rPr lang="en-GB" sz="1200" b="1" i="0" kern="1200" dirty="0">
                <a:solidFill>
                  <a:schemeClr val="tx1"/>
                </a:solidFill>
                <a:effectLst/>
                <a:latin typeface="+mn-lt"/>
                <a:ea typeface="+mn-ea"/>
                <a:cs typeface="+mn-cs"/>
              </a:rPr>
              <a:t>Consider also:</a:t>
            </a:r>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Scope Risk</a:t>
            </a:r>
          </a:p>
          <a:p>
            <a:pPr fontAlgn="base"/>
            <a:r>
              <a:rPr lang="en-GB" sz="1200" b="0" i="0" kern="1200" dirty="0">
                <a:solidFill>
                  <a:schemeClr val="tx1"/>
                </a:solidFill>
                <a:effectLst/>
                <a:latin typeface="+mn-lt"/>
                <a:ea typeface="+mn-ea"/>
                <a:cs typeface="+mn-cs"/>
              </a:rPr>
              <a:t>This risk includes changes in scope caused by the following factors:</a:t>
            </a:r>
          </a:p>
          <a:p>
            <a:pPr fontAlgn="base"/>
            <a:r>
              <a:rPr lang="en-GB" sz="1200" b="0" i="0" kern="1200" dirty="0">
                <a:solidFill>
                  <a:schemeClr val="tx1"/>
                </a:solidFill>
                <a:effectLst/>
                <a:latin typeface="+mn-lt"/>
                <a:ea typeface="+mn-ea"/>
                <a:cs typeface="+mn-cs"/>
              </a:rPr>
              <a:t>Scope creep – the project grows in complexity as clients add to the requirements and developers start gold plating.</a:t>
            </a:r>
          </a:p>
          <a:p>
            <a:pPr fontAlgn="base"/>
            <a:r>
              <a:rPr lang="en-GB" sz="1200" b="0" i="0" kern="1200" dirty="0">
                <a:solidFill>
                  <a:schemeClr val="tx1"/>
                </a:solidFill>
                <a:effectLst/>
                <a:latin typeface="+mn-lt"/>
                <a:ea typeface="+mn-ea"/>
                <a:cs typeface="+mn-cs"/>
              </a:rPr>
              <a:t>Integration issues</a:t>
            </a:r>
          </a:p>
          <a:p>
            <a:pPr fontAlgn="base"/>
            <a:r>
              <a:rPr lang="en-GB" sz="1200" b="0" i="0" kern="1200" dirty="0">
                <a:solidFill>
                  <a:schemeClr val="tx1"/>
                </a:solidFill>
                <a:effectLst/>
                <a:latin typeface="+mn-lt"/>
                <a:ea typeface="+mn-ea"/>
                <a:cs typeface="+mn-cs"/>
              </a:rPr>
              <a:t>Hardware &amp; Software defects</a:t>
            </a:r>
          </a:p>
          <a:p>
            <a:pPr fontAlgn="base"/>
            <a:r>
              <a:rPr lang="en-GB" sz="1200" b="0" i="0" kern="1200" dirty="0">
                <a:solidFill>
                  <a:schemeClr val="tx1"/>
                </a:solidFill>
                <a:effectLst/>
                <a:latin typeface="+mn-lt"/>
                <a:ea typeface="+mn-ea"/>
                <a:cs typeface="+mn-cs"/>
              </a:rPr>
              <a:t>Change in dependencies</a:t>
            </a:r>
          </a:p>
          <a:p>
            <a:pPr fontAlgn="base"/>
            <a:endParaRPr lang="en-GB" sz="1200" b="1"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6</a:t>
            </a:fld>
            <a:endParaRPr lang="en-US"/>
          </a:p>
        </p:txBody>
      </p:sp>
    </p:spTree>
    <p:extLst>
      <p:ext uri="{BB962C8B-B14F-4D97-AF65-F5344CB8AC3E}">
        <p14:creationId xmlns:p14="http://schemas.microsoft.com/office/powerpoint/2010/main" val="16778890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looks at the Task that needs to be carried out </a:t>
            </a:r>
            <a:r>
              <a:rPr lang="en-US" dirty="0" err="1"/>
              <a:t>eg</a:t>
            </a:r>
            <a:r>
              <a:rPr lang="en-US" dirty="0"/>
              <a:t> </a:t>
            </a:r>
            <a:r>
              <a:rPr lang="en-US" dirty="0" err="1"/>
              <a:t>Organise</a:t>
            </a:r>
            <a:r>
              <a:rPr lang="en-US" dirty="0"/>
              <a:t> an event;  and the Subject The event is a religious ceremony</a:t>
            </a:r>
          </a:p>
          <a:p>
            <a:endParaRPr lang="en-US" dirty="0"/>
          </a:p>
          <a:p>
            <a:r>
              <a:rPr lang="en-US" dirty="0"/>
              <a:t>So you may have the skills to Organize events;  However you have never done a religious ceremony.  -   Risk you miss an important part therefore would recruit external expert</a:t>
            </a:r>
          </a:p>
          <a:p>
            <a:endParaRPr lang="en-US" dirty="0"/>
          </a:p>
          <a:p>
            <a:r>
              <a:rPr lang="en-US" dirty="0"/>
              <a:t>ETC</a:t>
            </a:r>
          </a:p>
        </p:txBody>
      </p:sp>
      <p:sp>
        <p:nvSpPr>
          <p:cNvPr id="4" name="Slide Number Placeholder 3"/>
          <p:cNvSpPr>
            <a:spLocks noGrp="1"/>
          </p:cNvSpPr>
          <p:nvPr>
            <p:ph type="sldNum" sz="quarter" idx="5"/>
          </p:nvPr>
        </p:nvSpPr>
        <p:spPr/>
        <p:txBody>
          <a:bodyPr/>
          <a:lstStyle/>
          <a:p>
            <a:fld id="{166B352B-CE58-8244-A246-7FE01DB8FCC2}" type="slidenum">
              <a:rPr lang="en-US" smtClean="0"/>
              <a:t>7</a:t>
            </a:fld>
            <a:endParaRPr lang="en-US"/>
          </a:p>
        </p:txBody>
      </p:sp>
    </p:spTree>
    <p:extLst>
      <p:ext uri="{BB962C8B-B14F-4D97-AF65-F5344CB8AC3E}">
        <p14:creationId xmlns:p14="http://schemas.microsoft.com/office/powerpoint/2010/main" val="40175237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SWOT can be captured easily with mind maps. This way, you also take advantages of all the benefits of mind maps and brainstorming. It logically structures your new inputs in each category and helps you to come up with more which is exactly what you want in a SWOT analysis. </a:t>
            </a:r>
          </a:p>
          <a:p>
            <a:endParaRPr lang="en-US" dirty="0"/>
          </a:p>
          <a:p>
            <a:endParaRPr lang="en-US" dirty="0"/>
          </a:p>
          <a:p>
            <a:r>
              <a:rPr lang="en-US" dirty="0"/>
              <a:t>Clearly the SWOT can be adapted for other categories that Risk analysis – look to implement and develop SWOT </a:t>
            </a:r>
          </a:p>
        </p:txBody>
      </p:sp>
      <p:sp>
        <p:nvSpPr>
          <p:cNvPr id="4" name="Slide Number Placeholder 3"/>
          <p:cNvSpPr>
            <a:spLocks noGrp="1"/>
          </p:cNvSpPr>
          <p:nvPr>
            <p:ph type="sldNum" sz="quarter" idx="5"/>
          </p:nvPr>
        </p:nvSpPr>
        <p:spPr/>
        <p:txBody>
          <a:bodyPr/>
          <a:lstStyle/>
          <a:p>
            <a:fld id="{166B352B-CE58-8244-A246-7FE01DB8FCC2}" type="slidenum">
              <a:rPr lang="en-US" smtClean="0"/>
              <a:t>8</a:t>
            </a:fld>
            <a:endParaRPr lang="en-US"/>
          </a:p>
        </p:txBody>
      </p:sp>
    </p:spTree>
    <p:extLst>
      <p:ext uri="{BB962C8B-B14F-4D97-AF65-F5344CB8AC3E}">
        <p14:creationId xmlns:p14="http://schemas.microsoft.com/office/powerpoint/2010/main" val="39941161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Part of the PESTEL model – but why should PM’s incorporate this into their attention?</a:t>
            </a:r>
          </a:p>
          <a:p>
            <a:endParaRPr lang="en-US" dirty="0"/>
          </a:p>
          <a:p>
            <a:pPr>
              <a:spcBef>
                <a:spcPct val="0"/>
              </a:spcBef>
            </a:pPr>
            <a:r>
              <a:rPr lang="en-US" dirty="0"/>
              <a:t>PEST is primarily involved in identifying external risk. </a:t>
            </a:r>
          </a:p>
          <a:p>
            <a:pPr>
              <a:spcBef>
                <a:spcPct val="0"/>
              </a:spcBef>
            </a:pPr>
            <a:r>
              <a:rPr lang="en-US" b="1" dirty="0"/>
              <a:t> </a:t>
            </a:r>
            <a:endParaRPr lang="en-US" dirty="0"/>
          </a:p>
          <a:p>
            <a:pPr>
              <a:spcBef>
                <a:spcPct val="0"/>
              </a:spcBef>
            </a:pPr>
            <a:r>
              <a:rPr lang="en-US" b="1" dirty="0"/>
              <a:t>[DISCUSS]</a:t>
            </a:r>
            <a:endParaRPr lang="en-US" dirty="0"/>
          </a:p>
          <a:p>
            <a:pPr>
              <a:spcBef>
                <a:spcPct val="0"/>
              </a:spcBef>
            </a:pPr>
            <a:r>
              <a:rPr lang="en-US" b="1" dirty="0"/>
              <a:t>As a project manager, why is it important to pay attention to such risks?</a:t>
            </a:r>
            <a:endParaRPr lang="en-US" dirty="0"/>
          </a:p>
          <a:p>
            <a:pPr>
              <a:spcBef>
                <a:spcPct val="0"/>
              </a:spcBef>
            </a:pPr>
            <a:r>
              <a:rPr lang="en-US" dirty="0"/>
              <a:t>Encourage an open discussion on why a project manager needs to consider this kind of risks and how is it going to help the successful completion of the project. </a:t>
            </a:r>
          </a:p>
          <a:p>
            <a:pPr>
              <a:spcBef>
                <a:spcPct val="0"/>
              </a:spcBef>
            </a:pPr>
            <a:r>
              <a:rPr lang="en-US" dirty="0"/>
              <a:t> </a:t>
            </a:r>
          </a:p>
          <a:p>
            <a:pPr>
              <a:spcBef>
                <a:spcPct val="0"/>
              </a:spcBef>
            </a:pPr>
            <a:r>
              <a:rPr lang="en-US" dirty="0"/>
              <a:t>You want to know how external events can impact your project so that you can deal with them effectively. </a:t>
            </a:r>
          </a:p>
          <a:p>
            <a:pPr>
              <a:spcBef>
                <a:spcPct val="0"/>
              </a:spcBef>
            </a:pPr>
            <a:r>
              <a:rPr lang="en-US" dirty="0"/>
              <a:t> </a:t>
            </a:r>
          </a:p>
          <a:p>
            <a:pPr>
              <a:spcBef>
                <a:spcPct val="0"/>
              </a:spcBef>
            </a:pPr>
            <a:r>
              <a:rPr lang="en-US" dirty="0"/>
              <a:t>SWOT, which will be explained shortly is both internal and external risk. As a result it is better to do a PEST analysis first and then follow it by a SWOT analysis. </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9</a:t>
            </a:fld>
            <a:endParaRPr lang="en-US"/>
          </a:p>
        </p:txBody>
      </p:sp>
    </p:spTree>
    <p:extLst>
      <p:ext uri="{BB962C8B-B14F-4D97-AF65-F5344CB8AC3E}">
        <p14:creationId xmlns:p14="http://schemas.microsoft.com/office/powerpoint/2010/main" val="799858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10</a:t>
            </a:fld>
            <a:endParaRPr lang="en-US"/>
          </a:p>
        </p:txBody>
      </p:sp>
    </p:spTree>
    <p:extLst>
      <p:ext uri="{BB962C8B-B14F-4D97-AF65-F5344CB8AC3E}">
        <p14:creationId xmlns:p14="http://schemas.microsoft.com/office/powerpoint/2010/main" val="19705764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Familiarity of Risk   (Risky Shift)</a:t>
            </a:r>
          </a:p>
          <a:p>
            <a:endParaRPr lang="en-US" dirty="0"/>
          </a:p>
          <a:p>
            <a:pPr eaLnBrk="1" hangingPunct="1">
              <a:lnSpc>
                <a:spcPct val="90000"/>
              </a:lnSpc>
            </a:pPr>
            <a:r>
              <a:rPr lang="en-GB" altLang="en-US" dirty="0"/>
              <a:t>Risk is higher if we are dealing with the unfamiliar.</a:t>
            </a:r>
          </a:p>
          <a:p>
            <a:pPr eaLnBrk="1" hangingPunct="1">
              <a:lnSpc>
                <a:spcPct val="90000"/>
              </a:lnSpc>
            </a:pPr>
            <a:r>
              <a:rPr lang="en-GB" altLang="en-US" dirty="0"/>
              <a:t>The task itself may be unfamiliar.</a:t>
            </a:r>
          </a:p>
          <a:p>
            <a:pPr eaLnBrk="1" hangingPunct="1">
              <a:lnSpc>
                <a:spcPct val="90000"/>
              </a:lnSpc>
            </a:pPr>
            <a:r>
              <a:rPr lang="en-GB" altLang="en-US" dirty="0"/>
              <a:t>The setting may be unfamiliar.</a:t>
            </a:r>
          </a:p>
          <a:p>
            <a:pPr eaLnBrk="1" hangingPunct="1">
              <a:lnSpc>
                <a:spcPct val="90000"/>
              </a:lnSpc>
            </a:pPr>
            <a:endParaRPr lang="en-GB" altLang="en-US" dirty="0"/>
          </a:p>
          <a:p>
            <a:pPr eaLnBrk="1" hangingPunct="1">
              <a:lnSpc>
                <a:spcPct val="90000"/>
              </a:lnSpc>
            </a:pPr>
            <a:r>
              <a:rPr lang="en-GB" altLang="en-US" dirty="0"/>
              <a:t>We can help identify what is and what is not familiar using a risk identity grid. Either for the whole project or for major parts of it.</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11</a:t>
            </a:fld>
            <a:endParaRPr lang="en-US"/>
          </a:p>
        </p:txBody>
      </p:sp>
    </p:spTree>
    <p:extLst>
      <p:ext uri="{BB962C8B-B14F-4D97-AF65-F5344CB8AC3E}">
        <p14:creationId xmlns:p14="http://schemas.microsoft.com/office/powerpoint/2010/main" val="42291184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is a simple mechanism to increase visibility of risks and assist management decision making. It is a graphical representation of information normally found in existing project risk logs and one possible representation of a project risk status.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profile shows risks, using a risk identifier, in terms of probability and impact with the effect of planned countermeasures taken into account. A project manager will update this matrix in line with the risk log on a regular basis.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As risks are reviewed any changes to the impact of probability which caused them to move above and to the right of the risk tolerance line need to be considered carefully.  Typically a project managers role would then require that this is referred upwards for a management decision on the actions to take</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Obviously there are financial implications involved in a project need to allocate appropriate budget, time and resources to risk management. Risk processes must be embedded into a project environment, rather than being tackled as an afterthought. The cost of carrying out risk management and the level of commitment and time, such as contingency plans, risk avoidance, need to be recognised and agreed. While the budget may be allocated to actions relating to risk, there is often a failure to provide sufficient budget to the process, however, experience has shown that allocating the correct budget to the risk management process early on will pay dividends later</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13</a:t>
            </a:fld>
            <a:endParaRPr lang="en-US"/>
          </a:p>
        </p:txBody>
      </p:sp>
    </p:spTree>
    <p:extLst>
      <p:ext uri="{BB962C8B-B14F-4D97-AF65-F5344CB8AC3E}">
        <p14:creationId xmlns:p14="http://schemas.microsoft.com/office/powerpoint/2010/main" val="18471357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sz="2800" b="1" dirty="0"/>
              <a:t>Product Risk </a:t>
            </a:r>
          </a:p>
          <a:p>
            <a:pPr eaLnBrk="1" hangingPunct="1"/>
            <a:r>
              <a:rPr lang="en-GB" altLang="en-US" sz="2800" b="0" dirty="0"/>
              <a:t>A risk that prevents you from meeting the product/project specification</a:t>
            </a:r>
          </a:p>
          <a:p>
            <a:pPr eaLnBrk="1" hangingPunct="1"/>
            <a:r>
              <a:rPr lang="en-GB" altLang="en-US" sz="2800" b="1" dirty="0"/>
              <a:t>Schedule Risk</a:t>
            </a:r>
          </a:p>
          <a:p>
            <a:pPr eaLnBrk="1" hangingPunct="1"/>
            <a:r>
              <a:rPr lang="en-GB" altLang="en-US" sz="2800" b="0" dirty="0"/>
              <a:t>A risk that prevents project element from being completed on time</a:t>
            </a:r>
          </a:p>
          <a:p>
            <a:pPr eaLnBrk="1" hangingPunct="1"/>
            <a:r>
              <a:rPr lang="en-GB" altLang="en-US" sz="2800" b="1" dirty="0"/>
              <a:t>Resource Risk</a:t>
            </a:r>
          </a:p>
          <a:p>
            <a:pPr eaLnBrk="1" hangingPunct="1"/>
            <a:r>
              <a:rPr lang="en-GB" altLang="en-US" sz="2800" b="0" dirty="0"/>
              <a:t>A risk that prevents enough or appropriate resources from being available to complete a project element</a:t>
            </a:r>
          </a:p>
          <a:p>
            <a:pPr eaLnBrk="1" hangingPunct="1"/>
            <a:endParaRPr lang="en-GB" altLang="en-US" sz="2800" b="1" dirty="0"/>
          </a:p>
          <a:p>
            <a:pPr eaLnBrk="1" hangingPunct="1"/>
            <a:r>
              <a:rPr lang="en-GB" altLang="en-US" sz="2800" b="1" dirty="0"/>
              <a:t>Revision: Risk Categories</a:t>
            </a:r>
            <a:br>
              <a:rPr lang="en-GB" altLang="en-US" sz="2800" b="1" dirty="0"/>
            </a:br>
            <a:br>
              <a:rPr lang="en-GB" altLang="en-US" sz="2800" b="1" dirty="0"/>
            </a:br>
            <a:r>
              <a:rPr lang="en-GB" altLang="en-US" sz="2800" b="1" dirty="0"/>
              <a:t>External Risks</a:t>
            </a:r>
            <a:br>
              <a:rPr lang="en-GB" altLang="en-US" sz="2800" b="1" dirty="0"/>
            </a:br>
            <a:r>
              <a:rPr lang="en-GB" altLang="en-US" sz="2800" b="0" dirty="0"/>
              <a:t>Things outside of the projects direct control that may result in its failure, but can be identified and monitored via a watching brief, e.g. fire, flood, famine, pandemics and war!, global economic recession</a:t>
            </a:r>
          </a:p>
          <a:p>
            <a:pPr eaLnBrk="1" hangingPunct="1"/>
            <a:endParaRPr lang="en-GB" altLang="en-US" sz="2800" b="1" dirty="0"/>
          </a:p>
          <a:p>
            <a:pPr eaLnBrk="1" hangingPunct="1"/>
            <a:r>
              <a:rPr lang="en-GB" altLang="en-US" sz="2800" b="1" dirty="0"/>
              <a:t>Internal Risks</a:t>
            </a:r>
          </a:p>
          <a:p>
            <a:pPr eaLnBrk="1" hangingPunct="1"/>
            <a:r>
              <a:rPr lang="en-GB" altLang="en-US" sz="2800" b="0" dirty="0"/>
              <a:t>Those that can occur as part of the project itself - something can usually be done about these</a:t>
            </a:r>
          </a:p>
          <a:p>
            <a:pPr eaLnBrk="1" hangingPunct="1"/>
            <a:endParaRPr lang="en-GB" altLang="en-US" sz="2800" b="1" dirty="0"/>
          </a:p>
          <a:p>
            <a:pPr eaLnBrk="1" hangingPunct="1"/>
            <a:br>
              <a:rPr lang="en-GB" altLang="en-US" sz="2800" b="1" dirty="0"/>
            </a:br>
            <a:r>
              <a:rPr lang="en-GB" altLang="en-US" sz="2800" b="1" dirty="0"/>
              <a:t>Mitigating the risks:</a:t>
            </a:r>
          </a:p>
          <a:p>
            <a:pPr eaLnBrk="1" hangingPunct="1"/>
            <a:r>
              <a:rPr lang="en-GB" altLang="en-US" sz="2800" b="0" dirty="0"/>
              <a:t>Actions needed - Try to reduce the chances of the ‘thing’ happening.</a:t>
            </a:r>
          </a:p>
          <a:p>
            <a:pPr eaLnBrk="1" hangingPunct="1"/>
            <a:r>
              <a:rPr lang="en-GB" altLang="en-US" sz="2800" b="0" dirty="0"/>
              <a:t>Actions needed - Try to reduce the impact/affect if the ‘thing’ happens.</a:t>
            </a:r>
          </a:p>
          <a:p>
            <a:pPr eaLnBrk="1" hangingPunct="1"/>
            <a:endParaRPr lang="en-GB" altLang="en-US" sz="2800" b="1" dirty="0"/>
          </a:p>
        </p:txBody>
      </p:sp>
      <p:sp>
        <p:nvSpPr>
          <p:cNvPr id="4" name="Slide Number Placeholder 3"/>
          <p:cNvSpPr>
            <a:spLocks noGrp="1"/>
          </p:cNvSpPr>
          <p:nvPr>
            <p:ph type="sldNum" sz="quarter" idx="5"/>
          </p:nvPr>
        </p:nvSpPr>
        <p:spPr/>
        <p:txBody>
          <a:bodyPr/>
          <a:lstStyle/>
          <a:p>
            <a:fld id="{166B352B-CE58-8244-A246-7FE01DB8FCC2}" type="slidenum">
              <a:rPr lang="en-US" smtClean="0"/>
              <a:t>14</a:t>
            </a:fld>
            <a:endParaRPr lang="en-US"/>
          </a:p>
        </p:txBody>
      </p:sp>
    </p:spTree>
    <p:extLst>
      <p:ext uri="{BB962C8B-B14F-4D97-AF65-F5344CB8AC3E}">
        <p14:creationId xmlns:p14="http://schemas.microsoft.com/office/powerpoint/2010/main" val="29985898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a:t>
            </a:r>
            <a:r>
              <a:rPr lang="en-GB" sz="1200" b="1" i="0" kern="1200" dirty="0">
                <a:solidFill>
                  <a:schemeClr val="tx1"/>
                </a:solidFill>
                <a:effectLst/>
                <a:latin typeface="+mn-lt"/>
                <a:ea typeface="+mn-ea"/>
                <a:cs typeface="+mn-cs"/>
              </a:rPr>
              <a:t>Space Shuttle </a:t>
            </a:r>
            <a:r>
              <a:rPr lang="en-GB" sz="1200" b="1" i="1" kern="1200" dirty="0">
                <a:solidFill>
                  <a:schemeClr val="tx1"/>
                </a:solidFill>
                <a:effectLst/>
                <a:latin typeface="+mn-lt"/>
                <a:ea typeface="+mn-ea"/>
                <a:cs typeface="+mn-cs"/>
              </a:rPr>
              <a:t>Challenger</a:t>
            </a:r>
            <a:r>
              <a:rPr lang="en-GB" sz="1200" b="1" i="0" kern="1200" dirty="0">
                <a:solidFill>
                  <a:schemeClr val="tx1"/>
                </a:solidFill>
                <a:effectLst/>
                <a:latin typeface="+mn-lt"/>
                <a:ea typeface="+mn-ea"/>
                <a:cs typeface="+mn-cs"/>
              </a:rPr>
              <a:t> disaster</a:t>
            </a:r>
            <a:r>
              <a:rPr lang="en-GB" sz="1200" b="0" i="0" kern="1200" dirty="0">
                <a:solidFill>
                  <a:schemeClr val="tx1"/>
                </a:solidFill>
                <a:effectLst/>
                <a:latin typeface="+mn-lt"/>
                <a:ea typeface="+mn-ea"/>
                <a:cs typeface="+mn-cs"/>
              </a:rPr>
              <a:t> occurred on Tuesday, January 28, 1986, killing all seven crew members aboard.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disintegration of the vehicle began after a joint in its right  solid rocket booster (SRB) failed at </a:t>
            </a:r>
            <a:r>
              <a:rPr lang="en-GB" sz="1200" b="0" i="0" kern="1200" dirty="0" err="1">
                <a:solidFill>
                  <a:schemeClr val="tx1"/>
                </a:solidFill>
                <a:effectLst/>
                <a:latin typeface="+mn-lt"/>
                <a:ea typeface="+mn-ea"/>
                <a:cs typeface="+mn-cs"/>
              </a:rPr>
              <a:t>liftoff</a:t>
            </a:r>
            <a:r>
              <a:rPr lang="en-GB" sz="1200" b="0" i="0" kern="1200" dirty="0">
                <a:solidFill>
                  <a:schemeClr val="tx1"/>
                </a:solidFill>
                <a:effectLst/>
                <a:latin typeface="+mn-lt"/>
                <a:ea typeface="+mn-ea"/>
                <a:cs typeface="+mn-cs"/>
              </a:rPr>
              <a:t>. The failure was caused by the failure of O RING seals used in the joint that were not designed to handle the unusually cold conditions that existed at this launch. The seals' failure caused a breach in the SRB joint, allowing pressurized burning gas from within the solid rocket motor to reach the outside and impinge upon the adjacent SRB aft field joint attachment hardware and external fuel tank.</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NASA were advised of the potential failure, but for the sake of a 1p seal decided to accept the risk with the fatal consequences and also impact on the Space Shuttle Program. </a:t>
            </a:r>
          </a:p>
          <a:p>
            <a:endParaRPr lang="en-US" dirty="0"/>
          </a:p>
          <a:p>
            <a:pPr>
              <a:spcBef>
                <a:spcPct val="0"/>
              </a:spcBef>
            </a:pPr>
            <a:r>
              <a:rPr lang="en-US" dirty="0"/>
              <a:t>Considering this:</a:t>
            </a:r>
            <a:br>
              <a:rPr lang="en-US" dirty="0"/>
            </a:br>
            <a:br>
              <a:rPr lang="en-US" dirty="0"/>
            </a:br>
            <a:r>
              <a:rPr lang="en-US" b="1" i="1" dirty="0"/>
              <a:t>Acceptance. </a:t>
            </a:r>
            <a:r>
              <a:rPr lang="en-US" dirty="0"/>
              <a:t>You may decide to accept the risk when you in the following situations.</a:t>
            </a:r>
          </a:p>
          <a:p>
            <a:pPr>
              <a:spcBef>
                <a:spcPct val="0"/>
              </a:spcBef>
              <a:buFontTx/>
              <a:buChar char="•"/>
            </a:pPr>
            <a:r>
              <a:rPr lang="en-US" dirty="0"/>
              <a:t>It is an unlikely event to occur and you can live with the consequences. </a:t>
            </a:r>
          </a:p>
          <a:p>
            <a:pPr>
              <a:spcBef>
                <a:spcPct val="0"/>
              </a:spcBef>
              <a:buFontTx/>
              <a:buChar char="•"/>
            </a:pPr>
            <a:r>
              <a:rPr lang="en-US" dirty="0"/>
              <a:t>The probability of risk occurring is very low but the cost of dealing with the risk is too high. You may decide to accept it, or in other words, risk it. </a:t>
            </a:r>
          </a:p>
          <a:p>
            <a:pPr>
              <a:spcBef>
                <a:spcPct val="0"/>
              </a:spcBef>
            </a:pPr>
            <a:br>
              <a:rPr lang="en-US" b="1" i="1" dirty="0"/>
            </a:br>
            <a:r>
              <a:rPr lang="en-US" b="1" i="1" dirty="0"/>
              <a:t>Contingency</a:t>
            </a:r>
            <a:r>
              <a:rPr lang="en-US" i="1" dirty="0"/>
              <a:t>. </a:t>
            </a:r>
            <a:r>
              <a:rPr lang="en-US" dirty="0"/>
              <a:t>You</a:t>
            </a:r>
            <a:r>
              <a:rPr lang="en-US" i="1" dirty="0"/>
              <a:t> </a:t>
            </a:r>
            <a:r>
              <a:rPr lang="en-US" dirty="0"/>
              <a:t>always need to have a contingency plan</a:t>
            </a:r>
            <a:r>
              <a:rPr lang="en-US" i="1" dirty="0"/>
              <a:t>. </a:t>
            </a:r>
            <a:r>
              <a:rPr lang="en-US" dirty="0"/>
              <a:t>Remember, there are two types. You devise Plan B for anything that may go wrong. This is for circumstances you can predict. In addition to this you need to prepare for </a:t>
            </a:r>
            <a:r>
              <a:rPr lang="en-US" i="1" dirty="0"/>
              <a:t>unforeseen</a:t>
            </a:r>
            <a:r>
              <a:rPr lang="en-US" dirty="0"/>
              <a:t> circumstances well. This is why you need to add 5% to the time budget of a task, because there is always something that can go wrong that you </a:t>
            </a:r>
            <a:r>
              <a:rPr lang="en-US" i="1" dirty="0"/>
              <a:t>could not</a:t>
            </a:r>
            <a:r>
              <a:rPr lang="en-US" dirty="0"/>
              <a:t> have been aware of to plan for. </a:t>
            </a:r>
          </a:p>
          <a:p>
            <a:pPr>
              <a:spcBef>
                <a:spcPct val="0"/>
              </a:spcBef>
            </a:pPr>
            <a:br>
              <a:rPr lang="en-US" b="1" i="1" dirty="0"/>
            </a:br>
            <a:r>
              <a:rPr lang="en-US" b="1" i="1" dirty="0"/>
              <a:t>Avoid. </a:t>
            </a:r>
            <a:r>
              <a:rPr lang="en-US" dirty="0"/>
              <a:t>Set</a:t>
            </a:r>
            <a:r>
              <a:rPr lang="en-US" b="1" i="1" dirty="0"/>
              <a:t> </a:t>
            </a:r>
            <a:r>
              <a:rPr lang="en-US" dirty="0"/>
              <a:t>counter measures to stop the threat from occurring. </a:t>
            </a:r>
          </a:p>
          <a:p>
            <a:pPr>
              <a:spcBef>
                <a:spcPct val="0"/>
              </a:spcBef>
            </a:pPr>
            <a:br>
              <a:rPr lang="en-US" b="1" i="1" dirty="0"/>
            </a:br>
            <a:r>
              <a:rPr lang="en-US" b="1" i="1" dirty="0"/>
              <a:t>Risk reduction. </a:t>
            </a:r>
            <a:r>
              <a:rPr lang="en-US" dirty="0"/>
              <a:t>Reduce the likelihood of risk occurring or reduce </a:t>
            </a:r>
            <a:r>
              <a:rPr lang="en-US"/>
              <a:t>its impact </a:t>
            </a:r>
            <a:r>
              <a:rPr lang="en-US" dirty="0"/>
              <a:t>on your project.</a:t>
            </a:r>
            <a:r>
              <a:rPr lang="en-US" b="1" i="1" dirty="0"/>
              <a:t> </a:t>
            </a:r>
            <a:endParaRPr lang="en-US" dirty="0"/>
          </a:p>
          <a:p>
            <a:pPr>
              <a:spcBef>
                <a:spcPct val="0"/>
              </a:spcBef>
            </a:pPr>
            <a:br>
              <a:rPr lang="en-US" b="1" i="1" dirty="0"/>
            </a:br>
            <a:r>
              <a:rPr lang="en-US" b="1" i="1" dirty="0"/>
              <a:t>Impact. </a:t>
            </a:r>
            <a:r>
              <a:rPr lang="en-US" dirty="0"/>
              <a:t>Take action to reduce the impact of risk on your project to acceptable levels.</a:t>
            </a:r>
          </a:p>
          <a:p>
            <a:pPr>
              <a:spcBef>
                <a:spcPct val="0"/>
              </a:spcBef>
            </a:pPr>
            <a:br>
              <a:rPr lang="en-US" b="1" i="1" dirty="0"/>
            </a:br>
            <a:r>
              <a:rPr lang="en-US" b="1" i="1" dirty="0"/>
              <a:t>Insurance.</a:t>
            </a:r>
            <a:r>
              <a:rPr lang="en-US" i="1" dirty="0"/>
              <a:t> </a:t>
            </a:r>
            <a:r>
              <a:rPr lang="en-US" dirty="0"/>
              <a:t>Get someone else to take the risk for a fixed price.</a:t>
            </a:r>
            <a:r>
              <a:rPr lang="en-US" i="1" dirty="0"/>
              <a:t> </a:t>
            </a:r>
            <a:endParaRPr lang="en-US" dirty="0"/>
          </a:p>
          <a:p>
            <a:pPr>
              <a:spcBef>
                <a:spcPct val="0"/>
              </a:spcBef>
            </a:pPr>
            <a:r>
              <a:rPr lang="en-US" dirty="0"/>
              <a:t> </a:t>
            </a:r>
          </a:p>
          <a:p>
            <a:pPr>
              <a:spcBef>
                <a:spcPct val="0"/>
              </a:spcBef>
            </a:pPr>
            <a:endParaRPr lang="en-US" dirty="0"/>
          </a:p>
          <a:p>
            <a:pPr>
              <a:spcBef>
                <a:spcPct val="0"/>
              </a:spcBef>
            </a:pPr>
            <a:r>
              <a:rPr lang="en-US" dirty="0"/>
              <a:t>Ask students, what is their current experience on these. Do they use this sort of risk mitigation in their project.</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15</a:t>
            </a:fld>
            <a:endParaRPr lang="en-US"/>
          </a:p>
        </p:txBody>
      </p:sp>
    </p:spTree>
    <p:extLst>
      <p:ext uri="{BB962C8B-B14F-4D97-AF65-F5344CB8AC3E}">
        <p14:creationId xmlns:p14="http://schemas.microsoft.com/office/powerpoint/2010/main" val="395887791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Familiarity of Risk   (Risky Shift)</a:t>
            </a:r>
          </a:p>
          <a:p>
            <a:endParaRPr lang="en-US" dirty="0"/>
          </a:p>
          <a:p>
            <a:pPr eaLnBrk="1" hangingPunct="1">
              <a:lnSpc>
                <a:spcPct val="90000"/>
              </a:lnSpc>
            </a:pPr>
            <a:r>
              <a:rPr lang="en-GB" altLang="en-US" dirty="0"/>
              <a:t>Risk is higher if we are dealing with the unfamiliar.</a:t>
            </a:r>
          </a:p>
          <a:p>
            <a:pPr eaLnBrk="1" hangingPunct="1">
              <a:lnSpc>
                <a:spcPct val="90000"/>
              </a:lnSpc>
            </a:pPr>
            <a:r>
              <a:rPr lang="en-GB" altLang="en-US" dirty="0"/>
              <a:t>The task itself may be unfamiliar.</a:t>
            </a:r>
          </a:p>
          <a:p>
            <a:pPr eaLnBrk="1" hangingPunct="1">
              <a:lnSpc>
                <a:spcPct val="90000"/>
              </a:lnSpc>
            </a:pPr>
            <a:r>
              <a:rPr lang="en-GB" altLang="en-US" dirty="0"/>
              <a:t>The setting may be unfamiliar.</a:t>
            </a:r>
          </a:p>
          <a:p>
            <a:pPr eaLnBrk="1" hangingPunct="1">
              <a:lnSpc>
                <a:spcPct val="90000"/>
              </a:lnSpc>
            </a:pPr>
            <a:endParaRPr lang="en-GB" altLang="en-US" dirty="0"/>
          </a:p>
          <a:p>
            <a:pPr eaLnBrk="1" hangingPunct="1">
              <a:lnSpc>
                <a:spcPct val="90000"/>
              </a:lnSpc>
            </a:pPr>
            <a:r>
              <a:rPr lang="en-GB" altLang="en-US" dirty="0"/>
              <a:t>We can help identify what is and what is not familiar using a risk identity grid. Either for the whole project or for major parts of it.</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16</a:t>
            </a:fld>
            <a:endParaRPr lang="en-US"/>
          </a:p>
        </p:txBody>
      </p:sp>
    </p:spTree>
    <p:extLst>
      <p:ext uri="{BB962C8B-B14F-4D97-AF65-F5344CB8AC3E}">
        <p14:creationId xmlns:p14="http://schemas.microsoft.com/office/powerpoint/2010/main" val="46004829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Sydney, Australia.</a:t>
            </a:r>
            <a:br>
              <a:rPr lang="en-GB" dirty="0"/>
            </a:br>
            <a:br>
              <a:rPr lang="en-GB" dirty="0"/>
            </a:br>
            <a:r>
              <a:rPr lang="en-GB" dirty="0"/>
              <a:t>The M5 East Tunnel was constructed under strict budget and schedule requirements.</a:t>
            </a:r>
            <a:br>
              <a:rPr lang="en-GB" dirty="0"/>
            </a:br>
            <a:br>
              <a:rPr lang="en-GB" dirty="0"/>
            </a:br>
            <a:r>
              <a:rPr lang="en-GB" dirty="0"/>
              <a:t>Massive traffic delays now hamper commuters, highlights how these requirements may have been overly excessive. </a:t>
            </a:r>
          </a:p>
          <a:p>
            <a:endParaRPr lang="en-GB" dirty="0"/>
          </a:p>
          <a:p>
            <a:r>
              <a:rPr lang="en-GB" dirty="0"/>
              <a:t>The inclusion of an inexpensive computer system with a high failure rate, has resulted in security cameras frequently failing, requiring operators to close the tunnel due to inability to react to  incidents (accident, fire, or excessive pollution etc) inside the tunnel. </a:t>
            </a:r>
          </a:p>
          <a:p>
            <a:endParaRPr lang="en-GB" dirty="0"/>
          </a:p>
          <a:p>
            <a:r>
              <a:rPr lang="en-GB" dirty="0"/>
              <a:t>The tunnel was built to handle 70,000 vehicles a day, but now carries 100,000 so any problems/failure can cause immediate traffic congestion. </a:t>
            </a:r>
          </a:p>
          <a:p>
            <a:endParaRPr lang="en-GB" dirty="0"/>
          </a:p>
          <a:p>
            <a:r>
              <a:rPr lang="en-GB" dirty="0"/>
              <a:t>A properly conducted managerial risk analysis, including analysis of overuse, may have anticipated these problems and mandated a more reliable set of computers once the costs of failure had been included.</a:t>
            </a:r>
          </a:p>
          <a:p>
            <a:endParaRPr lang="en-GB" dirty="0"/>
          </a:p>
          <a:p>
            <a:r>
              <a:rPr lang="en-GB" dirty="0"/>
              <a:t>What other risks can you identify and what potential solutions can you propose to prevent these happening?</a:t>
            </a:r>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17</a:t>
            </a:fld>
            <a:endParaRPr lang="en-US"/>
          </a:p>
        </p:txBody>
      </p:sp>
    </p:spTree>
    <p:extLst>
      <p:ext uri="{BB962C8B-B14F-4D97-AF65-F5344CB8AC3E}">
        <p14:creationId xmlns:p14="http://schemas.microsoft.com/office/powerpoint/2010/main" val="54836357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19</a:t>
            </a:fld>
            <a:endParaRPr lang="en-US"/>
          </a:p>
        </p:txBody>
      </p:sp>
    </p:spTree>
    <p:extLst>
      <p:ext uri="{BB962C8B-B14F-4D97-AF65-F5344CB8AC3E}">
        <p14:creationId xmlns:p14="http://schemas.microsoft.com/office/powerpoint/2010/main" val="26752647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8952851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153693"/>
            <a:ext cx="10515600" cy="905324"/>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072027"/>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3098860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838200" y="6356351"/>
            <a:ext cx="2743200" cy="365125"/>
          </a:xfrm>
          <a:prstGeom prst="rect">
            <a:avLst/>
          </a:prstGeom>
        </p:spPr>
        <p:txBody>
          <a:bodyPr/>
          <a:lstStyle/>
          <a:p>
            <a:fld id="{76F97E76-EFB2-4AF3-AA78-C4BDCD222E78}" type="datetime1">
              <a:rPr lang="en-GB" smtClean="0"/>
              <a:t>30/07/2021</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6663469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838200" y="6356351"/>
            <a:ext cx="2743200" cy="365125"/>
          </a:xfrm>
          <a:prstGeom prst="rect">
            <a:avLst/>
          </a:prstGeom>
        </p:spPr>
        <p:txBody>
          <a:bodyPr/>
          <a:lstStyle/>
          <a:p>
            <a:fld id="{2A74A07F-3A93-4B0D-B98F-18F7D6B6F8F9}" type="datetime1">
              <a:rPr lang="en-GB" smtClean="0"/>
              <a:t>30/07/2021</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8649788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838200" y="6356351"/>
            <a:ext cx="2743200" cy="365125"/>
          </a:xfrm>
          <a:prstGeom prst="rect">
            <a:avLst/>
          </a:prstGeom>
        </p:spPr>
        <p:txBody>
          <a:bodyPr/>
          <a:lstStyle/>
          <a:p>
            <a:fld id="{ADC19E6F-DAA7-45F5-B261-DD074588C1C0}" type="datetime1">
              <a:rPr lang="en-GB" smtClean="0"/>
              <a:t>30/07/2021</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112752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838200" y="6356351"/>
            <a:ext cx="2743200" cy="365125"/>
          </a:xfrm>
          <a:prstGeom prst="rect">
            <a:avLst/>
          </a:prstGeom>
        </p:spPr>
        <p:txBody>
          <a:bodyPr/>
          <a:lstStyle/>
          <a:p>
            <a:fld id="{7706A818-4D65-4773-95B1-ACD3D376FA51}" type="datetime1">
              <a:rPr lang="en-GB" smtClean="0"/>
              <a:t>30/07/2021</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345317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838200" y="6356351"/>
            <a:ext cx="2743200" cy="365125"/>
          </a:xfrm>
          <a:prstGeom prst="rect">
            <a:avLst/>
          </a:prstGeom>
        </p:spPr>
        <p:txBody>
          <a:bodyPr/>
          <a:lstStyle/>
          <a:p>
            <a:fld id="{555BDFB3-B3CA-4774-A124-EED5487DA404}" type="datetime1">
              <a:rPr lang="en-GB" smtClean="0"/>
              <a:t>30/07/2021</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582321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838200" y="6356351"/>
            <a:ext cx="2743200" cy="365125"/>
          </a:xfrm>
          <a:prstGeom prst="rect">
            <a:avLst/>
          </a:prstGeom>
        </p:spPr>
        <p:txBody>
          <a:bodyPr/>
          <a:lstStyle/>
          <a:p>
            <a:fld id="{407E4E5F-8B6A-428A-AFA4-33B6B75F534E}" type="datetime1">
              <a:rPr lang="en-GB" smtClean="0"/>
              <a:t>30/07/2021</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542333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838200" y="6356351"/>
            <a:ext cx="2743200" cy="365125"/>
          </a:xfrm>
          <a:prstGeom prst="rect">
            <a:avLst/>
          </a:prstGeom>
        </p:spPr>
        <p:txBody>
          <a:bodyPr/>
          <a:lstStyle/>
          <a:p>
            <a:fld id="{3D4F45BF-86A6-4971-9911-E4ECF186F714}" type="datetime1">
              <a:rPr lang="en-GB" smtClean="0"/>
              <a:t>30/07/2021</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1630371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838200" y="6356351"/>
            <a:ext cx="2743200" cy="365125"/>
          </a:xfrm>
          <a:prstGeom prst="rect">
            <a:avLst/>
          </a:prstGeom>
        </p:spPr>
        <p:txBody>
          <a:bodyPr/>
          <a:lstStyle/>
          <a:p>
            <a:fld id="{D369EA52-3928-4B5E-A0EE-C76291E66012}" type="datetime1">
              <a:rPr lang="en-GB" smtClean="0"/>
              <a:t>30/07/2021</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691380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838200" y="6356351"/>
            <a:ext cx="2743200" cy="365125"/>
          </a:xfrm>
          <a:prstGeom prst="rect">
            <a:avLst/>
          </a:prstGeom>
        </p:spPr>
        <p:txBody>
          <a:bodyPr/>
          <a:lstStyle/>
          <a:p>
            <a:fld id="{005ED639-EB68-42BD-BAA3-182B0CBB6A30}" type="datetime1">
              <a:rPr lang="en-GB" smtClean="0"/>
              <a:t>30/07/2021</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1881715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18263611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0C4C4-D4F9-AF47-9CE8-98B486B46F57}"/>
              </a:ext>
            </a:extLst>
          </p:cNvPr>
          <p:cNvSpPr>
            <a:spLocks noGrp="1"/>
          </p:cNvSpPr>
          <p:nvPr>
            <p:ph type="ctrTitle"/>
          </p:nvPr>
        </p:nvSpPr>
        <p:spPr/>
        <p:txBody>
          <a:bodyPr/>
          <a:lstStyle/>
          <a:p>
            <a:r>
              <a:rPr lang="en-US" dirty="0"/>
              <a:t>BA Management Skills for the Workplace</a:t>
            </a:r>
            <a:br>
              <a:rPr lang="en-US" dirty="0"/>
            </a:br>
            <a:r>
              <a:rPr lang="en-US" dirty="0"/>
              <a:t>BMSK5004</a:t>
            </a:r>
          </a:p>
        </p:txBody>
      </p:sp>
      <p:sp>
        <p:nvSpPr>
          <p:cNvPr id="3" name="Subtitle 2">
            <a:extLst>
              <a:ext uri="{FF2B5EF4-FFF2-40B4-BE49-F238E27FC236}">
                <a16:creationId xmlns:a16="http://schemas.microsoft.com/office/drawing/2014/main" id="{50F01303-D95B-654C-B7CE-C557920BD28C}"/>
              </a:ext>
            </a:extLst>
          </p:cNvPr>
          <p:cNvSpPr>
            <a:spLocks noGrp="1"/>
          </p:cNvSpPr>
          <p:nvPr>
            <p:ph type="subTitle" idx="1"/>
          </p:nvPr>
        </p:nvSpPr>
        <p:spPr>
          <a:xfrm>
            <a:off x="2371060" y="3744615"/>
            <a:ext cx="7989164" cy="1627485"/>
          </a:xfrm>
        </p:spPr>
        <p:txBody>
          <a:bodyPr>
            <a:normAutofit/>
          </a:bodyPr>
          <a:lstStyle/>
          <a:p>
            <a:r>
              <a:rPr lang="en-GB" b="1" dirty="0"/>
              <a:t>Managing Projects in the Organisation</a:t>
            </a:r>
          </a:p>
          <a:p>
            <a:r>
              <a:rPr lang="en-GB" b="1" dirty="0"/>
              <a:t>Online Session 4</a:t>
            </a:r>
          </a:p>
          <a:p>
            <a:endParaRPr lang="en-US" dirty="0">
              <a:solidFill>
                <a:schemeClr val="bg1"/>
              </a:solidFill>
            </a:endParaRPr>
          </a:p>
        </p:txBody>
      </p:sp>
    </p:spTree>
    <p:extLst>
      <p:ext uri="{BB962C8B-B14F-4D97-AF65-F5344CB8AC3E}">
        <p14:creationId xmlns:p14="http://schemas.microsoft.com/office/powerpoint/2010/main" val="21351535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8EC9E1AB-77C6-AD4E-9722-2095CBBCD264}"/>
              </a:ext>
            </a:extLst>
          </p:cNvPr>
          <p:cNvSpPr>
            <a:spLocks noGrp="1"/>
          </p:cNvSpPr>
          <p:nvPr>
            <p:ph type="title"/>
          </p:nvPr>
        </p:nvSpPr>
        <p:spPr>
          <a:xfrm>
            <a:off x="2318658" y="119743"/>
            <a:ext cx="7772400" cy="1143000"/>
          </a:xfrm>
        </p:spPr>
        <p:txBody>
          <a:bodyPr/>
          <a:lstStyle/>
          <a:p>
            <a:r>
              <a:rPr lang="en-GB" altLang="en-US" dirty="0">
                <a:latin typeface="Arial" panose="020B0604020202020204" pitchFamily="34" charset="0"/>
                <a:cs typeface="Arial" panose="020B0604020202020204" pitchFamily="34" charset="0"/>
              </a:rPr>
              <a:t>Session 5</a:t>
            </a:r>
          </a:p>
        </p:txBody>
      </p:sp>
      <p:sp>
        <p:nvSpPr>
          <p:cNvPr id="9" name="Content Placeholder 2">
            <a:extLst>
              <a:ext uri="{FF2B5EF4-FFF2-40B4-BE49-F238E27FC236}">
                <a16:creationId xmlns:a16="http://schemas.microsoft.com/office/drawing/2014/main" id="{94A1FA51-585C-7E41-B375-9319551BAEE2}"/>
              </a:ext>
            </a:extLst>
          </p:cNvPr>
          <p:cNvSpPr>
            <a:spLocks noGrp="1"/>
          </p:cNvSpPr>
          <p:nvPr>
            <p:ph idx="1"/>
          </p:nvPr>
        </p:nvSpPr>
        <p:spPr>
          <a:xfrm>
            <a:off x="685800" y="1491342"/>
            <a:ext cx="10896600" cy="3031671"/>
          </a:xfrm>
        </p:spPr>
        <p:txBody>
          <a:bodyPr>
            <a:normAutofit/>
          </a:bodyPr>
          <a:lstStyle/>
          <a:p>
            <a:pPr marL="0" indent="0">
              <a:buFontTx/>
              <a:buNone/>
            </a:pPr>
            <a:r>
              <a:rPr lang="en-GB" altLang="en-US" dirty="0">
                <a:latin typeface="Arial" panose="020B0604020202020204" pitchFamily="34" charset="0"/>
                <a:cs typeface="Arial" panose="020B0604020202020204" pitchFamily="34" charset="0"/>
              </a:rPr>
              <a:t>Risk Management</a:t>
            </a:r>
          </a:p>
          <a:p>
            <a:pPr marL="0" indent="0">
              <a:buFontTx/>
              <a:buNone/>
            </a:pPr>
            <a:r>
              <a:rPr lang="en-GB" altLang="en-US" dirty="0">
                <a:latin typeface="Arial" panose="020B0604020202020204" pitchFamily="34" charset="0"/>
                <a:cs typeface="Arial" panose="020B0604020202020204" pitchFamily="34" charset="0"/>
              </a:rPr>
              <a:t> </a:t>
            </a:r>
          </a:p>
          <a:p>
            <a:pPr marL="0" indent="0">
              <a:buFontTx/>
              <a:buNone/>
            </a:pPr>
            <a:endParaRPr lang="en-GB" altLang="en-US"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4294967295"/>
          </p:nvPr>
        </p:nvSpPr>
        <p:spPr>
          <a:xfrm>
            <a:off x="8610600" y="6356351"/>
            <a:ext cx="2743200" cy="365125"/>
          </a:xfrm>
          <a:prstGeom prst="rect">
            <a:avLst/>
          </a:prstGeom>
        </p:spPr>
        <p:txBody>
          <a:bodyPr/>
          <a:lstStyle/>
          <a:p>
            <a:fld id="{3D165440-4880-415F-9146-4793BDD623F8}" type="slidenum">
              <a:rPr lang="en-GB" smtClean="0"/>
              <a:t>2</a:t>
            </a:fld>
            <a:endParaRPr lang="en-GB"/>
          </a:p>
        </p:txBody>
      </p:sp>
      <p:pic>
        <p:nvPicPr>
          <p:cNvPr id="3" name="Picture 2">
            <a:extLst>
              <a:ext uri="{FF2B5EF4-FFF2-40B4-BE49-F238E27FC236}">
                <a16:creationId xmlns:a16="http://schemas.microsoft.com/office/drawing/2014/main" id="{5C9DD064-E316-4644-8458-D9613E6F38C4}"/>
              </a:ext>
            </a:extLst>
          </p:cNvPr>
          <p:cNvPicPr>
            <a:picLocks noChangeAspect="1"/>
          </p:cNvPicPr>
          <p:nvPr/>
        </p:nvPicPr>
        <p:blipFill>
          <a:blip r:embed="rId2"/>
          <a:stretch>
            <a:fillRect/>
          </a:stretch>
        </p:blipFill>
        <p:spPr>
          <a:xfrm>
            <a:off x="7021286" y="3139414"/>
            <a:ext cx="4844517" cy="2468543"/>
          </a:xfrm>
          <a:prstGeom prst="rect">
            <a:avLst/>
          </a:prstGeom>
        </p:spPr>
      </p:pic>
    </p:spTree>
    <p:extLst>
      <p:ext uri="{BB962C8B-B14F-4D97-AF65-F5344CB8AC3E}">
        <p14:creationId xmlns:p14="http://schemas.microsoft.com/office/powerpoint/2010/main" val="41590763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9506AD-9B98-9C4E-A8B1-898668624147}"/>
              </a:ext>
            </a:extLst>
          </p:cNvPr>
          <p:cNvSpPr>
            <a:spLocks noGrp="1"/>
          </p:cNvSpPr>
          <p:nvPr>
            <p:ph type="title"/>
          </p:nvPr>
        </p:nvSpPr>
        <p:spPr/>
        <p:txBody>
          <a:bodyPr/>
          <a:lstStyle/>
          <a:p>
            <a:r>
              <a:rPr lang="en-US" sz="3600" b="1" dirty="0"/>
              <a:t>BMSK5004 – Managing Projects in the Organisation</a:t>
            </a:r>
            <a:endParaRPr lang="en-GB" sz="3600" dirty="0"/>
          </a:p>
        </p:txBody>
      </p:sp>
      <p:sp>
        <p:nvSpPr>
          <p:cNvPr id="4" name="Slide Number Placeholder 3">
            <a:extLst>
              <a:ext uri="{FF2B5EF4-FFF2-40B4-BE49-F238E27FC236}">
                <a16:creationId xmlns:a16="http://schemas.microsoft.com/office/drawing/2014/main" id="{47A7BB3D-F769-5043-9E71-58BCE41C0D41}"/>
              </a:ext>
            </a:extLst>
          </p:cNvPr>
          <p:cNvSpPr>
            <a:spLocks noGrp="1"/>
          </p:cNvSpPr>
          <p:nvPr>
            <p:ph type="sldNum" sz="quarter" idx="4294967295"/>
          </p:nvPr>
        </p:nvSpPr>
        <p:spPr>
          <a:xfrm>
            <a:off x="8610600" y="6356351"/>
            <a:ext cx="2743200" cy="365125"/>
          </a:xfrm>
          <a:prstGeom prst="rect">
            <a:avLst/>
          </a:prstGeom>
        </p:spPr>
        <p:txBody>
          <a:bodyPr/>
          <a:lstStyle/>
          <a:p>
            <a:fld id="{3D165440-4880-415F-9146-4793BDD623F8}" type="slidenum">
              <a:rPr lang="en-GB" smtClean="0"/>
              <a:pPr/>
              <a:t>3</a:t>
            </a:fld>
            <a:endParaRPr lang="en-GB" dirty="0"/>
          </a:p>
        </p:txBody>
      </p:sp>
      <p:sp>
        <p:nvSpPr>
          <p:cNvPr id="5" name="Content Placeholder 2">
            <a:extLst>
              <a:ext uri="{FF2B5EF4-FFF2-40B4-BE49-F238E27FC236}">
                <a16:creationId xmlns:a16="http://schemas.microsoft.com/office/drawing/2014/main" id="{16106B79-A03A-904C-8973-66FF96F7852F}"/>
              </a:ext>
            </a:extLst>
          </p:cNvPr>
          <p:cNvSpPr txBox="1">
            <a:spLocks/>
          </p:cNvSpPr>
          <p:nvPr/>
        </p:nvSpPr>
        <p:spPr>
          <a:xfrm>
            <a:off x="381000" y="1449002"/>
            <a:ext cx="5613400" cy="3917032"/>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hangingPunct="0">
              <a:buFont typeface="Arial" panose="020B0604020202020204" pitchFamily="34" charset="0"/>
              <a:buNone/>
            </a:pPr>
            <a:endParaRPr lang="en-GB" sz="2000" dirty="0"/>
          </a:p>
          <a:p>
            <a:pPr marL="457200" indent="-457200" hangingPunct="0">
              <a:buFont typeface="+mj-lt"/>
              <a:buAutoNum type="arabicPeriod"/>
            </a:pPr>
            <a:r>
              <a:rPr lang="en-GB" sz="2000" dirty="0"/>
              <a:t>Critically assess the usefulness of project management tools and techniques for managing a project within an organisation;</a:t>
            </a:r>
          </a:p>
          <a:p>
            <a:pPr marL="457200" indent="-457200" hangingPunct="0">
              <a:buFont typeface="+mj-lt"/>
              <a:buAutoNum type="arabicPeriod"/>
            </a:pPr>
            <a:endParaRPr lang="en-GB" sz="2000" dirty="0"/>
          </a:p>
          <a:p>
            <a:pPr marL="457200" indent="-457200" hangingPunct="0">
              <a:buFont typeface="+mj-lt"/>
              <a:buAutoNum type="arabicPeriod"/>
            </a:pPr>
            <a:r>
              <a:rPr lang="en-GB" sz="2000" dirty="0"/>
              <a:t>Plan the implementation of a project of appropriate complexity within a workplace; </a:t>
            </a:r>
          </a:p>
          <a:p>
            <a:pPr marL="457200" indent="-457200" hangingPunct="0">
              <a:buFont typeface="+mj-lt"/>
              <a:buAutoNum type="arabicPeriod"/>
            </a:pPr>
            <a:endParaRPr lang="en-GB" sz="2000" dirty="0"/>
          </a:p>
          <a:p>
            <a:pPr marL="457200" indent="-457200" hangingPunct="0">
              <a:buFont typeface="+mj-lt"/>
              <a:buAutoNum type="arabicPeriod"/>
            </a:pPr>
            <a:r>
              <a:rPr lang="en-GB" sz="2000" dirty="0"/>
              <a:t>Critically evaluate their ability to manage a project.</a:t>
            </a:r>
          </a:p>
          <a:p>
            <a:endParaRPr lang="en-GB" dirty="0"/>
          </a:p>
        </p:txBody>
      </p:sp>
      <p:sp>
        <p:nvSpPr>
          <p:cNvPr id="6" name="TextBox 5">
            <a:extLst>
              <a:ext uri="{FF2B5EF4-FFF2-40B4-BE49-F238E27FC236}">
                <a16:creationId xmlns:a16="http://schemas.microsoft.com/office/drawing/2014/main" id="{40F52CC3-BFD4-C249-A40D-E65BF84CAA99}"/>
              </a:ext>
            </a:extLst>
          </p:cNvPr>
          <p:cNvSpPr txBox="1"/>
          <p:nvPr/>
        </p:nvSpPr>
        <p:spPr>
          <a:xfrm>
            <a:off x="5994400" y="1588703"/>
            <a:ext cx="6197596" cy="3168560"/>
          </a:xfrm>
          <a:prstGeom prst="rect">
            <a:avLst/>
          </a:prstGeom>
          <a:noFill/>
        </p:spPr>
        <p:txBody>
          <a:bodyPr wrap="square" rtlCol="0">
            <a:spAutoFit/>
          </a:bodyPr>
          <a:lstStyle/>
          <a:p>
            <a:pPr>
              <a:lnSpc>
                <a:spcPct val="170000"/>
              </a:lnSpc>
            </a:pPr>
            <a:r>
              <a:rPr lang="en-GB" sz="2000" b="1" dirty="0"/>
              <a:t>Common Assessment Criteria</a:t>
            </a:r>
          </a:p>
          <a:p>
            <a:pPr>
              <a:lnSpc>
                <a:spcPct val="170000"/>
              </a:lnSpc>
            </a:pPr>
            <a:r>
              <a:rPr lang="en-GB" sz="2000" dirty="0"/>
              <a:t>Engagement with Literature Skills.			20</a:t>
            </a:r>
          </a:p>
          <a:p>
            <a:pPr>
              <a:lnSpc>
                <a:spcPct val="170000"/>
              </a:lnSpc>
            </a:pPr>
            <a:r>
              <a:rPr lang="en-GB" sz="2000" dirty="0"/>
              <a:t>Knowledge and Understanding Skills 		30</a:t>
            </a:r>
          </a:p>
          <a:p>
            <a:pPr>
              <a:lnSpc>
                <a:spcPct val="170000"/>
              </a:lnSpc>
            </a:pPr>
            <a:r>
              <a:rPr lang="en-GB" sz="2000" dirty="0"/>
              <a:t>Cognitive and Intellectual Skills			30</a:t>
            </a:r>
          </a:p>
          <a:p>
            <a:pPr>
              <a:lnSpc>
                <a:spcPct val="170000"/>
              </a:lnSpc>
            </a:pPr>
            <a:r>
              <a:rPr lang="en-GB" sz="2000" dirty="0"/>
              <a:t>Practical Application Skills 			        	10</a:t>
            </a:r>
          </a:p>
          <a:p>
            <a:pPr>
              <a:lnSpc>
                <a:spcPct val="170000"/>
              </a:lnSpc>
            </a:pPr>
            <a:r>
              <a:rPr lang="en-GB" sz="2000" dirty="0"/>
              <a:t>Transferable Skills for Life and Professional Practice  	10</a:t>
            </a:r>
          </a:p>
        </p:txBody>
      </p:sp>
      <p:cxnSp>
        <p:nvCxnSpPr>
          <p:cNvPr id="7" name="Straight Connector 6">
            <a:extLst>
              <a:ext uri="{FF2B5EF4-FFF2-40B4-BE49-F238E27FC236}">
                <a16:creationId xmlns:a16="http://schemas.microsoft.com/office/drawing/2014/main" id="{AFE4EC9A-A118-EF40-A0BE-F848114464C2}"/>
              </a:ext>
            </a:extLst>
          </p:cNvPr>
          <p:cNvCxnSpPr/>
          <p:nvPr/>
        </p:nvCxnSpPr>
        <p:spPr>
          <a:xfrm>
            <a:off x="5854700" y="1449002"/>
            <a:ext cx="0" cy="3948498"/>
          </a:xfrm>
          <a:prstGeom prst="line">
            <a:avLst/>
          </a:prstGeom>
          <a:ln w="1905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8345326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98B122-080E-D345-8550-EB04F4AD1909}"/>
              </a:ext>
            </a:extLst>
          </p:cNvPr>
          <p:cNvSpPr>
            <a:spLocks noGrp="1"/>
          </p:cNvSpPr>
          <p:nvPr>
            <p:ph type="title"/>
          </p:nvPr>
        </p:nvSpPr>
        <p:spPr>
          <a:xfrm>
            <a:off x="609600" y="109765"/>
            <a:ext cx="10972800" cy="1143000"/>
          </a:xfrm>
        </p:spPr>
        <p:txBody>
          <a:bodyPr/>
          <a:lstStyle/>
          <a:p>
            <a:r>
              <a:rPr lang="en-US" dirty="0"/>
              <a:t>Risk Management</a:t>
            </a:r>
          </a:p>
        </p:txBody>
      </p:sp>
      <p:sp>
        <p:nvSpPr>
          <p:cNvPr id="4" name="Slide Number Placeholder 3">
            <a:extLst>
              <a:ext uri="{FF2B5EF4-FFF2-40B4-BE49-F238E27FC236}">
                <a16:creationId xmlns:a16="http://schemas.microsoft.com/office/drawing/2014/main" id="{14B5A83F-CF7D-AF4B-85A3-C14E6F256F66}"/>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4</a:t>
            </a:fld>
            <a:endParaRPr lang="en-GB"/>
          </a:p>
        </p:txBody>
      </p:sp>
      <p:sp>
        <p:nvSpPr>
          <p:cNvPr id="5" name="Text Box 3">
            <a:extLst>
              <a:ext uri="{FF2B5EF4-FFF2-40B4-BE49-F238E27FC236}">
                <a16:creationId xmlns:a16="http://schemas.microsoft.com/office/drawing/2014/main" id="{E237FFCC-D04F-6341-90FD-D940CD75128C}"/>
              </a:ext>
            </a:extLst>
          </p:cNvPr>
          <p:cNvSpPr txBox="1">
            <a:spLocks noChangeArrowheads="1"/>
          </p:cNvSpPr>
          <p:nvPr/>
        </p:nvSpPr>
        <p:spPr bwMode="auto">
          <a:xfrm>
            <a:off x="2135189" y="1392237"/>
            <a:ext cx="2305050" cy="847725"/>
          </a:xfrm>
          <a:prstGeom prst="rect">
            <a:avLst/>
          </a:prstGeom>
          <a:noFill/>
          <a:ln w="25400">
            <a:solidFill>
              <a:srgbClr val="9900FF"/>
            </a:solidFill>
            <a:miter lim="800000"/>
            <a:headEnd/>
            <a:tailEnd/>
          </a:ln>
        </p:spPr>
        <p:txBody>
          <a:bodyPr>
            <a:spAutoFit/>
          </a:bodyPr>
          <a:lstStyle/>
          <a:p>
            <a:pPr eaLnBrk="0" hangingPunct="0">
              <a:spcBef>
                <a:spcPct val="50000"/>
              </a:spcBef>
            </a:pPr>
            <a:r>
              <a:rPr lang="en-GB"/>
              <a:t>Identify the Risks</a:t>
            </a:r>
          </a:p>
        </p:txBody>
      </p:sp>
      <p:grpSp>
        <p:nvGrpSpPr>
          <p:cNvPr id="6" name="Group 4">
            <a:extLst>
              <a:ext uri="{FF2B5EF4-FFF2-40B4-BE49-F238E27FC236}">
                <a16:creationId xmlns:a16="http://schemas.microsoft.com/office/drawing/2014/main" id="{56EAA132-5B97-134B-9FCD-DE45E9012D52}"/>
              </a:ext>
            </a:extLst>
          </p:cNvPr>
          <p:cNvGrpSpPr>
            <a:grpSpLocks/>
          </p:cNvGrpSpPr>
          <p:nvPr/>
        </p:nvGrpSpPr>
        <p:grpSpPr bwMode="auto">
          <a:xfrm>
            <a:off x="4008439" y="1752599"/>
            <a:ext cx="2305050" cy="1495425"/>
            <a:chOff x="1565" y="1616"/>
            <a:chExt cx="1452" cy="942"/>
          </a:xfrm>
        </p:grpSpPr>
        <p:sp>
          <p:nvSpPr>
            <p:cNvPr id="7" name="Text Box 5">
              <a:extLst>
                <a:ext uri="{FF2B5EF4-FFF2-40B4-BE49-F238E27FC236}">
                  <a16:creationId xmlns:a16="http://schemas.microsoft.com/office/drawing/2014/main" id="{269E961A-D5D8-BA4A-8830-DD01C9333D49}"/>
                </a:ext>
              </a:extLst>
            </p:cNvPr>
            <p:cNvSpPr txBox="1">
              <a:spLocks noChangeArrowheads="1"/>
            </p:cNvSpPr>
            <p:nvPr/>
          </p:nvSpPr>
          <p:spPr bwMode="auto">
            <a:xfrm>
              <a:off x="1565" y="2024"/>
              <a:ext cx="1452" cy="534"/>
            </a:xfrm>
            <a:prstGeom prst="rect">
              <a:avLst/>
            </a:prstGeom>
            <a:noFill/>
            <a:ln w="25400">
              <a:solidFill>
                <a:srgbClr val="9900FF"/>
              </a:solidFill>
              <a:miter lim="800000"/>
              <a:headEnd/>
              <a:tailEnd/>
            </a:ln>
          </p:spPr>
          <p:txBody>
            <a:bodyPr>
              <a:spAutoFit/>
            </a:bodyPr>
            <a:lstStyle/>
            <a:p>
              <a:pPr eaLnBrk="0" hangingPunct="0">
                <a:spcBef>
                  <a:spcPct val="50000"/>
                </a:spcBef>
              </a:pPr>
              <a:r>
                <a:rPr lang="en-GB"/>
                <a:t>Evaluate the Risks</a:t>
              </a:r>
            </a:p>
          </p:txBody>
        </p:sp>
        <p:sp>
          <p:nvSpPr>
            <p:cNvPr id="8" name="AutoShape 6">
              <a:extLst>
                <a:ext uri="{FF2B5EF4-FFF2-40B4-BE49-F238E27FC236}">
                  <a16:creationId xmlns:a16="http://schemas.microsoft.com/office/drawing/2014/main" id="{A436D232-1352-8C40-A72F-6B53415E7D8A}"/>
                </a:ext>
              </a:extLst>
            </p:cNvPr>
            <p:cNvSpPr>
              <a:spLocks noChangeArrowheads="1"/>
            </p:cNvSpPr>
            <p:nvPr/>
          </p:nvSpPr>
          <p:spPr bwMode="auto">
            <a:xfrm rot="5400000">
              <a:off x="2080" y="1645"/>
              <a:ext cx="318" cy="260"/>
            </a:xfrm>
            <a:custGeom>
              <a:avLst/>
              <a:gdLst>
                <a:gd name="T0" fmla="*/ 0 w 21600"/>
                <a:gd name="T1" fmla="*/ 0 h 21600"/>
                <a:gd name="T2" fmla="*/ 0 w 21600"/>
                <a:gd name="T3" fmla="*/ 0 h 21600"/>
                <a:gd name="T4" fmla="*/ 0 w 21600"/>
                <a:gd name="T5" fmla="*/ 0 h 21600"/>
                <a:gd name="T6" fmla="*/ 0 w 21600"/>
                <a:gd name="T7" fmla="*/ 0 h 21600"/>
                <a:gd name="T8" fmla="*/ 17694720 60000 65536"/>
                <a:gd name="T9" fmla="*/ 5898240 60000 65536"/>
                <a:gd name="T10" fmla="*/ 5898240 60000 65536"/>
                <a:gd name="T11" fmla="*/ 0 60000 65536"/>
                <a:gd name="T12" fmla="*/ 12430 w 21600"/>
                <a:gd name="T13" fmla="*/ 2908 h 21600"/>
                <a:gd name="T14" fmla="*/ 19426 w 21600"/>
                <a:gd name="T15" fmla="*/ 9222 h 21600"/>
              </a:gdLst>
              <a:ahLst/>
              <a:cxnLst>
                <a:cxn ang="T8">
                  <a:pos x="T0" y="T1"/>
                </a:cxn>
                <a:cxn ang="T9">
                  <a:pos x="T2" y="T3"/>
                </a:cxn>
                <a:cxn ang="T10">
                  <a:pos x="T4" y="T5"/>
                </a:cxn>
                <a:cxn ang="T11">
                  <a:pos x="T6" y="T7"/>
                </a:cxn>
              </a:cxnLst>
              <a:rect l="T12" t="T13" r="T14" b="T15"/>
              <a:pathLst>
                <a:path w="21600" h="21600">
                  <a:moveTo>
                    <a:pt x="21600" y="6079"/>
                  </a:moveTo>
                  <a:lnTo>
                    <a:pt x="17488" y="0"/>
                  </a:lnTo>
                  <a:lnTo>
                    <a:pt x="17488" y="2912"/>
                  </a:lnTo>
                  <a:lnTo>
                    <a:pt x="12427" y="2912"/>
                  </a:lnTo>
                  <a:cubicBezTo>
                    <a:pt x="5564" y="2912"/>
                    <a:pt x="0" y="7052"/>
                    <a:pt x="0" y="12158"/>
                  </a:cubicBezTo>
                  <a:lnTo>
                    <a:pt x="0" y="21600"/>
                  </a:lnTo>
                  <a:lnTo>
                    <a:pt x="6474" y="21600"/>
                  </a:lnTo>
                  <a:lnTo>
                    <a:pt x="6474" y="12158"/>
                  </a:lnTo>
                  <a:cubicBezTo>
                    <a:pt x="6474" y="10550"/>
                    <a:pt x="9139" y="9246"/>
                    <a:pt x="12427" y="9246"/>
                  </a:cubicBezTo>
                  <a:lnTo>
                    <a:pt x="17488" y="9246"/>
                  </a:lnTo>
                  <a:lnTo>
                    <a:pt x="17488" y="12158"/>
                  </a:lnTo>
                  <a:lnTo>
                    <a:pt x="21600" y="6079"/>
                  </a:lnTo>
                  <a:close/>
                </a:path>
              </a:pathLst>
            </a:custGeom>
            <a:solidFill>
              <a:schemeClr val="accent1"/>
            </a:solidFill>
            <a:ln w="9525">
              <a:solidFill>
                <a:schemeClr val="tx1"/>
              </a:solidFill>
              <a:miter lim="800000"/>
              <a:headEnd/>
              <a:tailEnd/>
            </a:ln>
          </p:spPr>
          <p:txBody>
            <a:bodyPr wrap="none" anchor="ctr"/>
            <a:lstStyle/>
            <a:p>
              <a:endParaRPr lang="en-GB"/>
            </a:p>
          </p:txBody>
        </p:sp>
      </p:grpSp>
      <p:grpSp>
        <p:nvGrpSpPr>
          <p:cNvPr id="9" name="Group 7">
            <a:extLst>
              <a:ext uri="{FF2B5EF4-FFF2-40B4-BE49-F238E27FC236}">
                <a16:creationId xmlns:a16="http://schemas.microsoft.com/office/drawing/2014/main" id="{81895939-C175-4347-928F-F3A77D8332D4}"/>
              </a:ext>
            </a:extLst>
          </p:cNvPr>
          <p:cNvGrpSpPr>
            <a:grpSpLocks/>
          </p:cNvGrpSpPr>
          <p:nvPr/>
        </p:nvGrpSpPr>
        <p:grpSpPr bwMode="auto">
          <a:xfrm>
            <a:off x="5951539" y="2832099"/>
            <a:ext cx="2305050" cy="1789113"/>
            <a:chOff x="2789" y="2296"/>
            <a:chExt cx="1452" cy="1127"/>
          </a:xfrm>
        </p:grpSpPr>
        <p:sp>
          <p:nvSpPr>
            <p:cNvPr id="10" name="Text Box 8">
              <a:extLst>
                <a:ext uri="{FF2B5EF4-FFF2-40B4-BE49-F238E27FC236}">
                  <a16:creationId xmlns:a16="http://schemas.microsoft.com/office/drawing/2014/main" id="{59CDADA4-8A9B-D947-9C0C-B1271B776C82}"/>
                </a:ext>
              </a:extLst>
            </p:cNvPr>
            <p:cNvSpPr txBox="1">
              <a:spLocks noChangeArrowheads="1"/>
            </p:cNvSpPr>
            <p:nvPr/>
          </p:nvSpPr>
          <p:spPr bwMode="auto">
            <a:xfrm>
              <a:off x="2789" y="2659"/>
              <a:ext cx="1452" cy="764"/>
            </a:xfrm>
            <a:prstGeom prst="rect">
              <a:avLst/>
            </a:prstGeom>
            <a:noFill/>
            <a:ln w="25400">
              <a:solidFill>
                <a:srgbClr val="9900FF"/>
              </a:solidFill>
              <a:miter lim="800000"/>
              <a:headEnd/>
              <a:tailEnd/>
            </a:ln>
          </p:spPr>
          <p:txBody>
            <a:bodyPr>
              <a:spAutoFit/>
            </a:bodyPr>
            <a:lstStyle/>
            <a:p>
              <a:pPr eaLnBrk="0" hangingPunct="0">
                <a:spcBef>
                  <a:spcPct val="50000"/>
                </a:spcBef>
              </a:pPr>
              <a:r>
                <a:rPr lang="en-GB"/>
                <a:t>Decide how to address the Risks</a:t>
              </a:r>
            </a:p>
          </p:txBody>
        </p:sp>
        <p:sp>
          <p:nvSpPr>
            <p:cNvPr id="11" name="AutoShape 9">
              <a:extLst>
                <a:ext uri="{FF2B5EF4-FFF2-40B4-BE49-F238E27FC236}">
                  <a16:creationId xmlns:a16="http://schemas.microsoft.com/office/drawing/2014/main" id="{4AFF6A1A-CAA2-1E43-A77C-F37C13121438}"/>
                </a:ext>
              </a:extLst>
            </p:cNvPr>
            <p:cNvSpPr>
              <a:spLocks noChangeArrowheads="1"/>
            </p:cNvSpPr>
            <p:nvPr/>
          </p:nvSpPr>
          <p:spPr bwMode="auto">
            <a:xfrm rot="5400000">
              <a:off x="3305" y="2325"/>
              <a:ext cx="318" cy="260"/>
            </a:xfrm>
            <a:custGeom>
              <a:avLst/>
              <a:gdLst>
                <a:gd name="T0" fmla="*/ 0 w 21600"/>
                <a:gd name="T1" fmla="*/ 0 h 21600"/>
                <a:gd name="T2" fmla="*/ 0 w 21600"/>
                <a:gd name="T3" fmla="*/ 0 h 21600"/>
                <a:gd name="T4" fmla="*/ 0 w 21600"/>
                <a:gd name="T5" fmla="*/ 0 h 21600"/>
                <a:gd name="T6" fmla="*/ 0 w 21600"/>
                <a:gd name="T7" fmla="*/ 0 h 21600"/>
                <a:gd name="T8" fmla="*/ 17694720 60000 65536"/>
                <a:gd name="T9" fmla="*/ 5898240 60000 65536"/>
                <a:gd name="T10" fmla="*/ 5898240 60000 65536"/>
                <a:gd name="T11" fmla="*/ 0 60000 65536"/>
                <a:gd name="T12" fmla="*/ 12430 w 21600"/>
                <a:gd name="T13" fmla="*/ 2908 h 21600"/>
                <a:gd name="T14" fmla="*/ 19426 w 21600"/>
                <a:gd name="T15" fmla="*/ 9222 h 21600"/>
              </a:gdLst>
              <a:ahLst/>
              <a:cxnLst>
                <a:cxn ang="T8">
                  <a:pos x="T0" y="T1"/>
                </a:cxn>
                <a:cxn ang="T9">
                  <a:pos x="T2" y="T3"/>
                </a:cxn>
                <a:cxn ang="T10">
                  <a:pos x="T4" y="T5"/>
                </a:cxn>
                <a:cxn ang="T11">
                  <a:pos x="T6" y="T7"/>
                </a:cxn>
              </a:cxnLst>
              <a:rect l="T12" t="T13" r="T14" b="T15"/>
              <a:pathLst>
                <a:path w="21600" h="21600">
                  <a:moveTo>
                    <a:pt x="21600" y="6079"/>
                  </a:moveTo>
                  <a:lnTo>
                    <a:pt x="17488" y="0"/>
                  </a:lnTo>
                  <a:lnTo>
                    <a:pt x="17488" y="2912"/>
                  </a:lnTo>
                  <a:lnTo>
                    <a:pt x="12427" y="2912"/>
                  </a:lnTo>
                  <a:cubicBezTo>
                    <a:pt x="5564" y="2912"/>
                    <a:pt x="0" y="7052"/>
                    <a:pt x="0" y="12158"/>
                  </a:cubicBezTo>
                  <a:lnTo>
                    <a:pt x="0" y="21600"/>
                  </a:lnTo>
                  <a:lnTo>
                    <a:pt x="6474" y="21600"/>
                  </a:lnTo>
                  <a:lnTo>
                    <a:pt x="6474" y="12158"/>
                  </a:lnTo>
                  <a:cubicBezTo>
                    <a:pt x="6474" y="10550"/>
                    <a:pt x="9139" y="9246"/>
                    <a:pt x="12427" y="9246"/>
                  </a:cubicBezTo>
                  <a:lnTo>
                    <a:pt x="17488" y="9246"/>
                  </a:lnTo>
                  <a:lnTo>
                    <a:pt x="17488" y="12158"/>
                  </a:lnTo>
                  <a:lnTo>
                    <a:pt x="21600" y="6079"/>
                  </a:lnTo>
                  <a:close/>
                </a:path>
              </a:pathLst>
            </a:custGeom>
            <a:solidFill>
              <a:schemeClr val="accent1"/>
            </a:solidFill>
            <a:ln w="9525">
              <a:solidFill>
                <a:schemeClr val="tx1"/>
              </a:solidFill>
              <a:miter lim="800000"/>
              <a:headEnd/>
              <a:tailEnd/>
            </a:ln>
          </p:spPr>
          <p:txBody>
            <a:bodyPr wrap="none" anchor="ctr"/>
            <a:lstStyle/>
            <a:p>
              <a:endParaRPr lang="en-GB"/>
            </a:p>
          </p:txBody>
        </p:sp>
      </p:grpSp>
      <p:grpSp>
        <p:nvGrpSpPr>
          <p:cNvPr id="12" name="Group 10">
            <a:extLst>
              <a:ext uri="{FF2B5EF4-FFF2-40B4-BE49-F238E27FC236}">
                <a16:creationId xmlns:a16="http://schemas.microsoft.com/office/drawing/2014/main" id="{D9A3F274-7816-4D44-AEF0-5FB40F746D13}"/>
              </a:ext>
            </a:extLst>
          </p:cNvPr>
          <p:cNvGrpSpPr>
            <a:grpSpLocks/>
          </p:cNvGrpSpPr>
          <p:nvPr/>
        </p:nvGrpSpPr>
        <p:grpSpPr bwMode="auto">
          <a:xfrm>
            <a:off x="7608889" y="4129087"/>
            <a:ext cx="2305050" cy="1422400"/>
            <a:chOff x="3833" y="3113"/>
            <a:chExt cx="1452" cy="896"/>
          </a:xfrm>
        </p:grpSpPr>
        <p:sp>
          <p:nvSpPr>
            <p:cNvPr id="13" name="Text Box 11">
              <a:extLst>
                <a:ext uri="{FF2B5EF4-FFF2-40B4-BE49-F238E27FC236}">
                  <a16:creationId xmlns:a16="http://schemas.microsoft.com/office/drawing/2014/main" id="{B41EAD07-E17E-3847-BA8A-F48850066A08}"/>
                </a:ext>
              </a:extLst>
            </p:cNvPr>
            <p:cNvSpPr txBox="1">
              <a:spLocks noChangeArrowheads="1"/>
            </p:cNvSpPr>
            <p:nvPr/>
          </p:nvSpPr>
          <p:spPr bwMode="auto">
            <a:xfrm>
              <a:off x="3833" y="3475"/>
              <a:ext cx="1452" cy="534"/>
            </a:xfrm>
            <a:prstGeom prst="rect">
              <a:avLst/>
            </a:prstGeom>
            <a:noFill/>
            <a:ln w="25400">
              <a:solidFill>
                <a:srgbClr val="9900FF"/>
              </a:solidFill>
              <a:miter lim="800000"/>
              <a:headEnd/>
              <a:tailEnd/>
            </a:ln>
          </p:spPr>
          <p:txBody>
            <a:bodyPr>
              <a:spAutoFit/>
            </a:bodyPr>
            <a:lstStyle/>
            <a:p>
              <a:pPr eaLnBrk="0" hangingPunct="0">
                <a:spcBef>
                  <a:spcPct val="50000"/>
                </a:spcBef>
              </a:pPr>
              <a:r>
                <a:rPr lang="en-GB"/>
                <a:t>Monitor the Risks</a:t>
              </a:r>
            </a:p>
          </p:txBody>
        </p:sp>
        <p:sp>
          <p:nvSpPr>
            <p:cNvPr id="14" name="AutoShape 12">
              <a:extLst>
                <a:ext uri="{FF2B5EF4-FFF2-40B4-BE49-F238E27FC236}">
                  <a16:creationId xmlns:a16="http://schemas.microsoft.com/office/drawing/2014/main" id="{A142E3E2-A299-FC4D-B0ED-6CF8806C88CD}"/>
                </a:ext>
              </a:extLst>
            </p:cNvPr>
            <p:cNvSpPr>
              <a:spLocks noChangeArrowheads="1"/>
            </p:cNvSpPr>
            <p:nvPr/>
          </p:nvSpPr>
          <p:spPr bwMode="auto">
            <a:xfrm rot="5400000">
              <a:off x="4393" y="3142"/>
              <a:ext cx="318" cy="260"/>
            </a:xfrm>
            <a:custGeom>
              <a:avLst/>
              <a:gdLst>
                <a:gd name="T0" fmla="*/ 0 w 21600"/>
                <a:gd name="T1" fmla="*/ 0 h 21600"/>
                <a:gd name="T2" fmla="*/ 0 w 21600"/>
                <a:gd name="T3" fmla="*/ 0 h 21600"/>
                <a:gd name="T4" fmla="*/ 0 w 21600"/>
                <a:gd name="T5" fmla="*/ 0 h 21600"/>
                <a:gd name="T6" fmla="*/ 0 w 21600"/>
                <a:gd name="T7" fmla="*/ 0 h 21600"/>
                <a:gd name="T8" fmla="*/ 17694720 60000 65536"/>
                <a:gd name="T9" fmla="*/ 5898240 60000 65536"/>
                <a:gd name="T10" fmla="*/ 5898240 60000 65536"/>
                <a:gd name="T11" fmla="*/ 0 60000 65536"/>
                <a:gd name="T12" fmla="*/ 12430 w 21600"/>
                <a:gd name="T13" fmla="*/ 2908 h 21600"/>
                <a:gd name="T14" fmla="*/ 19426 w 21600"/>
                <a:gd name="T15" fmla="*/ 9222 h 21600"/>
              </a:gdLst>
              <a:ahLst/>
              <a:cxnLst>
                <a:cxn ang="T8">
                  <a:pos x="T0" y="T1"/>
                </a:cxn>
                <a:cxn ang="T9">
                  <a:pos x="T2" y="T3"/>
                </a:cxn>
                <a:cxn ang="T10">
                  <a:pos x="T4" y="T5"/>
                </a:cxn>
                <a:cxn ang="T11">
                  <a:pos x="T6" y="T7"/>
                </a:cxn>
              </a:cxnLst>
              <a:rect l="T12" t="T13" r="T14" b="T15"/>
              <a:pathLst>
                <a:path w="21600" h="21600">
                  <a:moveTo>
                    <a:pt x="21600" y="6079"/>
                  </a:moveTo>
                  <a:lnTo>
                    <a:pt x="17488" y="0"/>
                  </a:lnTo>
                  <a:lnTo>
                    <a:pt x="17488" y="2912"/>
                  </a:lnTo>
                  <a:lnTo>
                    <a:pt x="12427" y="2912"/>
                  </a:lnTo>
                  <a:cubicBezTo>
                    <a:pt x="5564" y="2912"/>
                    <a:pt x="0" y="7052"/>
                    <a:pt x="0" y="12158"/>
                  </a:cubicBezTo>
                  <a:lnTo>
                    <a:pt x="0" y="21600"/>
                  </a:lnTo>
                  <a:lnTo>
                    <a:pt x="6474" y="21600"/>
                  </a:lnTo>
                  <a:lnTo>
                    <a:pt x="6474" y="12158"/>
                  </a:lnTo>
                  <a:cubicBezTo>
                    <a:pt x="6474" y="10550"/>
                    <a:pt x="9139" y="9246"/>
                    <a:pt x="12427" y="9246"/>
                  </a:cubicBezTo>
                  <a:lnTo>
                    <a:pt x="17488" y="9246"/>
                  </a:lnTo>
                  <a:lnTo>
                    <a:pt x="17488" y="12158"/>
                  </a:lnTo>
                  <a:lnTo>
                    <a:pt x="21600" y="6079"/>
                  </a:lnTo>
                  <a:close/>
                </a:path>
              </a:pathLst>
            </a:custGeom>
            <a:solidFill>
              <a:schemeClr val="accent1"/>
            </a:solidFill>
            <a:ln w="9525">
              <a:solidFill>
                <a:schemeClr val="tx1"/>
              </a:solidFill>
              <a:miter lim="800000"/>
              <a:headEnd/>
              <a:tailEnd/>
            </a:ln>
          </p:spPr>
          <p:txBody>
            <a:bodyPr wrap="none" anchor="ctr"/>
            <a:lstStyle/>
            <a:p>
              <a:endParaRPr lang="en-GB"/>
            </a:p>
          </p:txBody>
        </p:sp>
      </p:grpSp>
      <p:grpSp>
        <p:nvGrpSpPr>
          <p:cNvPr id="15" name="Group 13">
            <a:extLst>
              <a:ext uri="{FF2B5EF4-FFF2-40B4-BE49-F238E27FC236}">
                <a16:creationId xmlns:a16="http://schemas.microsoft.com/office/drawing/2014/main" id="{57609F46-44A6-5347-B12E-CB378CFB9979}"/>
              </a:ext>
            </a:extLst>
          </p:cNvPr>
          <p:cNvGrpSpPr>
            <a:grpSpLocks/>
          </p:cNvGrpSpPr>
          <p:nvPr/>
        </p:nvGrpSpPr>
        <p:grpSpPr bwMode="auto">
          <a:xfrm>
            <a:off x="5492748" y="842966"/>
            <a:ext cx="2376488" cy="609600"/>
            <a:chOff x="2500" y="1043"/>
            <a:chExt cx="1497" cy="384"/>
          </a:xfrm>
        </p:grpSpPr>
        <p:sp>
          <p:nvSpPr>
            <p:cNvPr id="16" name="AutoShape 14">
              <a:extLst>
                <a:ext uri="{FF2B5EF4-FFF2-40B4-BE49-F238E27FC236}">
                  <a16:creationId xmlns:a16="http://schemas.microsoft.com/office/drawing/2014/main" id="{497110C5-EE94-E440-991D-147262B1D9F8}"/>
                </a:ext>
              </a:extLst>
            </p:cNvPr>
            <p:cNvSpPr>
              <a:spLocks noChangeArrowheads="1"/>
            </p:cNvSpPr>
            <p:nvPr/>
          </p:nvSpPr>
          <p:spPr bwMode="auto">
            <a:xfrm>
              <a:off x="2500" y="1043"/>
              <a:ext cx="1497" cy="384"/>
            </a:xfrm>
            <a:prstGeom prst="wedgeRoundRectCallout">
              <a:avLst>
                <a:gd name="adj1" fmla="val -117602"/>
                <a:gd name="adj2" fmla="val 105208"/>
                <a:gd name="adj3" fmla="val 16667"/>
              </a:avLst>
            </a:prstGeom>
            <a:solidFill>
              <a:schemeClr val="accent1"/>
            </a:solidFill>
            <a:ln w="9525">
              <a:solidFill>
                <a:schemeClr val="tx1"/>
              </a:solidFill>
              <a:miter lim="800000"/>
              <a:headEnd/>
              <a:tailEnd/>
            </a:ln>
          </p:spPr>
          <p:txBody>
            <a:bodyPr/>
            <a:lstStyle/>
            <a:p>
              <a:pPr eaLnBrk="0" hangingPunct="0"/>
              <a:endParaRPr lang="en-GB" sz="4400"/>
            </a:p>
          </p:txBody>
        </p:sp>
        <p:sp>
          <p:nvSpPr>
            <p:cNvPr id="17" name="Text Box 15">
              <a:extLst>
                <a:ext uri="{FF2B5EF4-FFF2-40B4-BE49-F238E27FC236}">
                  <a16:creationId xmlns:a16="http://schemas.microsoft.com/office/drawing/2014/main" id="{365BA08E-4433-CE4D-98A3-E8EEEDC9A29C}"/>
                </a:ext>
              </a:extLst>
            </p:cNvPr>
            <p:cNvSpPr txBox="1">
              <a:spLocks noChangeArrowheads="1"/>
            </p:cNvSpPr>
            <p:nvPr/>
          </p:nvSpPr>
          <p:spPr bwMode="auto">
            <a:xfrm>
              <a:off x="2563" y="1051"/>
              <a:ext cx="1360" cy="231"/>
            </a:xfrm>
            <a:prstGeom prst="rect">
              <a:avLst/>
            </a:prstGeom>
            <a:noFill/>
            <a:ln w="9525">
              <a:noFill/>
              <a:miter lim="800000"/>
              <a:headEnd/>
              <a:tailEnd/>
            </a:ln>
          </p:spPr>
          <p:txBody>
            <a:bodyPr>
              <a:spAutoFit/>
            </a:bodyPr>
            <a:lstStyle/>
            <a:p>
              <a:pPr eaLnBrk="0" hangingPunct="0">
                <a:spcBef>
                  <a:spcPct val="50000"/>
                </a:spcBef>
              </a:pPr>
              <a:r>
                <a:rPr lang="en-GB" sz="1800" b="1" dirty="0"/>
                <a:t>Create Risk Log</a:t>
              </a:r>
            </a:p>
          </p:txBody>
        </p:sp>
      </p:grpSp>
      <p:grpSp>
        <p:nvGrpSpPr>
          <p:cNvPr id="18" name="Group 16">
            <a:extLst>
              <a:ext uri="{FF2B5EF4-FFF2-40B4-BE49-F238E27FC236}">
                <a16:creationId xmlns:a16="http://schemas.microsoft.com/office/drawing/2014/main" id="{91E2E395-5B73-D142-94A5-C5B8553EE1DB}"/>
              </a:ext>
            </a:extLst>
          </p:cNvPr>
          <p:cNvGrpSpPr>
            <a:grpSpLocks/>
          </p:cNvGrpSpPr>
          <p:nvPr/>
        </p:nvGrpSpPr>
        <p:grpSpPr bwMode="auto">
          <a:xfrm>
            <a:off x="7680326" y="1608137"/>
            <a:ext cx="2663825" cy="1152525"/>
            <a:chOff x="3878" y="1525"/>
            <a:chExt cx="1678" cy="726"/>
          </a:xfrm>
        </p:grpSpPr>
        <p:sp>
          <p:nvSpPr>
            <p:cNvPr id="19" name="AutoShape 17">
              <a:extLst>
                <a:ext uri="{FF2B5EF4-FFF2-40B4-BE49-F238E27FC236}">
                  <a16:creationId xmlns:a16="http://schemas.microsoft.com/office/drawing/2014/main" id="{C486D76F-3DD8-5841-A111-A55FF8C3318C}"/>
                </a:ext>
              </a:extLst>
            </p:cNvPr>
            <p:cNvSpPr>
              <a:spLocks noChangeArrowheads="1"/>
            </p:cNvSpPr>
            <p:nvPr/>
          </p:nvSpPr>
          <p:spPr bwMode="auto">
            <a:xfrm>
              <a:off x="3878" y="1525"/>
              <a:ext cx="1678" cy="726"/>
            </a:xfrm>
            <a:prstGeom prst="wedgeRoundRectCallout">
              <a:avLst>
                <a:gd name="adj1" fmla="val -110310"/>
                <a:gd name="adj2" fmla="val 32093"/>
                <a:gd name="adj3" fmla="val 16667"/>
              </a:avLst>
            </a:prstGeom>
            <a:solidFill>
              <a:schemeClr val="accent1"/>
            </a:solidFill>
            <a:ln w="9525">
              <a:solidFill>
                <a:schemeClr val="tx1"/>
              </a:solidFill>
              <a:miter lim="800000"/>
              <a:headEnd/>
              <a:tailEnd/>
            </a:ln>
          </p:spPr>
          <p:txBody>
            <a:bodyPr/>
            <a:lstStyle/>
            <a:p>
              <a:pPr eaLnBrk="0" hangingPunct="0"/>
              <a:endParaRPr lang="en-GB" sz="4400"/>
            </a:p>
          </p:txBody>
        </p:sp>
        <p:sp>
          <p:nvSpPr>
            <p:cNvPr id="20" name="Text Box 18">
              <a:extLst>
                <a:ext uri="{FF2B5EF4-FFF2-40B4-BE49-F238E27FC236}">
                  <a16:creationId xmlns:a16="http://schemas.microsoft.com/office/drawing/2014/main" id="{E383976C-E0D5-1443-BCFF-7353E4CD3F5F}"/>
                </a:ext>
              </a:extLst>
            </p:cNvPr>
            <p:cNvSpPr txBox="1">
              <a:spLocks noChangeArrowheads="1"/>
            </p:cNvSpPr>
            <p:nvPr/>
          </p:nvSpPr>
          <p:spPr bwMode="auto">
            <a:xfrm>
              <a:off x="3923" y="1570"/>
              <a:ext cx="1588" cy="404"/>
            </a:xfrm>
            <a:prstGeom prst="rect">
              <a:avLst/>
            </a:prstGeom>
            <a:noFill/>
            <a:ln w="9525">
              <a:noFill/>
              <a:miter lim="800000"/>
              <a:headEnd/>
              <a:tailEnd/>
            </a:ln>
          </p:spPr>
          <p:txBody>
            <a:bodyPr>
              <a:spAutoFit/>
            </a:bodyPr>
            <a:lstStyle/>
            <a:p>
              <a:pPr eaLnBrk="0" hangingPunct="0">
                <a:spcBef>
                  <a:spcPct val="50000"/>
                </a:spcBef>
              </a:pPr>
              <a:r>
                <a:rPr lang="en-GB" sz="1800" b="1"/>
                <a:t>Do some analysis and prioritising </a:t>
              </a:r>
            </a:p>
          </p:txBody>
        </p:sp>
      </p:grpSp>
      <p:grpSp>
        <p:nvGrpSpPr>
          <p:cNvPr id="21" name="Group 19">
            <a:extLst>
              <a:ext uri="{FF2B5EF4-FFF2-40B4-BE49-F238E27FC236}">
                <a16:creationId xmlns:a16="http://schemas.microsoft.com/office/drawing/2014/main" id="{DEACAEB3-D973-894E-89FA-2C6F0961E1FB}"/>
              </a:ext>
            </a:extLst>
          </p:cNvPr>
          <p:cNvGrpSpPr>
            <a:grpSpLocks/>
          </p:cNvGrpSpPr>
          <p:nvPr/>
        </p:nvGrpSpPr>
        <p:grpSpPr bwMode="auto">
          <a:xfrm>
            <a:off x="2495551" y="3840162"/>
            <a:ext cx="1871663" cy="1008062"/>
            <a:chOff x="612" y="2931"/>
            <a:chExt cx="1179" cy="635"/>
          </a:xfrm>
        </p:grpSpPr>
        <p:sp>
          <p:nvSpPr>
            <p:cNvPr id="22" name="AutoShape 20">
              <a:extLst>
                <a:ext uri="{FF2B5EF4-FFF2-40B4-BE49-F238E27FC236}">
                  <a16:creationId xmlns:a16="http://schemas.microsoft.com/office/drawing/2014/main" id="{CD9C1D40-7C42-8C4A-A31F-E9B8B3AE0820}"/>
                </a:ext>
              </a:extLst>
            </p:cNvPr>
            <p:cNvSpPr>
              <a:spLocks noChangeArrowheads="1"/>
            </p:cNvSpPr>
            <p:nvPr/>
          </p:nvSpPr>
          <p:spPr bwMode="auto">
            <a:xfrm rot="10800000">
              <a:off x="612" y="2931"/>
              <a:ext cx="1179" cy="635"/>
            </a:xfrm>
            <a:prstGeom prst="wedgeRoundRectCallout">
              <a:avLst>
                <a:gd name="adj1" fmla="val -139144"/>
                <a:gd name="adj2" fmla="val 51102"/>
                <a:gd name="adj3" fmla="val 16667"/>
              </a:avLst>
            </a:prstGeom>
            <a:solidFill>
              <a:schemeClr val="accent1"/>
            </a:solidFill>
            <a:ln w="9525">
              <a:solidFill>
                <a:schemeClr val="tx1"/>
              </a:solidFill>
              <a:miter lim="800000"/>
              <a:headEnd/>
              <a:tailEnd/>
            </a:ln>
          </p:spPr>
          <p:txBody>
            <a:bodyPr rot="10800000"/>
            <a:lstStyle/>
            <a:p>
              <a:pPr eaLnBrk="0" hangingPunct="0"/>
              <a:endParaRPr lang="en-GB" sz="4400"/>
            </a:p>
          </p:txBody>
        </p:sp>
        <p:sp>
          <p:nvSpPr>
            <p:cNvPr id="23" name="Text Box 21">
              <a:extLst>
                <a:ext uri="{FF2B5EF4-FFF2-40B4-BE49-F238E27FC236}">
                  <a16:creationId xmlns:a16="http://schemas.microsoft.com/office/drawing/2014/main" id="{41A7102E-C117-474A-AC4E-5B5A4C6637BB}"/>
                </a:ext>
              </a:extLst>
            </p:cNvPr>
            <p:cNvSpPr txBox="1">
              <a:spLocks noChangeArrowheads="1"/>
            </p:cNvSpPr>
            <p:nvPr/>
          </p:nvSpPr>
          <p:spPr bwMode="auto">
            <a:xfrm>
              <a:off x="657" y="2931"/>
              <a:ext cx="1134" cy="577"/>
            </a:xfrm>
            <a:prstGeom prst="rect">
              <a:avLst/>
            </a:prstGeom>
            <a:noFill/>
            <a:ln w="9525">
              <a:noFill/>
              <a:miter lim="800000"/>
              <a:headEnd/>
              <a:tailEnd/>
            </a:ln>
          </p:spPr>
          <p:txBody>
            <a:bodyPr>
              <a:spAutoFit/>
            </a:bodyPr>
            <a:lstStyle/>
            <a:p>
              <a:pPr eaLnBrk="0" hangingPunct="0">
                <a:spcBef>
                  <a:spcPct val="50000"/>
                </a:spcBef>
              </a:pPr>
              <a:r>
                <a:rPr lang="en-GB" sz="1800" b="1"/>
                <a:t>Decide on a strategy for each risk</a:t>
              </a:r>
            </a:p>
          </p:txBody>
        </p:sp>
      </p:grpSp>
      <p:grpSp>
        <p:nvGrpSpPr>
          <p:cNvPr id="24" name="Group 22">
            <a:extLst>
              <a:ext uri="{FF2B5EF4-FFF2-40B4-BE49-F238E27FC236}">
                <a16:creationId xmlns:a16="http://schemas.microsoft.com/office/drawing/2014/main" id="{03D08BA3-468D-D242-8A43-325F1498EA25}"/>
              </a:ext>
            </a:extLst>
          </p:cNvPr>
          <p:cNvGrpSpPr>
            <a:grpSpLocks/>
          </p:cNvGrpSpPr>
          <p:nvPr/>
        </p:nvGrpSpPr>
        <p:grpSpPr bwMode="auto">
          <a:xfrm>
            <a:off x="4511676" y="4848224"/>
            <a:ext cx="2376488" cy="825500"/>
            <a:chOff x="1882" y="3566"/>
            <a:chExt cx="1497" cy="520"/>
          </a:xfrm>
        </p:grpSpPr>
        <p:sp>
          <p:nvSpPr>
            <p:cNvPr id="25" name="AutoShape 23">
              <a:extLst>
                <a:ext uri="{FF2B5EF4-FFF2-40B4-BE49-F238E27FC236}">
                  <a16:creationId xmlns:a16="http://schemas.microsoft.com/office/drawing/2014/main" id="{B159FCF2-3E66-5242-8CBC-09BB4D4517EB}"/>
                </a:ext>
              </a:extLst>
            </p:cNvPr>
            <p:cNvSpPr>
              <a:spLocks noChangeArrowheads="1"/>
            </p:cNvSpPr>
            <p:nvPr/>
          </p:nvSpPr>
          <p:spPr bwMode="auto">
            <a:xfrm>
              <a:off x="1882" y="3566"/>
              <a:ext cx="1406" cy="520"/>
            </a:xfrm>
            <a:prstGeom prst="wedgeRoundRectCallout">
              <a:avLst>
                <a:gd name="adj1" fmla="val 100282"/>
                <a:gd name="adj2" fmla="val -14421"/>
                <a:gd name="adj3" fmla="val 16667"/>
              </a:avLst>
            </a:prstGeom>
            <a:solidFill>
              <a:schemeClr val="accent1"/>
            </a:solidFill>
            <a:ln w="9525">
              <a:solidFill>
                <a:schemeClr val="tx1"/>
              </a:solidFill>
              <a:miter lim="800000"/>
              <a:headEnd/>
              <a:tailEnd/>
            </a:ln>
          </p:spPr>
          <p:txBody>
            <a:bodyPr/>
            <a:lstStyle/>
            <a:p>
              <a:pPr eaLnBrk="0" hangingPunct="0"/>
              <a:endParaRPr lang="en-GB" sz="4400"/>
            </a:p>
          </p:txBody>
        </p:sp>
        <p:sp>
          <p:nvSpPr>
            <p:cNvPr id="26" name="Text Box 24">
              <a:extLst>
                <a:ext uri="{FF2B5EF4-FFF2-40B4-BE49-F238E27FC236}">
                  <a16:creationId xmlns:a16="http://schemas.microsoft.com/office/drawing/2014/main" id="{98AB1FC1-7B4C-9E49-9215-D553878FA75D}"/>
                </a:ext>
              </a:extLst>
            </p:cNvPr>
            <p:cNvSpPr txBox="1">
              <a:spLocks noChangeArrowheads="1"/>
            </p:cNvSpPr>
            <p:nvPr/>
          </p:nvSpPr>
          <p:spPr bwMode="auto">
            <a:xfrm>
              <a:off x="1927" y="3612"/>
              <a:ext cx="1452" cy="404"/>
            </a:xfrm>
            <a:prstGeom prst="rect">
              <a:avLst/>
            </a:prstGeom>
            <a:noFill/>
            <a:ln w="9525">
              <a:noFill/>
              <a:miter lim="800000"/>
              <a:headEnd/>
              <a:tailEnd/>
            </a:ln>
          </p:spPr>
          <p:txBody>
            <a:bodyPr>
              <a:spAutoFit/>
            </a:bodyPr>
            <a:lstStyle/>
            <a:p>
              <a:pPr eaLnBrk="0" hangingPunct="0">
                <a:spcBef>
                  <a:spcPct val="50000"/>
                </a:spcBef>
              </a:pPr>
              <a:r>
                <a:rPr lang="en-GB" sz="1800" b="1"/>
                <a:t>Assign an owner for each risk</a:t>
              </a:r>
            </a:p>
          </p:txBody>
        </p:sp>
      </p:grpSp>
    </p:spTree>
    <p:extLst>
      <p:ext uri="{BB962C8B-B14F-4D97-AF65-F5344CB8AC3E}">
        <p14:creationId xmlns:p14="http://schemas.microsoft.com/office/powerpoint/2010/main" val="1644679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1"/>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1D432-7884-4B47-B477-1E8D6CD039A6}"/>
              </a:ext>
            </a:extLst>
          </p:cNvPr>
          <p:cNvSpPr>
            <a:spLocks noGrp="1"/>
          </p:cNvSpPr>
          <p:nvPr>
            <p:ph type="title"/>
          </p:nvPr>
        </p:nvSpPr>
        <p:spPr/>
        <p:txBody>
          <a:bodyPr/>
          <a:lstStyle/>
          <a:p>
            <a:r>
              <a:rPr lang="en-US" dirty="0"/>
              <a:t>Internal/External Risks</a:t>
            </a:r>
          </a:p>
        </p:txBody>
      </p:sp>
      <p:sp>
        <p:nvSpPr>
          <p:cNvPr id="4" name="Slide Number Placeholder 3">
            <a:extLst>
              <a:ext uri="{FF2B5EF4-FFF2-40B4-BE49-F238E27FC236}">
                <a16:creationId xmlns:a16="http://schemas.microsoft.com/office/drawing/2014/main" id="{AFAAB3C9-2F88-834F-9FB8-8DD4B488AA17}"/>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5</a:t>
            </a:fld>
            <a:endParaRPr lang="en-GB"/>
          </a:p>
        </p:txBody>
      </p:sp>
      <p:sp>
        <p:nvSpPr>
          <p:cNvPr id="6" name="Rectangle 2">
            <a:extLst>
              <a:ext uri="{FF2B5EF4-FFF2-40B4-BE49-F238E27FC236}">
                <a16:creationId xmlns:a16="http://schemas.microsoft.com/office/drawing/2014/main" id="{E5ED2975-B089-1345-AEF9-0E2155BEB395}"/>
              </a:ext>
            </a:extLst>
          </p:cNvPr>
          <p:cNvSpPr>
            <a:spLocks noChangeArrowheads="1"/>
          </p:cNvSpPr>
          <p:nvPr/>
        </p:nvSpPr>
        <p:spPr bwMode="auto">
          <a:xfrm>
            <a:off x="609600" y="1400012"/>
            <a:ext cx="5025326" cy="3001506"/>
          </a:xfrm>
          <a:prstGeom prst="rect">
            <a:avLst/>
          </a:prstGeom>
          <a:solidFill>
            <a:srgbClr val="FFFF66"/>
          </a:solidFill>
          <a:ln w="38100">
            <a:solidFill>
              <a:schemeClr val="tx1"/>
            </a:solidFill>
            <a:miter lim="800000"/>
            <a:headEnd/>
            <a:tailEnd/>
          </a:ln>
        </p:spPr>
        <p:txBody>
          <a:bodyPr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fontAlgn="base">
              <a:spcBef>
                <a:spcPct val="0"/>
              </a:spcBef>
              <a:spcAft>
                <a:spcPct val="0"/>
              </a:spcAft>
            </a:pPr>
            <a:endParaRPr lang="en-GB" altLang="en-US" dirty="0">
              <a:solidFill>
                <a:srgbClr val="000000"/>
              </a:solidFill>
            </a:endParaRPr>
          </a:p>
          <a:p>
            <a:pPr fontAlgn="base">
              <a:spcBef>
                <a:spcPct val="0"/>
              </a:spcBef>
              <a:spcAft>
                <a:spcPct val="0"/>
              </a:spcAft>
            </a:pPr>
            <a:endParaRPr lang="en-GB" altLang="en-US" dirty="0">
              <a:solidFill>
                <a:srgbClr val="000000"/>
              </a:solidFill>
            </a:endParaRPr>
          </a:p>
          <a:p>
            <a:pPr fontAlgn="base">
              <a:spcBef>
                <a:spcPct val="0"/>
              </a:spcBef>
              <a:spcAft>
                <a:spcPct val="0"/>
              </a:spcAft>
            </a:pPr>
            <a:endParaRPr lang="en-GB" altLang="en-US" dirty="0">
              <a:solidFill>
                <a:srgbClr val="000000"/>
              </a:solidFill>
            </a:endParaRPr>
          </a:p>
          <a:p>
            <a:pPr fontAlgn="base">
              <a:spcBef>
                <a:spcPct val="0"/>
              </a:spcBef>
              <a:spcAft>
                <a:spcPct val="0"/>
              </a:spcAft>
            </a:pPr>
            <a:endParaRPr lang="en-GB" altLang="en-US" dirty="0">
              <a:solidFill>
                <a:srgbClr val="000000"/>
              </a:solidFill>
            </a:endParaRPr>
          </a:p>
          <a:p>
            <a:pPr fontAlgn="base">
              <a:spcBef>
                <a:spcPct val="0"/>
              </a:spcBef>
              <a:spcAft>
                <a:spcPct val="0"/>
              </a:spcAft>
            </a:pPr>
            <a:endParaRPr lang="en-GB" altLang="en-US" dirty="0">
              <a:solidFill>
                <a:srgbClr val="000000"/>
              </a:solidFill>
            </a:endParaRPr>
          </a:p>
          <a:p>
            <a:pPr fontAlgn="base">
              <a:spcBef>
                <a:spcPct val="0"/>
              </a:spcBef>
              <a:spcAft>
                <a:spcPct val="0"/>
              </a:spcAft>
            </a:pPr>
            <a:endParaRPr lang="en-GB" altLang="en-US" dirty="0">
              <a:solidFill>
                <a:srgbClr val="000000"/>
              </a:solidFill>
            </a:endParaRPr>
          </a:p>
          <a:p>
            <a:pPr fontAlgn="base">
              <a:spcBef>
                <a:spcPct val="0"/>
              </a:spcBef>
              <a:spcAft>
                <a:spcPct val="0"/>
              </a:spcAft>
            </a:pPr>
            <a:endParaRPr lang="en-GB" altLang="en-US" dirty="0">
              <a:solidFill>
                <a:srgbClr val="000000"/>
              </a:solidFill>
            </a:endParaRPr>
          </a:p>
          <a:p>
            <a:pPr fontAlgn="base">
              <a:spcBef>
                <a:spcPct val="0"/>
              </a:spcBef>
              <a:spcAft>
                <a:spcPct val="0"/>
              </a:spcAft>
            </a:pPr>
            <a:endParaRPr lang="en-GB" altLang="en-US" dirty="0">
              <a:solidFill>
                <a:srgbClr val="000000"/>
              </a:solidFill>
            </a:endParaRPr>
          </a:p>
          <a:p>
            <a:pPr fontAlgn="base">
              <a:spcBef>
                <a:spcPct val="0"/>
              </a:spcBef>
              <a:spcAft>
                <a:spcPct val="0"/>
              </a:spcAft>
            </a:pPr>
            <a:endParaRPr lang="en-GB" altLang="en-US" dirty="0">
              <a:solidFill>
                <a:srgbClr val="000000"/>
              </a:solidFill>
            </a:endParaRPr>
          </a:p>
          <a:p>
            <a:pPr fontAlgn="base">
              <a:spcBef>
                <a:spcPct val="0"/>
              </a:spcBef>
              <a:spcAft>
                <a:spcPct val="0"/>
              </a:spcAft>
            </a:pPr>
            <a:r>
              <a:rPr lang="en-GB" altLang="en-US" b="1" dirty="0">
                <a:solidFill>
                  <a:srgbClr val="000000"/>
                </a:solidFill>
              </a:rPr>
              <a:t>External Environment</a:t>
            </a:r>
            <a:br>
              <a:rPr lang="en-GB" altLang="en-US" b="1" dirty="0">
                <a:solidFill>
                  <a:srgbClr val="000000"/>
                </a:solidFill>
              </a:rPr>
            </a:br>
            <a:endParaRPr lang="en-GB" altLang="en-US" b="1" dirty="0">
              <a:solidFill>
                <a:srgbClr val="000000"/>
              </a:solidFill>
            </a:endParaRPr>
          </a:p>
          <a:p>
            <a:pPr fontAlgn="base">
              <a:spcBef>
                <a:spcPct val="0"/>
              </a:spcBef>
              <a:spcAft>
                <a:spcPct val="0"/>
              </a:spcAft>
            </a:pPr>
            <a:r>
              <a:rPr lang="en-GB" altLang="en-US" i="1" dirty="0">
                <a:solidFill>
                  <a:srgbClr val="000000"/>
                </a:solidFill>
              </a:rPr>
              <a:t>Things outside of the projects direct control that may result in its failure, but can be identified and monitored via a watching brief, e.g. fire, flood, famine, pestilence and war!, global economic recession</a:t>
            </a:r>
            <a:endParaRPr lang="en-GB" altLang="en-US" dirty="0">
              <a:solidFill>
                <a:srgbClr val="000000"/>
              </a:solidFill>
            </a:endParaRPr>
          </a:p>
          <a:p>
            <a:pPr fontAlgn="base">
              <a:spcBef>
                <a:spcPct val="0"/>
              </a:spcBef>
              <a:spcAft>
                <a:spcPct val="0"/>
              </a:spcAft>
            </a:pPr>
            <a:endParaRPr lang="en-GB" altLang="en-US" dirty="0">
              <a:solidFill>
                <a:srgbClr val="000000"/>
              </a:solidFill>
            </a:endParaRPr>
          </a:p>
          <a:p>
            <a:pPr fontAlgn="base">
              <a:spcBef>
                <a:spcPct val="0"/>
              </a:spcBef>
              <a:spcAft>
                <a:spcPct val="0"/>
              </a:spcAft>
            </a:pPr>
            <a:endParaRPr lang="en-GB" altLang="en-US" dirty="0">
              <a:solidFill>
                <a:srgbClr val="000000"/>
              </a:solidFill>
            </a:endParaRPr>
          </a:p>
          <a:p>
            <a:pPr fontAlgn="base">
              <a:spcBef>
                <a:spcPct val="0"/>
              </a:spcBef>
              <a:spcAft>
                <a:spcPct val="0"/>
              </a:spcAft>
            </a:pPr>
            <a:endParaRPr lang="en-GB" altLang="en-US" dirty="0">
              <a:solidFill>
                <a:srgbClr val="000000"/>
              </a:solidFill>
            </a:endParaRPr>
          </a:p>
          <a:p>
            <a:pPr fontAlgn="base">
              <a:spcBef>
                <a:spcPct val="0"/>
              </a:spcBef>
              <a:spcAft>
                <a:spcPct val="0"/>
              </a:spcAft>
            </a:pPr>
            <a:endParaRPr lang="en-GB" altLang="en-US" dirty="0">
              <a:solidFill>
                <a:srgbClr val="000000"/>
              </a:solidFill>
            </a:endParaRPr>
          </a:p>
          <a:p>
            <a:pPr fontAlgn="base">
              <a:spcBef>
                <a:spcPct val="0"/>
              </a:spcBef>
              <a:spcAft>
                <a:spcPct val="0"/>
              </a:spcAft>
            </a:pPr>
            <a:endParaRPr lang="en-GB" altLang="en-US" dirty="0">
              <a:solidFill>
                <a:srgbClr val="000000"/>
              </a:solidFill>
            </a:endParaRPr>
          </a:p>
          <a:p>
            <a:pPr fontAlgn="base">
              <a:spcBef>
                <a:spcPct val="0"/>
              </a:spcBef>
              <a:spcAft>
                <a:spcPct val="0"/>
              </a:spcAft>
            </a:pPr>
            <a:endParaRPr lang="en-GB" altLang="en-US" dirty="0">
              <a:solidFill>
                <a:srgbClr val="000000"/>
              </a:solidFill>
            </a:endParaRPr>
          </a:p>
          <a:p>
            <a:pPr fontAlgn="base">
              <a:spcBef>
                <a:spcPct val="0"/>
              </a:spcBef>
              <a:spcAft>
                <a:spcPct val="0"/>
              </a:spcAft>
            </a:pPr>
            <a:endParaRPr lang="en-GB" altLang="en-US" dirty="0">
              <a:solidFill>
                <a:srgbClr val="000000"/>
              </a:solidFill>
            </a:endParaRPr>
          </a:p>
          <a:p>
            <a:pPr fontAlgn="base">
              <a:spcBef>
                <a:spcPct val="0"/>
              </a:spcBef>
              <a:spcAft>
                <a:spcPct val="0"/>
              </a:spcAft>
            </a:pPr>
            <a:endParaRPr lang="en-GB" altLang="en-US" dirty="0">
              <a:solidFill>
                <a:srgbClr val="000000"/>
              </a:solidFill>
            </a:endParaRPr>
          </a:p>
          <a:p>
            <a:pPr fontAlgn="base">
              <a:spcBef>
                <a:spcPct val="0"/>
              </a:spcBef>
              <a:spcAft>
                <a:spcPct val="0"/>
              </a:spcAft>
            </a:pPr>
            <a:endParaRPr lang="en-GB" altLang="en-US" dirty="0">
              <a:solidFill>
                <a:srgbClr val="000000"/>
              </a:solidFill>
            </a:endParaRPr>
          </a:p>
        </p:txBody>
      </p:sp>
      <p:sp>
        <p:nvSpPr>
          <p:cNvPr id="7" name="Rectangle 3">
            <a:extLst>
              <a:ext uri="{FF2B5EF4-FFF2-40B4-BE49-F238E27FC236}">
                <a16:creationId xmlns:a16="http://schemas.microsoft.com/office/drawing/2014/main" id="{B85DF687-A0A2-A145-90FD-5F50ACC28623}"/>
              </a:ext>
            </a:extLst>
          </p:cNvPr>
          <p:cNvSpPr>
            <a:spLocks noChangeArrowheads="1"/>
          </p:cNvSpPr>
          <p:nvPr/>
        </p:nvSpPr>
        <p:spPr bwMode="auto">
          <a:xfrm>
            <a:off x="6856797" y="1400012"/>
            <a:ext cx="4725603" cy="3001506"/>
          </a:xfrm>
          <a:prstGeom prst="rect">
            <a:avLst/>
          </a:prstGeom>
          <a:solidFill>
            <a:srgbClr val="C5C000"/>
          </a:solidFill>
          <a:ln w="28575">
            <a:solidFill>
              <a:schemeClr val="tx2"/>
            </a:solidFill>
            <a:miter lim="800000"/>
            <a:headEnd/>
            <a:tailEnd/>
          </a:ln>
        </p:spPr>
        <p:txBody>
          <a:bodyPr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fontAlgn="base">
              <a:spcBef>
                <a:spcPct val="0"/>
              </a:spcBef>
              <a:spcAft>
                <a:spcPct val="0"/>
              </a:spcAft>
            </a:pPr>
            <a:r>
              <a:rPr lang="en-GB" altLang="en-US" b="1" dirty="0">
                <a:solidFill>
                  <a:srgbClr val="000000"/>
                </a:solidFill>
              </a:rPr>
              <a:t>Internal Environment</a:t>
            </a:r>
          </a:p>
          <a:p>
            <a:pPr fontAlgn="base">
              <a:spcBef>
                <a:spcPct val="0"/>
              </a:spcBef>
              <a:spcAft>
                <a:spcPct val="0"/>
              </a:spcAft>
            </a:pPr>
            <a:endParaRPr lang="en-GB" altLang="en-US" b="1" dirty="0">
              <a:solidFill>
                <a:srgbClr val="000000"/>
              </a:solidFill>
            </a:endParaRPr>
          </a:p>
          <a:p>
            <a:pPr fontAlgn="base">
              <a:spcBef>
                <a:spcPct val="0"/>
              </a:spcBef>
              <a:spcAft>
                <a:spcPct val="0"/>
              </a:spcAft>
            </a:pPr>
            <a:r>
              <a:rPr lang="en-GB" altLang="en-US" i="1" dirty="0">
                <a:solidFill>
                  <a:srgbClr val="000000"/>
                </a:solidFill>
              </a:rPr>
              <a:t>Those that can occur as part of the project itself - something can usually be done about these</a:t>
            </a:r>
          </a:p>
          <a:p>
            <a:pPr fontAlgn="base">
              <a:spcBef>
                <a:spcPct val="0"/>
              </a:spcBef>
              <a:spcAft>
                <a:spcPct val="0"/>
              </a:spcAft>
            </a:pPr>
            <a:endParaRPr lang="en-GB" altLang="en-US" dirty="0">
              <a:solidFill>
                <a:srgbClr val="000000"/>
              </a:solidFill>
            </a:endParaRPr>
          </a:p>
          <a:p>
            <a:pPr fontAlgn="base">
              <a:spcBef>
                <a:spcPct val="0"/>
              </a:spcBef>
              <a:spcAft>
                <a:spcPct val="0"/>
              </a:spcAft>
            </a:pPr>
            <a:endParaRPr lang="en-GB" altLang="en-US" dirty="0">
              <a:solidFill>
                <a:srgbClr val="000000"/>
              </a:solidFill>
            </a:endParaRPr>
          </a:p>
          <a:p>
            <a:pPr fontAlgn="base">
              <a:spcBef>
                <a:spcPct val="0"/>
              </a:spcBef>
              <a:spcAft>
                <a:spcPct val="0"/>
              </a:spcAft>
            </a:pPr>
            <a:endParaRPr lang="en-GB" altLang="en-US" dirty="0">
              <a:solidFill>
                <a:srgbClr val="000000"/>
              </a:solidFill>
            </a:endParaRPr>
          </a:p>
        </p:txBody>
      </p:sp>
    </p:spTree>
    <p:extLst>
      <p:ext uri="{BB962C8B-B14F-4D97-AF65-F5344CB8AC3E}">
        <p14:creationId xmlns:p14="http://schemas.microsoft.com/office/powerpoint/2010/main" val="19048050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B4BFE9-2E0E-A74C-AFC5-7405C48BF2B9}"/>
              </a:ext>
            </a:extLst>
          </p:cNvPr>
          <p:cNvSpPr>
            <a:spLocks noGrp="1"/>
          </p:cNvSpPr>
          <p:nvPr>
            <p:ph type="title"/>
          </p:nvPr>
        </p:nvSpPr>
        <p:spPr/>
        <p:txBody>
          <a:bodyPr/>
          <a:lstStyle/>
          <a:p>
            <a:r>
              <a:rPr lang="en-US" dirty="0"/>
              <a:t>Types of Project Risks</a:t>
            </a:r>
          </a:p>
        </p:txBody>
      </p:sp>
      <p:sp>
        <p:nvSpPr>
          <p:cNvPr id="3" name="Content Placeholder 2">
            <a:extLst>
              <a:ext uri="{FF2B5EF4-FFF2-40B4-BE49-F238E27FC236}">
                <a16:creationId xmlns:a16="http://schemas.microsoft.com/office/drawing/2014/main" id="{6F951EAB-D731-124B-9A38-94D798071EBF}"/>
              </a:ext>
            </a:extLst>
          </p:cNvPr>
          <p:cNvSpPr>
            <a:spLocks noGrp="1"/>
          </p:cNvSpPr>
          <p:nvPr>
            <p:ph idx="1"/>
          </p:nvPr>
        </p:nvSpPr>
        <p:spPr/>
        <p:txBody>
          <a:bodyPr>
            <a:normAutofit/>
          </a:bodyPr>
          <a:lstStyle/>
          <a:p>
            <a:r>
              <a:rPr lang="en-GB" altLang="en-US" b="1" dirty="0"/>
              <a:t>Product Risk </a:t>
            </a:r>
          </a:p>
          <a:p>
            <a:pPr lvl="1"/>
            <a:r>
              <a:rPr lang="en-GB" altLang="en-US" dirty="0"/>
              <a:t>A risk that prevents you from meeting the product/project specification</a:t>
            </a:r>
          </a:p>
          <a:p>
            <a:pPr lvl="1"/>
            <a:endParaRPr lang="en-GB" altLang="en-US" dirty="0"/>
          </a:p>
          <a:p>
            <a:r>
              <a:rPr lang="en-GB" altLang="en-US" b="1" dirty="0"/>
              <a:t>Schedule Risk</a:t>
            </a:r>
          </a:p>
          <a:p>
            <a:pPr lvl="1"/>
            <a:r>
              <a:rPr lang="en-GB" altLang="en-US" dirty="0"/>
              <a:t>A risk that prevents project element from being completed on time</a:t>
            </a:r>
          </a:p>
          <a:p>
            <a:pPr lvl="1"/>
            <a:endParaRPr lang="en-GB" altLang="en-US" dirty="0"/>
          </a:p>
          <a:p>
            <a:r>
              <a:rPr lang="en-GB" altLang="en-US" b="1" dirty="0"/>
              <a:t>Resource Risk</a:t>
            </a:r>
          </a:p>
          <a:p>
            <a:pPr lvl="1"/>
            <a:r>
              <a:rPr lang="en-GB" altLang="en-US" dirty="0"/>
              <a:t>A risk that prevents enough or appropriate resources from being available to complete a project element</a:t>
            </a:r>
          </a:p>
          <a:p>
            <a:pPr marL="0" indent="0">
              <a:buNone/>
            </a:pPr>
            <a:endParaRPr lang="en-US" dirty="0"/>
          </a:p>
        </p:txBody>
      </p:sp>
      <p:sp>
        <p:nvSpPr>
          <p:cNvPr id="4" name="Slide Number Placeholder 3">
            <a:extLst>
              <a:ext uri="{FF2B5EF4-FFF2-40B4-BE49-F238E27FC236}">
                <a16:creationId xmlns:a16="http://schemas.microsoft.com/office/drawing/2014/main" id="{E79334D0-FBFE-184E-AF0D-08509D4A5978}"/>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6</a:t>
            </a:fld>
            <a:endParaRPr lang="en-GB"/>
          </a:p>
        </p:txBody>
      </p:sp>
    </p:spTree>
    <p:extLst>
      <p:ext uri="{BB962C8B-B14F-4D97-AF65-F5344CB8AC3E}">
        <p14:creationId xmlns:p14="http://schemas.microsoft.com/office/powerpoint/2010/main" val="28752411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4E5589-3D19-ED40-AB49-A64849066076}"/>
              </a:ext>
            </a:extLst>
          </p:cNvPr>
          <p:cNvSpPr>
            <a:spLocks noGrp="1"/>
          </p:cNvSpPr>
          <p:nvPr>
            <p:ph type="title"/>
          </p:nvPr>
        </p:nvSpPr>
        <p:spPr/>
        <p:txBody>
          <a:bodyPr/>
          <a:lstStyle/>
          <a:p>
            <a:r>
              <a:rPr lang="en-GB" altLang="en-US" dirty="0"/>
              <a:t>The Project Familiarity Grid</a:t>
            </a:r>
            <a:endParaRPr lang="en-US" dirty="0"/>
          </a:p>
        </p:txBody>
      </p:sp>
      <p:sp>
        <p:nvSpPr>
          <p:cNvPr id="4" name="Slide Number Placeholder 3">
            <a:extLst>
              <a:ext uri="{FF2B5EF4-FFF2-40B4-BE49-F238E27FC236}">
                <a16:creationId xmlns:a16="http://schemas.microsoft.com/office/drawing/2014/main" id="{055946AE-D61F-4247-9595-49C4861086F8}"/>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7</a:t>
            </a:fld>
            <a:endParaRPr lang="en-GB"/>
          </a:p>
        </p:txBody>
      </p:sp>
      <p:graphicFrame>
        <p:nvGraphicFramePr>
          <p:cNvPr id="5" name="Group 27">
            <a:extLst>
              <a:ext uri="{FF2B5EF4-FFF2-40B4-BE49-F238E27FC236}">
                <a16:creationId xmlns:a16="http://schemas.microsoft.com/office/drawing/2014/main" id="{8DFC2FCA-B1FD-784A-95CA-C0C944519EC9}"/>
              </a:ext>
            </a:extLst>
          </p:cNvPr>
          <p:cNvGraphicFramePr>
            <a:graphicFrameLocks noGrp="1"/>
          </p:cNvGraphicFramePr>
          <p:nvPr>
            <p:extLst>
              <p:ext uri="{D42A27DB-BD31-4B8C-83A1-F6EECF244321}">
                <p14:modId xmlns:p14="http://schemas.microsoft.com/office/powerpoint/2010/main" val="423001121"/>
              </p:ext>
            </p:extLst>
          </p:nvPr>
        </p:nvGraphicFramePr>
        <p:xfrm>
          <a:off x="3000375" y="1404104"/>
          <a:ext cx="6172200" cy="4109083"/>
        </p:xfrm>
        <a:graphic>
          <a:graphicData uri="http://schemas.openxmlformats.org/drawingml/2006/table">
            <a:tbl>
              <a:tblPr/>
              <a:tblGrid>
                <a:gridCol w="3124200">
                  <a:extLst>
                    <a:ext uri="{9D8B030D-6E8A-4147-A177-3AD203B41FA5}">
                      <a16:colId xmlns:a16="http://schemas.microsoft.com/office/drawing/2014/main" val="20000"/>
                    </a:ext>
                  </a:extLst>
                </a:gridCol>
                <a:gridCol w="3048000">
                  <a:extLst>
                    <a:ext uri="{9D8B030D-6E8A-4147-A177-3AD203B41FA5}">
                      <a16:colId xmlns:a16="http://schemas.microsoft.com/office/drawing/2014/main" val="20001"/>
                    </a:ext>
                  </a:extLst>
                </a:gridCol>
              </a:tblGrid>
              <a:tr h="154256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a:ln>
                            <a:noFill/>
                          </a:ln>
                          <a:solidFill>
                            <a:schemeClr val="tx1"/>
                          </a:solidFill>
                          <a:effectLst/>
                          <a:latin typeface="Arial" charset="0"/>
                        </a:rPr>
                        <a:t>Task Familiar </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a:ln>
                            <a:noFill/>
                          </a:ln>
                          <a:solidFill>
                            <a:schemeClr val="tx1"/>
                          </a:solidFill>
                          <a:effectLst/>
                          <a:latin typeface="Arial" charset="0"/>
                        </a:rPr>
                        <a:t>Subject familiar</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a:ln>
                            <a:noFill/>
                          </a:ln>
                          <a:solidFill>
                            <a:srgbClr val="00FF00"/>
                          </a:solidFill>
                          <a:effectLst/>
                          <a:latin typeface="Arial" charset="0"/>
                        </a:rPr>
                        <a:t>SHOULD BE OK</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2800" b="0" i="0" u="none" strike="noStrike" cap="none" normalizeH="0" baseline="0" dirty="0">
                        <a:ln>
                          <a:noFill/>
                        </a:ln>
                        <a:solidFill>
                          <a:srgbClr val="00FF00"/>
                        </a:solidFill>
                        <a:effectLst/>
                        <a:latin typeface="Arial" charset="0"/>
                      </a:endParaRPr>
                    </a:p>
                  </a:txBody>
                  <a:tcPr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a:ln>
                            <a:noFill/>
                          </a:ln>
                          <a:solidFill>
                            <a:schemeClr val="tx1"/>
                          </a:solidFill>
                          <a:effectLst/>
                          <a:latin typeface="Arial" charset="0"/>
                        </a:rPr>
                        <a:t>Task familiar</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a:ln>
                            <a:noFill/>
                          </a:ln>
                          <a:solidFill>
                            <a:schemeClr val="tx1"/>
                          </a:solidFill>
                          <a:effectLst/>
                          <a:latin typeface="Arial" charset="0"/>
                        </a:rPr>
                        <a:t>Subject unfamiliar</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a:ln>
                            <a:noFill/>
                          </a:ln>
                          <a:solidFill>
                            <a:srgbClr val="FFCC00"/>
                          </a:solidFill>
                          <a:effectLst/>
                          <a:latin typeface="Arial" charset="0"/>
                        </a:rPr>
                        <a:t>BE CAREFUL</a:t>
                      </a:r>
                    </a:p>
                  </a:txBody>
                  <a:tcPr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205471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a:ln>
                            <a:noFill/>
                          </a:ln>
                          <a:solidFill>
                            <a:schemeClr val="tx1"/>
                          </a:solidFill>
                          <a:effectLst/>
                          <a:latin typeface="Arial" charset="0"/>
                        </a:rPr>
                        <a:t>Task Unfamiliar</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a:ln>
                            <a:noFill/>
                          </a:ln>
                          <a:solidFill>
                            <a:schemeClr val="tx1"/>
                          </a:solidFill>
                          <a:effectLst/>
                          <a:latin typeface="Arial" charset="0"/>
                        </a:rPr>
                        <a:t>Subject Familiar</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a:ln>
                            <a:noFill/>
                          </a:ln>
                          <a:solidFill>
                            <a:srgbClr val="FFCC00"/>
                          </a:solidFill>
                          <a:effectLst/>
                          <a:latin typeface="Arial" charset="0"/>
                        </a:rPr>
                        <a:t>BE CAREFUL</a:t>
                      </a:r>
                    </a:p>
                  </a:txBody>
                  <a:tcPr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a:ln>
                            <a:noFill/>
                          </a:ln>
                          <a:solidFill>
                            <a:schemeClr val="tx1"/>
                          </a:solidFill>
                          <a:effectLst/>
                          <a:latin typeface="Arial" charset="0"/>
                        </a:rPr>
                        <a:t>Task Unfamiliar</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a:ln>
                            <a:noFill/>
                          </a:ln>
                          <a:solidFill>
                            <a:schemeClr val="tx1"/>
                          </a:solidFill>
                          <a:effectLst/>
                          <a:latin typeface="Arial" charset="0"/>
                        </a:rPr>
                        <a:t>Subject unfamiliar</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a:ln>
                            <a:noFill/>
                          </a:ln>
                          <a:solidFill>
                            <a:srgbClr val="FF0000"/>
                          </a:solidFill>
                          <a:effectLst/>
                          <a:latin typeface="Arial" charset="0"/>
                        </a:rPr>
                        <a:t>BE VERY WARY!</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2800" b="0" i="0" u="none" strike="noStrike" cap="none" normalizeH="0" baseline="0" dirty="0">
                        <a:ln>
                          <a:noFill/>
                        </a:ln>
                        <a:solidFill>
                          <a:schemeClr val="tx1"/>
                        </a:solidFill>
                        <a:effectLst/>
                        <a:latin typeface="Arial" charset="0"/>
                      </a:endParaRPr>
                    </a:p>
                  </a:txBody>
                  <a:tcPr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5926247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3AEB0-23CC-E447-B041-0CCEA3A19AA6}"/>
              </a:ext>
            </a:extLst>
          </p:cNvPr>
          <p:cNvSpPr>
            <a:spLocks noGrp="1"/>
          </p:cNvSpPr>
          <p:nvPr>
            <p:ph type="title"/>
          </p:nvPr>
        </p:nvSpPr>
        <p:spPr/>
        <p:txBody>
          <a:bodyPr/>
          <a:lstStyle/>
          <a:p>
            <a:r>
              <a:rPr lang="en-US" dirty="0"/>
              <a:t>SWOT –Identifying Risks</a:t>
            </a:r>
          </a:p>
        </p:txBody>
      </p:sp>
      <p:sp>
        <p:nvSpPr>
          <p:cNvPr id="4" name="Slide Number Placeholder 3">
            <a:extLst>
              <a:ext uri="{FF2B5EF4-FFF2-40B4-BE49-F238E27FC236}">
                <a16:creationId xmlns:a16="http://schemas.microsoft.com/office/drawing/2014/main" id="{D7306C87-21EB-4F47-96BA-8D226AA24047}"/>
              </a:ext>
            </a:extLst>
          </p:cNvPr>
          <p:cNvSpPr>
            <a:spLocks noGrp="1"/>
          </p:cNvSpPr>
          <p:nvPr>
            <p:ph type="sldNum" sz="quarter" idx="4294967295"/>
          </p:nvPr>
        </p:nvSpPr>
        <p:spPr>
          <a:xfrm>
            <a:off x="8610600" y="6356351"/>
            <a:ext cx="2743200" cy="365125"/>
          </a:xfrm>
          <a:prstGeom prst="rect">
            <a:avLst/>
          </a:prstGeom>
        </p:spPr>
        <p:txBody>
          <a:bodyPr/>
          <a:lstStyle/>
          <a:p>
            <a:fld id="{3D165440-4880-415F-9146-4793BDD623F8}" type="slidenum">
              <a:rPr lang="en-GB" smtClean="0"/>
              <a:t>8</a:t>
            </a:fld>
            <a:endParaRPr lang="en-GB"/>
          </a:p>
        </p:txBody>
      </p:sp>
      <p:pic>
        <p:nvPicPr>
          <p:cNvPr id="5" name="Picture 2">
            <a:extLst>
              <a:ext uri="{FF2B5EF4-FFF2-40B4-BE49-F238E27FC236}">
                <a16:creationId xmlns:a16="http://schemas.microsoft.com/office/drawing/2014/main" id="{6883C5DC-C5DF-7E44-85FB-EF0C8848500A}"/>
              </a:ext>
            </a:extLst>
          </p:cNvPr>
          <p:cNvPicPr>
            <a:picLocks noChangeAspect="1" noChangeArrowheads="1"/>
          </p:cNvPicPr>
          <p:nvPr/>
        </p:nvPicPr>
        <p:blipFill>
          <a:blip r:embed="rId3" cstate="print"/>
          <a:srcRect/>
          <a:stretch>
            <a:fillRect/>
          </a:stretch>
        </p:blipFill>
        <p:spPr bwMode="auto">
          <a:xfrm>
            <a:off x="2657475" y="1059017"/>
            <a:ext cx="6877050" cy="4514850"/>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23517259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2F492E-68EE-F14E-A810-B41241D0A22A}"/>
              </a:ext>
            </a:extLst>
          </p:cNvPr>
          <p:cNvSpPr>
            <a:spLocks noGrp="1"/>
          </p:cNvSpPr>
          <p:nvPr>
            <p:ph type="title"/>
          </p:nvPr>
        </p:nvSpPr>
        <p:spPr/>
        <p:txBody>
          <a:bodyPr/>
          <a:lstStyle/>
          <a:p>
            <a:r>
              <a:rPr lang="en-US" dirty="0"/>
              <a:t>PEST</a:t>
            </a:r>
          </a:p>
        </p:txBody>
      </p:sp>
      <p:graphicFrame>
        <p:nvGraphicFramePr>
          <p:cNvPr id="6" name="Content Placeholder 3">
            <a:extLst>
              <a:ext uri="{FF2B5EF4-FFF2-40B4-BE49-F238E27FC236}">
                <a16:creationId xmlns:a16="http://schemas.microsoft.com/office/drawing/2014/main" id="{836EAD9F-CF95-F349-BCD0-4EBA33D47D36}"/>
              </a:ext>
            </a:extLst>
          </p:cNvPr>
          <p:cNvGraphicFramePr>
            <a:graphicFrameLocks noGrp="1"/>
          </p:cNvGraphicFramePr>
          <p:nvPr>
            <p:ph idx="1"/>
          </p:nvPr>
        </p:nvGraphicFramePr>
        <p:xfrm>
          <a:off x="2346325" y="791029"/>
          <a:ext cx="7499350" cy="4800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a:extLst>
              <a:ext uri="{FF2B5EF4-FFF2-40B4-BE49-F238E27FC236}">
                <a16:creationId xmlns:a16="http://schemas.microsoft.com/office/drawing/2014/main" id="{CAF984CA-1481-5B46-8CDE-5C10ADBA5D6E}"/>
              </a:ext>
            </a:extLst>
          </p:cNvPr>
          <p:cNvSpPr>
            <a:spLocks noGrp="1"/>
          </p:cNvSpPr>
          <p:nvPr>
            <p:ph type="sldNum" sz="quarter" idx="4294967295"/>
          </p:nvPr>
        </p:nvSpPr>
        <p:spPr>
          <a:xfrm>
            <a:off x="8610600" y="6356351"/>
            <a:ext cx="2743200" cy="365125"/>
          </a:xfrm>
          <a:prstGeom prst="rect">
            <a:avLst/>
          </a:prstGeom>
        </p:spPr>
        <p:txBody>
          <a:bodyPr/>
          <a:lstStyle/>
          <a:p>
            <a:fld id="{3D165440-4880-415F-9146-4793BDD623F8}" type="slidenum">
              <a:rPr lang="en-GB" smtClean="0"/>
              <a:t>9</a:t>
            </a:fld>
            <a:endParaRPr lang="en-GB"/>
          </a:p>
        </p:txBody>
      </p:sp>
    </p:spTree>
    <p:extLst>
      <p:ext uri="{BB962C8B-B14F-4D97-AF65-F5344CB8AC3E}">
        <p14:creationId xmlns:p14="http://schemas.microsoft.com/office/powerpoint/2010/main" val="11294415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ADDE7-9421-6448-876D-02A2FA4A85A6}"/>
              </a:ext>
            </a:extLst>
          </p:cNvPr>
          <p:cNvSpPr>
            <a:spLocks noGrp="1"/>
          </p:cNvSpPr>
          <p:nvPr>
            <p:ph type="title"/>
          </p:nvPr>
        </p:nvSpPr>
        <p:spPr/>
        <p:txBody>
          <a:bodyPr/>
          <a:lstStyle/>
          <a:p>
            <a:r>
              <a:rPr lang="en-US" dirty="0"/>
              <a:t>PEST</a:t>
            </a:r>
          </a:p>
        </p:txBody>
      </p:sp>
      <p:graphicFrame>
        <p:nvGraphicFramePr>
          <p:cNvPr id="5" name="Content Placeholder 3">
            <a:extLst>
              <a:ext uri="{FF2B5EF4-FFF2-40B4-BE49-F238E27FC236}">
                <a16:creationId xmlns:a16="http://schemas.microsoft.com/office/drawing/2014/main" id="{0EF39766-8295-214E-8AA9-A824B17A4BA7}"/>
              </a:ext>
            </a:extLst>
          </p:cNvPr>
          <p:cNvGraphicFramePr>
            <a:graphicFrameLocks noGrp="1"/>
          </p:cNvGraphicFramePr>
          <p:nvPr>
            <p:ph idx="1"/>
          </p:nvPr>
        </p:nvGraphicFramePr>
        <p:xfrm>
          <a:off x="2065563" y="983796"/>
          <a:ext cx="78867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34328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05894F-9C0D-9440-9B31-BBD5E8BFF81E}"/>
              </a:ext>
            </a:extLst>
          </p:cNvPr>
          <p:cNvSpPr>
            <a:spLocks noGrp="1"/>
          </p:cNvSpPr>
          <p:nvPr>
            <p:ph type="title"/>
          </p:nvPr>
        </p:nvSpPr>
        <p:spPr/>
        <p:txBody>
          <a:bodyPr/>
          <a:lstStyle/>
          <a:p>
            <a:r>
              <a:rPr lang="en-US" dirty="0"/>
              <a:t>Risk Analysis Matrix</a:t>
            </a:r>
          </a:p>
        </p:txBody>
      </p:sp>
      <p:graphicFrame>
        <p:nvGraphicFramePr>
          <p:cNvPr id="5" name="Content Placeholder 4">
            <a:extLst>
              <a:ext uri="{FF2B5EF4-FFF2-40B4-BE49-F238E27FC236}">
                <a16:creationId xmlns:a16="http://schemas.microsoft.com/office/drawing/2014/main" id="{25BAF737-BA27-D74A-AEFD-73AE8243F8B5}"/>
              </a:ext>
            </a:extLst>
          </p:cNvPr>
          <p:cNvGraphicFramePr>
            <a:graphicFrameLocks noGrp="1"/>
          </p:cNvGraphicFramePr>
          <p:nvPr>
            <p:ph idx="1"/>
            <p:extLst>
              <p:ext uri="{D42A27DB-BD31-4B8C-83A1-F6EECF244321}">
                <p14:modId xmlns:p14="http://schemas.microsoft.com/office/powerpoint/2010/main" val="2784047443"/>
              </p:ext>
            </p:extLst>
          </p:nvPr>
        </p:nvGraphicFramePr>
        <p:xfrm>
          <a:off x="218303" y="1028995"/>
          <a:ext cx="11202172" cy="4592967"/>
        </p:xfrm>
        <a:graphic>
          <a:graphicData uri="http://schemas.openxmlformats.org/drawingml/2006/table">
            <a:tbl>
              <a:tblPr firstRow="1" bandRow="1">
                <a:tableStyleId>{BC89EF96-8CEA-46FF-86C4-4CE0E7609802}</a:tableStyleId>
              </a:tblPr>
              <a:tblGrid>
                <a:gridCol w="2568586">
                  <a:extLst>
                    <a:ext uri="{9D8B030D-6E8A-4147-A177-3AD203B41FA5}">
                      <a16:colId xmlns:a16="http://schemas.microsoft.com/office/drawing/2014/main" val="2780976424"/>
                    </a:ext>
                  </a:extLst>
                </a:gridCol>
                <a:gridCol w="1390587">
                  <a:extLst>
                    <a:ext uri="{9D8B030D-6E8A-4147-A177-3AD203B41FA5}">
                      <a16:colId xmlns:a16="http://schemas.microsoft.com/office/drawing/2014/main" val="346813269"/>
                    </a:ext>
                  </a:extLst>
                </a:gridCol>
                <a:gridCol w="1168776">
                  <a:extLst>
                    <a:ext uri="{9D8B030D-6E8A-4147-A177-3AD203B41FA5}">
                      <a16:colId xmlns:a16="http://schemas.microsoft.com/office/drawing/2014/main" val="3138221694"/>
                    </a:ext>
                  </a:extLst>
                </a:gridCol>
                <a:gridCol w="1168776">
                  <a:extLst>
                    <a:ext uri="{9D8B030D-6E8A-4147-A177-3AD203B41FA5}">
                      <a16:colId xmlns:a16="http://schemas.microsoft.com/office/drawing/2014/main" val="3021622223"/>
                    </a:ext>
                  </a:extLst>
                </a:gridCol>
                <a:gridCol w="4905447">
                  <a:extLst>
                    <a:ext uri="{9D8B030D-6E8A-4147-A177-3AD203B41FA5}">
                      <a16:colId xmlns:a16="http://schemas.microsoft.com/office/drawing/2014/main" val="86433115"/>
                    </a:ext>
                  </a:extLst>
                </a:gridCol>
              </a:tblGrid>
              <a:tr h="660836">
                <a:tc>
                  <a:txBody>
                    <a:bodyPr/>
                    <a:lstStyle/>
                    <a:p>
                      <a:pPr algn="ctr"/>
                      <a:r>
                        <a:rPr lang="en-GB" dirty="0"/>
                        <a:t>Risk</a:t>
                      </a:r>
                    </a:p>
                  </a:txBody>
                  <a:tcPr/>
                </a:tc>
                <a:tc>
                  <a:txBody>
                    <a:bodyPr/>
                    <a:lstStyle/>
                    <a:p>
                      <a:pPr algn="ctr"/>
                      <a:r>
                        <a:rPr lang="en-GB" dirty="0"/>
                        <a:t>Severity</a:t>
                      </a:r>
                    </a:p>
                    <a:p>
                      <a:pPr algn="ctr"/>
                      <a:r>
                        <a:rPr lang="en-GB" dirty="0"/>
                        <a:t>(H/M/L)</a:t>
                      </a:r>
                    </a:p>
                  </a:txBody>
                  <a:tcPr/>
                </a:tc>
                <a:tc>
                  <a:txBody>
                    <a:bodyPr/>
                    <a:lstStyle/>
                    <a:p>
                      <a:pPr algn="ctr"/>
                      <a:r>
                        <a:rPr lang="en-GB" dirty="0"/>
                        <a:t>Likelihood</a:t>
                      </a:r>
                    </a:p>
                    <a:p>
                      <a:pPr algn="ctr"/>
                      <a:r>
                        <a:rPr lang="en-GB" dirty="0"/>
                        <a:t>(H/M/L)</a:t>
                      </a:r>
                    </a:p>
                  </a:txBody>
                  <a:tcPr/>
                </a:tc>
                <a:tc>
                  <a:txBody>
                    <a:bodyPr/>
                    <a:lstStyle/>
                    <a:p>
                      <a:pPr algn="ctr"/>
                      <a:r>
                        <a:rPr lang="en-GB" dirty="0"/>
                        <a:t>Risk Score</a:t>
                      </a:r>
                    </a:p>
                    <a:p>
                      <a:pPr algn="ctr"/>
                      <a:r>
                        <a:rPr lang="en-GB" dirty="0"/>
                        <a:t>(</a:t>
                      </a:r>
                      <a:r>
                        <a:rPr lang="en-GB" dirty="0" err="1"/>
                        <a:t>sxl</a:t>
                      </a:r>
                      <a:r>
                        <a:rPr lang="en-GB" dirty="0"/>
                        <a:t>)</a:t>
                      </a:r>
                    </a:p>
                  </a:txBody>
                  <a:tcPr/>
                </a:tc>
                <a:tc>
                  <a:txBody>
                    <a:bodyPr/>
                    <a:lstStyle/>
                    <a:p>
                      <a:pPr algn="ctr"/>
                      <a:r>
                        <a:rPr lang="en-GB" dirty="0"/>
                        <a:t>Mitigating Action</a:t>
                      </a:r>
                    </a:p>
                  </a:txBody>
                  <a:tcPr/>
                </a:tc>
                <a:extLst>
                  <a:ext uri="{0D108BD9-81ED-4DB2-BD59-A6C34878D82A}">
                    <a16:rowId xmlns:a16="http://schemas.microsoft.com/office/drawing/2014/main" val="2450730737"/>
                  </a:ext>
                </a:extLst>
              </a:tr>
              <a:tr h="657443">
                <a:tc>
                  <a:txBody>
                    <a:bodyPr/>
                    <a:lstStyle/>
                    <a:p>
                      <a:endParaRPr lang="en-GB" sz="1600" dirty="0"/>
                    </a:p>
                  </a:txBody>
                  <a:tcPr/>
                </a:tc>
                <a:tc>
                  <a:txBody>
                    <a:bodyPr/>
                    <a:lstStyle/>
                    <a:p>
                      <a:endParaRPr lang="en-GB" sz="1600" dirty="0"/>
                    </a:p>
                  </a:txBody>
                  <a:tcPr/>
                </a:tc>
                <a:tc>
                  <a:txBody>
                    <a:bodyPr/>
                    <a:lstStyle/>
                    <a:p>
                      <a:endParaRPr lang="en-GB" sz="1600" dirty="0"/>
                    </a:p>
                  </a:txBody>
                  <a:tcPr/>
                </a:tc>
                <a:tc>
                  <a:txBody>
                    <a:bodyPr/>
                    <a:lstStyle/>
                    <a:p>
                      <a:endParaRPr lang="en-GB" sz="1600" dirty="0"/>
                    </a:p>
                  </a:txBody>
                  <a:tcPr/>
                </a:tc>
                <a:tc>
                  <a:txBody>
                    <a:bodyPr/>
                    <a:lstStyle/>
                    <a:p>
                      <a:endParaRPr lang="en-GB" sz="1600" dirty="0"/>
                    </a:p>
                  </a:txBody>
                  <a:tcPr/>
                </a:tc>
                <a:extLst>
                  <a:ext uri="{0D108BD9-81ED-4DB2-BD59-A6C34878D82A}">
                    <a16:rowId xmlns:a16="http://schemas.microsoft.com/office/drawing/2014/main" val="2670898538"/>
                  </a:ext>
                </a:extLst>
              </a:tr>
              <a:tr h="484355">
                <a:tc>
                  <a:txBody>
                    <a:bodyPr/>
                    <a:lstStyle/>
                    <a:p>
                      <a:endParaRPr lang="en-GB" sz="1600" dirty="0"/>
                    </a:p>
                  </a:txBody>
                  <a:tcPr/>
                </a:tc>
                <a:tc>
                  <a:txBody>
                    <a:bodyPr/>
                    <a:lstStyle/>
                    <a:p>
                      <a:endParaRPr lang="en-GB" sz="1600" dirty="0"/>
                    </a:p>
                  </a:txBody>
                  <a:tcPr/>
                </a:tc>
                <a:tc>
                  <a:txBody>
                    <a:bodyPr/>
                    <a:lstStyle/>
                    <a:p>
                      <a:endParaRPr lang="en-GB" sz="1600" dirty="0"/>
                    </a:p>
                  </a:txBody>
                  <a:tcPr/>
                </a:tc>
                <a:tc>
                  <a:txBody>
                    <a:bodyPr/>
                    <a:lstStyle/>
                    <a:p>
                      <a:endParaRPr lang="en-GB" sz="1600" dirty="0"/>
                    </a:p>
                  </a:txBody>
                  <a:tcPr/>
                </a:tc>
                <a:tc>
                  <a:txBody>
                    <a:bodyPr/>
                    <a:lstStyle/>
                    <a:p>
                      <a:endParaRPr lang="en-GB" sz="1600" dirty="0"/>
                    </a:p>
                  </a:txBody>
                  <a:tcPr/>
                </a:tc>
                <a:extLst>
                  <a:ext uri="{0D108BD9-81ED-4DB2-BD59-A6C34878D82A}">
                    <a16:rowId xmlns:a16="http://schemas.microsoft.com/office/drawing/2014/main" val="2071362531"/>
                  </a:ext>
                </a:extLst>
              </a:tr>
              <a:tr h="669303">
                <a:tc>
                  <a:txBody>
                    <a:bodyPr/>
                    <a:lstStyle/>
                    <a:p>
                      <a:endParaRPr lang="en-GB" sz="1600" dirty="0"/>
                    </a:p>
                  </a:txBody>
                  <a:tcPr/>
                </a:tc>
                <a:tc>
                  <a:txBody>
                    <a:bodyPr/>
                    <a:lstStyle/>
                    <a:p>
                      <a:endParaRPr lang="en-GB" sz="1600" dirty="0"/>
                    </a:p>
                  </a:txBody>
                  <a:tcPr/>
                </a:tc>
                <a:tc>
                  <a:txBody>
                    <a:bodyPr/>
                    <a:lstStyle/>
                    <a:p>
                      <a:endParaRPr lang="en-GB" sz="1600" dirty="0"/>
                    </a:p>
                  </a:txBody>
                  <a:tcPr/>
                </a:tc>
                <a:tc>
                  <a:txBody>
                    <a:bodyPr/>
                    <a:lstStyle/>
                    <a:p>
                      <a:endParaRPr lang="en-GB" sz="1600" dirty="0"/>
                    </a:p>
                  </a:txBody>
                  <a:tcPr/>
                </a:tc>
                <a:tc>
                  <a:txBody>
                    <a:bodyPr/>
                    <a:lstStyle/>
                    <a:p>
                      <a:endParaRPr lang="en-GB" sz="1600" dirty="0"/>
                    </a:p>
                  </a:txBody>
                  <a:tcPr/>
                </a:tc>
                <a:extLst>
                  <a:ext uri="{0D108BD9-81ED-4DB2-BD59-A6C34878D82A}">
                    <a16:rowId xmlns:a16="http://schemas.microsoft.com/office/drawing/2014/main" val="3959459922"/>
                  </a:ext>
                </a:extLst>
              </a:tr>
              <a:tr h="707010">
                <a:tc>
                  <a:txBody>
                    <a:bodyPr/>
                    <a:lstStyle/>
                    <a:p>
                      <a:endParaRPr lang="en-GB" sz="1600" dirty="0"/>
                    </a:p>
                  </a:txBody>
                  <a:tcPr/>
                </a:tc>
                <a:tc>
                  <a:txBody>
                    <a:bodyPr/>
                    <a:lstStyle/>
                    <a:p>
                      <a:endParaRPr lang="en-GB" sz="1600" dirty="0"/>
                    </a:p>
                  </a:txBody>
                  <a:tcPr/>
                </a:tc>
                <a:tc>
                  <a:txBody>
                    <a:bodyPr/>
                    <a:lstStyle/>
                    <a:p>
                      <a:endParaRPr lang="en-GB" sz="1600" dirty="0"/>
                    </a:p>
                  </a:txBody>
                  <a:tcPr/>
                </a:tc>
                <a:tc>
                  <a:txBody>
                    <a:bodyPr/>
                    <a:lstStyle/>
                    <a:p>
                      <a:endParaRPr lang="en-GB" sz="1600" dirty="0"/>
                    </a:p>
                  </a:txBody>
                  <a:tcPr/>
                </a:tc>
                <a:tc>
                  <a:txBody>
                    <a:bodyPr/>
                    <a:lstStyle/>
                    <a:p>
                      <a:endParaRPr lang="en-GB" sz="1600" dirty="0"/>
                    </a:p>
                  </a:txBody>
                  <a:tcPr/>
                </a:tc>
                <a:extLst>
                  <a:ext uri="{0D108BD9-81ED-4DB2-BD59-A6C34878D82A}">
                    <a16:rowId xmlns:a16="http://schemas.microsoft.com/office/drawing/2014/main" val="2635177937"/>
                  </a:ext>
                </a:extLst>
              </a:tr>
              <a:tr h="707010">
                <a:tc>
                  <a:txBody>
                    <a:bodyPr/>
                    <a:lstStyle/>
                    <a:p>
                      <a:endParaRPr lang="en-GB" sz="1600" dirty="0"/>
                    </a:p>
                  </a:txBody>
                  <a:tcPr/>
                </a:tc>
                <a:tc>
                  <a:txBody>
                    <a:bodyPr/>
                    <a:lstStyle/>
                    <a:p>
                      <a:endParaRPr lang="en-GB" sz="1600" dirty="0"/>
                    </a:p>
                  </a:txBody>
                  <a:tcPr/>
                </a:tc>
                <a:tc>
                  <a:txBody>
                    <a:bodyPr/>
                    <a:lstStyle/>
                    <a:p>
                      <a:endParaRPr lang="en-GB" sz="1600" dirty="0"/>
                    </a:p>
                  </a:txBody>
                  <a:tcPr/>
                </a:tc>
                <a:tc>
                  <a:txBody>
                    <a:bodyPr/>
                    <a:lstStyle/>
                    <a:p>
                      <a:endParaRPr lang="en-GB" sz="1600" dirty="0"/>
                    </a:p>
                  </a:txBody>
                  <a:tcPr/>
                </a:tc>
                <a:tc>
                  <a:txBody>
                    <a:bodyPr/>
                    <a:lstStyle/>
                    <a:p>
                      <a:endParaRPr lang="en-GB" sz="1600" dirty="0"/>
                    </a:p>
                  </a:txBody>
                  <a:tcPr/>
                </a:tc>
                <a:extLst>
                  <a:ext uri="{0D108BD9-81ED-4DB2-BD59-A6C34878D82A}">
                    <a16:rowId xmlns:a16="http://schemas.microsoft.com/office/drawing/2014/main" val="433306678"/>
                  </a:ext>
                </a:extLst>
              </a:tr>
              <a:tr h="707010">
                <a:tc>
                  <a:txBody>
                    <a:bodyPr/>
                    <a:lstStyle/>
                    <a:p>
                      <a:endParaRPr lang="en-GB" sz="1600" dirty="0"/>
                    </a:p>
                  </a:txBody>
                  <a:tcPr/>
                </a:tc>
                <a:tc>
                  <a:txBody>
                    <a:bodyPr/>
                    <a:lstStyle/>
                    <a:p>
                      <a:endParaRPr lang="en-GB" sz="1600" dirty="0"/>
                    </a:p>
                  </a:txBody>
                  <a:tcPr/>
                </a:tc>
                <a:tc>
                  <a:txBody>
                    <a:bodyPr/>
                    <a:lstStyle/>
                    <a:p>
                      <a:endParaRPr lang="en-GB" sz="1600" dirty="0"/>
                    </a:p>
                  </a:txBody>
                  <a:tcPr/>
                </a:tc>
                <a:tc>
                  <a:txBody>
                    <a:bodyPr/>
                    <a:lstStyle/>
                    <a:p>
                      <a:endParaRPr lang="en-GB" sz="1600" dirty="0"/>
                    </a:p>
                  </a:txBody>
                  <a:tcPr/>
                </a:tc>
                <a:tc>
                  <a:txBody>
                    <a:bodyPr/>
                    <a:lstStyle/>
                    <a:p>
                      <a:endParaRPr lang="en-GB" sz="1600" dirty="0"/>
                    </a:p>
                  </a:txBody>
                  <a:tcPr/>
                </a:tc>
                <a:extLst>
                  <a:ext uri="{0D108BD9-81ED-4DB2-BD59-A6C34878D82A}">
                    <a16:rowId xmlns:a16="http://schemas.microsoft.com/office/drawing/2014/main" val="16943883"/>
                  </a:ext>
                </a:extLst>
              </a:tr>
            </a:tbl>
          </a:graphicData>
        </a:graphic>
      </p:graphicFrame>
      <p:sp>
        <p:nvSpPr>
          <p:cNvPr id="4" name="Slide Number Placeholder 3">
            <a:extLst>
              <a:ext uri="{FF2B5EF4-FFF2-40B4-BE49-F238E27FC236}">
                <a16:creationId xmlns:a16="http://schemas.microsoft.com/office/drawing/2014/main" id="{A4560B9B-F26E-B74E-8DCE-673CD6708E26}"/>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11</a:t>
            </a:fld>
            <a:endParaRPr lang="en-GB"/>
          </a:p>
        </p:txBody>
      </p:sp>
    </p:spTree>
    <p:extLst>
      <p:ext uri="{BB962C8B-B14F-4D97-AF65-F5344CB8AC3E}">
        <p14:creationId xmlns:p14="http://schemas.microsoft.com/office/powerpoint/2010/main" val="42261918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BC9EA-587B-2448-81EA-101F70AB70F8}"/>
              </a:ext>
            </a:extLst>
          </p:cNvPr>
          <p:cNvSpPr>
            <a:spLocks noGrp="1"/>
          </p:cNvSpPr>
          <p:nvPr>
            <p:ph type="title"/>
          </p:nvPr>
        </p:nvSpPr>
        <p:spPr/>
        <p:txBody>
          <a:bodyPr/>
          <a:lstStyle/>
          <a:p>
            <a:r>
              <a:rPr lang="en-US" dirty="0"/>
              <a:t>Risk Analysis</a:t>
            </a:r>
          </a:p>
        </p:txBody>
      </p:sp>
      <p:sp>
        <p:nvSpPr>
          <p:cNvPr id="3" name="Content Placeholder 2">
            <a:extLst>
              <a:ext uri="{FF2B5EF4-FFF2-40B4-BE49-F238E27FC236}">
                <a16:creationId xmlns:a16="http://schemas.microsoft.com/office/drawing/2014/main" id="{2A76577E-C615-3B42-9AF2-1769AE8C3DFE}"/>
              </a:ext>
            </a:extLst>
          </p:cNvPr>
          <p:cNvSpPr>
            <a:spLocks noGrp="1"/>
          </p:cNvSpPr>
          <p:nvPr>
            <p:ph idx="1"/>
          </p:nvPr>
        </p:nvSpPr>
        <p:spPr/>
        <p:txBody>
          <a:bodyPr>
            <a:normAutofit fontScale="85000" lnSpcReduction="20000"/>
          </a:bodyPr>
          <a:lstStyle/>
          <a:p>
            <a:pPr marL="0" indent="0">
              <a:lnSpc>
                <a:spcPct val="90000"/>
              </a:lnSpc>
              <a:buNone/>
            </a:pPr>
            <a:r>
              <a:rPr lang="en-GB" sz="3000" dirty="0">
                <a:latin typeface="Arial" charset="0"/>
                <a:cs typeface="Arial" charset="0"/>
              </a:rPr>
              <a:t>The severity of each risk can be shown as</a:t>
            </a:r>
          </a:p>
          <a:p>
            <a:pPr marL="0" indent="0">
              <a:lnSpc>
                <a:spcPct val="90000"/>
              </a:lnSpc>
              <a:buNone/>
            </a:pPr>
            <a:endParaRPr lang="en-GB" sz="3000" dirty="0">
              <a:latin typeface="Arial" charset="0"/>
              <a:cs typeface="Arial" charset="0"/>
            </a:endParaRPr>
          </a:p>
          <a:p>
            <a:pPr marL="0" indent="0">
              <a:lnSpc>
                <a:spcPct val="90000"/>
              </a:lnSpc>
              <a:buNone/>
            </a:pPr>
            <a:r>
              <a:rPr lang="en-GB" sz="3000" dirty="0">
                <a:latin typeface="Arial" charset="0"/>
                <a:cs typeface="Arial" charset="0"/>
              </a:rPr>
              <a:t> Risk Score = Severity x Likelihood</a:t>
            </a:r>
          </a:p>
          <a:p>
            <a:pPr marL="0" indent="0">
              <a:buNone/>
            </a:pPr>
            <a:endParaRPr lang="en-GB" sz="3000" b="1" dirty="0">
              <a:latin typeface="Arial" charset="0"/>
              <a:cs typeface="Arial" charset="0"/>
            </a:endParaRPr>
          </a:p>
          <a:p>
            <a:pPr marL="0" indent="0">
              <a:buNone/>
            </a:pPr>
            <a:r>
              <a:rPr lang="en-GB" sz="3000" b="1" dirty="0">
                <a:latin typeface="Arial" charset="0"/>
                <a:cs typeface="Arial" charset="0"/>
              </a:rPr>
              <a:t>Severity</a:t>
            </a:r>
            <a:r>
              <a:rPr lang="en-GB" sz="3000" dirty="0">
                <a:latin typeface="Arial" charset="0"/>
                <a:cs typeface="Arial" charset="0"/>
              </a:rPr>
              <a:t>: the effect of the risk occurring </a:t>
            </a:r>
            <a:br>
              <a:rPr lang="en-GB" sz="3000" dirty="0">
                <a:latin typeface="Arial" charset="0"/>
                <a:cs typeface="Arial" charset="0"/>
              </a:rPr>
            </a:br>
            <a:r>
              <a:rPr lang="en-GB" sz="3000" dirty="0">
                <a:latin typeface="Arial" charset="0"/>
                <a:cs typeface="Arial" charset="0"/>
              </a:rPr>
              <a:t>(may be expressed in financial terms)</a:t>
            </a:r>
          </a:p>
          <a:p>
            <a:pPr marL="0" indent="0">
              <a:lnSpc>
                <a:spcPct val="90000"/>
              </a:lnSpc>
              <a:buNone/>
            </a:pPr>
            <a:endParaRPr lang="en-GB" sz="3000" dirty="0">
              <a:latin typeface="Arial" charset="0"/>
              <a:cs typeface="Arial" charset="0"/>
            </a:endParaRPr>
          </a:p>
          <a:p>
            <a:pPr marL="0" indent="0">
              <a:lnSpc>
                <a:spcPct val="90000"/>
              </a:lnSpc>
              <a:buNone/>
            </a:pPr>
            <a:r>
              <a:rPr lang="en-GB" sz="3000" b="1" dirty="0">
                <a:latin typeface="Arial" charset="0"/>
                <a:cs typeface="Arial" charset="0"/>
              </a:rPr>
              <a:t>Likelihood:</a:t>
            </a:r>
            <a:r>
              <a:rPr lang="en-GB" sz="3000" dirty="0">
                <a:latin typeface="Arial" charset="0"/>
                <a:cs typeface="Arial" charset="0"/>
              </a:rPr>
              <a:t> the likelihood of the risk occurring.</a:t>
            </a:r>
          </a:p>
          <a:p>
            <a:pPr marL="0" indent="0">
              <a:lnSpc>
                <a:spcPct val="90000"/>
              </a:lnSpc>
              <a:buNone/>
            </a:pPr>
            <a:endParaRPr lang="en-GB" sz="3000" dirty="0">
              <a:latin typeface="Arial" charset="0"/>
              <a:cs typeface="Arial" charset="0"/>
            </a:endParaRPr>
          </a:p>
          <a:p>
            <a:pPr marL="0" indent="0">
              <a:lnSpc>
                <a:spcPct val="90000"/>
              </a:lnSpc>
              <a:buNone/>
            </a:pPr>
            <a:r>
              <a:rPr lang="en-GB" sz="2400" dirty="0">
                <a:latin typeface="Arial" charset="0"/>
                <a:cs typeface="Arial" charset="0"/>
              </a:rPr>
              <a:t>Scoring  both Severity and Likelihood will give you the key input to determine the Risk score;  This can be low to high, or numbers 1 to 3, 1 to 5, or 1 to 10. Usually simple is better</a:t>
            </a:r>
          </a:p>
          <a:p>
            <a:endParaRPr lang="en-US" dirty="0"/>
          </a:p>
        </p:txBody>
      </p:sp>
      <p:sp>
        <p:nvSpPr>
          <p:cNvPr id="4" name="Slide Number Placeholder 3">
            <a:extLst>
              <a:ext uri="{FF2B5EF4-FFF2-40B4-BE49-F238E27FC236}">
                <a16:creationId xmlns:a16="http://schemas.microsoft.com/office/drawing/2014/main" id="{61BA6E62-C15D-6F48-AB99-F45A62171129}"/>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12</a:t>
            </a:fld>
            <a:endParaRPr lang="en-GB"/>
          </a:p>
        </p:txBody>
      </p:sp>
    </p:spTree>
    <p:extLst>
      <p:ext uri="{BB962C8B-B14F-4D97-AF65-F5344CB8AC3E}">
        <p14:creationId xmlns:p14="http://schemas.microsoft.com/office/powerpoint/2010/main" val="3989405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A0D30C-BE85-A64B-963C-97093439D374}"/>
              </a:ext>
            </a:extLst>
          </p:cNvPr>
          <p:cNvSpPr>
            <a:spLocks noGrp="1"/>
          </p:cNvSpPr>
          <p:nvPr>
            <p:ph type="title"/>
          </p:nvPr>
        </p:nvSpPr>
        <p:spPr>
          <a:xfrm>
            <a:off x="609600" y="101060"/>
            <a:ext cx="10972800" cy="1143000"/>
          </a:xfrm>
        </p:spPr>
        <p:txBody>
          <a:bodyPr/>
          <a:lstStyle/>
          <a:p>
            <a:r>
              <a:rPr lang="en-US" dirty="0"/>
              <a:t>Risk Analysis</a:t>
            </a:r>
          </a:p>
        </p:txBody>
      </p:sp>
      <p:sp>
        <p:nvSpPr>
          <p:cNvPr id="4" name="Slide Number Placeholder 3">
            <a:extLst>
              <a:ext uri="{FF2B5EF4-FFF2-40B4-BE49-F238E27FC236}">
                <a16:creationId xmlns:a16="http://schemas.microsoft.com/office/drawing/2014/main" id="{67C2007A-EA27-E940-9BCF-068C39C978DA}"/>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13</a:t>
            </a:fld>
            <a:endParaRPr lang="en-GB"/>
          </a:p>
        </p:txBody>
      </p:sp>
      <p:grpSp>
        <p:nvGrpSpPr>
          <p:cNvPr id="5" name="Group 3">
            <a:extLst>
              <a:ext uri="{FF2B5EF4-FFF2-40B4-BE49-F238E27FC236}">
                <a16:creationId xmlns:a16="http://schemas.microsoft.com/office/drawing/2014/main" id="{F9EF5B7A-F1AF-444D-914B-A071775BBA45}"/>
              </a:ext>
            </a:extLst>
          </p:cNvPr>
          <p:cNvGrpSpPr>
            <a:grpSpLocks/>
          </p:cNvGrpSpPr>
          <p:nvPr/>
        </p:nvGrpSpPr>
        <p:grpSpPr bwMode="auto">
          <a:xfrm>
            <a:off x="2434318" y="875393"/>
            <a:ext cx="6697663" cy="4441825"/>
            <a:chOff x="930" y="844"/>
            <a:chExt cx="4219" cy="2798"/>
          </a:xfrm>
        </p:grpSpPr>
        <p:sp>
          <p:nvSpPr>
            <p:cNvPr id="6" name="Text Box 4">
              <a:extLst>
                <a:ext uri="{FF2B5EF4-FFF2-40B4-BE49-F238E27FC236}">
                  <a16:creationId xmlns:a16="http://schemas.microsoft.com/office/drawing/2014/main" id="{94FD0351-2926-9241-87DE-40298784C0F4}"/>
                </a:ext>
              </a:extLst>
            </p:cNvPr>
            <p:cNvSpPr txBox="1">
              <a:spLocks noChangeArrowheads="1"/>
            </p:cNvSpPr>
            <p:nvPr/>
          </p:nvSpPr>
          <p:spPr bwMode="auto">
            <a:xfrm>
              <a:off x="3689" y="3385"/>
              <a:ext cx="227" cy="212"/>
            </a:xfrm>
            <a:prstGeom prst="rect">
              <a:avLst/>
            </a:prstGeom>
            <a:noFill/>
            <a:ln w="9525">
              <a:noFill/>
              <a:miter lim="800000"/>
              <a:headEnd/>
              <a:tailEnd/>
            </a:ln>
          </p:spPr>
          <p:txBody>
            <a:bodyPr>
              <a:spAutoFit/>
            </a:bodyPr>
            <a:lstStyle/>
            <a:p>
              <a:pPr eaLnBrk="0" hangingPunct="0">
                <a:spcBef>
                  <a:spcPct val="50000"/>
                </a:spcBef>
              </a:pPr>
              <a:r>
                <a:rPr lang="en-GB" sz="1600" b="1" dirty="0">
                  <a:latin typeface="Arial" charset="0"/>
                  <a:cs typeface="Arial" charset="0"/>
                </a:rPr>
                <a:t>2</a:t>
              </a:r>
            </a:p>
          </p:txBody>
        </p:sp>
        <p:grpSp>
          <p:nvGrpSpPr>
            <p:cNvPr id="7" name="Group 5">
              <a:extLst>
                <a:ext uri="{FF2B5EF4-FFF2-40B4-BE49-F238E27FC236}">
                  <a16:creationId xmlns:a16="http://schemas.microsoft.com/office/drawing/2014/main" id="{C4603906-879B-AF42-8A43-3DB7403E0DD2}"/>
                </a:ext>
              </a:extLst>
            </p:cNvPr>
            <p:cNvGrpSpPr>
              <a:grpSpLocks/>
            </p:cNvGrpSpPr>
            <p:nvPr/>
          </p:nvGrpSpPr>
          <p:grpSpPr bwMode="auto">
            <a:xfrm>
              <a:off x="930" y="844"/>
              <a:ext cx="4219" cy="2798"/>
              <a:chOff x="793" y="1071"/>
              <a:chExt cx="4219" cy="2798"/>
            </a:xfrm>
          </p:grpSpPr>
          <p:grpSp>
            <p:nvGrpSpPr>
              <p:cNvPr id="8" name="Group 6">
                <a:extLst>
                  <a:ext uri="{FF2B5EF4-FFF2-40B4-BE49-F238E27FC236}">
                    <a16:creationId xmlns:a16="http://schemas.microsoft.com/office/drawing/2014/main" id="{58ACBC75-98C4-B44B-BD00-C69C99B23B35}"/>
                  </a:ext>
                </a:extLst>
              </p:cNvPr>
              <p:cNvGrpSpPr>
                <a:grpSpLocks/>
              </p:cNvGrpSpPr>
              <p:nvPr/>
            </p:nvGrpSpPr>
            <p:grpSpPr bwMode="auto">
              <a:xfrm>
                <a:off x="1565" y="1071"/>
                <a:ext cx="3447" cy="2541"/>
                <a:chOff x="1202" y="1071"/>
                <a:chExt cx="3810" cy="2723"/>
              </a:xfrm>
            </p:grpSpPr>
            <p:sp>
              <p:nvSpPr>
                <p:cNvPr id="21" name="Rectangle 7">
                  <a:extLst>
                    <a:ext uri="{FF2B5EF4-FFF2-40B4-BE49-F238E27FC236}">
                      <a16:creationId xmlns:a16="http://schemas.microsoft.com/office/drawing/2014/main" id="{09F7FA02-D499-7145-815C-2C0C25E4144C}"/>
                    </a:ext>
                  </a:extLst>
                </p:cNvPr>
                <p:cNvSpPr>
                  <a:spLocks noChangeArrowheads="1"/>
                </p:cNvSpPr>
                <p:nvPr/>
              </p:nvSpPr>
              <p:spPr bwMode="auto">
                <a:xfrm>
                  <a:off x="1202" y="1071"/>
                  <a:ext cx="1270" cy="908"/>
                </a:xfrm>
                <a:prstGeom prst="rect">
                  <a:avLst/>
                </a:prstGeom>
                <a:solidFill>
                  <a:srgbClr val="FFFF00"/>
                </a:solidFill>
                <a:ln w="25400">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22" name="Rectangle 8">
                  <a:extLst>
                    <a:ext uri="{FF2B5EF4-FFF2-40B4-BE49-F238E27FC236}">
                      <a16:creationId xmlns:a16="http://schemas.microsoft.com/office/drawing/2014/main" id="{9B70C13F-9281-C645-A9AD-D2B34821591E}"/>
                    </a:ext>
                  </a:extLst>
                </p:cNvPr>
                <p:cNvSpPr>
                  <a:spLocks noChangeArrowheads="1"/>
                </p:cNvSpPr>
                <p:nvPr/>
              </p:nvSpPr>
              <p:spPr bwMode="auto">
                <a:xfrm>
                  <a:off x="1202" y="1979"/>
                  <a:ext cx="1270" cy="910"/>
                </a:xfrm>
                <a:prstGeom prst="rect">
                  <a:avLst/>
                </a:prstGeom>
                <a:solidFill>
                  <a:srgbClr val="49E54D"/>
                </a:solidFill>
                <a:ln w="25400">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23" name="Rectangle 9">
                  <a:extLst>
                    <a:ext uri="{FF2B5EF4-FFF2-40B4-BE49-F238E27FC236}">
                      <a16:creationId xmlns:a16="http://schemas.microsoft.com/office/drawing/2014/main" id="{FE0DD66A-5EDF-154B-9FAF-4A7DD8473269}"/>
                    </a:ext>
                  </a:extLst>
                </p:cNvPr>
                <p:cNvSpPr>
                  <a:spLocks noChangeArrowheads="1"/>
                </p:cNvSpPr>
                <p:nvPr/>
              </p:nvSpPr>
              <p:spPr bwMode="auto">
                <a:xfrm>
                  <a:off x="1202" y="2886"/>
                  <a:ext cx="1270" cy="908"/>
                </a:xfrm>
                <a:prstGeom prst="rect">
                  <a:avLst/>
                </a:prstGeom>
                <a:solidFill>
                  <a:srgbClr val="008000"/>
                </a:solidFill>
                <a:ln w="25400">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24" name="Rectangle 10">
                  <a:extLst>
                    <a:ext uri="{FF2B5EF4-FFF2-40B4-BE49-F238E27FC236}">
                      <a16:creationId xmlns:a16="http://schemas.microsoft.com/office/drawing/2014/main" id="{24E37917-3F88-1440-81E2-D3CE6AF81A2C}"/>
                    </a:ext>
                  </a:extLst>
                </p:cNvPr>
                <p:cNvSpPr>
                  <a:spLocks noChangeArrowheads="1"/>
                </p:cNvSpPr>
                <p:nvPr/>
              </p:nvSpPr>
              <p:spPr bwMode="auto">
                <a:xfrm>
                  <a:off x="2472" y="1979"/>
                  <a:ext cx="1270" cy="910"/>
                </a:xfrm>
                <a:prstGeom prst="rect">
                  <a:avLst/>
                </a:prstGeom>
                <a:solidFill>
                  <a:srgbClr val="FFFF00"/>
                </a:solidFill>
                <a:ln w="25400">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25" name="Rectangle 11">
                  <a:extLst>
                    <a:ext uri="{FF2B5EF4-FFF2-40B4-BE49-F238E27FC236}">
                      <a16:creationId xmlns:a16="http://schemas.microsoft.com/office/drawing/2014/main" id="{41ED1FE7-770F-6E4F-B94E-1EB755987C23}"/>
                    </a:ext>
                  </a:extLst>
                </p:cNvPr>
                <p:cNvSpPr>
                  <a:spLocks noChangeArrowheads="1"/>
                </p:cNvSpPr>
                <p:nvPr/>
              </p:nvSpPr>
              <p:spPr bwMode="auto">
                <a:xfrm>
                  <a:off x="2472" y="1071"/>
                  <a:ext cx="1270" cy="908"/>
                </a:xfrm>
                <a:prstGeom prst="rect">
                  <a:avLst/>
                </a:prstGeom>
                <a:solidFill>
                  <a:srgbClr val="EC7906"/>
                </a:solidFill>
                <a:ln w="25400">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26" name="Rectangle 12">
                  <a:extLst>
                    <a:ext uri="{FF2B5EF4-FFF2-40B4-BE49-F238E27FC236}">
                      <a16:creationId xmlns:a16="http://schemas.microsoft.com/office/drawing/2014/main" id="{5FE66AC7-D210-7B44-9B50-81C4C84B09E4}"/>
                    </a:ext>
                  </a:extLst>
                </p:cNvPr>
                <p:cNvSpPr>
                  <a:spLocks noChangeArrowheads="1"/>
                </p:cNvSpPr>
                <p:nvPr/>
              </p:nvSpPr>
              <p:spPr bwMode="auto">
                <a:xfrm>
                  <a:off x="3742" y="2886"/>
                  <a:ext cx="1270" cy="908"/>
                </a:xfrm>
                <a:prstGeom prst="rect">
                  <a:avLst/>
                </a:prstGeom>
                <a:solidFill>
                  <a:srgbClr val="FFFF00"/>
                </a:solidFill>
                <a:ln w="25400">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27" name="Rectangle 13">
                  <a:extLst>
                    <a:ext uri="{FF2B5EF4-FFF2-40B4-BE49-F238E27FC236}">
                      <a16:creationId xmlns:a16="http://schemas.microsoft.com/office/drawing/2014/main" id="{36D97DB3-E8B4-954B-AD75-4AE7888D077E}"/>
                    </a:ext>
                  </a:extLst>
                </p:cNvPr>
                <p:cNvSpPr>
                  <a:spLocks noChangeArrowheads="1"/>
                </p:cNvSpPr>
                <p:nvPr/>
              </p:nvSpPr>
              <p:spPr bwMode="auto">
                <a:xfrm>
                  <a:off x="3742" y="1071"/>
                  <a:ext cx="1270" cy="908"/>
                </a:xfrm>
                <a:prstGeom prst="rect">
                  <a:avLst/>
                </a:prstGeom>
                <a:solidFill>
                  <a:srgbClr val="FF0000"/>
                </a:solidFill>
                <a:ln w="25400">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28" name="Rectangle 14">
                  <a:extLst>
                    <a:ext uri="{FF2B5EF4-FFF2-40B4-BE49-F238E27FC236}">
                      <a16:creationId xmlns:a16="http://schemas.microsoft.com/office/drawing/2014/main" id="{C4CF78D5-199C-D044-9A41-CF2BD2A5DB5E}"/>
                    </a:ext>
                  </a:extLst>
                </p:cNvPr>
                <p:cNvSpPr>
                  <a:spLocks noChangeArrowheads="1"/>
                </p:cNvSpPr>
                <p:nvPr/>
              </p:nvSpPr>
              <p:spPr bwMode="auto">
                <a:xfrm>
                  <a:off x="3742" y="1979"/>
                  <a:ext cx="1270" cy="910"/>
                </a:xfrm>
                <a:prstGeom prst="rect">
                  <a:avLst/>
                </a:prstGeom>
                <a:solidFill>
                  <a:srgbClr val="EC7906"/>
                </a:solidFill>
                <a:ln w="25400">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29" name="Rectangle 15">
                  <a:extLst>
                    <a:ext uri="{FF2B5EF4-FFF2-40B4-BE49-F238E27FC236}">
                      <a16:creationId xmlns:a16="http://schemas.microsoft.com/office/drawing/2014/main" id="{818A9DFB-8CFE-5C40-AF3F-3DB5089B40C6}"/>
                    </a:ext>
                  </a:extLst>
                </p:cNvPr>
                <p:cNvSpPr>
                  <a:spLocks noChangeArrowheads="1"/>
                </p:cNvSpPr>
                <p:nvPr/>
              </p:nvSpPr>
              <p:spPr bwMode="auto">
                <a:xfrm>
                  <a:off x="2472" y="2886"/>
                  <a:ext cx="1270" cy="908"/>
                </a:xfrm>
                <a:prstGeom prst="rect">
                  <a:avLst/>
                </a:prstGeom>
                <a:solidFill>
                  <a:srgbClr val="49E54D"/>
                </a:solidFill>
                <a:ln w="25400">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30" name="Text Box 16">
                  <a:extLst>
                    <a:ext uri="{FF2B5EF4-FFF2-40B4-BE49-F238E27FC236}">
                      <a16:creationId xmlns:a16="http://schemas.microsoft.com/office/drawing/2014/main" id="{A612AD7C-E915-8A4B-922C-1DD0EAAA0016}"/>
                    </a:ext>
                  </a:extLst>
                </p:cNvPr>
                <p:cNvSpPr txBox="1">
                  <a:spLocks noChangeArrowheads="1"/>
                </p:cNvSpPr>
                <p:nvPr/>
              </p:nvSpPr>
              <p:spPr bwMode="auto">
                <a:xfrm>
                  <a:off x="1383" y="1253"/>
                  <a:ext cx="907" cy="577"/>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Moderate</a:t>
                  </a:r>
                </a:p>
                <a:p>
                  <a:pPr eaLnBrk="0" hangingPunct="0">
                    <a:spcBef>
                      <a:spcPct val="50000"/>
                    </a:spcBef>
                  </a:pPr>
                  <a:r>
                    <a:rPr lang="en-GB" sz="2000">
                      <a:latin typeface="Arial" charset="0"/>
                      <a:cs typeface="Arial" charset="0"/>
                    </a:rPr>
                    <a:t>Risk</a:t>
                  </a:r>
                </a:p>
              </p:txBody>
            </p:sp>
            <p:sp>
              <p:nvSpPr>
                <p:cNvPr id="31" name="Text Box 17">
                  <a:extLst>
                    <a:ext uri="{FF2B5EF4-FFF2-40B4-BE49-F238E27FC236}">
                      <a16:creationId xmlns:a16="http://schemas.microsoft.com/office/drawing/2014/main" id="{7BD03A9E-F417-E447-A88C-E50AF61D84E8}"/>
                    </a:ext>
                  </a:extLst>
                </p:cNvPr>
                <p:cNvSpPr txBox="1">
                  <a:spLocks noChangeArrowheads="1"/>
                </p:cNvSpPr>
                <p:nvPr/>
              </p:nvSpPr>
              <p:spPr bwMode="auto">
                <a:xfrm>
                  <a:off x="2653" y="2160"/>
                  <a:ext cx="907" cy="582"/>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Moderate</a:t>
                  </a:r>
                </a:p>
                <a:p>
                  <a:pPr eaLnBrk="0" hangingPunct="0">
                    <a:spcBef>
                      <a:spcPct val="50000"/>
                    </a:spcBef>
                  </a:pPr>
                  <a:r>
                    <a:rPr lang="en-GB" sz="2000">
                      <a:latin typeface="Arial" charset="0"/>
                      <a:cs typeface="Arial" charset="0"/>
                    </a:rPr>
                    <a:t>Risk</a:t>
                  </a:r>
                </a:p>
              </p:txBody>
            </p:sp>
            <p:sp>
              <p:nvSpPr>
                <p:cNvPr id="32" name="Text Box 18">
                  <a:extLst>
                    <a:ext uri="{FF2B5EF4-FFF2-40B4-BE49-F238E27FC236}">
                      <a16:creationId xmlns:a16="http://schemas.microsoft.com/office/drawing/2014/main" id="{0BAD0BEB-9205-0943-8609-449D0D4E712A}"/>
                    </a:ext>
                  </a:extLst>
                </p:cNvPr>
                <p:cNvSpPr txBox="1">
                  <a:spLocks noChangeArrowheads="1"/>
                </p:cNvSpPr>
                <p:nvPr/>
              </p:nvSpPr>
              <p:spPr bwMode="auto">
                <a:xfrm>
                  <a:off x="3923" y="3067"/>
                  <a:ext cx="907" cy="577"/>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Moderate</a:t>
                  </a:r>
                </a:p>
                <a:p>
                  <a:pPr eaLnBrk="0" hangingPunct="0">
                    <a:spcBef>
                      <a:spcPct val="50000"/>
                    </a:spcBef>
                  </a:pPr>
                  <a:r>
                    <a:rPr lang="en-GB" sz="2000">
                      <a:latin typeface="Arial" charset="0"/>
                      <a:cs typeface="Arial" charset="0"/>
                    </a:rPr>
                    <a:t>Risk</a:t>
                  </a:r>
                </a:p>
              </p:txBody>
            </p:sp>
            <p:sp>
              <p:nvSpPr>
                <p:cNvPr id="33" name="Text Box 19">
                  <a:extLst>
                    <a:ext uri="{FF2B5EF4-FFF2-40B4-BE49-F238E27FC236}">
                      <a16:creationId xmlns:a16="http://schemas.microsoft.com/office/drawing/2014/main" id="{098406E6-E3E4-7E42-9E32-56E00CC994A1}"/>
                    </a:ext>
                  </a:extLst>
                </p:cNvPr>
                <p:cNvSpPr txBox="1">
                  <a:spLocks noChangeArrowheads="1"/>
                </p:cNvSpPr>
                <p:nvPr/>
              </p:nvSpPr>
              <p:spPr bwMode="auto">
                <a:xfrm>
                  <a:off x="1383" y="2251"/>
                  <a:ext cx="862" cy="268"/>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Low Risk</a:t>
                  </a:r>
                </a:p>
              </p:txBody>
            </p:sp>
            <p:sp>
              <p:nvSpPr>
                <p:cNvPr id="34" name="Text Box 20">
                  <a:extLst>
                    <a:ext uri="{FF2B5EF4-FFF2-40B4-BE49-F238E27FC236}">
                      <a16:creationId xmlns:a16="http://schemas.microsoft.com/office/drawing/2014/main" id="{62BA4DEE-C6CA-6E4E-BD7A-077A1DE301AB}"/>
                    </a:ext>
                  </a:extLst>
                </p:cNvPr>
                <p:cNvSpPr txBox="1">
                  <a:spLocks noChangeArrowheads="1"/>
                </p:cNvSpPr>
                <p:nvPr/>
              </p:nvSpPr>
              <p:spPr bwMode="auto">
                <a:xfrm>
                  <a:off x="2699" y="3159"/>
                  <a:ext cx="862" cy="270"/>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Low Risk</a:t>
                  </a:r>
                </a:p>
              </p:txBody>
            </p:sp>
            <p:sp>
              <p:nvSpPr>
                <p:cNvPr id="35" name="Text Box 21">
                  <a:extLst>
                    <a:ext uri="{FF2B5EF4-FFF2-40B4-BE49-F238E27FC236}">
                      <a16:creationId xmlns:a16="http://schemas.microsoft.com/office/drawing/2014/main" id="{9E44CBB4-0982-B74F-9326-61316C7DD2A7}"/>
                    </a:ext>
                  </a:extLst>
                </p:cNvPr>
                <p:cNvSpPr txBox="1">
                  <a:spLocks noChangeArrowheads="1"/>
                </p:cNvSpPr>
                <p:nvPr/>
              </p:nvSpPr>
              <p:spPr bwMode="auto">
                <a:xfrm>
                  <a:off x="1429" y="3114"/>
                  <a:ext cx="862" cy="478"/>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Lowest Risk</a:t>
                  </a:r>
                </a:p>
              </p:txBody>
            </p:sp>
            <p:sp>
              <p:nvSpPr>
                <p:cNvPr id="36" name="Text Box 22">
                  <a:extLst>
                    <a:ext uri="{FF2B5EF4-FFF2-40B4-BE49-F238E27FC236}">
                      <a16:creationId xmlns:a16="http://schemas.microsoft.com/office/drawing/2014/main" id="{6A1A0FF9-1E27-F447-837D-B963228E4B3C}"/>
                    </a:ext>
                  </a:extLst>
                </p:cNvPr>
                <p:cNvSpPr txBox="1">
                  <a:spLocks noChangeArrowheads="1"/>
                </p:cNvSpPr>
                <p:nvPr/>
              </p:nvSpPr>
              <p:spPr bwMode="auto">
                <a:xfrm>
                  <a:off x="3923" y="1298"/>
                  <a:ext cx="862" cy="474"/>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Highest Risk</a:t>
                  </a:r>
                </a:p>
              </p:txBody>
            </p:sp>
            <p:sp>
              <p:nvSpPr>
                <p:cNvPr id="37" name="Text Box 23">
                  <a:extLst>
                    <a:ext uri="{FF2B5EF4-FFF2-40B4-BE49-F238E27FC236}">
                      <a16:creationId xmlns:a16="http://schemas.microsoft.com/office/drawing/2014/main" id="{1A6A6AF5-3607-9C43-86E0-69E96A508501}"/>
                    </a:ext>
                  </a:extLst>
                </p:cNvPr>
                <p:cNvSpPr txBox="1">
                  <a:spLocks noChangeArrowheads="1"/>
                </p:cNvSpPr>
                <p:nvPr/>
              </p:nvSpPr>
              <p:spPr bwMode="auto">
                <a:xfrm>
                  <a:off x="2699" y="1344"/>
                  <a:ext cx="862" cy="474"/>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High Risk</a:t>
                  </a:r>
                </a:p>
              </p:txBody>
            </p:sp>
            <p:sp>
              <p:nvSpPr>
                <p:cNvPr id="38" name="Text Box 24">
                  <a:extLst>
                    <a:ext uri="{FF2B5EF4-FFF2-40B4-BE49-F238E27FC236}">
                      <a16:creationId xmlns:a16="http://schemas.microsoft.com/office/drawing/2014/main" id="{68E84635-0039-8A4D-8030-1E54C415111A}"/>
                    </a:ext>
                  </a:extLst>
                </p:cNvPr>
                <p:cNvSpPr txBox="1">
                  <a:spLocks noChangeArrowheads="1"/>
                </p:cNvSpPr>
                <p:nvPr/>
              </p:nvSpPr>
              <p:spPr bwMode="auto">
                <a:xfrm>
                  <a:off x="3923" y="2296"/>
                  <a:ext cx="862" cy="474"/>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High Risk</a:t>
                  </a:r>
                </a:p>
              </p:txBody>
            </p:sp>
          </p:grpSp>
          <p:sp>
            <p:nvSpPr>
              <p:cNvPr id="9" name="Text Box 25">
                <a:extLst>
                  <a:ext uri="{FF2B5EF4-FFF2-40B4-BE49-F238E27FC236}">
                    <a16:creationId xmlns:a16="http://schemas.microsoft.com/office/drawing/2014/main" id="{A9444C59-F281-5E46-9E73-F464798403FD}"/>
                  </a:ext>
                </a:extLst>
              </p:cNvPr>
              <p:cNvSpPr txBox="1">
                <a:spLocks noChangeArrowheads="1"/>
              </p:cNvSpPr>
              <p:nvPr/>
            </p:nvSpPr>
            <p:spPr bwMode="auto">
              <a:xfrm>
                <a:off x="1655" y="3612"/>
                <a:ext cx="952" cy="212"/>
              </a:xfrm>
              <a:prstGeom prst="rect">
                <a:avLst/>
              </a:prstGeom>
              <a:noFill/>
              <a:ln w="9525">
                <a:noFill/>
                <a:miter lim="800000"/>
                <a:headEnd/>
                <a:tailEnd/>
              </a:ln>
            </p:spPr>
            <p:txBody>
              <a:bodyPr>
                <a:spAutoFit/>
              </a:bodyPr>
              <a:lstStyle/>
              <a:p>
                <a:pPr eaLnBrk="0" hangingPunct="0">
                  <a:spcBef>
                    <a:spcPct val="50000"/>
                  </a:spcBef>
                </a:pPr>
                <a:r>
                  <a:rPr lang="en-GB" sz="1600" b="1">
                    <a:latin typeface="Arial" charset="0"/>
                    <a:cs typeface="Arial" charset="0"/>
                  </a:rPr>
                  <a:t>Low</a:t>
                </a:r>
              </a:p>
            </p:txBody>
          </p:sp>
          <p:sp>
            <p:nvSpPr>
              <p:cNvPr id="10" name="Text Box 26">
                <a:extLst>
                  <a:ext uri="{FF2B5EF4-FFF2-40B4-BE49-F238E27FC236}">
                    <a16:creationId xmlns:a16="http://schemas.microsoft.com/office/drawing/2014/main" id="{CBFEF4F0-C8DC-A749-9B19-B976A5E6183C}"/>
                  </a:ext>
                </a:extLst>
              </p:cNvPr>
              <p:cNvSpPr txBox="1">
                <a:spLocks noChangeArrowheads="1"/>
              </p:cNvSpPr>
              <p:nvPr/>
            </p:nvSpPr>
            <p:spPr bwMode="auto">
              <a:xfrm>
                <a:off x="2804" y="3595"/>
                <a:ext cx="952" cy="212"/>
              </a:xfrm>
              <a:prstGeom prst="rect">
                <a:avLst/>
              </a:prstGeom>
              <a:noFill/>
              <a:ln w="9525">
                <a:noFill/>
                <a:miter lim="800000"/>
                <a:headEnd/>
                <a:tailEnd/>
              </a:ln>
            </p:spPr>
            <p:txBody>
              <a:bodyPr>
                <a:spAutoFit/>
              </a:bodyPr>
              <a:lstStyle/>
              <a:p>
                <a:pPr eaLnBrk="0" hangingPunct="0">
                  <a:spcBef>
                    <a:spcPct val="50000"/>
                  </a:spcBef>
                </a:pPr>
                <a:r>
                  <a:rPr lang="en-GB" sz="1600" b="1" dirty="0">
                    <a:latin typeface="Arial" charset="0"/>
                    <a:cs typeface="Arial" charset="0"/>
                  </a:rPr>
                  <a:t>Medium</a:t>
                </a:r>
              </a:p>
            </p:txBody>
          </p:sp>
          <p:sp>
            <p:nvSpPr>
              <p:cNvPr id="11" name="Text Box 27">
                <a:extLst>
                  <a:ext uri="{FF2B5EF4-FFF2-40B4-BE49-F238E27FC236}">
                    <a16:creationId xmlns:a16="http://schemas.microsoft.com/office/drawing/2014/main" id="{61CD26F5-5DEC-6340-8F4E-C362A0E5F86A}"/>
                  </a:ext>
                </a:extLst>
              </p:cNvPr>
              <p:cNvSpPr txBox="1">
                <a:spLocks noChangeArrowheads="1"/>
              </p:cNvSpPr>
              <p:nvPr/>
            </p:nvSpPr>
            <p:spPr bwMode="auto">
              <a:xfrm>
                <a:off x="3923" y="3612"/>
                <a:ext cx="952" cy="212"/>
              </a:xfrm>
              <a:prstGeom prst="rect">
                <a:avLst/>
              </a:prstGeom>
              <a:noFill/>
              <a:ln w="9525">
                <a:noFill/>
                <a:miter lim="800000"/>
                <a:headEnd/>
                <a:tailEnd/>
              </a:ln>
            </p:spPr>
            <p:txBody>
              <a:bodyPr>
                <a:spAutoFit/>
              </a:bodyPr>
              <a:lstStyle/>
              <a:p>
                <a:pPr eaLnBrk="0" hangingPunct="0">
                  <a:spcBef>
                    <a:spcPct val="50000"/>
                  </a:spcBef>
                </a:pPr>
                <a:r>
                  <a:rPr lang="en-GB" sz="1600" b="1" dirty="0">
                    <a:latin typeface="Arial" charset="0"/>
                    <a:cs typeface="Arial" charset="0"/>
                  </a:rPr>
                  <a:t>High</a:t>
                </a:r>
              </a:p>
            </p:txBody>
          </p:sp>
          <p:sp>
            <p:nvSpPr>
              <p:cNvPr id="12" name="Text Box 28">
                <a:extLst>
                  <a:ext uri="{FF2B5EF4-FFF2-40B4-BE49-F238E27FC236}">
                    <a16:creationId xmlns:a16="http://schemas.microsoft.com/office/drawing/2014/main" id="{CC9ADA6E-15D4-8C4A-AE9D-FDD489DB5BB2}"/>
                  </a:ext>
                </a:extLst>
              </p:cNvPr>
              <p:cNvSpPr txBox="1">
                <a:spLocks noChangeArrowheads="1"/>
              </p:cNvSpPr>
              <p:nvPr/>
            </p:nvSpPr>
            <p:spPr bwMode="auto">
              <a:xfrm>
                <a:off x="1348" y="3239"/>
                <a:ext cx="227" cy="212"/>
              </a:xfrm>
              <a:prstGeom prst="rect">
                <a:avLst/>
              </a:prstGeom>
              <a:noFill/>
              <a:ln w="9525">
                <a:noFill/>
                <a:miter lim="800000"/>
                <a:headEnd/>
                <a:tailEnd/>
              </a:ln>
            </p:spPr>
            <p:txBody>
              <a:bodyPr>
                <a:spAutoFit/>
              </a:bodyPr>
              <a:lstStyle/>
              <a:p>
                <a:pPr eaLnBrk="0" hangingPunct="0">
                  <a:spcBef>
                    <a:spcPct val="50000"/>
                  </a:spcBef>
                </a:pPr>
                <a:r>
                  <a:rPr lang="en-GB" sz="1600" b="1" dirty="0">
                    <a:latin typeface="Arial" charset="0"/>
                    <a:cs typeface="Arial" charset="0"/>
                  </a:rPr>
                  <a:t>1</a:t>
                </a:r>
              </a:p>
            </p:txBody>
          </p:sp>
          <p:sp>
            <p:nvSpPr>
              <p:cNvPr id="13" name="Text Box 29">
                <a:extLst>
                  <a:ext uri="{FF2B5EF4-FFF2-40B4-BE49-F238E27FC236}">
                    <a16:creationId xmlns:a16="http://schemas.microsoft.com/office/drawing/2014/main" id="{5DCAC1D2-6ACD-4D41-A2C2-87A61418CFDF}"/>
                  </a:ext>
                </a:extLst>
              </p:cNvPr>
              <p:cNvSpPr txBox="1">
                <a:spLocks noChangeArrowheads="1"/>
              </p:cNvSpPr>
              <p:nvPr/>
            </p:nvSpPr>
            <p:spPr bwMode="auto">
              <a:xfrm>
                <a:off x="2203" y="3657"/>
                <a:ext cx="227" cy="212"/>
              </a:xfrm>
              <a:prstGeom prst="rect">
                <a:avLst/>
              </a:prstGeom>
              <a:noFill/>
              <a:ln w="9525">
                <a:noFill/>
                <a:miter lim="800000"/>
                <a:headEnd/>
                <a:tailEnd/>
              </a:ln>
            </p:spPr>
            <p:txBody>
              <a:bodyPr>
                <a:spAutoFit/>
              </a:bodyPr>
              <a:lstStyle/>
              <a:p>
                <a:pPr eaLnBrk="0" hangingPunct="0">
                  <a:spcBef>
                    <a:spcPct val="50000"/>
                  </a:spcBef>
                </a:pPr>
                <a:r>
                  <a:rPr lang="en-GB" sz="1600" b="1" dirty="0">
                    <a:latin typeface="Arial" charset="0"/>
                    <a:cs typeface="Arial" charset="0"/>
                  </a:rPr>
                  <a:t>1</a:t>
                </a:r>
              </a:p>
            </p:txBody>
          </p:sp>
          <p:sp>
            <p:nvSpPr>
              <p:cNvPr id="14" name="Text Box 30">
                <a:extLst>
                  <a:ext uri="{FF2B5EF4-FFF2-40B4-BE49-F238E27FC236}">
                    <a16:creationId xmlns:a16="http://schemas.microsoft.com/office/drawing/2014/main" id="{565839D0-E4F8-684D-BC17-ADA7162E4E17}"/>
                  </a:ext>
                </a:extLst>
              </p:cNvPr>
              <p:cNvSpPr txBox="1">
                <a:spLocks noChangeArrowheads="1"/>
              </p:cNvSpPr>
              <p:nvPr/>
            </p:nvSpPr>
            <p:spPr bwMode="auto">
              <a:xfrm>
                <a:off x="4575" y="3589"/>
                <a:ext cx="317" cy="212"/>
              </a:xfrm>
              <a:prstGeom prst="rect">
                <a:avLst/>
              </a:prstGeom>
              <a:noFill/>
              <a:ln w="9525">
                <a:noFill/>
                <a:miter lim="800000"/>
                <a:headEnd/>
                <a:tailEnd/>
              </a:ln>
            </p:spPr>
            <p:txBody>
              <a:bodyPr>
                <a:spAutoFit/>
              </a:bodyPr>
              <a:lstStyle/>
              <a:p>
                <a:pPr eaLnBrk="0" hangingPunct="0">
                  <a:spcBef>
                    <a:spcPct val="50000"/>
                  </a:spcBef>
                </a:pPr>
                <a:r>
                  <a:rPr lang="en-GB" sz="1600" b="1" dirty="0">
                    <a:latin typeface="Arial" charset="0"/>
                    <a:cs typeface="Arial" charset="0"/>
                  </a:rPr>
                  <a:t>3</a:t>
                </a:r>
              </a:p>
            </p:txBody>
          </p:sp>
          <p:sp>
            <p:nvSpPr>
              <p:cNvPr id="15" name="Text Box 31">
                <a:extLst>
                  <a:ext uri="{FF2B5EF4-FFF2-40B4-BE49-F238E27FC236}">
                    <a16:creationId xmlns:a16="http://schemas.microsoft.com/office/drawing/2014/main" id="{5016124B-E249-4249-B918-B62775F954B3}"/>
                  </a:ext>
                </a:extLst>
              </p:cNvPr>
              <p:cNvSpPr txBox="1">
                <a:spLocks noChangeArrowheads="1"/>
              </p:cNvSpPr>
              <p:nvPr/>
            </p:nvSpPr>
            <p:spPr bwMode="auto">
              <a:xfrm>
                <a:off x="1286" y="2343"/>
                <a:ext cx="227" cy="212"/>
              </a:xfrm>
              <a:prstGeom prst="rect">
                <a:avLst/>
              </a:prstGeom>
              <a:noFill/>
              <a:ln w="9525">
                <a:noFill/>
                <a:miter lim="800000"/>
                <a:headEnd/>
                <a:tailEnd/>
              </a:ln>
            </p:spPr>
            <p:txBody>
              <a:bodyPr>
                <a:spAutoFit/>
              </a:bodyPr>
              <a:lstStyle/>
              <a:p>
                <a:pPr eaLnBrk="0" hangingPunct="0">
                  <a:spcBef>
                    <a:spcPct val="50000"/>
                  </a:spcBef>
                </a:pPr>
                <a:r>
                  <a:rPr lang="en-GB" sz="1600" b="1" dirty="0">
                    <a:latin typeface="Arial" charset="0"/>
                    <a:cs typeface="Arial" charset="0"/>
                  </a:rPr>
                  <a:t>2</a:t>
                </a:r>
              </a:p>
            </p:txBody>
          </p:sp>
          <p:sp>
            <p:nvSpPr>
              <p:cNvPr id="16" name="Text Box 32">
                <a:extLst>
                  <a:ext uri="{FF2B5EF4-FFF2-40B4-BE49-F238E27FC236}">
                    <a16:creationId xmlns:a16="http://schemas.microsoft.com/office/drawing/2014/main" id="{CA8398C4-0EFE-5F40-9742-DFDF7E904B1D}"/>
                  </a:ext>
                </a:extLst>
              </p:cNvPr>
              <p:cNvSpPr txBox="1">
                <a:spLocks noChangeArrowheads="1"/>
              </p:cNvSpPr>
              <p:nvPr/>
            </p:nvSpPr>
            <p:spPr bwMode="auto">
              <a:xfrm>
                <a:off x="1262" y="1405"/>
                <a:ext cx="227" cy="212"/>
              </a:xfrm>
              <a:prstGeom prst="rect">
                <a:avLst/>
              </a:prstGeom>
              <a:noFill/>
              <a:ln w="9525">
                <a:noFill/>
                <a:miter lim="800000"/>
                <a:headEnd/>
                <a:tailEnd/>
              </a:ln>
            </p:spPr>
            <p:txBody>
              <a:bodyPr>
                <a:spAutoFit/>
              </a:bodyPr>
              <a:lstStyle/>
              <a:p>
                <a:pPr eaLnBrk="0" hangingPunct="0">
                  <a:spcBef>
                    <a:spcPct val="50000"/>
                  </a:spcBef>
                </a:pPr>
                <a:r>
                  <a:rPr lang="en-GB" sz="1600" b="1" dirty="0">
                    <a:latin typeface="Arial" charset="0"/>
                    <a:cs typeface="Arial" charset="0"/>
                  </a:rPr>
                  <a:t>3</a:t>
                </a:r>
              </a:p>
            </p:txBody>
          </p:sp>
          <p:sp>
            <p:nvSpPr>
              <p:cNvPr id="18" name="Text Box 34">
                <a:extLst>
                  <a:ext uri="{FF2B5EF4-FFF2-40B4-BE49-F238E27FC236}">
                    <a16:creationId xmlns:a16="http://schemas.microsoft.com/office/drawing/2014/main" id="{3CE6DF8B-28F8-934B-B6AD-ADBA91D7AC6B}"/>
                  </a:ext>
                </a:extLst>
              </p:cNvPr>
              <p:cNvSpPr txBox="1">
                <a:spLocks noChangeArrowheads="1"/>
              </p:cNvSpPr>
              <p:nvPr/>
            </p:nvSpPr>
            <p:spPr bwMode="auto">
              <a:xfrm>
                <a:off x="884" y="3022"/>
                <a:ext cx="952" cy="212"/>
              </a:xfrm>
              <a:prstGeom prst="rect">
                <a:avLst/>
              </a:prstGeom>
              <a:noFill/>
              <a:ln w="9525">
                <a:noFill/>
                <a:miter lim="800000"/>
                <a:headEnd/>
                <a:tailEnd/>
              </a:ln>
            </p:spPr>
            <p:txBody>
              <a:bodyPr>
                <a:spAutoFit/>
              </a:bodyPr>
              <a:lstStyle/>
              <a:p>
                <a:pPr eaLnBrk="0" hangingPunct="0">
                  <a:spcBef>
                    <a:spcPct val="50000"/>
                  </a:spcBef>
                </a:pPr>
                <a:r>
                  <a:rPr lang="en-GB" sz="1600" b="1">
                    <a:latin typeface="Arial" charset="0"/>
                    <a:cs typeface="Arial" charset="0"/>
                  </a:rPr>
                  <a:t>Low</a:t>
                </a:r>
              </a:p>
            </p:txBody>
          </p:sp>
          <p:sp>
            <p:nvSpPr>
              <p:cNvPr id="19" name="Text Box 35">
                <a:extLst>
                  <a:ext uri="{FF2B5EF4-FFF2-40B4-BE49-F238E27FC236}">
                    <a16:creationId xmlns:a16="http://schemas.microsoft.com/office/drawing/2014/main" id="{2AEEC818-97B7-734C-8776-192DADCC049C}"/>
                  </a:ext>
                </a:extLst>
              </p:cNvPr>
              <p:cNvSpPr txBox="1">
                <a:spLocks noChangeArrowheads="1"/>
              </p:cNvSpPr>
              <p:nvPr/>
            </p:nvSpPr>
            <p:spPr bwMode="auto">
              <a:xfrm>
                <a:off x="793" y="2205"/>
                <a:ext cx="952" cy="212"/>
              </a:xfrm>
              <a:prstGeom prst="rect">
                <a:avLst/>
              </a:prstGeom>
              <a:noFill/>
              <a:ln w="9525">
                <a:noFill/>
                <a:miter lim="800000"/>
                <a:headEnd/>
                <a:tailEnd/>
              </a:ln>
            </p:spPr>
            <p:txBody>
              <a:bodyPr>
                <a:spAutoFit/>
              </a:bodyPr>
              <a:lstStyle/>
              <a:p>
                <a:pPr eaLnBrk="0" hangingPunct="0">
                  <a:spcBef>
                    <a:spcPct val="50000"/>
                  </a:spcBef>
                </a:pPr>
                <a:r>
                  <a:rPr lang="en-GB" sz="1600" b="1">
                    <a:latin typeface="Arial" charset="0"/>
                    <a:cs typeface="Arial" charset="0"/>
                  </a:rPr>
                  <a:t>Medium</a:t>
                </a:r>
              </a:p>
            </p:txBody>
          </p:sp>
          <p:sp>
            <p:nvSpPr>
              <p:cNvPr id="20" name="Text Box 36">
                <a:extLst>
                  <a:ext uri="{FF2B5EF4-FFF2-40B4-BE49-F238E27FC236}">
                    <a16:creationId xmlns:a16="http://schemas.microsoft.com/office/drawing/2014/main" id="{B8FB8B4D-4A7B-AD4A-9C60-FDDFB9934D9F}"/>
                  </a:ext>
                </a:extLst>
              </p:cNvPr>
              <p:cNvSpPr txBox="1">
                <a:spLocks noChangeArrowheads="1"/>
              </p:cNvSpPr>
              <p:nvPr/>
            </p:nvSpPr>
            <p:spPr bwMode="auto">
              <a:xfrm>
                <a:off x="839" y="1344"/>
                <a:ext cx="952" cy="212"/>
              </a:xfrm>
              <a:prstGeom prst="rect">
                <a:avLst/>
              </a:prstGeom>
              <a:noFill/>
              <a:ln w="9525">
                <a:noFill/>
                <a:miter lim="800000"/>
                <a:headEnd/>
                <a:tailEnd/>
              </a:ln>
            </p:spPr>
            <p:txBody>
              <a:bodyPr>
                <a:spAutoFit/>
              </a:bodyPr>
              <a:lstStyle/>
              <a:p>
                <a:pPr eaLnBrk="0" hangingPunct="0">
                  <a:spcBef>
                    <a:spcPct val="50000"/>
                  </a:spcBef>
                </a:pPr>
                <a:r>
                  <a:rPr lang="en-GB" sz="1600" b="1">
                    <a:latin typeface="Arial" charset="0"/>
                    <a:cs typeface="Arial" charset="0"/>
                  </a:rPr>
                  <a:t>High</a:t>
                </a:r>
              </a:p>
            </p:txBody>
          </p:sp>
        </p:grpSp>
      </p:grpSp>
      <p:grpSp>
        <p:nvGrpSpPr>
          <p:cNvPr id="39" name="Group 37">
            <a:extLst>
              <a:ext uri="{FF2B5EF4-FFF2-40B4-BE49-F238E27FC236}">
                <a16:creationId xmlns:a16="http://schemas.microsoft.com/office/drawing/2014/main" id="{5F8AAE43-88C9-644C-B4F1-1F3EF77B28A6}"/>
              </a:ext>
            </a:extLst>
          </p:cNvPr>
          <p:cNvGrpSpPr>
            <a:grpSpLocks/>
          </p:cNvGrpSpPr>
          <p:nvPr/>
        </p:nvGrpSpPr>
        <p:grpSpPr bwMode="auto">
          <a:xfrm>
            <a:off x="5512480" y="5208640"/>
            <a:ext cx="2197100" cy="482600"/>
            <a:chOff x="3097" y="3720"/>
            <a:chExt cx="1384" cy="304"/>
          </a:xfrm>
        </p:grpSpPr>
        <p:sp>
          <p:nvSpPr>
            <p:cNvPr id="40" name="AutoShape 38">
              <a:extLst>
                <a:ext uri="{FF2B5EF4-FFF2-40B4-BE49-F238E27FC236}">
                  <a16:creationId xmlns:a16="http://schemas.microsoft.com/office/drawing/2014/main" id="{E42F35BB-E2F1-A544-845D-3A6DB60D65F4}"/>
                </a:ext>
              </a:extLst>
            </p:cNvPr>
            <p:cNvSpPr>
              <a:spLocks noChangeArrowheads="1"/>
            </p:cNvSpPr>
            <p:nvPr/>
          </p:nvSpPr>
          <p:spPr bwMode="auto">
            <a:xfrm>
              <a:off x="3097" y="3720"/>
              <a:ext cx="1384" cy="304"/>
            </a:xfrm>
            <a:prstGeom prst="rightArrow">
              <a:avLst>
                <a:gd name="adj1" fmla="val 50000"/>
                <a:gd name="adj2" fmla="val 180188"/>
              </a:avLst>
            </a:prstGeom>
            <a:solidFill>
              <a:schemeClr val="accent1"/>
            </a:solidFill>
            <a:ln w="9525">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41" name="Text Box 39">
              <a:extLst>
                <a:ext uri="{FF2B5EF4-FFF2-40B4-BE49-F238E27FC236}">
                  <a16:creationId xmlns:a16="http://schemas.microsoft.com/office/drawing/2014/main" id="{955F091E-C94D-074E-B540-B72586B7EB2A}"/>
                </a:ext>
              </a:extLst>
            </p:cNvPr>
            <p:cNvSpPr txBox="1">
              <a:spLocks noChangeArrowheads="1"/>
            </p:cNvSpPr>
            <p:nvPr/>
          </p:nvSpPr>
          <p:spPr bwMode="auto">
            <a:xfrm>
              <a:off x="3276" y="3766"/>
              <a:ext cx="907" cy="213"/>
            </a:xfrm>
            <a:prstGeom prst="rect">
              <a:avLst/>
            </a:prstGeom>
            <a:noFill/>
            <a:ln w="9525">
              <a:noFill/>
              <a:miter lim="800000"/>
              <a:headEnd/>
              <a:tailEnd/>
            </a:ln>
          </p:spPr>
          <p:txBody>
            <a:bodyPr>
              <a:spAutoFit/>
            </a:bodyPr>
            <a:lstStyle/>
            <a:p>
              <a:pPr eaLnBrk="0" hangingPunct="0">
                <a:spcBef>
                  <a:spcPct val="50000"/>
                </a:spcBef>
              </a:pPr>
              <a:r>
                <a:rPr lang="en-GB" sz="1600" dirty="0">
                  <a:latin typeface="Arial" charset="0"/>
                  <a:cs typeface="Arial" charset="0"/>
                </a:rPr>
                <a:t>Likelihood</a:t>
              </a:r>
            </a:p>
          </p:txBody>
        </p:sp>
      </p:grpSp>
      <p:grpSp>
        <p:nvGrpSpPr>
          <p:cNvPr id="42" name="Group 40">
            <a:extLst>
              <a:ext uri="{FF2B5EF4-FFF2-40B4-BE49-F238E27FC236}">
                <a16:creationId xmlns:a16="http://schemas.microsoft.com/office/drawing/2014/main" id="{E591F56D-0DC1-1347-B97C-E46A5B4C0CCB}"/>
              </a:ext>
            </a:extLst>
          </p:cNvPr>
          <p:cNvGrpSpPr>
            <a:grpSpLocks/>
          </p:cNvGrpSpPr>
          <p:nvPr/>
        </p:nvGrpSpPr>
        <p:grpSpPr bwMode="auto">
          <a:xfrm>
            <a:off x="1919968" y="1735024"/>
            <a:ext cx="587375" cy="1881188"/>
            <a:chOff x="514" y="851"/>
            <a:chExt cx="370" cy="1185"/>
          </a:xfrm>
        </p:grpSpPr>
        <p:sp>
          <p:nvSpPr>
            <p:cNvPr id="43" name="AutoShape 41">
              <a:extLst>
                <a:ext uri="{FF2B5EF4-FFF2-40B4-BE49-F238E27FC236}">
                  <a16:creationId xmlns:a16="http://schemas.microsoft.com/office/drawing/2014/main" id="{35D3CC0A-2C03-CB49-AF68-70AA37FF876F}"/>
                </a:ext>
              </a:extLst>
            </p:cNvPr>
            <p:cNvSpPr>
              <a:spLocks noChangeArrowheads="1"/>
            </p:cNvSpPr>
            <p:nvPr/>
          </p:nvSpPr>
          <p:spPr bwMode="auto">
            <a:xfrm>
              <a:off x="514" y="851"/>
              <a:ext cx="370" cy="1185"/>
            </a:xfrm>
            <a:prstGeom prst="upArrow">
              <a:avLst>
                <a:gd name="adj1" fmla="val 50000"/>
                <a:gd name="adj2" fmla="val 127255"/>
              </a:avLst>
            </a:prstGeom>
            <a:solidFill>
              <a:schemeClr val="accent1"/>
            </a:solidFill>
            <a:ln w="9525">
              <a:solidFill>
                <a:schemeClr val="tx1"/>
              </a:solidFill>
              <a:miter lim="800000"/>
              <a:headEnd/>
              <a:tailEnd/>
            </a:ln>
          </p:spPr>
          <p:txBody>
            <a:bodyPr vert="eaVert" wrap="none" anchor="ctr"/>
            <a:lstStyle/>
            <a:p>
              <a:pPr eaLnBrk="0" hangingPunct="0"/>
              <a:endParaRPr lang="en-GB">
                <a:latin typeface="Arial" charset="0"/>
                <a:cs typeface="Arial" charset="0"/>
              </a:endParaRPr>
            </a:p>
          </p:txBody>
        </p:sp>
        <p:sp>
          <p:nvSpPr>
            <p:cNvPr id="44" name="Text Box 42">
              <a:extLst>
                <a:ext uri="{FF2B5EF4-FFF2-40B4-BE49-F238E27FC236}">
                  <a16:creationId xmlns:a16="http://schemas.microsoft.com/office/drawing/2014/main" id="{3CD3C58F-D749-E244-B09C-6DE576E4C7DB}"/>
                </a:ext>
              </a:extLst>
            </p:cNvPr>
            <p:cNvSpPr txBox="1">
              <a:spLocks noChangeArrowheads="1"/>
            </p:cNvSpPr>
            <p:nvPr/>
          </p:nvSpPr>
          <p:spPr bwMode="auto">
            <a:xfrm rot="16200000">
              <a:off x="307" y="1301"/>
              <a:ext cx="748" cy="213"/>
            </a:xfrm>
            <a:prstGeom prst="rect">
              <a:avLst/>
            </a:prstGeom>
            <a:noFill/>
            <a:ln w="9525">
              <a:noFill/>
              <a:miter lim="800000"/>
              <a:headEnd/>
              <a:tailEnd/>
            </a:ln>
          </p:spPr>
          <p:txBody>
            <a:bodyPr>
              <a:spAutoFit/>
            </a:bodyPr>
            <a:lstStyle/>
            <a:p>
              <a:pPr eaLnBrk="0" hangingPunct="0">
                <a:spcBef>
                  <a:spcPct val="50000"/>
                </a:spcBef>
              </a:pPr>
              <a:r>
                <a:rPr lang="en-GB" sz="1600" dirty="0">
                  <a:latin typeface="Arial" charset="0"/>
                  <a:cs typeface="Arial" charset="0"/>
                </a:rPr>
                <a:t>Severity</a:t>
              </a:r>
            </a:p>
          </p:txBody>
        </p:sp>
      </p:grpSp>
    </p:spTree>
    <p:extLst>
      <p:ext uri="{BB962C8B-B14F-4D97-AF65-F5344CB8AC3E}">
        <p14:creationId xmlns:p14="http://schemas.microsoft.com/office/powerpoint/2010/main" val="3833598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5427F9-70B8-8941-8FB2-3C1414CC8B76}"/>
              </a:ext>
            </a:extLst>
          </p:cNvPr>
          <p:cNvSpPr>
            <a:spLocks noGrp="1"/>
          </p:cNvSpPr>
          <p:nvPr>
            <p:ph type="title"/>
          </p:nvPr>
        </p:nvSpPr>
        <p:spPr/>
        <p:txBody>
          <a:bodyPr/>
          <a:lstStyle/>
          <a:p>
            <a:r>
              <a:rPr lang="en-GB" altLang="en-US" dirty="0"/>
              <a:t>Risk - Influence and Control List</a:t>
            </a:r>
            <a:endParaRPr lang="en-US" dirty="0"/>
          </a:p>
        </p:txBody>
      </p:sp>
      <p:sp>
        <p:nvSpPr>
          <p:cNvPr id="3" name="Content Placeholder 2">
            <a:extLst>
              <a:ext uri="{FF2B5EF4-FFF2-40B4-BE49-F238E27FC236}">
                <a16:creationId xmlns:a16="http://schemas.microsoft.com/office/drawing/2014/main" id="{B8602AFB-D755-2C47-996D-3F08CE4D3C92}"/>
              </a:ext>
            </a:extLst>
          </p:cNvPr>
          <p:cNvSpPr>
            <a:spLocks noGrp="1"/>
          </p:cNvSpPr>
          <p:nvPr>
            <p:ph idx="1"/>
          </p:nvPr>
        </p:nvSpPr>
        <p:spPr/>
        <p:txBody>
          <a:bodyPr/>
          <a:lstStyle/>
          <a:p>
            <a:pPr marL="0" indent="0">
              <a:lnSpc>
                <a:spcPct val="90000"/>
              </a:lnSpc>
              <a:buNone/>
            </a:pPr>
            <a:r>
              <a:rPr lang="en-GB" altLang="en-US" dirty="0"/>
              <a:t>Simply identify and list under 3 categories.</a:t>
            </a:r>
            <a:br>
              <a:rPr lang="en-GB" altLang="en-US" dirty="0"/>
            </a:br>
            <a:endParaRPr lang="en-GB" altLang="en-US" dirty="0"/>
          </a:p>
          <a:p>
            <a:pPr marL="0" indent="0">
              <a:lnSpc>
                <a:spcPct val="90000"/>
              </a:lnSpc>
              <a:buNone/>
            </a:pPr>
            <a:r>
              <a:rPr lang="en-GB" altLang="en-US" dirty="0"/>
              <a:t>1. Things you can control ? </a:t>
            </a:r>
          </a:p>
          <a:p>
            <a:pPr>
              <a:lnSpc>
                <a:spcPct val="90000"/>
              </a:lnSpc>
            </a:pPr>
            <a:endParaRPr lang="en-GB" altLang="en-US" dirty="0"/>
          </a:p>
          <a:p>
            <a:pPr marL="0" indent="0">
              <a:lnSpc>
                <a:spcPct val="90000"/>
              </a:lnSpc>
              <a:buNone/>
            </a:pPr>
            <a:r>
              <a:rPr lang="en-GB" altLang="en-US" dirty="0"/>
              <a:t>2. Things you can influence but not control?</a:t>
            </a:r>
          </a:p>
          <a:p>
            <a:pPr>
              <a:lnSpc>
                <a:spcPct val="90000"/>
              </a:lnSpc>
              <a:buNone/>
            </a:pPr>
            <a:endParaRPr lang="en-GB" altLang="en-US" dirty="0"/>
          </a:p>
          <a:p>
            <a:pPr marL="0" indent="0">
              <a:lnSpc>
                <a:spcPct val="90000"/>
              </a:lnSpc>
              <a:buNone/>
            </a:pPr>
            <a:r>
              <a:rPr lang="en-GB" altLang="en-US" dirty="0"/>
              <a:t>3. Things which you can neither influence nor control.</a:t>
            </a:r>
          </a:p>
        </p:txBody>
      </p:sp>
      <p:sp>
        <p:nvSpPr>
          <p:cNvPr id="4" name="Slide Number Placeholder 3">
            <a:extLst>
              <a:ext uri="{FF2B5EF4-FFF2-40B4-BE49-F238E27FC236}">
                <a16:creationId xmlns:a16="http://schemas.microsoft.com/office/drawing/2014/main" id="{068DE2FA-B952-DC42-9893-9A363919788C}"/>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14</a:t>
            </a:fld>
            <a:endParaRPr lang="en-GB"/>
          </a:p>
        </p:txBody>
      </p:sp>
      <p:pic>
        <p:nvPicPr>
          <p:cNvPr id="5" name="Picture 4">
            <a:extLst>
              <a:ext uri="{FF2B5EF4-FFF2-40B4-BE49-F238E27FC236}">
                <a16:creationId xmlns:a16="http://schemas.microsoft.com/office/drawing/2014/main" id="{18439A46-F674-EB48-A6BE-F9A94B7ACD3D}"/>
              </a:ext>
            </a:extLst>
          </p:cNvPr>
          <p:cNvPicPr>
            <a:picLocks noChangeAspect="1"/>
          </p:cNvPicPr>
          <p:nvPr/>
        </p:nvPicPr>
        <p:blipFill>
          <a:blip r:embed="rId3"/>
          <a:stretch>
            <a:fillRect/>
          </a:stretch>
        </p:blipFill>
        <p:spPr>
          <a:xfrm>
            <a:off x="8773812" y="1600201"/>
            <a:ext cx="3418188" cy="2784390"/>
          </a:xfrm>
          <a:prstGeom prst="rect">
            <a:avLst/>
          </a:prstGeom>
        </p:spPr>
      </p:pic>
    </p:spTree>
    <p:extLst>
      <p:ext uri="{BB962C8B-B14F-4D97-AF65-F5344CB8AC3E}">
        <p14:creationId xmlns:p14="http://schemas.microsoft.com/office/powerpoint/2010/main" val="15029424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6C4CF2-8E79-1C47-B2CB-88BE764434F2}"/>
              </a:ext>
            </a:extLst>
          </p:cNvPr>
          <p:cNvSpPr>
            <a:spLocks noGrp="1"/>
          </p:cNvSpPr>
          <p:nvPr>
            <p:ph type="title"/>
          </p:nvPr>
        </p:nvSpPr>
        <p:spPr/>
        <p:txBody>
          <a:bodyPr/>
          <a:lstStyle/>
          <a:p>
            <a:r>
              <a:rPr lang="en-US" dirty="0"/>
              <a:t>Responding to Risk</a:t>
            </a:r>
          </a:p>
        </p:txBody>
      </p:sp>
      <p:sp>
        <p:nvSpPr>
          <p:cNvPr id="5" name="Content Placeholder 2">
            <a:extLst>
              <a:ext uri="{FF2B5EF4-FFF2-40B4-BE49-F238E27FC236}">
                <a16:creationId xmlns:a16="http://schemas.microsoft.com/office/drawing/2014/main" id="{6A800797-DC1B-BF40-ABC4-100F8F95D8CD}"/>
              </a:ext>
            </a:extLst>
          </p:cNvPr>
          <p:cNvSpPr>
            <a:spLocks noGrp="1"/>
          </p:cNvSpPr>
          <p:nvPr>
            <p:ph idx="1"/>
          </p:nvPr>
        </p:nvSpPr>
        <p:spPr>
          <a:xfrm>
            <a:off x="1110343" y="1603831"/>
            <a:ext cx="3548743" cy="3392714"/>
          </a:xfrm>
        </p:spPr>
        <p:txBody>
          <a:bodyPr>
            <a:normAutofit/>
          </a:bodyPr>
          <a:lstStyle/>
          <a:p>
            <a:pPr marL="365760" indent="-283464" fontAlgn="auto">
              <a:spcAft>
                <a:spcPts val="0"/>
              </a:spcAft>
              <a:buFont typeface="Wingdings 2"/>
              <a:buChar char=""/>
              <a:defRPr/>
            </a:pPr>
            <a:r>
              <a:rPr lang="en-GB" dirty="0"/>
              <a:t>Avoid</a:t>
            </a:r>
          </a:p>
          <a:p>
            <a:pPr marL="365760" indent="-283464" fontAlgn="auto">
              <a:spcAft>
                <a:spcPts val="0"/>
              </a:spcAft>
              <a:buFont typeface="Wingdings 2"/>
              <a:buChar char=""/>
              <a:defRPr/>
            </a:pPr>
            <a:r>
              <a:rPr lang="en-GB" dirty="0"/>
              <a:t>Reduce</a:t>
            </a:r>
          </a:p>
          <a:p>
            <a:pPr marL="365760" indent="-283464">
              <a:buFont typeface="Wingdings 2"/>
              <a:buChar char=""/>
              <a:defRPr/>
            </a:pPr>
            <a:r>
              <a:rPr lang="en-GB" dirty="0"/>
              <a:t>Transfer</a:t>
            </a:r>
          </a:p>
          <a:p>
            <a:pPr marL="365760" indent="-283464">
              <a:buFont typeface="Wingdings 2"/>
              <a:buChar char=""/>
              <a:defRPr/>
            </a:pPr>
            <a:r>
              <a:rPr lang="en-GB" dirty="0"/>
              <a:t>Accept </a:t>
            </a:r>
          </a:p>
          <a:p>
            <a:pPr marL="365760" indent="-283464" fontAlgn="auto">
              <a:spcAft>
                <a:spcPts val="0"/>
              </a:spcAft>
              <a:buFont typeface="Wingdings 2"/>
              <a:buChar char=""/>
              <a:defRPr/>
            </a:pPr>
            <a:endParaRPr lang="en-GB" dirty="0"/>
          </a:p>
          <a:p>
            <a:pPr marL="82296" indent="0" fontAlgn="auto">
              <a:spcAft>
                <a:spcPts val="0"/>
              </a:spcAft>
              <a:buNone/>
              <a:defRPr/>
            </a:pPr>
            <a:endParaRPr lang="en-GB" dirty="0"/>
          </a:p>
        </p:txBody>
      </p:sp>
      <p:sp>
        <p:nvSpPr>
          <p:cNvPr id="4" name="Slide Number Placeholder 3">
            <a:extLst>
              <a:ext uri="{FF2B5EF4-FFF2-40B4-BE49-F238E27FC236}">
                <a16:creationId xmlns:a16="http://schemas.microsoft.com/office/drawing/2014/main" id="{653292D7-F22E-3444-9255-B4269ABDBE82}"/>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15</a:t>
            </a:fld>
            <a:endParaRPr lang="en-GB"/>
          </a:p>
        </p:txBody>
      </p:sp>
      <p:pic>
        <p:nvPicPr>
          <p:cNvPr id="6" name="Picture 5">
            <a:extLst>
              <a:ext uri="{FF2B5EF4-FFF2-40B4-BE49-F238E27FC236}">
                <a16:creationId xmlns:a16="http://schemas.microsoft.com/office/drawing/2014/main" id="{48662303-C105-C643-8ED7-E489E930D005}"/>
              </a:ext>
            </a:extLst>
          </p:cNvPr>
          <p:cNvPicPr>
            <a:picLocks noChangeAspect="1"/>
          </p:cNvPicPr>
          <p:nvPr/>
        </p:nvPicPr>
        <p:blipFill>
          <a:blip r:embed="rId3"/>
          <a:stretch>
            <a:fillRect/>
          </a:stretch>
        </p:blipFill>
        <p:spPr>
          <a:xfrm>
            <a:off x="6244760" y="1600201"/>
            <a:ext cx="5947239" cy="4112985"/>
          </a:xfrm>
          <a:prstGeom prst="rect">
            <a:avLst/>
          </a:prstGeom>
        </p:spPr>
      </p:pic>
      <p:sp>
        <p:nvSpPr>
          <p:cNvPr id="7" name="TextBox 6">
            <a:extLst>
              <a:ext uri="{FF2B5EF4-FFF2-40B4-BE49-F238E27FC236}">
                <a16:creationId xmlns:a16="http://schemas.microsoft.com/office/drawing/2014/main" id="{1302B382-23A0-5F41-9498-473757DC7D2C}"/>
              </a:ext>
            </a:extLst>
          </p:cNvPr>
          <p:cNvSpPr txBox="1"/>
          <p:nvPr/>
        </p:nvSpPr>
        <p:spPr>
          <a:xfrm>
            <a:off x="7919786" y="1174746"/>
            <a:ext cx="3416320" cy="369332"/>
          </a:xfrm>
          <a:prstGeom prst="rect">
            <a:avLst/>
          </a:prstGeom>
          <a:noFill/>
        </p:spPr>
        <p:txBody>
          <a:bodyPr wrap="none" rtlCol="0">
            <a:spAutoFit/>
          </a:bodyPr>
          <a:lstStyle/>
          <a:p>
            <a:r>
              <a:rPr lang="en-US" dirty="0"/>
              <a:t>Space Shuttle Challenger Disaster</a:t>
            </a:r>
          </a:p>
        </p:txBody>
      </p:sp>
    </p:spTree>
    <p:extLst>
      <p:ext uri="{BB962C8B-B14F-4D97-AF65-F5344CB8AC3E}">
        <p14:creationId xmlns:p14="http://schemas.microsoft.com/office/powerpoint/2010/main" val="19611463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05894F-9C0D-9440-9B31-BBD5E8BFF81E}"/>
              </a:ext>
            </a:extLst>
          </p:cNvPr>
          <p:cNvSpPr>
            <a:spLocks noGrp="1"/>
          </p:cNvSpPr>
          <p:nvPr>
            <p:ph type="title"/>
          </p:nvPr>
        </p:nvSpPr>
        <p:spPr/>
        <p:txBody>
          <a:bodyPr/>
          <a:lstStyle/>
          <a:p>
            <a:r>
              <a:rPr lang="en-US" dirty="0"/>
              <a:t>Risk Analysis – </a:t>
            </a:r>
            <a:r>
              <a:rPr lang="en-US" dirty="0" err="1"/>
              <a:t>Covid</a:t>
            </a:r>
            <a:r>
              <a:rPr lang="en-US" dirty="0"/>
              <a:t> Ready Office</a:t>
            </a:r>
          </a:p>
        </p:txBody>
      </p:sp>
      <p:graphicFrame>
        <p:nvGraphicFramePr>
          <p:cNvPr id="5" name="Content Placeholder 4">
            <a:extLst>
              <a:ext uri="{FF2B5EF4-FFF2-40B4-BE49-F238E27FC236}">
                <a16:creationId xmlns:a16="http://schemas.microsoft.com/office/drawing/2014/main" id="{25BAF737-BA27-D74A-AEFD-73AE8243F8B5}"/>
              </a:ext>
            </a:extLst>
          </p:cNvPr>
          <p:cNvGraphicFramePr>
            <a:graphicFrameLocks noGrp="1"/>
          </p:cNvGraphicFramePr>
          <p:nvPr>
            <p:ph idx="1"/>
            <p:extLst>
              <p:ext uri="{D42A27DB-BD31-4B8C-83A1-F6EECF244321}">
                <p14:modId xmlns:p14="http://schemas.microsoft.com/office/powerpoint/2010/main" val="1491042653"/>
              </p:ext>
            </p:extLst>
          </p:nvPr>
        </p:nvGraphicFramePr>
        <p:xfrm>
          <a:off x="218303" y="1028995"/>
          <a:ext cx="11202172" cy="4370320"/>
        </p:xfrm>
        <a:graphic>
          <a:graphicData uri="http://schemas.openxmlformats.org/drawingml/2006/table">
            <a:tbl>
              <a:tblPr firstRow="1" bandRow="1">
                <a:tableStyleId>{BC89EF96-8CEA-46FF-86C4-4CE0E7609802}</a:tableStyleId>
              </a:tblPr>
              <a:tblGrid>
                <a:gridCol w="2568586">
                  <a:extLst>
                    <a:ext uri="{9D8B030D-6E8A-4147-A177-3AD203B41FA5}">
                      <a16:colId xmlns:a16="http://schemas.microsoft.com/office/drawing/2014/main" val="2780976424"/>
                    </a:ext>
                  </a:extLst>
                </a:gridCol>
                <a:gridCol w="1390587">
                  <a:extLst>
                    <a:ext uri="{9D8B030D-6E8A-4147-A177-3AD203B41FA5}">
                      <a16:colId xmlns:a16="http://schemas.microsoft.com/office/drawing/2014/main" val="346813269"/>
                    </a:ext>
                  </a:extLst>
                </a:gridCol>
                <a:gridCol w="1168776">
                  <a:extLst>
                    <a:ext uri="{9D8B030D-6E8A-4147-A177-3AD203B41FA5}">
                      <a16:colId xmlns:a16="http://schemas.microsoft.com/office/drawing/2014/main" val="3138221694"/>
                    </a:ext>
                  </a:extLst>
                </a:gridCol>
                <a:gridCol w="1168776">
                  <a:extLst>
                    <a:ext uri="{9D8B030D-6E8A-4147-A177-3AD203B41FA5}">
                      <a16:colId xmlns:a16="http://schemas.microsoft.com/office/drawing/2014/main" val="3021622223"/>
                    </a:ext>
                  </a:extLst>
                </a:gridCol>
                <a:gridCol w="4905447">
                  <a:extLst>
                    <a:ext uri="{9D8B030D-6E8A-4147-A177-3AD203B41FA5}">
                      <a16:colId xmlns:a16="http://schemas.microsoft.com/office/drawing/2014/main" val="86433115"/>
                    </a:ext>
                  </a:extLst>
                </a:gridCol>
              </a:tblGrid>
              <a:tr h="660836">
                <a:tc>
                  <a:txBody>
                    <a:bodyPr/>
                    <a:lstStyle/>
                    <a:p>
                      <a:pPr algn="ctr"/>
                      <a:r>
                        <a:rPr lang="en-GB" dirty="0"/>
                        <a:t>Risk</a:t>
                      </a:r>
                    </a:p>
                  </a:txBody>
                  <a:tcPr/>
                </a:tc>
                <a:tc>
                  <a:txBody>
                    <a:bodyPr/>
                    <a:lstStyle/>
                    <a:p>
                      <a:pPr algn="ctr"/>
                      <a:r>
                        <a:rPr lang="en-GB" dirty="0"/>
                        <a:t>Severity</a:t>
                      </a:r>
                    </a:p>
                    <a:p>
                      <a:pPr algn="ctr"/>
                      <a:r>
                        <a:rPr lang="en-GB" dirty="0"/>
                        <a:t>(H/M/L)</a:t>
                      </a:r>
                    </a:p>
                  </a:txBody>
                  <a:tcPr/>
                </a:tc>
                <a:tc>
                  <a:txBody>
                    <a:bodyPr/>
                    <a:lstStyle/>
                    <a:p>
                      <a:pPr algn="ctr"/>
                      <a:r>
                        <a:rPr lang="en-GB" dirty="0"/>
                        <a:t>Likelihood</a:t>
                      </a:r>
                    </a:p>
                    <a:p>
                      <a:pPr algn="ctr"/>
                      <a:r>
                        <a:rPr lang="en-GB" dirty="0"/>
                        <a:t>(H/M/L)</a:t>
                      </a:r>
                    </a:p>
                  </a:txBody>
                  <a:tcPr/>
                </a:tc>
                <a:tc>
                  <a:txBody>
                    <a:bodyPr/>
                    <a:lstStyle/>
                    <a:p>
                      <a:pPr algn="ctr"/>
                      <a:r>
                        <a:rPr lang="en-GB" dirty="0"/>
                        <a:t>Risk Score</a:t>
                      </a:r>
                    </a:p>
                    <a:p>
                      <a:pPr algn="ctr"/>
                      <a:r>
                        <a:rPr lang="en-GB" dirty="0"/>
                        <a:t>(</a:t>
                      </a:r>
                      <a:r>
                        <a:rPr lang="en-GB" dirty="0" err="1"/>
                        <a:t>sxl</a:t>
                      </a:r>
                      <a:r>
                        <a:rPr lang="en-GB" dirty="0"/>
                        <a:t>)</a:t>
                      </a:r>
                    </a:p>
                  </a:txBody>
                  <a:tcPr/>
                </a:tc>
                <a:tc>
                  <a:txBody>
                    <a:bodyPr/>
                    <a:lstStyle/>
                    <a:p>
                      <a:pPr algn="ctr"/>
                      <a:r>
                        <a:rPr lang="en-GB" dirty="0"/>
                        <a:t>Mitigating Action</a:t>
                      </a:r>
                    </a:p>
                  </a:txBody>
                  <a:tcPr/>
                </a:tc>
                <a:extLst>
                  <a:ext uri="{0D108BD9-81ED-4DB2-BD59-A6C34878D82A}">
                    <a16:rowId xmlns:a16="http://schemas.microsoft.com/office/drawing/2014/main" val="2450730737"/>
                  </a:ext>
                </a:extLst>
              </a:tr>
              <a:tr h="776404">
                <a:tc>
                  <a:txBody>
                    <a:bodyPr/>
                    <a:lstStyle/>
                    <a:p>
                      <a:r>
                        <a:rPr lang="en-GB" sz="1600" dirty="0"/>
                        <a:t>Visitors don’t understand the instructions</a:t>
                      </a:r>
                    </a:p>
                  </a:txBody>
                  <a:tcPr/>
                </a:tc>
                <a:tc>
                  <a:txBody>
                    <a:bodyPr/>
                    <a:lstStyle/>
                    <a:p>
                      <a:r>
                        <a:rPr lang="en-GB" sz="1600" dirty="0"/>
                        <a:t>H -3</a:t>
                      </a:r>
                    </a:p>
                  </a:txBody>
                  <a:tcPr/>
                </a:tc>
                <a:tc>
                  <a:txBody>
                    <a:bodyPr/>
                    <a:lstStyle/>
                    <a:p>
                      <a:r>
                        <a:rPr lang="en-GB" sz="1600" dirty="0"/>
                        <a:t>L -1</a:t>
                      </a:r>
                    </a:p>
                  </a:txBody>
                  <a:tcPr/>
                </a:tc>
                <a:tc>
                  <a:txBody>
                    <a:bodyPr/>
                    <a:lstStyle/>
                    <a:p>
                      <a:r>
                        <a:rPr lang="en-GB" sz="1600" dirty="0"/>
                        <a:t> 3</a:t>
                      </a:r>
                    </a:p>
                  </a:txBody>
                  <a:tcPr/>
                </a:tc>
                <a:tc>
                  <a:txBody>
                    <a:bodyPr/>
                    <a:lstStyle/>
                    <a:p>
                      <a:r>
                        <a:rPr lang="en-GB" sz="1600" dirty="0"/>
                        <a:t>Include graphics with the instructions;  create a video</a:t>
                      </a:r>
                    </a:p>
                  </a:txBody>
                  <a:tcPr/>
                </a:tc>
                <a:extLst>
                  <a:ext uri="{0D108BD9-81ED-4DB2-BD59-A6C34878D82A}">
                    <a16:rowId xmlns:a16="http://schemas.microsoft.com/office/drawing/2014/main" val="2670898538"/>
                  </a:ext>
                </a:extLst>
              </a:tr>
              <a:tr h="1926631">
                <a:tc>
                  <a:txBody>
                    <a:bodyPr/>
                    <a:lstStyle/>
                    <a:p>
                      <a:r>
                        <a:rPr lang="en-GB" sz="1600" dirty="0"/>
                        <a:t>People don’t follow the designated path</a:t>
                      </a:r>
                    </a:p>
                  </a:txBody>
                  <a:tcPr/>
                </a:tc>
                <a:tc>
                  <a:txBody>
                    <a:bodyPr/>
                    <a:lstStyle/>
                    <a:p>
                      <a:r>
                        <a:rPr lang="en-GB" sz="1600" dirty="0"/>
                        <a:t>H -3</a:t>
                      </a:r>
                    </a:p>
                  </a:txBody>
                  <a:tcPr/>
                </a:tc>
                <a:tc>
                  <a:txBody>
                    <a:bodyPr/>
                    <a:lstStyle/>
                    <a:p>
                      <a:r>
                        <a:rPr lang="en-GB" sz="1600" dirty="0"/>
                        <a:t>M -2</a:t>
                      </a:r>
                    </a:p>
                  </a:txBody>
                  <a:tcPr/>
                </a:tc>
                <a:tc>
                  <a:txBody>
                    <a:bodyPr/>
                    <a:lstStyle/>
                    <a:p>
                      <a:r>
                        <a:rPr lang="en-GB" sz="1600" dirty="0"/>
                        <a:t> 6</a:t>
                      </a:r>
                    </a:p>
                  </a:txBody>
                  <a:tcPr/>
                </a:tc>
                <a:tc>
                  <a:txBody>
                    <a:bodyPr/>
                    <a:lstStyle/>
                    <a:p>
                      <a:r>
                        <a:rPr lang="en-GB" sz="1600" dirty="0"/>
                        <a:t>Create barriers to block off “short cuts”</a:t>
                      </a:r>
                    </a:p>
                  </a:txBody>
                  <a:tcPr/>
                </a:tc>
                <a:extLst>
                  <a:ext uri="{0D108BD9-81ED-4DB2-BD59-A6C34878D82A}">
                    <a16:rowId xmlns:a16="http://schemas.microsoft.com/office/drawing/2014/main" val="2071362531"/>
                  </a:ext>
                </a:extLst>
              </a:tr>
              <a:tr h="1006449">
                <a:tc>
                  <a:txBody>
                    <a:bodyPr/>
                    <a:lstStyle/>
                    <a:p>
                      <a:r>
                        <a:rPr lang="en-GB" sz="1600" dirty="0"/>
                        <a:t>Visitors not cleaning equipment after use</a:t>
                      </a:r>
                    </a:p>
                  </a:txBody>
                  <a:tcPr/>
                </a:tc>
                <a:tc>
                  <a:txBody>
                    <a:bodyPr/>
                    <a:lstStyle/>
                    <a:p>
                      <a:r>
                        <a:rPr lang="en-GB" sz="1600" dirty="0"/>
                        <a:t>H -3</a:t>
                      </a:r>
                    </a:p>
                  </a:txBody>
                  <a:tcPr/>
                </a:tc>
                <a:tc>
                  <a:txBody>
                    <a:bodyPr/>
                    <a:lstStyle/>
                    <a:p>
                      <a:r>
                        <a:rPr lang="en-GB" sz="1600" dirty="0"/>
                        <a:t>L -1</a:t>
                      </a:r>
                    </a:p>
                  </a:txBody>
                  <a:tcPr/>
                </a:tc>
                <a:tc>
                  <a:txBody>
                    <a:bodyPr/>
                    <a:lstStyle/>
                    <a:p>
                      <a:r>
                        <a:rPr lang="en-GB" sz="1600" dirty="0"/>
                        <a:t>3</a:t>
                      </a:r>
                    </a:p>
                  </a:txBody>
                  <a:tcPr/>
                </a:tc>
                <a:tc>
                  <a:txBody>
                    <a:bodyPr/>
                    <a:lstStyle/>
                    <a:p>
                      <a:r>
                        <a:rPr lang="en-GB" sz="1600" dirty="0"/>
                        <a:t>Ensure all equipment is quarantined until cleaned by staff</a:t>
                      </a:r>
                    </a:p>
                  </a:txBody>
                  <a:tcPr/>
                </a:tc>
                <a:extLst>
                  <a:ext uri="{0D108BD9-81ED-4DB2-BD59-A6C34878D82A}">
                    <a16:rowId xmlns:a16="http://schemas.microsoft.com/office/drawing/2014/main" val="3959459922"/>
                  </a:ext>
                </a:extLst>
              </a:tr>
            </a:tbl>
          </a:graphicData>
        </a:graphic>
      </p:graphicFrame>
      <p:sp>
        <p:nvSpPr>
          <p:cNvPr id="4" name="Slide Number Placeholder 3">
            <a:extLst>
              <a:ext uri="{FF2B5EF4-FFF2-40B4-BE49-F238E27FC236}">
                <a16:creationId xmlns:a16="http://schemas.microsoft.com/office/drawing/2014/main" id="{A4560B9B-F26E-B74E-8DCE-673CD6708E26}"/>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16</a:t>
            </a:fld>
            <a:endParaRPr lang="en-GB"/>
          </a:p>
        </p:txBody>
      </p:sp>
    </p:spTree>
    <p:extLst>
      <p:ext uri="{BB962C8B-B14F-4D97-AF65-F5344CB8AC3E}">
        <p14:creationId xmlns:p14="http://schemas.microsoft.com/office/powerpoint/2010/main" val="16666889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A82559-7489-CC47-86D0-C2E0D6B21F4A}"/>
              </a:ext>
            </a:extLst>
          </p:cNvPr>
          <p:cNvSpPr>
            <a:spLocks noGrp="1"/>
          </p:cNvSpPr>
          <p:nvPr>
            <p:ph type="title"/>
          </p:nvPr>
        </p:nvSpPr>
        <p:spPr/>
        <p:txBody>
          <a:bodyPr/>
          <a:lstStyle/>
          <a:p>
            <a:r>
              <a:rPr lang="en-US" dirty="0"/>
              <a:t>Risk of poor risk evaluation</a:t>
            </a:r>
          </a:p>
        </p:txBody>
      </p:sp>
      <p:sp>
        <p:nvSpPr>
          <p:cNvPr id="4" name="Slide Number Placeholder 3">
            <a:extLst>
              <a:ext uri="{FF2B5EF4-FFF2-40B4-BE49-F238E27FC236}">
                <a16:creationId xmlns:a16="http://schemas.microsoft.com/office/drawing/2014/main" id="{76A2DC75-819C-E747-B3E0-BFEB448C4871}"/>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17</a:t>
            </a:fld>
            <a:endParaRPr lang="en-GB"/>
          </a:p>
        </p:txBody>
      </p:sp>
      <p:pic>
        <p:nvPicPr>
          <p:cNvPr id="5" name="Picture 4">
            <a:extLst>
              <a:ext uri="{FF2B5EF4-FFF2-40B4-BE49-F238E27FC236}">
                <a16:creationId xmlns:a16="http://schemas.microsoft.com/office/drawing/2014/main" id="{A4987D4D-F7A6-4B42-8CA5-8AA3E3208EFA}"/>
              </a:ext>
            </a:extLst>
          </p:cNvPr>
          <p:cNvPicPr>
            <a:picLocks noChangeAspect="1"/>
          </p:cNvPicPr>
          <p:nvPr/>
        </p:nvPicPr>
        <p:blipFill>
          <a:blip r:embed="rId3"/>
          <a:stretch>
            <a:fillRect/>
          </a:stretch>
        </p:blipFill>
        <p:spPr>
          <a:xfrm>
            <a:off x="4447623" y="1362664"/>
            <a:ext cx="7744377" cy="4356212"/>
          </a:xfrm>
          <a:prstGeom prst="rect">
            <a:avLst/>
          </a:prstGeom>
        </p:spPr>
      </p:pic>
      <p:sp>
        <p:nvSpPr>
          <p:cNvPr id="6" name="TextBox 5">
            <a:extLst>
              <a:ext uri="{FF2B5EF4-FFF2-40B4-BE49-F238E27FC236}">
                <a16:creationId xmlns:a16="http://schemas.microsoft.com/office/drawing/2014/main" id="{C45BA84A-5590-0A4C-8090-6D21EDEC7338}"/>
              </a:ext>
            </a:extLst>
          </p:cNvPr>
          <p:cNvSpPr txBox="1"/>
          <p:nvPr/>
        </p:nvSpPr>
        <p:spPr>
          <a:xfrm>
            <a:off x="268638" y="1362664"/>
            <a:ext cx="4160113" cy="1631216"/>
          </a:xfrm>
          <a:prstGeom prst="rect">
            <a:avLst/>
          </a:prstGeom>
          <a:noFill/>
        </p:spPr>
        <p:txBody>
          <a:bodyPr wrap="none" rtlCol="0">
            <a:spAutoFit/>
          </a:bodyPr>
          <a:lstStyle/>
          <a:p>
            <a:r>
              <a:rPr lang="en-US" sz="2000" b="1" dirty="0"/>
              <a:t>M5 Tunnel, Sydney Australia.</a:t>
            </a:r>
          </a:p>
          <a:p>
            <a:endParaRPr lang="en-US" sz="2000" dirty="0"/>
          </a:p>
          <a:p>
            <a:pPr marL="285750" indent="-285750">
              <a:buFont typeface="Arial" panose="020B0604020202020204" pitchFamily="34" charset="0"/>
              <a:buChar char="•"/>
            </a:pPr>
            <a:r>
              <a:rPr lang="en-US" sz="2000" dirty="0"/>
              <a:t>Congestion is now a regular event </a:t>
            </a:r>
          </a:p>
          <a:p>
            <a:pPr marL="285750" indent="-285750">
              <a:buFont typeface="Arial" panose="020B0604020202020204" pitchFamily="34" charset="0"/>
              <a:buChar char="•"/>
            </a:pPr>
            <a:r>
              <a:rPr lang="en-US" sz="2000" dirty="0"/>
              <a:t>Caused by poor risk evaluation</a:t>
            </a:r>
          </a:p>
          <a:p>
            <a:pPr marL="285750" indent="-285750">
              <a:buFont typeface="Arial" panose="020B0604020202020204" pitchFamily="34" charset="0"/>
              <a:buChar char="•"/>
            </a:pPr>
            <a:r>
              <a:rPr lang="en-US" sz="2000" dirty="0"/>
              <a:t>How would you approach this?</a:t>
            </a:r>
          </a:p>
        </p:txBody>
      </p:sp>
    </p:spTree>
    <p:extLst>
      <p:ext uri="{BB962C8B-B14F-4D97-AF65-F5344CB8AC3E}">
        <p14:creationId xmlns:p14="http://schemas.microsoft.com/office/powerpoint/2010/main" val="5256281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47E79-5C6B-314A-835F-88FD7349C657}"/>
              </a:ext>
            </a:extLst>
          </p:cNvPr>
          <p:cNvSpPr>
            <a:spLocks noGrp="1"/>
          </p:cNvSpPr>
          <p:nvPr>
            <p:ph type="title"/>
          </p:nvPr>
        </p:nvSpPr>
        <p:spPr/>
        <p:txBody>
          <a:bodyPr/>
          <a:lstStyle/>
          <a:p>
            <a:r>
              <a:rPr lang="en-GB" altLang="en-US" dirty="0"/>
              <a:t>Do you need to Change the Project?</a:t>
            </a:r>
            <a:endParaRPr lang="en-US" dirty="0"/>
          </a:p>
        </p:txBody>
      </p:sp>
      <p:sp>
        <p:nvSpPr>
          <p:cNvPr id="3" name="Content Placeholder 2">
            <a:extLst>
              <a:ext uri="{FF2B5EF4-FFF2-40B4-BE49-F238E27FC236}">
                <a16:creationId xmlns:a16="http://schemas.microsoft.com/office/drawing/2014/main" id="{34536843-4CC7-3341-ACEF-9117B3A672DF}"/>
              </a:ext>
            </a:extLst>
          </p:cNvPr>
          <p:cNvSpPr>
            <a:spLocks noGrp="1"/>
          </p:cNvSpPr>
          <p:nvPr>
            <p:ph idx="1"/>
          </p:nvPr>
        </p:nvSpPr>
        <p:spPr/>
        <p:txBody>
          <a:bodyPr/>
          <a:lstStyle/>
          <a:p>
            <a:r>
              <a:rPr lang="en-GB" altLang="en-US" dirty="0"/>
              <a:t>Downsize it to reduce risk – two or three smaller successful projects are much better than one large project which fails.</a:t>
            </a:r>
          </a:p>
          <a:p>
            <a:endParaRPr lang="en-GB" altLang="en-US" dirty="0"/>
          </a:p>
          <a:p>
            <a:r>
              <a:rPr lang="en-GB" altLang="en-US" dirty="0"/>
              <a:t>Perhaps you can you change a particularly risky area and still achieve the project’s aims?</a:t>
            </a:r>
          </a:p>
          <a:p>
            <a:pPr marL="0" indent="0">
              <a:buNone/>
            </a:pPr>
            <a:endParaRPr lang="en-GB" altLang="en-US" dirty="0"/>
          </a:p>
          <a:p>
            <a:r>
              <a:rPr lang="en-GB" altLang="en-US" dirty="0"/>
              <a:t>Include the addition of extra Activities/Costs </a:t>
            </a:r>
            <a:endParaRPr lang="en-US" altLang="en-US" dirty="0"/>
          </a:p>
          <a:p>
            <a:pPr marL="0" indent="0">
              <a:buNone/>
            </a:pPr>
            <a:endParaRPr lang="en-GB" altLang="en-US" dirty="0"/>
          </a:p>
        </p:txBody>
      </p:sp>
      <p:sp>
        <p:nvSpPr>
          <p:cNvPr id="4" name="Slide Number Placeholder 3">
            <a:extLst>
              <a:ext uri="{FF2B5EF4-FFF2-40B4-BE49-F238E27FC236}">
                <a16:creationId xmlns:a16="http://schemas.microsoft.com/office/drawing/2014/main" id="{88CCA776-46BF-3C4E-B9D5-61BA323D0A94}"/>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18</a:t>
            </a:fld>
            <a:endParaRPr lang="en-GB"/>
          </a:p>
        </p:txBody>
      </p:sp>
      <p:pic>
        <p:nvPicPr>
          <p:cNvPr id="5" name="Picture 2" descr="Image result for managing project risk">
            <a:extLst>
              <a:ext uri="{FF2B5EF4-FFF2-40B4-BE49-F238E27FC236}">
                <a16:creationId xmlns:a16="http://schemas.microsoft.com/office/drawing/2014/main" id="{A138D48B-51C2-AF4F-B343-2A4888CA5C42}"/>
              </a:ext>
            </a:extLst>
          </p:cNvPr>
          <p:cNvPicPr>
            <a:picLocks noChangeAspect="1" noChangeArrowheads="1"/>
          </p:cNvPicPr>
          <p:nvPr/>
        </p:nvPicPr>
        <p:blipFill>
          <a:blip r:embed="rId2">
            <a:duotone>
              <a:schemeClr val="accent5">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9533790" y="3960136"/>
            <a:ext cx="2619375" cy="17430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37753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a:xfrm>
            <a:off x="10882741" y="640336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19</a:t>
            </a:fld>
            <a:endParaRPr lang="en-GB"/>
          </a:p>
        </p:txBody>
      </p:sp>
      <p:sp>
        <p:nvSpPr>
          <p:cNvPr id="8" name="TextBox 7">
            <a:extLst>
              <a:ext uri="{FF2B5EF4-FFF2-40B4-BE49-F238E27FC236}">
                <a16:creationId xmlns:a16="http://schemas.microsoft.com/office/drawing/2014/main" id="{456F2AED-3863-114E-901F-5E5C46917BDD}"/>
              </a:ext>
            </a:extLst>
          </p:cNvPr>
          <p:cNvSpPr txBox="1"/>
          <p:nvPr/>
        </p:nvSpPr>
        <p:spPr>
          <a:xfrm>
            <a:off x="157162" y="780138"/>
            <a:ext cx="2700338" cy="800219"/>
          </a:xfrm>
          <a:prstGeom prst="rect">
            <a:avLst/>
          </a:prstGeom>
          <a:noFill/>
        </p:spPr>
        <p:txBody>
          <a:bodyPr wrap="square" rtlCol="0">
            <a:spAutoFit/>
          </a:bodyPr>
          <a:lstStyle/>
          <a:p>
            <a:r>
              <a:rPr lang="en-US" sz="2400" b="1" dirty="0"/>
              <a:t>Questions?</a:t>
            </a:r>
            <a:endParaRPr lang="en-US" sz="2400" dirty="0"/>
          </a:p>
          <a:p>
            <a:r>
              <a:rPr lang="en-US" sz="2200" dirty="0"/>
              <a:t>  </a:t>
            </a:r>
          </a:p>
        </p:txBody>
      </p:sp>
      <p:pic>
        <p:nvPicPr>
          <p:cNvPr id="6" name="Picture 2">
            <a:extLst>
              <a:ext uri="{FF2B5EF4-FFF2-40B4-BE49-F238E27FC236}">
                <a16:creationId xmlns:a16="http://schemas.microsoft.com/office/drawing/2014/main" id="{E32F50FD-A260-0740-95DC-3F1A4FF0198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43281" y="1239294"/>
            <a:ext cx="7872105" cy="4470634"/>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
        <p:nvSpPr>
          <p:cNvPr id="11" name="Title 1">
            <a:extLst>
              <a:ext uri="{FF2B5EF4-FFF2-40B4-BE49-F238E27FC236}">
                <a16:creationId xmlns:a16="http://schemas.microsoft.com/office/drawing/2014/main" id="{CC0F1F15-7F20-254C-B5DC-DD7C3BC45B35}"/>
              </a:ext>
            </a:extLst>
          </p:cNvPr>
          <p:cNvSpPr>
            <a:spLocks noGrp="1"/>
          </p:cNvSpPr>
          <p:nvPr>
            <p:ph type="title"/>
          </p:nvPr>
        </p:nvSpPr>
        <p:spPr>
          <a:xfrm>
            <a:off x="3002935" y="126752"/>
            <a:ext cx="6172200" cy="666754"/>
          </a:xfrm>
        </p:spPr>
        <p:txBody>
          <a:bodyPr>
            <a:normAutofit/>
          </a:bodyPr>
          <a:lstStyle/>
          <a:p>
            <a:r>
              <a:rPr lang="en-US" sz="2000" dirty="0"/>
              <a:t>Managing Projects in the </a:t>
            </a:r>
            <a:r>
              <a:rPr lang="en-US" sz="2000" dirty="0" err="1"/>
              <a:t>Organisation</a:t>
            </a:r>
            <a:endParaRPr lang="en-US" sz="2000" dirty="0"/>
          </a:p>
        </p:txBody>
      </p:sp>
    </p:spTree>
    <p:extLst>
      <p:ext uri="{BB962C8B-B14F-4D97-AF65-F5344CB8AC3E}">
        <p14:creationId xmlns:p14="http://schemas.microsoft.com/office/powerpoint/2010/main" val="4043910501"/>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Template" id="{28FE3AF7-755B-9B47-84B0-0BA3BC7278CE}" vid="{A74E8C80-3EC1-ED4E-A762-50C940174F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B9528BA58694940A69F131DBB6E1994" ma:contentTypeVersion="13" ma:contentTypeDescription="Create a new document." ma:contentTypeScope="" ma:versionID="36503afdb0a31493edb607237a60e911">
  <xsd:schema xmlns:xsd="http://www.w3.org/2001/XMLSchema" xmlns:xs="http://www.w3.org/2001/XMLSchema" xmlns:p="http://schemas.microsoft.com/office/2006/metadata/properties" xmlns:ns3="f90edf9b-0f74-455c-b63c-928a27ec8b1c" xmlns:ns4="bc4c28ad-82b3-4539-a18c-a8c438c69a43" targetNamespace="http://schemas.microsoft.com/office/2006/metadata/properties" ma:root="true" ma:fieldsID="fec713ee433a82e6fdfed189b9c00616" ns3:_="" ns4:_="">
    <xsd:import namespace="f90edf9b-0f74-455c-b63c-928a27ec8b1c"/>
    <xsd:import namespace="bc4c28ad-82b3-4539-a18c-a8c438c69a43"/>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0edf9b-0f74-455c-b63c-928a27ec8b1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bc4c28ad-82b3-4539-a18c-a8c438c69a4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226BE73-6990-4CF6-8988-C9690717F504}">
  <ds:schemaRefs>
    <ds:schemaRef ds:uri="http://purl.org/dc/terms/"/>
    <ds:schemaRef ds:uri="bc4c28ad-82b3-4539-a18c-a8c438c69a43"/>
    <ds:schemaRef ds:uri="http://schemas.microsoft.com/office/2006/documentManagement/types"/>
    <ds:schemaRef ds:uri="http://schemas.microsoft.com/office/infopath/2007/PartnerControls"/>
    <ds:schemaRef ds:uri="f90edf9b-0f74-455c-b63c-928a27ec8b1c"/>
    <ds:schemaRef ds:uri="http://purl.org/dc/elements/1.1/"/>
    <ds:schemaRef ds:uri="http://schemas.microsoft.com/office/2006/metadata/properties"/>
    <ds:schemaRef ds:uri="http://schemas.openxmlformats.org/package/2006/metadata/core-properties"/>
    <ds:schemaRef ds:uri="http://www.w3.org/XML/1998/namespace"/>
    <ds:schemaRef ds:uri="http://purl.org/dc/dcmitype/"/>
  </ds:schemaRefs>
</ds:datastoreItem>
</file>

<file path=customXml/itemProps2.xml><?xml version="1.0" encoding="utf-8"?>
<ds:datastoreItem xmlns:ds="http://schemas.openxmlformats.org/officeDocument/2006/customXml" ds:itemID="{E0690BB0-1ADF-486D-8941-AA3A8E07E9AA}">
  <ds:schemaRefs>
    <ds:schemaRef ds:uri="http://schemas.microsoft.com/sharepoint/v3/contenttype/forms"/>
  </ds:schemaRefs>
</ds:datastoreItem>
</file>

<file path=customXml/itemProps3.xml><?xml version="1.0" encoding="utf-8"?>
<ds:datastoreItem xmlns:ds="http://schemas.openxmlformats.org/officeDocument/2006/customXml" ds:itemID="{C6117EE3-4D44-417D-B7BC-AEA38BB73A5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0edf9b-0f74-455c-b63c-928a27ec8b1c"/>
    <ds:schemaRef ds:uri="bc4c28ad-82b3-4539-a18c-a8c438c69a4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22698</TotalTime>
  <Words>3670</Words>
  <Application>Microsoft Macintosh PowerPoint</Application>
  <PresentationFormat>Widescreen</PresentationFormat>
  <Paragraphs>431</Paragraphs>
  <Slides>19</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Calibri</vt:lpstr>
      <vt:lpstr>Calibri Light</vt:lpstr>
      <vt:lpstr>Gill Sans MT</vt:lpstr>
      <vt:lpstr>Wingdings 2</vt:lpstr>
      <vt:lpstr>Custom Design</vt:lpstr>
      <vt:lpstr>BA Management Skills for the Workplace BMSK5004</vt:lpstr>
      <vt:lpstr>Session 5</vt:lpstr>
      <vt:lpstr>BMSK5004 – Managing Projects in the Organisation</vt:lpstr>
      <vt:lpstr>Risk Management</vt:lpstr>
      <vt:lpstr>Internal/External Risks</vt:lpstr>
      <vt:lpstr>Types of Project Risks</vt:lpstr>
      <vt:lpstr>The Project Familiarity Grid</vt:lpstr>
      <vt:lpstr>SWOT –Identifying Risks</vt:lpstr>
      <vt:lpstr>PEST</vt:lpstr>
      <vt:lpstr>PEST</vt:lpstr>
      <vt:lpstr>Risk Analysis Matrix</vt:lpstr>
      <vt:lpstr>Risk Analysis</vt:lpstr>
      <vt:lpstr>Risk Analysis</vt:lpstr>
      <vt:lpstr>Risk - Influence and Control List</vt:lpstr>
      <vt:lpstr>Responding to Risk</vt:lpstr>
      <vt:lpstr>Risk Analysis – Covid Ready Office</vt:lpstr>
      <vt:lpstr>Risk of poor risk evaluation</vt:lpstr>
      <vt:lpstr>Do you need to Change the Project?</vt:lpstr>
      <vt:lpstr>Managing Projects in the Organisation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Mark Bell-Davies</dc:creator>
  <cp:lastModifiedBy>Brian Taylor</cp:lastModifiedBy>
  <cp:revision>152</cp:revision>
  <dcterms:created xsi:type="dcterms:W3CDTF">2020-06-08T16:11:31Z</dcterms:created>
  <dcterms:modified xsi:type="dcterms:W3CDTF">2021-07-30T10:16:50Z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0x0101006B9528BA58694940A69F131DBB6E1994</vt:lpwstr>
  </property>
</Properties>
</file>