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8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9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5" r:id="rId9"/>
    <p:sldId id="266" r:id="rId10"/>
    <p:sldId id="267" r:id="rId11"/>
    <p:sldId id="261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397"/>
    <p:restoredTop sz="93964"/>
  </p:normalViewPr>
  <p:slideViewPr>
    <p:cSldViewPr snapToGrid="0">
      <p:cViewPr varScale="1">
        <p:scale>
          <a:sx n="114" d="100"/>
          <a:sy n="114" d="100"/>
        </p:scale>
        <p:origin x="200" y="2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6596C0-0AA2-47F5-BA7C-0EC45D557413}" type="doc">
      <dgm:prSet loTypeId="urn:microsoft.com/office/officeart/2005/8/layout/process4" loCatId="process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E95D065-A210-45AC-8AAF-D0ED5A97B41C}">
      <dgm:prSet/>
      <dgm:spPr/>
      <dgm:t>
        <a:bodyPr/>
        <a:lstStyle/>
        <a:p>
          <a:r>
            <a:rPr lang="en-GB" b="0" i="0" dirty="0"/>
            <a:t>The business model focuses on demonstrating how Airbnb, hosts, guests, and partners foster value creation, capture, and dissemination through peer-to-peer accommodation. (</a:t>
          </a:r>
          <a:r>
            <a:rPr lang="en-GB" b="0" i="0" dirty="0" err="1"/>
            <a:t>Dolincar</a:t>
          </a:r>
          <a:r>
            <a:rPr lang="en-GB" b="0" i="0" dirty="0"/>
            <a:t> 2017)</a:t>
          </a:r>
          <a:endParaRPr lang="en-US" dirty="0"/>
        </a:p>
      </dgm:t>
    </dgm:pt>
    <dgm:pt modelId="{55ED07E7-7749-45AC-A5CC-CFDDB6104C87}" type="parTrans" cxnId="{A8450D1A-19D9-4CF9-BE53-DC821FC725DA}">
      <dgm:prSet/>
      <dgm:spPr/>
      <dgm:t>
        <a:bodyPr/>
        <a:lstStyle/>
        <a:p>
          <a:endParaRPr lang="en-US"/>
        </a:p>
      </dgm:t>
    </dgm:pt>
    <dgm:pt modelId="{6F831CD9-5838-418B-AD5E-EF3A3743B99C}" type="sibTrans" cxnId="{A8450D1A-19D9-4CF9-BE53-DC821FC725DA}">
      <dgm:prSet/>
      <dgm:spPr/>
      <dgm:t>
        <a:bodyPr/>
        <a:lstStyle/>
        <a:p>
          <a:endParaRPr lang="en-US"/>
        </a:p>
      </dgm:t>
    </dgm:pt>
    <dgm:pt modelId="{EC1A391D-F7FA-4050-A8CC-32B24ABF82AA}">
      <dgm:prSet/>
      <dgm:spPr/>
      <dgm:t>
        <a:bodyPr/>
        <a:lstStyle/>
        <a:p>
          <a:r>
            <a:rPr lang="en-GB" dirty="0"/>
            <a:t>Peer-to-Peer accommodation network developers Airbnb benefit from using the business model known as multi-sided platform (Rumble and </a:t>
          </a:r>
          <a:r>
            <a:rPr lang="en-GB" dirty="0" err="1"/>
            <a:t>Mangematin</a:t>
          </a:r>
          <a:r>
            <a:rPr lang="en-GB" dirty="0"/>
            <a:t> 2015)</a:t>
          </a:r>
        </a:p>
      </dgm:t>
    </dgm:pt>
    <dgm:pt modelId="{45DC60EF-5F0F-415D-BBDA-236A18BBB78D}" type="parTrans" cxnId="{BD643D68-2963-4EEA-891F-0677BFA7F150}">
      <dgm:prSet/>
      <dgm:spPr/>
      <dgm:t>
        <a:bodyPr/>
        <a:lstStyle/>
        <a:p>
          <a:endParaRPr lang="en-US"/>
        </a:p>
      </dgm:t>
    </dgm:pt>
    <dgm:pt modelId="{25F52C76-3765-469B-82D7-C118301E70CF}" type="sibTrans" cxnId="{BD643D68-2963-4EEA-891F-0677BFA7F150}">
      <dgm:prSet/>
      <dgm:spPr/>
      <dgm:t>
        <a:bodyPr/>
        <a:lstStyle/>
        <a:p>
          <a:endParaRPr lang="en-US"/>
        </a:p>
      </dgm:t>
    </dgm:pt>
    <dgm:pt modelId="{0543D1F1-A9DF-4F4B-B9D7-D9E0A4015493}">
      <dgm:prSet/>
      <dgm:spPr/>
      <dgm:t>
        <a:bodyPr/>
        <a:lstStyle/>
        <a:p>
          <a:r>
            <a:rPr lang="en-GB" b="0" i="0" u="none" dirty="0"/>
            <a:t>According to economic literature, multi-sided refers to parties connected as different sides of a market. (Rochet and </a:t>
          </a:r>
          <a:r>
            <a:rPr lang="en-GB" b="0" i="0" u="none" dirty="0" err="1"/>
            <a:t>Tircole</a:t>
          </a:r>
          <a:r>
            <a:rPr lang="en-GB" b="0" i="0" u="none" dirty="0"/>
            <a:t> 2003)</a:t>
          </a:r>
          <a:endParaRPr lang="en-GB" dirty="0"/>
        </a:p>
      </dgm:t>
    </dgm:pt>
    <dgm:pt modelId="{F6BDCABE-2059-464B-8C9E-91B1E927A2AD}" type="parTrans" cxnId="{E7D705C3-9BAB-794A-9B48-DD529452567F}">
      <dgm:prSet/>
      <dgm:spPr/>
      <dgm:t>
        <a:bodyPr/>
        <a:lstStyle/>
        <a:p>
          <a:endParaRPr lang="en-GB"/>
        </a:p>
      </dgm:t>
    </dgm:pt>
    <dgm:pt modelId="{B910FEFA-849D-5244-A635-EE50FBF5E714}" type="sibTrans" cxnId="{E7D705C3-9BAB-794A-9B48-DD529452567F}">
      <dgm:prSet/>
      <dgm:spPr/>
      <dgm:t>
        <a:bodyPr/>
        <a:lstStyle/>
        <a:p>
          <a:endParaRPr lang="en-GB"/>
        </a:p>
      </dgm:t>
    </dgm:pt>
    <dgm:pt modelId="{2448E7F4-7BCA-FF41-B94F-D25C960EE035}" type="pres">
      <dgm:prSet presAssocID="{EE6596C0-0AA2-47F5-BA7C-0EC45D557413}" presName="Name0" presStyleCnt="0">
        <dgm:presLayoutVars>
          <dgm:dir/>
          <dgm:animLvl val="lvl"/>
          <dgm:resizeHandles val="exact"/>
        </dgm:presLayoutVars>
      </dgm:prSet>
      <dgm:spPr/>
    </dgm:pt>
    <dgm:pt modelId="{0DBEF1CA-9E97-5149-AF19-8E02236CB58E}" type="pres">
      <dgm:prSet presAssocID="{0543D1F1-A9DF-4F4B-B9D7-D9E0A4015493}" presName="boxAndChildren" presStyleCnt="0"/>
      <dgm:spPr/>
    </dgm:pt>
    <dgm:pt modelId="{973B9411-A419-574E-8D73-ACBA9C82D0CB}" type="pres">
      <dgm:prSet presAssocID="{0543D1F1-A9DF-4F4B-B9D7-D9E0A4015493}" presName="parentTextBox" presStyleLbl="node1" presStyleIdx="0" presStyleCnt="3" custLinFactNeighborX="-2019" custLinFactNeighborY="-3039"/>
      <dgm:spPr/>
    </dgm:pt>
    <dgm:pt modelId="{747AAD8B-55B0-0F4F-965B-8BBBECF0D83C}" type="pres">
      <dgm:prSet presAssocID="{25F52C76-3765-469B-82D7-C118301E70CF}" presName="sp" presStyleCnt="0"/>
      <dgm:spPr/>
    </dgm:pt>
    <dgm:pt modelId="{090169C9-4AE3-0142-BEDB-81ACB480F635}" type="pres">
      <dgm:prSet presAssocID="{EC1A391D-F7FA-4050-A8CC-32B24ABF82AA}" presName="arrowAndChildren" presStyleCnt="0"/>
      <dgm:spPr/>
    </dgm:pt>
    <dgm:pt modelId="{A3D7A608-F86C-E149-B07C-ADFDECB46366}" type="pres">
      <dgm:prSet presAssocID="{EC1A391D-F7FA-4050-A8CC-32B24ABF82AA}" presName="parentTextArrow" presStyleLbl="node1" presStyleIdx="1" presStyleCnt="3"/>
      <dgm:spPr/>
    </dgm:pt>
    <dgm:pt modelId="{EE909801-D7E6-E84C-AF22-E71E1FA02EFC}" type="pres">
      <dgm:prSet presAssocID="{6F831CD9-5838-418B-AD5E-EF3A3743B99C}" presName="sp" presStyleCnt="0"/>
      <dgm:spPr/>
    </dgm:pt>
    <dgm:pt modelId="{9122E990-C3D2-D442-A2D0-B1DE0EA27C03}" type="pres">
      <dgm:prSet presAssocID="{9E95D065-A210-45AC-8AAF-D0ED5A97B41C}" presName="arrowAndChildren" presStyleCnt="0"/>
      <dgm:spPr/>
    </dgm:pt>
    <dgm:pt modelId="{36B6F8B2-7716-B544-B300-0E038F63B21B}" type="pres">
      <dgm:prSet presAssocID="{9E95D065-A210-45AC-8AAF-D0ED5A97B41C}" presName="parentTextArrow" presStyleLbl="node1" presStyleIdx="2" presStyleCnt="3"/>
      <dgm:spPr/>
    </dgm:pt>
  </dgm:ptLst>
  <dgm:cxnLst>
    <dgm:cxn modelId="{A8450D1A-19D9-4CF9-BE53-DC821FC725DA}" srcId="{EE6596C0-0AA2-47F5-BA7C-0EC45D557413}" destId="{9E95D065-A210-45AC-8AAF-D0ED5A97B41C}" srcOrd="0" destOrd="0" parTransId="{55ED07E7-7749-45AC-A5CC-CFDDB6104C87}" sibTransId="{6F831CD9-5838-418B-AD5E-EF3A3743B99C}"/>
    <dgm:cxn modelId="{89565757-2B67-9B45-B2C1-3275EEB0A49B}" type="presOf" srcId="{9E95D065-A210-45AC-8AAF-D0ED5A97B41C}" destId="{36B6F8B2-7716-B544-B300-0E038F63B21B}" srcOrd="0" destOrd="0" presId="urn:microsoft.com/office/officeart/2005/8/layout/process4"/>
    <dgm:cxn modelId="{BD643D68-2963-4EEA-891F-0677BFA7F150}" srcId="{EE6596C0-0AA2-47F5-BA7C-0EC45D557413}" destId="{EC1A391D-F7FA-4050-A8CC-32B24ABF82AA}" srcOrd="1" destOrd="0" parTransId="{45DC60EF-5F0F-415D-BBDA-236A18BBB78D}" sibTransId="{25F52C76-3765-469B-82D7-C118301E70CF}"/>
    <dgm:cxn modelId="{AD3A7E98-DE1F-F844-9DC7-E8A36033067E}" type="presOf" srcId="{EE6596C0-0AA2-47F5-BA7C-0EC45D557413}" destId="{2448E7F4-7BCA-FF41-B94F-D25C960EE035}" srcOrd="0" destOrd="0" presId="urn:microsoft.com/office/officeart/2005/8/layout/process4"/>
    <dgm:cxn modelId="{25827EA0-5490-4145-A0E7-E6B9FFF7FBD3}" type="presOf" srcId="{EC1A391D-F7FA-4050-A8CC-32B24ABF82AA}" destId="{A3D7A608-F86C-E149-B07C-ADFDECB46366}" srcOrd="0" destOrd="0" presId="urn:microsoft.com/office/officeart/2005/8/layout/process4"/>
    <dgm:cxn modelId="{93001EB8-A4AD-684D-B6A2-42C3D3CB46EB}" type="presOf" srcId="{0543D1F1-A9DF-4F4B-B9D7-D9E0A4015493}" destId="{973B9411-A419-574E-8D73-ACBA9C82D0CB}" srcOrd="0" destOrd="0" presId="urn:microsoft.com/office/officeart/2005/8/layout/process4"/>
    <dgm:cxn modelId="{E7D705C3-9BAB-794A-9B48-DD529452567F}" srcId="{EE6596C0-0AA2-47F5-BA7C-0EC45D557413}" destId="{0543D1F1-A9DF-4F4B-B9D7-D9E0A4015493}" srcOrd="2" destOrd="0" parTransId="{F6BDCABE-2059-464B-8C9E-91B1E927A2AD}" sibTransId="{B910FEFA-849D-5244-A635-EE50FBF5E714}"/>
    <dgm:cxn modelId="{215636AA-B89B-8249-AFEA-CF1BCA335911}" type="presParOf" srcId="{2448E7F4-7BCA-FF41-B94F-D25C960EE035}" destId="{0DBEF1CA-9E97-5149-AF19-8E02236CB58E}" srcOrd="0" destOrd="0" presId="urn:microsoft.com/office/officeart/2005/8/layout/process4"/>
    <dgm:cxn modelId="{0013838C-E4D3-2D45-9B00-ECB8042792C0}" type="presParOf" srcId="{0DBEF1CA-9E97-5149-AF19-8E02236CB58E}" destId="{973B9411-A419-574E-8D73-ACBA9C82D0CB}" srcOrd="0" destOrd="0" presId="urn:microsoft.com/office/officeart/2005/8/layout/process4"/>
    <dgm:cxn modelId="{68C880FD-4D19-AC4B-AFDC-3D1A34EC0AB9}" type="presParOf" srcId="{2448E7F4-7BCA-FF41-B94F-D25C960EE035}" destId="{747AAD8B-55B0-0F4F-965B-8BBBECF0D83C}" srcOrd="1" destOrd="0" presId="urn:microsoft.com/office/officeart/2005/8/layout/process4"/>
    <dgm:cxn modelId="{82194B02-C1E8-0546-BF76-AA0BE64A4A43}" type="presParOf" srcId="{2448E7F4-7BCA-FF41-B94F-D25C960EE035}" destId="{090169C9-4AE3-0142-BEDB-81ACB480F635}" srcOrd="2" destOrd="0" presId="urn:microsoft.com/office/officeart/2005/8/layout/process4"/>
    <dgm:cxn modelId="{F0D83875-C94B-EE46-9F45-419129A2660D}" type="presParOf" srcId="{090169C9-4AE3-0142-BEDB-81ACB480F635}" destId="{A3D7A608-F86C-E149-B07C-ADFDECB46366}" srcOrd="0" destOrd="0" presId="urn:microsoft.com/office/officeart/2005/8/layout/process4"/>
    <dgm:cxn modelId="{1A70F818-1BA0-4F40-AFEB-D1EDE131278D}" type="presParOf" srcId="{2448E7F4-7BCA-FF41-B94F-D25C960EE035}" destId="{EE909801-D7E6-E84C-AF22-E71E1FA02EFC}" srcOrd="3" destOrd="0" presId="urn:microsoft.com/office/officeart/2005/8/layout/process4"/>
    <dgm:cxn modelId="{E8AC12E9-5688-1547-B5B5-E79ED8F8BE70}" type="presParOf" srcId="{2448E7F4-7BCA-FF41-B94F-D25C960EE035}" destId="{9122E990-C3D2-D442-A2D0-B1DE0EA27C03}" srcOrd="4" destOrd="0" presId="urn:microsoft.com/office/officeart/2005/8/layout/process4"/>
    <dgm:cxn modelId="{6DC4A3D1-124F-BC4B-A183-2D344E580282}" type="presParOf" srcId="{9122E990-C3D2-D442-A2D0-B1DE0EA27C03}" destId="{36B6F8B2-7716-B544-B300-0E038F63B21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DADD6AD-623C-4954-9031-A8572FD8CE9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922734B-508D-42DB-B2FD-5613053E9A8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/>
            <a:t>Managers and entrepreneurs can benefit from business models, which enable them to build a big picture view of their businesses and assure that their operational decisions align with their overall objectives. </a:t>
          </a:r>
          <a:r>
            <a:rPr lang="en-GB" dirty="0"/>
            <a:t>Reinhold, S. and </a:t>
          </a:r>
          <a:r>
            <a:rPr lang="en-GB" dirty="0" err="1"/>
            <a:t>Dolnicar</a:t>
          </a:r>
          <a:r>
            <a:rPr lang="en-GB" dirty="0"/>
            <a:t>, S. (2017) </a:t>
          </a:r>
          <a:endParaRPr lang="en-US" dirty="0"/>
        </a:p>
      </dgm:t>
    </dgm:pt>
    <dgm:pt modelId="{E63FFF47-3BD3-4936-AF3F-20DFB2BB72B1}" type="parTrans" cxnId="{61C1F23A-CEDB-4FF1-ABCD-4F9D6A3B4970}">
      <dgm:prSet/>
      <dgm:spPr/>
      <dgm:t>
        <a:bodyPr/>
        <a:lstStyle/>
        <a:p>
          <a:endParaRPr lang="en-US"/>
        </a:p>
      </dgm:t>
    </dgm:pt>
    <dgm:pt modelId="{9E17D411-C502-4FD7-9B28-C35C0EB7B464}" type="sibTrans" cxnId="{61C1F23A-CEDB-4FF1-ABCD-4F9D6A3B4970}">
      <dgm:prSet/>
      <dgm:spPr/>
      <dgm:t>
        <a:bodyPr/>
        <a:lstStyle/>
        <a:p>
          <a:endParaRPr lang="en-US"/>
        </a:p>
      </dgm:t>
    </dgm:pt>
    <dgm:pt modelId="{B87E6075-2A53-4EBC-9052-324F8C80159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/>
            <a:t>It is a model that describes how different participants in a business venture interact, the benefits and costs they receive, as well as how revenue flows from one client to the next. An organization's business strategy outlines how a business model can be used to differentiate its products and services from those of its competitors, e.g., by targeting a particular segment of the market, lowering costs or increasing service levels. </a:t>
          </a:r>
          <a:r>
            <a:rPr lang="en-GB" dirty="0"/>
            <a:t>(Elliott, 2002) </a:t>
          </a:r>
          <a:endParaRPr lang="en-US" dirty="0"/>
        </a:p>
      </dgm:t>
    </dgm:pt>
    <dgm:pt modelId="{81FAF88D-E819-4B36-A116-5597003B0C4B}" type="parTrans" cxnId="{7FC10E18-6C5B-437F-BBEA-E3696A898F92}">
      <dgm:prSet/>
      <dgm:spPr/>
      <dgm:t>
        <a:bodyPr/>
        <a:lstStyle/>
        <a:p>
          <a:endParaRPr lang="en-US"/>
        </a:p>
      </dgm:t>
    </dgm:pt>
    <dgm:pt modelId="{C0F23B6B-9C4B-45D0-B3D0-215F40AC79B3}" type="sibTrans" cxnId="{7FC10E18-6C5B-437F-BBEA-E3696A898F92}">
      <dgm:prSet/>
      <dgm:spPr/>
      <dgm:t>
        <a:bodyPr/>
        <a:lstStyle/>
        <a:p>
          <a:endParaRPr lang="en-US"/>
        </a:p>
      </dgm:t>
    </dgm:pt>
    <dgm:pt modelId="{6F4BCEE1-1A9C-4F1C-9E2B-CF9D36CC0AA2}" type="pres">
      <dgm:prSet presAssocID="{2DADD6AD-623C-4954-9031-A8572FD8CE98}" presName="root" presStyleCnt="0">
        <dgm:presLayoutVars>
          <dgm:dir/>
          <dgm:resizeHandles val="exact"/>
        </dgm:presLayoutVars>
      </dgm:prSet>
      <dgm:spPr/>
    </dgm:pt>
    <dgm:pt modelId="{6E362287-95F0-48CE-AB4B-A5847D2BD131}" type="pres">
      <dgm:prSet presAssocID="{9922734B-508D-42DB-B2FD-5613053E9A8B}" presName="compNode" presStyleCnt="0"/>
      <dgm:spPr/>
    </dgm:pt>
    <dgm:pt modelId="{E2475CF5-DC1B-4D4F-BE15-EAC3D4FCBFC0}" type="pres">
      <dgm:prSet presAssocID="{9922734B-508D-42DB-B2FD-5613053E9A8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297D8F7-96D6-45A3-8D3F-156B02111AFE}" type="pres">
      <dgm:prSet presAssocID="{9922734B-508D-42DB-B2FD-5613053E9A8B}" presName="spaceRect" presStyleCnt="0"/>
      <dgm:spPr/>
    </dgm:pt>
    <dgm:pt modelId="{4A5F5097-233B-4626-93C9-E82B5DC708F6}" type="pres">
      <dgm:prSet presAssocID="{9922734B-508D-42DB-B2FD-5613053E9A8B}" presName="textRect" presStyleLbl="revTx" presStyleIdx="0" presStyleCnt="2">
        <dgm:presLayoutVars>
          <dgm:chMax val="1"/>
          <dgm:chPref val="1"/>
        </dgm:presLayoutVars>
      </dgm:prSet>
      <dgm:spPr/>
    </dgm:pt>
    <dgm:pt modelId="{48728063-1E09-4B88-A8E5-38567BA95C2F}" type="pres">
      <dgm:prSet presAssocID="{9E17D411-C502-4FD7-9B28-C35C0EB7B464}" presName="sibTrans" presStyleCnt="0"/>
      <dgm:spPr/>
    </dgm:pt>
    <dgm:pt modelId="{E4E9920D-F6D5-423C-9FAF-48ABD8AC7261}" type="pres">
      <dgm:prSet presAssocID="{B87E6075-2A53-4EBC-9052-324F8C801596}" presName="compNode" presStyleCnt="0"/>
      <dgm:spPr/>
    </dgm:pt>
    <dgm:pt modelId="{CB5488F2-5609-4CDE-BF3F-BCA55FA3691F}" type="pres">
      <dgm:prSet presAssocID="{B87E6075-2A53-4EBC-9052-324F8C80159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A41CD0BC-EA62-4F75-9061-995DB2E39009}" type="pres">
      <dgm:prSet presAssocID="{B87E6075-2A53-4EBC-9052-324F8C801596}" presName="spaceRect" presStyleCnt="0"/>
      <dgm:spPr/>
    </dgm:pt>
    <dgm:pt modelId="{EAB174CF-2CBA-4E7B-8795-D9112CAF5FF0}" type="pres">
      <dgm:prSet presAssocID="{B87E6075-2A53-4EBC-9052-324F8C801596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8CC4D13-0476-4E1F-947C-659982E5B060}" type="presOf" srcId="{2DADD6AD-623C-4954-9031-A8572FD8CE98}" destId="{6F4BCEE1-1A9C-4F1C-9E2B-CF9D36CC0AA2}" srcOrd="0" destOrd="0" presId="urn:microsoft.com/office/officeart/2018/2/layout/IconLabelList"/>
    <dgm:cxn modelId="{7FC10E18-6C5B-437F-BBEA-E3696A898F92}" srcId="{2DADD6AD-623C-4954-9031-A8572FD8CE98}" destId="{B87E6075-2A53-4EBC-9052-324F8C801596}" srcOrd="1" destOrd="0" parTransId="{81FAF88D-E819-4B36-A116-5597003B0C4B}" sibTransId="{C0F23B6B-9C4B-45D0-B3D0-215F40AC79B3}"/>
    <dgm:cxn modelId="{61C1F23A-CEDB-4FF1-ABCD-4F9D6A3B4970}" srcId="{2DADD6AD-623C-4954-9031-A8572FD8CE98}" destId="{9922734B-508D-42DB-B2FD-5613053E9A8B}" srcOrd="0" destOrd="0" parTransId="{E63FFF47-3BD3-4936-AF3F-20DFB2BB72B1}" sibTransId="{9E17D411-C502-4FD7-9B28-C35C0EB7B464}"/>
    <dgm:cxn modelId="{1B09E95F-40AE-4C85-9FA9-CDE8D38B70C9}" type="presOf" srcId="{B87E6075-2A53-4EBC-9052-324F8C801596}" destId="{EAB174CF-2CBA-4E7B-8795-D9112CAF5FF0}" srcOrd="0" destOrd="0" presId="urn:microsoft.com/office/officeart/2018/2/layout/IconLabelList"/>
    <dgm:cxn modelId="{606F11F7-B3BE-43F8-A330-7C85A792097A}" type="presOf" srcId="{9922734B-508D-42DB-B2FD-5613053E9A8B}" destId="{4A5F5097-233B-4626-93C9-E82B5DC708F6}" srcOrd="0" destOrd="0" presId="urn:microsoft.com/office/officeart/2018/2/layout/IconLabelList"/>
    <dgm:cxn modelId="{986F8203-9118-4839-BD56-6F7068BB403A}" type="presParOf" srcId="{6F4BCEE1-1A9C-4F1C-9E2B-CF9D36CC0AA2}" destId="{6E362287-95F0-48CE-AB4B-A5847D2BD131}" srcOrd="0" destOrd="0" presId="urn:microsoft.com/office/officeart/2018/2/layout/IconLabelList"/>
    <dgm:cxn modelId="{AE1EB5BF-F5D1-4383-B1AF-A0ACEF91E7EB}" type="presParOf" srcId="{6E362287-95F0-48CE-AB4B-A5847D2BD131}" destId="{E2475CF5-DC1B-4D4F-BE15-EAC3D4FCBFC0}" srcOrd="0" destOrd="0" presId="urn:microsoft.com/office/officeart/2018/2/layout/IconLabelList"/>
    <dgm:cxn modelId="{273D0E61-EA4A-46D4-80AB-755CE74543D4}" type="presParOf" srcId="{6E362287-95F0-48CE-AB4B-A5847D2BD131}" destId="{9297D8F7-96D6-45A3-8D3F-156B02111AFE}" srcOrd="1" destOrd="0" presId="urn:microsoft.com/office/officeart/2018/2/layout/IconLabelList"/>
    <dgm:cxn modelId="{6C890D1C-060E-4556-B423-D94C3C61AAF4}" type="presParOf" srcId="{6E362287-95F0-48CE-AB4B-A5847D2BD131}" destId="{4A5F5097-233B-4626-93C9-E82B5DC708F6}" srcOrd="2" destOrd="0" presId="urn:microsoft.com/office/officeart/2018/2/layout/IconLabelList"/>
    <dgm:cxn modelId="{F852CDE6-50D3-45D4-B11D-960D2495F4FB}" type="presParOf" srcId="{6F4BCEE1-1A9C-4F1C-9E2B-CF9D36CC0AA2}" destId="{48728063-1E09-4B88-A8E5-38567BA95C2F}" srcOrd="1" destOrd="0" presId="urn:microsoft.com/office/officeart/2018/2/layout/IconLabelList"/>
    <dgm:cxn modelId="{62E9D6C6-8A0A-478F-A560-FF7062DE039A}" type="presParOf" srcId="{6F4BCEE1-1A9C-4F1C-9E2B-CF9D36CC0AA2}" destId="{E4E9920D-F6D5-423C-9FAF-48ABD8AC7261}" srcOrd="2" destOrd="0" presId="urn:microsoft.com/office/officeart/2018/2/layout/IconLabelList"/>
    <dgm:cxn modelId="{8A89DF48-FDB2-4491-8758-D8F5A3BCE1A9}" type="presParOf" srcId="{E4E9920D-F6D5-423C-9FAF-48ABD8AC7261}" destId="{CB5488F2-5609-4CDE-BF3F-BCA55FA3691F}" srcOrd="0" destOrd="0" presId="urn:microsoft.com/office/officeart/2018/2/layout/IconLabelList"/>
    <dgm:cxn modelId="{341B5987-CB6B-4F3F-AA20-7FDDDE8A1EA5}" type="presParOf" srcId="{E4E9920D-F6D5-423C-9FAF-48ABD8AC7261}" destId="{A41CD0BC-EA62-4F75-9061-995DB2E39009}" srcOrd="1" destOrd="0" presId="urn:microsoft.com/office/officeart/2018/2/layout/IconLabelList"/>
    <dgm:cxn modelId="{15FA56D1-2225-4582-A730-BC9B757057AB}" type="presParOf" srcId="{E4E9920D-F6D5-423C-9FAF-48ABD8AC7261}" destId="{EAB174CF-2CBA-4E7B-8795-D9112CAF5FF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1F45AD0-0B00-484D-B852-0DA3150F930F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1B9D1CA-8160-4219-A06A-E84B263B28E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Values: Value Proposition, value creation, value communication and transfer, value capture, value dissemination and value development. </a:t>
          </a:r>
          <a:r>
            <a:rPr lang="en-GB" dirty="0" err="1"/>
            <a:t>Bieger</a:t>
          </a:r>
          <a:r>
            <a:rPr lang="en-GB" dirty="0"/>
            <a:t> and Reinhold (2011)</a:t>
          </a:r>
          <a:endParaRPr lang="en-US" dirty="0"/>
        </a:p>
      </dgm:t>
    </dgm:pt>
    <dgm:pt modelId="{26BCEAA0-619D-4711-9B80-E527E94FBE41}" type="parTrans" cxnId="{34075C28-40D1-45B2-A106-645FE5314923}">
      <dgm:prSet/>
      <dgm:spPr/>
      <dgm:t>
        <a:bodyPr/>
        <a:lstStyle/>
        <a:p>
          <a:endParaRPr lang="en-US"/>
        </a:p>
      </dgm:t>
    </dgm:pt>
    <dgm:pt modelId="{A2D8C137-473C-4521-8F0B-C61C1B617797}" type="sibTrans" cxnId="{34075C28-40D1-45B2-A106-645FE5314923}">
      <dgm:prSet/>
      <dgm:spPr/>
      <dgm:t>
        <a:bodyPr/>
        <a:lstStyle/>
        <a:p>
          <a:endParaRPr lang="en-US"/>
        </a:p>
      </dgm:t>
    </dgm:pt>
    <dgm:pt modelId="{CAEC6505-2574-4399-B5EA-DA806778250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Chosen Values: Value Proposition and Development</a:t>
          </a:r>
          <a:endParaRPr lang="en-US" dirty="0"/>
        </a:p>
      </dgm:t>
    </dgm:pt>
    <dgm:pt modelId="{7F916E64-7A80-488F-BAD6-502D83D04695}" type="parTrans" cxnId="{6527ACDE-0EA7-4C36-A561-DA858E5362FA}">
      <dgm:prSet/>
      <dgm:spPr/>
      <dgm:t>
        <a:bodyPr/>
        <a:lstStyle/>
        <a:p>
          <a:endParaRPr lang="en-US"/>
        </a:p>
      </dgm:t>
    </dgm:pt>
    <dgm:pt modelId="{C3B9C0B6-ED6E-4113-BF6F-C6025A582CB1}" type="sibTrans" cxnId="{6527ACDE-0EA7-4C36-A561-DA858E5362FA}">
      <dgm:prSet/>
      <dgm:spPr/>
      <dgm:t>
        <a:bodyPr/>
        <a:lstStyle/>
        <a:p>
          <a:endParaRPr lang="en-US"/>
        </a:p>
      </dgm:t>
    </dgm:pt>
    <dgm:pt modelId="{70100F00-4AC4-4260-BC0F-1DE4502CEFC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Business models by Paul </a:t>
          </a:r>
          <a:r>
            <a:rPr lang="en-GB" dirty="0" err="1"/>
            <a:t>Timmers</a:t>
          </a:r>
          <a:r>
            <a:rPr lang="en-GB" dirty="0"/>
            <a:t> (1999) – Electronic markets and social markets</a:t>
          </a:r>
          <a:endParaRPr lang="en-US" dirty="0"/>
        </a:p>
      </dgm:t>
    </dgm:pt>
    <dgm:pt modelId="{AA757C3A-259F-4B48-AA5D-B42320FB6EFA}" type="parTrans" cxnId="{363D82F6-3601-4A3C-B7D5-7CD584F658F4}">
      <dgm:prSet/>
      <dgm:spPr/>
      <dgm:t>
        <a:bodyPr/>
        <a:lstStyle/>
        <a:p>
          <a:endParaRPr lang="en-US"/>
        </a:p>
      </dgm:t>
    </dgm:pt>
    <dgm:pt modelId="{4B917A1E-B271-46FB-A6CB-4BA1EA5A86EE}" type="sibTrans" cxnId="{363D82F6-3601-4A3C-B7D5-7CD584F658F4}">
      <dgm:prSet/>
      <dgm:spPr/>
      <dgm:t>
        <a:bodyPr/>
        <a:lstStyle/>
        <a:p>
          <a:endParaRPr lang="en-US"/>
        </a:p>
      </dgm:t>
    </dgm:pt>
    <dgm:pt modelId="{342247A5-998C-4E74-9A0E-A6260B0D96ED}" type="pres">
      <dgm:prSet presAssocID="{51F45AD0-0B00-484D-B852-0DA3150F930F}" presName="root" presStyleCnt="0">
        <dgm:presLayoutVars>
          <dgm:dir/>
          <dgm:resizeHandles val="exact"/>
        </dgm:presLayoutVars>
      </dgm:prSet>
      <dgm:spPr/>
    </dgm:pt>
    <dgm:pt modelId="{7DF3F743-D981-4580-80DD-87B5E42BB571}" type="pres">
      <dgm:prSet presAssocID="{71B9D1CA-8160-4219-A06A-E84B263B28E4}" presName="compNode" presStyleCnt="0"/>
      <dgm:spPr/>
    </dgm:pt>
    <dgm:pt modelId="{2DD97639-CB95-46BC-AB11-A427973A712D}" type="pres">
      <dgm:prSet presAssocID="{71B9D1CA-8160-4219-A06A-E84B263B28E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59FE87DE-B004-422C-9684-642FA9E023C7}" type="pres">
      <dgm:prSet presAssocID="{71B9D1CA-8160-4219-A06A-E84B263B28E4}" presName="spaceRect" presStyleCnt="0"/>
      <dgm:spPr/>
    </dgm:pt>
    <dgm:pt modelId="{80436E19-2AF3-463B-A23C-9939F501CCC3}" type="pres">
      <dgm:prSet presAssocID="{71B9D1CA-8160-4219-A06A-E84B263B28E4}" presName="textRect" presStyleLbl="revTx" presStyleIdx="0" presStyleCnt="3">
        <dgm:presLayoutVars>
          <dgm:chMax val="1"/>
          <dgm:chPref val="1"/>
        </dgm:presLayoutVars>
      </dgm:prSet>
      <dgm:spPr/>
    </dgm:pt>
    <dgm:pt modelId="{9FCEA6AA-F9C3-4E5D-BA48-783A8468DE9B}" type="pres">
      <dgm:prSet presAssocID="{A2D8C137-473C-4521-8F0B-C61C1B617797}" presName="sibTrans" presStyleCnt="0"/>
      <dgm:spPr/>
    </dgm:pt>
    <dgm:pt modelId="{6B7150ED-AEFD-49DD-AF0E-692F6BCCA67D}" type="pres">
      <dgm:prSet presAssocID="{CAEC6505-2574-4399-B5EA-DA806778250F}" presName="compNode" presStyleCnt="0"/>
      <dgm:spPr/>
    </dgm:pt>
    <dgm:pt modelId="{EB9B3A59-BF6C-474F-B833-C1BD8C2AE77C}" type="pres">
      <dgm:prSet presAssocID="{CAEC6505-2574-4399-B5EA-DA806778250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F2C588AA-15C1-43B3-BED6-342FD935B136}" type="pres">
      <dgm:prSet presAssocID="{CAEC6505-2574-4399-B5EA-DA806778250F}" presName="spaceRect" presStyleCnt="0"/>
      <dgm:spPr/>
    </dgm:pt>
    <dgm:pt modelId="{BB360133-A645-47E8-9C28-5C1FACB57E05}" type="pres">
      <dgm:prSet presAssocID="{CAEC6505-2574-4399-B5EA-DA806778250F}" presName="textRect" presStyleLbl="revTx" presStyleIdx="1" presStyleCnt="3">
        <dgm:presLayoutVars>
          <dgm:chMax val="1"/>
          <dgm:chPref val="1"/>
        </dgm:presLayoutVars>
      </dgm:prSet>
      <dgm:spPr/>
    </dgm:pt>
    <dgm:pt modelId="{B470316A-7CD5-4215-B8DC-8BA91467E7AC}" type="pres">
      <dgm:prSet presAssocID="{C3B9C0B6-ED6E-4113-BF6F-C6025A582CB1}" presName="sibTrans" presStyleCnt="0"/>
      <dgm:spPr/>
    </dgm:pt>
    <dgm:pt modelId="{5A3AFC34-161E-4691-8CE6-734B294C8AED}" type="pres">
      <dgm:prSet presAssocID="{70100F00-4AC4-4260-BC0F-1DE4502CEFCB}" presName="compNode" presStyleCnt="0"/>
      <dgm:spPr/>
    </dgm:pt>
    <dgm:pt modelId="{C92E431A-63BD-4AB5-9008-CD2CBDB6BBA2}" type="pres">
      <dgm:prSet presAssocID="{70100F00-4AC4-4260-BC0F-1DE4502CEFC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C6C5737E-EE13-4A63-BBC4-C13EF316EA6E}" type="pres">
      <dgm:prSet presAssocID="{70100F00-4AC4-4260-BC0F-1DE4502CEFCB}" presName="spaceRect" presStyleCnt="0"/>
      <dgm:spPr/>
    </dgm:pt>
    <dgm:pt modelId="{3604A927-86E3-4F26-9E97-977227912032}" type="pres">
      <dgm:prSet presAssocID="{70100F00-4AC4-4260-BC0F-1DE4502CEFC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ED37E1C-1770-40A0-A124-1F7E50A5574B}" type="presOf" srcId="{51F45AD0-0B00-484D-B852-0DA3150F930F}" destId="{342247A5-998C-4E74-9A0E-A6260B0D96ED}" srcOrd="0" destOrd="0" presId="urn:microsoft.com/office/officeart/2018/2/layout/IconLabelList"/>
    <dgm:cxn modelId="{34075C28-40D1-45B2-A106-645FE5314923}" srcId="{51F45AD0-0B00-484D-B852-0DA3150F930F}" destId="{71B9D1CA-8160-4219-A06A-E84B263B28E4}" srcOrd="0" destOrd="0" parTransId="{26BCEAA0-619D-4711-9B80-E527E94FBE41}" sibTransId="{A2D8C137-473C-4521-8F0B-C61C1B617797}"/>
    <dgm:cxn modelId="{E6C5BC85-A139-4B9F-995C-20311EA808DE}" type="presOf" srcId="{71B9D1CA-8160-4219-A06A-E84B263B28E4}" destId="{80436E19-2AF3-463B-A23C-9939F501CCC3}" srcOrd="0" destOrd="0" presId="urn:microsoft.com/office/officeart/2018/2/layout/IconLabelList"/>
    <dgm:cxn modelId="{7BB9F1A9-03BA-4CB4-8D5D-12333DBB7031}" type="presOf" srcId="{70100F00-4AC4-4260-BC0F-1DE4502CEFCB}" destId="{3604A927-86E3-4F26-9E97-977227912032}" srcOrd="0" destOrd="0" presId="urn:microsoft.com/office/officeart/2018/2/layout/IconLabelList"/>
    <dgm:cxn modelId="{6527ACDE-0EA7-4C36-A561-DA858E5362FA}" srcId="{51F45AD0-0B00-484D-B852-0DA3150F930F}" destId="{CAEC6505-2574-4399-B5EA-DA806778250F}" srcOrd="1" destOrd="0" parTransId="{7F916E64-7A80-488F-BAD6-502D83D04695}" sibTransId="{C3B9C0B6-ED6E-4113-BF6F-C6025A582CB1}"/>
    <dgm:cxn modelId="{0AD5E6E0-F136-4AB4-B563-28FE34F407E0}" type="presOf" srcId="{CAEC6505-2574-4399-B5EA-DA806778250F}" destId="{BB360133-A645-47E8-9C28-5C1FACB57E05}" srcOrd="0" destOrd="0" presId="urn:microsoft.com/office/officeart/2018/2/layout/IconLabelList"/>
    <dgm:cxn modelId="{363D82F6-3601-4A3C-B7D5-7CD584F658F4}" srcId="{51F45AD0-0B00-484D-B852-0DA3150F930F}" destId="{70100F00-4AC4-4260-BC0F-1DE4502CEFCB}" srcOrd="2" destOrd="0" parTransId="{AA757C3A-259F-4B48-AA5D-B42320FB6EFA}" sibTransId="{4B917A1E-B271-46FB-A6CB-4BA1EA5A86EE}"/>
    <dgm:cxn modelId="{A33D0AD3-6534-4AEA-82CB-D9585A6E6390}" type="presParOf" srcId="{342247A5-998C-4E74-9A0E-A6260B0D96ED}" destId="{7DF3F743-D981-4580-80DD-87B5E42BB571}" srcOrd="0" destOrd="0" presId="urn:microsoft.com/office/officeart/2018/2/layout/IconLabelList"/>
    <dgm:cxn modelId="{CB50A896-742F-4C87-9616-618479BDA0F8}" type="presParOf" srcId="{7DF3F743-D981-4580-80DD-87B5E42BB571}" destId="{2DD97639-CB95-46BC-AB11-A427973A712D}" srcOrd="0" destOrd="0" presId="urn:microsoft.com/office/officeart/2018/2/layout/IconLabelList"/>
    <dgm:cxn modelId="{B9E5A78F-0CCA-46E7-904B-58BD30D1D8DB}" type="presParOf" srcId="{7DF3F743-D981-4580-80DD-87B5E42BB571}" destId="{59FE87DE-B004-422C-9684-642FA9E023C7}" srcOrd="1" destOrd="0" presId="urn:microsoft.com/office/officeart/2018/2/layout/IconLabelList"/>
    <dgm:cxn modelId="{96FC5936-6645-4E03-8B95-610DC92273B8}" type="presParOf" srcId="{7DF3F743-D981-4580-80DD-87B5E42BB571}" destId="{80436E19-2AF3-463B-A23C-9939F501CCC3}" srcOrd="2" destOrd="0" presId="urn:microsoft.com/office/officeart/2018/2/layout/IconLabelList"/>
    <dgm:cxn modelId="{A9517D93-C1DA-4171-AADF-2A11783973C6}" type="presParOf" srcId="{342247A5-998C-4E74-9A0E-A6260B0D96ED}" destId="{9FCEA6AA-F9C3-4E5D-BA48-783A8468DE9B}" srcOrd="1" destOrd="0" presId="urn:microsoft.com/office/officeart/2018/2/layout/IconLabelList"/>
    <dgm:cxn modelId="{86AA00DF-E925-493B-8ED6-DD58A9F85CBA}" type="presParOf" srcId="{342247A5-998C-4E74-9A0E-A6260B0D96ED}" destId="{6B7150ED-AEFD-49DD-AF0E-692F6BCCA67D}" srcOrd="2" destOrd="0" presId="urn:microsoft.com/office/officeart/2018/2/layout/IconLabelList"/>
    <dgm:cxn modelId="{89AB5091-6C93-4C89-998C-A7F613CF7A8D}" type="presParOf" srcId="{6B7150ED-AEFD-49DD-AF0E-692F6BCCA67D}" destId="{EB9B3A59-BF6C-474F-B833-C1BD8C2AE77C}" srcOrd="0" destOrd="0" presId="urn:microsoft.com/office/officeart/2018/2/layout/IconLabelList"/>
    <dgm:cxn modelId="{8F5707C7-89E5-4DF0-88D4-EF77BD69C132}" type="presParOf" srcId="{6B7150ED-AEFD-49DD-AF0E-692F6BCCA67D}" destId="{F2C588AA-15C1-43B3-BED6-342FD935B136}" srcOrd="1" destOrd="0" presId="urn:microsoft.com/office/officeart/2018/2/layout/IconLabelList"/>
    <dgm:cxn modelId="{9CDE0C13-09C3-4B5E-B8F6-92EAD4EC682C}" type="presParOf" srcId="{6B7150ED-AEFD-49DD-AF0E-692F6BCCA67D}" destId="{BB360133-A645-47E8-9C28-5C1FACB57E05}" srcOrd="2" destOrd="0" presId="urn:microsoft.com/office/officeart/2018/2/layout/IconLabelList"/>
    <dgm:cxn modelId="{A27DDC8A-D6EC-44D3-8A1F-F1E535F9C45D}" type="presParOf" srcId="{342247A5-998C-4E74-9A0E-A6260B0D96ED}" destId="{B470316A-7CD5-4215-B8DC-8BA91467E7AC}" srcOrd="3" destOrd="0" presId="urn:microsoft.com/office/officeart/2018/2/layout/IconLabelList"/>
    <dgm:cxn modelId="{98ABFE10-35DF-46C8-861D-2ACD9C9F6408}" type="presParOf" srcId="{342247A5-998C-4E74-9A0E-A6260B0D96ED}" destId="{5A3AFC34-161E-4691-8CE6-734B294C8AED}" srcOrd="4" destOrd="0" presId="urn:microsoft.com/office/officeart/2018/2/layout/IconLabelList"/>
    <dgm:cxn modelId="{9FA115F7-D078-4B8C-9E34-8721B8F4EE54}" type="presParOf" srcId="{5A3AFC34-161E-4691-8CE6-734B294C8AED}" destId="{C92E431A-63BD-4AB5-9008-CD2CBDB6BBA2}" srcOrd="0" destOrd="0" presId="urn:microsoft.com/office/officeart/2018/2/layout/IconLabelList"/>
    <dgm:cxn modelId="{A40A61EB-8FDC-49C0-82BC-2582A575E3AB}" type="presParOf" srcId="{5A3AFC34-161E-4691-8CE6-734B294C8AED}" destId="{C6C5737E-EE13-4A63-BBC4-C13EF316EA6E}" srcOrd="1" destOrd="0" presId="urn:microsoft.com/office/officeart/2018/2/layout/IconLabelList"/>
    <dgm:cxn modelId="{9580641D-8560-4CC4-B990-C885D3F4D631}" type="presParOf" srcId="{5A3AFC34-161E-4691-8CE6-734B294C8AED}" destId="{3604A927-86E3-4F26-9E97-97722791203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5D0D41A-4F92-447B-B654-F756C7C4C8D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711BF16-62BF-4FAA-9C0F-2E1A09404005}">
      <dgm:prSet/>
      <dgm:spPr/>
      <dgm:t>
        <a:bodyPr/>
        <a:lstStyle/>
        <a:p>
          <a:r>
            <a:rPr lang="en-GB" b="0" i="0"/>
            <a:t>It is essential that tourists are able to reach the destination from their home country; to move around the destination; to have access to attractions and a place to sleep while on holiday. There can be a significant impact on tourism revenues if there are no airports, train connections, good streets, or tourist accommodation. Despite this, building and maintaining high-quality infrastructure for tourism is expensive. </a:t>
          </a:r>
          <a:r>
            <a:rPr lang="en-GB"/>
            <a:t>Kneževič Cvelbar, L.K. and Dolnicar, S. (2017) </a:t>
          </a:r>
          <a:endParaRPr lang="en-US"/>
        </a:p>
      </dgm:t>
    </dgm:pt>
    <dgm:pt modelId="{849BFCAE-F25F-4CA1-A24A-083961BC2B67}" type="parTrans" cxnId="{F31DC89E-CB72-4B0E-BC7A-DAAC7730CF26}">
      <dgm:prSet/>
      <dgm:spPr/>
      <dgm:t>
        <a:bodyPr/>
        <a:lstStyle/>
        <a:p>
          <a:endParaRPr lang="en-US"/>
        </a:p>
      </dgm:t>
    </dgm:pt>
    <dgm:pt modelId="{94062D77-F877-4216-ACBF-15B780DA7CCD}" type="sibTrans" cxnId="{F31DC89E-CB72-4B0E-BC7A-DAAC7730CF26}">
      <dgm:prSet/>
      <dgm:spPr/>
      <dgm:t>
        <a:bodyPr/>
        <a:lstStyle/>
        <a:p>
          <a:endParaRPr lang="en-US"/>
        </a:p>
      </dgm:t>
    </dgm:pt>
    <dgm:pt modelId="{F295D260-1FDF-4A57-87A6-D9C68E8D9F33}">
      <dgm:prSet/>
      <dgm:spPr/>
      <dgm:t>
        <a:bodyPr/>
        <a:lstStyle/>
        <a:p>
          <a:r>
            <a:rPr lang="en-GB" b="0" i="0"/>
            <a:t>The application of IPA to assess destination competitiveness in Slovenia presents an interesting case study. Socialism has been replaced by a market economy in recent years. Dwyer (2012)</a:t>
          </a:r>
          <a:endParaRPr lang="en-US"/>
        </a:p>
      </dgm:t>
    </dgm:pt>
    <dgm:pt modelId="{59B1EEF5-915F-459E-B301-D039453653C2}" type="parTrans" cxnId="{900B4C72-5001-46B6-9577-701AEF500783}">
      <dgm:prSet/>
      <dgm:spPr/>
      <dgm:t>
        <a:bodyPr/>
        <a:lstStyle/>
        <a:p>
          <a:endParaRPr lang="en-US"/>
        </a:p>
      </dgm:t>
    </dgm:pt>
    <dgm:pt modelId="{2870ADB7-51CB-4B87-B1BF-C48934E4CFAC}" type="sibTrans" cxnId="{900B4C72-5001-46B6-9577-701AEF500783}">
      <dgm:prSet/>
      <dgm:spPr/>
      <dgm:t>
        <a:bodyPr/>
        <a:lstStyle/>
        <a:p>
          <a:endParaRPr lang="en-US"/>
        </a:p>
      </dgm:t>
    </dgm:pt>
    <dgm:pt modelId="{3889C9BC-BEB4-2A47-B6D6-2B334D03DE94}" type="pres">
      <dgm:prSet presAssocID="{95D0D41A-4F92-447B-B654-F756C7C4C8DF}" presName="linear" presStyleCnt="0">
        <dgm:presLayoutVars>
          <dgm:animLvl val="lvl"/>
          <dgm:resizeHandles val="exact"/>
        </dgm:presLayoutVars>
      </dgm:prSet>
      <dgm:spPr/>
    </dgm:pt>
    <dgm:pt modelId="{B5964519-2218-5D49-B60E-43D65810BF46}" type="pres">
      <dgm:prSet presAssocID="{6711BF16-62BF-4FAA-9C0F-2E1A0940400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21F426D-0BE4-B441-ABA0-4ACC4828D766}" type="pres">
      <dgm:prSet presAssocID="{94062D77-F877-4216-ACBF-15B780DA7CCD}" presName="spacer" presStyleCnt="0"/>
      <dgm:spPr/>
    </dgm:pt>
    <dgm:pt modelId="{0147C307-8AAF-854C-B16C-1C28C365389C}" type="pres">
      <dgm:prSet presAssocID="{F295D260-1FDF-4A57-87A6-D9C68E8D9F3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55DDF01-0711-2844-9C4F-D918EF8E1489}" type="presOf" srcId="{6711BF16-62BF-4FAA-9C0F-2E1A09404005}" destId="{B5964519-2218-5D49-B60E-43D65810BF46}" srcOrd="0" destOrd="0" presId="urn:microsoft.com/office/officeart/2005/8/layout/vList2"/>
    <dgm:cxn modelId="{900B4C72-5001-46B6-9577-701AEF500783}" srcId="{95D0D41A-4F92-447B-B654-F756C7C4C8DF}" destId="{F295D260-1FDF-4A57-87A6-D9C68E8D9F33}" srcOrd="1" destOrd="0" parTransId="{59B1EEF5-915F-459E-B301-D039453653C2}" sibTransId="{2870ADB7-51CB-4B87-B1BF-C48934E4CFAC}"/>
    <dgm:cxn modelId="{F31DC89E-CB72-4B0E-BC7A-DAAC7730CF26}" srcId="{95D0D41A-4F92-447B-B654-F756C7C4C8DF}" destId="{6711BF16-62BF-4FAA-9C0F-2E1A09404005}" srcOrd="0" destOrd="0" parTransId="{849BFCAE-F25F-4CA1-A24A-083961BC2B67}" sibTransId="{94062D77-F877-4216-ACBF-15B780DA7CCD}"/>
    <dgm:cxn modelId="{D0F7EF9F-5F77-224E-A982-4B93E4C8FA78}" type="presOf" srcId="{95D0D41A-4F92-447B-B654-F756C7C4C8DF}" destId="{3889C9BC-BEB4-2A47-B6D6-2B334D03DE94}" srcOrd="0" destOrd="0" presId="urn:microsoft.com/office/officeart/2005/8/layout/vList2"/>
    <dgm:cxn modelId="{453A98EC-60E6-2145-8C79-77815D1CD6F6}" type="presOf" srcId="{F295D260-1FDF-4A57-87A6-D9C68E8D9F33}" destId="{0147C307-8AAF-854C-B16C-1C28C365389C}" srcOrd="0" destOrd="0" presId="urn:microsoft.com/office/officeart/2005/8/layout/vList2"/>
    <dgm:cxn modelId="{DC27EE64-C219-F647-B708-469AFB50F0BA}" type="presParOf" srcId="{3889C9BC-BEB4-2A47-B6D6-2B334D03DE94}" destId="{B5964519-2218-5D49-B60E-43D65810BF46}" srcOrd="0" destOrd="0" presId="urn:microsoft.com/office/officeart/2005/8/layout/vList2"/>
    <dgm:cxn modelId="{46C99BB8-DCB1-454B-A69A-BF02DC30FD16}" type="presParOf" srcId="{3889C9BC-BEB4-2A47-B6D6-2B334D03DE94}" destId="{721F426D-0BE4-B441-ABA0-4ACC4828D766}" srcOrd="1" destOrd="0" presId="urn:microsoft.com/office/officeart/2005/8/layout/vList2"/>
    <dgm:cxn modelId="{B2D5083D-CB4B-3F40-BA3C-3AA17E78D96A}" type="presParOf" srcId="{3889C9BC-BEB4-2A47-B6D6-2B334D03DE94}" destId="{0147C307-8AAF-854C-B16C-1C28C365389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1D3416F-33E3-4920-8242-F0CA738B23BA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B66492C-A386-4CBF-8EBD-703E594E0939}">
      <dgm:prSet/>
      <dgm:spPr/>
      <dgm:t>
        <a:bodyPr/>
        <a:lstStyle/>
        <a:p>
          <a:r>
            <a:rPr lang="en-GB" b="0" i="0"/>
            <a:t>The number of beds listed on Airbnb is estimated to be around 6000.</a:t>
          </a:r>
          <a:endParaRPr lang="en-US"/>
        </a:p>
      </dgm:t>
    </dgm:pt>
    <dgm:pt modelId="{C47B857B-9FF0-4F24-995C-2D62110E663C}" type="parTrans" cxnId="{3722511C-974C-4612-9591-85D7DEE5F022}">
      <dgm:prSet/>
      <dgm:spPr/>
      <dgm:t>
        <a:bodyPr/>
        <a:lstStyle/>
        <a:p>
          <a:endParaRPr lang="en-US"/>
        </a:p>
      </dgm:t>
    </dgm:pt>
    <dgm:pt modelId="{BD41920A-33DA-4616-B669-9EE5B25854BE}" type="sibTrans" cxnId="{3722511C-974C-4612-9591-85D7DEE5F022}">
      <dgm:prSet/>
      <dgm:spPr/>
      <dgm:t>
        <a:bodyPr/>
        <a:lstStyle/>
        <a:p>
          <a:endParaRPr lang="en-US"/>
        </a:p>
      </dgm:t>
    </dgm:pt>
    <dgm:pt modelId="{74E4F2C4-5D83-4542-B8BE-DF3170DF12AD}">
      <dgm:prSet/>
      <dgm:spPr/>
      <dgm:t>
        <a:bodyPr/>
        <a:lstStyle/>
        <a:p>
          <a:r>
            <a:rPr lang="en-GB" b="0" i="0"/>
            <a:t>A total of 157,000 overnight stays were recorded in 2016 as a result of these.</a:t>
          </a:r>
          <a:endParaRPr lang="en-US"/>
        </a:p>
      </dgm:t>
    </dgm:pt>
    <dgm:pt modelId="{720D43B7-E0B6-4136-B485-612CB6BA5526}" type="parTrans" cxnId="{5AC9FE14-B995-45E3-B55B-2F169D50F1B8}">
      <dgm:prSet/>
      <dgm:spPr/>
      <dgm:t>
        <a:bodyPr/>
        <a:lstStyle/>
        <a:p>
          <a:endParaRPr lang="en-US"/>
        </a:p>
      </dgm:t>
    </dgm:pt>
    <dgm:pt modelId="{DC3D5BFC-021D-4BCF-B66D-628CC6F9F5DF}" type="sibTrans" cxnId="{5AC9FE14-B995-45E3-B55B-2F169D50F1B8}">
      <dgm:prSet/>
      <dgm:spPr/>
      <dgm:t>
        <a:bodyPr/>
        <a:lstStyle/>
        <a:p>
          <a:endParaRPr lang="en-US"/>
        </a:p>
      </dgm:t>
    </dgm:pt>
    <dgm:pt modelId="{38E86889-C15F-408E-9E0D-A0B5533E4221}">
      <dgm:prSet/>
      <dgm:spPr/>
      <dgm:t>
        <a:bodyPr/>
        <a:lstStyle/>
        <a:p>
          <a:r>
            <a:rPr lang="en-GB" b="0" i="0"/>
            <a:t>Listed on Airbnb are mostly hotels and accommodations in Slovenia's capital Ljubljana, the world-known Alpine lake destination, and the seaside resort of Portorož and Piran. </a:t>
          </a:r>
          <a:r>
            <a:rPr lang="en-GB"/>
            <a:t>(Dolnicar 2017)</a:t>
          </a:r>
          <a:endParaRPr lang="en-US"/>
        </a:p>
      </dgm:t>
    </dgm:pt>
    <dgm:pt modelId="{0D32BEA8-3A63-4AA5-A79F-5196600EBE6A}" type="parTrans" cxnId="{216A44DF-F09D-4806-A27A-0FF3B6515DA3}">
      <dgm:prSet/>
      <dgm:spPr/>
      <dgm:t>
        <a:bodyPr/>
        <a:lstStyle/>
        <a:p>
          <a:endParaRPr lang="en-US"/>
        </a:p>
      </dgm:t>
    </dgm:pt>
    <dgm:pt modelId="{84B2A91E-3EFA-4645-870F-96EFFC71E3EE}" type="sibTrans" cxnId="{216A44DF-F09D-4806-A27A-0FF3B6515DA3}">
      <dgm:prSet/>
      <dgm:spPr/>
      <dgm:t>
        <a:bodyPr/>
        <a:lstStyle/>
        <a:p>
          <a:endParaRPr lang="en-US"/>
        </a:p>
      </dgm:t>
    </dgm:pt>
    <dgm:pt modelId="{A7F40EED-710D-7343-BFF2-5169CA594714}" type="pres">
      <dgm:prSet presAssocID="{81D3416F-33E3-4920-8242-F0CA738B23BA}" presName="diagram" presStyleCnt="0">
        <dgm:presLayoutVars>
          <dgm:dir/>
          <dgm:resizeHandles val="exact"/>
        </dgm:presLayoutVars>
      </dgm:prSet>
      <dgm:spPr/>
    </dgm:pt>
    <dgm:pt modelId="{8F524458-D930-3946-8D9D-62EBD38F2F43}" type="pres">
      <dgm:prSet presAssocID="{6B66492C-A386-4CBF-8EBD-703E594E0939}" presName="node" presStyleLbl="node1" presStyleIdx="0" presStyleCnt="3">
        <dgm:presLayoutVars>
          <dgm:bulletEnabled val="1"/>
        </dgm:presLayoutVars>
      </dgm:prSet>
      <dgm:spPr/>
    </dgm:pt>
    <dgm:pt modelId="{0D5035DF-E6CF-1540-9145-6C036CAF9473}" type="pres">
      <dgm:prSet presAssocID="{BD41920A-33DA-4616-B669-9EE5B25854BE}" presName="sibTrans" presStyleLbl="sibTrans2D1" presStyleIdx="0" presStyleCnt="2"/>
      <dgm:spPr/>
    </dgm:pt>
    <dgm:pt modelId="{DEC352EF-09B4-1F4C-BD80-AFB2F2A96895}" type="pres">
      <dgm:prSet presAssocID="{BD41920A-33DA-4616-B669-9EE5B25854BE}" presName="connectorText" presStyleLbl="sibTrans2D1" presStyleIdx="0" presStyleCnt="2"/>
      <dgm:spPr/>
    </dgm:pt>
    <dgm:pt modelId="{734594FF-A28E-9941-A98C-83CEBC02CBE4}" type="pres">
      <dgm:prSet presAssocID="{74E4F2C4-5D83-4542-B8BE-DF3170DF12AD}" presName="node" presStyleLbl="node1" presStyleIdx="1" presStyleCnt="3">
        <dgm:presLayoutVars>
          <dgm:bulletEnabled val="1"/>
        </dgm:presLayoutVars>
      </dgm:prSet>
      <dgm:spPr/>
    </dgm:pt>
    <dgm:pt modelId="{5A6C3845-AC61-0C4B-825B-01BDDFB0DF61}" type="pres">
      <dgm:prSet presAssocID="{DC3D5BFC-021D-4BCF-B66D-628CC6F9F5DF}" presName="sibTrans" presStyleLbl="sibTrans2D1" presStyleIdx="1" presStyleCnt="2"/>
      <dgm:spPr/>
    </dgm:pt>
    <dgm:pt modelId="{1BC67BB9-906C-8B4A-A998-E4CA261390C2}" type="pres">
      <dgm:prSet presAssocID="{DC3D5BFC-021D-4BCF-B66D-628CC6F9F5DF}" presName="connectorText" presStyleLbl="sibTrans2D1" presStyleIdx="1" presStyleCnt="2"/>
      <dgm:spPr/>
    </dgm:pt>
    <dgm:pt modelId="{5BD4F6A2-A3AB-914B-BB76-9379A8920E86}" type="pres">
      <dgm:prSet presAssocID="{38E86889-C15F-408E-9E0D-A0B5533E4221}" presName="node" presStyleLbl="node1" presStyleIdx="2" presStyleCnt="3">
        <dgm:presLayoutVars>
          <dgm:bulletEnabled val="1"/>
        </dgm:presLayoutVars>
      </dgm:prSet>
      <dgm:spPr/>
    </dgm:pt>
  </dgm:ptLst>
  <dgm:cxnLst>
    <dgm:cxn modelId="{C2C49A00-A2AE-CC46-B921-656C118A3FD8}" type="presOf" srcId="{BD41920A-33DA-4616-B669-9EE5B25854BE}" destId="{0D5035DF-E6CF-1540-9145-6C036CAF9473}" srcOrd="0" destOrd="0" presId="urn:microsoft.com/office/officeart/2005/8/layout/process5"/>
    <dgm:cxn modelId="{5AC9FE14-B995-45E3-B55B-2F169D50F1B8}" srcId="{81D3416F-33E3-4920-8242-F0CA738B23BA}" destId="{74E4F2C4-5D83-4542-B8BE-DF3170DF12AD}" srcOrd="1" destOrd="0" parTransId="{720D43B7-E0B6-4136-B485-612CB6BA5526}" sibTransId="{DC3D5BFC-021D-4BCF-B66D-628CC6F9F5DF}"/>
    <dgm:cxn modelId="{3722511C-974C-4612-9591-85D7DEE5F022}" srcId="{81D3416F-33E3-4920-8242-F0CA738B23BA}" destId="{6B66492C-A386-4CBF-8EBD-703E594E0939}" srcOrd="0" destOrd="0" parTransId="{C47B857B-9FF0-4F24-995C-2D62110E663C}" sibTransId="{BD41920A-33DA-4616-B669-9EE5B25854BE}"/>
    <dgm:cxn modelId="{491AA725-67B7-2C4E-9CEC-D9EA36A23B3A}" type="presOf" srcId="{38E86889-C15F-408E-9E0D-A0B5533E4221}" destId="{5BD4F6A2-A3AB-914B-BB76-9379A8920E86}" srcOrd="0" destOrd="0" presId="urn:microsoft.com/office/officeart/2005/8/layout/process5"/>
    <dgm:cxn modelId="{6A29F45D-E9B3-104C-9A97-94F49F04B54E}" type="presOf" srcId="{74E4F2C4-5D83-4542-B8BE-DF3170DF12AD}" destId="{734594FF-A28E-9941-A98C-83CEBC02CBE4}" srcOrd="0" destOrd="0" presId="urn:microsoft.com/office/officeart/2005/8/layout/process5"/>
    <dgm:cxn modelId="{07E86863-82AF-9C42-85E1-1C4F93348EDF}" type="presOf" srcId="{81D3416F-33E3-4920-8242-F0CA738B23BA}" destId="{A7F40EED-710D-7343-BFF2-5169CA594714}" srcOrd="0" destOrd="0" presId="urn:microsoft.com/office/officeart/2005/8/layout/process5"/>
    <dgm:cxn modelId="{6B97906D-E5D0-0D44-9313-BBEDFA5665FA}" type="presOf" srcId="{DC3D5BFC-021D-4BCF-B66D-628CC6F9F5DF}" destId="{5A6C3845-AC61-0C4B-825B-01BDDFB0DF61}" srcOrd="0" destOrd="0" presId="urn:microsoft.com/office/officeart/2005/8/layout/process5"/>
    <dgm:cxn modelId="{A17149AB-54AD-7A44-9C95-0FD671E4D460}" type="presOf" srcId="{BD41920A-33DA-4616-B669-9EE5B25854BE}" destId="{DEC352EF-09B4-1F4C-BD80-AFB2F2A96895}" srcOrd="1" destOrd="0" presId="urn:microsoft.com/office/officeart/2005/8/layout/process5"/>
    <dgm:cxn modelId="{57ADF6AE-2825-C347-B3A3-75BAB52A707C}" type="presOf" srcId="{6B66492C-A386-4CBF-8EBD-703E594E0939}" destId="{8F524458-D930-3946-8D9D-62EBD38F2F43}" srcOrd="0" destOrd="0" presId="urn:microsoft.com/office/officeart/2005/8/layout/process5"/>
    <dgm:cxn modelId="{6E76A0CE-EAD5-D24B-936A-30969C728C23}" type="presOf" srcId="{DC3D5BFC-021D-4BCF-B66D-628CC6F9F5DF}" destId="{1BC67BB9-906C-8B4A-A998-E4CA261390C2}" srcOrd="1" destOrd="0" presId="urn:microsoft.com/office/officeart/2005/8/layout/process5"/>
    <dgm:cxn modelId="{216A44DF-F09D-4806-A27A-0FF3B6515DA3}" srcId="{81D3416F-33E3-4920-8242-F0CA738B23BA}" destId="{38E86889-C15F-408E-9E0D-A0B5533E4221}" srcOrd="2" destOrd="0" parTransId="{0D32BEA8-3A63-4AA5-A79F-5196600EBE6A}" sibTransId="{84B2A91E-3EFA-4645-870F-96EFFC71E3EE}"/>
    <dgm:cxn modelId="{3AF71936-9035-9C4B-99D6-CAB1939FE288}" type="presParOf" srcId="{A7F40EED-710D-7343-BFF2-5169CA594714}" destId="{8F524458-D930-3946-8D9D-62EBD38F2F43}" srcOrd="0" destOrd="0" presId="urn:microsoft.com/office/officeart/2005/8/layout/process5"/>
    <dgm:cxn modelId="{D77C6013-FFD9-F749-A29A-F368DF88C108}" type="presParOf" srcId="{A7F40EED-710D-7343-BFF2-5169CA594714}" destId="{0D5035DF-E6CF-1540-9145-6C036CAF9473}" srcOrd="1" destOrd="0" presId="urn:microsoft.com/office/officeart/2005/8/layout/process5"/>
    <dgm:cxn modelId="{8DDF23F9-504D-FD4D-BED3-87BE44FD0E3E}" type="presParOf" srcId="{0D5035DF-E6CF-1540-9145-6C036CAF9473}" destId="{DEC352EF-09B4-1F4C-BD80-AFB2F2A96895}" srcOrd="0" destOrd="0" presId="urn:microsoft.com/office/officeart/2005/8/layout/process5"/>
    <dgm:cxn modelId="{3A8F5E32-CC3F-1F47-B49B-AA4C9FA4C373}" type="presParOf" srcId="{A7F40EED-710D-7343-BFF2-5169CA594714}" destId="{734594FF-A28E-9941-A98C-83CEBC02CBE4}" srcOrd="2" destOrd="0" presId="urn:microsoft.com/office/officeart/2005/8/layout/process5"/>
    <dgm:cxn modelId="{4D1A02EB-5722-B44F-92B7-1E506FAA6FC0}" type="presParOf" srcId="{A7F40EED-710D-7343-BFF2-5169CA594714}" destId="{5A6C3845-AC61-0C4B-825B-01BDDFB0DF61}" srcOrd="3" destOrd="0" presId="urn:microsoft.com/office/officeart/2005/8/layout/process5"/>
    <dgm:cxn modelId="{75111948-145C-A64A-94BF-F3B8145F7F14}" type="presParOf" srcId="{5A6C3845-AC61-0C4B-825B-01BDDFB0DF61}" destId="{1BC67BB9-906C-8B4A-A998-E4CA261390C2}" srcOrd="0" destOrd="0" presId="urn:microsoft.com/office/officeart/2005/8/layout/process5"/>
    <dgm:cxn modelId="{CAF0F543-DF80-3546-88E5-B069A9496B82}" type="presParOf" srcId="{A7F40EED-710D-7343-BFF2-5169CA594714}" destId="{5BD4F6A2-A3AB-914B-BB76-9379A8920E86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91E5608-24F7-4EFE-BC50-32BDA0D75BED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1FF601D-64ED-4CB9-A339-255261D9450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Sharing economy</a:t>
          </a:r>
        </a:p>
        <a:p>
          <a:pPr>
            <a:lnSpc>
              <a:spcPct val="100000"/>
            </a:lnSpc>
          </a:pPr>
          <a:r>
            <a:rPr lang="en-GB" b="0" i="0" u="none" dirty="0"/>
            <a:t>As Airbnb grows and peer-to-peer accommodation networks expand, the market is able to meet its needs. (</a:t>
          </a:r>
          <a:r>
            <a:rPr lang="en-GB" b="0" i="0" u="none" dirty="0" err="1"/>
            <a:t>Dolnicar</a:t>
          </a:r>
          <a:r>
            <a:rPr lang="en-GB" b="0" i="0" u="none" dirty="0"/>
            <a:t> 2017)</a:t>
          </a:r>
          <a:endParaRPr lang="en-US" dirty="0"/>
        </a:p>
      </dgm:t>
    </dgm:pt>
    <dgm:pt modelId="{AED41E47-E8F9-44BC-8E75-929ED273B5B8}" type="parTrans" cxnId="{E164CE02-393F-41B3-A47F-0D948307E6BF}">
      <dgm:prSet/>
      <dgm:spPr/>
      <dgm:t>
        <a:bodyPr/>
        <a:lstStyle/>
        <a:p>
          <a:endParaRPr lang="en-US"/>
        </a:p>
      </dgm:t>
    </dgm:pt>
    <dgm:pt modelId="{344F8C3F-1358-4C38-B29F-F37D9C6EAB00}" type="sibTrans" cxnId="{E164CE02-393F-41B3-A47F-0D948307E6BF}">
      <dgm:prSet/>
      <dgm:spPr/>
      <dgm:t>
        <a:bodyPr/>
        <a:lstStyle/>
        <a:p>
          <a:endParaRPr lang="en-US"/>
        </a:p>
      </dgm:t>
    </dgm:pt>
    <dgm:pt modelId="{A3DD6162-CB96-4F78-A4E7-522A111E359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Business models - Tapscott et all (2000) </a:t>
          </a:r>
          <a:endParaRPr lang="en-US" dirty="0"/>
        </a:p>
      </dgm:t>
    </dgm:pt>
    <dgm:pt modelId="{05D84ED0-0D9B-45C5-B76F-813E30AEAD2C}" type="parTrans" cxnId="{DEC9B554-6C22-45A6-94D7-527CD6746D31}">
      <dgm:prSet/>
      <dgm:spPr/>
      <dgm:t>
        <a:bodyPr/>
        <a:lstStyle/>
        <a:p>
          <a:endParaRPr lang="en-US"/>
        </a:p>
      </dgm:t>
    </dgm:pt>
    <dgm:pt modelId="{850D6EC2-149C-4115-BD4F-412D7257867C}" type="sibTrans" cxnId="{DEC9B554-6C22-45A6-94D7-527CD6746D31}">
      <dgm:prSet/>
      <dgm:spPr/>
      <dgm:t>
        <a:bodyPr/>
        <a:lstStyle/>
        <a:p>
          <a:endParaRPr lang="en-US"/>
        </a:p>
      </dgm:t>
    </dgm:pt>
    <dgm:pt modelId="{8CF9DB1D-F7B5-430E-ACF7-3F7B1B715400}" type="pres">
      <dgm:prSet presAssocID="{891E5608-24F7-4EFE-BC50-32BDA0D75BED}" presName="root" presStyleCnt="0">
        <dgm:presLayoutVars>
          <dgm:dir/>
          <dgm:resizeHandles val="exact"/>
        </dgm:presLayoutVars>
      </dgm:prSet>
      <dgm:spPr/>
    </dgm:pt>
    <dgm:pt modelId="{A7D7A3B9-1823-48E4-88B5-6285FDD3DB7F}" type="pres">
      <dgm:prSet presAssocID="{F1FF601D-64ED-4CB9-A339-255261D9450F}" presName="compNode" presStyleCnt="0"/>
      <dgm:spPr/>
    </dgm:pt>
    <dgm:pt modelId="{2C4C4983-2186-4C62-A3D2-72D1792C00F3}" type="pres">
      <dgm:prSet presAssocID="{F1FF601D-64ED-4CB9-A339-255261D9450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6E58191A-8167-4E7B-8D69-178F4E0AA8C9}" type="pres">
      <dgm:prSet presAssocID="{F1FF601D-64ED-4CB9-A339-255261D9450F}" presName="spaceRect" presStyleCnt="0"/>
      <dgm:spPr/>
    </dgm:pt>
    <dgm:pt modelId="{13B524D1-32EB-4D92-8418-2D232A964834}" type="pres">
      <dgm:prSet presAssocID="{F1FF601D-64ED-4CB9-A339-255261D9450F}" presName="textRect" presStyleLbl="revTx" presStyleIdx="0" presStyleCnt="2">
        <dgm:presLayoutVars>
          <dgm:chMax val="1"/>
          <dgm:chPref val="1"/>
        </dgm:presLayoutVars>
      </dgm:prSet>
      <dgm:spPr/>
    </dgm:pt>
    <dgm:pt modelId="{D9B44618-3D40-4DF6-8DAA-894D699970FD}" type="pres">
      <dgm:prSet presAssocID="{344F8C3F-1358-4C38-B29F-F37D9C6EAB00}" presName="sibTrans" presStyleCnt="0"/>
      <dgm:spPr/>
    </dgm:pt>
    <dgm:pt modelId="{C64CB64B-F929-4218-83B0-8316BAF8A1C6}" type="pres">
      <dgm:prSet presAssocID="{A3DD6162-CB96-4F78-A4E7-522A111E3593}" presName="compNode" presStyleCnt="0"/>
      <dgm:spPr/>
    </dgm:pt>
    <dgm:pt modelId="{1D224453-3B53-4A39-8ABB-0673F62DC3F5}" type="pres">
      <dgm:prSet presAssocID="{A3DD6162-CB96-4F78-A4E7-522A111E359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CCF5820-4135-47DF-A0E1-06654DC6902D}" type="pres">
      <dgm:prSet presAssocID="{A3DD6162-CB96-4F78-A4E7-522A111E3593}" presName="spaceRect" presStyleCnt="0"/>
      <dgm:spPr/>
    </dgm:pt>
    <dgm:pt modelId="{524B9DC5-E9F5-4D54-AAA2-531828BACD5B}" type="pres">
      <dgm:prSet presAssocID="{A3DD6162-CB96-4F78-A4E7-522A111E359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164CE02-393F-41B3-A47F-0D948307E6BF}" srcId="{891E5608-24F7-4EFE-BC50-32BDA0D75BED}" destId="{F1FF601D-64ED-4CB9-A339-255261D9450F}" srcOrd="0" destOrd="0" parTransId="{AED41E47-E8F9-44BC-8E75-929ED273B5B8}" sibTransId="{344F8C3F-1358-4C38-B29F-F37D9C6EAB00}"/>
    <dgm:cxn modelId="{2F776F53-7D9B-4A6A-9262-F2B7A0376842}" type="presOf" srcId="{A3DD6162-CB96-4F78-A4E7-522A111E3593}" destId="{524B9DC5-E9F5-4D54-AAA2-531828BACD5B}" srcOrd="0" destOrd="0" presId="urn:microsoft.com/office/officeart/2018/2/layout/IconLabelList"/>
    <dgm:cxn modelId="{DEC9B554-6C22-45A6-94D7-527CD6746D31}" srcId="{891E5608-24F7-4EFE-BC50-32BDA0D75BED}" destId="{A3DD6162-CB96-4F78-A4E7-522A111E3593}" srcOrd="1" destOrd="0" parTransId="{05D84ED0-0D9B-45C5-B76F-813E30AEAD2C}" sibTransId="{850D6EC2-149C-4115-BD4F-412D7257867C}"/>
    <dgm:cxn modelId="{F7D07183-5192-471E-BFBB-AB767E350D12}" type="presOf" srcId="{F1FF601D-64ED-4CB9-A339-255261D9450F}" destId="{13B524D1-32EB-4D92-8418-2D232A964834}" srcOrd="0" destOrd="0" presId="urn:microsoft.com/office/officeart/2018/2/layout/IconLabelList"/>
    <dgm:cxn modelId="{CD63A99A-B8E4-4768-8A43-F3E4BE6E0B2A}" type="presOf" srcId="{891E5608-24F7-4EFE-BC50-32BDA0D75BED}" destId="{8CF9DB1D-F7B5-430E-ACF7-3F7B1B715400}" srcOrd="0" destOrd="0" presId="urn:microsoft.com/office/officeart/2018/2/layout/IconLabelList"/>
    <dgm:cxn modelId="{D3E2F2FE-2D32-4D8D-B940-D395B11A9599}" type="presParOf" srcId="{8CF9DB1D-F7B5-430E-ACF7-3F7B1B715400}" destId="{A7D7A3B9-1823-48E4-88B5-6285FDD3DB7F}" srcOrd="0" destOrd="0" presId="urn:microsoft.com/office/officeart/2018/2/layout/IconLabelList"/>
    <dgm:cxn modelId="{EBB27D3B-BDBB-49E1-AB81-23BCE12F8A4B}" type="presParOf" srcId="{A7D7A3B9-1823-48E4-88B5-6285FDD3DB7F}" destId="{2C4C4983-2186-4C62-A3D2-72D1792C00F3}" srcOrd="0" destOrd="0" presId="urn:microsoft.com/office/officeart/2018/2/layout/IconLabelList"/>
    <dgm:cxn modelId="{02969A4F-41DF-4CEA-A0B7-51A5960C004C}" type="presParOf" srcId="{A7D7A3B9-1823-48E4-88B5-6285FDD3DB7F}" destId="{6E58191A-8167-4E7B-8D69-178F4E0AA8C9}" srcOrd="1" destOrd="0" presId="urn:microsoft.com/office/officeart/2018/2/layout/IconLabelList"/>
    <dgm:cxn modelId="{99A44096-362C-4197-9664-08D9938FE4BA}" type="presParOf" srcId="{A7D7A3B9-1823-48E4-88B5-6285FDD3DB7F}" destId="{13B524D1-32EB-4D92-8418-2D232A964834}" srcOrd="2" destOrd="0" presId="urn:microsoft.com/office/officeart/2018/2/layout/IconLabelList"/>
    <dgm:cxn modelId="{A4AF5509-6D07-47E5-8E22-C5103554B5E3}" type="presParOf" srcId="{8CF9DB1D-F7B5-430E-ACF7-3F7B1B715400}" destId="{D9B44618-3D40-4DF6-8DAA-894D699970FD}" srcOrd="1" destOrd="0" presId="urn:microsoft.com/office/officeart/2018/2/layout/IconLabelList"/>
    <dgm:cxn modelId="{F7A058EC-2251-4B7D-B7C0-F6D5FCB46E35}" type="presParOf" srcId="{8CF9DB1D-F7B5-430E-ACF7-3F7B1B715400}" destId="{C64CB64B-F929-4218-83B0-8316BAF8A1C6}" srcOrd="2" destOrd="0" presId="urn:microsoft.com/office/officeart/2018/2/layout/IconLabelList"/>
    <dgm:cxn modelId="{B81ED517-253E-4156-865D-5B0317DB46AF}" type="presParOf" srcId="{C64CB64B-F929-4218-83B0-8316BAF8A1C6}" destId="{1D224453-3B53-4A39-8ABB-0673F62DC3F5}" srcOrd="0" destOrd="0" presId="urn:microsoft.com/office/officeart/2018/2/layout/IconLabelList"/>
    <dgm:cxn modelId="{954E7977-EA55-4B9E-A28A-D36C940AFDC7}" type="presParOf" srcId="{C64CB64B-F929-4218-83B0-8316BAF8A1C6}" destId="{4CCF5820-4135-47DF-A0E1-06654DC6902D}" srcOrd="1" destOrd="0" presId="urn:microsoft.com/office/officeart/2018/2/layout/IconLabelList"/>
    <dgm:cxn modelId="{C9A2F6E2-342E-45B2-9610-A98148330AE6}" type="presParOf" srcId="{C64CB64B-F929-4218-83B0-8316BAF8A1C6}" destId="{524B9DC5-E9F5-4D54-AAA2-531828BACD5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CE50AF2-CC9C-494E-8AB8-DC3CAD45CC7B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47CFC21-4CCE-43E5-857D-9C087FB2CCC6}">
      <dgm:prSet/>
      <dgm:spPr/>
      <dgm:t>
        <a:bodyPr/>
        <a:lstStyle/>
        <a:p>
          <a:r>
            <a:rPr lang="en-GB" b="0" i="0"/>
            <a:t>The tourism and hospitality industries are changing as we know them. Changing labor market dynamics are impacting supply and demand. </a:t>
          </a:r>
          <a:r>
            <a:rPr lang="en-GB"/>
            <a:t>Forgacs, G. and Dolnicar, S. (2017) </a:t>
          </a:r>
          <a:endParaRPr lang="en-US"/>
        </a:p>
      </dgm:t>
    </dgm:pt>
    <dgm:pt modelId="{57B0357E-BE80-45F7-BCC1-8B6A29FDDE46}" type="parTrans" cxnId="{536823D0-6CFA-4845-9A0E-6E7DDBAD7524}">
      <dgm:prSet/>
      <dgm:spPr/>
      <dgm:t>
        <a:bodyPr/>
        <a:lstStyle/>
        <a:p>
          <a:endParaRPr lang="en-US"/>
        </a:p>
      </dgm:t>
    </dgm:pt>
    <dgm:pt modelId="{96538FCE-5993-48E4-B202-A2596A6241BD}" type="sibTrans" cxnId="{536823D0-6CFA-4845-9A0E-6E7DDBAD7524}">
      <dgm:prSet/>
      <dgm:spPr/>
      <dgm:t>
        <a:bodyPr/>
        <a:lstStyle/>
        <a:p>
          <a:endParaRPr lang="en-US"/>
        </a:p>
      </dgm:t>
    </dgm:pt>
    <dgm:pt modelId="{3A75CA5E-979A-483A-8516-83552178E77C}">
      <dgm:prSet/>
      <dgm:spPr/>
      <dgm:t>
        <a:bodyPr/>
        <a:lstStyle/>
        <a:p>
          <a:r>
            <a:rPr lang="en-GB" b="0" i="0"/>
            <a:t>In most cases, these new positions are for roles in low-budget productions with small audiences. Increasing the number of jobs available to performers and increasing their compensation are two substantial upsides. (Pupillo 2018)</a:t>
          </a:r>
          <a:endParaRPr lang="en-US"/>
        </a:p>
      </dgm:t>
    </dgm:pt>
    <dgm:pt modelId="{64E08469-6D47-4332-AABD-C21863DC390E}" type="parTrans" cxnId="{CD8AE59A-109D-40E4-828F-B6E94F59E923}">
      <dgm:prSet/>
      <dgm:spPr/>
      <dgm:t>
        <a:bodyPr/>
        <a:lstStyle/>
        <a:p>
          <a:endParaRPr lang="en-US"/>
        </a:p>
      </dgm:t>
    </dgm:pt>
    <dgm:pt modelId="{3BAF8D30-7C9C-4A91-AC46-680014A6A04F}" type="sibTrans" cxnId="{CD8AE59A-109D-40E4-828F-B6E94F59E923}">
      <dgm:prSet/>
      <dgm:spPr/>
      <dgm:t>
        <a:bodyPr/>
        <a:lstStyle/>
        <a:p>
          <a:endParaRPr lang="en-US"/>
        </a:p>
      </dgm:t>
    </dgm:pt>
    <dgm:pt modelId="{D4FE55FC-E88B-0446-BE01-E07C86625FB6}" type="pres">
      <dgm:prSet presAssocID="{BCE50AF2-CC9C-494E-8AB8-DC3CAD45CC7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1A38918-87E9-9743-BA46-05FF7B085543}" type="pres">
      <dgm:prSet presAssocID="{E47CFC21-4CCE-43E5-857D-9C087FB2CCC6}" presName="hierRoot1" presStyleCnt="0"/>
      <dgm:spPr/>
    </dgm:pt>
    <dgm:pt modelId="{038816B8-B95F-9442-B461-BA3EE7CF0CA7}" type="pres">
      <dgm:prSet presAssocID="{E47CFC21-4CCE-43E5-857D-9C087FB2CCC6}" presName="composite" presStyleCnt="0"/>
      <dgm:spPr/>
    </dgm:pt>
    <dgm:pt modelId="{72FEFDB8-00AD-8940-8A07-1B063835220D}" type="pres">
      <dgm:prSet presAssocID="{E47CFC21-4CCE-43E5-857D-9C087FB2CCC6}" presName="background" presStyleLbl="node0" presStyleIdx="0" presStyleCnt="2"/>
      <dgm:spPr/>
    </dgm:pt>
    <dgm:pt modelId="{B741CD4D-1D60-C341-86EE-8494F40C6DBB}" type="pres">
      <dgm:prSet presAssocID="{E47CFC21-4CCE-43E5-857D-9C087FB2CCC6}" presName="text" presStyleLbl="fgAcc0" presStyleIdx="0" presStyleCnt="2">
        <dgm:presLayoutVars>
          <dgm:chPref val="3"/>
        </dgm:presLayoutVars>
      </dgm:prSet>
      <dgm:spPr/>
    </dgm:pt>
    <dgm:pt modelId="{2F2C476F-C807-DC45-8729-3E6148B733D6}" type="pres">
      <dgm:prSet presAssocID="{E47CFC21-4CCE-43E5-857D-9C087FB2CCC6}" presName="hierChild2" presStyleCnt="0"/>
      <dgm:spPr/>
    </dgm:pt>
    <dgm:pt modelId="{01F7AAB0-B80B-0349-8FB5-A2233A854E5F}" type="pres">
      <dgm:prSet presAssocID="{3A75CA5E-979A-483A-8516-83552178E77C}" presName="hierRoot1" presStyleCnt="0"/>
      <dgm:spPr/>
    </dgm:pt>
    <dgm:pt modelId="{26215C09-2AB8-5A4D-94C1-2410ED3525EA}" type="pres">
      <dgm:prSet presAssocID="{3A75CA5E-979A-483A-8516-83552178E77C}" presName="composite" presStyleCnt="0"/>
      <dgm:spPr/>
    </dgm:pt>
    <dgm:pt modelId="{2B4DED0B-3535-0646-9D1A-29C7BD424332}" type="pres">
      <dgm:prSet presAssocID="{3A75CA5E-979A-483A-8516-83552178E77C}" presName="background" presStyleLbl="node0" presStyleIdx="1" presStyleCnt="2"/>
      <dgm:spPr/>
    </dgm:pt>
    <dgm:pt modelId="{AAFE5155-A8D0-9B45-A5B0-2142188B5714}" type="pres">
      <dgm:prSet presAssocID="{3A75CA5E-979A-483A-8516-83552178E77C}" presName="text" presStyleLbl="fgAcc0" presStyleIdx="1" presStyleCnt="2">
        <dgm:presLayoutVars>
          <dgm:chPref val="3"/>
        </dgm:presLayoutVars>
      </dgm:prSet>
      <dgm:spPr/>
    </dgm:pt>
    <dgm:pt modelId="{8CD58C5F-1D66-D940-AB43-29C49F8A178E}" type="pres">
      <dgm:prSet presAssocID="{3A75CA5E-979A-483A-8516-83552178E77C}" presName="hierChild2" presStyleCnt="0"/>
      <dgm:spPr/>
    </dgm:pt>
  </dgm:ptLst>
  <dgm:cxnLst>
    <dgm:cxn modelId="{DCD2BA8D-8567-CD42-889B-B405A462F0C9}" type="presOf" srcId="{E47CFC21-4CCE-43E5-857D-9C087FB2CCC6}" destId="{B741CD4D-1D60-C341-86EE-8494F40C6DBB}" srcOrd="0" destOrd="0" presId="urn:microsoft.com/office/officeart/2005/8/layout/hierarchy1"/>
    <dgm:cxn modelId="{CD8AE59A-109D-40E4-828F-B6E94F59E923}" srcId="{BCE50AF2-CC9C-494E-8AB8-DC3CAD45CC7B}" destId="{3A75CA5E-979A-483A-8516-83552178E77C}" srcOrd="1" destOrd="0" parTransId="{64E08469-6D47-4332-AABD-C21863DC390E}" sibTransId="{3BAF8D30-7C9C-4A91-AC46-680014A6A04F}"/>
    <dgm:cxn modelId="{A81E44AA-D852-1745-9B07-E034369B5106}" type="presOf" srcId="{3A75CA5E-979A-483A-8516-83552178E77C}" destId="{AAFE5155-A8D0-9B45-A5B0-2142188B5714}" srcOrd="0" destOrd="0" presId="urn:microsoft.com/office/officeart/2005/8/layout/hierarchy1"/>
    <dgm:cxn modelId="{536823D0-6CFA-4845-9A0E-6E7DDBAD7524}" srcId="{BCE50AF2-CC9C-494E-8AB8-DC3CAD45CC7B}" destId="{E47CFC21-4CCE-43E5-857D-9C087FB2CCC6}" srcOrd="0" destOrd="0" parTransId="{57B0357E-BE80-45F7-BCC1-8B6A29FDDE46}" sibTransId="{96538FCE-5993-48E4-B202-A2596A6241BD}"/>
    <dgm:cxn modelId="{C2FA41E0-596E-C349-ADCE-8B0DCE7DFEF8}" type="presOf" srcId="{BCE50AF2-CC9C-494E-8AB8-DC3CAD45CC7B}" destId="{D4FE55FC-E88B-0446-BE01-E07C86625FB6}" srcOrd="0" destOrd="0" presId="urn:microsoft.com/office/officeart/2005/8/layout/hierarchy1"/>
    <dgm:cxn modelId="{9743C968-61F0-BE44-8E1A-178B553E04A7}" type="presParOf" srcId="{D4FE55FC-E88B-0446-BE01-E07C86625FB6}" destId="{01A38918-87E9-9743-BA46-05FF7B085543}" srcOrd="0" destOrd="0" presId="urn:microsoft.com/office/officeart/2005/8/layout/hierarchy1"/>
    <dgm:cxn modelId="{3C234425-B3D3-E944-9326-A42CA25F364D}" type="presParOf" srcId="{01A38918-87E9-9743-BA46-05FF7B085543}" destId="{038816B8-B95F-9442-B461-BA3EE7CF0CA7}" srcOrd="0" destOrd="0" presId="urn:microsoft.com/office/officeart/2005/8/layout/hierarchy1"/>
    <dgm:cxn modelId="{AC72F33B-986F-C74B-8C8E-3CFB855EAC43}" type="presParOf" srcId="{038816B8-B95F-9442-B461-BA3EE7CF0CA7}" destId="{72FEFDB8-00AD-8940-8A07-1B063835220D}" srcOrd="0" destOrd="0" presId="urn:microsoft.com/office/officeart/2005/8/layout/hierarchy1"/>
    <dgm:cxn modelId="{CBDD34D5-4A73-B542-ABFB-7871BAE06E0A}" type="presParOf" srcId="{038816B8-B95F-9442-B461-BA3EE7CF0CA7}" destId="{B741CD4D-1D60-C341-86EE-8494F40C6DBB}" srcOrd="1" destOrd="0" presId="urn:microsoft.com/office/officeart/2005/8/layout/hierarchy1"/>
    <dgm:cxn modelId="{4FDA2CDD-44D3-334D-AE2A-CA479465D963}" type="presParOf" srcId="{01A38918-87E9-9743-BA46-05FF7B085543}" destId="{2F2C476F-C807-DC45-8729-3E6148B733D6}" srcOrd="1" destOrd="0" presId="urn:microsoft.com/office/officeart/2005/8/layout/hierarchy1"/>
    <dgm:cxn modelId="{B8A4831F-BAF3-5448-B651-3739B0A780FE}" type="presParOf" srcId="{D4FE55FC-E88B-0446-BE01-E07C86625FB6}" destId="{01F7AAB0-B80B-0349-8FB5-A2233A854E5F}" srcOrd="1" destOrd="0" presId="urn:microsoft.com/office/officeart/2005/8/layout/hierarchy1"/>
    <dgm:cxn modelId="{B7FAB399-5D7D-4E4B-8C36-3CB728E13215}" type="presParOf" srcId="{01F7AAB0-B80B-0349-8FB5-A2233A854E5F}" destId="{26215C09-2AB8-5A4D-94C1-2410ED3525EA}" srcOrd="0" destOrd="0" presId="urn:microsoft.com/office/officeart/2005/8/layout/hierarchy1"/>
    <dgm:cxn modelId="{944A3FBE-5109-D84A-8BEB-05F02B2A65B9}" type="presParOf" srcId="{26215C09-2AB8-5A4D-94C1-2410ED3525EA}" destId="{2B4DED0B-3535-0646-9D1A-29C7BD424332}" srcOrd="0" destOrd="0" presId="urn:microsoft.com/office/officeart/2005/8/layout/hierarchy1"/>
    <dgm:cxn modelId="{B6DBAC46-5657-EA4F-885C-2E9F6CE880F0}" type="presParOf" srcId="{26215C09-2AB8-5A4D-94C1-2410ED3525EA}" destId="{AAFE5155-A8D0-9B45-A5B0-2142188B5714}" srcOrd="1" destOrd="0" presId="urn:microsoft.com/office/officeart/2005/8/layout/hierarchy1"/>
    <dgm:cxn modelId="{C771ACB2-F2A3-8F49-8767-5F7796E2B605}" type="presParOf" srcId="{01F7AAB0-B80B-0349-8FB5-A2233A854E5F}" destId="{8CD58C5F-1D66-D940-AB43-29C49F8A178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DEA3BCC-7C75-471F-A99B-B3783C83D0F8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08919B-2D36-42EB-8E50-923E5218C5F2}">
      <dgm:prSet/>
      <dgm:spPr/>
      <dgm:t>
        <a:bodyPr/>
        <a:lstStyle/>
        <a:p>
          <a:r>
            <a:rPr lang="en-GB" b="0" i="0"/>
            <a:t>The rules of accommodation have changed as a result of peer-to-peer networks. People who do not provide commercial accommodation can now rent space using efficient online trading platforms. </a:t>
          </a:r>
          <a:r>
            <a:rPr lang="en-GB"/>
            <a:t>Forgacs, G. and Dolnicar, S. (2017) </a:t>
          </a:r>
          <a:endParaRPr lang="en-US"/>
        </a:p>
      </dgm:t>
    </dgm:pt>
    <dgm:pt modelId="{27BB2CA9-6B84-4C9F-B8C7-80FDE7CAF0D4}" type="parTrans" cxnId="{D32E84AB-F9FF-4619-8754-E6834BE74821}">
      <dgm:prSet/>
      <dgm:spPr/>
      <dgm:t>
        <a:bodyPr/>
        <a:lstStyle/>
        <a:p>
          <a:endParaRPr lang="en-US"/>
        </a:p>
      </dgm:t>
    </dgm:pt>
    <dgm:pt modelId="{9273D2FB-17DA-4E85-B958-66B1C893E582}" type="sibTrans" cxnId="{D32E84AB-F9FF-4619-8754-E6834BE74821}">
      <dgm:prSet/>
      <dgm:spPr/>
      <dgm:t>
        <a:bodyPr/>
        <a:lstStyle/>
        <a:p>
          <a:endParaRPr lang="en-US"/>
        </a:p>
      </dgm:t>
    </dgm:pt>
    <dgm:pt modelId="{B7849B8A-5428-4FAC-BC60-C96A8C91940D}">
      <dgm:prSet/>
      <dgm:spPr/>
      <dgm:t>
        <a:bodyPr/>
        <a:lstStyle/>
        <a:p>
          <a:r>
            <a:rPr lang="en-GB" b="0" i="0" dirty="0"/>
            <a:t>Peer-to-peer network accommodation is becoming more popular among business travellers, with 31% of Airbnb guests using it for business in the past two years. </a:t>
          </a:r>
          <a:r>
            <a:rPr lang="en-GB" dirty="0"/>
            <a:t>(Paolo, 2017). </a:t>
          </a:r>
          <a:endParaRPr lang="en-US" dirty="0"/>
        </a:p>
      </dgm:t>
    </dgm:pt>
    <dgm:pt modelId="{9E2A39BB-FB91-455E-9B77-8F3728AC8E12}" type="parTrans" cxnId="{32CF4FC8-8C89-4429-AA45-262CF31400D5}">
      <dgm:prSet/>
      <dgm:spPr/>
      <dgm:t>
        <a:bodyPr/>
        <a:lstStyle/>
        <a:p>
          <a:endParaRPr lang="en-US"/>
        </a:p>
      </dgm:t>
    </dgm:pt>
    <dgm:pt modelId="{C712BB96-0DFD-49B7-B34A-05F70B23BE49}" type="sibTrans" cxnId="{32CF4FC8-8C89-4429-AA45-262CF31400D5}">
      <dgm:prSet/>
      <dgm:spPr/>
      <dgm:t>
        <a:bodyPr/>
        <a:lstStyle/>
        <a:p>
          <a:endParaRPr lang="en-US"/>
        </a:p>
      </dgm:t>
    </dgm:pt>
    <dgm:pt modelId="{12A9DFF8-033B-1644-BED5-64F95A36250E}" type="pres">
      <dgm:prSet presAssocID="{CDEA3BCC-7C75-471F-A99B-B3783C83D0F8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22B3B7B-F137-894E-A376-EFF88256A75F}" type="pres">
      <dgm:prSet presAssocID="{2A08919B-2D36-42EB-8E50-923E5218C5F2}" presName="root" presStyleCnt="0"/>
      <dgm:spPr/>
    </dgm:pt>
    <dgm:pt modelId="{8FE252C1-207B-194C-89C5-99197A0A8C22}" type="pres">
      <dgm:prSet presAssocID="{2A08919B-2D36-42EB-8E50-923E5218C5F2}" presName="rootComposite" presStyleCnt="0"/>
      <dgm:spPr/>
    </dgm:pt>
    <dgm:pt modelId="{12346766-4151-BE42-ABDC-59A3FA3D9086}" type="pres">
      <dgm:prSet presAssocID="{2A08919B-2D36-42EB-8E50-923E5218C5F2}" presName="rootText" presStyleLbl="node1" presStyleIdx="0" presStyleCnt="2"/>
      <dgm:spPr/>
    </dgm:pt>
    <dgm:pt modelId="{BDB6428A-83E1-4648-9039-66763FAF2558}" type="pres">
      <dgm:prSet presAssocID="{2A08919B-2D36-42EB-8E50-923E5218C5F2}" presName="rootConnector" presStyleLbl="node1" presStyleIdx="0" presStyleCnt="2"/>
      <dgm:spPr/>
    </dgm:pt>
    <dgm:pt modelId="{FDB2F0B6-0900-904C-B66B-1E912E44C60C}" type="pres">
      <dgm:prSet presAssocID="{2A08919B-2D36-42EB-8E50-923E5218C5F2}" presName="childShape" presStyleCnt="0"/>
      <dgm:spPr/>
    </dgm:pt>
    <dgm:pt modelId="{2F1ABEAB-8B43-074A-A640-F27BC6504046}" type="pres">
      <dgm:prSet presAssocID="{B7849B8A-5428-4FAC-BC60-C96A8C91940D}" presName="root" presStyleCnt="0"/>
      <dgm:spPr/>
    </dgm:pt>
    <dgm:pt modelId="{6CF1FAA1-22B5-7348-A72A-234363560D67}" type="pres">
      <dgm:prSet presAssocID="{B7849B8A-5428-4FAC-BC60-C96A8C91940D}" presName="rootComposite" presStyleCnt="0"/>
      <dgm:spPr/>
    </dgm:pt>
    <dgm:pt modelId="{47ABBEA9-AD3E-344C-B3BB-9818A188157B}" type="pres">
      <dgm:prSet presAssocID="{B7849B8A-5428-4FAC-BC60-C96A8C91940D}" presName="rootText" presStyleLbl="node1" presStyleIdx="1" presStyleCnt="2"/>
      <dgm:spPr/>
    </dgm:pt>
    <dgm:pt modelId="{F1A861AD-AC0C-E245-B38F-CC2829F5277F}" type="pres">
      <dgm:prSet presAssocID="{B7849B8A-5428-4FAC-BC60-C96A8C91940D}" presName="rootConnector" presStyleLbl="node1" presStyleIdx="1" presStyleCnt="2"/>
      <dgm:spPr/>
    </dgm:pt>
    <dgm:pt modelId="{21CD6387-5D6F-BB4D-BA7A-57469A584CB0}" type="pres">
      <dgm:prSet presAssocID="{B7849B8A-5428-4FAC-BC60-C96A8C91940D}" presName="childShape" presStyleCnt="0"/>
      <dgm:spPr/>
    </dgm:pt>
  </dgm:ptLst>
  <dgm:cxnLst>
    <dgm:cxn modelId="{CB3A292F-E9E4-D041-9765-C98EEB4B0A23}" type="presOf" srcId="{CDEA3BCC-7C75-471F-A99B-B3783C83D0F8}" destId="{12A9DFF8-033B-1644-BED5-64F95A36250E}" srcOrd="0" destOrd="0" presId="urn:microsoft.com/office/officeart/2005/8/layout/hierarchy3"/>
    <dgm:cxn modelId="{95F06950-6802-4F41-A080-0838414DB9BA}" type="presOf" srcId="{B7849B8A-5428-4FAC-BC60-C96A8C91940D}" destId="{47ABBEA9-AD3E-344C-B3BB-9818A188157B}" srcOrd="0" destOrd="0" presId="urn:microsoft.com/office/officeart/2005/8/layout/hierarchy3"/>
    <dgm:cxn modelId="{738220AA-006D-F541-9CAD-36309EE65CE1}" type="presOf" srcId="{2A08919B-2D36-42EB-8E50-923E5218C5F2}" destId="{12346766-4151-BE42-ABDC-59A3FA3D9086}" srcOrd="0" destOrd="0" presId="urn:microsoft.com/office/officeart/2005/8/layout/hierarchy3"/>
    <dgm:cxn modelId="{D32E84AB-F9FF-4619-8754-E6834BE74821}" srcId="{CDEA3BCC-7C75-471F-A99B-B3783C83D0F8}" destId="{2A08919B-2D36-42EB-8E50-923E5218C5F2}" srcOrd="0" destOrd="0" parTransId="{27BB2CA9-6B84-4C9F-B8C7-80FDE7CAF0D4}" sibTransId="{9273D2FB-17DA-4E85-B958-66B1C893E582}"/>
    <dgm:cxn modelId="{32CF4FC8-8C89-4429-AA45-262CF31400D5}" srcId="{CDEA3BCC-7C75-471F-A99B-B3783C83D0F8}" destId="{B7849B8A-5428-4FAC-BC60-C96A8C91940D}" srcOrd="1" destOrd="0" parTransId="{9E2A39BB-FB91-455E-9B77-8F3728AC8E12}" sibTransId="{C712BB96-0DFD-49B7-B34A-05F70B23BE49}"/>
    <dgm:cxn modelId="{3DFA5AF8-EA63-6841-BCFC-E151B3484FF9}" type="presOf" srcId="{2A08919B-2D36-42EB-8E50-923E5218C5F2}" destId="{BDB6428A-83E1-4648-9039-66763FAF2558}" srcOrd="1" destOrd="0" presId="urn:microsoft.com/office/officeart/2005/8/layout/hierarchy3"/>
    <dgm:cxn modelId="{658848F9-EE24-C047-8A87-0808743CA883}" type="presOf" srcId="{B7849B8A-5428-4FAC-BC60-C96A8C91940D}" destId="{F1A861AD-AC0C-E245-B38F-CC2829F5277F}" srcOrd="1" destOrd="0" presId="urn:microsoft.com/office/officeart/2005/8/layout/hierarchy3"/>
    <dgm:cxn modelId="{C0F7730C-A7A6-334F-A4CE-4778A749B172}" type="presParOf" srcId="{12A9DFF8-033B-1644-BED5-64F95A36250E}" destId="{722B3B7B-F137-894E-A376-EFF88256A75F}" srcOrd="0" destOrd="0" presId="urn:microsoft.com/office/officeart/2005/8/layout/hierarchy3"/>
    <dgm:cxn modelId="{0F4B06B0-88F5-6344-8B75-362F853A516C}" type="presParOf" srcId="{722B3B7B-F137-894E-A376-EFF88256A75F}" destId="{8FE252C1-207B-194C-89C5-99197A0A8C22}" srcOrd="0" destOrd="0" presId="urn:microsoft.com/office/officeart/2005/8/layout/hierarchy3"/>
    <dgm:cxn modelId="{F6483F44-B2F1-2147-8F49-1BA39DF04A69}" type="presParOf" srcId="{8FE252C1-207B-194C-89C5-99197A0A8C22}" destId="{12346766-4151-BE42-ABDC-59A3FA3D9086}" srcOrd="0" destOrd="0" presId="urn:microsoft.com/office/officeart/2005/8/layout/hierarchy3"/>
    <dgm:cxn modelId="{F226AB5A-96CB-C146-B3C1-17A49512CB1F}" type="presParOf" srcId="{8FE252C1-207B-194C-89C5-99197A0A8C22}" destId="{BDB6428A-83E1-4648-9039-66763FAF2558}" srcOrd="1" destOrd="0" presId="urn:microsoft.com/office/officeart/2005/8/layout/hierarchy3"/>
    <dgm:cxn modelId="{963F5225-708B-E945-B48B-D0D4D19A1F8C}" type="presParOf" srcId="{722B3B7B-F137-894E-A376-EFF88256A75F}" destId="{FDB2F0B6-0900-904C-B66B-1E912E44C60C}" srcOrd="1" destOrd="0" presId="urn:microsoft.com/office/officeart/2005/8/layout/hierarchy3"/>
    <dgm:cxn modelId="{C0B40AB8-673E-D64B-AA1A-EB063A14E2D5}" type="presParOf" srcId="{12A9DFF8-033B-1644-BED5-64F95A36250E}" destId="{2F1ABEAB-8B43-074A-A640-F27BC6504046}" srcOrd="1" destOrd="0" presId="urn:microsoft.com/office/officeart/2005/8/layout/hierarchy3"/>
    <dgm:cxn modelId="{28E052E8-34E0-5C4B-BA86-3BB2A2C4D1E5}" type="presParOf" srcId="{2F1ABEAB-8B43-074A-A640-F27BC6504046}" destId="{6CF1FAA1-22B5-7348-A72A-234363560D67}" srcOrd="0" destOrd="0" presId="urn:microsoft.com/office/officeart/2005/8/layout/hierarchy3"/>
    <dgm:cxn modelId="{4BDBBD4B-DBF5-7B44-899F-559E8175D1D5}" type="presParOf" srcId="{6CF1FAA1-22B5-7348-A72A-234363560D67}" destId="{47ABBEA9-AD3E-344C-B3BB-9818A188157B}" srcOrd="0" destOrd="0" presId="urn:microsoft.com/office/officeart/2005/8/layout/hierarchy3"/>
    <dgm:cxn modelId="{E55796A4-CA80-D44D-BCC5-175878E5C0ED}" type="presParOf" srcId="{6CF1FAA1-22B5-7348-A72A-234363560D67}" destId="{F1A861AD-AC0C-E245-B38F-CC2829F5277F}" srcOrd="1" destOrd="0" presId="urn:microsoft.com/office/officeart/2005/8/layout/hierarchy3"/>
    <dgm:cxn modelId="{339B5945-3899-5146-BFA3-58C5D4F1B544}" type="presParOf" srcId="{2F1ABEAB-8B43-074A-A640-F27BC6504046}" destId="{21CD6387-5D6F-BB4D-BA7A-57469A584CB0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5573BFA-9F26-496F-A5A2-E4D038CEE702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AA6D0C4-6DB8-4398-9835-37A3152CDCC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Digital disruption </a:t>
          </a:r>
          <a:endParaRPr lang="en-US"/>
        </a:p>
      </dgm:t>
    </dgm:pt>
    <dgm:pt modelId="{4E37DF58-25A5-4C03-B28B-43DB7F921A27}" type="parTrans" cxnId="{8EA5A634-AE20-4AC9-BC74-1773D08548E3}">
      <dgm:prSet/>
      <dgm:spPr/>
      <dgm:t>
        <a:bodyPr/>
        <a:lstStyle/>
        <a:p>
          <a:endParaRPr lang="en-US"/>
        </a:p>
      </dgm:t>
    </dgm:pt>
    <dgm:pt modelId="{7B6B6129-5EB3-4FC1-8D73-70CECB11925B}" type="sibTrans" cxnId="{8EA5A634-AE20-4AC9-BC74-1773D08548E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E88DA7B-3DC9-470A-820B-E6A17CF8DF5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Ecommerce</a:t>
          </a:r>
          <a:endParaRPr lang="en-US"/>
        </a:p>
      </dgm:t>
    </dgm:pt>
    <dgm:pt modelId="{0F111086-3752-4CB7-BB43-7915170F3701}" type="parTrans" cxnId="{CD1EF888-F1A4-490F-9470-C23A90F6AA95}">
      <dgm:prSet/>
      <dgm:spPr/>
      <dgm:t>
        <a:bodyPr/>
        <a:lstStyle/>
        <a:p>
          <a:endParaRPr lang="en-US"/>
        </a:p>
      </dgm:t>
    </dgm:pt>
    <dgm:pt modelId="{012BD45B-7BA4-4BD0-ACD7-4369EC874661}" type="sibTrans" cxnId="{CD1EF888-F1A4-490F-9470-C23A90F6AA95}">
      <dgm:prSet/>
      <dgm:spPr/>
      <dgm:t>
        <a:bodyPr/>
        <a:lstStyle/>
        <a:p>
          <a:endParaRPr lang="en-US"/>
        </a:p>
      </dgm:t>
    </dgm:pt>
    <dgm:pt modelId="{E33EB1C8-2DB4-4F32-B06C-4BCA4D49593C}" type="pres">
      <dgm:prSet presAssocID="{A5573BFA-9F26-496F-A5A2-E4D038CEE702}" presName="root" presStyleCnt="0">
        <dgm:presLayoutVars>
          <dgm:dir/>
          <dgm:resizeHandles val="exact"/>
        </dgm:presLayoutVars>
      </dgm:prSet>
      <dgm:spPr/>
    </dgm:pt>
    <dgm:pt modelId="{92D5247A-8841-44D4-BB29-A53E1DEE75F7}" type="pres">
      <dgm:prSet presAssocID="{A5573BFA-9F26-496F-A5A2-E4D038CEE702}" presName="container" presStyleCnt="0">
        <dgm:presLayoutVars>
          <dgm:dir/>
          <dgm:resizeHandles val="exact"/>
        </dgm:presLayoutVars>
      </dgm:prSet>
      <dgm:spPr/>
    </dgm:pt>
    <dgm:pt modelId="{F77278F6-1C76-4E1D-9347-0E7EE1170CA3}" type="pres">
      <dgm:prSet presAssocID="{DAA6D0C4-6DB8-4398-9835-37A3152CDCC5}" presName="compNode" presStyleCnt="0"/>
      <dgm:spPr/>
    </dgm:pt>
    <dgm:pt modelId="{6ED0C01F-3E89-412B-A4D9-4F958DA9D02E}" type="pres">
      <dgm:prSet presAssocID="{DAA6D0C4-6DB8-4398-9835-37A3152CDCC5}" presName="iconBgRect" presStyleLbl="bgShp" presStyleIdx="0" presStyleCnt="2"/>
      <dgm:spPr/>
    </dgm:pt>
    <dgm:pt modelId="{A341320D-3DB4-4252-B343-FE2549955CA0}" type="pres">
      <dgm:prSet presAssocID="{DAA6D0C4-6DB8-4398-9835-37A3152CDCC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D6C455D6-1EE0-4A90-89FC-61C35F429B45}" type="pres">
      <dgm:prSet presAssocID="{DAA6D0C4-6DB8-4398-9835-37A3152CDCC5}" presName="spaceRect" presStyleCnt="0"/>
      <dgm:spPr/>
    </dgm:pt>
    <dgm:pt modelId="{45D7F410-BA8D-4DF4-B240-C7D8831E601A}" type="pres">
      <dgm:prSet presAssocID="{DAA6D0C4-6DB8-4398-9835-37A3152CDCC5}" presName="textRect" presStyleLbl="revTx" presStyleIdx="0" presStyleCnt="2">
        <dgm:presLayoutVars>
          <dgm:chMax val="1"/>
          <dgm:chPref val="1"/>
        </dgm:presLayoutVars>
      </dgm:prSet>
      <dgm:spPr/>
    </dgm:pt>
    <dgm:pt modelId="{A356CCD7-00ED-486F-88B2-524937C6B47A}" type="pres">
      <dgm:prSet presAssocID="{7B6B6129-5EB3-4FC1-8D73-70CECB11925B}" presName="sibTrans" presStyleLbl="sibTrans2D1" presStyleIdx="0" presStyleCnt="0"/>
      <dgm:spPr/>
    </dgm:pt>
    <dgm:pt modelId="{15015AAB-E72A-4E1B-A561-03107EAE816A}" type="pres">
      <dgm:prSet presAssocID="{6E88DA7B-3DC9-470A-820B-E6A17CF8DF5E}" presName="compNode" presStyleCnt="0"/>
      <dgm:spPr/>
    </dgm:pt>
    <dgm:pt modelId="{29130B50-6C15-4544-9A48-78D13B897045}" type="pres">
      <dgm:prSet presAssocID="{6E88DA7B-3DC9-470A-820B-E6A17CF8DF5E}" presName="iconBgRect" presStyleLbl="bgShp" presStyleIdx="1" presStyleCnt="2"/>
      <dgm:spPr/>
    </dgm:pt>
    <dgm:pt modelId="{1EBE24BF-59E5-4252-811D-9EF6C6C20C9A}" type="pres">
      <dgm:prSet presAssocID="{6E88DA7B-3DC9-470A-820B-E6A17CF8DF5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265D6BA7-5C46-4D30-8095-0ACA7F4A7C64}" type="pres">
      <dgm:prSet presAssocID="{6E88DA7B-3DC9-470A-820B-E6A17CF8DF5E}" presName="spaceRect" presStyleCnt="0"/>
      <dgm:spPr/>
    </dgm:pt>
    <dgm:pt modelId="{E42421E6-BF2C-496C-8E06-7BE27F932FA7}" type="pres">
      <dgm:prSet presAssocID="{6E88DA7B-3DC9-470A-820B-E6A17CF8DF5E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E4A7B01-1211-40C5-89EE-345BDEA9EC25}" type="presOf" srcId="{DAA6D0C4-6DB8-4398-9835-37A3152CDCC5}" destId="{45D7F410-BA8D-4DF4-B240-C7D8831E601A}" srcOrd="0" destOrd="0" presId="urn:microsoft.com/office/officeart/2018/2/layout/IconCircleList"/>
    <dgm:cxn modelId="{8EA5A634-AE20-4AC9-BC74-1773D08548E3}" srcId="{A5573BFA-9F26-496F-A5A2-E4D038CEE702}" destId="{DAA6D0C4-6DB8-4398-9835-37A3152CDCC5}" srcOrd="0" destOrd="0" parTransId="{4E37DF58-25A5-4C03-B28B-43DB7F921A27}" sibTransId="{7B6B6129-5EB3-4FC1-8D73-70CECB11925B}"/>
    <dgm:cxn modelId="{283F105E-0609-4097-A563-BD70306A3D4D}" type="presOf" srcId="{7B6B6129-5EB3-4FC1-8D73-70CECB11925B}" destId="{A356CCD7-00ED-486F-88B2-524937C6B47A}" srcOrd="0" destOrd="0" presId="urn:microsoft.com/office/officeart/2018/2/layout/IconCircleList"/>
    <dgm:cxn modelId="{CD1EF888-F1A4-490F-9470-C23A90F6AA95}" srcId="{A5573BFA-9F26-496F-A5A2-E4D038CEE702}" destId="{6E88DA7B-3DC9-470A-820B-E6A17CF8DF5E}" srcOrd="1" destOrd="0" parTransId="{0F111086-3752-4CB7-BB43-7915170F3701}" sibTransId="{012BD45B-7BA4-4BD0-ACD7-4369EC874661}"/>
    <dgm:cxn modelId="{2A534AD2-64C5-4D84-8E3D-28FDD13A0001}" type="presOf" srcId="{6E88DA7B-3DC9-470A-820B-E6A17CF8DF5E}" destId="{E42421E6-BF2C-496C-8E06-7BE27F932FA7}" srcOrd="0" destOrd="0" presId="urn:microsoft.com/office/officeart/2018/2/layout/IconCircleList"/>
    <dgm:cxn modelId="{19A85BE8-88EB-42B2-9951-01B712C6E5BA}" type="presOf" srcId="{A5573BFA-9F26-496F-A5A2-E4D038CEE702}" destId="{E33EB1C8-2DB4-4F32-B06C-4BCA4D49593C}" srcOrd="0" destOrd="0" presId="urn:microsoft.com/office/officeart/2018/2/layout/IconCircleList"/>
    <dgm:cxn modelId="{D6DAC04E-6478-452C-9C62-938E086409C6}" type="presParOf" srcId="{E33EB1C8-2DB4-4F32-B06C-4BCA4D49593C}" destId="{92D5247A-8841-44D4-BB29-A53E1DEE75F7}" srcOrd="0" destOrd="0" presId="urn:microsoft.com/office/officeart/2018/2/layout/IconCircleList"/>
    <dgm:cxn modelId="{D3056300-77B3-40C8-9653-D05425D95C30}" type="presParOf" srcId="{92D5247A-8841-44D4-BB29-A53E1DEE75F7}" destId="{F77278F6-1C76-4E1D-9347-0E7EE1170CA3}" srcOrd="0" destOrd="0" presId="urn:microsoft.com/office/officeart/2018/2/layout/IconCircleList"/>
    <dgm:cxn modelId="{C5212B09-4E78-4B14-B5E6-410669117B2A}" type="presParOf" srcId="{F77278F6-1C76-4E1D-9347-0E7EE1170CA3}" destId="{6ED0C01F-3E89-412B-A4D9-4F958DA9D02E}" srcOrd="0" destOrd="0" presId="urn:microsoft.com/office/officeart/2018/2/layout/IconCircleList"/>
    <dgm:cxn modelId="{00724F6D-10A4-4632-879A-1DB4878277E4}" type="presParOf" srcId="{F77278F6-1C76-4E1D-9347-0E7EE1170CA3}" destId="{A341320D-3DB4-4252-B343-FE2549955CA0}" srcOrd="1" destOrd="0" presId="urn:microsoft.com/office/officeart/2018/2/layout/IconCircleList"/>
    <dgm:cxn modelId="{249FE6AB-DCE6-4160-89AA-6B9CD3641551}" type="presParOf" srcId="{F77278F6-1C76-4E1D-9347-0E7EE1170CA3}" destId="{D6C455D6-1EE0-4A90-89FC-61C35F429B45}" srcOrd="2" destOrd="0" presId="urn:microsoft.com/office/officeart/2018/2/layout/IconCircleList"/>
    <dgm:cxn modelId="{7EE12F71-3AF1-462A-A233-6C842C363D13}" type="presParOf" srcId="{F77278F6-1C76-4E1D-9347-0E7EE1170CA3}" destId="{45D7F410-BA8D-4DF4-B240-C7D8831E601A}" srcOrd="3" destOrd="0" presId="urn:microsoft.com/office/officeart/2018/2/layout/IconCircleList"/>
    <dgm:cxn modelId="{EF68D0FD-3860-441B-AB0A-54F01622156E}" type="presParOf" srcId="{92D5247A-8841-44D4-BB29-A53E1DEE75F7}" destId="{A356CCD7-00ED-486F-88B2-524937C6B47A}" srcOrd="1" destOrd="0" presId="urn:microsoft.com/office/officeart/2018/2/layout/IconCircleList"/>
    <dgm:cxn modelId="{0C7402FC-F8A1-4C1F-839D-FBCE7257698C}" type="presParOf" srcId="{92D5247A-8841-44D4-BB29-A53E1DEE75F7}" destId="{15015AAB-E72A-4E1B-A561-03107EAE816A}" srcOrd="2" destOrd="0" presId="urn:microsoft.com/office/officeart/2018/2/layout/IconCircleList"/>
    <dgm:cxn modelId="{07FC166C-92AB-4963-BF79-60381A3CECDC}" type="presParOf" srcId="{15015AAB-E72A-4E1B-A561-03107EAE816A}" destId="{29130B50-6C15-4544-9A48-78D13B897045}" srcOrd="0" destOrd="0" presId="urn:microsoft.com/office/officeart/2018/2/layout/IconCircleList"/>
    <dgm:cxn modelId="{22BD1A2D-F189-4EDE-8645-F7ABE99B093C}" type="presParOf" srcId="{15015AAB-E72A-4E1B-A561-03107EAE816A}" destId="{1EBE24BF-59E5-4252-811D-9EF6C6C20C9A}" srcOrd="1" destOrd="0" presId="urn:microsoft.com/office/officeart/2018/2/layout/IconCircleList"/>
    <dgm:cxn modelId="{78431D9B-9B52-4850-9A43-A58972D22D98}" type="presParOf" srcId="{15015AAB-E72A-4E1B-A561-03107EAE816A}" destId="{265D6BA7-5C46-4D30-8095-0ACA7F4A7C64}" srcOrd="2" destOrd="0" presId="urn:microsoft.com/office/officeart/2018/2/layout/IconCircleList"/>
    <dgm:cxn modelId="{2AAF7C8A-B916-41D0-AD9D-87796420C779}" type="presParOf" srcId="{15015AAB-E72A-4E1B-A561-03107EAE816A}" destId="{E42421E6-BF2C-496C-8E06-7BE27F932FA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3B9411-A419-574E-8D73-ACBA9C82D0CB}">
      <dsp:nvSpPr>
        <dsp:cNvPr id="0" name=""/>
        <dsp:cNvSpPr/>
      </dsp:nvSpPr>
      <dsp:spPr>
        <a:xfrm>
          <a:off x="0" y="2342095"/>
          <a:ext cx="9906000" cy="77647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u="none" kern="1200" dirty="0"/>
            <a:t>According to economic literature, multi-sided refers to parties connected as different sides of a market. (Rochet and </a:t>
          </a:r>
          <a:r>
            <a:rPr lang="en-GB" sz="1900" b="0" i="0" u="none" kern="1200" dirty="0" err="1"/>
            <a:t>Tircole</a:t>
          </a:r>
          <a:r>
            <a:rPr lang="en-GB" sz="1900" b="0" i="0" u="none" kern="1200" dirty="0"/>
            <a:t> 2003)</a:t>
          </a:r>
          <a:endParaRPr lang="en-GB" sz="1900" kern="1200" dirty="0"/>
        </a:p>
      </dsp:txBody>
      <dsp:txXfrm>
        <a:off x="0" y="2342095"/>
        <a:ext cx="9906000" cy="776473"/>
      </dsp:txXfrm>
    </dsp:sp>
    <dsp:sp modelId="{A3D7A608-F86C-E149-B07C-ADFDECB46366}">
      <dsp:nvSpPr>
        <dsp:cNvPr id="0" name=""/>
        <dsp:cNvSpPr/>
      </dsp:nvSpPr>
      <dsp:spPr>
        <a:xfrm rot="10800000">
          <a:off x="0" y="1183123"/>
          <a:ext cx="9906000" cy="1194215"/>
        </a:xfrm>
        <a:prstGeom prst="upArrowCallout">
          <a:avLst/>
        </a:prstGeom>
        <a:gradFill rotWithShape="0">
          <a:gsLst>
            <a:gs pos="0">
              <a:schemeClr val="accent5">
                <a:hueOff val="-1654278"/>
                <a:satOff val="-8885"/>
                <a:lumOff val="3039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5">
                <a:hueOff val="-1654278"/>
                <a:satOff val="-8885"/>
                <a:lumOff val="3039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Peer-to-Peer accommodation network developers Airbnb benefit from using the business model known as multi-sided platform (Rumble and </a:t>
          </a:r>
          <a:r>
            <a:rPr lang="en-GB" sz="1900" kern="1200" dirty="0" err="1"/>
            <a:t>Mangematin</a:t>
          </a:r>
          <a:r>
            <a:rPr lang="en-GB" sz="1900" kern="1200" dirty="0"/>
            <a:t> 2015)</a:t>
          </a:r>
        </a:p>
      </dsp:txBody>
      <dsp:txXfrm rot="10800000">
        <a:off x="0" y="1183123"/>
        <a:ext cx="9906000" cy="775965"/>
      </dsp:txXfrm>
    </dsp:sp>
    <dsp:sp modelId="{36B6F8B2-7716-B544-B300-0E038F63B21B}">
      <dsp:nvSpPr>
        <dsp:cNvPr id="0" name=""/>
        <dsp:cNvSpPr/>
      </dsp:nvSpPr>
      <dsp:spPr>
        <a:xfrm rot="10800000">
          <a:off x="0" y="555"/>
          <a:ext cx="9906000" cy="1194215"/>
        </a:xfrm>
        <a:prstGeom prst="upArrowCallout">
          <a:avLst/>
        </a:prstGeom>
        <a:gradFill rotWithShape="0">
          <a:gsLst>
            <a:gs pos="0">
              <a:schemeClr val="accent5">
                <a:hueOff val="-3308557"/>
                <a:satOff val="-17770"/>
                <a:lumOff val="6078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5">
                <a:hueOff val="-3308557"/>
                <a:satOff val="-17770"/>
                <a:lumOff val="6078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/>
            <a:t>The business model focuses on demonstrating how Airbnb, hosts, guests, and partners foster value creation, capture, and dissemination through peer-to-peer accommodation. (</a:t>
          </a:r>
          <a:r>
            <a:rPr lang="en-GB" sz="1900" b="0" i="0" kern="1200" dirty="0" err="1"/>
            <a:t>Dolincar</a:t>
          </a:r>
          <a:r>
            <a:rPr lang="en-GB" sz="1900" b="0" i="0" kern="1200" dirty="0"/>
            <a:t> 2017)</a:t>
          </a:r>
          <a:endParaRPr lang="en-US" sz="1900" kern="1200" dirty="0"/>
        </a:p>
      </dsp:txBody>
      <dsp:txXfrm rot="10800000">
        <a:off x="0" y="555"/>
        <a:ext cx="9906000" cy="7759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475CF5-DC1B-4D4F-BE15-EAC3D4FCBFC0}">
      <dsp:nvSpPr>
        <dsp:cNvPr id="0" name=""/>
        <dsp:cNvSpPr/>
      </dsp:nvSpPr>
      <dsp:spPr>
        <a:xfrm>
          <a:off x="1442999" y="84679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5F5097-233B-4626-93C9-E82B5DC708F6}">
      <dsp:nvSpPr>
        <dsp:cNvPr id="0" name=""/>
        <dsp:cNvSpPr/>
      </dsp:nvSpPr>
      <dsp:spPr>
        <a:xfrm>
          <a:off x="254999" y="2534534"/>
          <a:ext cx="4320000" cy="92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/>
            <a:t>Managers and entrepreneurs can benefit from business models, which enable them to build a big picture view of their businesses and assure that their operational decisions align with their overall objectives. </a:t>
          </a:r>
          <a:r>
            <a:rPr lang="en-GB" sz="1100" kern="1200" dirty="0"/>
            <a:t>Reinhold, S. and </a:t>
          </a:r>
          <a:r>
            <a:rPr lang="en-GB" sz="1100" kern="1200" dirty="0" err="1"/>
            <a:t>Dolnicar</a:t>
          </a:r>
          <a:r>
            <a:rPr lang="en-GB" sz="1100" kern="1200" dirty="0"/>
            <a:t>, S. (2017) </a:t>
          </a:r>
          <a:endParaRPr lang="en-US" sz="1100" kern="1200" dirty="0"/>
        </a:p>
      </dsp:txBody>
      <dsp:txXfrm>
        <a:off x="254999" y="2534534"/>
        <a:ext cx="4320000" cy="922500"/>
      </dsp:txXfrm>
    </dsp:sp>
    <dsp:sp modelId="{CB5488F2-5609-4CDE-BF3F-BCA55FA3691F}">
      <dsp:nvSpPr>
        <dsp:cNvPr id="0" name=""/>
        <dsp:cNvSpPr/>
      </dsp:nvSpPr>
      <dsp:spPr>
        <a:xfrm>
          <a:off x="6518999" y="84679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B174CF-2CBA-4E7B-8795-D9112CAF5FF0}">
      <dsp:nvSpPr>
        <dsp:cNvPr id="0" name=""/>
        <dsp:cNvSpPr/>
      </dsp:nvSpPr>
      <dsp:spPr>
        <a:xfrm>
          <a:off x="5330999" y="2534534"/>
          <a:ext cx="4320000" cy="92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/>
            <a:t>It is a model that describes how different participants in a business venture interact, the benefits and costs they receive, as well as how revenue flows from one client to the next. An organization's business strategy outlines how a business model can be used to differentiate its products and services from those of its competitors, e.g., by targeting a particular segment of the market, lowering costs or increasing service levels. </a:t>
          </a:r>
          <a:r>
            <a:rPr lang="en-GB" sz="1100" kern="1200" dirty="0"/>
            <a:t>(Elliott, 2002) </a:t>
          </a:r>
          <a:endParaRPr lang="en-US" sz="1100" kern="1200" dirty="0"/>
        </a:p>
      </dsp:txBody>
      <dsp:txXfrm>
        <a:off x="5330999" y="2534534"/>
        <a:ext cx="4320000" cy="9225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D97639-CB95-46BC-AB11-A427973A712D}">
      <dsp:nvSpPr>
        <dsp:cNvPr id="0" name=""/>
        <dsp:cNvSpPr/>
      </dsp:nvSpPr>
      <dsp:spPr>
        <a:xfrm>
          <a:off x="1014449" y="602623"/>
          <a:ext cx="1265962" cy="12659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436E19-2AF3-463B-A23C-9939F501CCC3}">
      <dsp:nvSpPr>
        <dsp:cNvPr id="0" name=""/>
        <dsp:cNvSpPr/>
      </dsp:nvSpPr>
      <dsp:spPr>
        <a:xfrm>
          <a:off x="240805" y="2219090"/>
          <a:ext cx="28132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Values: Value Proposition, value creation, value communication and transfer, value capture, value dissemination and value development. </a:t>
          </a:r>
          <a:r>
            <a:rPr lang="en-GB" sz="1300" kern="1200" dirty="0" err="1"/>
            <a:t>Bieger</a:t>
          </a:r>
          <a:r>
            <a:rPr lang="en-GB" sz="1300" kern="1200" dirty="0"/>
            <a:t> and Reinhold (2011)</a:t>
          </a:r>
          <a:endParaRPr lang="en-US" sz="1300" kern="1200" dirty="0"/>
        </a:p>
      </dsp:txBody>
      <dsp:txXfrm>
        <a:off x="240805" y="2219090"/>
        <a:ext cx="2813249" cy="720000"/>
      </dsp:txXfrm>
    </dsp:sp>
    <dsp:sp modelId="{EB9B3A59-BF6C-474F-B833-C1BD8C2AE77C}">
      <dsp:nvSpPr>
        <dsp:cNvPr id="0" name=""/>
        <dsp:cNvSpPr/>
      </dsp:nvSpPr>
      <dsp:spPr>
        <a:xfrm>
          <a:off x="4320018" y="602623"/>
          <a:ext cx="1265962" cy="12659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360133-A645-47E8-9C28-5C1FACB57E05}">
      <dsp:nvSpPr>
        <dsp:cNvPr id="0" name=""/>
        <dsp:cNvSpPr/>
      </dsp:nvSpPr>
      <dsp:spPr>
        <a:xfrm>
          <a:off x="3546374" y="2219090"/>
          <a:ext cx="28132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Chosen Values: Value Proposition and Development</a:t>
          </a:r>
          <a:endParaRPr lang="en-US" sz="1300" kern="1200" dirty="0"/>
        </a:p>
      </dsp:txBody>
      <dsp:txXfrm>
        <a:off x="3546374" y="2219090"/>
        <a:ext cx="2813249" cy="720000"/>
      </dsp:txXfrm>
    </dsp:sp>
    <dsp:sp modelId="{C92E431A-63BD-4AB5-9008-CD2CBDB6BBA2}">
      <dsp:nvSpPr>
        <dsp:cNvPr id="0" name=""/>
        <dsp:cNvSpPr/>
      </dsp:nvSpPr>
      <dsp:spPr>
        <a:xfrm>
          <a:off x="7625586" y="602623"/>
          <a:ext cx="1265962" cy="12659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04A927-86E3-4F26-9E97-977227912032}">
      <dsp:nvSpPr>
        <dsp:cNvPr id="0" name=""/>
        <dsp:cNvSpPr/>
      </dsp:nvSpPr>
      <dsp:spPr>
        <a:xfrm>
          <a:off x="6851943" y="2219090"/>
          <a:ext cx="28132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Business models by Paul </a:t>
          </a:r>
          <a:r>
            <a:rPr lang="en-GB" sz="1300" kern="1200" dirty="0" err="1"/>
            <a:t>Timmers</a:t>
          </a:r>
          <a:r>
            <a:rPr lang="en-GB" sz="1300" kern="1200" dirty="0"/>
            <a:t> (1999) – Electronic markets and social markets</a:t>
          </a:r>
          <a:endParaRPr lang="en-US" sz="1300" kern="1200" dirty="0"/>
        </a:p>
      </dsp:txBody>
      <dsp:txXfrm>
        <a:off x="6851943" y="2219090"/>
        <a:ext cx="2813249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964519-2218-5D49-B60E-43D65810BF46}">
      <dsp:nvSpPr>
        <dsp:cNvPr id="0" name=""/>
        <dsp:cNvSpPr/>
      </dsp:nvSpPr>
      <dsp:spPr>
        <a:xfrm>
          <a:off x="0" y="231856"/>
          <a:ext cx="9905999" cy="1511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It is essential that tourists are able to reach the destination from their home country; to move around the destination; to have access to attractions and a place to sleep while on holiday. There can be a significant impact on tourism revenues if there are no airports, train connections, good streets, or tourist accommodation. Despite this, building and maintaining high-quality infrastructure for tourism is expensive. </a:t>
          </a:r>
          <a:r>
            <a:rPr lang="en-GB" sz="1900" kern="1200"/>
            <a:t>Kneževič Cvelbar, L.K. and Dolnicar, S. (2017) </a:t>
          </a:r>
          <a:endParaRPr lang="en-US" sz="1900" kern="1200"/>
        </a:p>
      </dsp:txBody>
      <dsp:txXfrm>
        <a:off x="73792" y="305648"/>
        <a:ext cx="9758415" cy="1364056"/>
      </dsp:txXfrm>
    </dsp:sp>
    <dsp:sp modelId="{0147C307-8AAF-854C-B16C-1C28C365389C}">
      <dsp:nvSpPr>
        <dsp:cNvPr id="0" name=""/>
        <dsp:cNvSpPr/>
      </dsp:nvSpPr>
      <dsp:spPr>
        <a:xfrm>
          <a:off x="0" y="1798217"/>
          <a:ext cx="9905999" cy="1511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The application of IPA to assess destination competitiveness in Slovenia presents an interesting case study. Socialism has been replaced by a market economy in recent years. Dwyer (2012)</a:t>
          </a:r>
          <a:endParaRPr lang="en-US" sz="1900" kern="1200"/>
        </a:p>
      </dsp:txBody>
      <dsp:txXfrm>
        <a:off x="73792" y="1872009"/>
        <a:ext cx="9758415" cy="136405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524458-D930-3946-8D9D-62EBD38F2F43}">
      <dsp:nvSpPr>
        <dsp:cNvPr id="0" name=""/>
        <dsp:cNvSpPr/>
      </dsp:nvSpPr>
      <dsp:spPr>
        <a:xfrm>
          <a:off x="8706" y="990179"/>
          <a:ext cx="2602259" cy="15613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The number of beds listed on Airbnb is estimated to be around 6000.</a:t>
          </a:r>
          <a:endParaRPr lang="en-US" sz="1500" kern="1200"/>
        </a:p>
      </dsp:txBody>
      <dsp:txXfrm>
        <a:off x="54437" y="1035910"/>
        <a:ext cx="2510797" cy="1469893"/>
      </dsp:txXfrm>
    </dsp:sp>
    <dsp:sp modelId="{0D5035DF-E6CF-1540-9145-6C036CAF9473}">
      <dsp:nvSpPr>
        <dsp:cNvPr id="0" name=""/>
        <dsp:cNvSpPr/>
      </dsp:nvSpPr>
      <dsp:spPr>
        <a:xfrm>
          <a:off x="2839964" y="1448176"/>
          <a:ext cx="551679" cy="6453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2839964" y="1577248"/>
        <a:ext cx="386175" cy="387216"/>
      </dsp:txXfrm>
    </dsp:sp>
    <dsp:sp modelId="{734594FF-A28E-9941-A98C-83CEBC02CBE4}">
      <dsp:nvSpPr>
        <dsp:cNvPr id="0" name=""/>
        <dsp:cNvSpPr/>
      </dsp:nvSpPr>
      <dsp:spPr>
        <a:xfrm>
          <a:off x="3651869" y="990179"/>
          <a:ext cx="2602259" cy="15613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A total of 157,000 overnight stays were recorded in 2016 as a result of these.</a:t>
          </a:r>
          <a:endParaRPr lang="en-US" sz="1500" kern="1200"/>
        </a:p>
      </dsp:txBody>
      <dsp:txXfrm>
        <a:off x="3697600" y="1035910"/>
        <a:ext cx="2510797" cy="1469893"/>
      </dsp:txXfrm>
    </dsp:sp>
    <dsp:sp modelId="{5A6C3845-AC61-0C4B-825B-01BDDFB0DF61}">
      <dsp:nvSpPr>
        <dsp:cNvPr id="0" name=""/>
        <dsp:cNvSpPr/>
      </dsp:nvSpPr>
      <dsp:spPr>
        <a:xfrm>
          <a:off x="6483128" y="1448176"/>
          <a:ext cx="551679" cy="6453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6483128" y="1577248"/>
        <a:ext cx="386175" cy="387216"/>
      </dsp:txXfrm>
    </dsp:sp>
    <dsp:sp modelId="{5BD4F6A2-A3AB-914B-BB76-9379A8920E86}">
      <dsp:nvSpPr>
        <dsp:cNvPr id="0" name=""/>
        <dsp:cNvSpPr/>
      </dsp:nvSpPr>
      <dsp:spPr>
        <a:xfrm>
          <a:off x="7295033" y="990179"/>
          <a:ext cx="2602259" cy="15613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Listed on Airbnb are mostly hotels and accommodations in Slovenia's capital Ljubljana, the world-known Alpine lake destination, and the seaside resort of Portorož and Piran. </a:t>
          </a:r>
          <a:r>
            <a:rPr lang="en-GB" sz="1500" kern="1200"/>
            <a:t>(Dolnicar 2017)</a:t>
          </a:r>
          <a:endParaRPr lang="en-US" sz="1500" kern="1200"/>
        </a:p>
      </dsp:txBody>
      <dsp:txXfrm>
        <a:off x="7340764" y="1035910"/>
        <a:ext cx="2510797" cy="146989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4C4983-2186-4C62-A3D2-72D1792C00F3}">
      <dsp:nvSpPr>
        <dsp:cNvPr id="0" name=""/>
        <dsp:cNvSpPr/>
      </dsp:nvSpPr>
      <dsp:spPr>
        <a:xfrm>
          <a:off x="1442999" y="20373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B524D1-32EB-4D92-8418-2D232A964834}">
      <dsp:nvSpPr>
        <dsp:cNvPr id="0" name=""/>
        <dsp:cNvSpPr/>
      </dsp:nvSpPr>
      <dsp:spPr>
        <a:xfrm>
          <a:off x="254999" y="261797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Sharing economy</a:t>
          </a:r>
        </a:p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u="none" kern="1200" dirty="0"/>
            <a:t>As Airbnb grows and peer-to-peer accommodation networks expand, the market is able to meet its needs. (</a:t>
          </a:r>
          <a:r>
            <a:rPr lang="en-GB" sz="1300" b="0" i="0" u="none" kern="1200" dirty="0" err="1"/>
            <a:t>Dolnicar</a:t>
          </a:r>
          <a:r>
            <a:rPr lang="en-GB" sz="1300" b="0" i="0" u="none" kern="1200" dirty="0"/>
            <a:t> 2017)</a:t>
          </a:r>
          <a:endParaRPr lang="en-US" sz="1300" kern="1200" dirty="0"/>
        </a:p>
      </dsp:txBody>
      <dsp:txXfrm>
        <a:off x="254999" y="2617979"/>
        <a:ext cx="4320000" cy="720000"/>
      </dsp:txXfrm>
    </dsp:sp>
    <dsp:sp modelId="{1D224453-3B53-4A39-8ABB-0673F62DC3F5}">
      <dsp:nvSpPr>
        <dsp:cNvPr id="0" name=""/>
        <dsp:cNvSpPr/>
      </dsp:nvSpPr>
      <dsp:spPr>
        <a:xfrm>
          <a:off x="6518999" y="20373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4B9DC5-E9F5-4D54-AAA2-531828BACD5B}">
      <dsp:nvSpPr>
        <dsp:cNvPr id="0" name=""/>
        <dsp:cNvSpPr/>
      </dsp:nvSpPr>
      <dsp:spPr>
        <a:xfrm>
          <a:off x="5330999" y="261797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Business models - Tapscott et all (2000) </a:t>
          </a:r>
          <a:endParaRPr lang="en-US" sz="1300" kern="1200" dirty="0"/>
        </a:p>
      </dsp:txBody>
      <dsp:txXfrm>
        <a:off x="5330999" y="2617979"/>
        <a:ext cx="432000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FEFDB8-00AD-8940-8A07-1B063835220D}">
      <dsp:nvSpPr>
        <dsp:cNvPr id="0" name=""/>
        <dsp:cNvSpPr/>
      </dsp:nvSpPr>
      <dsp:spPr>
        <a:xfrm>
          <a:off x="1209" y="220821"/>
          <a:ext cx="4244391" cy="26951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41CD4D-1D60-C341-86EE-8494F40C6DBB}">
      <dsp:nvSpPr>
        <dsp:cNvPr id="0" name=""/>
        <dsp:cNvSpPr/>
      </dsp:nvSpPr>
      <dsp:spPr>
        <a:xfrm>
          <a:off x="472808" y="668840"/>
          <a:ext cx="4244391" cy="26951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The tourism and hospitality industries are changing as we know them. Changing labor market dynamics are impacting supply and demand. </a:t>
          </a:r>
          <a:r>
            <a:rPr lang="en-GB" sz="2300" kern="1200"/>
            <a:t>Forgacs, G. and Dolnicar, S. (2017) </a:t>
          </a:r>
          <a:endParaRPr lang="en-US" sz="2300" kern="1200"/>
        </a:p>
      </dsp:txBody>
      <dsp:txXfrm>
        <a:off x="551747" y="747779"/>
        <a:ext cx="4086513" cy="2537310"/>
      </dsp:txXfrm>
    </dsp:sp>
    <dsp:sp modelId="{2B4DED0B-3535-0646-9D1A-29C7BD424332}">
      <dsp:nvSpPr>
        <dsp:cNvPr id="0" name=""/>
        <dsp:cNvSpPr/>
      </dsp:nvSpPr>
      <dsp:spPr>
        <a:xfrm>
          <a:off x="5188799" y="220821"/>
          <a:ext cx="4244391" cy="26951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AFE5155-A8D0-9B45-A5B0-2142188B5714}">
      <dsp:nvSpPr>
        <dsp:cNvPr id="0" name=""/>
        <dsp:cNvSpPr/>
      </dsp:nvSpPr>
      <dsp:spPr>
        <a:xfrm>
          <a:off x="5660398" y="668840"/>
          <a:ext cx="4244391" cy="26951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In most cases, these new positions are for roles in low-budget productions with small audiences. Increasing the number of jobs available to performers and increasing their compensation are two substantial upsides. (Pupillo 2018)</a:t>
          </a:r>
          <a:endParaRPr lang="en-US" sz="2300" kern="1200"/>
        </a:p>
      </dsp:txBody>
      <dsp:txXfrm>
        <a:off x="5739337" y="747779"/>
        <a:ext cx="4086513" cy="253731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346766-4151-BE42-ABDC-59A3FA3D9086}">
      <dsp:nvSpPr>
        <dsp:cNvPr id="0" name=""/>
        <dsp:cNvSpPr/>
      </dsp:nvSpPr>
      <dsp:spPr>
        <a:xfrm>
          <a:off x="1209" y="670459"/>
          <a:ext cx="4401591" cy="22007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The rules of accommodation have changed as a result of peer-to-peer networks. People who do not provide commercial accommodation can now rent space using efficient online trading platforms. </a:t>
          </a:r>
          <a:r>
            <a:rPr lang="en-GB" sz="2300" kern="1200"/>
            <a:t>Forgacs, G. and Dolnicar, S. (2017) </a:t>
          </a:r>
          <a:endParaRPr lang="en-US" sz="2300" kern="1200"/>
        </a:p>
      </dsp:txBody>
      <dsp:txXfrm>
        <a:off x="65668" y="734918"/>
        <a:ext cx="4272673" cy="2071877"/>
      </dsp:txXfrm>
    </dsp:sp>
    <dsp:sp modelId="{47ABBEA9-AD3E-344C-B3BB-9818A188157B}">
      <dsp:nvSpPr>
        <dsp:cNvPr id="0" name=""/>
        <dsp:cNvSpPr/>
      </dsp:nvSpPr>
      <dsp:spPr>
        <a:xfrm>
          <a:off x="5503198" y="670459"/>
          <a:ext cx="4401591" cy="22007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/>
            <a:t>Peer-to-peer network accommodation is becoming more popular among business travellers, with 31% of Airbnb guests using it for business in the past two years. </a:t>
          </a:r>
          <a:r>
            <a:rPr lang="en-GB" sz="2300" kern="1200" dirty="0"/>
            <a:t>(Paolo, 2017). </a:t>
          </a:r>
          <a:endParaRPr lang="en-US" sz="2300" kern="1200" dirty="0"/>
        </a:p>
      </dsp:txBody>
      <dsp:txXfrm>
        <a:off x="5567657" y="734918"/>
        <a:ext cx="4272673" cy="207187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D0C01F-3E89-412B-A4D9-4F958DA9D02E}">
      <dsp:nvSpPr>
        <dsp:cNvPr id="0" name=""/>
        <dsp:cNvSpPr/>
      </dsp:nvSpPr>
      <dsp:spPr>
        <a:xfrm>
          <a:off x="108988" y="1129569"/>
          <a:ext cx="1282574" cy="128257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41320D-3DB4-4252-B343-FE2549955CA0}">
      <dsp:nvSpPr>
        <dsp:cNvPr id="0" name=""/>
        <dsp:cNvSpPr/>
      </dsp:nvSpPr>
      <dsp:spPr>
        <a:xfrm>
          <a:off x="378329" y="1398910"/>
          <a:ext cx="743893" cy="7438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D7F410-BA8D-4DF4-B240-C7D8831E601A}">
      <dsp:nvSpPr>
        <dsp:cNvPr id="0" name=""/>
        <dsp:cNvSpPr/>
      </dsp:nvSpPr>
      <dsp:spPr>
        <a:xfrm>
          <a:off x="1666401" y="1129569"/>
          <a:ext cx="3023212" cy="1282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Digital disruption </a:t>
          </a:r>
          <a:endParaRPr lang="en-US" sz="2400" kern="1200"/>
        </a:p>
      </dsp:txBody>
      <dsp:txXfrm>
        <a:off x="1666401" y="1129569"/>
        <a:ext cx="3023212" cy="1282574"/>
      </dsp:txXfrm>
    </dsp:sp>
    <dsp:sp modelId="{29130B50-6C15-4544-9A48-78D13B897045}">
      <dsp:nvSpPr>
        <dsp:cNvPr id="0" name=""/>
        <dsp:cNvSpPr/>
      </dsp:nvSpPr>
      <dsp:spPr>
        <a:xfrm>
          <a:off x="5216385" y="1129569"/>
          <a:ext cx="1282574" cy="128257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BE24BF-59E5-4252-811D-9EF6C6C20C9A}">
      <dsp:nvSpPr>
        <dsp:cNvPr id="0" name=""/>
        <dsp:cNvSpPr/>
      </dsp:nvSpPr>
      <dsp:spPr>
        <a:xfrm>
          <a:off x="5485726" y="1398910"/>
          <a:ext cx="743893" cy="7438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2421E6-BF2C-496C-8E06-7BE27F932FA7}">
      <dsp:nvSpPr>
        <dsp:cNvPr id="0" name=""/>
        <dsp:cNvSpPr/>
      </dsp:nvSpPr>
      <dsp:spPr>
        <a:xfrm>
          <a:off x="6773797" y="1129569"/>
          <a:ext cx="3023212" cy="1282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Ecommerce</a:t>
          </a:r>
          <a:endParaRPr lang="en-US" sz="2400" kern="1200"/>
        </a:p>
      </dsp:txBody>
      <dsp:txXfrm>
        <a:off x="6773797" y="1129569"/>
        <a:ext cx="3023212" cy="12825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2052F2-56C5-2E42-B844-D6A139AC69B0}" type="datetimeFigureOut">
              <a:rPr lang="en-GB" smtClean="0"/>
              <a:t>16/12/2022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0046BE-F77C-4F41-B836-859AE387D9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4093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Multi sided platform – different </a:t>
            </a:r>
            <a:r>
              <a:rPr lang="en-GB" dirty="0" err="1"/>
              <a:t>soucres</a:t>
            </a:r>
            <a:r>
              <a:rPr lang="en-GB" dirty="0"/>
              <a:t> e.g. hosts and customers.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0046BE-F77C-4F41-B836-859AE387D9F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9339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as opposed to a business model, which describes how value is created for customers and shared with suppliers and other partners, a business model is a method of creating value to generate profits for the business.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(Casadesus-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Masanell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Ricart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2010: 205)</a:t>
            </a:r>
          </a:p>
          <a:p>
            <a:endParaRPr lang="en-GB" sz="1800" dirty="0">
              <a:effectLst/>
              <a:latin typeface="Calibri" panose="020F0502020204030204" pitchFamily="34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</a:rPr>
              <a:t>Both have given similar descriptions of Business models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0046BE-F77C-4F41-B836-859AE387D9F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9369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are many different types of values.</a:t>
            </a:r>
          </a:p>
          <a:p>
            <a:r>
              <a:rPr lang="en-GB" dirty="0"/>
              <a:t>Value development </a:t>
            </a:r>
          </a:p>
          <a:p>
            <a:r>
              <a:rPr lang="en-GB" dirty="0"/>
              <a:t>Business models – </a:t>
            </a:r>
            <a:r>
              <a:rPr lang="en-GB" dirty="0" err="1"/>
              <a:t>paul</a:t>
            </a:r>
            <a:r>
              <a:rPr lang="en-GB" dirty="0"/>
              <a:t> </a:t>
            </a:r>
            <a:r>
              <a:rPr lang="en-GB" dirty="0" err="1"/>
              <a:t>timmers</a:t>
            </a:r>
            <a:r>
              <a:rPr lang="en-GB" dirty="0"/>
              <a:t> 1999</a:t>
            </a:r>
          </a:p>
          <a:p>
            <a:r>
              <a:rPr lang="en-GB" dirty="0"/>
              <a:t>Online shopping and social media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0046BE-F77C-4F41-B836-859AE387D9F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7160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Only one airport</a:t>
            </a:r>
          </a:p>
          <a:p>
            <a:r>
              <a:rPr lang="en-GB" dirty="0"/>
              <a:t>Very expensive to </a:t>
            </a:r>
            <a:r>
              <a:rPr lang="en-GB" dirty="0" err="1"/>
              <a:t>bulid</a:t>
            </a:r>
            <a:endParaRPr lang="en-GB" dirty="0"/>
          </a:p>
          <a:p>
            <a:r>
              <a:rPr lang="en-GB" dirty="0"/>
              <a:t>Need investments to build more hotels</a:t>
            </a:r>
          </a:p>
          <a:p>
            <a:r>
              <a:rPr lang="en-GB" dirty="0"/>
              <a:t>Very pretty nature reserves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0046BE-F77C-4F41-B836-859AE387D9F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752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Information about Airbnb</a:t>
            </a:r>
          </a:p>
          <a:p>
            <a:r>
              <a:rPr lang="en-GB" dirty="0"/>
              <a:t>Rules and Regulations put in place in Slovenia about renting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0046BE-F77C-4F41-B836-859AE387D9F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8967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Sharing economy – areas of growth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B-Web's Opportunity Matrix examines the envisioned value of the platform in a concise manner. One phase in the process of designing a strategy is creating a value map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. ( </a:t>
            </a:r>
            <a:r>
              <a:rPr lang="en-GB" b="1" i="0" u="none" strike="noStrike" dirty="0" err="1">
                <a:solidFill>
                  <a:srgbClr val="000000"/>
                </a:solidFill>
                <a:effectLst/>
              </a:rPr>
              <a:t>Ponellis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 2001)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0046BE-F77C-4F41-B836-859AE387D9F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4690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Both books are quite different but use technology to address how much we rely on it in our jobs. </a:t>
            </a:r>
          </a:p>
          <a:p>
            <a:r>
              <a:rPr lang="en-GB" dirty="0"/>
              <a:t>Both mention labour markets relying on supply and demand and how much that has changed.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0046BE-F77C-4F41-B836-859AE387D9F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2911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Could argue that Airbnb is a good and bad thing for employment.</a:t>
            </a:r>
          </a:p>
          <a:p>
            <a:r>
              <a:rPr lang="en-GB" dirty="0"/>
              <a:t>Allows individuals to rent out their properties or space to earn income.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0046BE-F77C-4F41-B836-859AE387D9F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4462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Digital disruption because Airbnb has made a digital impact to the hospitality sector.</a:t>
            </a:r>
          </a:p>
          <a:p>
            <a:r>
              <a:rPr lang="en-GB" dirty="0"/>
              <a:t>How well Airbnb are digitally and their ecommerce side of business is thriving e.g. app.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0046BE-F77C-4F41-B836-859AE387D9F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6899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.xml"/><Relationship Id="rId13" Type="http://schemas.openxmlformats.org/officeDocument/2006/relationships/image" Target="../media/image3.png"/><Relationship Id="rId3" Type="http://schemas.microsoft.com/office/2007/relationships/media" Target="../media/media3.m4a"/><Relationship Id="rId7" Type="http://schemas.openxmlformats.org/officeDocument/2006/relationships/image" Target="../media/image1.jpeg"/><Relationship Id="rId12" Type="http://schemas.microsoft.com/office/2007/relationships/diagramDrawing" Target="../diagrams/drawing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notesSlide" Target="../notesSlides/notesSlide1.xml"/><Relationship Id="rId11" Type="http://schemas.openxmlformats.org/officeDocument/2006/relationships/diagramColors" Target="../diagrams/colors1.xml"/><Relationship Id="rId5" Type="http://schemas.openxmlformats.org/officeDocument/2006/relationships/slideLayout" Target="../slideLayouts/slideLayout2.xml"/><Relationship Id="rId10" Type="http://schemas.openxmlformats.org/officeDocument/2006/relationships/diagramQuickStyle" Target="../diagrams/quickStyle1.xml"/><Relationship Id="rId4" Type="http://schemas.openxmlformats.org/officeDocument/2006/relationships/audio" Target="../media/media3.m4a"/><Relationship Id="rId9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microsoft.com/office/2007/relationships/media" Target="../media/media6.m4a"/><Relationship Id="rId7" Type="http://schemas.openxmlformats.org/officeDocument/2006/relationships/diagramData" Target="../diagrams/data3.xml"/><Relationship Id="rId12" Type="http://schemas.openxmlformats.org/officeDocument/2006/relationships/image" Target="../media/image3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notesSlide" Target="../notesSlides/notesSlide3.xml"/><Relationship Id="rId11" Type="http://schemas.microsoft.com/office/2007/relationships/diagramDrawing" Target="../diagrams/drawing3.xml"/><Relationship Id="rId5" Type="http://schemas.openxmlformats.org/officeDocument/2006/relationships/slideLayout" Target="../slideLayouts/slideLayout2.xml"/><Relationship Id="rId10" Type="http://schemas.openxmlformats.org/officeDocument/2006/relationships/diagramColors" Target="../diagrams/colors3.xml"/><Relationship Id="rId4" Type="http://schemas.openxmlformats.org/officeDocument/2006/relationships/audio" Target="../media/media6.m4a"/><Relationship Id="rId9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5.xml"/><Relationship Id="rId9" Type="http://schemas.microsoft.com/office/2007/relationships/diagramDrawing" Target="../diagrams/drawing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6.xml"/><Relationship Id="rId9" Type="http://schemas.microsoft.com/office/2007/relationships/diagramDrawing" Target="../diagrams/drawing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8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8.xml"/><Relationship Id="rId9" Type="http://schemas.microsoft.com/office/2007/relationships/diagramDrawing" Target="../diagrams/drawing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9.xml"/><Relationship Id="rId9" Type="http://schemas.microsoft.com/office/2007/relationships/diagramDrawing" Target="../diagrams/drawing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x.doi.org/10.23912/9781911396512&#8211;3607" TargetMode="External"/><Relationship Id="rId2" Type="http://schemas.openxmlformats.org/officeDocument/2006/relationships/hyperlink" Target="https://dx.doi.org/10.23912/9781911396512&#8211;3601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tourman.2011.03.010" TargetMode="External"/><Relationship Id="rId2" Type="http://schemas.openxmlformats.org/officeDocument/2006/relationships/hyperlink" Target="https://dx.doi.org/10.23912/9781911396512&#8211;3607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x.doi.org/10.23912/9781911396512&#8211;3612" TargetMode="External"/><Relationship Id="rId4" Type="http://schemas.openxmlformats.org/officeDocument/2006/relationships/hyperlink" Target="https://books.mec.biz/download-book/2160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x.doi.org/10.23912/9781911396512&#8211;3607" TargetMode="External"/><Relationship Id="rId2" Type="http://schemas.openxmlformats.org/officeDocument/2006/relationships/hyperlink" Target="https://dx.doi.org/10.23912/9781911396512&#8211;361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02/1532-2890(2001)9999:9999%3c::AID-ASI1082%3e3.0.CO;2-4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x.doi.org/10.23912/9781911396512&#8211;3601" TargetMode="External"/><Relationship Id="rId2" Type="http://schemas.openxmlformats.org/officeDocument/2006/relationships/hyperlink" Target="https://doi.org/10.1007/978-3-319-78420-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-org.ezproxy.uwtsd.ac.uk/10.1007/s12525-014-0177-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3F80D-4D0E-5E8E-9805-C7061190B5C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Digital Business </a:t>
            </a:r>
            <a:br>
              <a:rPr lang="en-GB" dirty="0"/>
            </a:br>
            <a:r>
              <a:rPr lang="en-GB" dirty="0"/>
              <a:t>BMSP6002</a:t>
            </a:r>
            <a:br>
              <a:rPr lang="en-GB" dirty="0"/>
            </a:br>
            <a:r>
              <a:rPr lang="en-GB" dirty="0" err="1"/>
              <a:t>dR</a:t>
            </a:r>
            <a:r>
              <a:rPr lang="en-GB" dirty="0"/>
              <a:t> ROISIN </a:t>
            </a:r>
            <a:r>
              <a:rPr lang="en-GB" dirty="0" err="1"/>
              <a:t>mULLINS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D8E405-86F5-053D-26D4-7E58764D0BA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bY</a:t>
            </a:r>
            <a:r>
              <a:rPr lang="en-GB" dirty="0"/>
              <a:t> </a:t>
            </a:r>
            <a:r>
              <a:rPr lang="en-GB" dirty="0" err="1"/>
              <a:t>nIA-mAI</a:t>
            </a:r>
            <a:r>
              <a:rPr lang="en-GB" dirty="0"/>
              <a:t> Hopcroft 2003405</a:t>
            </a:r>
          </a:p>
        </p:txBody>
      </p:sp>
      <p:pic>
        <p:nvPicPr>
          <p:cNvPr id="5" name="Audio Recording 15 Dec 2022 at 12:26:44">
            <a:hlinkClick r:id="" action="ppaction://media"/>
            <a:extLst>
              <a:ext uri="{FF2B5EF4-FFF2-40B4-BE49-F238E27FC236}">
                <a16:creationId xmlns:a16="http://schemas.microsoft.com/office/drawing/2014/main" id="{61816EC7-FFED-CC7F-989F-90BCC8371A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47552" y="3095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641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57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7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19B02-38A8-00F9-FB10-AC6D02258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r>
              <a:rPr lang="en-GB" dirty="0"/>
              <a:t>Chapter 3 – 	Airbnb’s business model 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1582CE49-6E31-93B0-F877-8BD5AE636D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3658593"/>
              </p:ext>
            </p:extLst>
          </p:nvPr>
        </p:nvGraphicFramePr>
        <p:xfrm>
          <a:off x="1141413" y="2418820"/>
          <a:ext cx="9906000" cy="31427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6" name="Audio Recording 15 Dec 2022 at 13:44:28">
            <a:hlinkClick r:id="" action="ppaction://media"/>
            <a:extLst>
              <a:ext uri="{FF2B5EF4-FFF2-40B4-BE49-F238E27FC236}">
                <a16:creationId xmlns:a16="http://schemas.microsoft.com/office/drawing/2014/main" id="{983D65F2-0923-2136-61A7-3DDA264572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9473716" y="5833082"/>
            <a:ext cx="812800" cy="812800"/>
          </a:xfrm>
          <a:prstGeom prst="rect">
            <a:avLst/>
          </a:prstGeom>
        </p:spPr>
      </p:pic>
      <p:pic>
        <p:nvPicPr>
          <p:cNvPr id="3" name="Audio Recording 16 Dec 2022 at 12:34:36">
            <a:hlinkClick r:id="" action="ppaction://media"/>
            <a:extLst>
              <a:ext uri="{FF2B5EF4-FFF2-40B4-BE49-F238E27FC236}">
                <a16:creationId xmlns:a16="http://schemas.microsoft.com/office/drawing/2014/main" id="{25467CCF-A894-6F6C-4576-43A25CA6A62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0373113" y="583308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740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73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26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DD89C-023B-26A2-6989-783ADB594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Business models views from two authors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0BFFC6-E0B0-1176-E606-73F8C0BE8E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0691201"/>
              </p:ext>
            </p:extLst>
          </p:nvPr>
        </p:nvGraphicFramePr>
        <p:xfrm>
          <a:off x="1141412" y="2249487"/>
          <a:ext cx="9905999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8" name="Audio Recording 16 Dec 2022 at 12:39:54">
            <a:hlinkClick r:id="" action="ppaction://media"/>
            <a:extLst>
              <a:ext uri="{FF2B5EF4-FFF2-40B4-BE49-F238E27FC236}">
                <a16:creationId xmlns:a16="http://schemas.microsoft.com/office/drawing/2014/main" id="{6CE54F99-83B2-5729-0371-3FD454CC6C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657166" y="5943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219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94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4BB36-5648-546A-D201-F8D2A9F578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8B77C6-38FB-280D-28CE-F389455894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9373761"/>
              </p:ext>
            </p:extLst>
          </p:nvPr>
        </p:nvGraphicFramePr>
        <p:xfrm>
          <a:off x="1141412" y="2249487"/>
          <a:ext cx="9905999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3" name="Audio Recording 16 Dec 2022 at 12:43:05">
            <a:hlinkClick r:id="" action="ppaction://media"/>
            <a:extLst>
              <a:ext uri="{FF2B5EF4-FFF2-40B4-BE49-F238E27FC236}">
                <a16:creationId xmlns:a16="http://schemas.microsoft.com/office/drawing/2014/main" id="{E8081D6A-1ADC-97F4-BBE9-0D8560E73A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9285208" y="5833082"/>
            <a:ext cx="812800" cy="812800"/>
          </a:xfrm>
          <a:prstGeom prst="rect">
            <a:avLst/>
          </a:prstGeom>
        </p:spPr>
      </p:pic>
      <p:pic>
        <p:nvPicPr>
          <p:cNvPr id="4" name="Audio Recording 16 Dec 2022 at 12:45:19">
            <a:hlinkClick r:id="" action="ppaction://media"/>
            <a:extLst>
              <a:ext uri="{FF2B5EF4-FFF2-40B4-BE49-F238E27FC236}">
                <a16:creationId xmlns:a16="http://schemas.microsoft.com/office/drawing/2014/main" id="{3B995832-22FD-7D4D-F304-41EF3720AEC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0234611" y="583308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816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57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57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C0769-31B1-2E66-1DF7-EE8C66CAE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Chapter 9 – Filling Infrastructure gaps 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EB914319-7972-58AE-F47D-9A65168A275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41412" y="2249487"/>
          <a:ext cx="9905999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Recording 16 Dec 2022 at 12:53:13">
            <a:hlinkClick r:id="" action="ppaction://media"/>
            <a:extLst>
              <a:ext uri="{FF2B5EF4-FFF2-40B4-BE49-F238E27FC236}">
                <a16:creationId xmlns:a16="http://schemas.microsoft.com/office/drawing/2014/main" id="{5C6A7875-4DA1-BF15-4D5B-5484D2430A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234611" y="585448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503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51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14077-8E46-1AF7-CC2E-ADD35D3191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Airbnb within </a:t>
            </a:r>
            <a:r>
              <a:rPr lang="en-GB" dirty="0" err="1"/>
              <a:t>solvenia</a:t>
            </a:r>
            <a:endParaRPr lang="en-GB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0CC2E6C3-BC76-108D-EC6F-2F97E311FD4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41412" y="2249487"/>
          <a:ext cx="9905999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Recording 16 Dec 2022 at 12:56:55">
            <a:hlinkClick r:id="" action="ppaction://media"/>
            <a:extLst>
              <a:ext uri="{FF2B5EF4-FFF2-40B4-BE49-F238E27FC236}">
                <a16:creationId xmlns:a16="http://schemas.microsoft.com/office/drawing/2014/main" id="{2BFE16C1-C9D4-E45E-115B-00BB4707D1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146787" y="570208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2285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10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55B16-215E-6A99-BE70-FE356338A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Themes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FE4C0295-B76A-872C-7AFF-AFEECF8DF1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170459"/>
              </p:ext>
            </p:extLst>
          </p:nvPr>
        </p:nvGraphicFramePr>
        <p:xfrm>
          <a:off x="1141412" y="2249487"/>
          <a:ext cx="9905999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Recording 16 Dec 2022 at 13:02:14">
            <a:hlinkClick r:id="" action="ppaction://media"/>
            <a:extLst>
              <a:ext uri="{FF2B5EF4-FFF2-40B4-BE49-F238E27FC236}">
                <a16:creationId xmlns:a16="http://schemas.microsoft.com/office/drawing/2014/main" id="{055AE0F0-61AE-38A8-6303-F4231C290D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234611" y="579120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134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00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EF4763-EB4A-4A35-89EB-AD2763B48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8B645F-AC36-B0E8-1104-B5F2A85B9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r>
              <a:rPr lang="en-GB" dirty="0"/>
              <a:t>Chapter 14 – The impact on employment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7134F0E-A6CC-1D2E-7EBE-4C4A707855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5031416"/>
              </p:ext>
            </p:extLst>
          </p:nvPr>
        </p:nvGraphicFramePr>
        <p:xfrm>
          <a:off x="1141411" y="2440771"/>
          <a:ext cx="9905999" cy="3584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Recording 16 Dec 2022 at 13:09:14">
            <a:hlinkClick r:id="" action="ppaction://media"/>
            <a:extLst>
              <a:ext uri="{FF2B5EF4-FFF2-40B4-BE49-F238E27FC236}">
                <a16:creationId xmlns:a16="http://schemas.microsoft.com/office/drawing/2014/main" id="{3AEA17D3-AF38-BF6C-24F4-12B71705A7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047410" y="581064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2480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17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62EBB-3C26-26BC-CF30-DDE309465C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Airbnb has impacted employment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BC85A6EF-ADB4-657B-CEFA-7126F29669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9035216"/>
              </p:ext>
            </p:extLst>
          </p:nvPr>
        </p:nvGraphicFramePr>
        <p:xfrm>
          <a:off x="1141412" y="2249487"/>
          <a:ext cx="9905999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Recording 16 Dec 2022 at 13:11:22">
            <a:hlinkClick r:id="" action="ppaction://media"/>
            <a:extLst>
              <a:ext uri="{FF2B5EF4-FFF2-40B4-BE49-F238E27FC236}">
                <a16:creationId xmlns:a16="http://schemas.microsoft.com/office/drawing/2014/main" id="{A0C3BC62-6750-8B95-0841-EAF04D7DF7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234611" y="586407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818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60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4EC32-62AA-0CE2-383B-1545053F3E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Themes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693236F-B730-A184-97B7-4A3E0721CBB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41412" y="2249487"/>
          <a:ext cx="9905999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Recording 16 Dec 2022 at 13:14:11">
            <a:hlinkClick r:id="" action="ppaction://media"/>
            <a:extLst>
              <a:ext uri="{FF2B5EF4-FFF2-40B4-BE49-F238E27FC236}">
                <a16:creationId xmlns:a16="http://schemas.microsoft.com/office/drawing/2014/main" id="{DCDCBF63-F67E-ABF9-49D9-FA7B66E3AF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122115" y="583308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1001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3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27377-78B4-2ED0-E35A-D2779E5A9E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B2E41-790D-869D-1799-BADCDA7F11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Bieger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and Reinhold (2011) Chapter 3 – Airbnb’s Business Model,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Peer-to-Peer Accommodation </a:t>
            </a:r>
            <a:r>
              <a:rPr lang="en-GB" sz="1800" i="1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2"/>
              </a:rPr>
              <a:t>https://dx.doi.org/10.23912/9781911396512–3601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Casadesus-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Masanell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Ricart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2010: 205 Chapter 3 – Airbnb’s Business Model,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Peer-to-Peer Accommodation Networks: Pushing the boundaries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Oxford: Goodfellow Publishers, pp. 27–38,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https://dx.doi.org/10.23912/9781911396512–3601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(2017) Chapter 3 – Airbnb’s Business Model,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Peer-to-Peer Accommodation Networks: Pushing the boundaries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Oxford: Goodfellow Publishers, pp. 27–38,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https://dx.doi.org/10.23912/9781911396512–3601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 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S. (2017) Chapter 9 – Filling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Infrastruc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-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ture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Gaps,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Peer-to-Peer Accommodation Networks: Pushing the boundaries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Oxford: Goodfellow Publishers, pp. 98–108,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3"/>
              </a:rPr>
              <a:t>https://dx.doi.org/10.23912/9781911396512–3607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15658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4FACB-AE7C-2718-7DA9-B27C81380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9AAB3B-0AA2-B7E7-7740-AA3985518D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S. (2017) Chapter 9 – Filling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Infrastruc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-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ture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Gaps,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Peer-to-Peer Accommodation Networks: Pushing the boundaries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Oxford: Goodfellow Publishers, pp. 98–108,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2"/>
              </a:rPr>
              <a:t>https://dx.doi.org/10.23912/9781911396512–3607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Dwyer,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Cvelbar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 K., Edwards, D., &amp;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Mihalic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T. (2012). Fashioning a destination tourism future: The case of Slovenia.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Tourism Management (1982)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33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(2), 305–316. </a:t>
            </a:r>
            <a:r>
              <a:rPr lang="en-GB" sz="1800" u="sng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https://doi.org/10.1016/j.tourman.2011.03.010</a:t>
            </a:r>
            <a:r>
              <a:rPr lang="en-GB" sz="18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Elliott, Steve (February 2002) </a:t>
            </a:r>
            <a:r>
              <a:rPr lang="en-GB" sz="1800" kern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Electronic Commerce: B2C Strategies and Models (John Wiley Series in Information Systems) received from</a:t>
            </a:r>
            <a:r>
              <a:rPr lang="en-GB" sz="1800" u="none" strike="noStrike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800" b="1" u="none" strike="noStrike" dirty="0">
                <a:solidFill>
                  <a:srgbClr val="B8FA5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Electronic Commerce - B2C Strategies &amp; Models (E-Book)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Forgacs, G.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(2017) Chapter 14 – The Impact on Employ-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ment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Peer-to-Peer Accommodation Networks: Pushing the boundaries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Oxford: Goodfellow Publishers, pp. 160–169, 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https://dx.doi.org/10.23912/9781911396512–3612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97523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CF723-CF4B-B24F-141C-C6B9B65E45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8E52E-DF2D-B5BD-6230-FE11D0732C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Forgacs, G.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S. (2017) Chapter 14 – The Impact on Employment,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Peer-to-Peer Accommodation Networks: Pushing the boundaries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Oxford: Goodfellow Publishers, pp. 160–169,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2"/>
              </a:rPr>
              <a:t>https://dx.doi.org/10.23912/9781911396512–3612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Kneževic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̌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Cvelbar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L.K.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S. (2017) Chapter 9 – Filling Infrastructure Gaps,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Peer-to-Peer Accommodation Networks: Pushing the boundaries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Oxford: Goodfellow Publishers, pp. 98–108,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3"/>
              </a:rPr>
              <a:t>https://dx.doi.org/10.23912/9781911396512–3607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Paolo (2017) Chapter 14 – The Impact on Employment,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Peer-to-Peer Accommodation Networks: Pushing the boundaries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Oxford: Goodfellow Publishers, pp. 160–169,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2"/>
              </a:rPr>
              <a:t>https://dx.doi.org/10.23912/9781911396512–3612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Ponelis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(2001). Book review: Digital capital: Harnessing the power of business webs, by Don Tapscott, David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Ticoll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&amp; Alex Lowy [Review of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Book review: Digital capital: Harnessing the power of business webs, by Don Tapscott, David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Ticoll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&amp; Alex Lowy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].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the American Society for Information Science and Technology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52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(5), 438–439. John Wiley &amp; Sons, Inc. </a:t>
            </a:r>
            <a:r>
              <a:rPr lang="en-GB" sz="1800" u="sng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https://doi.org/10.1002/1532-2890(2001)9999:9999&lt;::AID-ASI1082&gt;3.0.CO;2-4</a:t>
            </a:r>
            <a:r>
              <a:rPr lang="en-GB" sz="18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22566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6C183-BC3B-33E7-6BB8-096ECE6A4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4890C-4336-BF5F-81B7-D26EDFBFD1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Pupillo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Noam, E., &amp;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Waverman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 (2018).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Digitized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Labor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Impact of the Internet on Employment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Pupillo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 Noam, &amp; L.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Waverman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Eds.; 1st ed. 2018.). Springer International Publishing. </a:t>
            </a:r>
            <a:r>
              <a:rPr lang="en-GB" sz="1800" u="sng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https://doi.org/10.1007/978-3-319-78420-5</a:t>
            </a:r>
            <a:r>
              <a:rPr lang="en-GB" sz="18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Reinhold, S.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(2017) Chapter 3 – Airbnb’s Business Model,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Peer-to-Peer Accommodation Networks: Pushing the boundaries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Oxford: Goodfellow Publishers, pp. 27–38,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https://dx.doi.org/10.23912/9781911396512–3601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 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Rumble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Mangematin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2015 Chapter 3 – Airbnb’s Business Model,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Peer-to-Peer Accommodation Networks: Pushing the boundaries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Oxford: Goodfellow Publishers, pp. 27–38,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https://dx.doi.org/10.23912/9781911396512–3601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Rochet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Tircole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2003 Chapter 3 – Airbnb’s Business Model,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Peer-to-Peer Accommodation Networks: Pushing the boundaries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Oxford: Goodfellow Publishers, pp. 27–38,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https://dx.doi.org/10.23912/9781911396512–3601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R., Zimmermann, HD. Status of business model and electronic market research: An interview with Paul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Timmers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Electron Markets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24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235–241 (2014). </a:t>
            </a:r>
            <a:r>
              <a:rPr lang="en-GB" sz="1800" u="sng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https://doi-org.ezproxy.uwtsd.ac.uk/10.1007/s12525-014-0177-3</a:t>
            </a:r>
            <a:r>
              <a:rPr lang="en-GB" sz="180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31923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9649</TotalTime>
  <Words>1766</Words>
  <Application>Microsoft Macintosh PowerPoint</Application>
  <PresentationFormat>Widescreen</PresentationFormat>
  <Paragraphs>82</Paragraphs>
  <Slides>14</Slides>
  <Notes>9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Times New Roman</vt:lpstr>
      <vt:lpstr>Tw Cen MT</vt:lpstr>
      <vt:lpstr>Circuit</vt:lpstr>
      <vt:lpstr>Digital Business  BMSP6002 dR ROISIN mULLINS</vt:lpstr>
      <vt:lpstr>Chapter 3 –  Airbnb’s business model </vt:lpstr>
      <vt:lpstr>Business models views from two authors</vt:lpstr>
      <vt:lpstr>Themes</vt:lpstr>
      <vt:lpstr>Chapter 9 – Filling Infrastructure gaps </vt:lpstr>
      <vt:lpstr>Airbnb within solvenia</vt:lpstr>
      <vt:lpstr>Themes</vt:lpstr>
      <vt:lpstr>Chapter 14 – The impact on employment</vt:lpstr>
      <vt:lpstr>How Airbnb has impacted employment</vt:lpstr>
      <vt:lpstr>Themes</vt:lpstr>
      <vt:lpstr>References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Business  BMSP6002 dR ROISIN mULLINS</dc:title>
  <dc:creator>Nia-Mai Hopcroft (2003405)</dc:creator>
  <cp:lastModifiedBy>Nia-Mai Hopcroft (2003405)</cp:lastModifiedBy>
  <cp:revision>18</cp:revision>
  <dcterms:created xsi:type="dcterms:W3CDTF">2022-12-09T20:22:06Z</dcterms:created>
  <dcterms:modified xsi:type="dcterms:W3CDTF">2022-12-16T13:15:40Z</dcterms:modified>
</cp:coreProperties>
</file>