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fntdata" ContentType="application/x-fontdata"/>
  <Default Extension="xml" ContentType="application/xml"/>
  <Default Extension="mp4" ContentType="video/mp4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8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Abril Fatface" panose="02000503000000020003" pitchFamily="2" charset="77"/>
      <p:regular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Forum" panose="02000000000000000000" pitchFamily="2" charset="0"/>
      <p:regular r:id="rId21"/>
    </p:embeddedFont>
    <p:embeddedFont>
      <p:font typeface="Open Sans Light" panose="020B0306030504020204" pitchFamily="34" charset="0"/>
      <p:regular r:id="rId22"/>
    </p:embeddedFont>
    <p:embeddedFont>
      <p:font typeface="TT Drugs" panose="02000503060000020003" pitchFamily="2" charset="77"/>
      <p:regular r:id="rId23"/>
    </p:embeddedFont>
    <p:embeddedFont>
      <p:font typeface="TT Drugs Bold" panose="02000803060000020003" pitchFamily="2" charset="77"/>
      <p:regular r:id="rId24"/>
      <p:bold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 autoAdjust="0"/>
    <p:restoredTop sz="94626" autoAdjust="0"/>
  </p:normalViewPr>
  <p:slideViewPr>
    <p:cSldViewPr>
      <p:cViewPr varScale="1">
        <p:scale>
          <a:sx n="70" d="100"/>
          <a:sy n="70" d="100"/>
        </p:scale>
        <p:origin x="840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viewProps" Target="viewProps.xml"/><Relationship Id="rId30" Type="http://schemas.openxmlformats.org/officeDocument/2006/relationships/customXml" Target="../customXml/item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why create this sort of business?</a:t>
            </a:r>
          </a:p>
          <a:p>
            <a:pPr lvl="0"/>
            <a:endParaRPr lang="en-US"/>
          </a:p>
          <a:p>
            <a:pPr lvl="0"/>
            <a:r>
              <a:rPr lang="en-US"/>
              <a:t>I have always been interested in photography and videography of different forms and have become confident enough in my skills to make a business from it</a:t>
            </a:r>
          </a:p>
          <a:p>
            <a:pPr lvl="0"/>
            <a:endParaRPr lang="en-US"/>
          </a:p>
          <a:p>
            <a:pPr lvl="0"/>
            <a:r>
              <a:rPr lang="en-US"/>
              <a:t>so, why behind the scenes</a:t>
            </a:r>
          </a:p>
          <a:p>
            <a:pPr lvl="0"/>
            <a:endParaRPr lang="en-US"/>
          </a:p>
          <a:p>
            <a:pPr lvl="0"/>
            <a:r>
              <a:rPr lang="en-US"/>
              <a:t>I want to specialise in bts as i have always loved having people as the subjects of my photos</a:t>
            </a:r>
          </a:p>
          <a:p>
            <a:pPr lvl="0"/>
            <a:endParaRPr lang="en-US"/>
          </a:p>
          <a:p>
            <a:pPr lvl="0"/>
            <a:r>
              <a:rPr lang="en-US"/>
              <a:t>not just in portraits but candid photos of people captivated  in their work.</a:t>
            </a:r>
          </a:p>
          <a:p>
            <a:pPr lvl="0"/>
            <a:endParaRPr lang="en-US"/>
          </a:p>
          <a:p>
            <a:pPr lvl="0"/>
            <a:r>
              <a:rPr lang="en-US"/>
              <a:t>I also have experience on film sets as a runner and production assistant so I know how things run and most importantly know how to stay out of the way.</a:t>
            </a:r>
          </a:p>
          <a:p>
            <a:pPr lvl="0"/>
            <a:endParaRPr lang="en-US"/>
          </a:p>
          <a:p>
            <a:pPr lvl="0"/>
            <a:r>
              <a:rPr lang="en-US"/>
              <a:t> I saw an opportunity to combine my photographic skills and experience in a professional on-set environment to provide a marketing service for production companies.</a:t>
            </a:r>
          </a:p>
          <a:p>
            <a:pPr lvl="0"/>
            <a:endParaRPr lang="en-US"/>
          </a:p>
          <a:p>
            <a:pPr lvl="0"/>
            <a:r>
              <a:rPr lang="en-US"/>
              <a:t>Why choose my business?</a:t>
            </a:r>
          </a:p>
          <a:p>
            <a:pPr lvl="0"/>
            <a:r>
              <a:rPr lang="en-US"/>
              <a:t>High quality</a:t>
            </a:r>
          </a:p>
          <a:p>
            <a:pPr lvl="0"/>
            <a:r>
              <a:rPr lang="en-US"/>
              <a:t>quick turnover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here is some examples of my work</a:t>
            </a:r>
          </a:p>
          <a:p>
            <a:pPr lvl="0"/>
            <a:r>
              <a:rPr lang="en-US"/>
              <a:t>I was lucky to get quite a bit of work last year during the pandemic</a:t>
            </a:r>
          </a:p>
          <a:p>
            <a:pPr lvl="0"/>
            <a:endParaRPr lang="en-US"/>
          </a:p>
          <a:p>
            <a:pPr lvl="0"/>
            <a:r>
              <a:rPr lang="en-US"/>
              <a:t>photos from jackdaw, a broadside production in March last year</a:t>
            </a:r>
          </a:p>
          <a:p>
            <a:pPr lvl="0"/>
            <a:endParaRPr lang="en-US"/>
          </a:p>
          <a:p>
            <a:pPr lvl="0"/>
            <a:r>
              <a:rPr lang="en-US"/>
              <a:t>one photo from Scotland shooting a whiskey commercial in the isle of Skye</a:t>
            </a:r>
          </a:p>
          <a:p>
            <a:pPr lvl="0"/>
            <a:endParaRPr lang="en-US"/>
          </a:p>
          <a:p>
            <a:pPr lvl="0"/>
            <a:r>
              <a:rPr lang="en-US"/>
              <a:t>headshots for acting student in a studio i set up in my living room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here are my starting rates for each service i provide </a:t>
            </a:r>
          </a:p>
          <a:p>
            <a:pPr lvl="0"/>
            <a:endParaRPr lang="en-US"/>
          </a:p>
          <a:p>
            <a:pPr lvl="0"/>
            <a:r>
              <a:rPr lang="en-US"/>
              <a:t>general stills services which will be the odd jobs i pick up, especially in the first year</a:t>
            </a:r>
          </a:p>
          <a:p>
            <a:pPr lvl="0"/>
            <a:endParaRPr lang="en-US"/>
          </a:p>
          <a:p>
            <a:pPr lvl="0"/>
            <a:r>
              <a:rPr lang="en-US"/>
              <a:t>behind the scenes stills is 150 a day and bts video is 225 per day and 150 a day for editing days</a:t>
            </a:r>
          </a:p>
          <a:p>
            <a:pPr lvl="0"/>
            <a:endParaRPr lang="en-US"/>
          </a:p>
          <a:p>
            <a:pPr lvl="0"/>
            <a:r>
              <a:rPr lang="en-US"/>
              <a:t>I go into more depth in the next slide</a:t>
            </a:r>
          </a:p>
          <a:p>
            <a:pPr lvl="0"/>
            <a:endParaRPr lang="en-US"/>
          </a:p>
          <a:p>
            <a:pPr lvl="0"/>
            <a:r>
              <a:rPr lang="en-US"/>
              <a:t>this ring chart shows what i'm hoping each of my three services make up of the overall business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The plan for the first year is to take as many odd jobs as possible, including weddings, and to expand my network.</a:t>
            </a:r>
          </a:p>
          <a:p>
            <a:pPr lvl="0"/>
            <a:r>
              <a:rPr lang="en-US"/>
              <a:t>At the end of the first year of business, I would put any profits towards upgrading equipment, which could lead to higher rates and more growth. </a:t>
            </a:r>
          </a:p>
          <a:p>
            <a:pPr lvl="0"/>
            <a:endParaRPr lang="en-US"/>
          </a:p>
          <a:p>
            <a:pPr lvl="0"/>
            <a:r>
              <a:rPr lang="en-US"/>
              <a:t>year two of the business i would continue to work solo and build my contacts and improve workflow and turnaround, still taking some odd jobs.</a:t>
            </a:r>
          </a:p>
          <a:p>
            <a:pPr lvl="0"/>
            <a:endParaRPr lang="en-US"/>
          </a:p>
          <a:p>
            <a:pPr lvl="0"/>
            <a:r>
              <a:rPr lang="en-US"/>
              <a:t>By year three, I hope to have grown large enough to hire someone and convert from a sole trader to a limited company capable of paying a salary. Due to the size increase, my prices would rise again to accommodate two people.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starting off with my own kit which is a pretty good standard i would put in £2,500 of my savings to the business to cover business and public liability insurance plus data storage and website hosting </a:t>
            </a:r>
          </a:p>
          <a:p>
            <a:pPr lvl="0"/>
            <a:endParaRPr lang="en-US"/>
          </a:p>
          <a:p>
            <a:pPr lvl="0"/>
            <a:r>
              <a:rPr lang="en-US"/>
              <a:t>i would also use this to purchase an adobe creative cloud subscription for the year.</a:t>
            </a:r>
          </a:p>
          <a:p>
            <a:pPr lvl="0"/>
            <a:endParaRPr lang="en-US"/>
          </a:p>
          <a:p>
            <a:pPr lvl="0"/>
            <a:r>
              <a:rPr lang="en-US"/>
              <a:t>at the end of the first year i would look at applying fro a £5,000 grant from the creative Wales development fund to cover the same costs as before, i would also use this towards upgrading my kit.</a:t>
            </a:r>
          </a:p>
          <a:p>
            <a:pPr lvl="0"/>
            <a:endParaRPr lang="en-US"/>
          </a:p>
          <a:p>
            <a:pPr lvl="0"/>
            <a:r>
              <a:rPr lang="en-US"/>
              <a:t>by year three i would put all remaining profit from the second year back into the business, if i were to begin working with someone else , i would need to register as a partnership or convert to a limited company to be able to pay salary. this would mean instead of just paying income tax i would have to start paying corporation tax.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logos</a:t>
            </a:r>
          </a:p>
          <a:p>
            <a:pPr lvl="0"/>
            <a:r>
              <a:rPr lang="en-US"/>
              <a:t>made in photoshop</a:t>
            </a:r>
          </a:p>
          <a:p>
            <a:pPr lvl="0"/>
            <a:r>
              <a:rPr lang="en-US"/>
              <a:t>social media profiles</a:t>
            </a:r>
          </a:p>
          <a:p>
            <a:pPr lvl="0"/>
            <a:r>
              <a:rPr lang="en-US"/>
              <a:t>website branding</a:t>
            </a:r>
          </a:p>
          <a:p>
            <a:pPr lvl="0"/>
            <a:endParaRPr lang="en-US"/>
          </a:p>
          <a:p>
            <a:pPr lvl="0"/>
            <a:r>
              <a:rPr lang="en-US"/>
              <a:t>i have kept my designs for the branding quite simple and text based with the stylised 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the marketing for my business would be primarily through networking, referrals and my website also utilising search engine optimisation.</a:t>
            </a:r>
          </a:p>
          <a:p>
            <a:pPr lvl="0"/>
            <a:endParaRPr lang="en-US"/>
          </a:p>
          <a:p>
            <a:pPr lvl="0"/>
            <a:r>
              <a:rPr lang="en-US"/>
              <a:t>I would also post on the social media pages almost as an ongoing portfolio and to share information about my services, if i needed to i would be able to push content via instagrams ad service where you can pay for your posts to be boosted to further profiles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charge for extra time</a:t>
            </a:r>
          </a:p>
          <a:p>
            <a:pPr lvl="0"/>
            <a:r>
              <a:rPr lang="en-US"/>
              <a:t>hike them before i stat</a:t>
            </a:r>
          </a:p>
          <a:p>
            <a:pPr lvl="0"/>
            <a:endParaRPr lang="en-US"/>
          </a:p>
          <a:p>
            <a:pPr lvl="0"/>
            <a:r>
              <a:rPr lang="en-US"/>
              <a:t>quick turnover</a:t>
            </a:r>
          </a:p>
          <a:p>
            <a:pPr lvl="0"/>
            <a:r>
              <a:rPr lang="en-US"/>
              <a:t>specific turnover</a:t>
            </a:r>
          </a:p>
          <a:p>
            <a:pPr lvl="0"/>
            <a:endParaRPr lang="en-US"/>
          </a:p>
          <a:p>
            <a:pPr lvl="0"/>
            <a:r>
              <a:rPr lang="en-US"/>
              <a:t>cleaner insta tag</a:t>
            </a:r>
          </a:p>
          <a:p>
            <a:pPr lvl="0"/>
            <a:r>
              <a:rPr lang="en-US"/>
              <a:t>marketing</a:t>
            </a:r>
          </a:p>
          <a:p>
            <a:pPr lvl="0"/>
            <a:endParaRPr lang="en-US"/>
          </a:p>
          <a:p>
            <a:pPr lvl="0"/>
            <a:r>
              <a:rPr lang="en-US"/>
              <a:t>bts for coaching business</a:t>
            </a:r>
          </a:p>
          <a:p>
            <a:pPr lvl="0"/>
            <a:endParaRPr lang="en-US"/>
          </a:p>
          <a:p>
            <a:pPr lvl="0"/>
            <a:r>
              <a:rPr lang="en-US"/>
              <a:t>packages</a:t>
            </a:r>
          </a:p>
          <a:p>
            <a:pPr lvl="0"/>
            <a:r>
              <a:rPr lang="en-US"/>
              <a:t>posters+promo</a:t>
            </a:r>
          </a:p>
          <a:p>
            <a:pPr lvl="0"/>
            <a:endParaRPr lang="en-US"/>
          </a:p>
          <a:p>
            <a:pPr lvl="0"/>
            <a:r>
              <a:rPr lang="en-US"/>
              <a:t>push style as </a:t>
            </a:r>
          </a:p>
          <a:p>
            <a:pPr lvl="0"/>
            <a:endParaRPr lang="en-US"/>
          </a:p>
          <a:p>
            <a:pPr lvl="0"/>
            <a:r>
              <a:rPr lang="en-US"/>
              <a:t>half day rate too</a:t>
            </a:r>
          </a:p>
          <a:p>
            <a:pPr lvl="0"/>
            <a:r>
              <a:rPr lang="en-US"/>
              <a:t>specify</a:t>
            </a:r>
          </a:p>
          <a:p>
            <a:pPr lvl="0"/>
            <a:endParaRPr lang="en-US"/>
          </a:p>
          <a:p>
            <a:pPr lvl="0"/>
            <a:r>
              <a:rPr lang="en-US"/>
              <a:t>creators creator</a:t>
            </a:r>
          </a:p>
          <a:p>
            <a:pPr lvl="0"/>
            <a:r>
              <a:rPr lang="en-US"/>
              <a:t>mandy seline.com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12" Type="http://schemas.openxmlformats.org/officeDocument/2006/relationships/image" Target="../media/image16.jpeg"/><Relationship Id="rId17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5" Type="http://schemas.openxmlformats.org/officeDocument/2006/relationships/image" Target="../media/image1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38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8687688">
            <a:off x="8064272" y="2813855"/>
            <a:ext cx="12999861" cy="1370209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10013544">
            <a:off x="-2176994" y="-4037340"/>
            <a:ext cx="10865500" cy="1013207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086015" y="5678879"/>
            <a:ext cx="10115971" cy="2235986"/>
            <a:chOff x="0" y="0"/>
            <a:chExt cx="13487961" cy="2981315"/>
          </a:xfrm>
        </p:grpSpPr>
        <p:sp>
          <p:nvSpPr>
            <p:cNvPr id="5" name="TextBox 5"/>
            <p:cNvSpPr txBox="1"/>
            <p:nvPr/>
          </p:nvSpPr>
          <p:spPr>
            <a:xfrm>
              <a:off x="0" y="85725"/>
              <a:ext cx="13487961" cy="20069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365"/>
                </a:lnSpc>
              </a:pPr>
              <a:r>
                <a:rPr lang="en-US" sz="10332">
                  <a:solidFill>
                    <a:srgbClr val="FFFFFF"/>
                  </a:solidFill>
                  <a:latin typeface="Forum"/>
                </a:rPr>
                <a:t>BUSINESS PLAN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283238"/>
              <a:ext cx="13487961" cy="6980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479"/>
                </a:lnSpc>
                <a:spcBef>
                  <a:spcPct val="0"/>
                </a:spcBef>
              </a:pPr>
              <a:r>
                <a:rPr lang="en-US" sz="3199">
                  <a:solidFill>
                    <a:srgbClr val="FFFFFF"/>
                  </a:solidFill>
                  <a:latin typeface="TT Drugs"/>
                </a:rPr>
                <a:t>Katrina Seaton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35483" y="1824216"/>
            <a:ext cx="5439103" cy="4401404"/>
            <a:chOff x="0" y="0"/>
            <a:chExt cx="7252137" cy="5868539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4"/>
            <a:srcRect l="29760" t="1642"/>
            <a:stretch>
              <a:fillRect/>
            </a:stretch>
          </p:blipFill>
          <p:spPr>
            <a:xfrm>
              <a:off x="0" y="0"/>
              <a:ext cx="5589805" cy="5868539"/>
            </a:xfrm>
            <a:prstGeom prst="rect">
              <a:avLst/>
            </a:prstGeom>
          </p:spPr>
        </p:pic>
        <p:sp>
          <p:nvSpPr>
            <p:cNvPr id="9" name="TextBox 9"/>
            <p:cNvSpPr txBox="1"/>
            <p:nvPr/>
          </p:nvSpPr>
          <p:spPr>
            <a:xfrm>
              <a:off x="3379224" y="79300"/>
              <a:ext cx="3872913" cy="31520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814"/>
                </a:lnSpc>
              </a:pPr>
              <a:r>
                <a:rPr lang="en-US" sz="14153">
                  <a:solidFill>
                    <a:srgbClr val="FFFFFF"/>
                  </a:solidFill>
                  <a:latin typeface="Abril Fatface"/>
                </a:rPr>
                <a:t>ure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542338" y="4080365"/>
              <a:ext cx="1511945" cy="3316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88"/>
                </a:lnSpc>
              </a:pPr>
              <a:r>
                <a:rPr lang="en-US" sz="1491">
                  <a:solidFill>
                    <a:srgbClr val="FFFFFF"/>
                  </a:solidFill>
                  <a:latin typeface="Abril Fatface"/>
                </a:rPr>
                <a:t>photography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3542338" y="2390126"/>
              <a:ext cx="2521555" cy="17188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858"/>
                </a:lnSpc>
              </a:pPr>
              <a:r>
                <a:rPr lang="en-US" sz="7755">
                  <a:solidFill>
                    <a:srgbClr val="FFFFFF"/>
                  </a:solidFill>
                  <a:latin typeface="Abril Fatface"/>
                </a:rPr>
                <a:t>Fire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6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1" b="681"/>
          <a:stretch>
            <a:fillRect/>
          </a:stretch>
        </p:blipFill>
        <p:spPr>
          <a:xfrm>
            <a:off x="-10420154" y="-4358166"/>
            <a:ext cx="15202023" cy="1398279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34004" y="4695028"/>
            <a:ext cx="7487800" cy="3552910"/>
            <a:chOff x="0" y="0"/>
            <a:chExt cx="9983733" cy="4737213"/>
          </a:xfrm>
        </p:grpSpPr>
        <p:sp>
          <p:nvSpPr>
            <p:cNvPr id="4" name="TextBox 4"/>
            <p:cNvSpPr txBox="1"/>
            <p:nvPr/>
          </p:nvSpPr>
          <p:spPr>
            <a:xfrm>
              <a:off x="0" y="1704549"/>
              <a:ext cx="9983733" cy="12037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280"/>
                </a:lnSpc>
              </a:pPr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3232125"/>
              <a:ext cx="9983733" cy="5907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40"/>
                </a:lnSpc>
              </a:pPr>
              <a:endParaRPr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28575"/>
              <a:ext cx="9983733" cy="5907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40"/>
                </a:lnSpc>
              </a:pPr>
              <a:endParaRPr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4228578"/>
              <a:ext cx="9983733" cy="5086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12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6029" y="1337887"/>
            <a:ext cx="8710483" cy="7521283"/>
            <a:chOff x="0" y="0"/>
            <a:chExt cx="11613977" cy="10028378"/>
          </a:xfrm>
        </p:grpSpPr>
        <p:sp>
          <p:nvSpPr>
            <p:cNvPr id="9" name="TextBox 9"/>
            <p:cNvSpPr txBox="1"/>
            <p:nvPr/>
          </p:nvSpPr>
          <p:spPr>
            <a:xfrm>
              <a:off x="0" y="1045202"/>
              <a:ext cx="11613977" cy="89831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6659"/>
                </a:lnSpc>
              </a:pPr>
              <a:r>
                <a:rPr lang="en-US" sz="5122" dirty="0">
                  <a:solidFill>
                    <a:srgbClr val="FFFFFF"/>
                  </a:solidFill>
                  <a:latin typeface="TT Drugs"/>
                </a:rPr>
                <a:t>Sure fire photo is primarily  photography business based in South Wales that offers a variety of services including studio portraits and weddings but </a:t>
              </a:r>
              <a:r>
                <a:rPr lang="en-US" sz="5122" dirty="0" err="1">
                  <a:solidFill>
                    <a:srgbClr val="FFFFFF"/>
                  </a:solidFill>
                  <a:latin typeface="TT Drugs"/>
                </a:rPr>
                <a:t>specialises</a:t>
              </a:r>
              <a:r>
                <a:rPr lang="en-US" sz="5122" dirty="0">
                  <a:solidFill>
                    <a:srgbClr val="FFFFFF"/>
                  </a:solidFill>
                  <a:latin typeface="TT Drugs"/>
                </a:rPr>
                <a:t> in behind the scenes photography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1613977" cy="9161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684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573519" y="5187801"/>
            <a:ext cx="5963761" cy="4616306"/>
            <a:chOff x="0" y="0"/>
            <a:chExt cx="7951681" cy="6155075"/>
          </a:xfrm>
        </p:grpSpPr>
        <p:sp>
          <p:nvSpPr>
            <p:cNvPr id="12" name="TextBox 12"/>
            <p:cNvSpPr txBox="1"/>
            <p:nvPr/>
          </p:nvSpPr>
          <p:spPr>
            <a:xfrm>
              <a:off x="0" y="573285"/>
              <a:ext cx="7951681" cy="55817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774"/>
                </a:lnSpc>
              </a:pPr>
              <a:r>
                <a:rPr lang="en-US" sz="3672">
                  <a:solidFill>
                    <a:srgbClr val="FFFFFF"/>
                  </a:solidFill>
                  <a:latin typeface="TT Drugs"/>
                </a:rPr>
                <a:t>My goals are to corner the behind-the-scenes niche in South Wales in the short term, with the goal of expanding to a larger client base in the long term.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7951681" cy="5155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152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531790" y="4720685"/>
            <a:ext cx="13180517" cy="1660526"/>
            <a:chOff x="0" y="0"/>
            <a:chExt cx="17574023" cy="2214034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9525"/>
              <a:ext cx="17574023" cy="12668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440"/>
                </a:lnSpc>
              </a:pPr>
              <a:r>
                <a:rPr lang="en-US" sz="6200">
                  <a:solidFill>
                    <a:srgbClr val="FFFFFF"/>
                  </a:solidFill>
                  <a:latin typeface="Forum"/>
                </a:rPr>
                <a:t>BUSINESS AIMS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1473201"/>
              <a:ext cx="12776849" cy="740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4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0312308" y="6201525"/>
            <a:ext cx="9582637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49"/>
              </a:lnSpc>
            </a:pPr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1633069" y="1287345"/>
            <a:ext cx="5904211" cy="3122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32"/>
              </a:lnSpc>
            </a:pPr>
            <a:r>
              <a:rPr lang="en-US" sz="3594">
                <a:solidFill>
                  <a:srgbClr val="FFFFFF"/>
                </a:solidFill>
                <a:latin typeface="TT Drugs"/>
              </a:rPr>
              <a:t>small production companies in the uk,</a:t>
            </a:r>
          </a:p>
          <a:p>
            <a:pPr>
              <a:lnSpc>
                <a:spcPts val="5032"/>
              </a:lnSpc>
            </a:pPr>
            <a:r>
              <a:rPr lang="en-US" sz="3594">
                <a:solidFill>
                  <a:srgbClr val="FFFFFF"/>
                </a:solidFill>
                <a:latin typeface="TT Drugs"/>
              </a:rPr>
              <a:t>local business',</a:t>
            </a:r>
          </a:p>
          <a:p>
            <a:pPr>
              <a:lnSpc>
                <a:spcPts val="5032"/>
              </a:lnSpc>
            </a:pPr>
            <a:r>
              <a:rPr lang="en-US" sz="3594">
                <a:solidFill>
                  <a:srgbClr val="FFFFFF"/>
                </a:solidFill>
                <a:latin typeface="TT Drugs"/>
              </a:rPr>
              <a:t>professionals needing headshots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531790" y="359068"/>
            <a:ext cx="5715744" cy="100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60"/>
              </a:lnSpc>
            </a:pPr>
            <a:r>
              <a:rPr lang="en-US" sz="5828">
                <a:solidFill>
                  <a:srgbClr val="FFFFFF"/>
                </a:solidFill>
                <a:latin typeface="Forum"/>
              </a:rPr>
              <a:t>TARGET AUDIENCE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14861" y="799927"/>
            <a:ext cx="10864571" cy="12558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278"/>
              </a:lnSpc>
            </a:pPr>
            <a:r>
              <a:rPr lang="en-US" sz="7341" dirty="0">
                <a:solidFill>
                  <a:srgbClr val="FFFFFF"/>
                </a:solidFill>
                <a:latin typeface="Forum"/>
              </a:rPr>
              <a:t>BUSINESS DESCRIPTION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638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8758140">
            <a:off x="3238417" y="1015848"/>
            <a:ext cx="13793411" cy="1453851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0800000">
            <a:off x="5854268" y="1853768"/>
            <a:ext cx="6579465" cy="6579465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225318" y="720087"/>
            <a:ext cx="4628949" cy="1911951"/>
            <a:chOff x="0" y="0"/>
            <a:chExt cx="6171932" cy="2549268"/>
          </a:xfrm>
        </p:grpSpPr>
        <p:grpSp>
          <p:nvGrpSpPr>
            <p:cNvPr id="5" name="Group 5"/>
            <p:cNvGrpSpPr/>
            <p:nvPr/>
          </p:nvGrpSpPr>
          <p:grpSpPr>
            <a:xfrm rot="-5400000">
              <a:off x="3344225" y="-278439"/>
              <a:ext cx="2549268" cy="3106147"/>
              <a:chOff x="0" y="0"/>
              <a:chExt cx="2354580" cy="286893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2353310" cy="2868930"/>
              </a:xfrm>
              <a:custGeom>
                <a:avLst/>
                <a:gdLst/>
                <a:ahLst/>
                <a:cxnLst/>
                <a:rect l="l" t="t" r="r" b="b"/>
                <a:pathLst>
                  <a:path w="2353310" h="2868930">
                    <a:moveTo>
                      <a:pt x="784860" y="2801620"/>
                    </a:moveTo>
                    <a:cubicBezTo>
                      <a:pt x="905510" y="2842260"/>
                      <a:pt x="1042670" y="2868930"/>
                      <a:pt x="1177290" y="2868930"/>
                    </a:cubicBezTo>
                    <a:cubicBezTo>
                      <a:pt x="1311910" y="2868930"/>
                      <a:pt x="1441450" y="2846070"/>
                      <a:pt x="1560830" y="2805430"/>
                    </a:cubicBezTo>
                    <a:cubicBezTo>
                      <a:pt x="1563370" y="2804160"/>
                      <a:pt x="1565910" y="2804160"/>
                      <a:pt x="1568450" y="2802890"/>
                    </a:cubicBezTo>
                    <a:cubicBezTo>
                      <a:pt x="2016760" y="2640330"/>
                      <a:pt x="2346960" y="2211070"/>
                      <a:pt x="2353310" y="1709420"/>
                    </a:cubicBezTo>
                    <a:lnTo>
                      <a:pt x="2353310" y="0"/>
                    </a:lnTo>
                    <a:lnTo>
                      <a:pt x="0" y="0"/>
                    </a:lnTo>
                    <a:lnTo>
                      <a:pt x="0" y="1708150"/>
                    </a:lnTo>
                    <a:cubicBezTo>
                      <a:pt x="6350" y="2213610"/>
                      <a:pt x="331470" y="2642870"/>
                      <a:pt x="784860" y="2801620"/>
                    </a:cubicBezTo>
                    <a:close/>
                  </a:path>
                </a:pathLst>
              </a:custGeom>
              <a:solidFill>
                <a:srgbClr val="3D7692"/>
              </a:solidFill>
            </p:spPr>
          </p:sp>
        </p:grpSp>
        <p:grpSp>
          <p:nvGrpSpPr>
            <p:cNvPr id="7" name="Group 7"/>
            <p:cNvGrpSpPr/>
            <p:nvPr/>
          </p:nvGrpSpPr>
          <p:grpSpPr>
            <a:xfrm rot="5400000">
              <a:off x="278439" y="-278439"/>
              <a:ext cx="2549268" cy="3106147"/>
              <a:chOff x="0" y="0"/>
              <a:chExt cx="2354580" cy="286893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2353310" cy="2868930"/>
              </a:xfrm>
              <a:custGeom>
                <a:avLst/>
                <a:gdLst/>
                <a:ahLst/>
                <a:cxnLst/>
                <a:rect l="l" t="t" r="r" b="b"/>
                <a:pathLst>
                  <a:path w="2353310" h="2868930">
                    <a:moveTo>
                      <a:pt x="784860" y="2801620"/>
                    </a:moveTo>
                    <a:cubicBezTo>
                      <a:pt x="905510" y="2842260"/>
                      <a:pt x="1042670" y="2868930"/>
                      <a:pt x="1177290" y="2868930"/>
                    </a:cubicBezTo>
                    <a:cubicBezTo>
                      <a:pt x="1311910" y="2868930"/>
                      <a:pt x="1441450" y="2846070"/>
                      <a:pt x="1560830" y="2805430"/>
                    </a:cubicBezTo>
                    <a:cubicBezTo>
                      <a:pt x="1563370" y="2804160"/>
                      <a:pt x="1565910" y="2804160"/>
                      <a:pt x="1568450" y="2802890"/>
                    </a:cubicBezTo>
                    <a:cubicBezTo>
                      <a:pt x="2016760" y="2640330"/>
                      <a:pt x="2346960" y="2211070"/>
                      <a:pt x="2353310" y="1709420"/>
                    </a:cubicBezTo>
                    <a:lnTo>
                      <a:pt x="2353310" y="0"/>
                    </a:lnTo>
                    <a:lnTo>
                      <a:pt x="0" y="0"/>
                    </a:lnTo>
                    <a:lnTo>
                      <a:pt x="0" y="1708150"/>
                    </a:lnTo>
                    <a:cubicBezTo>
                      <a:pt x="6350" y="2213610"/>
                      <a:pt x="331470" y="2642870"/>
                      <a:pt x="784860" y="2801620"/>
                    </a:cubicBezTo>
                    <a:close/>
                  </a:path>
                </a:pathLst>
              </a:custGeom>
              <a:solidFill>
                <a:srgbClr val="3D7692"/>
              </a:solidFill>
            </p:spPr>
          </p:sp>
        </p:grpSp>
      </p:grpSp>
      <p:grpSp>
        <p:nvGrpSpPr>
          <p:cNvPr id="9" name="Group 9"/>
          <p:cNvGrpSpPr/>
          <p:nvPr/>
        </p:nvGrpSpPr>
        <p:grpSpPr>
          <a:xfrm>
            <a:off x="1028700" y="7477257"/>
            <a:ext cx="4628949" cy="1911951"/>
            <a:chOff x="0" y="0"/>
            <a:chExt cx="6171932" cy="2549268"/>
          </a:xfrm>
        </p:grpSpPr>
        <p:grpSp>
          <p:nvGrpSpPr>
            <p:cNvPr id="10" name="Group 10"/>
            <p:cNvGrpSpPr/>
            <p:nvPr/>
          </p:nvGrpSpPr>
          <p:grpSpPr>
            <a:xfrm rot="-5400000">
              <a:off x="3344225" y="-278439"/>
              <a:ext cx="2549268" cy="3106147"/>
              <a:chOff x="0" y="0"/>
              <a:chExt cx="2354580" cy="286893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2353310" cy="2868930"/>
              </a:xfrm>
              <a:custGeom>
                <a:avLst/>
                <a:gdLst/>
                <a:ahLst/>
                <a:cxnLst/>
                <a:rect l="l" t="t" r="r" b="b"/>
                <a:pathLst>
                  <a:path w="2353310" h="2868930">
                    <a:moveTo>
                      <a:pt x="784860" y="2801620"/>
                    </a:moveTo>
                    <a:cubicBezTo>
                      <a:pt x="905510" y="2842260"/>
                      <a:pt x="1042670" y="2868930"/>
                      <a:pt x="1177290" y="2868930"/>
                    </a:cubicBezTo>
                    <a:cubicBezTo>
                      <a:pt x="1311910" y="2868930"/>
                      <a:pt x="1441450" y="2846070"/>
                      <a:pt x="1560830" y="2805430"/>
                    </a:cubicBezTo>
                    <a:cubicBezTo>
                      <a:pt x="1563370" y="2804160"/>
                      <a:pt x="1565910" y="2804160"/>
                      <a:pt x="1568450" y="2802890"/>
                    </a:cubicBezTo>
                    <a:cubicBezTo>
                      <a:pt x="2016760" y="2640330"/>
                      <a:pt x="2346960" y="2211070"/>
                      <a:pt x="2353310" y="1709420"/>
                    </a:cubicBezTo>
                    <a:lnTo>
                      <a:pt x="2353310" y="0"/>
                    </a:lnTo>
                    <a:lnTo>
                      <a:pt x="0" y="0"/>
                    </a:lnTo>
                    <a:lnTo>
                      <a:pt x="0" y="1708150"/>
                    </a:lnTo>
                    <a:cubicBezTo>
                      <a:pt x="6350" y="2213610"/>
                      <a:pt x="331470" y="2642870"/>
                      <a:pt x="784860" y="2801620"/>
                    </a:cubicBezTo>
                    <a:close/>
                  </a:path>
                </a:pathLst>
              </a:custGeom>
              <a:solidFill>
                <a:srgbClr val="3D7692"/>
              </a:solidFill>
            </p:spPr>
          </p:sp>
        </p:grpSp>
        <p:grpSp>
          <p:nvGrpSpPr>
            <p:cNvPr id="12" name="Group 12"/>
            <p:cNvGrpSpPr/>
            <p:nvPr/>
          </p:nvGrpSpPr>
          <p:grpSpPr>
            <a:xfrm rot="5400000">
              <a:off x="278439" y="-278439"/>
              <a:ext cx="2549268" cy="3106147"/>
              <a:chOff x="0" y="0"/>
              <a:chExt cx="2354580" cy="286893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353310" cy="2868930"/>
              </a:xfrm>
              <a:custGeom>
                <a:avLst/>
                <a:gdLst/>
                <a:ahLst/>
                <a:cxnLst/>
                <a:rect l="l" t="t" r="r" b="b"/>
                <a:pathLst>
                  <a:path w="2353310" h="2868930">
                    <a:moveTo>
                      <a:pt x="784860" y="2801620"/>
                    </a:moveTo>
                    <a:cubicBezTo>
                      <a:pt x="905510" y="2842260"/>
                      <a:pt x="1042670" y="2868930"/>
                      <a:pt x="1177290" y="2868930"/>
                    </a:cubicBezTo>
                    <a:cubicBezTo>
                      <a:pt x="1311910" y="2868930"/>
                      <a:pt x="1441450" y="2846070"/>
                      <a:pt x="1560830" y="2805430"/>
                    </a:cubicBezTo>
                    <a:cubicBezTo>
                      <a:pt x="1563370" y="2804160"/>
                      <a:pt x="1565910" y="2804160"/>
                      <a:pt x="1568450" y="2802890"/>
                    </a:cubicBezTo>
                    <a:cubicBezTo>
                      <a:pt x="2016760" y="2640330"/>
                      <a:pt x="2346960" y="2211070"/>
                      <a:pt x="2353310" y="1709420"/>
                    </a:cubicBezTo>
                    <a:lnTo>
                      <a:pt x="2353310" y="0"/>
                    </a:lnTo>
                    <a:lnTo>
                      <a:pt x="0" y="0"/>
                    </a:lnTo>
                    <a:lnTo>
                      <a:pt x="0" y="1708150"/>
                    </a:lnTo>
                    <a:cubicBezTo>
                      <a:pt x="6350" y="2213610"/>
                      <a:pt x="331470" y="2642870"/>
                      <a:pt x="784860" y="2801620"/>
                    </a:cubicBezTo>
                    <a:close/>
                  </a:path>
                </a:pathLst>
              </a:custGeom>
              <a:solidFill>
                <a:srgbClr val="3D7692"/>
              </a:solidFill>
            </p:spPr>
          </p:sp>
        </p:grpSp>
      </p:grpSp>
      <p:grpSp>
        <p:nvGrpSpPr>
          <p:cNvPr id="14" name="Group 14"/>
          <p:cNvGrpSpPr/>
          <p:nvPr/>
        </p:nvGrpSpPr>
        <p:grpSpPr>
          <a:xfrm>
            <a:off x="13403423" y="3797168"/>
            <a:ext cx="4398223" cy="1816651"/>
            <a:chOff x="0" y="0"/>
            <a:chExt cx="5864297" cy="2422201"/>
          </a:xfrm>
        </p:grpSpPr>
        <p:grpSp>
          <p:nvGrpSpPr>
            <p:cNvPr id="15" name="Group 15"/>
            <p:cNvGrpSpPr/>
            <p:nvPr/>
          </p:nvGrpSpPr>
          <p:grpSpPr>
            <a:xfrm rot="-5400000">
              <a:off x="3177535" y="-264561"/>
              <a:ext cx="2422201" cy="2951323"/>
              <a:chOff x="0" y="0"/>
              <a:chExt cx="2354580" cy="286893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353310" cy="2868930"/>
              </a:xfrm>
              <a:custGeom>
                <a:avLst/>
                <a:gdLst/>
                <a:ahLst/>
                <a:cxnLst/>
                <a:rect l="l" t="t" r="r" b="b"/>
                <a:pathLst>
                  <a:path w="2353310" h="2868930">
                    <a:moveTo>
                      <a:pt x="784860" y="2801620"/>
                    </a:moveTo>
                    <a:cubicBezTo>
                      <a:pt x="905510" y="2842260"/>
                      <a:pt x="1042670" y="2868930"/>
                      <a:pt x="1177290" y="2868930"/>
                    </a:cubicBezTo>
                    <a:cubicBezTo>
                      <a:pt x="1311910" y="2868930"/>
                      <a:pt x="1441450" y="2846070"/>
                      <a:pt x="1560830" y="2805430"/>
                    </a:cubicBezTo>
                    <a:cubicBezTo>
                      <a:pt x="1563370" y="2804160"/>
                      <a:pt x="1565910" y="2804160"/>
                      <a:pt x="1568450" y="2802890"/>
                    </a:cubicBezTo>
                    <a:cubicBezTo>
                      <a:pt x="2016760" y="2640330"/>
                      <a:pt x="2346960" y="2211070"/>
                      <a:pt x="2353310" y="1709420"/>
                    </a:cubicBezTo>
                    <a:lnTo>
                      <a:pt x="2353310" y="0"/>
                    </a:lnTo>
                    <a:lnTo>
                      <a:pt x="0" y="0"/>
                    </a:lnTo>
                    <a:lnTo>
                      <a:pt x="0" y="1708150"/>
                    </a:lnTo>
                    <a:cubicBezTo>
                      <a:pt x="6350" y="2213610"/>
                      <a:pt x="331470" y="2642870"/>
                      <a:pt x="784860" y="2801620"/>
                    </a:cubicBezTo>
                    <a:close/>
                  </a:path>
                </a:pathLst>
              </a:custGeom>
              <a:solidFill>
                <a:srgbClr val="3D7692"/>
              </a:solidFill>
            </p:spPr>
          </p:sp>
        </p:grpSp>
        <p:grpSp>
          <p:nvGrpSpPr>
            <p:cNvPr id="17" name="Group 17"/>
            <p:cNvGrpSpPr/>
            <p:nvPr/>
          </p:nvGrpSpPr>
          <p:grpSpPr>
            <a:xfrm rot="5400000">
              <a:off x="264561" y="-264561"/>
              <a:ext cx="2422201" cy="2951323"/>
              <a:chOff x="0" y="0"/>
              <a:chExt cx="2354580" cy="286893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353310" cy="2868930"/>
              </a:xfrm>
              <a:custGeom>
                <a:avLst/>
                <a:gdLst/>
                <a:ahLst/>
                <a:cxnLst/>
                <a:rect l="l" t="t" r="r" b="b"/>
                <a:pathLst>
                  <a:path w="2353310" h="2868930">
                    <a:moveTo>
                      <a:pt x="784860" y="2801620"/>
                    </a:moveTo>
                    <a:cubicBezTo>
                      <a:pt x="905510" y="2842260"/>
                      <a:pt x="1042670" y="2868930"/>
                      <a:pt x="1177290" y="2868930"/>
                    </a:cubicBezTo>
                    <a:cubicBezTo>
                      <a:pt x="1311910" y="2868930"/>
                      <a:pt x="1441450" y="2846070"/>
                      <a:pt x="1560830" y="2805430"/>
                    </a:cubicBezTo>
                    <a:cubicBezTo>
                      <a:pt x="1563370" y="2804160"/>
                      <a:pt x="1565910" y="2804160"/>
                      <a:pt x="1568450" y="2802890"/>
                    </a:cubicBezTo>
                    <a:cubicBezTo>
                      <a:pt x="2016760" y="2640330"/>
                      <a:pt x="2346960" y="2211070"/>
                      <a:pt x="2353310" y="1709420"/>
                    </a:cubicBezTo>
                    <a:lnTo>
                      <a:pt x="2353310" y="0"/>
                    </a:lnTo>
                    <a:lnTo>
                      <a:pt x="0" y="0"/>
                    </a:lnTo>
                    <a:lnTo>
                      <a:pt x="0" y="1708150"/>
                    </a:lnTo>
                    <a:cubicBezTo>
                      <a:pt x="6350" y="2213610"/>
                      <a:pt x="331470" y="2642870"/>
                      <a:pt x="784860" y="2801620"/>
                    </a:cubicBezTo>
                    <a:close/>
                  </a:path>
                </a:pathLst>
              </a:custGeom>
              <a:solidFill>
                <a:srgbClr val="3D7692"/>
              </a:solidFill>
            </p:spPr>
          </p:sp>
        </p:grpSp>
      </p:grpSp>
      <p:sp>
        <p:nvSpPr>
          <p:cNvPr id="19" name="TextBox 19"/>
          <p:cNvSpPr txBox="1"/>
          <p:nvPr/>
        </p:nvSpPr>
        <p:spPr>
          <a:xfrm>
            <a:off x="7029707" y="4112678"/>
            <a:ext cx="4228585" cy="20521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146"/>
              </a:lnSpc>
            </a:pPr>
            <a:r>
              <a:rPr lang="en-US" sz="13455">
                <a:solidFill>
                  <a:srgbClr val="FFFFFF"/>
                </a:solidFill>
                <a:latin typeface="Forum"/>
              </a:rPr>
              <a:t>WHY?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62783" y="1389309"/>
            <a:ext cx="4491485" cy="602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46"/>
              </a:lnSpc>
            </a:pPr>
            <a:r>
              <a:rPr lang="en-US" sz="3532">
                <a:solidFill>
                  <a:srgbClr val="FFFFFF"/>
                </a:solidFill>
                <a:latin typeface="TT Drugs"/>
              </a:rPr>
              <a:t>Why photography?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25318" y="7786233"/>
            <a:ext cx="4491485" cy="1227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46"/>
              </a:lnSpc>
            </a:pPr>
            <a:r>
              <a:rPr lang="en-US" sz="3532">
                <a:solidFill>
                  <a:srgbClr val="FFFFFF"/>
                </a:solidFill>
                <a:latin typeface="TT Drugs"/>
              </a:rPr>
              <a:t>Why choose my business?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403423" y="4036919"/>
            <a:ext cx="4584747" cy="1260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8"/>
              </a:lnSpc>
            </a:pPr>
            <a:r>
              <a:rPr lang="en-US" sz="3606">
                <a:solidFill>
                  <a:srgbClr val="FFFFFF"/>
                </a:solidFill>
                <a:latin typeface="TT Drugs"/>
              </a:rPr>
              <a:t>Why Behind the scenes?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DC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l="5607"/>
          <a:stretch>
            <a:fillRect/>
          </a:stretch>
        </p:blipFill>
        <p:spPr>
          <a:xfrm>
            <a:off x="5539676" y="6633744"/>
            <a:ext cx="1975895" cy="313405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90321" y="3148271"/>
            <a:ext cx="4692278" cy="313405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490321" y="6633744"/>
            <a:ext cx="4692278" cy="313405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5487774" y="3148271"/>
            <a:ext cx="4692278" cy="313405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5573044" y="472516"/>
            <a:ext cx="2274069" cy="34047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387713" y="472516"/>
            <a:ext cx="2274069" cy="340472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rcRect l="5876"/>
          <a:stretch>
            <a:fillRect/>
          </a:stretch>
        </p:blipFill>
        <p:spPr>
          <a:xfrm>
            <a:off x="13023748" y="472516"/>
            <a:ext cx="2197847" cy="340472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/>
          <a:srcRect l="11456" r="11456" b="493"/>
          <a:stretch>
            <a:fillRect/>
          </a:stretch>
        </p:blipFill>
        <p:spPr>
          <a:xfrm>
            <a:off x="14646312" y="6653994"/>
            <a:ext cx="1611175" cy="311380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1"/>
          <a:srcRect l="246" t="646" r="23813"/>
          <a:stretch>
            <a:fillRect/>
          </a:stretch>
        </p:blipFill>
        <p:spPr>
          <a:xfrm>
            <a:off x="16257487" y="6653994"/>
            <a:ext cx="1589626" cy="3113800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2"/>
          <a:srcRect r="13073"/>
          <a:stretch>
            <a:fillRect/>
          </a:stretch>
        </p:blipFill>
        <p:spPr>
          <a:xfrm>
            <a:off x="7859864" y="6633744"/>
            <a:ext cx="4078822" cy="313405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3"/>
          <a:srcRect l="187" r="6361" b="17076"/>
          <a:stretch>
            <a:fillRect/>
          </a:stretch>
        </p:blipFill>
        <p:spPr>
          <a:xfrm>
            <a:off x="10387713" y="4037663"/>
            <a:ext cx="3839304" cy="227542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4"/>
          <a:srcRect t="33442" b="39453"/>
          <a:stretch>
            <a:fillRect/>
          </a:stretch>
        </p:blipFill>
        <p:spPr>
          <a:xfrm>
            <a:off x="490321" y="1397212"/>
            <a:ext cx="9716609" cy="155532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5"/>
          <a:srcRect b="13231"/>
          <a:stretch>
            <a:fillRect/>
          </a:stretch>
        </p:blipFill>
        <p:spPr>
          <a:xfrm>
            <a:off x="16129048" y="4027538"/>
            <a:ext cx="1718065" cy="223192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6"/>
          <a:srcRect b="1423"/>
          <a:stretch>
            <a:fillRect/>
          </a:stretch>
        </p:blipFill>
        <p:spPr>
          <a:xfrm>
            <a:off x="12142795" y="6633744"/>
            <a:ext cx="2384483" cy="3134051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7"/>
          <a:srcRect l="22498" t="42756" r="51762" b="24832"/>
          <a:stretch>
            <a:fillRect/>
          </a:stretch>
        </p:blipFill>
        <p:spPr>
          <a:xfrm>
            <a:off x="14300011" y="4037663"/>
            <a:ext cx="1766968" cy="2221800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749655" y="-9525"/>
            <a:ext cx="11557710" cy="1466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519"/>
              </a:lnSpc>
            </a:pPr>
            <a:r>
              <a:rPr lang="en-US" sz="9599">
                <a:solidFill>
                  <a:srgbClr val="0F2A37"/>
                </a:solidFill>
                <a:latin typeface="Forum"/>
              </a:rPr>
              <a:t>E X P E R I E N C 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49655" y="1609726"/>
            <a:ext cx="8402807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49"/>
              </a:lnSpc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DC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8758140">
            <a:off x="-2081152" y="5510474"/>
            <a:ext cx="7804324" cy="822590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8758140">
            <a:off x="650051" y="10458080"/>
            <a:ext cx="7804324" cy="822590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8758140">
            <a:off x="-836722" y="10638832"/>
            <a:ext cx="7804324" cy="822590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8426651">
            <a:off x="-5231470" y="-8808289"/>
            <a:ext cx="13529212" cy="1426003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 rot="5400000">
            <a:off x="1087089" y="5324594"/>
            <a:ext cx="2987764" cy="0"/>
          </a:xfrm>
          <a:prstGeom prst="line">
            <a:avLst/>
          </a:prstGeom>
          <a:ln w="9525" cap="rnd">
            <a:solidFill>
              <a:srgbClr val="0F2A37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rot="5400000">
            <a:off x="5977982" y="5294917"/>
            <a:ext cx="2987764" cy="0"/>
          </a:xfrm>
          <a:prstGeom prst="line">
            <a:avLst/>
          </a:prstGeom>
          <a:ln w="9525" cap="rnd">
            <a:solidFill>
              <a:srgbClr val="0F2A37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 rot="5400000">
            <a:off x="10700259" y="5369110"/>
            <a:ext cx="2987764" cy="0"/>
          </a:xfrm>
          <a:prstGeom prst="line">
            <a:avLst/>
          </a:prstGeom>
          <a:ln w="9525" cap="rnd">
            <a:solidFill>
              <a:srgbClr val="0F2A37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9" name="Group 9"/>
          <p:cNvGrpSpPr/>
          <p:nvPr/>
        </p:nvGrpSpPr>
        <p:grpSpPr>
          <a:xfrm>
            <a:off x="999798" y="1028700"/>
            <a:ext cx="11557710" cy="2174876"/>
            <a:chOff x="0" y="0"/>
            <a:chExt cx="15410280" cy="2899834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9525"/>
              <a:ext cx="15410280" cy="19526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519"/>
                </a:lnSpc>
              </a:pPr>
              <a:r>
                <a:rPr lang="en-US" sz="9599">
                  <a:solidFill>
                    <a:srgbClr val="0F2A37"/>
                  </a:solidFill>
                  <a:latin typeface="Forum"/>
                </a:rPr>
                <a:t>SERVICES/RATES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2159001"/>
              <a:ext cx="11203743" cy="740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49"/>
                </a:lnSpc>
              </a:pPr>
              <a:r>
                <a:rPr lang="en-US" sz="3499">
                  <a:solidFill>
                    <a:srgbClr val="0F2A37"/>
                  </a:solidFill>
                  <a:latin typeface="TT Drugs"/>
                </a:rPr>
                <a:t>year 1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551043" y="139754"/>
            <a:ext cx="4158463" cy="3331562"/>
            <a:chOff x="0" y="0"/>
            <a:chExt cx="5544617" cy="4442083"/>
          </a:xfrm>
        </p:grpSpPr>
        <p:sp>
          <p:nvSpPr>
            <p:cNvPr id="13" name="TextBox 13"/>
            <p:cNvSpPr txBox="1"/>
            <p:nvPr/>
          </p:nvSpPr>
          <p:spPr>
            <a:xfrm>
              <a:off x="4996324" y="2127730"/>
              <a:ext cx="548293" cy="3868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73"/>
                </a:lnSpc>
              </a:pPr>
              <a:r>
                <a:rPr lang="en-US" sz="838">
                  <a:solidFill>
                    <a:srgbClr val="000000"/>
                  </a:solidFill>
                  <a:latin typeface="TT Drugs"/>
                </a:rPr>
                <a:t>general </a:t>
              </a:r>
            </a:p>
            <a:p>
              <a:pPr algn="ctr">
                <a:lnSpc>
                  <a:spcPts val="1173"/>
                </a:lnSpc>
              </a:pPr>
              <a:r>
                <a:rPr lang="en-US" sz="838">
                  <a:solidFill>
                    <a:srgbClr val="000000"/>
                  </a:solidFill>
                  <a:latin typeface="TT Drugs"/>
                </a:rPr>
                <a:t>50%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3221568"/>
              <a:ext cx="714304" cy="3868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73"/>
                </a:lnSpc>
              </a:pPr>
              <a:r>
                <a:rPr lang="en-US" sz="838">
                  <a:solidFill>
                    <a:srgbClr val="000000"/>
                  </a:solidFill>
                  <a:latin typeface="TT Drugs"/>
                </a:rPr>
                <a:t>BTS photo</a:t>
              </a:r>
            </a:p>
            <a:p>
              <a:pPr algn="ctr">
                <a:lnSpc>
                  <a:spcPts val="1173"/>
                </a:lnSpc>
              </a:pPr>
              <a:r>
                <a:rPr lang="en-US" sz="838">
                  <a:solidFill>
                    <a:srgbClr val="000000"/>
                  </a:solidFill>
                  <a:latin typeface="TT Drugs"/>
                </a:rPr>
                <a:t>35%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075668" y="-19050"/>
              <a:ext cx="691577" cy="3868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73"/>
                </a:lnSpc>
              </a:pPr>
              <a:r>
                <a:rPr lang="en-US" sz="838">
                  <a:solidFill>
                    <a:srgbClr val="000000"/>
                  </a:solidFill>
                  <a:latin typeface="TT Drugs"/>
                </a:rPr>
                <a:t>BTS Video</a:t>
              </a:r>
            </a:p>
            <a:p>
              <a:pPr algn="ctr">
                <a:lnSpc>
                  <a:spcPts val="1173"/>
                </a:lnSpc>
              </a:pPr>
              <a:r>
                <a:rPr lang="en-US" sz="838">
                  <a:solidFill>
                    <a:srgbClr val="000000"/>
                  </a:solidFill>
                  <a:latin typeface="TT Drugs"/>
                </a:rPr>
                <a:t>15%</a:t>
              </a:r>
            </a:p>
          </p:txBody>
        </p:sp>
        <p:grpSp>
          <p:nvGrpSpPr>
            <p:cNvPr id="16" name="Group 16"/>
            <p:cNvGrpSpPr>
              <a:grpSpLocks noChangeAspect="1"/>
            </p:cNvGrpSpPr>
            <p:nvPr/>
          </p:nvGrpSpPr>
          <p:grpSpPr>
            <a:xfrm>
              <a:off x="749695" y="219306"/>
              <a:ext cx="4222777" cy="4222777"/>
              <a:chOff x="0" y="0"/>
              <a:chExt cx="2540000" cy="254000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1206526" y="0"/>
                <a:ext cx="1397714" cy="2561468"/>
              </a:xfrm>
              <a:custGeom>
                <a:avLst/>
                <a:gdLst/>
                <a:ahLst/>
                <a:cxnLst/>
                <a:rect l="l" t="t" r="r" b="b"/>
                <a:pathLst>
                  <a:path w="1397714" h="2561468">
                    <a:moveTo>
                      <a:pt x="63474" y="0"/>
                    </a:moveTo>
                    <a:lnTo>
                      <a:pt x="63474" y="0"/>
                    </a:lnTo>
                    <a:cubicBezTo>
                      <a:pt x="524772" y="0"/>
                      <a:pt x="949797" y="250135"/>
                      <a:pt x="1173755" y="653419"/>
                    </a:cubicBezTo>
                    <a:cubicBezTo>
                      <a:pt x="1397714" y="1056703"/>
                      <a:pt x="1385386" y="1549715"/>
                      <a:pt x="1141552" y="1941302"/>
                    </a:cubicBezTo>
                    <a:cubicBezTo>
                      <a:pt x="897717" y="2332889"/>
                      <a:pt x="460722" y="2561468"/>
                      <a:pt x="0" y="2538413"/>
                    </a:cubicBezTo>
                    <a:lnTo>
                      <a:pt x="31737" y="1904206"/>
                    </a:lnTo>
                    <a:cubicBezTo>
                      <a:pt x="262098" y="1915734"/>
                      <a:pt x="480596" y="1801444"/>
                      <a:pt x="602513" y="1605651"/>
                    </a:cubicBezTo>
                    <a:cubicBezTo>
                      <a:pt x="724430" y="1409858"/>
                      <a:pt x="730594" y="1163351"/>
                      <a:pt x="618615" y="961709"/>
                    </a:cubicBezTo>
                    <a:cubicBezTo>
                      <a:pt x="506635" y="760067"/>
                      <a:pt x="294123" y="635000"/>
                      <a:pt x="63474" y="635000"/>
                    </a:cubicBezTo>
                    <a:close/>
                  </a:path>
                </a:pathLst>
              </a:custGeom>
              <a:solidFill>
                <a:srgbClr val="737373"/>
              </a:solidFill>
            </p:spPr>
          </p:sp>
          <p:sp>
            <p:nvSpPr>
              <p:cNvPr id="18" name="Freeform 18"/>
              <p:cNvSpPr/>
              <p:nvPr/>
            </p:nvSpPr>
            <p:spPr>
              <a:xfrm>
                <a:off x="-86684" y="473094"/>
                <a:ext cx="1356684" cy="2066906"/>
              </a:xfrm>
              <a:custGeom>
                <a:avLst/>
                <a:gdLst/>
                <a:ahLst/>
                <a:cxnLst/>
                <a:rect l="l" t="t" r="r" b="b"/>
                <a:pathLst>
                  <a:path w="1356684" h="2066906">
                    <a:moveTo>
                      <a:pt x="1356684" y="2066906"/>
                    </a:moveTo>
                    <a:cubicBezTo>
                      <a:pt x="867669" y="2066906"/>
                      <a:pt x="422094" y="1786136"/>
                      <a:pt x="211047" y="1345007"/>
                    </a:cubicBezTo>
                    <a:cubicBezTo>
                      <a:pt x="0" y="903878"/>
                      <a:pt x="60976" y="380762"/>
                      <a:pt x="367825" y="0"/>
                    </a:cubicBezTo>
                    <a:lnTo>
                      <a:pt x="862255" y="398453"/>
                    </a:lnTo>
                    <a:cubicBezTo>
                      <a:pt x="708830" y="588834"/>
                      <a:pt x="678342" y="850392"/>
                      <a:pt x="783865" y="1070957"/>
                    </a:cubicBezTo>
                    <a:cubicBezTo>
                      <a:pt x="889389" y="1291521"/>
                      <a:pt x="1112177" y="1431906"/>
                      <a:pt x="1356684" y="1431906"/>
                    </a:cubicBezTo>
                    <a:close/>
                  </a:path>
                </a:pathLst>
              </a:custGeom>
              <a:solidFill>
                <a:srgbClr val="949494"/>
              </a:solidFill>
            </p:spPr>
          </p:sp>
          <p:sp>
            <p:nvSpPr>
              <p:cNvPr id="19" name="Freeform 19"/>
              <p:cNvSpPr/>
              <p:nvPr/>
            </p:nvSpPr>
            <p:spPr>
              <a:xfrm>
                <a:off x="242548" y="0"/>
                <a:ext cx="1027388" cy="896756"/>
              </a:xfrm>
              <a:custGeom>
                <a:avLst/>
                <a:gdLst/>
                <a:ahLst/>
                <a:cxnLst/>
                <a:rect l="l" t="t" r="r" b="b"/>
                <a:pathLst>
                  <a:path w="1027388" h="896756">
                    <a:moveTo>
                      <a:pt x="0" y="523513"/>
                    </a:moveTo>
                    <a:cubicBezTo>
                      <a:pt x="238928" y="194657"/>
                      <a:pt x="620836" y="41"/>
                      <a:pt x="1027325" y="0"/>
                    </a:cubicBezTo>
                    <a:lnTo>
                      <a:pt x="1027389" y="635000"/>
                    </a:lnTo>
                    <a:cubicBezTo>
                      <a:pt x="824144" y="635020"/>
                      <a:pt x="633190" y="732328"/>
                      <a:pt x="513726" y="896756"/>
                    </a:cubicBezTo>
                    <a:close/>
                  </a:path>
                </a:pathLst>
              </a:custGeom>
              <a:solidFill>
                <a:srgbClr val="B6B6B6"/>
              </a:solidFill>
            </p:spPr>
          </p:sp>
          <p:sp>
            <p:nvSpPr>
              <p:cNvPr id="20" name="Freeform 20"/>
              <p:cNvSpPr/>
              <p:nvPr/>
            </p:nvSpPr>
            <p:spPr>
              <a:xfrm>
                <a:off x="1270000" y="0"/>
                <a:ext cx="127" cy="635000"/>
              </a:xfrm>
              <a:custGeom>
                <a:avLst/>
                <a:gdLst/>
                <a:ahLst/>
                <a:cxnLst/>
                <a:rect l="l" t="t" r="r" b="b"/>
                <a:pathLst>
                  <a:path w="127" h="635000">
                    <a:moveTo>
                      <a:pt x="0" y="0"/>
                    </a:moveTo>
                    <a:cubicBezTo>
                      <a:pt x="42" y="0"/>
                      <a:pt x="85" y="0"/>
                      <a:pt x="127" y="0"/>
                    </a:cubicBezTo>
                    <a:lnTo>
                      <a:pt x="63" y="635000"/>
                    </a:lnTo>
                    <a:cubicBezTo>
                      <a:pt x="42" y="635000"/>
                      <a:pt x="21" y="635000"/>
                      <a:pt x="0" y="635000"/>
                    </a:cubicBezTo>
                    <a:close/>
                  </a:path>
                </a:pathLst>
              </a:custGeom>
              <a:solidFill>
                <a:srgbClr val="DADADA"/>
              </a:solidFill>
            </p:spPr>
          </p:sp>
        </p:grpSp>
      </p:grpSp>
      <p:grpSp>
        <p:nvGrpSpPr>
          <p:cNvPr id="21" name="Group 21"/>
          <p:cNvGrpSpPr/>
          <p:nvPr/>
        </p:nvGrpSpPr>
        <p:grpSpPr>
          <a:xfrm>
            <a:off x="2585733" y="7501438"/>
            <a:ext cx="4223799" cy="856031"/>
            <a:chOff x="0" y="0"/>
            <a:chExt cx="9443452" cy="191389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3" name="Group 23"/>
          <p:cNvGrpSpPr/>
          <p:nvPr/>
        </p:nvGrpSpPr>
        <p:grpSpPr>
          <a:xfrm>
            <a:off x="2576208" y="8538221"/>
            <a:ext cx="4223799" cy="856031"/>
            <a:chOff x="0" y="0"/>
            <a:chExt cx="9443452" cy="191389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5" name="Group 25"/>
          <p:cNvGrpSpPr/>
          <p:nvPr/>
        </p:nvGrpSpPr>
        <p:grpSpPr>
          <a:xfrm>
            <a:off x="7467101" y="7501438"/>
            <a:ext cx="4223799" cy="856031"/>
            <a:chOff x="0" y="0"/>
            <a:chExt cx="9443452" cy="191389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7" name="Group 27"/>
          <p:cNvGrpSpPr/>
          <p:nvPr/>
        </p:nvGrpSpPr>
        <p:grpSpPr>
          <a:xfrm>
            <a:off x="12198904" y="7501438"/>
            <a:ext cx="4223799" cy="856031"/>
            <a:chOff x="0" y="0"/>
            <a:chExt cx="9443452" cy="191389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9" name="Group 29"/>
          <p:cNvGrpSpPr/>
          <p:nvPr/>
        </p:nvGrpSpPr>
        <p:grpSpPr>
          <a:xfrm>
            <a:off x="2758146" y="3879990"/>
            <a:ext cx="4051386" cy="3234061"/>
            <a:chOff x="0" y="0"/>
            <a:chExt cx="5401849" cy="4312082"/>
          </a:xfrm>
        </p:grpSpPr>
        <p:sp>
          <p:nvSpPr>
            <p:cNvPr id="30" name="TextBox 30"/>
            <p:cNvSpPr txBox="1"/>
            <p:nvPr/>
          </p:nvSpPr>
          <p:spPr>
            <a:xfrm>
              <a:off x="0" y="827816"/>
              <a:ext cx="5401849" cy="348426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493"/>
                </a:lnSpc>
              </a:pPr>
              <a:r>
                <a:rPr lang="en-US" sz="2687">
                  <a:solidFill>
                    <a:srgbClr val="0F2A37"/>
                  </a:solidFill>
                  <a:latin typeface="TT Drugs"/>
                </a:rPr>
                <a:t>general stills photography services</a:t>
              </a:r>
            </a:p>
            <a:p>
              <a:pPr marL="580247" lvl="1" indent="-290124">
                <a:lnSpc>
                  <a:spcPts val="3493"/>
                </a:lnSpc>
                <a:buFont typeface="Arial"/>
                <a:buChar char="•"/>
              </a:pPr>
              <a:r>
                <a:rPr lang="en-US" sz="2687">
                  <a:solidFill>
                    <a:srgbClr val="0F2A37"/>
                  </a:solidFill>
                  <a:latin typeface="TT Drugs"/>
                </a:rPr>
                <a:t>commercial</a:t>
              </a:r>
            </a:p>
            <a:p>
              <a:pPr marL="580247" lvl="1" indent="-290124">
                <a:lnSpc>
                  <a:spcPts val="3493"/>
                </a:lnSpc>
                <a:buFont typeface="Arial"/>
                <a:buChar char="•"/>
              </a:pPr>
              <a:r>
                <a:rPr lang="en-US" sz="2687">
                  <a:solidFill>
                    <a:srgbClr val="0F2A37"/>
                  </a:solidFill>
                  <a:latin typeface="TT Drugs"/>
                </a:rPr>
                <a:t>studio,</a:t>
              </a:r>
            </a:p>
            <a:p>
              <a:pPr marL="580247" lvl="1" indent="-290124">
                <a:lnSpc>
                  <a:spcPts val="3493"/>
                </a:lnSpc>
                <a:buFont typeface="Arial"/>
                <a:buChar char="•"/>
              </a:pPr>
              <a:r>
                <a:rPr lang="en-US" sz="2687">
                  <a:solidFill>
                    <a:srgbClr val="0F2A37"/>
                  </a:solidFill>
                  <a:latin typeface="TT Drugs"/>
                </a:rPr>
                <a:t>portrait</a:t>
              </a:r>
            </a:p>
            <a:p>
              <a:pPr marL="580247" lvl="1" indent="-290124">
                <a:lnSpc>
                  <a:spcPts val="3493"/>
                </a:lnSpc>
                <a:buFont typeface="Arial"/>
                <a:buChar char="•"/>
              </a:pPr>
              <a:r>
                <a:rPr lang="en-US" sz="2687">
                  <a:solidFill>
                    <a:srgbClr val="0F2A37"/>
                  </a:solidFill>
                  <a:latin typeface="TT Drugs"/>
                </a:rPr>
                <a:t>weddings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5401849" cy="7126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67"/>
                </a:lnSpc>
              </a:pPr>
              <a:r>
                <a:rPr lang="en-US" sz="3359">
                  <a:solidFill>
                    <a:srgbClr val="0F2A37"/>
                  </a:solidFill>
                  <a:latin typeface="TT Drugs Bold"/>
                </a:rPr>
                <a:t>01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66982" y="3879990"/>
            <a:ext cx="3824037" cy="3189545"/>
            <a:chOff x="0" y="0"/>
            <a:chExt cx="5098716" cy="4252727"/>
          </a:xfrm>
        </p:grpSpPr>
        <p:sp>
          <p:nvSpPr>
            <p:cNvPr id="33" name="TextBox 33"/>
            <p:cNvSpPr txBox="1"/>
            <p:nvPr/>
          </p:nvSpPr>
          <p:spPr>
            <a:xfrm>
              <a:off x="0" y="824574"/>
              <a:ext cx="5098716" cy="34281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427"/>
                </a:lnSpc>
              </a:pPr>
              <a:r>
                <a:rPr lang="en-US" sz="2636">
                  <a:solidFill>
                    <a:srgbClr val="0F2A37"/>
                  </a:solidFill>
                  <a:latin typeface="TT Drugs"/>
                </a:rPr>
                <a:t>Behind the scenes stills photography</a:t>
              </a:r>
            </a:p>
            <a:p>
              <a:pPr marL="569257" lvl="1" indent="-284628">
                <a:lnSpc>
                  <a:spcPts val="3427"/>
                </a:lnSpc>
                <a:buFont typeface="Arial"/>
                <a:buChar char="•"/>
              </a:pPr>
              <a:r>
                <a:rPr lang="en-US" sz="2636">
                  <a:solidFill>
                    <a:srgbClr val="0F2A37"/>
                  </a:solidFill>
                  <a:latin typeface="TT Drugs"/>
                </a:rPr>
                <a:t>shooting</a:t>
              </a:r>
            </a:p>
            <a:p>
              <a:pPr marL="569257" lvl="1" indent="-284628">
                <a:lnSpc>
                  <a:spcPts val="3427"/>
                </a:lnSpc>
                <a:buFont typeface="Arial"/>
                <a:buChar char="•"/>
              </a:pPr>
              <a:r>
                <a:rPr lang="en-US" sz="2636">
                  <a:solidFill>
                    <a:srgbClr val="0F2A37"/>
                  </a:solidFill>
                  <a:latin typeface="TT Drugs"/>
                </a:rPr>
                <a:t>editing</a:t>
              </a:r>
            </a:p>
            <a:p>
              <a:pPr>
                <a:lnSpc>
                  <a:spcPts val="3427"/>
                </a:lnSpc>
              </a:pPr>
              <a:endParaRPr lang="en-US" sz="2636">
                <a:solidFill>
                  <a:srgbClr val="0F2A37"/>
                </a:solidFill>
                <a:latin typeface="TT Drugs"/>
              </a:endParaRPr>
            </a:p>
            <a:p>
              <a:pPr>
                <a:lnSpc>
                  <a:spcPts val="3427"/>
                </a:lnSpc>
              </a:pPr>
              <a:endParaRPr lang="en-US" sz="2636">
                <a:solidFill>
                  <a:srgbClr val="0F2A37"/>
                </a:solidFill>
                <a:latin typeface="TT Drugs"/>
              </a:endParaRP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38100"/>
              <a:ext cx="5098716" cy="6998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284"/>
                </a:lnSpc>
              </a:pPr>
              <a:r>
                <a:rPr lang="en-US" sz="3295">
                  <a:solidFill>
                    <a:srgbClr val="0F2A37"/>
                  </a:solidFill>
                  <a:latin typeface="TT Drugs Bold"/>
                </a:rPr>
                <a:t>02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2453006" y="3879990"/>
            <a:ext cx="3177269" cy="2447727"/>
            <a:chOff x="0" y="0"/>
            <a:chExt cx="4236358" cy="3263636"/>
          </a:xfrm>
        </p:grpSpPr>
        <p:sp>
          <p:nvSpPr>
            <p:cNvPr id="36" name="TextBox 36"/>
            <p:cNvSpPr txBox="1"/>
            <p:nvPr/>
          </p:nvSpPr>
          <p:spPr>
            <a:xfrm>
              <a:off x="0" y="970215"/>
              <a:ext cx="4236358" cy="22934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447"/>
                </a:lnSpc>
              </a:pPr>
              <a:r>
                <a:rPr lang="en-US" sz="2652">
                  <a:solidFill>
                    <a:srgbClr val="0F2A37"/>
                  </a:solidFill>
                  <a:latin typeface="TT Drugs"/>
                </a:rPr>
                <a:t>behind the scenes videography &amp; stills</a:t>
              </a:r>
            </a:p>
            <a:p>
              <a:pPr marL="572630" lvl="1" indent="-286315">
                <a:lnSpc>
                  <a:spcPts val="3447"/>
                </a:lnSpc>
                <a:buFont typeface="Arial"/>
                <a:buChar char="•"/>
              </a:pPr>
              <a:r>
                <a:rPr lang="en-US" sz="2652">
                  <a:solidFill>
                    <a:srgbClr val="0F2A37"/>
                  </a:solidFill>
                  <a:latin typeface="TT Drugs"/>
                </a:rPr>
                <a:t>shooting</a:t>
              </a:r>
            </a:p>
            <a:p>
              <a:pPr>
                <a:lnSpc>
                  <a:spcPts val="3447"/>
                </a:lnSpc>
              </a:pPr>
              <a:endParaRPr lang="en-US" sz="2652">
                <a:solidFill>
                  <a:srgbClr val="0F2A37"/>
                </a:solidFill>
                <a:latin typeface="TT Drugs"/>
              </a:endParaRP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-38100"/>
              <a:ext cx="4236358" cy="7037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309"/>
                </a:lnSpc>
              </a:pPr>
              <a:r>
                <a:rPr lang="en-US" sz="3315">
                  <a:solidFill>
                    <a:srgbClr val="0F2A37"/>
                  </a:solidFill>
                  <a:latin typeface="TT Drugs Bold"/>
                </a:rPr>
                <a:t>03</a:t>
              </a:r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7467101" y="7690058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£150 p/d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585733" y="7690058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£12.50 p/h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886395" y="8562782"/>
            <a:ext cx="3603426" cy="77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5"/>
              </a:lnSpc>
              <a:spcBef>
                <a:spcPct val="0"/>
              </a:spcBef>
            </a:pPr>
            <a:r>
              <a:rPr lang="en-US" sz="2388">
                <a:solidFill>
                  <a:srgbClr val="0F2A37"/>
                </a:solidFill>
                <a:latin typeface="TT Drugs"/>
              </a:rPr>
              <a:t>weddings dependant on client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2168893" y="7526863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£225 p/d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2684435" y="7938978"/>
            <a:ext cx="3192715" cy="347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1"/>
              </a:lnSpc>
              <a:spcBef>
                <a:spcPct val="0"/>
              </a:spcBef>
            </a:pPr>
            <a:r>
              <a:rPr lang="en-US" sz="2116">
                <a:solidFill>
                  <a:srgbClr val="0F2A37"/>
                </a:solidFill>
                <a:latin typeface="TT Drugs"/>
              </a:rPr>
              <a:t>(£150 p/d editing days)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DC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69431" y="503295"/>
            <a:ext cx="14149139" cy="1963852"/>
            <a:chOff x="0" y="0"/>
            <a:chExt cx="18865518" cy="2618469"/>
          </a:xfrm>
        </p:grpSpPr>
        <p:sp>
          <p:nvSpPr>
            <p:cNvPr id="3" name="TextBox 3"/>
            <p:cNvSpPr txBox="1"/>
            <p:nvPr/>
          </p:nvSpPr>
          <p:spPr>
            <a:xfrm>
              <a:off x="0" y="-9525"/>
              <a:ext cx="18865518" cy="17640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402"/>
                </a:lnSpc>
              </a:pPr>
              <a:r>
                <a:rPr lang="en-US" sz="8668">
                  <a:solidFill>
                    <a:srgbClr val="0F2A37"/>
                  </a:solidFill>
                  <a:latin typeface="Forum"/>
                </a:rPr>
                <a:t>SELF EMPLOYED/SOLE TRADER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945820"/>
              <a:ext cx="13715806" cy="6726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108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488957" y="2222621"/>
            <a:ext cx="5860063" cy="7840638"/>
            <a:chOff x="0" y="0"/>
            <a:chExt cx="7813418" cy="10454184"/>
          </a:xfrm>
        </p:grpSpPr>
        <p:sp>
          <p:nvSpPr>
            <p:cNvPr id="6" name="TextBox 6"/>
            <p:cNvSpPr txBox="1"/>
            <p:nvPr/>
          </p:nvSpPr>
          <p:spPr>
            <a:xfrm>
              <a:off x="0" y="1177311"/>
              <a:ext cx="7813418" cy="92768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839289" lvl="1" indent="-419644">
                <a:lnSpc>
                  <a:spcPts val="5053"/>
                </a:lnSpc>
                <a:buFont typeface="Arial"/>
                <a:buChar char="•"/>
              </a:pPr>
              <a:r>
                <a:rPr lang="en-US" sz="3887">
                  <a:solidFill>
                    <a:srgbClr val="0F2A37"/>
                  </a:solidFill>
                  <a:latin typeface="TT Drugs"/>
                </a:rPr>
                <a:t>Flexibility</a:t>
              </a:r>
            </a:p>
            <a:p>
              <a:pPr marL="839289" lvl="1" indent="-419644">
                <a:lnSpc>
                  <a:spcPts val="5053"/>
                </a:lnSpc>
                <a:buFont typeface="Arial"/>
                <a:buChar char="•"/>
              </a:pPr>
              <a:r>
                <a:rPr lang="en-US" sz="3887">
                  <a:solidFill>
                    <a:srgbClr val="0F2A37"/>
                  </a:solidFill>
                  <a:latin typeface="TT Drugs"/>
                </a:rPr>
                <a:t>creative control</a:t>
              </a:r>
            </a:p>
            <a:p>
              <a:pPr marL="839289" lvl="1" indent="-419644">
                <a:lnSpc>
                  <a:spcPts val="5053"/>
                </a:lnSpc>
                <a:buFont typeface="Arial"/>
                <a:buChar char="•"/>
              </a:pPr>
              <a:r>
                <a:rPr lang="en-US" sz="3887">
                  <a:solidFill>
                    <a:srgbClr val="0F2A37"/>
                  </a:solidFill>
                  <a:latin typeface="TT Drugs"/>
                </a:rPr>
                <a:t>not having to pay corporation tax</a:t>
              </a:r>
            </a:p>
            <a:p>
              <a:pPr marL="839289" lvl="1" indent="-419644">
                <a:lnSpc>
                  <a:spcPts val="5053"/>
                </a:lnSpc>
                <a:buFont typeface="Arial"/>
                <a:buChar char="•"/>
              </a:pPr>
              <a:r>
                <a:rPr lang="en-US" sz="3887">
                  <a:solidFill>
                    <a:srgbClr val="0F2A37"/>
                  </a:solidFill>
                  <a:latin typeface="TT Drugs"/>
                </a:rPr>
                <a:t>easier accounting</a:t>
              </a:r>
            </a:p>
            <a:p>
              <a:pPr marL="839289" lvl="1" indent="-419644">
                <a:lnSpc>
                  <a:spcPts val="5053"/>
                </a:lnSpc>
                <a:buFont typeface="Arial"/>
                <a:buChar char="•"/>
              </a:pPr>
              <a:r>
                <a:rPr lang="en-US" sz="3887">
                  <a:solidFill>
                    <a:srgbClr val="0F2A37"/>
                  </a:solidFill>
                  <a:latin typeface="TT Drugs"/>
                </a:rPr>
                <a:t>can take whatever drawings/salary you want</a:t>
              </a:r>
            </a:p>
            <a:p>
              <a:pPr marL="839289" lvl="1" indent="-419644">
                <a:lnSpc>
                  <a:spcPts val="5053"/>
                </a:lnSpc>
                <a:buFont typeface="Arial"/>
                <a:buChar char="•"/>
              </a:pPr>
              <a:r>
                <a:rPr lang="en-US" sz="3887">
                  <a:solidFill>
                    <a:srgbClr val="0F2A37"/>
                  </a:solidFill>
                  <a:latin typeface="TT Drugs"/>
                </a:rPr>
                <a:t>choose which jobs you want</a:t>
              </a:r>
            </a:p>
            <a:p>
              <a:pPr>
                <a:lnSpc>
                  <a:spcPts val="5053"/>
                </a:lnSpc>
              </a:pPr>
              <a:endParaRPr lang="en-US" sz="3887">
                <a:solidFill>
                  <a:srgbClr val="0F2A37"/>
                </a:solidFill>
                <a:latin typeface="TT Drug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7813418" cy="10232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6316"/>
                </a:lnSpc>
              </a:pPr>
              <a:r>
                <a:rPr lang="en-US" sz="4859">
                  <a:solidFill>
                    <a:srgbClr val="0F2A37"/>
                  </a:solidFill>
                  <a:latin typeface="TT Drugs Bold"/>
                </a:rPr>
                <a:t>pros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717938" y="2222621"/>
            <a:ext cx="5987136" cy="5420668"/>
            <a:chOff x="0" y="0"/>
            <a:chExt cx="7982848" cy="7227557"/>
          </a:xfrm>
        </p:grpSpPr>
        <p:sp>
          <p:nvSpPr>
            <p:cNvPr id="9" name="TextBox 9"/>
            <p:cNvSpPr txBox="1"/>
            <p:nvPr/>
          </p:nvSpPr>
          <p:spPr>
            <a:xfrm>
              <a:off x="0" y="1213398"/>
              <a:ext cx="7982848" cy="60141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857488" lvl="1" indent="-428744">
                <a:lnSpc>
                  <a:spcPts val="5163"/>
                </a:lnSpc>
                <a:buFont typeface="Arial"/>
                <a:buChar char="•"/>
              </a:pPr>
              <a:r>
                <a:rPr lang="en-US" sz="3971">
                  <a:solidFill>
                    <a:srgbClr val="0F2A37"/>
                  </a:solidFill>
                  <a:latin typeface="TT Drugs"/>
                </a:rPr>
                <a:t>no employee benefits</a:t>
              </a:r>
            </a:p>
            <a:p>
              <a:pPr marL="857488" lvl="1" indent="-428744">
                <a:lnSpc>
                  <a:spcPts val="5163"/>
                </a:lnSpc>
                <a:buFont typeface="Arial"/>
                <a:buChar char="•"/>
              </a:pPr>
              <a:r>
                <a:rPr lang="en-US" sz="3971">
                  <a:solidFill>
                    <a:srgbClr val="0F2A37"/>
                  </a:solidFill>
                  <a:latin typeface="TT Drugs"/>
                </a:rPr>
                <a:t>potential for loss</a:t>
              </a:r>
            </a:p>
            <a:p>
              <a:pPr marL="857488" lvl="1" indent="-428744">
                <a:lnSpc>
                  <a:spcPts val="5163"/>
                </a:lnSpc>
                <a:buFont typeface="Arial"/>
                <a:buChar char="•"/>
              </a:pPr>
              <a:r>
                <a:rPr lang="en-US" sz="3971">
                  <a:solidFill>
                    <a:srgbClr val="0F2A37"/>
                  </a:solidFill>
                  <a:latin typeface="TT Drugs"/>
                </a:rPr>
                <a:t>unpredictable income</a:t>
              </a:r>
            </a:p>
            <a:p>
              <a:pPr marL="857488" lvl="1" indent="-428744">
                <a:lnSpc>
                  <a:spcPts val="5163"/>
                </a:lnSpc>
                <a:buFont typeface="Arial"/>
                <a:buChar char="•"/>
              </a:pPr>
              <a:r>
                <a:rPr lang="en-US" sz="3971">
                  <a:solidFill>
                    <a:srgbClr val="0F2A37"/>
                  </a:solidFill>
                  <a:latin typeface="TT Drugs"/>
                </a:rPr>
                <a:t>stress</a:t>
              </a:r>
            </a:p>
            <a:p>
              <a:pPr>
                <a:lnSpc>
                  <a:spcPts val="5163"/>
                </a:lnSpc>
              </a:pPr>
              <a:endParaRPr lang="en-US" sz="3971">
                <a:solidFill>
                  <a:srgbClr val="0F2A37"/>
                </a:solidFill>
                <a:latin typeface="TT Drugs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7982848" cy="10444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6453"/>
                </a:lnSpc>
              </a:pPr>
              <a:r>
                <a:rPr lang="en-US" sz="4964">
                  <a:solidFill>
                    <a:srgbClr val="0F2A37"/>
                  </a:solidFill>
                  <a:latin typeface="TT Drugs Bold"/>
                </a:rPr>
                <a:t>cons</a:t>
              </a:r>
            </a:p>
          </p:txBody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3716505">
            <a:off x="15819805" y="-7324269"/>
            <a:ext cx="14561708" cy="1640755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3716505">
            <a:off x="-9422601" y="4105892"/>
            <a:ext cx="14561708" cy="1640755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DC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021481" y="1366711"/>
            <a:ext cx="12245037" cy="19637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5447"/>
              </a:lnSpc>
            </a:pPr>
            <a:r>
              <a:rPr lang="en-US" sz="12873">
                <a:solidFill>
                  <a:srgbClr val="0F2A37"/>
                </a:solidFill>
                <a:latin typeface="Forum"/>
              </a:rPr>
              <a:t>THREE YEAR PLAN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8758140">
            <a:off x="5991386" y="-10905299"/>
            <a:ext cx="14206020" cy="149734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2480152" y="4834717"/>
            <a:ext cx="4223799" cy="856031"/>
            <a:chOff x="0" y="0"/>
            <a:chExt cx="9443452" cy="19138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2480152" y="6122200"/>
            <a:ext cx="4223799" cy="856031"/>
            <a:chOff x="0" y="0"/>
            <a:chExt cx="9443452" cy="191389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2480152" y="7471602"/>
            <a:ext cx="4223799" cy="856031"/>
            <a:chOff x="0" y="0"/>
            <a:chExt cx="9443452" cy="191389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7286737" y="4834717"/>
            <a:ext cx="4223799" cy="856031"/>
            <a:chOff x="0" y="0"/>
            <a:chExt cx="9443452" cy="191389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7361520" y="6122200"/>
            <a:ext cx="4223799" cy="856031"/>
            <a:chOff x="0" y="0"/>
            <a:chExt cx="9443452" cy="191389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7361520" y="7471602"/>
            <a:ext cx="4223799" cy="856031"/>
            <a:chOff x="0" y="0"/>
            <a:chExt cx="9443452" cy="191389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12093322" y="4834717"/>
            <a:ext cx="4223799" cy="856031"/>
            <a:chOff x="0" y="0"/>
            <a:chExt cx="9443452" cy="191389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12093322" y="6122200"/>
            <a:ext cx="4223799" cy="856031"/>
            <a:chOff x="0" y="0"/>
            <a:chExt cx="9443452" cy="191389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20" name="Group 20"/>
          <p:cNvGrpSpPr/>
          <p:nvPr/>
        </p:nvGrpSpPr>
        <p:grpSpPr>
          <a:xfrm>
            <a:off x="12093322" y="7471602"/>
            <a:ext cx="4223799" cy="856031"/>
            <a:chOff x="0" y="0"/>
            <a:chExt cx="9443452" cy="191389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9443451" cy="1913890"/>
            </a:xfrm>
            <a:custGeom>
              <a:avLst/>
              <a:gdLst/>
              <a:ahLst/>
              <a:cxnLst/>
              <a:rect l="l" t="t" r="r" b="b"/>
              <a:pathLst>
                <a:path w="9443451" h="1913890">
                  <a:moveTo>
                    <a:pt x="9318992" y="1913890"/>
                  </a:moveTo>
                  <a:lnTo>
                    <a:pt x="124460" y="1913890"/>
                  </a:lnTo>
                  <a:cubicBezTo>
                    <a:pt x="55880" y="1913890"/>
                    <a:pt x="0" y="1858010"/>
                    <a:pt x="0" y="178943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9318992" y="0"/>
                  </a:lnTo>
                  <a:cubicBezTo>
                    <a:pt x="9387572" y="0"/>
                    <a:pt x="9443451" y="55880"/>
                    <a:pt x="9443451" y="124460"/>
                  </a:cubicBezTo>
                  <a:lnTo>
                    <a:pt x="9443451" y="1789430"/>
                  </a:lnTo>
                  <a:cubicBezTo>
                    <a:pt x="9443451" y="1858010"/>
                    <a:pt x="9387572" y="1913890"/>
                    <a:pt x="9318992" y="191389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22" name="TextBox 22"/>
          <p:cNvSpPr txBox="1"/>
          <p:nvPr/>
        </p:nvSpPr>
        <p:spPr>
          <a:xfrm>
            <a:off x="7361520" y="5023338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£150 p/d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61520" y="6310820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£200 p/d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61520" y="7660223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£250 p/d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0152" y="5023338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£12.50 p/h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0152" y="6310820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£16.50 p/h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0152" y="7660223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£17.50p/h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063312" y="4863982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£225 p/d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063312" y="6151464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£300 p/d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063312" y="7558706"/>
            <a:ext cx="4223799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>
                <a:solidFill>
                  <a:srgbClr val="0F2A37"/>
                </a:solidFill>
                <a:latin typeface="TT Drugs"/>
              </a:rPr>
              <a:t>£400 p/d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578854" y="7916160"/>
            <a:ext cx="3192715" cy="347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1"/>
              </a:lnSpc>
              <a:spcBef>
                <a:spcPct val="0"/>
              </a:spcBef>
            </a:pPr>
            <a:r>
              <a:rPr lang="en-US" sz="2116">
                <a:solidFill>
                  <a:srgbClr val="0F2A37"/>
                </a:solidFill>
                <a:latin typeface="TT Drugs"/>
              </a:rPr>
              <a:t>(£225 p/d editing days)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578854" y="6521640"/>
            <a:ext cx="3192715" cy="347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1"/>
              </a:lnSpc>
              <a:spcBef>
                <a:spcPct val="0"/>
              </a:spcBef>
            </a:pPr>
            <a:r>
              <a:rPr lang="en-US" sz="2116">
                <a:solidFill>
                  <a:srgbClr val="0F2A37"/>
                </a:solidFill>
                <a:latin typeface="TT Drugs"/>
              </a:rPr>
              <a:t>(£225 p/d editing days)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549739" y="5285622"/>
            <a:ext cx="3192715" cy="347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1"/>
              </a:lnSpc>
              <a:spcBef>
                <a:spcPct val="0"/>
              </a:spcBef>
            </a:pPr>
            <a:r>
              <a:rPr lang="en-US" sz="2116">
                <a:solidFill>
                  <a:srgbClr val="0F2A37"/>
                </a:solidFill>
                <a:latin typeface="TT Drugs"/>
              </a:rPr>
              <a:t>(£150 p/d editing days)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101328" y="4729942"/>
            <a:ext cx="921246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F2A37"/>
                </a:solidFill>
                <a:latin typeface="TT Drugs"/>
              </a:rPr>
              <a:t>Yr1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276118" y="3960765"/>
            <a:ext cx="2354420" cy="528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44"/>
              </a:lnSpc>
            </a:pPr>
            <a:r>
              <a:rPr lang="en-US" sz="3031">
                <a:solidFill>
                  <a:srgbClr val="0F2A37"/>
                </a:solidFill>
                <a:latin typeface="TT Drugs"/>
              </a:rPr>
              <a:t>General stills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585267" y="3960765"/>
            <a:ext cx="1626739" cy="528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44"/>
              </a:lnSpc>
            </a:pPr>
            <a:r>
              <a:rPr lang="en-US" sz="3031">
                <a:solidFill>
                  <a:srgbClr val="0F2A37"/>
                </a:solidFill>
                <a:latin typeface="TT Drugs"/>
              </a:rPr>
              <a:t>BTS stills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2667989" y="3960765"/>
            <a:ext cx="3074464" cy="528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44"/>
              </a:lnSpc>
            </a:pPr>
            <a:r>
              <a:rPr lang="en-US" sz="3031">
                <a:solidFill>
                  <a:srgbClr val="0F2A37"/>
                </a:solidFill>
                <a:latin typeface="TT Drugs"/>
              </a:rPr>
              <a:t>BTS Video + stills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30337" y="6017425"/>
            <a:ext cx="1063228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F2A37"/>
                </a:solidFill>
                <a:latin typeface="TT Drugs"/>
              </a:rPr>
              <a:t>Yr2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8700" y="7366827"/>
            <a:ext cx="1066502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F2A37"/>
                </a:solidFill>
                <a:latin typeface="TT Drugs"/>
              </a:rPr>
              <a:t>Yr3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DC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3716505">
            <a:off x="-6902163" y="-8995205"/>
            <a:ext cx="17309840" cy="1950404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3716505">
            <a:off x="3366551" y="-18332789"/>
            <a:ext cx="17309840" cy="1950404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 rot="5391442">
            <a:off x="5670533" y="6840816"/>
            <a:ext cx="1913287" cy="0"/>
          </a:xfrm>
          <a:prstGeom prst="line">
            <a:avLst/>
          </a:prstGeom>
          <a:ln w="9525" cap="rnd">
            <a:solidFill>
              <a:srgbClr val="0F2A37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rot="5391442">
            <a:off x="12298546" y="6878605"/>
            <a:ext cx="1913287" cy="0"/>
          </a:xfrm>
          <a:prstGeom prst="line">
            <a:avLst/>
          </a:prstGeom>
          <a:ln w="9525" cap="rnd">
            <a:solidFill>
              <a:srgbClr val="0F2A37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rot="5400000">
            <a:off x="9093331" y="6840822"/>
            <a:ext cx="1913293" cy="0"/>
          </a:xfrm>
          <a:prstGeom prst="line">
            <a:avLst/>
          </a:prstGeom>
          <a:ln w="9525" cap="rnd">
            <a:solidFill>
              <a:srgbClr val="0F2A37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TextBox 7"/>
          <p:cNvSpPr txBox="1"/>
          <p:nvPr/>
        </p:nvSpPr>
        <p:spPr>
          <a:xfrm>
            <a:off x="2141716" y="1754068"/>
            <a:ext cx="7487800" cy="2209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40"/>
              </a:lnSpc>
            </a:pPr>
            <a:r>
              <a:rPr lang="en-US" sz="7200">
                <a:solidFill>
                  <a:srgbClr val="0F2A37"/>
                </a:solidFill>
                <a:latin typeface="Forum"/>
              </a:rPr>
              <a:t>FINANCIAL PLAN OUTLINE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355878" y="6281678"/>
            <a:ext cx="5264155" cy="2912162"/>
            <a:chOff x="0" y="0"/>
            <a:chExt cx="7018873" cy="3882882"/>
          </a:xfrm>
        </p:grpSpPr>
        <p:sp>
          <p:nvSpPr>
            <p:cNvPr id="9" name="TextBox 9"/>
            <p:cNvSpPr txBox="1"/>
            <p:nvPr/>
          </p:nvSpPr>
          <p:spPr>
            <a:xfrm>
              <a:off x="0" y="853721"/>
              <a:ext cx="7018873" cy="30291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40"/>
                </a:lnSpc>
              </a:pPr>
              <a:r>
                <a:rPr lang="en-US" sz="2800">
                  <a:solidFill>
                    <a:srgbClr val="0F2A37"/>
                  </a:solidFill>
                  <a:latin typeface="TT Drugs"/>
                </a:rPr>
                <a:t>Creative Wales development fund £5,000 in year 2</a:t>
              </a:r>
            </a:p>
            <a:p>
              <a:pPr>
                <a:lnSpc>
                  <a:spcPts val="3640"/>
                </a:lnSpc>
              </a:pPr>
              <a:endParaRPr lang="en-US" sz="2800">
                <a:solidFill>
                  <a:srgbClr val="0F2A37"/>
                </a:solidFill>
                <a:latin typeface="TT Drugs"/>
              </a:endParaRPr>
            </a:p>
            <a:p>
              <a:pPr>
                <a:lnSpc>
                  <a:spcPts val="3640"/>
                </a:lnSpc>
              </a:pPr>
              <a:endParaRPr lang="en-US" sz="2800">
                <a:solidFill>
                  <a:srgbClr val="0F2A37"/>
                </a:solidFill>
                <a:latin typeface="TT Drugs"/>
              </a:endParaRPr>
            </a:p>
            <a:p>
              <a:pPr>
                <a:lnSpc>
                  <a:spcPts val="3640"/>
                </a:lnSpc>
              </a:pPr>
              <a:endParaRPr lang="en-US" sz="2800">
                <a:solidFill>
                  <a:srgbClr val="0F2A37"/>
                </a:solidFill>
                <a:latin typeface="TT Drugs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7018873" cy="740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49"/>
                </a:lnSpc>
              </a:pPr>
              <a:r>
                <a:rPr lang="en-US" sz="3499">
                  <a:solidFill>
                    <a:srgbClr val="0F2A37"/>
                  </a:solidFill>
                  <a:latin typeface="TT Drugs Bold"/>
                </a:rPr>
                <a:t>Funding options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774131" y="6281678"/>
            <a:ext cx="4060941" cy="1558342"/>
            <a:chOff x="0" y="0"/>
            <a:chExt cx="5414588" cy="2077789"/>
          </a:xfrm>
        </p:grpSpPr>
        <p:sp>
          <p:nvSpPr>
            <p:cNvPr id="12" name="TextBox 12"/>
            <p:cNvSpPr txBox="1"/>
            <p:nvPr/>
          </p:nvSpPr>
          <p:spPr>
            <a:xfrm>
              <a:off x="0" y="877428"/>
              <a:ext cx="5414588" cy="12003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40"/>
                </a:lnSpc>
              </a:pPr>
              <a:r>
                <a:rPr lang="en-US" sz="2800">
                  <a:solidFill>
                    <a:srgbClr val="0F2A37"/>
                  </a:solidFill>
                  <a:latin typeface="TT Drugs"/>
                </a:rPr>
                <a:t>sales: £8,200</a:t>
              </a:r>
            </a:p>
            <a:p>
              <a:pPr>
                <a:lnSpc>
                  <a:spcPts val="3640"/>
                </a:lnSpc>
              </a:pPr>
              <a:r>
                <a:rPr lang="en-US" sz="2800">
                  <a:solidFill>
                    <a:srgbClr val="0F2A37"/>
                  </a:solidFill>
                  <a:latin typeface="TT Drugs"/>
                </a:rPr>
                <a:t>loss: -£733.21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5414588" cy="740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49"/>
                </a:lnSpc>
              </a:pPr>
              <a:r>
                <a:rPr lang="en-US" sz="3499">
                  <a:solidFill>
                    <a:srgbClr val="0F2A37"/>
                  </a:solidFill>
                  <a:latin typeface="TT Drugs Bold"/>
                </a:rPr>
                <a:t>Year 1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402145" y="6363985"/>
            <a:ext cx="4060941" cy="1558342"/>
            <a:chOff x="0" y="0"/>
            <a:chExt cx="5414588" cy="2077789"/>
          </a:xfrm>
        </p:grpSpPr>
        <p:sp>
          <p:nvSpPr>
            <p:cNvPr id="15" name="TextBox 15"/>
            <p:cNvSpPr txBox="1"/>
            <p:nvPr/>
          </p:nvSpPr>
          <p:spPr>
            <a:xfrm>
              <a:off x="0" y="877428"/>
              <a:ext cx="5414588" cy="12003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40"/>
                </a:lnSpc>
              </a:pPr>
              <a:r>
                <a:rPr lang="en-US" sz="2800">
                  <a:solidFill>
                    <a:srgbClr val="0F2A37"/>
                  </a:solidFill>
                  <a:latin typeface="TT Drugs"/>
                </a:rPr>
                <a:t>sales:£22,600</a:t>
              </a:r>
            </a:p>
            <a:p>
              <a:pPr>
                <a:lnSpc>
                  <a:spcPts val="3640"/>
                </a:lnSpc>
              </a:pPr>
              <a:r>
                <a:rPr lang="en-US" sz="2800">
                  <a:solidFill>
                    <a:srgbClr val="0F2A37"/>
                  </a:solidFill>
                  <a:latin typeface="TT Drugs"/>
                </a:rPr>
                <a:t>Profit: £11,166.79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5414588" cy="740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49"/>
                </a:lnSpc>
              </a:pPr>
              <a:r>
                <a:rPr lang="en-US" sz="3499">
                  <a:solidFill>
                    <a:srgbClr val="0F2A37"/>
                  </a:solidFill>
                  <a:latin typeface="TT Drugs Bold"/>
                </a:rPr>
                <a:t>Year 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218892" y="6363985"/>
            <a:ext cx="4060941" cy="1558342"/>
            <a:chOff x="0" y="0"/>
            <a:chExt cx="5414588" cy="2077789"/>
          </a:xfrm>
        </p:grpSpPr>
        <p:sp>
          <p:nvSpPr>
            <p:cNvPr id="18" name="TextBox 18"/>
            <p:cNvSpPr txBox="1"/>
            <p:nvPr/>
          </p:nvSpPr>
          <p:spPr>
            <a:xfrm>
              <a:off x="0" y="877428"/>
              <a:ext cx="5414588" cy="12003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40"/>
                </a:lnSpc>
              </a:pPr>
              <a:r>
                <a:rPr lang="en-US" sz="2800">
                  <a:solidFill>
                    <a:srgbClr val="0F2A37"/>
                  </a:solidFill>
                  <a:latin typeface="TT Drugs"/>
                </a:rPr>
                <a:t>sales:£10,540</a:t>
              </a:r>
            </a:p>
            <a:p>
              <a:pPr>
                <a:lnSpc>
                  <a:spcPts val="3640"/>
                </a:lnSpc>
              </a:pPr>
              <a:r>
                <a:rPr lang="en-US" sz="2800">
                  <a:solidFill>
                    <a:srgbClr val="0F2A37"/>
                  </a:solidFill>
                  <a:latin typeface="TT Drugs"/>
                </a:rPr>
                <a:t>Profit: £4,106.79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5414588" cy="740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49"/>
                </a:lnSpc>
              </a:pPr>
              <a:r>
                <a:rPr lang="en-US" sz="3499">
                  <a:solidFill>
                    <a:srgbClr val="0F2A37"/>
                  </a:solidFill>
                  <a:latin typeface="TT Drugs Bold"/>
                </a:rPr>
                <a:t>Year 2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1026458" y="1773118"/>
            <a:ext cx="5844033" cy="3633514"/>
            <a:chOff x="0" y="0"/>
            <a:chExt cx="7792044" cy="4844685"/>
          </a:xfrm>
        </p:grpSpPr>
        <p:sp>
          <p:nvSpPr>
            <p:cNvPr id="21" name="TextBox 21"/>
            <p:cNvSpPr txBox="1"/>
            <p:nvPr/>
          </p:nvSpPr>
          <p:spPr>
            <a:xfrm>
              <a:off x="1612332" y="4583150"/>
              <a:ext cx="569031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year 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039766" y="4583150"/>
              <a:ext cx="569031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year 2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6467199" y="4583150"/>
              <a:ext cx="569031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year 3</a:t>
              </a:r>
            </a:p>
          </p:txBody>
        </p:sp>
        <p:grpSp>
          <p:nvGrpSpPr>
            <p:cNvPr id="24" name="Group 24"/>
            <p:cNvGrpSpPr>
              <a:grpSpLocks noChangeAspect="1"/>
            </p:cNvGrpSpPr>
            <p:nvPr/>
          </p:nvGrpSpPr>
          <p:grpSpPr>
            <a:xfrm>
              <a:off x="856519" y="121243"/>
              <a:ext cx="6935524" cy="4377771"/>
              <a:chOff x="0" y="0"/>
              <a:chExt cx="13657926" cy="8621018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-6350"/>
                <a:ext cx="13657926" cy="12700"/>
              </a:xfrm>
              <a:custGeom>
                <a:avLst/>
                <a:gdLst/>
                <a:ahLst/>
                <a:cxnLst/>
                <a:rect l="l" t="t" r="r" b="b"/>
                <a:pathLst>
                  <a:path w="13657926" h="12700">
                    <a:moveTo>
                      <a:pt x="0" y="0"/>
                    </a:moveTo>
                    <a:lnTo>
                      <a:pt x="13657926" y="0"/>
                    </a:lnTo>
                    <a:lnTo>
                      <a:pt x="13657926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26" name="Freeform 26"/>
              <p:cNvSpPr/>
              <p:nvPr/>
            </p:nvSpPr>
            <p:spPr>
              <a:xfrm>
                <a:off x="0" y="1717853"/>
                <a:ext cx="13657926" cy="12700"/>
              </a:xfrm>
              <a:custGeom>
                <a:avLst/>
                <a:gdLst/>
                <a:ahLst/>
                <a:cxnLst/>
                <a:rect l="l" t="t" r="r" b="b"/>
                <a:pathLst>
                  <a:path w="13657926" h="12700">
                    <a:moveTo>
                      <a:pt x="0" y="0"/>
                    </a:moveTo>
                    <a:lnTo>
                      <a:pt x="13657926" y="0"/>
                    </a:lnTo>
                    <a:lnTo>
                      <a:pt x="13657926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27" name="Freeform 27"/>
              <p:cNvSpPr/>
              <p:nvPr/>
            </p:nvSpPr>
            <p:spPr>
              <a:xfrm>
                <a:off x="0" y="3442057"/>
                <a:ext cx="13657926" cy="12700"/>
              </a:xfrm>
              <a:custGeom>
                <a:avLst/>
                <a:gdLst/>
                <a:ahLst/>
                <a:cxnLst/>
                <a:rect l="l" t="t" r="r" b="b"/>
                <a:pathLst>
                  <a:path w="13657926" h="12700">
                    <a:moveTo>
                      <a:pt x="0" y="0"/>
                    </a:moveTo>
                    <a:lnTo>
                      <a:pt x="13657926" y="0"/>
                    </a:lnTo>
                    <a:lnTo>
                      <a:pt x="13657926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28" name="Freeform 28"/>
              <p:cNvSpPr/>
              <p:nvPr/>
            </p:nvSpPr>
            <p:spPr>
              <a:xfrm>
                <a:off x="0" y="5166261"/>
                <a:ext cx="13657926" cy="12700"/>
              </a:xfrm>
              <a:custGeom>
                <a:avLst/>
                <a:gdLst/>
                <a:ahLst/>
                <a:cxnLst/>
                <a:rect l="l" t="t" r="r" b="b"/>
                <a:pathLst>
                  <a:path w="13657926" h="12700">
                    <a:moveTo>
                      <a:pt x="0" y="0"/>
                    </a:moveTo>
                    <a:lnTo>
                      <a:pt x="13657926" y="0"/>
                    </a:lnTo>
                    <a:lnTo>
                      <a:pt x="13657926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29" name="Freeform 29"/>
              <p:cNvSpPr/>
              <p:nvPr/>
            </p:nvSpPr>
            <p:spPr>
              <a:xfrm>
                <a:off x="0" y="6890464"/>
                <a:ext cx="13657926" cy="12700"/>
              </a:xfrm>
              <a:custGeom>
                <a:avLst/>
                <a:gdLst/>
                <a:ahLst/>
                <a:cxnLst/>
                <a:rect l="l" t="t" r="r" b="b"/>
                <a:pathLst>
                  <a:path w="13657926" h="12700">
                    <a:moveTo>
                      <a:pt x="0" y="0"/>
                    </a:moveTo>
                    <a:lnTo>
                      <a:pt x="13657926" y="0"/>
                    </a:lnTo>
                    <a:lnTo>
                      <a:pt x="13657926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30" name="Freeform 30"/>
              <p:cNvSpPr/>
              <p:nvPr/>
            </p:nvSpPr>
            <p:spPr>
              <a:xfrm>
                <a:off x="0" y="8614668"/>
                <a:ext cx="13657926" cy="12700"/>
              </a:xfrm>
              <a:custGeom>
                <a:avLst/>
                <a:gdLst/>
                <a:ahLst/>
                <a:cxnLst/>
                <a:rect l="l" t="t" r="r" b="b"/>
                <a:pathLst>
                  <a:path w="13657926" h="12700">
                    <a:moveTo>
                      <a:pt x="0" y="0"/>
                    </a:moveTo>
                    <a:lnTo>
                      <a:pt x="13657926" y="0"/>
                    </a:lnTo>
                    <a:lnTo>
                      <a:pt x="13657926" y="12700"/>
                    </a:lnTo>
                    <a:lnTo>
                      <a:pt x="0" y="12700"/>
                    </a:ln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31" name="TextBox 31"/>
            <p:cNvSpPr txBox="1"/>
            <p:nvPr/>
          </p:nvSpPr>
          <p:spPr>
            <a:xfrm>
              <a:off x="66405" y="-19050"/>
              <a:ext cx="686929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40,000 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6405" y="856504"/>
              <a:ext cx="686929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30,000 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6405" y="1732059"/>
              <a:ext cx="686929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20,000 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6405" y="2607613"/>
              <a:ext cx="686929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10,000 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581929" y="3483167"/>
              <a:ext cx="171405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0 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4358721"/>
              <a:ext cx="753334" cy="2615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1706"/>
                </a:lnSpc>
              </a:pPr>
              <a:r>
                <a:rPr lang="en-US" sz="1218">
                  <a:solidFill>
                    <a:srgbClr val="000000"/>
                  </a:solidFill>
                  <a:latin typeface="Open Sans Light"/>
                </a:rPr>
                <a:t>-10,000 </a:t>
              </a:r>
            </a:p>
          </p:txBody>
        </p:sp>
        <p:grpSp>
          <p:nvGrpSpPr>
            <p:cNvPr id="37" name="Group 37"/>
            <p:cNvGrpSpPr>
              <a:grpSpLocks noChangeAspect="1"/>
            </p:cNvGrpSpPr>
            <p:nvPr/>
          </p:nvGrpSpPr>
          <p:grpSpPr>
            <a:xfrm>
              <a:off x="856519" y="121243"/>
              <a:ext cx="6935524" cy="4377771"/>
              <a:chOff x="0" y="0"/>
              <a:chExt cx="13657926" cy="8621018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6896814"/>
                <a:ext cx="4097378" cy="127426"/>
              </a:xfrm>
              <a:custGeom>
                <a:avLst/>
                <a:gdLst/>
                <a:ahLst/>
                <a:cxnLst/>
                <a:rect l="l" t="t" r="r" b="b"/>
                <a:pathLst>
                  <a:path w="4097378" h="127426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cubicBezTo>
                      <a:pt x="0" y="58995"/>
                      <a:pt x="38938" y="110910"/>
                      <a:pt x="95574" y="127426"/>
                    </a:cubicBezTo>
                    <a:lnTo>
                      <a:pt x="4001804" y="127426"/>
                    </a:lnTo>
                    <a:cubicBezTo>
                      <a:pt x="4058440" y="110910"/>
                      <a:pt x="4097378" y="58995"/>
                      <a:pt x="4097378" y="0"/>
                    </a:cubicBezTo>
                    <a:lnTo>
                      <a:pt x="4097378" y="0"/>
                    </a:lnTo>
                    <a:close/>
                  </a:path>
                </a:pathLst>
              </a:custGeom>
              <a:solidFill>
                <a:srgbClr val="737373"/>
              </a:solidFill>
            </p:spPr>
          </p:sp>
          <p:sp>
            <p:nvSpPr>
              <p:cNvPr id="39" name="Freeform 39"/>
              <p:cNvSpPr/>
              <p:nvPr/>
            </p:nvSpPr>
            <p:spPr>
              <a:xfrm>
                <a:off x="4780274" y="4365060"/>
                <a:ext cx="4097378" cy="2531754"/>
              </a:xfrm>
              <a:custGeom>
                <a:avLst/>
                <a:gdLst/>
                <a:ahLst/>
                <a:cxnLst/>
                <a:rect l="l" t="t" r="r" b="b"/>
                <a:pathLst>
                  <a:path w="4097378" h="2531754">
                    <a:moveTo>
                      <a:pt x="0" y="2531754"/>
                    </a:moveTo>
                    <a:lnTo>
                      <a:pt x="0" y="327790"/>
                    </a:lnTo>
                    <a:cubicBezTo>
                      <a:pt x="0" y="146756"/>
                      <a:pt x="146757" y="0"/>
                      <a:pt x="327790" y="0"/>
                    </a:cubicBezTo>
                    <a:lnTo>
                      <a:pt x="3769588" y="0"/>
                    </a:lnTo>
                    <a:cubicBezTo>
                      <a:pt x="3950621" y="0"/>
                      <a:pt x="4097378" y="146756"/>
                      <a:pt x="4097378" y="327790"/>
                    </a:cubicBezTo>
                    <a:lnTo>
                      <a:pt x="4097378" y="2531754"/>
                    </a:lnTo>
                    <a:close/>
                  </a:path>
                </a:pathLst>
              </a:custGeom>
              <a:solidFill>
                <a:srgbClr val="737373"/>
              </a:solidFill>
            </p:spPr>
          </p:sp>
          <p:sp>
            <p:nvSpPr>
              <p:cNvPr id="40" name="Freeform 40"/>
              <p:cNvSpPr/>
              <p:nvPr/>
            </p:nvSpPr>
            <p:spPr>
              <a:xfrm>
                <a:off x="9560548" y="1068382"/>
                <a:ext cx="4097378" cy="5828432"/>
              </a:xfrm>
              <a:custGeom>
                <a:avLst/>
                <a:gdLst/>
                <a:ahLst/>
                <a:cxnLst/>
                <a:rect l="l" t="t" r="r" b="b"/>
                <a:pathLst>
                  <a:path w="4097378" h="5828432">
                    <a:moveTo>
                      <a:pt x="0" y="5828432"/>
                    </a:moveTo>
                    <a:lnTo>
                      <a:pt x="0" y="327791"/>
                    </a:lnTo>
                    <a:cubicBezTo>
                      <a:pt x="0" y="146757"/>
                      <a:pt x="146757" y="0"/>
                      <a:pt x="327790" y="0"/>
                    </a:cubicBezTo>
                    <a:lnTo>
                      <a:pt x="3769587" y="0"/>
                    </a:lnTo>
                    <a:cubicBezTo>
                      <a:pt x="3856523" y="0"/>
                      <a:pt x="3939898" y="34535"/>
                      <a:pt x="4001370" y="96008"/>
                    </a:cubicBezTo>
                    <a:cubicBezTo>
                      <a:pt x="4062844" y="157480"/>
                      <a:pt x="4097378" y="240855"/>
                      <a:pt x="4097378" y="327791"/>
                    </a:cubicBezTo>
                    <a:lnTo>
                      <a:pt x="4097378" y="5828432"/>
                    </a:lnTo>
                    <a:close/>
                  </a:path>
                </a:pathLst>
              </a:custGeom>
              <a:solidFill>
                <a:srgbClr val="737373"/>
              </a:solidFill>
            </p:spPr>
          </p:sp>
          <p:sp>
            <p:nvSpPr>
              <p:cNvPr id="41" name="Freeform 41"/>
              <p:cNvSpPr/>
              <p:nvPr/>
            </p:nvSpPr>
            <p:spPr>
              <a:xfrm>
                <a:off x="-1423" y="5471298"/>
                <a:ext cx="4100223" cy="1425516"/>
              </a:xfrm>
              <a:custGeom>
                <a:avLst/>
                <a:gdLst/>
                <a:ahLst/>
                <a:cxnLst/>
                <a:rect l="l" t="t" r="r" b="b"/>
                <a:pathLst>
                  <a:path w="4100223" h="1425516">
                    <a:moveTo>
                      <a:pt x="1423" y="1425516"/>
                    </a:moveTo>
                    <a:lnTo>
                      <a:pt x="1423" y="333109"/>
                    </a:lnTo>
                    <a:cubicBezTo>
                      <a:pt x="0" y="245258"/>
                      <a:pt x="33906" y="160513"/>
                      <a:pt x="95534" y="97888"/>
                    </a:cubicBezTo>
                    <a:cubicBezTo>
                      <a:pt x="157161" y="35262"/>
                      <a:pt x="241350" y="0"/>
                      <a:pt x="329213" y="11"/>
                    </a:cubicBezTo>
                    <a:lnTo>
                      <a:pt x="3771010" y="11"/>
                    </a:lnTo>
                    <a:cubicBezTo>
                      <a:pt x="3858873" y="0"/>
                      <a:pt x="3943063" y="35262"/>
                      <a:pt x="4004690" y="97888"/>
                    </a:cubicBezTo>
                    <a:cubicBezTo>
                      <a:pt x="4066318" y="160513"/>
                      <a:pt x="4100224" y="245258"/>
                      <a:pt x="4098801" y="333109"/>
                    </a:cubicBezTo>
                    <a:lnTo>
                      <a:pt x="4098801" y="142551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2" name="Freeform 42"/>
              <p:cNvSpPr/>
              <p:nvPr/>
            </p:nvSpPr>
            <p:spPr>
              <a:xfrm>
                <a:off x="4780274" y="5074934"/>
                <a:ext cx="4097378" cy="1821880"/>
              </a:xfrm>
              <a:custGeom>
                <a:avLst/>
                <a:gdLst/>
                <a:ahLst/>
                <a:cxnLst/>
                <a:rect l="l" t="t" r="r" b="b"/>
                <a:pathLst>
                  <a:path w="4097378" h="1821880">
                    <a:moveTo>
                      <a:pt x="0" y="0"/>
                    </a:moveTo>
                    <a:lnTo>
                      <a:pt x="4097378" y="0"/>
                    </a:lnTo>
                    <a:lnTo>
                      <a:pt x="4097378" y="1821880"/>
                    </a:lnTo>
                    <a:lnTo>
                      <a:pt x="0" y="182188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3" name="Freeform 43"/>
              <p:cNvSpPr/>
              <p:nvPr/>
            </p:nvSpPr>
            <p:spPr>
              <a:xfrm>
                <a:off x="9560548" y="2995864"/>
                <a:ext cx="4097378" cy="3900950"/>
              </a:xfrm>
              <a:custGeom>
                <a:avLst/>
                <a:gdLst/>
                <a:ahLst/>
                <a:cxnLst/>
                <a:rect l="l" t="t" r="r" b="b"/>
                <a:pathLst>
                  <a:path w="4097378" h="3900950">
                    <a:moveTo>
                      <a:pt x="0" y="0"/>
                    </a:moveTo>
                    <a:lnTo>
                      <a:pt x="4097378" y="0"/>
                    </a:lnTo>
                    <a:lnTo>
                      <a:pt x="4097378" y="3900950"/>
                    </a:lnTo>
                    <a:lnTo>
                      <a:pt x="0" y="3900950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A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53559" y="4465740"/>
            <a:ext cx="6866136" cy="6039715"/>
            <a:chOff x="0" y="0"/>
            <a:chExt cx="9154847" cy="805295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 l="30342"/>
            <a:stretch>
              <a:fillRect/>
            </a:stretch>
          </p:blipFill>
          <p:spPr>
            <a:xfrm>
              <a:off x="0" y="0"/>
              <a:ext cx="7481924" cy="8052953"/>
            </a:xfrm>
            <a:prstGeom prst="rect">
              <a:avLst/>
            </a:prstGeom>
          </p:spPr>
        </p:pic>
        <p:sp>
          <p:nvSpPr>
            <p:cNvPr id="4" name="TextBox 4"/>
            <p:cNvSpPr txBox="1"/>
            <p:nvPr/>
          </p:nvSpPr>
          <p:spPr>
            <a:xfrm>
              <a:off x="4420138" y="416620"/>
              <a:ext cx="4734710" cy="38396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223"/>
                </a:lnSpc>
              </a:pPr>
              <a:r>
                <a:rPr lang="en-US" sz="17302">
                  <a:solidFill>
                    <a:srgbClr val="FFFFFF"/>
                  </a:solidFill>
                  <a:latin typeface="Abril Fatface"/>
                </a:rPr>
                <a:t>ure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4617905" y="3487308"/>
              <a:ext cx="2715263" cy="18494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1692"/>
                </a:lnSpc>
              </a:pPr>
              <a:r>
                <a:rPr lang="en-US" sz="8351">
                  <a:solidFill>
                    <a:srgbClr val="FFFFFF"/>
                  </a:solidFill>
                  <a:latin typeface="Abril Fatface"/>
                </a:rPr>
                <a:t>Fire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617905" y="5298172"/>
              <a:ext cx="2417751" cy="5322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39"/>
                </a:lnSpc>
              </a:pPr>
              <a:r>
                <a:rPr lang="en-US" sz="2385">
                  <a:solidFill>
                    <a:srgbClr val="FFFFFF"/>
                  </a:solidFill>
                  <a:latin typeface="Abril Fatface"/>
                </a:rPr>
                <a:t>photography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334643" y="524403"/>
            <a:ext cx="4357913" cy="4357913"/>
            <a:chOff x="0" y="0"/>
            <a:chExt cx="5810550" cy="5810550"/>
          </a:xfrm>
        </p:grpSpPr>
        <p:grpSp>
          <p:nvGrpSpPr>
            <p:cNvPr id="8" name="Group 8"/>
            <p:cNvGrpSpPr/>
            <p:nvPr/>
          </p:nvGrpSpPr>
          <p:grpSpPr>
            <a:xfrm>
              <a:off x="0" y="0"/>
              <a:ext cx="5810550" cy="5810550"/>
              <a:chOff x="0" y="0"/>
              <a:chExt cx="6350000" cy="63500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85ABC3"/>
              </a:solidFill>
            </p:spPr>
          </p:sp>
        </p:grp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3"/>
            <a:srcRect l="30968" t="12154" r="14450" b="18057"/>
            <a:stretch>
              <a:fillRect/>
            </a:stretch>
          </p:blipFill>
          <p:spPr>
            <a:xfrm>
              <a:off x="1191979" y="553880"/>
              <a:ext cx="4523206" cy="4336038"/>
            </a:xfrm>
            <a:prstGeom prst="rect">
              <a:avLst/>
            </a:prstGeom>
          </p:spPr>
        </p:pic>
        <p:sp>
          <p:nvSpPr>
            <p:cNvPr id="11" name="TextBox 11"/>
            <p:cNvSpPr txBox="1"/>
            <p:nvPr/>
          </p:nvSpPr>
          <p:spPr>
            <a:xfrm>
              <a:off x="1624867" y="4651370"/>
              <a:ext cx="2560816" cy="84811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80"/>
                </a:lnSpc>
              </a:pPr>
              <a:r>
                <a:rPr lang="en-US" sz="2414">
                  <a:solidFill>
                    <a:srgbClr val="FFFFFF"/>
                  </a:solidFill>
                  <a:latin typeface="Abril Fatface"/>
                </a:rPr>
                <a:t>photography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053559" y="524403"/>
            <a:ext cx="4357913" cy="4357913"/>
            <a:chOff x="0" y="0"/>
            <a:chExt cx="5810550" cy="5810550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5810550" cy="5810550"/>
              <a:chOff x="0" y="0"/>
              <a:chExt cx="6350000" cy="63500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4"/>
            <a:srcRect l="30036" b="4360"/>
            <a:stretch>
              <a:fillRect/>
            </a:stretch>
          </p:blipFill>
          <p:spPr>
            <a:xfrm>
              <a:off x="212939" y="283536"/>
              <a:ext cx="4490264" cy="4602035"/>
            </a:xfrm>
            <a:prstGeom prst="rect">
              <a:avLst/>
            </a:prstGeom>
          </p:spPr>
        </p:pic>
        <p:sp>
          <p:nvSpPr>
            <p:cNvPr id="16" name="TextBox 16"/>
            <p:cNvSpPr txBox="1"/>
            <p:nvPr/>
          </p:nvSpPr>
          <p:spPr>
            <a:xfrm>
              <a:off x="2944435" y="1138859"/>
              <a:ext cx="2630062" cy="21434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3455"/>
                </a:lnSpc>
              </a:pPr>
              <a:r>
                <a:rPr lang="en-US" sz="9611">
                  <a:solidFill>
                    <a:srgbClr val="85ABC3"/>
                  </a:solidFill>
                  <a:latin typeface="Abril Fatface"/>
                </a:rPr>
                <a:t>ure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3069097" y="2829075"/>
              <a:ext cx="1461609" cy="9838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293"/>
                </a:lnSpc>
              </a:pPr>
              <a:r>
                <a:rPr lang="en-US" sz="4495">
                  <a:solidFill>
                    <a:srgbClr val="85ABC3"/>
                  </a:solidFill>
                  <a:latin typeface="Abril Fatface"/>
                </a:rPr>
                <a:t>Fire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295207" y="4331355"/>
              <a:ext cx="3220137" cy="10512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47"/>
                </a:lnSpc>
              </a:pPr>
              <a:r>
                <a:rPr lang="en-US" sz="3034">
                  <a:solidFill>
                    <a:srgbClr val="85ABC3"/>
                  </a:solidFill>
                  <a:latin typeface="Abril Fatface"/>
                </a:rPr>
                <a:t>photography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7236519" y="4465740"/>
            <a:ext cx="10022781" cy="6216011"/>
            <a:chOff x="0" y="0"/>
            <a:chExt cx="13363708" cy="8288014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0" y="0"/>
              <a:ext cx="11054585" cy="8288014"/>
            </a:xfrm>
            <a:prstGeom prst="rect">
              <a:avLst/>
            </a:prstGeom>
          </p:spPr>
        </p:pic>
        <p:sp>
          <p:nvSpPr>
            <p:cNvPr id="21" name="TextBox 21"/>
            <p:cNvSpPr txBox="1"/>
            <p:nvPr/>
          </p:nvSpPr>
          <p:spPr>
            <a:xfrm>
              <a:off x="7983900" y="248966"/>
              <a:ext cx="5379808" cy="43757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7524"/>
                </a:lnSpc>
              </a:pPr>
              <a:r>
                <a:rPr lang="en-US" sz="19660">
                  <a:solidFill>
                    <a:srgbClr val="FFFFFF"/>
                  </a:solidFill>
                  <a:latin typeface="Abril Fatface"/>
                </a:rPr>
                <a:t>ure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8210479" y="5585646"/>
              <a:ext cx="2100221" cy="4686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00"/>
                </a:lnSpc>
              </a:pPr>
              <a:r>
                <a:rPr lang="en-US" sz="2072">
                  <a:solidFill>
                    <a:srgbClr val="FFFFFF"/>
                  </a:solidFill>
                  <a:latin typeface="Abril Fatface"/>
                </a:rPr>
                <a:t>photography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10479" y="3445117"/>
              <a:ext cx="3502656" cy="2398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082"/>
                </a:lnSpc>
              </a:pPr>
              <a:r>
                <a:rPr lang="en-US" sz="10773">
                  <a:solidFill>
                    <a:srgbClr val="FFFFFF"/>
                  </a:solidFill>
                  <a:latin typeface="Abril Fatface"/>
                </a:rPr>
                <a:t>Fire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2586482" y="524403"/>
            <a:ext cx="4343340" cy="4357913"/>
            <a:chOff x="0" y="0"/>
            <a:chExt cx="5791121" cy="5810550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5791121" cy="5791121"/>
              <a:chOff x="0" y="0"/>
              <a:chExt cx="6350000" cy="6350000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pic>
          <p:nvPicPr>
            <p:cNvPr id="27" name="Picture 27"/>
            <p:cNvPicPr>
              <a:picLocks noChangeAspect="1"/>
            </p:cNvPicPr>
            <p:nvPr/>
          </p:nvPicPr>
          <p:blipFill>
            <a:blip r:embed="rId4"/>
            <a:srcRect l="30036" r="25547" b="4360"/>
            <a:stretch>
              <a:fillRect/>
            </a:stretch>
          </p:blipFill>
          <p:spPr>
            <a:xfrm>
              <a:off x="1095957" y="0"/>
              <a:ext cx="3599206" cy="5810550"/>
            </a:xfrm>
            <a:prstGeom prst="rect">
              <a:avLst/>
            </a:prstGeom>
          </p:spPr>
        </p:pic>
        <p:sp>
          <p:nvSpPr>
            <p:cNvPr id="28" name="TextBox 28"/>
            <p:cNvSpPr txBox="1"/>
            <p:nvPr/>
          </p:nvSpPr>
          <p:spPr>
            <a:xfrm>
              <a:off x="1592810" y="4643689"/>
              <a:ext cx="2605502" cy="7790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91"/>
                </a:lnSpc>
                <a:spcBef>
                  <a:spcPct val="0"/>
                </a:spcBef>
              </a:pPr>
              <a:r>
                <a:rPr lang="en-US" sz="2454">
                  <a:solidFill>
                    <a:srgbClr val="85ABC3"/>
                  </a:solidFill>
                  <a:latin typeface="Abril Fatface"/>
                </a:rPr>
                <a:t>photography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591858" y="202999"/>
              <a:ext cx="2606453" cy="7979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91"/>
                </a:lnSpc>
                <a:spcBef>
                  <a:spcPct val="0"/>
                </a:spcBef>
              </a:pPr>
              <a:r>
                <a:rPr lang="en-US" sz="2454">
                  <a:solidFill>
                    <a:srgbClr val="85ABC3"/>
                  </a:solidFill>
                  <a:latin typeface="Abril Fatface"/>
                </a:rPr>
                <a:t>photography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6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2571200">
            <a:off x="7635758" y="-704935"/>
            <a:ext cx="13690570" cy="1247553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447238" y="448338"/>
            <a:ext cx="580362" cy="58036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8"/>
          <a:srcRect b="60683"/>
          <a:stretch>
            <a:fillRect/>
          </a:stretch>
        </p:blipFill>
        <p:spPr>
          <a:xfrm>
            <a:off x="12526463" y="6885448"/>
            <a:ext cx="3909160" cy="23054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/>
          <a:srcRect l="2557" t="41322" r="66322" b="20861"/>
          <a:stretch>
            <a:fillRect/>
          </a:stretch>
        </p:blipFill>
        <p:spPr>
          <a:xfrm>
            <a:off x="16408579" y="6885448"/>
            <a:ext cx="1264790" cy="23054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816464" y="569620"/>
            <a:ext cx="6269720" cy="2135069"/>
            <a:chOff x="0" y="0"/>
            <a:chExt cx="8359627" cy="2846758"/>
          </a:xfrm>
        </p:grpSpPr>
        <p:sp>
          <p:nvSpPr>
            <p:cNvPr id="7" name="TextBox 7"/>
            <p:cNvSpPr txBox="1"/>
            <p:nvPr/>
          </p:nvSpPr>
          <p:spPr>
            <a:xfrm>
              <a:off x="0" y="-9525"/>
              <a:ext cx="8359627" cy="19526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519"/>
                </a:lnSpc>
              </a:pPr>
              <a:r>
                <a:rPr lang="en-US" sz="9599">
                  <a:solidFill>
                    <a:srgbClr val="FFFFFF"/>
                  </a:solidFill>
                  <a:latin typeface="Forum"/>
                </a:rPr>
                <a:t>MARKETING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2255997"/>
              <a:ext cx="8359627" cy="5907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40"/>
                </a:lnSpc>
              </a:pPr>
              <a:r>
                <a:rPr lang="en-US" sz="2800">
                  <a:solidFill>
                    <a:srgbClr val="FFFFFF"/>
                  </a:solidFill>
                  <a:latin typeface="TT Drugs Bold"/>
                </a:rPr>
                <a:t>Branding + media output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16464" y="2901001"/>
            <a:ext cx="5264155" cy="5708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49"/>
              </a:lnSpc>
            </a:pPr>
            <a:r>
              <a:rPr lang="en-US" sz="3499">
                <a:solidFill>
                  <a:srgbClr val="FFFFFF"/>
                </a:solidFill>
                <a:latin typeface="TT Drugs"/>
              </a:rPr>
              <a:t>first year: meeting people/networking. second year: using contacts</a:t>
            </a:r>
          </a:p>
          <a:p>
            <a:pPr>
              <a:lnSpc>
                <a:spcPts val="4549"/>
              </a:lnSpc>
            </a:pPr>
            <a:endParaRPr lang="en-US" sz="3499">
              <a:solidFill>
                <a:srgbClr val="FFFFFF"/>
              </a:solidFill>
              <a:latin typeface="TT Drugs"/>
            </a:endParaRPr>
          </a:p>
          <a:p>
            <a:pPr>
              <a:lnSpc>
                <a:spcPts val="4549"/>
              </a:lnSpc>
            </a:pPr>
            <a:r>
              <a:rPr lang="en-US" sz="3499">
                <a:solidFill>
                  <a:srgbClr val="FFFFFF"/>
                </a:solidFill>
                <a:latin typeface="TT Drugs"/>
              </a:rPr>
              <a:t>growing social media following</a:t>
            </a:r>
          </a:p>
          <a:p>
            <a:pPr>
              <a:lnSpc>
                <a:spcPts val="4549"/>
              </a:lnSpc>
            </a:pPr>
            <a:endParaRPr lang="en-US" sz="3499">
              <a:solidFill>
                <a:srgbClr val="FFFFFF"/>
              </a:solidFill>
              <a:latin typeface="TT Drugs"/>
            </a:endParaRPr>
          </a:p>
          <a:p>
            <a:pPr>
              <a:lnSpc>
                <a:spcPts val="4549"/>
              </a:lnSpc>
            </a:pPr>
            <a:r>
              <a:rPr lang="en-US" sz="3499">
                <a:solidFill>
                  <a:srgbClr val="FFFFFF"/>
                </a:solidFill>
                <a:latin typeface="TT Drugs"/>
              </a:rPr>
              <a:t>promoting website</a:t>
            </a:r>
          </a:p>
          <a:p>
            <a:pPr>
              <a:lnSpc>
                <a:spcPts val="4549"/>
              </a:lnSpc>
            </a:pPr>
            <a:endParaRPr lang="en-US" sz="3499">
              <a:solidFill>
                <a:srgbClr val="FFFFFF"/>
              </a:solidFill>
              <a:latin typeface="TT Drug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3229733" y="381663"/>
            <a:ext cx="3811241" cy="6014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16"/>
              </a:lnSpc>
            </a:pPr>
            <a:r>
              <a:rPr lang="en-US" sz="3512">
                <a:solidFill>
                  <a:srgbClr val="FFFFFF"/>
                </a:solidFill>
                <a:latin typeface="TT Drugs"/>
              </a:rPr>
              <a:t>@sure_fire_photo</a:t>
            </a:r>
          </a:p>
        </p:txBody>
      </p:sp>
      <p:pic>
        <p:nvPicPr>
          <p:cNvPr id="11" name="instegramvid" descr="instegramvid">
            <a:hlinkClick r:id="" action="ppaction://media"/>
            <a:extLst>
              <a:ext uri="{FF2B5EF4-FFF2-40B4-BE49-F238E27FC236}">
                <a16:creationId xmlns:a16="http://schemas.microsoft.com/office/drawing/2014/main" id="{8C1F7096-6434-FC4B-9775-1EC8E817FC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71253" y="1211127"/>
            <a:ext cx="6269721" cy="53947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6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3595435">
            <a:off x="-781184" y="4248180"/>
            <a:ext cx="9028035" cy="1207763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2324648" y="3784759"/>
            <a:ext cx="4477562" cy="5657850"/>
            <a:chOff x="0" y="0"/>
            <a:chExt cx="1694476" cy="214114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94476" cy="2141141"/>
            </a:xfrm>
            <a:custGeom>
              <a:avLst/>
              <a:gdLst/>
              <a:ahLst/>
              <a:cxnLst/>
              <a:rect l="l" t="t" r="r" b="b"/>
              <a:pathLst>
                <a:path w="1694476" h="2141141">
                  <a:moveTo>
                    <a:pt x="1570016" y="2141141"/>
                  </a:moveTo>
                  <a:lnTo>
                    <a:pt x="124460" y="2141141"/>
                  </a:lnTo>
                  <a:cubicBezTo>
                    <a:pt x="55880" y="2141141"/>
                    <a:pt x="0" y="2085261"/>
                    <a:pt x="0" y="201668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570016" y="0"/>
                  </a:lnTo>
                  <a:cubicBezTo>
                    <a:pt x="1638596" y="0"/>
                    <a:pt x="1694476" y="55880"/>
                    <a:pt x="1694476" y="124460"/>
                  </a:cubicBezTo>
                  <a:lnTo>
                    <a:pt x="1694476" y="2016681"/>
                  </a:lnTo>
                  <a:cubicBezTo>
                    <a:pt x="1694476" y="2085261"/>
                    <a:pt x="1638596" y="2141141"/>
                    <a:pt x="1570016" y="2141141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6905219" y="3784759"/>
            <a:ext cx="4477562" cy="5657850"/>
            <a:chOff x="0" y="0"/>
            <a:chExt cx="1694476" cy="214114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94476" cy="2141141"/>
            </a:xfrm>
            <a:custGeom>
              <a:avLst/>
              <a:gdLst/>
              <a:ahLst/>
              <a:cxnLst/>
              <a:rect l="l" t="t" r="r" b="b"/>
              <a:pathLst>
                <a:path w="1694476" h="2141141">
                  <a:moveTo>
                    <a:pt x="1570016" y="2141141"/>
                  </a:moveTo>
                  <a:lnTo>
                    <a:pt x="124460" y="2141141"/>
                  </a:lnTo>
                  <a:cubicBezTo>
                    <a:pt x="55880" y="2141141"/>
                    <a:pt x="0" y="2085261"/>
                    <a:pt x="0" y="201668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570016" y="0"/>
                  </a:lnTo>
                  <a:cubicBezTo>
                    <a:pt x="1638596" y="0"/>
                    <a:pt x="1694476" y="55880"/>
                    <a:pt x="1694476" y="124460"/>
                  </a:cubicBezTo>
                  <a:lnTo>
                    <a:pt x="1694476" y="2016681"/>
                  </a:lnTo>
                  <a:cubicBezTo>
                    <a:pt x="1694476" y="2085261"/>
                    <a:pt x="1638596" y="2141141"/>
                    <a:pt x="1570016" y="2141141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1310453" y="3784759"/>
            <a:ext cx="4477562" cy="5657850"/>
            <a:chOff x="0" y="0"/>
            <a:chExt cx="1694476" cy="214114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94476" cy="2141141"/>
            </a:xfrm>
            <a:custGeom>
              <a:avLst/>
              <a:gdLst/>
              <a:ahLst/>
              <a:cxnLst/>
              <a:rect l="l" t="t" r="r" b="b"/>
              <a:pathLst>
                <a:path w="1694476" h="2141141">
                  <a:moveTo>
                    <a:pt x="1570016" y="2141141"/>
                  </a:moveTo>
                  <a:lnTo>
                    <a:pt x="124460" y="2141141"/>
                  </a:lnTo>
                  <a:cubicBezTo>
                    <a:pt x="55880" y="2141141"/>
                    <a:pt x="0" y="2085261"/>
                    <a:pt x="0" y="201668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570016" y="0"/>
                  </a:lnTo>
                  <a:cubicBezTo>
                    <a:pt x="1638596" y="0"/>
                    <a:pt x="1694476" y="55880"/>
                    <a:pt x="1694476" y="124460"/>
                  </a:cubicBezTo>
                  <a:lnTo>
                    <a:pt x="1694476" y="2016681"/>
                  </a:lnTo>
                  <a:cubicBezTo>
                    <a:pt x="1694476" y="2085261"/>
                    <a:pt x="1638596" y="2141141"/>
                    <a:pt x="1570016" y="2141141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676297" y="1150633"/>
            <a:ext cx="4053349" cy="158192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4126182">
            <a:off x="16504924" y="3127570"/>
            <a:ext cx="1587409" cy="448443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4383787">
            <a:off x="11130855" y="3289134"/>
            <a:ext cx="1149205" cy="32465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3478844" y="1522223"/>
            <a:ext cx="4600763" cy="793486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780218" y="530293"/>
            <a:ext cx="8547919" cy="2921166"/>
            <a:chOff x="0" y="0"/>
            <a:chExt cx="11397226" cy="3894888"/>
          </a:xfrm>
        </p:grpSpPr>
        <p:sp>
          <p:nvSpPr>
            <p:cNvPr id="14" name="TextBox 14"/>
            <p:cNvSpPr txBox="1"/>
            <p:nvPr/>
          </p:nvSpPr>
          <p:spPr>
            <a:xfrm>
              <a:off x="0" y="3154054"/>
              <a:ext cx="9651319" cy="740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49"/>
                </a:lnSpc>
              </a:pPr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19050"/>
              <a:ext cx="11397226" cy="29400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640"/>
                </a:lnSpc>
              </a:pPr>
              <a:r>
                <a:rPr lang="en-US" sz="7200">
                  <a:solidFill>
                    <a:srgbClr val="FFFFFF"/>
                  </a:solidFill>
                  <a:latin typeface="Forum"/>
                </a:rPr>
                <a:t>LOCAL</a:t>
              </a:r>
            </a:p>
            <a:p>
              <a:pPr>
                <a:lnSpc>
                  <a:spcPts val="8640"/>
                </a:lnSpc>
              </a:pPr>
              <a:r>
                <a:rPr lang="en-US" sz="7200">
                  <a:solidFill>
                    <a:srgbClr val="FFFFFF"/>
                  </a:solidFill>
                  <a:latin typeface="Forum"/>
                </a:rPr>
                <a:t>COMPETITORS</a:t>
              </a:r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3478844" y="2674800"/>
            <a:ext cx="2169170" cy="9320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54"/>
              </a:lnSpc>
            </a:pPr>
            <a:r>
              <a:rPr lang="en-US" sz="2681">
                <a:solidFill>
                  <a:srgbClr val="FFFFFF"/>
                </a:solidFill>
                <a:latin typeface="TT Drugs"/>
              </a:rPr>
              <a:t>Oliver Jones</a:t>
            </a:r>
          </a:p>
          <a:p>
            <a:pPr algn="ctr">
              <a:lnSpc>
                <a:spcPts val="3754"/>
              </a:lnSpc>
            </a:pPr>
            <a:r>
              <a:rPr lang="en-US" sz="2681">
                <a:solidFill>
                  <a:srgbClr val="FFFFFF"/>
                </a:solidFill>
                <a:latin typeface="TT Drugs"/>
              </a:rPr>
              <a:t>photography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267154" y="2912925"/>
            <a:ext cx="2564160" cy="455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54"/>
              </a:lnSpc>
            </a:pPr>
            <a:r>
              <a:rPr lang="en-US" sz="2681">
                <a:solidFill>
                  <a:srgbClr val="FFFFFF"/>
                </a:solidFill>
                <a:latin typeface="TT Drugs"/>
              </a:rPr>
              <a:t>Jamie Chapman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22200" y="4816578"/>
            <a:ext cx="4054067" cy="3527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9770" lvl="1" indent="-309885">
              <a:lnSpc>
                <a:spcPts val="4018"/>
              </a:lnSpc>
              <a:buFont typeface="Arial"/>
              <a:buChar char="•"/>
            </a:pPr>
            <a:r>
              <a:rPr lang="en-US" sz="2870">
                <a:solidFill>
                  <a:srgbClr val="0F2A37"/>
                </a:solidFill>
                <a:latin typeface="TT Drugs"/>
              </a:rPr>
              <a:t>good online presence</a:t>
            </a:r>
          </a:p>
          <a:p>
            <a:pPr marL="619770" lvl="1" indent="-309885">
              <a:lnSpc>
                <a:spcPts val="4018"/>
              </a:lnSpc>
              <a:buFont typeface="Arial"/>
              <a:buChar char="•"/>
            </a:pPr>
            <a:r>
              <a:rPr lang="en-US" sz="2870">
                <a:solidFill>
                  <a:srgbClr val="0F2A37"/>
                </a:solidFill>
                <a:latin typeface="TT Drugs"/>
              </a:rPr>
              <a:t>high quality work</a:t>
            </a:r>
          </a:p>
          <a:p>
            <a:pPr marL="619770" lvl="1" indent="-309885">
              <a:lnSpc>
                <a:spcPts val="4018"/>
              </a:lnSpc>
              <a:buFont typeface="Arial"/>
              <a:buChar char="•"/>
            </a:pPr>
            <a:r>
              <a:rPr lang="en-US" sz="2870">
                <a:solidFill>
                  <a:srgbClr val="0F2A37"/>
                </a:solidFill>
                <a:latin typeface="TT Drugs"/>
              </a:rPr>
              <a:t>professional website</a:t>
            </a:r>
          </a:p>
          <a:p>
            <a:pPr marL="619770" lvl="1" indent="-309885">
              <a:lnSpc>
                <a:spcPts val="4018"/>
              </a:lnSpc>
              <a:buFont typeface="Arial"/>
              <a:buChar char="•"/>
            </a:pPr>
            <a:r>
              <a:rPr lang="en-US" sz="2870">
                <a:solidFill>
                  <a:srgbClr val="0F2A37"/>
                </a:solidFill>
                <a:latin typeface="TT Drugs"/>
              </a:rPr>
              <a:t>diverse range of work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166722" y="4816578"/>
            <a:ext cx="4054067" cy="3022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9770" lvl="1" indent="-309885">
              <a:lnSpc>
                <a:spcPts val="4018"/>
              </a:lnSpc>
              <a:buFont typeface="Arial"/>
              <a:buChar char="•"/>
            </a:pPr>
            <a:r>
              <a:rPr lang="en-US" sz="2870">
                <a:solidFill>
                  <a:srgbClr val="0F2A37"/>
                </a:solidFill>
                <a:latin typeface="TT Drugs"/>
              </a:rPr>
              <a:t>studio based in Cardiff</a:t>
            </a:r>
          </a:p>
          <a:p>
            <a:pPr marL="619770" lvl="1" indent="-309885">
              <a:lnSpc>
                <a:spcPts val="4018"/>
              </a:lnSpc>
              <a:buFont typeface="Arial"/>
              <a:buChar char="•"/>
            </a:pPr>
            <a:r>
              <a:rPr lang="en-US" sz="2870">
                <a:solidFill>
                  <a:srgbClr val="0F2A37"/>
                </a:solidFill>
                <a:latin typeface="TT Drugs"/>
              </a:rPr>
              <a:t>built client base</a:t>
            </a:r>
          </a:p>
          <a:p>
            <a:pPr marL="619770" lvl="1" indent="-309885">
              <a:lnSpc>
                <a:spcPts val="4018"/>
              </a:lnSpc>
              <a:buFont typeface="Arial"/>
              <a:buChar char="•"/>
            </a:pPr>
            <a:r>
              <a:rPr lang="en-US" sz="2870">
                <a:solidFill>
                  <a:srgbClr val="0F2A37"/>
                </a:solidFill>
                <a:latin typeface="TT Drugs"/>
              </a:rPr>
              <a:t>team of people</a:t>
            </a:r>
          </a:p>
          <a:p>
            <a:pPr marL="619770" lvl="1" indent="-309885">
              <a:lnSpc>
                <a:spcPts val="4018"/>
              </a:lnSpc>
              <a:buFont typeface="Arial"/>
              <a:buChar char="•"/>
            </a:pPr>
            <a:r>
              <a:rPr lang="en-US" sz="2870">
                <a:solidFill>
                  <a:srgbClr val="0F2A37"/>
                </a:solidFill>
                <a:latin typeface="TT Drugs"/>
              </a:rPr>
              <a:t>markets as an experience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729647" y="4534381"/>
            <a:ext cx="3667564" cy="4101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0683" lvl="1" indent="-280341">
              <a:lnSpc>
                <a:spcPts val="3635"/>
              </a:lnSpc>
              <a:buFont typeface="Arial"/>
              <a:buChar char="•"/>
            </a:pPr>
            <a:r>
              <a:rPr lang="en-US" sz="2596">
                <a:solidFill>
                  <a:srgbClr val="0F2A37"/>
                </a:solidFill>
                <a:latin typeface="TT Drugs"/>
              </a:rPr>
              <a:t>Cardiff based</a:t>
            </a:r>
          </a:p>
          <a:p>
            <a:pPr marL="560683" lvl="1" indent="-280341">
              <a:lnSpc>
                <a:spcPts val="3635"/>
              </a:lnSpc>
              <a:buFont typeface="Arial"/>
              <a:buChar char="•"/>
            </a:pPr>
            <a:r>
              <a:rPr lang="en-US" sz="2596">
                <a:solidFill>
                  <a:srgbClr val="0F2A37"/>
                </a:solidFill>
                <a:latin typeface="TT Drugs"/>
              </a:rPr>
              <a:t>professional website</a:t>
            </a:r>
          </a:p>
          <a:p>
            <a:pPr marL="560683" lvl="1" indent="-280341">
              <a:lnSpc>
                <a:spcPts val="3635"/>
              </a:lnSpc>
              <a:buFont typeface="Arial"/>
              <a:buChar char="•"/>
            </a:pPr>
            <a:r>
              <a:rPr lang="en-US" sz="2596">
                <a:solidFill>
                  <a:srgbClr val="0F2A37"/>
                </a:solidFill>
                <a:latin typeface="TT Drugs"/>
              </a:rPr>
              <a:t>definitive style</a:t>
            </a:r>
          </a:p>
          <a:p>
            <a:pPr marL="560683" lvl="1" indent="-280341">
              <a:lnSpc>
                <a:spcPts val="3635"/>
              </a:lnSpc>
              <a:buFont typeface="Arial"/>
              <a:buChar char="•"/>
            </a:pPr>
            <a:r>
              <a:rPr lang="en-US" sz="2596">
                <a:solidFill>
                  <a:srgbClr val="0F2A37"/>
                </a:solidFill>
                <a:latin typeface="TT Drugs"/>
              </a:rPr>
              <a:t>good reviews </a:t>
            </a:r>
          </a:p>
          <a:p>
            <a:pPr>
              <a:lnSpc>
                <a:spcPts val="3635"/>
              </a:lnSpc>
            </a:pPr>
            <a:endParaRPr lang="en-US" sz="2596">
              <a:solidFill>
                <a:srgbClr val="0F2A37"/>
              </a:solidFill>
              <a:latin typeface="TT Drugs"/>
            </a:endParaRPr>
          </a:p>
          <a:p>
            <a:pPr marL="560683" lvl="1" indent="-280341">
              <a:lnSpc>
                <a:spcPts val="3635"/>
              </a:lnSpc>
              <a:buFont typeface="Arial"/>
              <a:buChar char="•"/>
            </a:pPr>
            <a:r>
              <a:rPr lang="en-US" sz="2596">
                <a:solidFill>
                  <a:srgbClr val="0F2A37"/>
                </a:solidFill>
                <a:latin typeface="TT Drugs"/>
              </a:rPr>
              <a:t>low session price but high product price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883500" y="2903400"/>
            <a:ext cx="2521000" cy="448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5"/>
              </a:lnSpc>
            </a:pPr>
            <a:r>
              <a:rPr lang="en-US" sz="2596">
                <a:solidFill>
                  <a:srgbClr val="FFFFFF"/>
                </a:solidFill>
                <a:latin typeface="TT Drugs"/>
              </a:rPr>
              <a:t>Venture studios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6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11115" y="3246228"/>
            <a:ext cx="3967073" cy="8245775"/>
            <a:chOff x="0" y="0"/>
            <a:chExt cx="1746763" cy="363074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46763" cy="3630741"/>
            </a:xfrm>
            <a:custGeom>
              <a:avLst/>
              <a:gdLst/>
              <a:ahLst/>
              <a:cxnLst/>
              <a:rect l="l" t="t" r="r" b="b"/>
              <a:pathLst>
                <a:path w="1746763" h="3630741">
                  <a:moveTo>
                    <a:pt x="0" y="0"/>
                  </a:moveTo>
                  <a:lnTo>
                    <a:pt x="1746763" y="0"/>
                  </a:lnTo>
                  <a:lnTo>
                    <a:pt x="1746763" y="3630741"/>
                  </a:lnTo>
                  <a:lnTo>
                    <a:pt x="0" y="3630741"/>
                  </a:lnTo>
                  <a:close/>
                </a:path>
              </a:pathLst>
            </a:custGeom>
            <a:solidFill>
              <a:srgbClr val="85ABC3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3066232">
            <a:off x="9101513" y="-3487442"/>
            <a:ext cx="15098432" cy="13758446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007993" y="3246228"/>
            <a:ext cx="3967073" cy="8245775"/>
            <a:chOff x="0" y="0"/>
            <a:chExt cx="1746763" cy="363074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746763" cy="3630741"/>
            </a:xfrm>
            <a:custGeom>
              <a:avLst/>
              <a:gdLst/>
              <a:ahLst/>
              <a:cxnLst/>
              <a:rect l="l" t="t" r="r" b="b"/>
              <a:pathLst>
                <a:path w="1746763" h="3630741">
                  <a:moveTo>
                    <a:pt x="0" y="0"/>
                  </a:moveTo>
                  <a:lnTo>
                    <a:pt x="1746763" y="0"/>
                  </a:lnTo>
                  <a:lnTo>
                    <a:pt x="1746763" y="3630741"/>
                  </a:lnTo>
                  <a:lnTo>
                    <a:pt x="0" y="3630741"/>
                  </a:lnTo>
                  <a:close/>
                </a:path>
              </a:pathLst>
            </a:custGeom>
            <a:solidFill>
              <a:srgbClr val="85ABC3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9579275" y="3246228"/>
            <a:ext cx="3967073" cy="8245775"/>
            <a:chOff x="0" y="0"/>
            <a:chExt cx="1746763" cy="363074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746763" cy="3630741"/>
            </a:xfrm>
            <a:custGeom>
              <a:avLst/>
              <a:gdLst/>
              <a:ahLst/>
              <a:cxnLst/>
              <a:rect l="l" t="t" r="r" b="b"/>
              <a:pathLst>
                <a:path w="1746763" h="3630741">
                  <a:moveTo>
                    <a:pt x="0" y="0"/>
                  </a:moveTo>
                  <a:lnTo>
                    <a:pt x="1746763" y="0"/>
                  </a:lnTo>
                  <a:lnTo>
                    <a:pt x="1746763" y="3630741"/>
                  </a:lnTo>
                  <a:lnTo>
                    <a:pt x="0" y="3630741"/>
                  </a:lnTo>
                  <a:close/>
                </a:path>
              </a:pathLst>
            </a:custGeom>
            <a:solidFill>
              <a:srgbClr val="85ABC3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14130427" y="3246228"/>
            <a:ext cx="3967073" cy="8245775"/>
            <a:chOff x="0" y="0"/>
            <a:chExt cx="1746763" cy="363074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46763" cy="3630741"/>
            </a:xfrm>
            <a:custGeom>
              <a:avLst/>
              <a:gdLst/>
              <a:ahLst/>
              <a:cxnLst/>
              <a:rect l="l" t="t" r="r" b="b"/>
              <a:pathLst>
                <a:path w="1746763" h="3630741">
                  <a:moveTo>
                    <a:pt x="0" y="0"/>
                  </a:moveTo>
                  <a:lnTo>
                    <a:pt x="1746763" y="0"/>
                  </a:lnTo>
                  <a:lnTo>
                    <a:pt x="1746763" y="3630741"/>
                  </a:lnTo>
                  <a:lnTo>
                    <a:pt x="0" y="3630741"/>
                  </a:lnTo>
                  <a:close/>
                </a:path>
              </a:pathLst>
            </a:custGeom>
            <a:solidFill>
              <a:srgbClr val="85ABC3"/>
            </a:solidFill>
          </p:spPr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2059619" y="4130338"/>
            <a:ext cx="870065" cy="92381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0800000">
            <a:off x="6556497" y="4130338"/>
            <a:ext cx="870065" cy="923815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0923169" y="4130338"/>
            <a:ext cx="1279283" cy="110251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5591845" y="4009915"/>
            <a:ext cx="1044238" cy="1044238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511115" y="248417"/>
            <a:ext cx="6213980" cy="3600161"/>
            <a:chOff x="0" y="0"/>
            <a:chExt cx="8285306" cy="4800215"/>
          </a:xfrm>
        </p:grpSpPr>
        <p:sp>
          <p:nvSpPr>
            <p:cNvPr id="16" name="TextBox 16"/>
            <p:cNvSpPr txBox="1"/>
            <p:nvPr/>
          </p:nvSpPr>
          <p:spPr>
            <a:xfrm>
              <a:off x="0" y="-9525"/>
              <a:ext cx="8285306" cy="38957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519"/>
                </a:lnSpc>
              </a:pPr>
              <a:r>
                <a:rPr lang="en-US" sz="9599">
                  <a:solidFill>
                    <a:srgbClr val="FFFFFF"/>
                  </a:solidFill>
                  <a:latin typeface="Forum"/>
                </a:rPr>
                <a:t>SWOT ANALYSIS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4059381"/>
              <a:ext cx="8285306" cy="740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4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420138" y="3401332"/>
            <a:ext cx="2072827" cy="729006"/>
            <a:chOff x="0" y="0"/>
            <a:chExt cx="2763769" cy="972008"/>
          </a:xfrm>
        </p:grpSpPr>
        <p:sp>
          <p:nvSpPr>
            <p:cNvPr id="19" name="TextBox 19"/>
            <p:cNvSpPr txBox="1"/>
            <p:nvPr/>
          </p:nvSpPr>
          <p:spPr>
            <a:xfrm>
              <a:off x="0" y="-9525"/>
              <a:ext cx="2763769" cy="6705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19"/>
                </a:lnSpc>
              </a:pPr>
              <a:r>
                <a:rPr lang="en-US" sz="3265">
                  <a:solidFill>
                    <a:srgbClr val="FFFFFF"/>
                  </a:solidFill>
                  <a:latin typeface="Forum"/>
                </a:rPr>
                <a:t>STRENGTHS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713884"/>
              <a:ext cx="2763769" cy="2581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547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639708" y="3401332"/>
            <a:ext cx="2703643" cy="729006"/>
            <a:chOff x="0" y="0"/>
            <a:chExt cx="3604858" cy="972008"/>
          </a:xfrm>
        </p:grpSpPr>
        <p:sp>
          <p:nvSpPr>
            <p:cNvPr id="22" name="TextBox 22"/>
            <p:cNvSpPr txBox="1"/>
            <p:nvPr/>
          </p:nvSpPr>
          <p:spPr>
            <a:xfrm>
              <a:off x="0" y="-9525"/>
              <a:ext cx="3604858" cy="6705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19"/>
                </a:lnSpc>
              </a:pPr>
              <a:r>
                <a:rPr lang="en-US" sz="3265">
                  <a:solidFill>
                    <a:srgbClr val="FFFFFF"/>
                  </a:solidFill>
                  <a:latin typeface="Forum"/>
                </a:rPr>
                <a:t>WEAKNESSES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713884"/>
              <a:ext cx="3604858" cy="2581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547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0189954" y="3391781"/>
            <a:ext cx="2745714" cy="729006"/>
            <a:chOff x="0" y="0"/>
            <a:chExt cx="3660952" cy="972008"/>
          </a:xfrm>
        </p:grpSpPr>
        <p:sp>
          <p:nvSpPr>
            <p:cNvPr id="25" name="TextBox 25"/>
            <p:cNvSpPr txBox="1"/>
            <p:nvPr/>
          </p:nvSpPr>
          <p:spPr>
            <a:xfrm>
              <a:off x="0" y="-9525"/>
              <a:ext cx="3660952" cy="6705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19"/>
                </a:lnSpc>
              </a:pPr>
              <a:r>
                <a:rPr lang="en-US" sz="3265">
                  <a:solidFill>
                    <a:srgbClr val="FFFFFF"/>
                  </a:solidFill>
                  <a:latin typeface="Forum"/>
                </a:rPr>
                <a:t>OPPURTUNITIES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713884"/>
              <a:ext cx="3660952" cy="2581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547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5335530" y="3391781"/>
            <a:ext cx="1556867" cy="729006"/>
            <a:chOff x="0" y="0"/>
            <a:chExt cx="2075823" cy="972008"/>
          </a:xfrm>
        </p:grpSpPr>
        <p:sp>
          <p:nvSpPr>
            <p:cNvPr id="28" name="TextBox 28"/>
            <p:cNvSpPr txBox="1"/>
            <p:nvPr/>
          </p:nvSpPr>
          <p:spPr>
            <a:xfrm>
              <a:off x="0" y="-9525"/>
              <a:ext cx="2075823" cy="6705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19"/>
                </a:lnSpc>
              </a:pPr>
              <a:r>
                <a:rPr lang="en-US" sz="3265">
                  <a:solidFill>
                    <a:srgbClr val="FFFFFF"/>
                  </a:solidFill>
                  <a:latin typeface="Forum"/>
                </a:rPr>
                <a:t>THREATS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713884"/>
              <a:ext cx="2075823" cy="2581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547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9546" y="5628407"/>
            <a:ext cx="3734010" cy="3629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niche aspects a long with variety of services</a:t>
            </a:r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strong image/branding</a:t>
            </a:r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high product quality</a:t>
            </a:r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fast turnover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24525" y="5628407"/>
            <a:ext cx="3850542" cy="2803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5550" lvl="1" indent="-287775">
              <a:lnSpc>
                <a:spcPts val="3732"/>
              </a:lnSpc>
              <a:buFont typeface="Arial"/>
              <a:buChar char="•"/>
            </a:pPr>
            <a:r>
              <a:rPr lang="en-US" sz="2665">
                <a:solidFill>
                  <a:srgbClr val="FFFFFF"/>
                </a:solidFill>
                <a:latin typeface="TT Drugs"/>
              </a:rPr>
              <a:t>only one person</a:t>
            </a:r>
          </a:p>
          <a:p>
            <a:pPr marL="575550" lvl="1" indent="-287775">
              <a:lnSpc>
                <a:spcPts val="3732"/>
              </a:lnSpc>
              <a:buFont typeface="Arial"/>
              <a:buChar char="•"/>
            </a:pPr>
            <a:r>
              <a:rPr lang="en-US" sz="2665">
                <a:solidFill>
                  <a:srgbClr val="FFFFFF"/>
                </a:solidFill>
                <a:latin typeface="TT Drugs"/>
              </a:rPr>
              <a:t>low social media presence</a:t>
            </a:r>
          </a:p>
          <a:p>
            <a:pPr marL="575550" lvl="1" indent="-287775">
              <a:lnSpc>
                <a:spcPts val="3732"/>
              </a:lnSpc>
              <a:buFont typeface="Arial"/>
              <a:buChar char="•"/>
            </a:pPr>
            <a:r>
              <a:rPr lang="en-US" sz="2665">
                <a:solidFill>
                  <a:srgbClr val="FFFFFF"/>
                </a:solidFill>
                <a:latin typeface="TT Drugs"/>
              </a:rPr>
              <a:t>new to the industry</a:t>
            </a:r>
          </a:p>
          <a:p>
            <a:pPr marL="575550" lvl="1" indent="-287775">
              <a:lnSpc>
                <a:spcPts val="3732"/>
              </a:lnSpc>
              <a:buFont typeface="Arial"/>
              <a:buChar char="•"/>
            </a:pPr>
            <a:r>
              <a:rPr lang="en-US" sz="2665">
                <a:solidFill>
                  <a:srgbClr val="FFFFFF"/>
                </a:solidFill>
                <a:latin typeface="TT Drugs"/>
              </a:rPr>
              <a:t>lack of SEO</a:t>
            </a:r>
          </a:p>
          <a:p>
            <a:pPr>
              <a:lnSpc>
                <a:spcPts val="3732"/>
              </a:lnSpc>
            </a:pPr>
            <a:endParaRPr lang="en-US" sz="2665">
              <a:solidFill>
                <a:srgbClr val="FFFFFF"/>
              </a:solidFill>
              <a:latin typeface="TT Drugs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9695806" y="5609212"/>
            <a:ext cx="3734010" cy="3649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19"/>
              </a:lnSpc>
            </a:pPr>
            <a:endParaRPr/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networking</a:t>
            </a:r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move beyond wales</a:t>
            </a:r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multiple welsh government grants and the marches grant if relocating</a:t>
            </a:r>
          </a:p>
          <a:p>
            <a:pPr>
              <a:lnSpc>
                <a:spcPts val="3619"/>
              </a:lnSpc>
            </a:pPr>
            <a:endParaRPr lang="en-US" sz="2585">
              <a:solidFill>
                <a:srgbClr val="FFFFFF"/>
              </a:solidFill>
              <a:latin typeface="TT Drugs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4246958" y="5628407"/>
            <a:ext cx="3734010" cy="3629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uncertainty/ job security</a:t>
            </a:r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saturated market of photographers</a:t>
            </a:r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another pandemic?</a:t>
            </a:r>
          </a:p>
          <a:p>
            <a:pPr marL="558131" lvl="1" indent="-279066">
              <a:lnSpc>
                <a:spcPts val="3619"/>
              </a:lnSpc>
              <a:buFont typeface="Arial"/>
              <a:buChar char="•"/>
            </a:pPr>
            <a:r>
              <a:rPr lang="en-US" sz="2585">
                <a:solidFill>
                  <a:srgbClr val="FFFFFF"/>
                </a:solidFill>
                <a:latin typeface="TT Drugs"/>
              </a:rPr>
              <a:t>constant competition</a:t>
            </a:r>
          </a:p>
          <a:p>
            <a:pPr>
              <a:lnSpc>
                <a:spcPts val="3619"/>
              </a:lnSpc>
            </a:pPr>
            <a:endParaRPr lang="en-US" sz="2585">
              <a:solidFill>
                <a:srgbClr val="FFFFFF"/>
              </a:solidFill>
              <a:latin typeface="TT Drug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D76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2571200">
            <a:off x="-3394187" y="-7002310"/>
            <a:ext cx="13690570" cy="1247553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271688" y="5143500"/>
            <a:ext cx="3452301" cy="3320486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-202156" y="2562304"/>
            <a:ext cx="18692313" cy="2108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178"/>
              </a:lnSpc>
            </a:pPr>
            <a:r>
              <a:rPr lang="en-US" sz="12270">
                <a:solidFill>
                  <a:srgbClr val="FFFFFF"/>
                </a:solidFill>
                <a:latin typeface="Abril Fatface"/>
              </a:rPr>
              <a:t>QUESTION TIME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3632ECBED37348A4B217B738ABA255" ma:contentTypeVersion="3" ma:contentTypeDescription="Create a new document." ma:contentTypeScope="" ma:versionID="21d32dafcbc1f357eed3e89cd07041b4">
  <xsd:schema xmlns:xsd="http://www.w3.org/2001/XMLSchema" xmlns:xs="http://www.w3.org/2001/XMLSchema" xmlns:p="http://schemas.microsoft.com/office/2006/metadata/properties" xmlns:ns2="a9d512b7-985e-49f6-837f-9de9cf43cd8c" targetNamespace="http://schemas.microsoft.com/office/2006/metadata/properties" ma:root="true" ma:fieldsID="be8ffef59143d72adc7d67e1435255ef" ns2:_="">
    <xsd:import namespace="a9d512b7-985e-49f6-837f-9de9cf43cd8c"/>
    <xsd:element name="properties">
      <xsd:complexType>
        <xsd:sequence>
          <xsd:element name="documentManagement">
            <xsd:complexType>
              <xsd:all>
                <xsd:element ref="ns2:ReferenceId" minOccurs="0"/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d512b7-985e-49f6-837f-9de9cf43cd8c" elementFormDefault="qualified">
    <xsd:import namespace="http://schemas.microsoft.com/office/2006/documentManagement/types"/>
    <xsd:import namespace="http://schemas.microsoft.com/office/infopath/2007/PartnerControls"/>
    <xsd:element name="ReferenceId" ma:index="8" nillable="true" ma:displayName="ReferenceId" ma:indexed="true" ma:internalName="ReferenceId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ReferenceId xmlns="a9d512b7-985e-49f6-837f-9de9cf43cd8c" xsi:nil="true"/>
  </documentManagement>
</p:properties>
</file>

<file path=customXml/itemProps1.xml><?xml version="1.0" encoding="utf-8"?>
<ds:datastoreItem xmlns:ds="http://schemas.openxmlformats.org/officeDocument/2006/customXml" ds:itemID="{4C547EAE-241F-4BC7-A535-DF8DD224A205}"/>
</file>

<file path=customXml/itemProps2.xml><?xml version="1.0" encoding="utf-8"?>
<ds:datastoreItem xmlns:ds="http://schemas.openxmlformats.org/officeDocument/2006/customXml" ds:itemID="{7D7EF051-9CD8-447B-8864-F90C31802745}"/>
</file>

<file path=customXml/itemProps3.xml><?xml version="1.0" encoding="utf-8"?>
<ds:datastoreItem xmlns:ds="http://schemas.openxmlformats.org/officeDocument/2006/customXml" ds:itemID="{83CA86B6-F1BD-4AF7-9EAA-F1F23D5E83D2}"/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1230</Words>
  <Application>Microsoft Macintosh PowerPoint</Application>
  <PresentationFormat>Custom</PresentationFormat>
  <Paragraphs>253</Paragraphs>
  <Slides>13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Abril Fatface</vt:lpstr>
      <vt:lpstr>Forum</vt:lpstr>
      <vt:lpstr>TT Drugs</vt:lpstr>
      <vt:lpstr>TT Drugs Bold</vt:lpstr>
      <vt:lpstr>Open Sans Light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proposal</dc:title>
  <cp:lastModifiedBy>Katrina Seaton (1900871)</cp:lastModifiedBy>
  <cp:revision>2</cp:revision>
  <dcterms:created xsi:type="dcterms:W3CDTF">2006-08-16T00:00:00Z</dcterms:created>
  <dcterms:modified xsi:type="dcterms:W3CDTF">2022-02-17T15:21:50Z</dcterms:modified>
  <dc:identifier>DAE3ViJ9g34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0x010100493632ECBED37348A4B217B738ABA255</vt:lpwstr>
  </property>
</Properties>
</file>