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11" r:id="rId6"/>
    <p:sldId id="312" r:id="rId7"/>
    <p:sldId id="313" r:id="rId8"/>
    <p:sldId id="316" r:id="rId9"/>
    <p:sldId id="296" r:id="rId10"/>
    <p:sldId id="297" r:id="rId11"/>
    <p:sldId id="298" r:id="rId12"/>
    <p:sldId id="299" r:id="rId13"/>
    <p:sldId id="300" r:id="rId14"/>
    <p:sldId id="303" r:id="rId15"/>
    <p:sldId id="317" r:id="rId16"/>
    <p:sldId id="318" r:id="rId17"/>
    <p:sldId id="310" r:id="rId18"/>
    <p:sldId id="302" r:id="rId19"/>
    <p:sldId id="301" r:id="rId20"/>
    <p:sldId id="304" r:id="rId21"/>
    <p:sldId id="307" r:id="rId22"/>
    <p:sldId id="305" r:id="rId23"/>
    <p:sldId id="306" r:id="rId24"/>
    <p:sldId id="308" r:id="rId25"/>
    <p:sldId id="309" r:id="rId26"/>
    <p:sldId id="295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94" d="100"/>
          <a:sy n="94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commentAuthors" Target="commentAuthors.xml"/><Relationship Id="rId35" Type="http://schemas.microsoft.com/office/2016/11/relationships/changesInfo" Target="changesInfos/changesInfo1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Jokhio" userId="8187c46b-df4c-43a0-b665-aa9875ec3f6d" providerId="ADAL" clId="{F6D76A04-DAE6-456C-A686-D90760BA75BF}"/>
    <pc:docChg chg="modSld">
      <pc:chgData name="Sana Jokhio" userId="8187c46b-df4c-43a0-b665-aa9875ec3f6d" providerId="ADAL" clId="{F6D76A04-DAE6-456C-A686-D90760BA75BF}" dt="2024-05-09T09:37:43.389" v="1" actId="20577"/>
      <pc:docMkLst>
        <pc:docMk/>
      </pc:docMkLst>
      <pc:sldChg chg="modSp mod">
        <pc:chgData name="Sana Jokhio" userId="8187c46b-df4c-43a0-b665-aa9875ec3f6d" providerId="ADAL" clId="{F6D76A04-DAE6-456C-A686-D90760BA75BF}" dt="2024-05-09T09:37:43.389" v="1" actId="20577"/>
        <pc:sldMkLst>
          <pc:docMk/>
          <pc:sldMk cId="0" sldId="256"/>
        </pc:sldMkLst>
        <pc:spChg chg="mod">
          <ac:chgData name="Sana Jokhio" userId="8187c46b-df4c-43a0-b665-aa9875ec3f6d" providerId="ADAL" clId="{F6D76A04-DAE6-456C-A686-D90760BA75BF}" dt="2024-05-09T09:37:43.389" v="1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  <pc:docChgLst>
    <pc:chgData name="Sana Jokhio" userId="8187c46b-df4c-43a0-b665-aa9875ec3f6d" providerId="ADAL" clId="{612D8AE9-4FDE-422E-9D94-D99AF47DE529}"/>
    <pc:docChg chg="modSld">
      <pc:chgData name="Sana Jokhio" userId="8187c46b-df4c-43a0-b665-aa9875ec3f6d" providerId="ADAL" clId="{612D8AE9-4FDE-422E-9D94-D99AF47DE529}" dt="2023-12-20T14:28:33.994" v="19" actId="20577"/>
      <pc:docMkLst>
        <pc:docMk/>
      </pc:docMkLst>
      <pc:sldChg chg="modSp mod">
        <pc:chgData name="Sana Jokhio" userId="8187c46b-df4c-43a0-b665-aa9875ec3f6d" providerId="ADAL" clId="{612D8AE9-4FDE-422E-9D94-D99AF47DE529}" dt="2023-12-20T14:28:33.994" v="19" actId="20577"/>
        <pc:sldMkLst>
          <pc:docMk/>
          <pc:sldMk cId="2573950212" sldId="257"/>
        </pc:sldMkLst>
        <pc:spChg chg="mod">
          <ac:chgData name="Sana Jokhio" userId="8187c46b-df4c-43a0-b665-aa9875ec3f6d" providerId="ADAL" clId="{612D8AE9-4FDE-422E-9D94-D99AF47DE529}" dt="2023-12-20T14:28:33.994" v="19" actId="20577"/>
          <ac:spMkLst>
            <pc:docMk/>
            <pc:sldMk cId="2573950212" sldId="257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C2B970-D66A-150A-8A96-F5E2A4CE7D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EFB5FA-CBA0-5CF5-6984-8423A8866D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01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31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17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77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32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7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4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06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75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56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4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3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1100" y="3573016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Flowcharts and Control 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8204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7: Analysing and Solving Problems (ASP)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/>
              <a:t>14-Oct-2020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153400" cy="396044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400" dirty="0"/>
              <a:t>Here is the pseudocode to the Bank Deposit problem:</a:t>
            </a:r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23450" y="3024896"/>
            <a:ext cx="2820550" cy="263149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500" dirty="0"/>
              <a:t>What is your account number?</a:t>
            </a:r>
          </a:p>
          <a:p>
            <a:r>
              <a:rPr lang="en-GB" sz="1500" b="1" dirty="0"/>
              <a:t>123456 [Enter]</a:t>
            </a:r>
            <a:endParaRPr lang="en-GB" sz="1500" dirty="0"/>
          </a:p>
          <a:p>
            <a:r>
              <a:rPr lang="en-GB" sz="1500" dirty="0"/>
              <a:t>Your current balance is:</a:t>
            </a:r>
          </a:p>
          <a:p>
            <a:r>
              <a:rPr lang="en-GB" sz="1500" dirty="0"/>
              <a:t>50.00</a:t>
            </a:r>
          </a:p>
          <a:p>
            <a:r>
              <a:rPr lang="en-GB" sz="1500" dirty="0"/>
              <a:t>How much would you like to deposit?</a:t>
            </a:r>
          </a:p>
          <a:p>
            <a:r>
              <a:rPr lang="en-GB" sz="1500" b="1" dirty="0"/>
              <a:t>20.00 [Enter]</a:t>
            </a:r>
            <a:endParaRPr lang="en-GB" sz="1500" dirty="0"/>
          </a:p>
          <a:p>
            <a:r>
              <a:rPr lang="en-GB" sz="1500" dirty="0"/>
              <a:t>You paid in:</a:t>
            </a:r>
          </a:p>
          <a:p>
            <a:r>
              <a:rPr lang="en-GB" sz="1500" dirty="0"/>
              <a:t>20.00</a:t>
            </a:r>
          </a:p>
          <a:p>
            <a:r>
              <a:rPr lang="en-GB" sz="1500" dirty="0"/>
              <a:t>Your new balance is:</a:t>
            </a:r>
          </a:p>
          <a:p>
            <a:r>
              <a:rPr lang="en-GB" sz="15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26895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2808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3933056"/>
            <a:ext cx="6408712" cy="181588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your account number?</a:t>
            </a:r>
          </a:p>
          <a:p>
            <a:r>
              <a:rPr lang="en-GB" sz="1600" b="1" dirty="0"/>
              <a:t>123456 [Enter]</a:t>
            </a:r>
            <a:endParaRPr lang="en-GB" sz="1600" dirty="0"/>
          </a:p>
          <a:p>
            <a:r>
              <a:rPr lang="en-GB" sz="1600" dirty="0"/>
              <a:t>Your current balance is: 50.00</a:t>
            </a:r>
          </a:p>
          <a:p>
            <a:r>
              <a:rPr lang="en-GB" sz="1600" dirty="0"/>
              <a:t>How much would you like to deposit?</a:t>
            </a:r>
          </a:p>
          <a:p>
            <a:r>
              <a:rPr lang="en-GB" sz="1600" b="1" dirty="0"/>
              <a:t>20.00 [Enter]</a:t>
            </a:r>
            <a:endParaRPr lang="en-GB" sz="1600" dirty="0"/>
          </a:p>
          <a:p>
            <a:r>
              <a:rPr lang="en-GB" sz="1600" dirty="0"/>
              <a:t>You paid in: 20.00</a:t>
            </a:r>
          </a:p>
          <a:p>
            <a:r>
              <a:rPr lang="en-GB" sz="1600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any repetition and alternative steps.</a:t>
            </a:r>
          </a:p>
          <a:p>
            <a:r>
              <a:rPr lang="en-GB" dirty="0"/>
              <a:t>Some people find flowcharts easier than writing pseudocode for algorithms.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472"/>
            <a:ext cx="8229600" cy="778098"/>
          </a:xfrm>
        </p:spPr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3357524"/>
              </p:ext>
            </p:extLst>
          </p:nvPr>
        </p:nvGraphicFramePr>
        <p:xfrm>
          <a:off x="251520" y="1124744"/>
          <a:ext cx="8784977" cy="486988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38338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1446038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540060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38609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 entry to,</a:t>
                      </a:r>
                      <a:r>
                        <a:rPr lang="en-GB" sz="1600" baseline="0" dirty="0"/>
                        <a:t> or from a particular step.</a:t>
                      </a:r>
                    </a:p>
                    <a:p>
                      <a:r>
                        <a:rPr lang="en-GB" sz="1600" baseline="0" dirty="0"/>
                        <a:t>Commonly used if the flowchart cannot fit on one page.</a:t>
                      </a:r>
                      <a:endParaRPr lang="en-GB" sz="1600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765920" y="1767450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657908" y="2698188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657908" y="3511236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657908" y="4371160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125960" y="5335968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the last lecture.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0375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98072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7864" y="4725768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24966" y="1213375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Walkthrough Demonstration</a:t>
            </a:r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00" y="1268760"/>
            <a:ext cx="7772400" cy="1362075"/>
          </a:xfrm>
        </p:spPr>
        <p:txBody>
          <a:bodyPr/>
          <a:lstStyle/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common practice to compare things in computing.</a:t>
            </a:r>
          </a:p>
          <a:p>
            <a:r>
              <a:rPr lang="en-GB" dirty="0"/>
              <a:t>Comparison operators enable us to do that, they return a True or False value.</a:t>
            </a:r>
          </a:p>
          <a:p>
            <a:r>
              <a:rPr lang="en-GB" dirty="0"/>
              <a:t>Enable logic in the computer</a:t>
            </a:r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442825"/>
              </p:ext>
            </p:extLst>
          </p:nvPr>
        </p:nvGraphicFramePr>
        <p:xfrm>
          <a:off x="457200" y="1268760"/>
          <a:ext cx="8229599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34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689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&lt;&gt; 4 is True, 5 &lt;&gt;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computing, this is usually not enough to describe the steps of a solution.</a:t>
            </a:r>
          </a:p>
          <a:p>
            <a:r>
              <a:rPr lang="en-GB" dirty="0"/>
              <a:t>There are three main types of control when defining the order of steps in a computer solution: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1563"/>
          </a:xfrm>
        </p:spPr>
        <p:txBody>
          <a:bodyPr>
            <a:normAutofit fontScale="90000"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192" y="1081464"/>
            <a:ext cx="8568952" cy="1253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861584" y="2276872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917"/>
            <a:ext cx="8229600" cy="1143000"/>
          </a:xfrm>
        </p:spPr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48" y="1275053"/>
            <a:ext cx="8229600" cy="129884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2520055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260" y="-58249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2519771" y="1084751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2411759" y="2379601"/>
            <a:ext cx="1759288" cy="82042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2411759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5436095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 flipH="1">
            <a:off x="3291403" y="1412777"/>
            <a:ext cx="2455" cy="9668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3291403" y="3200028"/>
            <a:ext cx="0" cy="796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4171047" y="2789815"/>
            <a:ext cx="2144692" cy="120653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3923927" y="5368652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3564942" y="4235580"/>
            <a:ext cx="859532" cy="140661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5077111" y="4130024"/>
            <a:ext cx="859532" cy="16177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424536" y="2390984"/>
            <a:ext cx="453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848272" y="3312835"/>
            <a:ext cx="495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247"/>
            <a:ext cx="8229600" cy="1143000"/>
          </a:xfrm>
        </p:spPr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34" y="1146885"/>
            <a:ext cx="8229600" cy="14096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683568" y="2076143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700" y="39934"/>
            <a:ext cx="8229600" cy="1143000"/>
          </a:xfrm>
        </p:spPr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8098"/>
            <a:ext cx="8229600" cy="169395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957685" y="2888631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79358" y="3140156"/>
            <a:ext cx="3908940" cy="2360695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12648"/>
          </a:xfrm>
        </p:spPr>
        <p:txBody>
          <a:bodyPr>
            <a:normAutofit fontScale="90000"/>
          </a:bodyPr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275856" y="1148601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2735796" y="2185313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2987824" y="3380883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2735796" y="4993625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067944" y="1674378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067944" y="2761377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067944" y="4388995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110836" y="4366231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182844" y="5569689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002226" y="3071131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148064" y="3884939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6974932" y="4978879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150904" y="3545397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574898" y="4366231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1198</Words>
  <Application>Microsoft Office PowerPoint</Application>
  <PresentationFormat>On-screen Show (4:3)</PresentationFormat>
  <Paragraphs>224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Myriad Pro</vt:lpstr>
      <vt:lpstr>Arial</vt:lpstr>
      <vt:lpstr>Calibri</vt:lpstr>
      <vt:lpstr>UWTSD</vt:lpstr>
      <vt:lpstr>Flowcharts and Control Structures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Repetition</vt:lpstr>
      <vt:lpstr>Repetition A Simple Example</vt:lpstr>
      <vt:lpstr>Pseudocode and Control Structures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Sana Jokhio</cp:lastModifiedBy>
  <cp:revision>2031</cp:revision>
  <cp:lastPrinted>2014-09-29T16:21:25Z</cp:lastPrinted>
  <dcterms:created xsi:type="dcterms:W3CDTF">2013-09-18T07:00:31Z</dcterms:created>
  <dcterms:modified xsi:type="dcterms:W3CDTF">2024-05-09T09:37:48Z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