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 id="2147483776" r:id="rId2"/>
    <p:sldMasterId id="2147483756" r:id="rId3"/>
  </p:sldMasterIdLst>
  <p:notesMasterIdLst>
    <p:notesMasterId r:id="rId10"/>
  </p:notesMasterIdLst>
  <p:sldIdLst>
    <p:sldId id="256" r:id="rId4"/>
    <p:sldId id="257" r:id="rId5"/>
    <p:sldId id="258" r:id="rId6"/>
    <p:sldId id="259" r:id="rId7"/>
    <p:sldId id="260"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25" autoAdjust="0"/>
    <p:restoredTop sz="96242" autoAdjust="0"/>
  </p:normalViewPr>
  <p:slideViewPr>
    <p:cSldViewPr snapToGrid="0">
      <p:cViewPr varScale="1">
        <p:scale>
          <a:sx n="92" d="100"/>
          <a:sy n="92" d="100"/>
        </p:scale>
        <p:origin x="102" y="40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oddie" userId="3f1c8e14ef1950b1" providerId="LiveId" clId="{1AC97CB2-5661-44BD-BF8F-14190AFEC6B5}"/>
    <pc:docChg chg="undo custSel addSld delSld modSld">
      <pc:chgData name="naomi oddie" userId="3f1c8e14ef1950b1" providerId="LiveId" clId="{1AC97CB2-5661-44BD-BF8F-14190AFEC6B5}" dt="2019-11-03T17:30:54.175" v="6394" actId="1076"/>
      <pc:docMkLst>
        <pc:docMk/>
      </pc:docMkLst>
      <pc:sldChg chg="addSp delSp modSp">
        <pc:chgData name="naomi oddie" userId="3f1c8e14ef1950b1" providerId="LiveId" clId="{1AC97CB2-5661-44BD-BF8F-14190AFEC6B5}" dt="2019-11-03T11:11:03.391" v="280"/>
        <pc:sldMkLst>
          <pc:docMk/>
          <pc:sldMk cId="2436940297" sldId="257"/>
        </pc:sldMkLst>
        <pc:picChg chg="add del mod">
          <ac:chgData name="naomi oddie" userId="3f1c8e14ef1950b1" providerId="LiveId" clId="{1AC97CB2-5661-44BD-BF8F-14190AFEC6B5}" dt="2019-11-03T11:11:03.391" v="280"/>
          <ac:picMkLst>
            <pc:docMk/>
            <pc:sldMk cId="2436940297" sldId="257"/>
            <ac:picMk id="9" creationId="{6E7411B4-A9D9-40FC-A97C-B3B6C3321C50}"/>
          </ac:picMkLst>
        </pc:picChg>
      </pc:sldChg>
      <pc:sldChg chg="modSp">
        <pc:chgData name="naomi oddie" userId="3f1c8e14ef1950b1" providerId="LiveId" clId="{1AC97CB2-5661-44BD-BF8F-14190AFEC6B5}" dt="2019-11-03T15:55:50.697" v="5377" actId="2"/>
        <pc:sldMkLst>
          <pc:docMk/>
          <pc:sldMk cId="3501787929" sldId="258"/>
        </pc:sldMkLst>
        <pc:spChg chg="mod">
          <ac:chgData name="naomi oddie" userId="3f1c8e14ef1950b1" providerId="LiveId" clId="{1AC97CB2-5661-44BD-BF8F-14190AFEC6B5}" dt="2019-11-03T15:55:48.475" v="5375" actId="2"/>
          <ac:spMkLst>
            <pc:docMk/>
            <pc:sldMk cId="3501787929" sldId="258"/>
            <ac:spMk id="4" creationId="{E39E20E2-3D9D-4CBF-9AC0-0D2E8ACB3BB1}"/>
          </ac:spMkLst>
        </pc:spChg>
        <pc:spChg chg="mod">
          <ac:chgData name="naomi oddie" userId="3f1c8e14ef1950b1" providerId="LiveId" clId="{1AC97CB2-5661-44BD-BF8F-14190AFEC6B5}" dt="2019-11-03T15:55:42.137" v="5374"/>
          <ac:spMkLst>
            <pc:docMk/>
            <pc:sldMk cId="3501787929" sldId="258"/>
            <ac:spMk id="14" creationId="{C500E7CC-8876-448B-9185-CB553CCCE462}"/>
          </ac:spMkLst>
        </pc:spChg>
        <pc:spChg chg="mod">
          <ac:chgData name="naomi oddie" userId="3f1c8e14ef1950b1" providerId="LiveId" clId="{1AC97CB2-5661-44BD-BF8F-14190AFEC6B5}" dt="2019-11-03T10:50:08.960" v="273" actId="1076"/>
          <ac:spMkLst>
            <pc:docMk/>
            <pc:sldMk cId="3501787929" sldId="258"/>
            <ac:spMk id="21" creationId="{8D125797-CFA5-4C7B-87A5-CF13634B393B}"/>
          </ac:spMkLst>
        </pc:spChg>
        <pc:spChg chg="mod">
          <ac:chgData name="naomi oddie" userId="3f1c8e14ef1950b1" providerId="LiveId" clId="{1AC97CB2-5661-44BD-BF8F-14190AFEC6B5}" dt="2019-11-03T15:55:49.795" v="5376" actId="2"/>
          <ac:spMkLst>
            <pc:docMk/>
            <pc:sldMk cId="3501787929" sldId="258"/>
            <ac:spMk id="37" creationId="{300883D1-DCC8-4811-A13C-FA89467DDEA6}"/>
          </ac:spMkLst>
        </pc:spChg>
        <pc:spChg chg="mod">
          <ac:chgData name="naomi oddie" userId="3f1c8e14ef1950b1" providerId="LiveId" clId="{1AC97CB2-5661-44BD-BF8F-14190AFEC6B5}" dt="2019-11-03T15:55:50.697" v="5377" actId="2"/>
          <ac:spMkLst>
            <pc:docMk/>
            <pc:sldMk cId="3501787929" sldId="258"/>
            <ac:spMk id="38" creationId="{26ACF6FA-F32A-4FDC-85E8-9012C4AB4394}"/>
          </ac:spMkLst>
        </pc:spChg>
        <pc:picChg chg="mod">
          <ac:chgData name="naomi oddie" userId="3f1c8e14ef1950b1" providerId="LiveId" clId="{1AC97CB2-5661-44BD-BF8F-14190AFEC6B5}" dt="2019-11-03T10:50:04.606" v="272" actId="1076"/>
          <ac:picMkLst>
            <pc:docMk/>
            <pc:sldMk cId="3501787929" sldId="258"/>
            <ac:picMk id="20" creationId="{36D76A75-E3F6-47FD-8DE9-989785C8CFB1}"/>
          </ac:picMkLst>
        </pc:picChg>
      </pc:sldChg>
      <pc:sldChg chg="addSp delSp modSp">
        <pc:chgData name="naomi oddie" userId="3f1c8e14ef1950b1" providerId="LiveId" clId="{1AC97CB2-5661-44BD-BF8F-14190AFEC6B5}" dt="2019-11-03T12:28:02.991" v="1744"/>
        <pc:sldMkLst>
          <pc:docMk/>
          <pc:sldMk cId="2837743371" sldId="259"/>
        </pc:sldMkLst>
        <pc:spChg chg="add mod">
          <ac:chgData name="naomi oddie" userId="3f1c8e14ef1950b1" providerId="LiveId" clId="{1AC97CB2-5661-44BD-BF8F-14190AFEC6B5}" dt="2019-11-03T10:45:35.886" v="133" actId="1076"/>
          <ac:spMkLst>
            <pc:docMk/>
            <pc:sldMk cId="2837743371" sldId="259"/>
            <ac:spMk id="2" creationId="{92C8AD20-43B6-406E-B09E-4D54B62FF491}"/>
          </ac:spMkLst>
        </pc:spChg>
        <pc:spChg chg="add mod">
          <ac:chgData name="naomi oddie" userId="3f1c8e14ef1950b1" providerId="LiveId" clId="{1AC97CB2-5661-44BD-BF8F-14190AFEC6B5}" dt="2019-11-03T10:47:47.770" v="155" actId="1076"/>
          <ac:spMkLst>
            <pc:docMk/>
            <pc:sldMk cId="2837743371" sldId="259"/>
            <ac:spMk id="4" creationId="{B11C7054-4FCC-419A-9BD0-CBF65B218D0F}"/>
          </ac:spMkLst>
        </pc:spChg>
        <pc:spChg chg="add mod">
          <ac:chgData name="naomi oddie" userId="3f1c8e14ef1950b1" providerId="LiveId" clId="{1AC97CB2-5661-44BD-BF8F-14190AFEC6B5}" dt="2019-11-03T12:01:20.545" v="1536" actId="1076"/>
          <ac:spMkLst>
            <pc:docMk/>
            <pc:sldMk cId="2837743371" sldId="259"/>
            <ac:spMk id="5" creationId="{0A34E4E4-40F7-43FE-B35D-29163E78EF1A}"/>
          </ac:spMkLst>
        </pc:spChg>
        <pc:spChg chg="add mod">
          <ac:chgData name="naomi oddie" userId="3f1c8e14ef1950b1" providerId="LiveId" clId="{1AC97CB2-5661-44BD-BF8F-14190AFEC6B5}" dt="2019-11-03T10:47:15.895" v="150" actId="2711"/>
          <ac:spMkLst>
            <pc:docMk/>
            <pc:sldMk cId="2837743371" sldId="259"/>
            <ac:spMk id="7" creationId="{1001317E-FA67-4F5A-85C8-A52B93291E4D}"/>
          </ac:spMkLst>
        </pc:spChg>
        <pc:spChg chg="add mod">
          <ac:chgData name="naomi oddie" userId="3f1c8e14ef1950b1" providerId="LiveId" clId="{1AC97CB2-5661-44BD-BF8F-14190AFEC6B5}" dt="2019-11-03T12:08:50.193" v="1691" actId="1076"/>
          <ac:spMkLst>
            <pc:docMk/>
            <pc:sldMk cId="2837743371" sldId="259"/>
            <ac:spMk id="13" creationId="{7713ECBF-BCD8-4BE3-8DFC-EF7EEBB03F5E}"/>
          </ac:spMkLst>
        </pc:spChg>
        <pc:spChg chg="add mod">
          <ac:chgData name="naomi oddie" userId="3f1c8e14ef1950b1" providerId="LiveId" clId="{1AC97CB2-5661-44BD-BF8F-14190AFEC6B5}" dt="2019-11-03T12:01:39.314" v="1540" actId="1076"/>
          <ac:spMkLst>
            <pc:docMk/>
            <pc:sldMk cId="2837743371" sldId="259"/>
            <ac:spMk id="14" creationId="{AB3176E7-0A55-49E0-A2C5-46D79466DCB5}"/>
          </ac:spMkLst>
        </pc:spChg>
        <pc:spChg chg="mod">
          <ac:chgData name="naomi oddie" userId="3f1c8e14ef1950b1" providerId="LiveId" clId="{1AC97CB2-5661-44BD-BF8F-14190AFEC6B5}" dt="2019-11-03T12:08:20.530" v="1687" actId="1076"/>
          <ac:spMkLst>
            <pc:docMk/>
            <pc:sldMk cId="2837743371" sldId="259"/>
            <ac:spMk id="17" creationId="{EE4FE25F-2F89-4F25-988F-C7E67404F221}"/>
          </ac:spMkLst>
        </pc:spChg>
        <pc:spChg chg="mod">
          <ac:chgData name="naomi oddie" userId="3f1c8e14ef1950b1" providerId="LiveId" clId="{1AC97CB2-5661-44BD-BF8F-14190AFEC6B5}" dt="2019-11-03T12:08:25.685" v="1688" actId="1076"/>
          <ac:spMkLst>
            <pc:docMk/>
            <pc:sldMk cId="2837743371" sldId="259"/>
            <ac:spMk id="18" creationId="{20ADC895-CACA-4306-8BAB-7088627C4781}"/>
          </ac:spMkLst>
        </pc:spChg>
        <pc:spChg chg="mod">
          <ac:chgData name="naomi oddie" userId="3f1c8e14ef1950b1" providerId="LiveId" clId="{1AC97CB2-5661-44BD-BF8F-14190AFEC6B5}" dt="2019-11-03T10:49:44.005" v="271" actId="20577"/>
          <ac:spMkLst>
            <pc:docMk/>
            <pc:sldMk cId="2837743371" sldId="259"/>
            <ac:spMk id="24" creationId="{7183E80E-EF76-4E8A-BDAF-727372CA033B}"/>
          </ac:spMkLst>
        </pc:spChg>
        <pc:spChg chg="mod">
          <ac:chgData name="naomi oddie" userId="3f1c8e14ef1950b1" providerId="LiveId" clId="{1AC97CB2-5661-44BD-BF8F-14190AFEC6B5}" dt="2019-11-03T10:59:04.144" v="276" actId="14100"/>
          <ac:spMkLst>
            <pc:docMk/>
            <pc:sldMk cId="2837743371" sldId="259"/>
            <ac:spMk id="26" creationId="{7BC2C640-B60A-4D50-9F8D-123BFA73F1C0}"/>
          </ac:spMkLst>
        </pc:spChg>
        <pc:spChg chg="mod">
          <ac:chgData name="naomi oddie" userId="3f1c8e14ef1950b1" providerId="LiveId" clId="{1AC97CB2-5661-44BD-BF8F-14190AFEC6B5}" dt="2019-11-03T10:48:51.449" v="203" actId="20577"/>
          <ac:spMkLst>
            <pc:docMk/>
            <pc:sldMk cId="2837743371" sldId="259"/>
            <ac:spMk id="27" creationId="{158F0DE9-BE07-47EA-86C6-5DE7B4E7A5F4}"/>
          </ac:spMkLst>
        </pc:spChg>
        <pc:spChg chg="mod">
          <ac:chgData name="naomi oddie" userId="3f1c8e14ef1950b1" providerId="LiveId" clId="{1AC97CB2-5661-44BD-BF8F-14190AFEC6B5}" dt="2019-11-03T12:01:32.938" v="1538" actId="1076"/>
          <ac:spMkLst>
            <pc:docMk/>
            <pc:sldMk cId="2837743371" sldId="259"/>
            <ac:spMk id="29" creationId="{37299DE3-94D4-4A00-AE8E-4419AE411132}"/>
          </ac:spMkLst>
        </pc:spChg>
        <pc:spChg chg="add del mod">
          <ac:chgData name="naomi oddie" userId="3f1c8e14ef1950b1" providerId="LiveId" clId="{1AC97CB2-5661-44BD-BF8F-14190AFEC6B5}" dt="2019-11-03T12:04:46.580" v="1610"/>
          <ac:spMkLst>
            <pc:docMk/>
            <pc:sldMk cId="2837743371" sldId="259"/>
            <ac:spMk id="30" creationId="{ACED35F3-E2CF-4F23-A0A6-DCB5B098A762}"/>
          </ac:spMkLst>
        </pc:spChg>
        <pc:spChg chg="add del mod">
          <ac:chgData name="naomi oddie" userId="3f1c8e14ef1950b1" providerId="LiveId" clId="{1AC97CB2-5661-44BD-BF8F-14190AFEC6B5}" dt="2019-11-03T12:28:02.991" v="1744"/>
          <ac:spMkLst>
            <pc:docMk/>
            <pc:sldMk cId="2837743371" sldId="259"/>
            <ac:spMk id="32" creationId="{6C140B40-0B61-4F52-A709-032564670925}"/>
          </ac:spMkLst>
        </pc:spChg>
        <pc:picChg chg="mod">
          <ac:chgData name="naomi oddie" userId="3f1c8e14ef1950b1" providerId="LiveId" clId="{1AC97CB2-5661-44BD-BF8F-14190AFEC6B5}" dt="2019-11-03T10:58:58.416" v="275" actId="1076"/>
          <ac:picMkLst>
            <pc:docMk/>
            <pc:sldMk cId="2837743371" sldId="259"/>
            <ac:picMk id="3" creationId="{0835D88B-10FE-434F-8875-5A8BC57B3214}"/>
          </ac:picMkLst>
        </pc:picChg>
        <pc:picChg chg="mod">
          <ac:chgData name="naomi oddie" userId="3f1c8e14ef1950b1" providerId="LiveId" clId="{1AC97CB2-5661-44BD-BF8F-14190AFEC6B5}" dt="2019-11-03T12:01:17.918" v="1535" actId="1076"/>
          <ac:picMkLst>
            <pc:docMk/>
            <pc:sldMk cId="2837743371" sldId="259"/>
            <ac:picMk id="6" creationId="{0AE220EC-1D2C-46AF-8523-278487D0EB18}"/>
          </ac:picMkLst>
        </pc:picChg>
        <pc:picChg chg="mod">
          <ac:chgData name="naomi oddie" userId="3f1c8e14ef1950b1" providerId="LiveId" clId="{1AC97CB2-5661-44BD-BF8F-14190AFEC6B5}" dt="2019-11-03T12:08:46.281" v="1690" actId="1076"/>
          <ac:picMkLst>
            <pc:docMk/>
            <pc:sldMk cId="2837743371" sldId="259"/>
            <ac:picMk id="19" creationId="{9DCF7E78-79DE-47A7-B74F-F8AAABEA2495}"/>
          </ac:picMkLst>
        </pc:picChg>
        <pc:picChg chg="add mod">
          <ac:chgData name="naomi oddie" userId="3f1c8e14ef1950b1" providerId="LiveId" clId="{1AC97CB2-5661-44BD-BF8F-14190AFEC6B5}" dt="2019-11-03T10:59:22.963" v="279" actId="1076"/>
          <ac:picMkLst>
            <pc:docMk/>
            <pc:sldMk cId="2837743371" sldId="259"/>
            <ac:picMk id="25" creationId="{0DB8F4F0-2A94-46CC-BDC9-06CDAB0BE6C9}"/>
          </ac:picMkLst>
        </pc:picChg>
        <pc:picChg chg="mod">
          <ac:chgData name="naomi oddie" userId="3f1c8e14ef1950b1" providerId="LiveId" clId="{1AC97CB2-5661-44BD-BF8F-14190AFEC6B5}" dt="2019-11-03T12:01:35.735" v="1539" actId="1076"/>
          <ac:picMkLst>
            <pc:docMk/>
            <pc:sldMk cId="2837743371" sldId="259"/>
            <ac:picMk id="28" creationId="{5F55AFFE-C3DA-4C6C-A433-5FB66AB9B30B}"/>
          </ac:picMkLst>
        </pc:picChg>
        <pc:picChg chg="add del mod">
          <ac:chgData name="naomi oddie" userId="3f1c8e14ef1950b1" providerId="LiveId" clId="{1AC97CB2-5661-44BD-BF8F-14190AFEC6B5}" dt="2019-11-03T12:05:19.774" v="1618"/>
          <ac:picMkLst>
            <pc:docMk/>
            <pc:sldMk cId="2837743371" sldId="259"/>
            <ac:picMk id="31" creationId="{471CC544-CB01-4B1B-A659-8447AF9DDE3D}"/>
          </ac:picMkLst>
        </pc:picChg>
      </pc:sldChg>
      <pc:sldChg chg="addSp delSp modSp">
        <pc:chgData name="naomi oddie" userId="3f1c8e14ef1950b1" providerId="LiveId" clId="{1AC97CB2-5661-44BD-BF8F-14190AFEC6B5}" dt="2019-11-03T17:25:46.054" v="6374" actId="20577"/>
        <pc:sldMkLst>
          <pc:docMk/>
          <pc:sldMk cId="2766661732" sldId="260"/>
        </pc:sldMkLst>
        <pc:spChg chg="mod">
          <ac:chgData name="naomi oddie" userId="3f1c8e14ef1950b1" providerId="LiveId" clId="{1AC97CB2-5661-44BD-BF8F-14190AFEC6B5}" dt="2019-11-03T17:15:42.340" v="6259" actId="115"/>
          <ac:spMkLst>
            <pc:docMk/>
            <pc:sldMk cId="2766661732" sldId="260"/>
            <ac:spMk id="2" creationId="{12EF58DC-8ABC-47DE-AF82-B0ECC855492D}"/>
          </ac:spMkLst>
        </pc:spChg>
        <pc:spChg chg="add mod">
          <ac:chgData name="naomi oddie" userId="3f1c8e14ef1950b1" providerId="LiveId" clId="{1AC97CB2-5661-44BD-BF8F-14190AFEC6B5}" dt="2019-11-03T17:25:46.054" v="6374" actId="20577"/>
          <ac:spMkLst>
            <pc:docMk/>
            <pc:sldMk cId="2766661732" sldId="260"/>
            <ac:spMk id="5" creationId="{09986C36-DF4C-4E07-AE60-435C4FB0CD5E}"/>
          </ac:spMkLst>
        </pc:spChg>
        <pc:spChg chg="add del mod">
          <ac:chgData name="naomi oddie" userId="3f1c8e14ef1950b1" providerId="LiveId" clId="{1AC97CB2-5661-44BD-BF8F-14190AFEC6B5}" dt="2019-11-03T11:58:58.536" v="1533"/>
          <ac:spMkLst>
            <pc:docMk/>
            <pc:sldMk cId="2766661732" sldId="260"/>
            <ac:spMk id="6" creationId="{E25508B1-B27C-4F37-A0E0-3BB83CF51510}"/>
          </ac:spMkLst>
        </pc:spChg>
        <pc:picChg chg="add del mod">
          <ac:chgData name="naomi oddie" userId="3f1c8e14ef1950b1" providerId="LiveId" clId="{1AC97CB2-5661-44BD-BF8F-14190AFEC6B5}" dt="2019-11-03T13:21:52.476" v="2078"/>
          <ac:picMkLst>
            <pc:docMk/>
            <pc:sldMk cId="2766661732" sldId="260"/>
            <ac:picMk id="3" creationId="{EBF8B400-E7B5-4644-AAB1-B50B35EF0DF0}"/>
          </ac:picMkLst>
        </pc:picChg>
        <pc:picChg chg="del mod">
          <ac:chgData name="naomi oddie" userId="3f1c8e14ef1950b1" providerId="LiveId" clId="{1AC97CB2-5661-44BD-BF8F-14190AFEC6B5}" dt="2019-11-03T11:58:51.847" v="1531"/>
          <ac:picMkLst>
            <pc:docMk/>
            <pc:sldMk cId="2766661732" sldId="260"/>
            <ac:picMk id="4" creationId="{E4975A5D-94CE-4B44-90C0-CADE6D72DCDE}"/>
          </ac:picMkLst>
        </pc:picChg>
      </pc:sldChg>
      <pc:sldChg chg="addSp delSp modSp">
        <pc:chgData name="naomi oddie" userId="3f1c8e14ef1950b1" providerId="LiveId" clId="{1AC97CB2-5661-44BD-BF8F-14190AFEC6B5}" dt="2019-11-03T17:30:54.175" v="6394" actId="1076"/>
        <pc:sldMkLst>
          <pc:docMk/>
          <pc:sldMk cId="2714784667" sldId="261"/>
        </pc:sldMkLst>
        <pc:spChg chg="mod">
          <ac:chgData name="naomi oddie" userId="3f1c8e14ef1950b1" providerId="LiveId" clId="{1AC97CB2-5661-44BD-BF8F-14190AFEC6B5}" dt="2019-11-03T17:30:54.175" v="6394" actId="1076"/>
          <ac:spMkLst>
            <pc:docMk/>
            <pc:sldMk cId="2714784667" sldId="261"/>
            <ac:spMk id="3" creationId="{8FB7F658-E73E-4217-B121-674DB46679F3}"/>
          </ac:spMkLst>
        </pc:spChg>
        <pc:spChg chg="add del">
          <ac:chgData name="naomi oddie" userId="3f1c8e14ef1950b1" providerId="LiveId" clId="{1AC97CB2-5661-44BD-BF8F-14190AFEC6B5}" dt="2019-11-03T15:59:09.915" v="5413"/>
          <ac:spMkLst>
            <pc:docMk/>
            <pc:sldMk cId="2714784667" sldId="261"/>
            <ac:spMk id="4" creationId="{3A7B32FD-FB2C-496E-8499-FDE03EBC9B7C}"/>
          </ac:spMkLst>
        </pc:spChg>
      </pc:sldChg>
      <pc:sldChg chg="modSp add del">
        <pc:chgData name="naomi oddie" userId="3f1c8e14ef1950b1" providerId="LiveId" clId="{1AC97CB2-5661-44BD-BF8F-14190AFEC6B5}" dt="2019-11-03T13:13:16.547" v="2027"/>
        <pc:sldMkLst>
          <pc:docMk/>
          <pc:sldMk cId="1619421438" sldId="262"/>
        </pc:sldMkLst>
        <pc:spChg chg="mod">
          <ac:chgData name="naomi oddie" userId="3f1c8e14ef1950b1" providerId="LiveId" clId="{1AC97CB2-5661-44BD-BF8F-14190AFEC6B5}" dt="2019-11-03T13:13:15.779" v="2026"/>
          <ac:spMkLst>
            <pc:docMk/>
            <pc:sldMk cId="1619421438" sldId="262"/>
            <ac:spMk id="3" creationId="{ED65B96D-09CE-4E20-BE20-43B13941F0D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67392A-8B17-498F-ACAC-CF3377554232}" type="datetimeFigureOut">
              <a:rPr lang="en-GB" smtClean="0"/>
              <a:t>03/11/2019</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DCDA07-1F5F-4056-9B90-AB69888BFF96}" type="slidenum">
              <a:rPr lang="en-GB" smtClean="0"/>
              <a:t>‹#›</a:t>
            </a:fld>
            <a:endParaRPr lang="en-GB" dirty="0"/>
          </a:p>
        </p:txBody>
      </p:sp>
    </p:spTree>
    <p:extLst>
      <p:ext uri="{BB962C8B-B14F-4D97-AF65-F5344CB8AC3E}">
        <p14:creationId xmlns:p14="http://schemas.microsoft.com/office/powerpoint/2010/main" val="4000489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DCDA07-1F5F-4056-9B90-AB69888BFF96}" type="slidenum">
              <a:rPr lang="en-GB" smtClean="0"/>
              <a:t>3</a:t>
            </a:fld>
            <a:endParaRPr lang="en-GB" dirty="0"/>
          </a:p>
        </p:txBody>
      </p:sp>
    </p:spTree>
    <p:extLst>
      <p:ext uri="{BB962C8B-B14F-4D97-AF65-F5344CB8AC3E}">
        <p14:creationId xmlns:p14="http://schemas.microsoft.com/office/powerpoint/2010/main" val="25356817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3374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23800-9CC0-4A5A-A8A0-C0D00A2DC5E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5293CBA-9E46-4D0B-924C-F9D580CEB02C}"/>
              </a:ext>
            </a:extLst>
          </p:cNvPr>
          <p:cNvSpPr>
            <a:spLocks noGrp="1"/>
          </p:cNvSpPr>
          <p:nvPr>
            <p:ph type="dt" sz="half" idx="10"/>
          </p:nvPr>
        </p:nvSpPr>
        <p:spPr/>
        <p:txBody>
          <a:bodyPr/>
          <a:lstStyle/>
          <a:p>
            <a:fld id="{B61BEF0D-F0BB-DE4B-95CE-6DB70DBA9567}" type="datetimeFigureOut">
              <a:rPr lang="en-US" smtClean="0"/>
              <a:pPr/>
              <a:t>11/3/2019</a:t>
            </a:fld>
            <a:endParaRPr lang="en-US" dirty="0"/>
          </a:p>
        </p:txBody>
      </p:sp>
      <p:sp>
        <p:nvSpPr>
          <p:cNvPr id="4" name="Footer Placeholder 3">
            <a:extLst>
              <a:ext uri="{FF2B5EF4-FFF2-40B4-BE49-F238E27FC236}">
                <a16:creationId xmlns:a16="http://schemas.microsoft.com/office/drawing/2014/main" id="{A21AEF05-A18A-4871-AD51-DAB4FD61E45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D56C95F-E4BC-458B-8E58-D99A340D030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08054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extLst>
      <p:ext uri="{BB962C8B-B14F-4D97-AF65-F5344CB8AC3E}">
        <p14:creationId xmlns:p14="http://schemas.microsoft.com/office/powerpoint/2010/main" val="1958732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B59A1-1F7A-42D7-A72C-86ADAB735129}"/>
              </a:ext>
            </a:extLst>
          </p:cNvPr>
          <p:cNvSpPr>
            <a:spLocks noGrp="1"/>
          </p:cNvSpPr>
          <p:nvPr>
            <p:ph type="title"/>
          </p:nvPr>
        </p:nvSpPr>
        <p:spPr/>
        <p:txBody>
          <a:bodyPr/>
          <a:lstStyle/>
          <a:p>
            <a:r>
              <a:rPr lang="en-US" dirty="0"/>
              <a:t>Click to edit Master title style</a:t>
            </a:r>
            <a:endParaRPr lang="en-GB" dirty="0"/>
          </a:p>
        </p:txBody>
      </p:sp>
      <p:sp>
        <p:nvSpPr>
          <p:cNvPr id="3" name="Date Placeholder 2">
            <a:extLst>
              <a:ext uri="{FF2B5EF4-FFF2-40B4-BE49-F238E27FC236}">
                <a16:creationId xmlns:a16="http://schemas.microsoft.com/office/drawing/2014/main" id="{0532CBE1-2CA3-44D8-A3A6-3B795ACDED47}"/>
              </a:ext>
            </a:extLst>
          </p:cNvPr>
          <p:cNvSpPr>
            <a:spLocks noGrp="1"/>
          </p:cNvSpPr>
          <p:nvPr>
            <p:ph type="dt" sz="half" idx="10"/>
          </p:nvPr>
        </p:nvSpPr>
        <p:spPr/>
        <p:txBody>
          <a:bodyPr/>
          <a:lstStyle/>
          <a:p>
            <a:fld id="{B61BEF0D-F0BB-DE4B-95CE-6DB70DBA9567}" type="datetimeFigureOut">
              <a:rPr lang="en-US" smtClean="0"/>
              <a:pPr/>
              <a:t>11/3/2019</a:t>
            </a:fld>
            <a:endParaRPr lang="en-US" dirty="0"/>
          </a:p>
        </p:txBody>
      </p:sp>
      <p:sp>
        <p:nvSpPr>
          <p:cNvPr id="4" name="Footer Placeholder 3">
            <a:extLst>
              <a:ext uri="{FF2B5EF4-FFF2-40B4-BE49-F238E27FC236}">
                <a16:creationId xmlns:a16="http://schemas.microsoft.com/office/drawing/2014/main" id="{49EE7DBA-B5A4-41E4-A0FC-9F96FD17D9EB}"/>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0642F77-902D-4328-9633-02D4B95E1918}"/>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0175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2631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626798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03771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2160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62281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03131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04830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759566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085236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490340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31055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76031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020117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170529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845440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37568-1913-4E0E-BA37-F872EE6FB76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2800F8E-AB04-4875-B218-CF12D94909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4DA3D19-5865-43F2-B293-4D797FA08EE6}"/>
              </a:ext>
            </a:extLst>
          </p:cNvPr>
          <p:cNvSpPr>
            <a:spLocks noGrp="1"/>
          </p:cNvSpPr>
          <p:nvPr>
            <p:ph type="dt" sz="half" idx="10"/>
          </p:nvPr>
        </p:nvSpPr>
        <p:spPr/>
        <p:txBody>
          <a:bodyPr/>
          <a:lstStyle/>
          <a:p>
            <a:fld id="{E536598B-FAB0-4A3C-A728-A2E077CFAE9A}" type="datetimeFigureOut">
              <a:rPr lang="en-GB" smtClean="0"/>
              <a:t>03/11/2019</a:t>
            </a:fld>
            <a:endParaRPr lang="en-GB" dirty="0"/>
          </a:p>
        </p:txBody>
      </p:sp>
      <p:sp>
        <p:nvSpPr>
          <p:cNvPr id="5" name="Footer Placeholder 4">
            <a:extLst>
              <a:ext uri="{FF2B5EF4-FFF2-40B4-BE49-F238E27FC236}">
                <a16:creationId xmlns:a16="http://schemas.microsoft.com/office/drawing/2014/main" id="{DCFEE2D7-EC8C-4481-AF3C-5559E421B7D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69D526D-60C0-4D89-97CF-79DC1118ABEC}"/>
              </a:ext>
            </a:extLst>
          </p:cNvPr>
          <p:cNvSpPr>
            <a:spLocks noGrp="1"/>
          </p:cNvSpPr>
          <p:nvPr>
            <p:ph type="sldNum" sz="quarter" idx="12"/>
          </p:nvPr>
        </p:nvSpPr>
        <p:spPr/>
        <p:txBody>
          <a:bodyPr/>
          <a:lstStyle/>
          <a:p>
            <a:fld id="{20A19689-6191-4F34-BAA2-4485CA0A3F14}" type="slidenum">
              <a:rPr lang="en-GB" smtClean="0"/>
              <a:t>‹#›</a:t>
            </a:fld>
            <a:endParaRPr lang="en-GB" dirty="0"/>
          </a:p>
        </p:txBody>
      </p:sp>
    </p:spTree>
    <p:extLst>
      <p:ext uri="{BB962C8B-B14F-4D97-AF65-F5344CB8AC3E}">
        <p14:creationId xmlns:p14="http://schemas.microsoft.com/office/powerpoint/2010/main" val="35099733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D50B0-EBE4-42EF-A24F-5315687FFD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3FCBAF-875A-46F8-8E8A-A04FA66313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9DB414-9C70-4F7E-A010-5D2BF3BE11C6}"/>
              </a:ext>
            </a:extLst>
          </p:cNvPr>
          <p:cNvSpPr>
            <a:spLocks noGrp="1"/>
          </p:cNvSpPr>
          <p:nvPr>
            <p:ph type="dt" sz="half" idx="10"/>
          </p:nvPr>
        </p:nvSpPr>
        <p:spPr/>
        <p:txBody>
          <a:bodyPr/>
          <a:lstStyle/>
          <a:p>
            <a:fld id="{E536598B-FAB0-4A3C-A728-A2E077CFAE9A}" type="datetimeFigureOut">
              <a:rPr lang="en-GB" smtClean="0"/>
              <a:t>03/11/2019</a:t>
            </a:fld>
            <a:endParaRPr lang="en-GB" dirty="0"/>
          </a:p>
        </p:txBody>
      </p:sp>
      <p:sp>
        <p:nvSpPr>
          <p:cNvPr id="5" name="Footer Placeholder 4">
            <a:extLst>
              <a:ext uri="{FF2B5EF4-FFF2-40B4-BE49-F238E27FC236}">
                <a16:creationId xmlns:a16="http://schemas.microsoft.com/office/drawing/2014/main" id="{9AC29A25-73FD-4728-80D2-C8FCA23EC28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2583878-3237-46EC-8F3B-A185F3AF6457}"/>
              </a:ext>
            </a:extLst>
          </p:cNvPr>
          <p:cNvSpPr>
            <a:spLocks noGrp="1"/>
          </p:cNvSpPr>
          <p:nvPr>
            <p:ph type="sldNum" sz="quarter" idx="12"/>
          </p:nvPr>
        </p:nvSpPr>
        <p:spPr/>
        <p:txBody>
          <a:bodyPr/>
          <a:lstStyle/>
          <a:p>
            <a:fld id="{20A19689-6191-4F34-BAA2-4485CA0A3F14}" type="slidenum">
              <a:rPr lang="en-GB" smtClean="0"/>
              <a:t>‹#›</a:t>
            </a:fld>
            <a:endParaRPr lang="en-GB" dirty="0"/>
          </a:p>
        </p:txBody>
      </p:sp>
    </p:spTree>
    <p:extLst>
      <p:ext uri="{BB962C8B-B14F-4D97-AF65-F5344CB8AC3E}">
        <p14:creationId xmlns:p14="http://schemas.microsoft.com/office/powerpoint/2010/main" val="41356812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77F6D-7485-43F7-8550-A84307042C4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18DC0C7-E8C0-44AF-9E9A-D3F88352AA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C937BC-161E-438D-A753-89223DAA9E41}"/>
              </a:ext>
            </a:extLst>
          </p:cNvPr>
          <p:cNvSpPr>
            <a:spLocks noGrp="1"/>
          </p:cNvSpPr>
          <p:nvPr>
            <p:ph type="dt" sz="half" idx="10"/>
          </p:nvPr>
        </p:nvSpPr>
        <p:spPr/>
        <p:txBody>
          <a:bodyPr/>
          <a:lstStyle/>
          <a:p>
            <a:fld id="{E536598B-FAB0-4A3C-A728-A2E077CFAE9A}" type="datetimeFigureOut">
              <a:rPr lang="en-GB" smtClean="0"/>
              <a:t>03/11/2019</a:t>
            </a:fld>
            <a:endParaRPr lang="en-GB" dirty="0"/>
          </a:p>
        </p:txBody>
      </p:sp>
      <p:sp>
        <p:nvSpPr>
          <p:cNvPr id="5" name="Footer Placeholder 4">
            <a:extLst>
              <a:ext uri="{FF2B5EF4-FFF2-40B4-BE49-F238E27FC236}">
                <a16:creationId xmlns:a16="http://schemas.microsoft.com/office/drawing/2014/main" id="{5112C12B-43B5-4442-84D7-F10FB1DB9EA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6304613-97F5-416D-9125-082F2A568817}"/>
              </a:ext>
            </a:extLst>
          </p:cNvPr>
          <p:cNvSpPr>
            <a:spLocks noGrp="1"/>
          </p:cNvSpPr>
          <p:nvPr>
            <p:ph type="sldNum" sz="quarter" idx="12"/>
          </p:nvPr>
        </p:nvSpPr>
        <p:spPr/>
        <p:txBody>
          <a:bodyPr/>
          <a:lstStyle/>
          <a:p>
            <a:fld id="{20A19689-6191-4F34-BAA2-4485CA0A3F14}" type="slidenum">
              <a:rPr lang="en-GB" smtClean="0"/>
              <a:t>‹#›</a:t>
            </a:fld>
            <a:endParaRPr lang="en-GB" dirty="0"/>
          </a:p>
        </p:txBody>
      </p:sp>
    </p:spTree>
    <p:extLst>
      <p:ext uri="{BB962C8B-B14F-4D97-AF65-F5344CB8AC3E}">
        <p14:creationId xmlns:p14="http://schemas.microsoft.com/office/powerpoint/2010/main" val="29493468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D07E1-EB95-491C-B152-986C90D747D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27DC7D-E2FF-445F-B33F-FFC580BCE3B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BD54846-78D7-41B5-AAEE-23272218897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E462E4-3B51-4251-A60A-522110538663}"/>
              </a:ext>
            </a:extLst>
          </p:cNvPr>
          <p:cNvSpPr>
            <a:spLocks noGrp="1"/>
          </p:cNvSpPr>
          <p:nvPr>
            <p:ph type="dt" sz="half" idx="10"/>
          </p:nvPr>
        </p:nvSpPr>
        <p:spPr/>
        <p:txBody>
          <a:bodyPr/>
          <a:lstStyle/>
          <a:p>
            <a:fld id="{E536598B-FAB0-4A3C-A728-A2E077CFAE9A}" type="datetimeFigureOut">
              <a:rPr lang="en-GB" smtClean="0"/>
              <a:t>03/11/2019</a:t>
            </a:fld>
            <a:endParaRPr lang="en-GB" dirty="0"/>
          </a:p>
        </p:txBody>
      </p:sp>
      <p:sp>
        <p:nvSpPr>
          <p:cNvPr id="6" name="Footer Placeholder 5">
            <a:extLst>
              <a:ext uri="{FF2B5EF4-FFF2-40B4-BE49-F238E27FC236}">
                <a16:creationId xmlns:a16="http://schemas.microsoft.com/office/drawing/2014/main" id="{1AB12C2E-E381-4431-819B-5B56FD4DBA1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C458F563-4EB3-47D4-92E9-D5FA0FA1E1BF}"/>
              </a:ext>
            </a:extLst>
          </p:cNvPr>
          <p:cNvSpPr>
            <a:spLocks noGrp="1"/>
          </p:cNvSpPr>
          <p:nvPr>
            <p:ph type="sldNum" sz="quarter" idx="12"/>
          </p:nvPr>
        </p:nvSpPr>
        <p:spPr/>
        <p:txBody>
          <a:bodyPr/>
          <a:lstStyle/>
          <a:p>
            <a:fld id="{20A19689-6191-4F34-BAA2-4485CA0A3F14}" type="slidenum">
              <a:rPr lang="en-GB" smtClean="0"/>
              <a:t>‹#›</a:t>
            </a:fld>
            <a:endParaRPr lang="en-GB" dirty="0"/>
          </a:p>
        </p:txBody>
      </p:sp>
    </p:spTree>
    <p:extLst>
      <p:ext uri="{BB962C8B-B14F-4D97-AF65-F5344CB8AC3E}">
        <p14:creationId xmlns:p14="http://schemas.microsoft.com/office/powerpoint/2010/main" val="22465141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A6339-DA3C-4D22-BD5B-E41D1A10069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E7481B-F991-4FEC-8D30-E935E1F27B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40DC58-45EE-4D80-BEA4-ED07F4763A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FBDD9E-2EA2-4535-9D77-1E3C539461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D030612-02EB-424E-B311-CD80995F00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B909F23-ED97-4901-BF86-EAC64E16AC0E}"/>
              </a:ext>
            </a:extLst>
          </p:cNvPr>
          <p:cNvSpPr>
            <a:spLocks noGrp="1"/>
          </p:cNvSpPr>
          <p:nvPr>
            <p:ph type="dt" sz="half" idx="10"/>
          </p:nvPr>
        </p:nvSpPr>
        <p:spPr/>
        <p:txBody>
          <a:bodyPr/>
          <a:lstStyle/>
          <a:p>
            <a:fld id="{E536598B-FAB0-4A3C-A728-A2E077CFAE9A}" type="datetimeFigureOut">
              <a:rPr lang="en-GB" smtClean="0"/>
              <a:t>03/11/2019</a:t>
            </a:fld>
            <a:endParaRPr lang="en-GB" dirty="0"/>
          </a:p>
        </p:txBody>
      </p:sp>
      <p:sp>
        <p:nvSpPr>
          <p:cNvPr id="8" name="Footer Placeholder 7">
            <a:extLst>
              <a:ext uri="{FF2B5EF4-FFF2-40B4-BE49-F238E27FC236}">
                <a16:creationId xmlns:a16="http://schemas.microsoft.com/office/drawing/2014/main" id="{5BD5FDD9-72CA-409C-8991-EE1E2B32CB6A}"/>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9CE457C2-A7C8-4647-B493-F389798CDAD4}"/>
              </a:ext>
            </a:extLst>
          </p:cNvPr>
          <p:cNvSpPr>
            <a:spLocks noGrp="1"/>
          </p:cNvSpPr>
          <p:nvPr>
            <p:ph type="sldNum" sz="quarter" idx="12"/>
          </p:nvPr>
        </p:nvSpPr>
        <p:spPr/>
        <p:txBody>
          <a:bodyPr/>
          <a:lstStyle/>
          <a:p>
            <a:fld id="{20A19689-6191-4F34-BAA2-4485CA0A3F14}" type="slidenum">
              <a:rPr lang="en-GB" smtClean="0"/>
              <a:t>‹#›</a:t>
            </a:fld>
            <a:endParaRPr lang="en-GB" dirty="0"/>
          </a:p>
        </p:txBody>
      </p:sp>
    </p:spTree>
    <p:extLst>
      <p:ext uri="{BB962C8B-B14F-4D97-AF65-F5344CB8AC3E}">
        <p14:creationId xmlns:p14="http://schemas.microsoft.com/office/powerpoint/2010/main" val="22134009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377F7-DEB2-44D3-96B0-770D3A6A649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0ECC19-F6FF-4571-8C6F-9CD3BBADDB75}"/>
              </a:ext>
            </a:extLst>
          </p:cNvPr>
          <p:cNvSpPr>
            <a:spLocks noGrp="1"/>
          </p:cNvSpPr>
          <p:nvPr>
            <p:ph type="dt" sz="half" idx="10"/>
          </p:nvPr>
        </p:nvSpPr>
        <p:spPr/>
        <p:txBody>
          <a:bodyPr/>
          <a:lstStyle/>
          <a:p>
            <a:fld id="{E536598B-FAB0-4A3C-A728-A2E077CFAE9A}" type="datetimeFigureOut">
              <a:rPr lang="en-GB" smtClean="0"/>
              <a:t>03/11/2019</a:t>
            </a:fld>
            <a:endParaRPr lang="en-GB" dirty="0"/>
          </a:p>
        </p:txBody>
      </p:sp>
      <p:sp>
        <p:nvSpPr>
          <p:cNvPr id="4" name="Footer Placeholder 3">
            <a:extLst>
              <a:ext uri="{FF2B5EF4-FFF2-40B4-BE49-F238E27FC236}">
                <a16:creationId xmlns:a16="http://schemas.microsoft.com/office/drawing/2014/main" id="{3DE5F4A6-86AB-4467-A9B9-D633683EB69B}"/>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2AD3CF2F-4C43-4B8F-AF17-51D24D5520E4}"/>
              </a:ext>
            </a:extLst>
          </p:cNvPr>
          <p:cNvSpPr>
            <a:spLocks noGrp="1"/>
          </p:cNvSpPr>
          <p:nvPr>
            <p:ph type="sldNum" sz="quarter" idx="12"/>
          </p:nvPr>
        </p:nvSpPr>
        <p:spPr/>
        <p:txBody>
          <a:bodyPr/>
          <a:lstStyle/>
          <a:p>
            <a:fld id="{20A19689-6191-4F34-BAA2-4485CA0A3F14}" type="slidenum">
              <a:rPr lang="en-GB" smtClean="0"/>
              <a:t>‹#›</a:t>
            </a:fld>
            <a:endParaRPr lang="en-GB" dirty="0"/>
          </a:p>
        </p:txBody>
      </p:sp>
    </p:spTree>
    <p:extLst>
      <p:ext uri="{BB962C8B-B14F-4D97-AF65-F5344CB8AC3E}">
        <p14:creationId xmlns:p14="http://schemas.microsoft.com/office/powerpoint/2010/main" val="1258327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C533CC-9EBC-41D5-97DA-4B9E666CDD9F}"/>
              </a:ext>
            </a:extLst>
          </p:cNvPr>
          <p:cNvSpPr>
            <a:spLocks noGrp="1"/>
          </p:cNvSpPr>
          <p:nvPr>
            <p:ph type="dt" sz="half" idx="10"/>
          </p:nvPr>
        </p:nvSpPr>
        <p:spPr/>
        <p:txBody>
          <a:bodyPr/>
          <a:lstStyle/>
          <a:p>
            <a:fld id="{E536598B-FAB0-4A3C-A728-A2E077CFAE9A}" type="datetimeFigureOut">
              <a:rPr lang="en-GB" smtClean="0"/>
              <a:t>03/11/2019</a:t>
            </a:fld>
            <a:endParaRPr lang="en-GB" dirty="0"/>
          </a:p>
        </p:txBody>
      </p:sp>
      <p:sp>
        <p:nvSpPr>
          <p:cNvPr id="3" name="Footer Placeholder 2">
            <a:extLst>
              <a:ext uri="{FF2B5EF4-FFF2-40B4-BE49-F238E27FC236}">
                <a16:creationId xmlns:a16="http://schemas.microsoft.com/office/drawing/2014/main" id="{7FED6997-F386-45F8-A893-DEA9D9CCCB64}"/>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0840458B-8DA9-4721-B627-691E2479F75E}"/>
              </a:ext>
            </a:extLst>
          </p:cNvPr>
          <p:cNvSpPr>
            <a:spLocks noGrp="1"/>
          </p:cNvSpPr>
          <p:nvPr>
            <p:ph type="sldNum" sz="quarter" idx="12"/>
          </p:nvPr>
        </p:nvSpPr>
        <p:spPr/>
        <p:txBody>
          <a:bodyPr/>
          <a:lstStyle/>
          <a:p>
            <a:fld id="{20A19689-6191-4F34-BAA2-4485CA0A3F14}" type="slidenum">
              <a:rPr lang="en-GB" smtClean="0"/>
              <a:t>‹#›</a:t>
            </a:fld>
            <a:endParaRPr lang="en-GB" dirty="0"/>
          </a:p>
        </p:txBody>
      </p:sp>
    </p:spTree>
    <p:extLst>
      <p:ext uri="{BB962C8B-B14F-4D97-AF65-F5344CB8AC3E}">
        <p14:creationId xmlns:p14="http://schemas.microsoft.com/office/powerpoint/2010/main" val="33056920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8EA9F-C8A3-4B3C-BEB5-6CE54FA7F3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4A8EDC3-AF9B-4B37-96B1-FCA985F039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7FB760C-948B-4665-9CB0-9999D406B6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34544F-9AC2-4E4F-9CF2-730993341FE4}"/>
              </a:ext>
            </a:extLst>
          </p:cNvPr>
          <p:cNvSpPr>
            <a:spLocks noGrp="1"/>
          </p:cNvSpPr>
          <p:nvPr>
            <p:ph type="dt" sz="half" idx="10"/>
          </p:nvPr>
        </p:nvSpPr>
        <p:spPr/>
        <p:txBody>
          <a:bodyPr/>
          <a:lstStyle/>
          <a:p>
            <a:fld id="{E536598B-FAB0-4A3C-A728-A2E077CFAE9A}" type="datetimeFigureOut">
              <a:rPr lang="en-GB" smtClean="0"/>
              <a:t>03/11/2019</a:t>
            </a:fld>
            <a:endParaRPr lang="en-GB" dirty="0"/>
          </a:p>
        </p:txBody>
      </p:sp>
      <p:sp>
        <p:nvSpPr>
          <p:cNvPr id="6" name="Footer Placeholder 5">
            <a:extLst>
              <a:ext uri="{FF2B5EF4-FFF2-40B4-BE49-F238E27FC236}">
                <a16:creationId xmlns:a16="http://schemas.microsoft.com/office/drawing/2014/main" id="{F2C4047C-8530-4E16-A046-8168B0F800E7}"/>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8B1A830-97B7-46CF-8592-F2199F18A40D}"/>
              </a:ext>
            </a:extLst>
          </p:cNvPr>
          <p:cNvSpPr>
            <a:spLocks noGrp="1"/>
          </p:cNvSpPr>
          <p:nvPr>
            <p:ph type="sldNum" sz="quarter" idx="12"/>
          </p:nvPr>
        </p:nvSpPr>
        <p:spPr/>
        <p:txBody>
          <a:bodyPr/>
          <a:lstStyle/>
          <a:p>
            <a:fld id="{20A19689-6191-4F34-BAA2-4485CA0A3F14}" type="slidenum">
              <a:rPr lang="en-GB" smtClean="0"/>
              <a:t>‹#›</a:t>
            </a:fld>
            <a:endParaRPr lang="en-GB" dirty="0"/>
          </a:p>
        </p:txBody>
      </p:sp>
    </p:spTree>
    <p:extLst>
      <p:ext uri="{BB962C8B-B14F-4D97-AF65-F5344CB8AC3E}">
        <p14:creationId xmlns:p14="http://schemas.microsoft.com/office/powerpoint/2010/main" val="25705233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5D0BE-BDF9-4FCE-AB64-3178126C98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5922EF0-8702-4200-8113-9EECFCA3D2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09E8BCA-6E3E-447B-97AB-58FBBD8B36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1FD47F-414C-448F-A5A3-4BFE313CC80A}"/>
              </a:ext>
            </a:extLst>
          </p:cNvPr>
          <p:cNvSpPr>
            <a:spLocks noGrp="1"/>
          </p:cNvSpPr>
          <p:nvPr>
            <p:ph type="dt" sz="half" idx="10"/>
          </p:nvPr>
        </p:nvSpPr>
        <p:spPr/>
        <p:txBody>
          <a:bodyPr/>
          <a:lstStyle/>
          <a:p>
            <a:fld id="{E536598B-FAB0-4A3C-A728-A2E077CFAE9A}" type="datetimeFigureOut">
              <a:rPr lang="en-GB" smtClean="0"/>
              <a:t>03/11/2019</a:t>
            </a:fld>
            <a:endParaRPr lang="en-GB" dirty="0"/>
          </a:p>
        </p:txBody>
      </p:sp>
      <p:sp>
        <p:nvSpPr>
          <p:cNvPr id="6" name="Footer Placeholder 5">
            <a:extLst>
              <a:ext uri="{FF2B5EF4-FFF2-40B4-BE49-F238E27FC236}">
                <a16:creationId xmlns:a16="http://schemas.microsoft.com/office/drawing/2014/main" id="{4B7A1358-025D-44FB-A978-A2E9C7F2DD8D}"/>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154F80F-6413-469F-9765-0B14353B25AC}"/>
              </a:ext>
            </a:extLst>
          </p:cNvPr>
          <p:cNvSpPr>
            <a:spLocks noGrp="1"/>
          </p:cNvSpPr>
          <p:nvPr>
            <p:ph type="sldNum" sz="quarter" idx="12"/>
          </p:nvPr>
        </p:nvSpPr>
        <p:spPr/>
        <p:txBody>
          <a:bodyPr/>
          <a:lstStyle/>
          <a:p>
            <a:fld id="{20A19689-6191-4F34-BAA2-4485CA0A3F14}" type="slidenum">
              <a:rPr lang="en-GB" smtClean="0"/>
              <a:t>‹#›</a:t>
            </a:fld>
            <a:endParaRPr lang="en-GB" dirty="0"/>
          </a:p>
        </p:txBody>
      </p:sp>
    </p:spTree>
    <p:extLst>
      <p:ext uri="{BB962C8B-B14F-4D97-AF65-F5344CB8AC3E}">
        <p14:creationId xmlns:p14="http://schemas.microsoft.com/office/powerpoint/2010/main" val="15538982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D8C6E-3F37-4D67-9486-ACC8F731EEE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632C7F-94C1-4035-AC88-A0941263F77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A0829F-9307-4477-BC40-60D2FC221A25}"/>
              </a:ext>
            </a:extLst>
          </p:cNvPr>
          <p:cNvSpPr>
            <a:spLocks noGrp="1"/>
          </p:cNvSpPr>
          <p:nvPr>
            <p:ph type="dt" sz="half" idx="10"/>
          </p:nvPr>
        </p:nvSpPr>
        <p:spPr/>
        <p:txBody>
          <a:bodyPr/>
          <a:lstStyle/>
          <a:p>
            <a:fld id="{E536598B-FAB0-4A3C-A728-A2E077CFAE9A}" type="datetimeFigureOut">
              <a:rPr lang="en-GB" smtClean="0"/>
              <a:t>03/11/2019</a:t>
            </a:fld>
            <a:endParaRPr lang="en-GB" dirty="0"/>
          </a:p>
        </p:txBody>
      </p:sp>
      <p:sp>
        <p:nvSpPr>
          <p:cNvPr id="5" name="Footer Placeholder 4">
            <a:extLst>
              <a:ext uri="{FF2B5EF4-FFF2-40B4-BE49-F238E27FC236}">
                <a16:creationId xmlns:a16="http://schemas.microsoft.com/office/drawing/2014/main" id="{B9E471D7-CCA2-4629-AFEE-D635743D53B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D1D50E4-A1FD-45C1-BE9C-FAAB35D2E8AF}"/>
              </a:ext>
            </a:extLst>
          </p:cNvPr>
          <p:cNvSpPr>
            <a:spLocks noGrp="1"/>
          </p:cNvSpPr>
          <p:nvPr>
            <p:ph type="sldNum" sz="quarter" idx="12"/>
          </p:nvPr>
        </p:nvSpPr>
        <p:spPr/>
        <p:txBody>
          <a:bodyPr/>
          <a:lstStyle/>
          <a:p>
            <a:fld id="{20A19689-6191-4F34-BAA2-4485CA0A3F14}" type="slidenum">
              <a:rPr lang="en-GB" smtClean="0"/>
              <a:t>‹#›</a:t>
            </a:fld>
            <a:endParaRPr lang="en-GB" dirty="0"/>
          </a:p>
        </p:txBody>
      </p:sp>
    </p:spTree>
    <p:extLst>
      <p:ext uri="{BB962C8B-B14F-4D97-AF65-F5344CB8AC3E}">
        <p14:creationId xmlns:p14="http://schemas.microsoft.com/office/powerpoint/2010/main" val="8047349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B8EF6D7-DC71-43F0-B07D-224D2AD6EF1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F525E5E-FAE7-4124-A86F-9D347E9E66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1360F8-EF23-48FA-8C57-6D7C26BA3A5F}"/>
              </a:ext>
            </a:extLst>
          </p:cNvPr>
          <p:cNvSpPr>
            <a:spLocks noGrp="1"/>
          </p:cNvSpPr>
          <p:nvPr>
            <p:ph type="dt" sz="half" idx="10"/>
          </p:nvPr>
        </p:nvSpPr>
        <p:spPr/>
        <p:txBody>
          <a:bodyPr/>
          <a:lstStyle/>
          <a:p>
            <a:fld id="{E536598B-FAB0-4A3C-A728-A2E077CFAE9A}" type="datetimeFigureOut">
              <a:rPr lang="en-GB" smtClean="0"/>
              <a:t>03/11/2019</a:t>
            </a:fld>
            <a:endParaRPr lang="en-GB" dirty="0"/>
          </a:p>
        </p:txBody>
      </p:sp>
      <p:sp>
        <p:nvSpPr>
          <p:cNvPr id="5" name="Footer Placeholder 4">
            <a:extLst>
              <a:ext uri="{FF2B5EF4-FFF2-40B4-BE49-F238E27FC236}">
                <a16:creationId xmlns:a16="http://schemas.microsoft.com/office/drawing/2014/main" id="{38728458-23BE-4DDD-BD21-ADB1CC2107C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EF4A74A-01A1-49F9-8927-0421A514EF17}"/>
              </a:ext>
            </a:extLst>
          </p:cNvPr>
          <p:cNvSpPr>
            <a:spLocks noGrp="1"/>
          </p:cNvSpPr>
          <p:nvPr>
            <p:ph type="sldNum" sz="quarter" idx="12"/>
          </p:nvPr>
        </p:nvSpPr>
        <p:spPr/>
        <p:txBody>
          <a:bodyPr/>
          <a:lstStyle/>
          <a:p>
            <a:fld id="{20A19689-6191-4F34-BAA2-4485CA0A3F14}" type="slidenum">
              <a:rPr lang="en-GB" smtClean="0"/>
              <a:t>‹#›</a:t>
            </a:fld>
            <a:endParaRPr lang="en-GB" dirty="0"/>
          </a:p>
        </p:txBody>
      </p:sp>
    </p:spTree>
    <p:extLst>
      <p:ext uri="{BB962C8B-B14F-4D97-AF65-F5344CB8AC3E}">
        <p14:creationId xmlns:p14="http://schemas.microsoft.com/office/powerpoint/2010/main" val="24986955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95539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extLst>
      <p:ext uri="{BB962C8B-B14F-4D97-AF65-F5344CB8AC3E}">
        <p14:creationId xmlns:p14="http://schemas.microsoft.com/office/powerpoint/2010/main" val="1408642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522076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40963961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810929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4394765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266978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6029404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830061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456832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2117340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7614123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0944737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260896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395233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976656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87730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theme" Target="../theme/theme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image" Target="../media/image4.pn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19" Type="http://schemas.openxmlformats.org/officeDocument/2006/relationships/image" Target="../media/image3.png"/><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2">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2">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11/3/2019</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19749082"/>
      </p:ext>
    </p:extLst>
  </p:cSld>
  <p:clrMap bg1="lt1" tx1="dk1" bg2="lt2" tx2="dk2" accent1="accent1" accent2="accent2" accent3="accent3" accent4="accent4" accent5="accent5" accent6="accent6" hlink="hlink" folHlink="folHlink"/>
  <p:sldLayoutIdLst>
    <p:sldLayoutId id="2147483739" r:id="rId1"/>
    <p:sldLayoutId id="2147483775" r:id="rId2"/>
    <p:sldLayoutId id="2147483740" r:id="rId3"/>
    <p:sldLayoutId id="2147483774"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 id="2147483749" r:id="rId13"/>
    <p:sldLayoutId id="2147483750" r:id="rId14"/>
    <p:sldLayoutId id="2147483751" r:id="rId15"/>
    <p:sldLayoutId id="2147483752" r:id="rId16"/>
    <p:sldLayoutId id="2147483753" r:id="rId17"/>
    <p:sldLayoutId id="2147483754" r:id="rId18"/>
    <p:sldLayoutId id="2147483755" r:id="rId19"/>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A12237-2A6A-4E8E-AB0F-E5FAB74BDBD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2B2922A-5BF7-484E-8BEC-B454FFF145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A69EBD-B282-4866-9D60-18881306C6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36598B-FAB0-4A3C-A728-A2E077CFAE9A}" type="datetimeFigureOut">
              <a:rPr lang="en-GB" smtClean="0"/>
              <a:t>03/11/2019</a:t>
            </a:fld>
            <a:endParaRPr lang="en-GB" dirty="0"/>
          </a:p>
        </p:txBody>
      </p:sp>
      <p:sp>
        <p:nvSpPr>
          <p:cNvPr id="5" name="Footer Placeholder 4">
            <a:extLst>
              <a:ext uri="{FF2B5EF4-FFF2-40B4-BE49-F238E27FC236}">
                <a16:creationId xmlns:a16="http://schemas.microsoft.com/office/drawing/2014/main" id="{89C70F7F-7144-4C4E-A01E-E3D78DB80D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C091A588-8F33-4E07-BF98-F8919480FC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A19689-6191-4F34-BAA2-4485CA0A3F14}" type="slidenum">
              <a:rPr lang="en-GB" smtClean="0"/>
              <a:t>‹#›</a:t>
            </a:fld>
            <a:endParaRPr lang="en-GB" dirty="0"/>
          </a:p>
        </p:txBody>
      </p:sp>
    </p:spTree>
    <p:extLst>
      <p:ext uri="{BB962C8B-B14F-4D97-AF65-F5344CB8AC3E}">
        <p14:creationId xmlns:p14="http://schemas.microsoft.com/office/powerpoint/2010/main" val="2389323561"/>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11/3/2019</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57516617"/>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 id="2147483771" r:id="rId15"/>
    <p:sldLayoutId id="2147483772" r:id="rId16"/>
    <p:sldLayoutId id="214748377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8" Type="http://schemas.openxmlformats.org/officeDocument/2006/relationships/hyperlink" Target="https://www.google.co.uk/url?sa=i&amp;url=https%3A%2F%2Fwww.slideshare.net%2Frahmani1%2Fpiaget-cognitive-development-theory&amp;psig=AOvVaw2m4gg5bSNHddhfw6iZzerw&amp;ust=1572797332316000&amp;source=images&amp;cd=vfe&amp;ved=0CAkQjhxqFwoTCNjrzfD0y-UCFQAAAAAdAAAAABAD" TargetMode="External"/><Relationship Id="rId13" Type="http://schemas.openxmlformats.org/officeDocument/2006/relationships/image" Target="../media/image18.png"/><Relationship Id="rId18" Type="http://schemas.openxmlformats.org/officeDocument/2006/relationships/image" Target="../media/image23.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7.png"/><Relationship Id="rId17" Type="http://schemas.openxmlformats.org/officeDocument/2006/relationships/image" Target="../media/image22.png"/><Relationship Id="rId2" Type="http://schemas.openxmlformats.org/officeDocument/2006/relationships/notesSlide" Target="../notesSlides/notesSlide1.xml"/><Relationship Id="rId16"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12.png"/><Relationship Id="rId11" Type="http://schemas.openxmlformats.org/officeDocument/2006/relationships/image" Target="../media/image16.png"/><Relationship Id="rId5" Type="http://schemas.openxmlformats.org/officeDocument/2006/relationships/image" Target="../media/image11.png"/><Relationship Id="rId15" Type="http://schemas.openxmlformats.org/officeDocument/2006/relationships/image" Target="../media/image20.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png"/><Relationship Id="rId14" Type="http://schemas.openxmlformats.org/officeDocument/2006/relationships/image" Target="../media/image19.png"/></Relationships>
</file>

<file path=ppt/slides/_rels/slide4.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b4ed.com/Article/the-importance-of-sensory-rooms-in-schools" TargetMode="External"/><Relationship Id="rId7" Type="http://schemas.openxmlformats.org/officeDocument/2006/relationships/hyperlink" Target="http://play-learn.co.uk/product/messy-play-gelli-3-colours-15-x-50g-sachets/" TargetMode="External"/><Relationship Id="rId2" Type="http://schemas.openxmlformats.org/officeDocument/2006/relationships/hyperlink" Target="https://www.brighthubeducation.com/teaching-methods-tips/76645-pros-and-cons-of-constructivist-learning-theory/" TargetMode="External"/><Relationship Id="rId1" Type="http://schemas.openxmlformats.org/officeDocument/2006/relationships/slideLayout" Target="../slideLayouts/slideLayout3.xml"/><Relationship Id="rId6" Type="http://schemas.openxmlformats.org/officeDocument/2006/relationships/hyperlink" Target="https://parenting.firstcry.com/articles/15-number-recognition-activities-for-preschool-kids/" TargetMode="External"/><Relationship Id="rId5" Type="http://schemas.openxmlformats.org/officeDocument/2006/relationships/hyperlink" Target="https://www.theedadvocate.org/social-constructivism-in-education/" TargetMode="External"/><Relationship Id="rId4" Type="http://schemas.openxmlformats.org/officeDocument/2006/relationships/hyperlink" Target="https://www.thefamouspeople.com/profiles/lev-vygotsky-5998.ph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496C0-2959-41D2-8604-751C2F7654CB}"/>
              </a:ext>
            </a:extLst>
          </p:cNvPr>
          <p:cNvSpPr>
            <a:spLocks noGrp="1"/>
          </p:cNvSpPr>
          <p:nvPr>
            <p:ph type="ctrTitle"/>
          </p:nvPr>
        </p:nvSpPr>
        <p:spPr>
          <a:xfrm>
            <a:off x="2688165" y="3118104"/>
            <a:ext cx="6815669" cy="1515533"/>
          </a:xfrm>
        </p:spPr>
        <p:txBody>
          <a:bodyPr>
            <a:normAutofit fontScale="90000"/>
          </a:bodyPr>
          <a:lstStyle/>
          <a:p>
            <a:br>
              <a:rPr lang="en-GB" dirty="0"/>
            </a:br>
            <a:br>
              <a:rPr lang="en-GB" dirty="0"/>
            </a:br>
            <a:br>
              <a:rPr lang="en-GB" dirty="0"/>
            </a:br>
            <a:br>
              <a:rPr lang="en-GB" dirty="0"/>
            </a:br>
            <a:br>
              <a:rPr lang="en-GB" dirty="0"/>
            </a:br>
            <a:br>
              <a:rPr lang="en-GB" sz="4000" dirty="0"/>
            </a:br>
            <a:r>
              <a:rPr lang="en-GB" sz="4000" dirty="0">
                <a:latin typeface="Times New Roman" panose="02020603050405020304" pitchFamily="18" charset="0"/>
                <a:cs typeface="Times New Roman" panose="02020603050405020304" pitchFamily="18" charset="0"/>
              </a:rPr>
              <a:t>How constructivism and social constructivism, two of the theoretical approaches to learning, underpin classroom practice</a:t>
            </a:r>
            <a:r>
              <a:rPr lang="en-GB" sz="4000" dirty="0"/>
              <a:t>.</a:t>
            </a:r>
          </a:p>
        </p:txBody>
      </p:sp>
    </p:spTree>
    <p:extLst>
      <p:ext uri="{BB962C8B-B14F-4D97-AF65-F5344CB8AC3E}">
        <p14:creationId xmlns:p14="http://schemas.microsoft.com/office/powerpoint/2010/main" val="2786999258"/>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2983D1-72E5-4B34-916B-AB8B84E6272B}"/>
              </a:ext>
            </a:extLst>
          </p:cNvPr>
          <p:cNvSpPr>
            <a:spLocks noGrp="1"/>
          </p:cNvSpPr>
          <p:nvPr>
            <p:ph idx="4294967295"/>
          </p:nvPr>
        </p:nvSpPr>
        <p:spPr>
          <a:xfrm>
            <a:off x="758952" y="686212"/>
            <a:ext cx="10744200" cy="5403692"/>
          </a:xfrm>
        </p:spPr>
        <p:txBody>
          <a:bodyPr>
            <a:normAutofit/>
          </a:bodyPr>
          <a:lstStyle/>
          <a:p>
            <a:pPr marL="0" indent="0">
              <a:buNone/>
            </a:pPr>
            <a:r>
              <a:rPr lang="en-GB" sz="1200" dirty="0">
                <a:solidFill>
                  <a:schemeClr val="tx1"/>
                </a:solidFill>
              </a:rPr>
              <a:t>“</a:t>
            </a:r>
            <a:r>
              <a:rPr lang="en-GB" sz="1200" dirty="0">
                <a:solidFill>
                  <a:schemeClr val="tx1"/>
                </a:solidFill>
                <a:latin typeface="Times New Roman" panose="02020603050405020304" pitchFamily="18" charset="0"/>
                <a:cs typeface="Times New Roman" panose="02020603050405020304" pitchFamily="18" charset="0"/>
              </a:rPr>
              <a:t>Learning theories are conceptual frameworks which serve to explain how humans learn. Understanding how knowledge is developed allows teachers to shape the methodological delivery of their subject content to match the theoretical frameworks, underpinning how knowledge is developed. Moreover, attending to the way students learn can be used to foster effective teaching practices, enabling teachers to improve their practice, and ultimately enhance the quality of the learners’ experience” (Macleod &amp; Golby, 2003). So theoretical approach's underpin classroom strategies! </a:t>
            </a:r>
          </a:p>
          <a:p>
            <a:pPr marL="0" indent="0">
              <a:buNone/>
            </a:pPr>
            <a:r>
              <a:rPr lang="en-GB" sz="1200" dirty="0">
                <a:solidFill>
                  <a:schemeClr val="tx1"/>
                </a:solidFill>
                <a:latin typeface="Times New Roman" panose="02020603050405020304" pitchFamily="18" charset="0"/>
                <a:cs typeface="Times New Roman" panose="02020603050405020304" pitchFamily="18" charset="0"/>
              </a:rPr>
              <a:t>Within this scrapbook I will be sharing two theoretical approaches constructivism and social constructivism and how schools underpin their approaches to them</a:t>
            </a:r>
          </a:p>
          <a:p>
            <a:pPr marL="0" indent="0">
              <a:buNone/>
            </a:pPr>
            <a:r>
              <a:rPr lang="en-GB" sz="1200" dirty="0">
                <a:solidFill>
                  <a:schemeClr val="tx1"/>
                </a:solidFill>
                <a:latin typeface="Times New Roman" panose="02020603050405020304" pitchFamily="18" charset="0"/>
                <a:cs typeface="Times New Roman" panose="02020603050405020304" pitchFamily="18" charset="0"/>
              </a:rPr>
              <a:t>I will also be referring to the school that I work in as school A throughout this scrapbook.</a:t>
            </a:r>
          </a:p>
          <a:p>
            <a:pPr marL="0" indent="0">
              <a:buNone/>
            </a:pPr>
            <a:r>
              <a:rPr lang="en-GB" sz="1400" b="1" u="sng" dirty="0">
                <a:solidFill>
                  <a:schemeClr val="tx1"/>
                </a:solidFill>
                <a:latin typeface="Times New Roman" panose="02020603050405020304" pitchFamily="18" charset="0"/>
                <a:cs typeface="Times New Roman" panose="02020603050405020304" pitchFamily="18" charset="0"/>
              </a:rPr>
              <a:t>The theoretical approach of Constructivism </a:t>
            </a:r>
            <a:r>
              <a:rPr lang="en-GB" sz="1400" dirty="0">
                <a:solidFill>
                  <a:schemeClr val="tx1"/>
                </a:solidFill>
                <a:latin typeface="Times New Roman" panose="02020603050405020304" pitchFamily="18" charset="0"/>
                <a:cs typeface="Times New Roman" panose="02020603050405020304" pitchFamily="18" charset="0"/>
              </a:rPr>
              <a:t>                   </a:t>
            </a:r>
            <a:r>
              <a:rPr lang="en-GB" sz="1400" b="1" dirty="0">
                <a:solidFill>
                  <a:schemeClr val="tx1"/>
                </a:solidFill>
                <a:latin typeface="Times New Roman" panose="02020603050405020304" pitchFamily="18" charset="0"/>
                <a:cs typeface="Times New Roman" panose="02020603050405020304" pitchFamily="18" charset="0"/>
              </a:rPr>
              <a:t>                                         </a:t>
            </a:r>
            <a:r>
              <a:rPr lang="en-GB" sz="1400" b="1" u="sng" dirty="0">
                <a:solidFill>
                  <a:schemeClr val="tx1"/>
                </a:solidFill>
                <a:latin typeface="Times New Roman" panose="02020603050405020304" pitchFamily="18" charset="0"/>
                <a:cs typeface="Times New Roman" panose="02020603050405020304" pitchFamily="18" charset="0"/>
              </a:rPr>
              <a:t>The theoretical approach of Social Constructivism        </a:t>
            </a:r>
          </a:p>
          <a:p>
            <a:pPr marL="0" indent="0">
              <a:buNone/>
            </a:pPr>
            <a:r>
              <a:rPr lang="en-GB" sz="1400" b="1" dirty="0">
                <a:solidFill>
                  <a:schemeClr val="tx1"/>
                </a:solidFill>
                <a:latin typeface="Times New Roman" panose="02020603050405020304" pitchFamily="18" charset="0"/>
                <a:cs typeface="Times New Roman" panose="02020603050405020304" pitchFamily="18" charset="0"/>
              </a:rPr>
              <a:t>                      </a:t>
            </a:r>
            <a:endParaRPr lang="en-GB" sz="1400" b="1" u="sng" dirty="0">
              <a:solidFill>
                <a:schemeClr val="tx1"/>
              </a:solidFill>
              <a:latin typeface="Times New Roman" panose="02020603050405020304" pitchFamily="18" charset="0"/>
              <a:cs typeface="Times New Roman" panose="02020603050405020304" pitchFamily="18" charset="0"/>
            </a:endParaRPr>
          </a:p>
          <a:p>
            <a:pPr marL="0" indent="0">
              <a:buNone/>
            </a:pPr>
            <a:endParaRPr lang="en-GB" sz="2800" dirty="0">
              <a:solidFill>
                <a:schemeClr val="tx1"/>
              </a:solidFill>
            </a:endParaRPr>
          </a:p>
        </p:txBody>
      </p:sp>
      <p:sp>
        <p:nvSpPr>
          <p:cNvPr id="2" name="Rectangle 1">
            <a:extLst>
              <a:ext uri="{FF2B5EF4-FFF2-40B4-BE49-F238E27FC236}">
                <a16:creationId xmlns:a16="http://schemas.microsoft.com/office/drawing/2014/main" id="{5BEEA2C5-4D5A-4E0D-AEE3-38C1FCE92382}"/>
              </a:ext>
            </a:extLst>
          </p:cNvPr>
          <p:cNvSpPr/>
          <p:nvPr/>
        </p:nvSpPr>
        <p:spPr>
          <a:xfrm>
            <a:off x="2112649" y="2512299"/>
            <a:ext cx="3919728" cy="3000821"/>
          </a:xfrm>
          <a:prstGeom prst="rect">
            <a:avLst/>
          </a:prstGeom>
          <a:ln>
            <a:solidFill>
              <a:schemeClr val="accent2"/>
            </a:solidFill>
          </a:ln>
        </p:spPr>
        <p:txBody>
          <a:bodyPr wrap="square">
            <a:spAutoFit/>
          </a:bodyPr>
          <a:lstStyle/>
          <a:p>
            <a:r>
              <a:rPr lang="en-GB" sz="1050" dirty="0">
                <a:latin typeface="Times New Roman" panose="02020603050405020304" pitchFamily="18" charset="0"/>
                <a:cs typeface="Times New Roman" panose="02020603050405020304" pitchFamily="18" charset="0"/>
              </a:rPr>
              <a:t>Jean Piaget (1892-1980) A swiss biologist whose theory of constructivist tells us “that we interact with the world around us from birth, making links between known and new ideas, words with concepts, assimilating and understanding these ideas and links and then accommodating them and finding an equilibrium that continues on as a cycle as we grow. learning new ideas from experiences that we have”</a:t>
            </a:r>
          </a:p>
          <a:p>
            <a:r>
              <a:rPr lang="en-GB" sz="1050" dirty="0">
                <a:latin typeface="Times New Roman" panose="02020603050405020304" pitchFamily="18" charset="0"/>
                <a:cs typeface="Times New Roman" panose="02020603050405020304" pitchFamily="18" charset="0"/>
              </a:rPr>
              <a:t>he believed that children were a “lone scientist” and “argued that if left alone to interact with the world around them, all children would show cognitive development”.  </a:t>
            </a:r>
          </a:p>
          <a:p>
            <a:r>
              <a:rPr lang="en-GB" sz="1050" dirty="0">
                <a:latin typeface="Times New Roman" panose="02020603050405020304" pitchFamily="18" charset="0"/>
                <a:cs typeface="Times New Roman" panose="02020603050405020304" pitchFamily="18" charset="0"/>
              </a:rPr>
              <a:t>Bosanquet, Radford and Webster (2016)</a:t>
            </a:r>
          </a:p>
          <a:p>
            <a:endParaRPr lang="en-GB" sz="1050" dirty="0">
              <a:latin typeface="Times New Roman" panose="02020603050405020304" pitchFamily="18" charset="0"/>
              <a:cs typeface="Times New Roman" panose="02020603050405020304" pitchFamily="18" charset="0"/>
            </a:endParaRPr>
          </a:p>
          <a:p>
            <a:r>
              <a:rPr lang="en-GB" sz="1050" dirty="0">
                <a:latin typeface="Times New Roman" panose="02020603050405020304" pitchFamily="18" charset="0"/>
                <a:cs typeface="Times New Roman" panose="02020603050405020304" pitchFamily="18" charset="0"/>
              </a:rPr>
              <a:t>Aubrey and Riley(2019) also state that piaget believed that “the most effective way of enabling children to learn was to prove them with an environment which promoted curiosity and challenge and allowed children to control their own learning” his theory prompted the Plowden report in 1967 where aspects of his work specifically his theory of constructivism, were incorporated into classroom practices. </a:t>
            </a:r>
          </a:p>
        </p:txBody>
      </p:sp>
      <p:pic>
        <p:nvPicPr>
          <p:cNvPr id="4" name="Picture 3">
            <a:extLst>
              <a:ext uri="{FF2B5EF4-FFF2-40B4-BE49-F238E27FC236}">
                <a16:creationId xmlns:a16="http://schemas.microsoft.com/office/drawing/2014/main" id="{E3310F75-404C-4F2B-86D2-FFCB750804EA}"/>
              </a:ext>
            </a:extLst>
          </p:cNvPr>
          <p:cNvPicPr>
            <a:picLocks noChangeAspect="1"/>
          </p:cNvPicPr>
          <p:nvPr/>
        </p:nvPicPr>
        <p:blipFill>
          <a:blip r:embed="rId2"/>
          <a:stretch>
            <a:fillRect/>
          </a:stretch>
        </p:blipFill>
        <p:spPr>
          <a:xfrm>
            <a:off x="748172" y="2620870"/>
            <a:ext cx="1300854" cy="1311049"/>
          </a:xfrm>
          <a:prstGeom prst="rect">
            <a:avLst/>
          </a:prstGeom>
        </p:spPr>
      </p:pic>
      <p:sp>
        <p:nvSpPr>
          <p:cNvPr id="5" name="TextBox 4">
            <a:extLst>
              <a:ext uri="{FF2B5EF4-FFF2-40B4-BE49-F238E27FC236}">
                <a16:creationId xmlns:a16="http://schemas.microsoft.com/office/drawing/2014/main" id="{54732001-2F9F-4CA8-9F91-9ECE9D5C7A8D}"/>
              </a:ext>
            </a:extLst>
          </p:cNvPr>
          <p:cNvSpPr txBox="1"/>
          <p:nvPr/>
        </p:nvSpPr>
        <p:spPr>
          <a:xfrm>
            <a:off x="7683977" y="2512299"/>
            <a:ext cx="3538728" cy="3323987"/>
          </a:xfrm>
          <a:prstGeom prst="rect">
            <a:avLst/>
          </a:prstGeom>
          <a:noFill/>
          <a:ln>
            <a:solidFill>
              <a:schemeClr val="accent4"/>
            </a:solidFill>
          </a:ln>
        </p:spPr>
        <p:txBody>
          <a:bodyPr wrap="square" rtlCol="0">
            <a:spAutoFit/>
          </a:bodyPr>
          <a:lstStyle/>
          <a:p>
            <a:r>
              <a:rPr lang="en-GB" sz="1050" dirty="0">
                <a:latin typeface="Times New Roman" panose="02020603050405020304" pitchFamily="18" charset="0"/>
                <a:cs typeface="Times New Roman" panose="02020603050405020304" pitchFamily="18" charset="0"/>
              </a:rPr>
              <a:t>Lev Vygotsky (1896-1934)a Russian psychologist whose theory of social constructivism believed that the role of other people was essential for children’s learning. (Bosanquet, Radford and Webster 2016)says that “He saw interactions with other people as the key to learning” </a:t>
            </a:r>
          </a:p>
          <a:p>
            <a:r>
              <a:rPr lang="en-GB" sz="1050" dirty="0">
                <a:latin typeface="Times New Roman" panose="02020603050405020304" pitchFamily="18" charset="0"/>
                <a:cs typeface="Times New Roman" panose="02020603050405020304" pitchFamily="18" charset="0"/>
              </a:rPr>
              <a:t>Vygotsky believed that the tools of a culture shape the thinking of a young child.</a:t>
            </a:r>
          </a:p>
          <a:p>
            <a:r>
              <a:rPr lang="en-GB" sz="1050" dirty="0">
                <a:latin typeface="Times New Roman" panose="02020603050405020304" pitchFamily="18" charset="0"/>
                <a:cs typeface="Times New Roman" panose="02020603050405020304" pitchFamily="18" charset="0"/>
              </a:rPr>
              <a:t>symbolic tools such as language, art and music and religion as well as objects such as pens, phones and even computers all shape the way we think and its through children’s interaction with others and the symbolic tools that children collaboratively construct knowledge and understanding.</a:t>
            </a:r>
          </a:p>
          <a:p>
            <a:r>
              <a:rPr lang="en-GB" sz="1050" dirty="0">
                <a:latin typeface="Times New Roman" panose="02020603050405020304" pitchFamily="18" charset="0"/>
                <a:cs typeface="Times New Roman" panose="02020603050405020304" pitchFamily="18" charset="0"/>
              </a:rPr>
              <a:t>Aubrey and riley (2019)tells us that Vygotsky believed that I was just as important to learn through play as it was to learn in school in order to develop “a zone of proximal development (ZPD)”in both. By having adults guide the children it increases the cognitive development of the child. </a:t>
            </a:r>
          </a:p>
          <a:p>
            <a:r>
              <a:rPr lang="en-GB" sz="1050" dirty="0">
                <a:latin typeface="Times New Roman" panose="02020603050405020304" pitchFamily="18" charset="0"/>
                <a:cs typeface="Times New Roman" panose="02020603050405020304" pitchFamily="18" charset="0"/>
              </a:rPr>
              <a:t>“His writings influenced the thinking behind aspects of speech and language and different sectors of learning such as tertiary, adult and special education” . </a:t>
            </a:r>
          </a:p>
        </p:txBody>
      </p:sp>
      <p:sp>
        <p:nvSpPr>
          <p:cNvPr id="7" name="TextBox 6">
            <a:extLst>
              <a:ext uri="{FF2B5EF4-FFF2-40B4-BE49-F238E27FC236}">
                <a16:creationId xmlns:a16="http://schemas.microsoft.com/office/drawing/2014/main" id="{4FA32891-6C09-44EA-84D1-BC72814ABCB9}"/>
              </a:ext>
            </a:extLst>
          </p:cNvPr>
          <p:cNvSpPr txBox="1"/>
          <p:nvPr/>
        </p:nvSpPr>
        <p:spPr>
          <a:xfrm>
            <a:off x="910967" y="3899483"/>
            <a:ext cx="847406" cy="215444"/>
          </a:xfrm>
          <a:prstGeom prst="rect">
            <a:avLst/>
          </a:prstGeom>
          <a:noFill/>
        </p:spPr>
        <p:txBody>
          <a:bodyPr wrap="square" rtlCol="0">
            <a:spAutoFit/>
          </a:bodyPr>
          <a:lstStyle/>
          <a:p>
            <a:r>
              <a:rPr lang="en-GB" sz="800" dirty="0"/>
              <a:t>(Biography.com)</a:t>
            </a:r>
          </a:p>
        </p:txBody>
      </p:sp>
      <p:pic>
        <p:nvPicPr>
          <p:cNvPr id="8" name="Picture 7">
            <a:extLst>
              <a:ext uri="{FF2B5EF4-FFF2-40B4-BE49-F238E27FC236}">
                <a16:creationId xmlns:a16="http://schemas.microsoft.com/office/drawing/2014/main" id="{169F4B90-8382-4F40-9D89-A72B0683978E}"/>
              </a:ext>
            </a:extLst>
          </p:cNvPr>
          <p:cNvPicPr>
            <a:picLocks noChangeAspect="1"/>
          </p:cNvPicPr>
          <p:nvPr/>
        </p:nvPicPr>
        <p:blipFill>
          <a:blip r:embed="rId3"/>
          <a:stretch>
            <a:fillRect/>
          </a:stretch>
        </p:blipFill>
        <p:spPr>
          <a:xfrm>
            <a:off x="6096000" y="2620870"/>
            <a:ext cx="1524354" cy="1270295"/>
          </a:xfrm>
          <a:prstGeom prst="rect">
            <a:avLst/>
          </a:prstGeom>
        </p:spPr>
      </p:pic>
      <p:sp>
        <p:nvSpPr>
          <p:cNvPr id="6" name="TextBox 5">
            <a:extLst>
              <a:ext uri="{FF2B5EF4-FFF2-40B4-BE49-F238E27FC236}">
                <a16:creationId xmlns:a16="http://schemas.microsoft.com/office/drawing/2014/main" id="{2218356F-979B-4777-9F46-C884CAD8A393}"/>
              </a:ext>
            </a:extLst>
          </p:cNvPr>
          <p:cNvSpPr txBox="1"/>
          <p:nvPr/>
        </p:nvSpPr>
        <p:spPr>
          <a:xfrm>
            <a:off x="6250101" y="3824197"/>
            <a:ext cx="1216152" cy="215444"/>
          </a:xfrm>
          <a:prstGeom prst="rect">
            <a:avLst/>
          </a:prstGeom>
          <a:noFill/>
        </p:spPr>
        <p:txBody>
          <a:bodyPr wrap="square" rtlCol="0">
            <a:spAutoFit/>
          </a:bodyPr>
          <a:lstStyle/>
          <a:p>
            <a:r>
              <a:rPr lang="en-GB" sz="800" dirty="0">
                <a:latin typeface="Times New Roman" panose="02020603050405020304" pitchFamily="18" charset="0"/>
                <a:cs typeface="Times New Roman" panose="02020603050405020304" pitchFamily="18" charset="0"/>
              </a:rPr>
              <a:t>(Famous people .com )</a:t>
            </a:r>
          </a:p>
        </p:txBody>
      </p:sp>
    </p:spTree>
    <p:extLst>
      <p:ext uri="{BB962C8B-B14F-4D97-AF65-F5344CB8AC3E}">
        <p14:creationId xmlns:p14="http://schemas.microsoft.com/office/powerpoint/2010/main" val="2436940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36D76A75-E3F6-47FD-8DE9-989785C8CFB1}"/>
              </a:ext>
            </a:extLst>
          </p:cNvPr>
          <p:cNvPicPr>
            <a:picLocks noChangeAspect="1"/>
          </p:cNvPicPr>
          <p:nvPr/>
        </p:nvPicPr>
        <p:blipFill>
          <a:blip r:embed="rId3"/>
          <a:stretch>
            <a:fillRect/>
          </a:stretch>
        </p:blipFill>
        <p:spPr>
          <a:xfrm>
            <a:off x="6519510" y="202307"/>
            <a:ext cx="2103442" cy="1487641"/>
          </a:xfrm>
          <a:prstGeom prst="rect">
            <a:avLst/>
          </a:prstGeom>
        </p:spPr>
      </p:pic>
      <p:pic>
        <p:nvPicPr>
          <p:cNvPr id="7" name="Picture 6">
            <a:extLst>
              <a:ext uri="{FF2B5EF4-FFF2-40B4-BE49-F238E27FC236}">
                <a16:creationId xmlns:a16="http://schemas.microsoft.com/office/drawing/2014/main" id="{F1448660-66B2-4C64-8334-BED2F3E1E996}"/>
              </a:ext>
            </a:extLst>
          </p:cNvPr>
          <p:cNvPicPr>
            <a:picLocks noChangeAspect="1"/>
          </p:cNvPicPr>
          <p:nvPr/>
        </p:nvPicPr>
        <p:blipFill>
          <a:blip r:embed="rId4"/>
          <a:stretch>
            <a:fillRect/>
          </a:stretch>
        </p:blipFill>
        <p:spPr>
          <a:xfrm>
            <a:off x="95148" y="2510084"/>
            <a:ext cx="1642713" cy="2148275"/>
          </a:xfrm>
          <a:prstGeom prst="rect">
            <a:avLst/>
          </a:prstGeom>
        </p:spPr>
      </p:pic>
      <p:sp>
        <p:nvSpPr>
          <p:cNvPr id="9" name="Rectangle 8">
            <a:extLst>
              <a:ext uri="{FF2B5EF4-FFF2-40B4-BE49-F238E27FC236}">
                <a16:creationId xmlns:a16="http://schemas.microsoft.com/office/drawing/2014/main" id="{03A5D30C-A46A-46EC-BE09-64FB64D80124}"/>
              </a:ext>
            </a:extLst>
          </p:cNvPr>
          <p:cNvSpPr/>
          <p:nvPr/>
        </p:nvSpPr>
        <p:spPr>
          <a:xfrm>
            <a:off x="227929" y="1678201"/>
            <a:ext cx="4794504" cy="553998"/>
          </a:xfrm>
          <a:prstGeom prst="rect">
            <a:avLst/>
          </a:prstGeom>
          <a:ln w="28575">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GB" sz="1000" dirty="0">
                <a:latin typeface="Times New Roman" panose="02020603050405020304" pitchFamily="18" charset="0"/>
                <a:cs typeface="Times New Roman" panose="02020603050405020304" pitchFamily="18" charset="0"/>
              </a:rPr>
              <a:t>“Constructivism is a learning theory found in psychology which explains how people</a:t>
            </a:r>
          </a:p>
          <a:p>
            <a:r>
              <a:rPr lang="en-GB" sz="1000" dirty="0">
                <a:latin typeface="Times New Roman" panose="02020603050405020304" pitchFamily="18" charset="0"/>
                <a:cs typeface="Times New Roman" panose="02020603050405020304" pitchFamily="18" charset="0"/>
              </a:rPr>
              <a:t>might acquire knowledge and learn. It therefore has direct application to education”. </a:t>
            </a:r>
          </a:p>
          <a:p>
            <a:r>
              <a:rPr lang="en-GB" sz="1000" dirty="0">
                <a:latin typeface="Times New Roman" panose="02020603050405020304" pitchFamily="18" charset="0"/>
                <a:cs typeface="Times New Roman" panose="02020603050405020304" pitchFamily="18" charset="0"/>
              </a:rPr>
              <a:t> Olusegun (Nov. - Dec. 2015)</a:t>
            </a:r>
          </a:p>
        </p:txBody>
      </p:sp>
      <p:sp>
        <p:nvSpPr>
          <p:cNvPr id="13" name="TextBox 12">
            <a:extLst>
              <a:ext uri="{FF2B5EF4-FFF2-40B4-BE49-F238E27FC236}">
                <a16:creationId xmlns:a16="http://schemas.microsoft.com/office/drawing/2014/main" id="{F8288160-A588-45F2-B339-DB8C028B6B99}"/>
              </a:ext>
            </a:extLst>
          </p:cNvPr>
          <p:cNvSpPr txBox="1"/>
          <p:nvPr/>
        </p:nvSpPr>
        <p:spPr>
          <a:xfrm>
            <a:off x="7829680" y="3613027"/>
            <a:ext cx="1784604" cy="215444"/>
          </a:xfrm>
          <a:prstGeom prst="rect">
            <a:avLst/>
          </a:prstGeom>
          <a:noFill/>
        </p:spPr>
        <p:txBody>
          <a:bodyPr wrap="square" rtlCol="0">
            <a:spAutoFit/>
          </a:bodyPr>
          <a:lstStyle/>
          <a:p>
            <a:endParaRPr lang="en-GB" sz="800" dirty="0"/>
          </a:p>
        </p:txBody>
      </p:sp>
      <p:sp>
        <p:nvSpPr>
          <p:cNvPr id="14" name="TextBox 13">
            <a:extLst>
              <a:ext uri="{FF2B5EF4-FFF2-40B4-BE49-F238E27FC236}">
                <a16:creationId xmlns:a16="http://schemas.microsoft.com/office/drawing/2014/main" id="{C500E7CC-8876-448B-9185-CB553CCCE462}"/>
              </a:ext>
            </a:extLst>
          </p:cNvPr>
          <p:cNvSpPr txBox="1"/>
          <p:nvPr/>
        </p:nvSpPr>
        <p:spPr>
          <a:xfrm>
            <a:off x="8788029" y="2064720"/>
            <a:ext cx="2988639" cy="2600712"/>
          </a:xfrm>
          <a:prstGeom prst="rect">
            <a:avLst/>
          </a:prstGeom>
          <a:noFill/>
        </p:spPr>
        <p:txBody>
          <a:bodyPr wrap="square" rtlCol="0">
            <a:spAutoFit/>
          </a:bodyPr>
          <a:lstStyle/>
          <a:p>
            <a:r>
              <a:rPr lang="en-GB" sz="1100" b="1" dirty="0">
                <a:latin typeface="Times New Roman" panose="02020603050405020304" pitchFamily="18" charset="0"/>
                <a:cs typeface="Times New Roman" panose="02020603050405020304" pitchFamily="18" charset="0"/>
              </a:rPr>
              <a:t>Read write ink</a:t>
            </a:r>
            <a:r>
              <a:rPr lang="en-GB" sz="1000" dirty="0">
                <a:latin typeface="Times New Roman" panose="02020603050405020304" pitchFamily="18" charset="0"/>
                <a:cs typeface="Times New Roman" panose="02020603050405020304" pitchFamily="18" charset="0"/>
              </a:rPr>
              <a:t>:  </a:t>
            </a:r>
          </a:p>
          <a:p>
            <a:r>
              <a:rPr lang="en-GB" sz="1000" dirty="0">
                <a:latin typeface="Times New Roman" panose="02020603050405020304" pitchFamily="18" charset="0"/>
                <a:cs typeface="Times New Roman" panose="02020603050405020304" pitchFamily="18" charset="0"/>
              </a:rPr>
              <a:t>Children learn through watching the phonic videos, and looking at phonic cards, learning the songs that go along with each letter sound. </a:t>
            </a:r>
          </a:p>
          <a:p>
            <a:r>
              <a:rPr lang="en-GB" sz="1000" dirty="0">
                <a:latin typeface="Times New Roman" panose="02020603050405020304" pitchFamily="18" charset="0"/>
                <a:cs typeface="Times New Roman" panose="02020603050405020304" pitchFamily="18" charset="0"/>
              </a:rPr>
              <a:t>once a week having a phonic letter as the letter of the week. They then associate letter sounds through repetition with pictures of items with the same beginning letter. and they are given opportunity's to play with items in the phonics areas and sort them into their correct phonic sounds as well as directing them on learning sounds of letters it also teaches how to form letters correctly.</a:t>
            </a:r>
          </a:p>
          <a:p>
            <a:endParaRPr lang="en-GB" sz="1000" dirty="0">
              <a:latin typeface="Times New Roman" panose="02020603050405020304" pitchFamily="18" charset="0"/>
              <a:cs typeface="Times New Roman" panose="02020603050405020304" pitchFamily="18" charset="0"/>
            </a:endParaRPr>
          </a:p>
          <a:p>
            <a:endParaRPr lang="en-GB" sz="1400" dirty="0"/>
          </a:p>
          <a:p>
            <a:endParaRPr lang="en-GB" dirty="0"/>
          </a:p>
        </p:txBody>
      </p:sp>
      <p:sp>
        <p:nvSpPr>
          <p:cNvPr id="18" name="Flowchart: Connector 17">
            <a:extLst>
              <a:ext uri="{FF2B5EF4-FFF2-40B4-BE49-F238E27FC236}">
                <a16:creationId xmlns:a16="http://schemas.microsoft.com/office/drawing/2014/main" id="{425E514B-F334-439C-A7EB-B7020CE619D4}"/>
              </a:ext>
            </a:extLst>
          </p:cNvPr>
          <p:cNvSpPr/>
          <p:nvPr/>
        </p:nvSpPr>
        <p:spPr>
          <a:xfrm>
            <a:off x="431068" y="4061696"/>
            <a:ext cx="420624" cy="36576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8D125797-CFA5-4C7B-87A5-CF13634B393B}"/>
              </a:ext>
            </a:extLst>
          </p:cNvPr>
          <p:cNvSpPr txBox="1"/>
          <p:nvPr/>
        </p:nvSpPr>
        <p:spPr>
          <a:xfrm>
            <a:off x="6927249" y="36572"/>
            <a:ext cx="1784604" cy="215444"/>
          </a:xfrm>
          <a:prstGeom prst="rect">
            <a:avLst/>
          </a:prstGeom>
          <a:noFill/>
        </p:spPr>
        <p:txBody>
          <a:bodyPr wrap="square" rtlCol="0">
            <a:spAutoFit/>
          </a:bodyPr>
          <a:lstStyle/>
          <a:p>
            <a:r>
              <a:rPr lang="en-GB" sz="800" dirty="0"/>
              <a:t>Ozment (2016)</a:t>
            </a:r>
          </a:p>
        </p:txBody>
      </p:sp>
      <p:sp>
        <p:nvSpPr>
          <p:cNvPr id="23" name="TextBox 22">
            <a:extLst>
              <a:ext uri="{FF2B5EF4-FFF2-40B4-BE49-F238E27FC236}">
                <a16:creationId xmlns:a16="http://schemas.microsoft.com/office/drawing/2014/main" id="{AF489E59-EFAD-42CE-8023-B717473E8AEC}"/>
              </a:ext>
            </a:extLst>
          </p:cNvPr>
          <p:cNvSpPr txBox="1"/>
          <p:nvPr/>
        </p:nvSpPr>
        <p:spPr>
          <a:xfrm>
            <a:off x="1791156" y="2617806"/>
            <a:ext cx="1769913" cy="2062103"/>
          </a:xfrm>
          <a:prstGeom prst="rect">
            <a:avLst/>
          </a:prstGeom>
          <a:noFill/>
        </p:spPr>
        <p:txBody>
          <a:bodyPr wrap="square" rtlCol="0">
            <a:spAutoFit/>
          </a:bodyPr>
          <a:lstStyle/>
          <a:p>
            <a:r>
              <a:rPr lang="en-GB" dirty="0"/>
              <a:t>     </a:t>
            </a:r>
            <a:r>
              <a:rPr lang="en-GB" sz="1000" b="1" dirty="0">
                <a:latin typeface="Times New Roman" panose="02020603050405020304" pitchFamily="18" charset="0"/>
                <a:cs typeface="Times New Roman" panose="02020603050405020304" pitchFamily="18" charset="0"/>
              </a:rPr>
              <a:t>Feeling’s     </a:t>
            </a:r>
          </a:p>
          <a:p>
            <a:r>
              <a:rPr lang="en-GB" sz="1000" b="1" dirty="0">
                <a:latin typeface="Times New Roman" panose="02020603050405020304" pitchFamily="18" charset="0"/>
                <a:cs typeface="Times New Roman" panose="02020603050405020304" pitchFamily="18" charset="0"/>
              </a:rPr>
              <a:t>       board’s </a:t>
            </a:r>
          </a:p>
          <a:p>
            <a:r>
              <a:rPr lang="en-GB" sz="1000" dirty="0">
                <a:latin typeface="Times New Roman" panose="02020603050405020304" pitchFamily="18" charset="0"/>
                <a:cs typeface="Times New Roman" panose="02020603050405020304" pitchFamily="18" charset="0"/>
              </a:rPr>
              <a:t>The feelings boards in each of the classrooms help children to express how they are feeling . It teaches them about emotions and how to deal with them in a positive way, it also allows TA’s and Teachers to monitor and address children who are unhappy or angry, giving them a voice</a:t>
            </a:r>
          </a:p>
        </p:txBody>
      </p:sp>
      <p:sp>
        <p:nvSpPr>
          <p:cNvPr id="25" name="TextBox 24">
            <a:extLst>
              <a:ext uri="{FF2B5EF4-FFF2-40B4-BE49-F238E27FC236}">
                <a16:creationId xmlns:a16="http://schemas.microsoft.com/office/drawing/2014/main" id="{9EC83497-ECE4-45F4-8253-04F13F01E7FD}"/>
              </a:ext>
            </a:extLst>
          </p:cNvPr>
          <p:cNvSpPr txBox="1"/>
          <p:nvPr/>
        </p:nvSpPr>
        <p:spPr>
          <a:xfrm>
            <a:off x="1995170" y="5135114"/>
            <a:ext cx="2393950" cy="1877437"/>
          </a:xfrm>
          <a:prstGeom prst="rect">
            <a:avLst/>
          </a:prstGeom>
          <a:noFill/>
        </p:spPr>
        <p:txBody>
          <a:bodyPr wrap="square" rtlCol="0">
            <a:spAutoFit/>
          </a:bodyPr>
          <a:lstStyle/>
          <a:p>
            <a:r>
              <a:rPr lang="en-GB" dirty="0"/>
              <a:t>        </a:t>
            </a:r>
            <a:r>
              <a:rPr lang="en-GB" sz="1000" b="1" dirty="0">
                <a:latin typeface="Times New Roman" panose="02020603050405020304" pitchFamily="18" charset="0"/>
                <a:cs typeface="Times New Roman" panose="02020603050405020304" pitchFamily="18" charset="0"/>
              </a:rPr>
              <a:t>Sensory play</a:t>
            </a:r>
          </a:p>
          <a:p>
            <a:r>
              <a:rPr lang="en-GB" sz="1000" dirty="0">
                <a:latin typeface="Times New Roman" panose="02020603050405020304" pitchFamily="18" charset="0"/>
                <a:cs typeface="Times New Roman" panose="02020603050405020304" pitchFamily="18" charset="0"/>
              </a:rPr>
              <a:t>This helps STF children in school A, to be able to assimilate information, Stimulating the brain, creating neural pathways and improving sensory processing systems. Improving social skills such as communication and cooperation. ... Calming children down when they are agitated.</a:t>
            </a:r>
          </a:p>
          <a:p>
            <a:endParaRPr lang="en-GB" dirty="0"/>
          </a:p>
        </p:txBody>
      </p:sp>
      <p:sp>
        <p:nvSpPr>
          <p:cNvPr id="29" name="TextBox 28">
            <a:extLst>
              <a:ext uri="{FF2B5EF4-FFF2-40B4-BE49-F238E27FC236}">
                <a16:creationId xmlns:a16="http://schemas.microsoft.com/office/drawing/2014/main" id="{EB00A875-08ED-41D5-94C6-91215D0FF9DC}"/>
              </a:ext>
            </a:extLst>
          </p:cNvPr>
          <p:cNvSpPr txBox="1"/>
          <p:nvPr/>
        </p:nvSpPr>
        <p:spPr>
          <a:xfrm>
            <a:off x="4807160" y="2828804"/>
            <a:ext cx="1891304" cy="1446550"/>
          </a:xfrm>
          <a:prstGeom prst="rect">
            <a:avLst/>
          </a:prstGeom>
          <a:noFill/>
        </p:spPr>
        <p:txBody>
          <a:bodyPr wrap="square" rtlCol="0">
            <a:spAutoFit/>
          </a:bodyPr>
          <a:lstStyle/>
          <a:p>
            <a:r>
              <a:rPr lang="en-GB" b="1" dirty="0"/>
              <a:t>       </a:t>
            </a:r>
            <a:r>
              <a:rPr lang="en-GB" sz="1000" b="1" dirty="0">
                <a:latin typeface="Times New Roman" panose="02020603050405020304" pitchFamily="18" charset="0"/>
                <a:cs typeface="Times New Roman" panose="02020603050405020304" pitchFamily="18" charset="0"/>
              </a:rPr>
              <a:t>Number ordering </a:t>
            </a:r>
          </a:p>
          <a:p>
            <a:r>
              <a:rPr lang="en-GB" sz="1000" dirty="0">
                <a:latin typeface="Times New Roman" panose="02020603050405020304" pitchFamily="18" charset="0"/>
                <a:cs typeface="Times New Roman" panose="02020603050405020304" pitchFamily="18" charset="0"/>
              </a:rPr>
              <a:t>By practicing number ordering and allowing children to independently play and order numbers children are able to assimilate numbers, learn their ordering and this then helps to develop maths skills.  </a:t>
            </a:r>
          </a:p>
        </p:txBody>
      </p:sp>
      <p:pic>
        <p:nvPicPr>
          <p:cNvPr id="30" name="Picture 29">
            <a:extLst>
              <a:ext uri="{FF2B5EF4-FFF2-40B4-BE49-F238E27FC236}">
                <a16:creationId xmlns:a16="http://schemas.microsoft.com/office/drawing/2014/main" id="{0697BEFD-7371-4134-8F37-48C00ABD1B95}"/>
              </a:ext>
            </a:extLst>
          </p:cNvPr>
          <p:cNvPicPr>
            <a:picLocks noChangeAspect="1"/>
          </p:cNvPicPr>
          <p:nvPr/>
        </p:nvPicPr>
        <p:blipFill>
          <a:blip r:embed="rId5"/>
          <a:stretch>
            <a:fillRect/>
          </a:stretch>
        </p:blipFill>
        <p:spPr>
          <a:xfrm>
            <a:off x="4389119" y="4981555"/>
            <a:ext cx="1639556" cy="1415772"/>
          </a:xfrm>
          <a:prstGeom prst="rect">
            <a:avLst/>
          </a:prstGeom>
        </p:spPr>
      </p:pic>
      <p:sp>
        <p:nvSpPr>
          <p:cNvPr id="31" name="TextBox 30">
            <a:extLst>
              <a:ext uri="{FF2B5EF4-FFF2-40B4-BE49-F238E27FC236}">
                <a16:creationId xmlns:a16="http://schemas.microsoft.com/office/drawing/2014/main" id="{1528A726-82CE-4F57-B103-F278131579EF}"/>
              </a:ext>
            </a:extLst>
          </p:cNvPr>
          <p:cNvSpPr txBox="1"/>
          <p:nvPr/>
        </p:nvSpPr>
        <p:spPr>
          <a:xfrm>
            <a:off x="6045478" y="5082623"/>
            <a:ext cx="1891304" cy="1446550"/>
          </a:xfrm>
          <a:prstGeom prst="rect">
            <a:avLst/>
          </a:prstGeom>
          <a:noFill/>
        </p:spPr>
        <p:txBody>
          <a:bodyPr wrap="square" rtlCol="0">
            <a:spAutoFit/>
          </a:bodyPr>
          <a:lstStyle/>
          <a:p>
            <a:r>
              <a:rPr lang="en-GB" dirty="0"/>
              <a:t>        Messy play</a:t>
            </a:r>
          </a:p>
          <a:p>
            <a:r>
              <a:rPr lang="en-GB" sz="1000" dirty="0"/>
              <a:t>By doing messy play children are able to investigate different  textures, colours, shapes what it feels like to touch it  and what happens when other items are added which they then assimilate and learn from. </a:t>
            </a:r>
          </a:p>
        </p:txBody>
      </p:sp>
      <p:sp>
        <p:nvSpPr>
          <p:cNvPr id="10" name="Arrow: Left 9">
            <a:extLst>
              <a:ext uri="{FF2B5EF4-FFF2-40B4-BE49-F238E27FC236}">
                <a16:creationId xmlns:a16="http://schemas.microsoft.com/office/drawing/2014/main" id="{69297C67-8E6F-459E-984E-366713C92D60}"/>
              </a:ext>
            </a:extLst>
          </p:cNvPr>
          <p:cNvSpPr/>
          <p:nvPr/>
        </p:nvSpPr>
        <p:spPr>
          <a:xfrm>
            <a:off x="4859535" y="2818820"/>
            <a:ext cx="389883" cy="37576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6" name="Picture 15">
            <a:extLst>
              <a:ext uri="{FF2B5EF4-FFF2-40B4-BE49-F238E27FC236}">
                <a16:creationId xmlns:a16="http://schemas.microsoft.com/office/drawing/2014/main" id="{BE0750D7-B3D3-4DEA-9228-C93FBAB61AFD}"/>
              </a:ext>
            </a:extLst>
          </p:cNvPr>
          <p:cNvPicPr>
            <a:picLocks noChangeAspect="1"/>
          </p:cNvPicPr>
          <p:nvPr/>
        </p:nvPicPr>
        <p:blipFill>
          <a:blip r:embed="rId6"/>
          <a:stretch>
            <a:fillRect/>
          </a:stretch>
        </p:blipFill>
        <p:spPr>
          <a:xfrm>
            <a:off x="2072545" y="5110796"/>
            <a:ext cx="408467" cy="396274"/>
          </a:xfrm>
          <a:prstGeom prst="rect">
            <a:avLst/>
          </a:prstGeom>
        </p:spPr>
      </p:pic>
      <p:pic>
        <p:nvPicPr>
          <p:cNvPr id="19" name="Picture 18">
            <a:extLst>
              <a:ext uri="{FF2B5EF4-FFF2-40B4-BE49-F238E27FC236}">
                <a16:creationId xmlns:a16="http://schemas.microsoft.com/office/drawing/2014/main" id="{84D7CB20-8FBA-45B5-8D9B-1ABDDBF59F3B}"/>
              </a:ext>
            </a:extLst>
          </p:cNvPr>
          <p:cNvPicPr>
            <a:picLocks noChangeAspect="1"/>
          </p:cNvPicPr>
          <p:nvPr/>
        </p:nvPicPr>
        <p:blipFill>
          <a:blip r:embed="rId6"/>
          <a:stretch>
            <a:fillRect/>
          </a:stretch>
        </p:blipFill>
        <p:spPr>
          <a:xfrm>
            <a:off x="1748120" y="2599518"/>
            <a:ext cx="408467" cy="396274"/>
          </a:xfrm>
          <a:prstGeom prst="rect">
            <a:avLst/>
          </a:prstGeom>
        </p:spPr>
      </p:pic>
      <p:pic>
        <p:nvPicPr>
          <p:cNvPr id="24" name="Picture 23">
            <a:extLst>
              <a:ext uri="{FF2B5EF4-FFF2-40B4-BE49-F238E27FC236}">
                <a16:creationId xmlns:a16="http://schemas.microsoft.com/office/drawing/2014/main" id="{A0DAA7DE-CD95-46FB-9932-6B554B0CF04D}"/>
              </a:ext>
            </a:extLst>
          </p:cNvPr>
          <p:cNvPicPr>
            <a:picLocks noChangeAspect="1"/>
          </p:cNvPicPr>
          <p:nvPr/>
        </p:nvPicPr>
        <p:blipFill>
          <a:blip r:embed="rId6"/>
          <a:stretch>
            <a:fillRect/>
          </a:stretch>
        </p:blipFill>
        <p:spPr>
          <a:xfrm>
            <a:off x="6107754" y="5049243"/>
            <a:ext cx="408467" cy="400761"/>
          </a:xfrm>
          <a:prstGeom prst="rect">
            <a:avLst/>
          </a:prstGeom>
        </p:spPr>
      </p:pic>
      <p:sp>
        <p:nvSpPr>
          <p:cNvPr id="6" name="Rectangle 5">
            <a:extLst>
              <a:ext uri="{FF2B5EF4-FFF2-40B4-BE49-F238E27FC236}">
                <a16:creationId xmlns:a16="http://schemas.microsoft.com/office/drawing/2014/main" id="{A80EB0EC-1965-490B-9C23-AD2F72C406F2}"/>
              </a:ext>
            </a:extLst>
          </p:cNvPr>
          <p:cNvSpPr/>
          <p:nvPr/>
        </p:nvSpPr>
        <p:spPr>
          <a:xfrm>
            <a:off x="124472" y="104502"/>
            <a:ext cx="4085830" cy="1015663"/>
          </a:xfrm>
          <a:prstGeom prst="rect">
            <a:avLst/>
          </a:prstGeom>
        </p:spPr>
        <p:style>
          <a:lnRef idx="2">
            <a:schemeClr val="accent6"/>
          </a:lnRef>
          <a:fillRef idx="1">
            <a:schemeClr val="lt1"/>
          </a:fillRef>
          <a:effectRef idx="0">
            <a:schemeClr val="accent6"/>
          </a:effectRef>
          <a:fontRef idx="minor">
            <a:schemeClr val="dk1"/>
          </a:fontRef>
        </p:style>
        <p:txBody>
          <a:bodyPr wrap="square" lIns="91440" tIns="45720" rIns="91440" bIns="45720">
            <a:spAutoFit/>
          </a:bodyPr>
          <a:lstStyle/>
          <a:p>
            <a:pPr algn="ctr"/>
            <a:r>
              <a:rPr lang="en-GB" sz="2000" b="1" dirty="0">
                <a:ln w="22225">
                  <a:solidFill>
                    <a:schemeClr val="accent2"/>
                  </a:solidFill>
                  <a:prstDash val="solid"/>
                </a:ln>
                <a:solidFill>
                  <a:schemeClr val="accent2">
                    <a:lumMod val="40000"/>
                    <a:lumOff val="60000"/>
                  </a:schemeClr>
                </a:solidFill>
              </a:rPr>
              <a:t>Here are just some of the approaches that are underpinned by constructivism used in school A.</a:t>
            </a:r>
          </a:p>
        </p:txBody>
      </p:sp>
      <p:pic>
        <p:nvPicPr>
          <p:cNvPr id="2" name="Picture 1">
            <a:extLst>
              <a:ext uri="{FF2B5EF4-FFF2-40B4-BE49-F238E27FC236}">
                <a16:creationId xmlns:a16="http://schemas.microsoft.com/office/drawing/2014/main" id="{5604C9EF-7B62-4AB3-B023-4DB4B146B606}"/>
              </a:ext>
            </a:extLst>
          </p:cNvPr>
          <p:cNvPicPr>
            <a:picLocks noChangeAspect="1"/>
          </p:cNvPicPr>
          <p:nvPr/>
        </p:nvPicPr>
        <p:blipFill>
          <a:blip r:embed="rId7"/>
          <a:stretch>
            <a:fillRect/>
          </a:stretch>
        </p:blipFill>
        <p:spPr>
          <a:xfrm>
            <a:off x="8934283" y="116438"/>
            <a:ext cx="2419469" cy="1816497"/>
          </a:xfrm>
          <a:prstGeom prst="rect">
            <a:avLst/>
          </a:prstGeom>
        </p:spPr>
      </p:pic>
      <p:sp>
        <p:nvSpPr>
          <p:cNvPr id="3" name="Rectangle 2">
            <a:extLst>
              <a:ext uri="{FF2B5EF4-FFF2-40B4-BE49-F238E27FC236}">
                <a16:creationId xmlns:a16="http://schemas.microsoft.com/office/drawing/2014/main" id="{5B489C9B-4215-4FE2-9988-31FDC32889FA}"/>
              </a:ext>
            </a:extLst>
          </p:cNvPr>
          <p:cNvSpPr/>
          <p:nvPr/>
        </p:nvSpPr>
        <p:spPr>
          <a:xfrm>
            <a:off x="8845382" y="44926"/>
            <a:ext cx="1978427" cy="230832"/>
          </a:xfrm>
          <a:prstGeom prst="rect">
            <a:avLst/>
          </a:prstGeom>
        </p:spPr>
        <p:txBody>
          <a:bodyPr wrap="none">
            <a:spAutoFit/>
          </a:bodyPr>
          <a:lstStyle/>
          <a:p>
            <a:r>
              <a:rPr lang="en-GB" sz="900" b="1" dirty="0">
                <a:hlinkClick r:id="rId8">
                  <a:extLst>
                    <a:ext uri="{A12FA001-AC4F-418D-AE19-62706E023703}">
                      <ahyp:hlinkClr xmlns:ahyp="http://schemas.microsoft.com/office/drawing/2018/hyperlinkcolor" val="tx"/>
                    </a:ext>
                  </a:extLst>
                </a:hlinkClick>
              </a:rPr>
              <a:t>Piaget cognitive development theory</a:t>
            </a:r>
            <a:endParaRPr lang="en-GB" sz="900" b="1" dirty="0"/>
          </a:p>
        </p:txBody>
      </p:sp>
      <p:sp>
        <p:nvSpPr>
          <p:cNvPr id="4" name="TextBox 3">
            <a:extLst>
              <a:ext uri="{FF2B5EF4-FFF2-40B4-BE49-F238E27FC236}">
                <a16:creationId xmlns:a16="http://schemas.microsoft.com/office/drawing/2014/main" id="{E39E20E2-3D9D-4CBF-9AC0-0D2E8ACB3BB1}"/>
              </a:ext>
            </a:extLst>
          </p:cNvPr>
          <p:cNvSpPr txBox="1"/>
          <p:nvPr/>
        </p:nvSpPr>
        <p:spPr>
          <a:xfrm>
            <a:off x="11234598" y="120893"/>
            <a:ext cx="2419468" cy="215444"/>
          </a:xfrm>
          <a:prstGeom prst="rect">
            <a:avLst/>
          </a:prstGeom>
          <a:noFill/>
        </p:spPr>
        <p:txBody>
          <a:bodyPr wrap="square" rtlCol="0">
            <a:spAutoFit/>
          </a:bodyPr>
          <a:lstStyle/>
          <a:p>
            <a:r>
              <a:rPr lang="en-GB" sz="800" b="1" dirty="0"/>
              <a:t>(Slideshare. Net)</a:t>
            </a:r>
          </a:p>
        </p:txBody>
      </p:sp>
      <p:pic>
        <p:nvPicPr>
          <p:cNvPr id="8" name="Picture 7">
            <a:extLst>
              <a:ext uri="{FF2B5EF4-FFF2-40B4-BE49-F238E27FC236}">
                <a16:creationId xmlns:a16="http://schemas.microsoft.com/office/drawing/2014/main" id="{3CCEE6C3-1537-4868-A6F6-8D366CC213BB}"/>
              </a:ext>
            </a:extLst>
          </p:cNvPr>
          <p:cNvPicPr>
            <a:picLocks noChangeAspect="1"/>
          </p:cNvPicPr>
          <p:nvPr/>
        </p:nvPicPr>
        <p:blipFill>
          <a:blip r:embed="rId9"/>
          <a:stretch>
            <a:fillRect/>
          </a:stretch>
        </p:blipFill>
        <p:spPr>
          <a:xfrm>
            <a:off x="8141954" y="3189984"/>
            <a:ext cx="408467" cy="402371"/>
          </a:xfrm>
          <a:prstGeom prst="rect">
            <a:avLst/>
          </a:prstGeom>
        </p:spPr>
      </p:pic>
      <p:sp>
        <p:nvSpPr>
          <p:cNvPr id="22" name="TextBox 21">
            <a:extLst>
              <a:ext uri="{FF2B5EF4-FFF2-40B4-BE49-F238E27FC236}">
                <a16:creationId xmlns:a16="http://schemas.microsoft.com/office/drawing/2014/main" id="{AB329F08-BAB9-4DFA-B475-5D140587C140}"/>
              </a:ext>
            </a:extLst>
          </p:cNvPr>
          <p:cNvSpPr txBox="1"/>
          <p:nvPr/>
        </p:nvSpPr>
        <p:spPr>
          <a:xfrm>
            <a:off x="9425637" y="5081225"/>
            <a:ext cx="2831479" cy="1631216"/>
          </a:xfrm>
          <a:prstGeom prst="rect">
            <a:avLst/>
          </a:prstGeom>
          <a:noFill/>
        </p:spPr>
        <p:txBody>
          <a:bodyPr wrap="square" rtlCol="0">
            <a:spAutoFit/>
          </a:bodyPr>
          <a:lstStyle/>
          <a:p>
            <a:r>
              <a:rPr lang="en-GB" sz="1000" b="1" dirty="0">
                <a:latin typeface="Times New Roman" panose="02020603050405020304" pitchFamily="18" charset="0"/>
                <a:cs typeface="Times New Roman" panose="02020603050405020304" pitchFamily="18" charset="0"/>
              </a:rPr>
              <a:t>Arts and crafts</a:t>
            </a:r>
          </a:p>
          <a:p>
            <a:r>
              <a:rPr lang="en-GB" sz="1000" dirty="0">
                <a:latin typeface="Times New Roman" panose="02020603050405020304" pitchFamily="18" charset="0"/>
                <a:cs typeface="Times New Roman" panose="02020603050405020304" pitchFamily="18" charset="0"/>
              </a:rPr>
              <a:t>Children are allowed to play with objects such at shells, leaves, pasta, paint, glitter, and sticks and create pictures out of them this is often themed by the book of the week such as “stickman” this helps children associate with the story, helps with hand to eye coordination,  pencil grip, and learning about nature and other objects and because many of the children in school A are special needs it helps to stimulate their senses.</a:t>
            </a:r>
          </a:p>
        </p:txBody>
      </p:sp>
      <p:pic>
        <p:nvPicPr>
          <p:cNvPr id="26" name="Picture 25">
            <a:extLst>
              <a:ext uri="{FF2B5EF4-FFF2-40B4-BE49-F238E27FC236}">
                <a16:creationId xmlns:a16="http://schemas.microsoft.com/office/drawing/2014/main" id="{182E12EF-4DBE-4AB6-A185-1FE5ACEC881A}"/>
              </a:ext>
            </a:extLst>
          </p:cNvPr>
          <p:cNvPicPr>
            <a:picLocks noChangeAspect="1"/>
          </p:cNvPicPr>
          <p:nvPr/>
        </p:nvPicPr>
        <p:blipFill>
          <a:blip r:embed="rId10"/>
          <a:stretch>
            <a:fillRect/>
          </a:stretch>
        </p:blipFill>
        <p:spPr>
          <a:xfrm>
            <a:off x="9225126" y="6500757"/>
            <a:ext cx="264433" cy="260487"/>
          </a:xfrm>
          <a:prstGeom prst="rect">
            <a:avLst/>
          </a:prstGeom>
        </p:spPr>
      </p:pic>
      <p:sp>
        <p:nvSpPr>
          <p:cNvPr id="27" name="TextBox 26">
            <a:extLst>
              <a:ext uri="{FF2B5EF4-FFF2-40B4-BE49-F238E27FC236}">
                <a16:creationId xmlns:a16="http://schemas.microsoft.com/office/drawing/2014/main" id="{3CE783CA-973C-4384-8A23-BFF9A681D5DB}"/>
              </a:ext>
            </a:extLst>
          </p:cNvPr>
          <p:cNvSpPr txBox="1"/>
          <p:nvPr/>
        </p:nvSpPr>
        <p:spPr>
          <a:xfrm>
            <a:off x="304800" y="4658359"/>
            <a:ext cx="1274618" cy="215444"/>
          </a:xfrm>
          <a:prstGeom prst="rect">
            <a:avLst/>
          </a:prstGeom>
          <a:noFill/>
        </p:spPr>
        <p:txBody>
          <a:bodyPr wrap="square" rtlCol="0">
            <a:spAutoFit/>
          </a:bodyPr>
          <a:lstStyle/>
          <a:p>
            <a:r>
              <a:rPr lang="en-GB" sz="800" dirty="0">
                <a:latin typeface="Times New Roman" panose="02020603050405020304" pitchFamily="18" charset="0"/>
                <a:cs typeface="Times New Roman" panose="02020603050405020304" pitchFamily="18" charset="0"/>
              </a:rPr>
              <a:t>(School A photograph)</a:t>
            </a:r>
          </a:p>
        </p:txBody>
      </p:sp>
      <p:pic>
        <p:nvPicPr>
          <p:cNvPr id="32" name="Picture 31">
            <a:extLst>
              <a:ext uri="{FF2B5EF4-FFF2-40B4-BE49-F238E27FC236}">
                <a16:creationId xmlns:a16="http://schemas.microsoft.com/office/drawing/2014/main" id="{C8CF8D2E-1629-44BF-8AD0-C49EEF524A72}"/>
              </a:ext>
            </a:extLst>
          </p:cNvPr>
          <p:cNvPicPr>
            <a:picLocks noChangeAspect="1"/>
          </p:cNvPicPr>
          <p:nvPr/>
        </p:nvPicPr>
        <p:blipFill rotWithShape="1">
          <a:blip r:embed="rId11"/>
          <a:srcRect t="29868" r="19193"/>
          <a:stretch/>
        </p:blipFill>
        <p:spPr>
          <a:xfrm>
            <a:off x="6574111" y="2523525"/>
            <a:ext cx="1317201" cy="1524269"/>
          </a:xfrm>
          <a:prstGeom prst="rect">
            <a:avLst/>
          </a:prstGeom>
        </p:spPr>
      </p:pic>
      <p:pic>
        <p:nvPicPr>
          <p:cNvPr id="15" name="Picture 14">
            <a:extLst>
              <a:ext uri="{FF2B5EF4-FFF2-40B4-BE49-F238E27FC236}">
                <a16:creationId xmlns:a16="http://schemas.microsoft.com/office/drawing/2014/main" id="{41BFC982-008E-48F5-A5E9-A3EAA407320D}"/>
              </a:ext>
            </a:extLst>
          </p:cNvPr>
          <p:cNvPicPr>
            <a:picLocks noChangeAspect="1"/>
          </p:cNvPicPr>
          <p:nvPr/>
        </p:nvPicPr>
        <p:blipFill>
          <a:blip r:embed="rId12"/>
          <a:stretch>
            <a:fillRect/>
          </a:stretch>
        </p:blipFill>
        <p:spPr>
          <a:xfrm>
            <a:off x="7570720" y="1849038"/>
            <a:ext cx="1055370" cy="1055370"/>
          </a:xfrm>
          <a:prstGeom prst="rect">
            <a:avLst/>
          </a:prstGeom>
        </p:spPr>
      </p:pic>
      <p:pic>
        <p:nvPicPr>
          <p:cNvPr id="12" name="Picture 11">
            <a:extLst>
              <a:ext uri="{FF2B5EF4-FFF2-40B4-BE49-F238E27FC236}">
                <a16:creationId xmlns:a16="http://schemas.microsoft.com/office/drawing/2014/main" id="{EABF6DDA-4D47-411A-BF2A-494E39AA9228}"/>
              </a:ext>
            </a:extLst>
          </p:cNvPr>
          <p:cNvPicPr>
            <a:picLocks noChangeAspect="1"/>
          </p:cNvPicPr>
          <p:nvPr/>
        </p:nvPicPr>
        <p:blipFill>
          <a:blip r:embed="rId13"/>
          <a:stretch>
            <a:fillRect/>
          </a:stretch>
        </p:blipFill>
        <p:spPr>
          <a:xfrm>
            <a:off x="7910408" y="3982163"/>
            <a:ext cx="1515229" cy="1101749"/>
          </a:xfrm>
          <a:prstGeom prst="rect">
            <a:avLst/>
          </a:prstGeom>
        </p:spPr>
      </p:pic>
      <p:sp>
        <p:nvSpPr>
          <p:cNvPr id="34" name="TextBox 33">
            <a:extLst>
              <a:ext uri="{FF2B5EF4-FFF2-40B4-BE49-F238E27FC236}">
                <a16:creationId xmlns:a16="http://schemas.microsoft.com/office/drawing/2014/main" id="{9C6D1D43-0A45-4F01-94E9-ACBF2FC71B9B}"/>
              </a:ext>
            </a:extLst>
          </p:cNvPr>
          <p:cNvSpPr txBox="1"/>
          <p:nvPr/>
        </p:nvSpPr>
        <p:spPr>
          <a:xfrm>
            <a:off x="6792700" y="3964269"/>
            <a:ext cx="1230457" cy="215444"/>
          </a:xfrm>
          <a:prstGeom prst="rect">
            <a:avLst/>
          </a:prstGeom>
          <a:noFill/>
        </p:spPr>
        <p:txBody>
          <a:bodyPr wrap="square" rtlCol="0">
            <a:spAutoFit/>
          </a:bodyPr>
          <a:lstStyle/>
          <a:p>
            <a:r>
              <a:rPr lang="en-GB" sz="800" dirty="0">
                <a:latin typeface="Times New Roman" panose="02020603050405020304" pitchFamily="18" charset="0"/>
                <a:cs typeface="Times New Roman" panose="02020603050405020304" pitchFamily="18" charset="0"/>
              </a:rPr>
              <a:t>(School A photos) </a:t>
            </a:r>
          </a:p>
        </p:txBody>
      </p:sp>
      <p:sp>
        <p:nvSpPr>
          <p:cNvPr id="37" name="TextBox 36">
            <a:extLst>
              <a:ext uri="{FF2B5EF4-FFF2-40B4-BE49-F238E27FC236}">
                <a16:creationId xmlns:a16="http://schemas.microsoft.com/office/drawing/2014/main" id="{300883D1-DCC8-4811-A13C-FA89467DDEA6}"/>
              </a:ext>
            </a:extLst>
          </p:cNvPr>
          <p:cNvSpPr txBox="1"/>
          <p:nvPr/>
        </p:nvSpPr>
        <p:spPr>
          <a:xfrm>
            <a:off x="8136108" y="1661086"/>
            <a:ext cx="889850" cy="215444"/>
          </a:xfrm>
          <a:prstGeom prst="rect">
            <a:avLst/>
          </a:prstGeom>
          <a:noFill/>
        </p:spPr>
        <p:txBody>
          <a:bodyPr wrap="square" rtlCol="0">
            <a:spAutoFit/>
          </a:bodyPr>
          <a:lstStyle/>
          <a:p>
            <a:r>
              <a:rPr lang="en-GB" sz="800" dirty="0">
                <a:latin typeface="Times New Roman" panose="02020603050405020304" pitchFamily="18" charset="0"/>
                <a:cs typeface="Times New Roman" panose="02020603050405020304" pitchFamily="18" charset="0"/>
              </a:rPr>
              <a:t>(Pintrest)</a:t>
            </a:r>
          </a:p>
        </p:txBody>
      </p:sp>
      <p:sp>
        <p:nvSpPr>
          <p:cNvPr id="38" name="TextBox 37">
            <a:extLst>
              <a:ext uri="{FF2B5EF4-FFF2-40B4-BE49-F238E27FC236}">
                <a16:creationId xmlns:a16="http://schemas.microsoft.com/office/drawing/2014/main" id="{26ACF6FA-F32A-4FDC-85E8-9012C4AB4394}"/>
              </a:ext>
            </a:extLst>
          </p:cNvPr>
          <p:cNvSpPr txBox="1"/>
          <p:nvPr/>
        </p:nvSpPr>
        <p:spPr>
          <a:xfrm>
            <a:off x="7815231" y="4917240"/>
            <a:ext cx="946262" cy="215444"/>
          </a:xfrm>
          <a:prstGeom prst="rect">
            <a:avLst/>
          </a:prstGeom>
          <a:noFill/>
        </p:spPr>
        <p:txBody>
          <a:bodyPr wrap="square" rtlCol="0">
            <a:spAutoFit/>
          </a:bodyPr>
          <a:lstStyle/>
          <a:p>
            <a:r>
              <a:rPr lang="en-GB" sz="800" dirty="0">
                <a:latin typeface="Times New Roman" panose="02020603050405020304" pitchFamily="18" charset="0"/>
                <a:cs typeface="Times New Roman" panose="02020603050405020304" pitchFamily="18" charset="0"/>
              </a:rPr>
              <a:t>(Pintrest)</a:t>
            </a:r>
          </a:p>
        </p:txBody>
      </p:sp>
      <p:sp>
        <p:nvSpPr>
          <p:cNvPr id="39" name="TextBox 38">
            <a:extLst>
              <a:ext uri="{FF2B5EF4-FFF2-40B4-BE49-F238E27FC236}">
                <a16:creationId xmlns:a16="http://schemas.microsoft.com/office/drawing/2014/main" id="{CB0C258B-F919-42E7-826C-F7DA0E0385EB}"/>
              </a:ext>
            </a:extLst>
          </p:cNvPr>
          <p:cNvSpPr txBox="1"/>
          <p:nvPr/>
        </p:nvSpPr>
        <p:spPr>
          <a:xfrm>
            <a:off x="4715734" y="6363828"/>
            <a:ext cx="1392020" cy="215444"/>
          </a:xfrm>
          <a:prstGeom prst="rect">
            <a:avLst/>
          </a:prstGeom>
          <a:noFill/>
        </p:spPr>
        <p:txBody>
          <a:bodyPr wrap="square" rtlCol="0">
            <a:spAutoFit/>
          </a:bodyPr>
          <a:lstStyle/>
          <a:p>
            <a:r>
              <a:rPr lang="en-GB" sz="800" dirty="0">
                <a:latin typeface="Times New Roman" panose="02020603050405020304" pitchFamily="18" charset="0"/>
                <a:cs typeface="Times New Roman" panose="02020603050405020304" pitchFamily="18" charset="0"/>
              </a:rPr>
              <a:t>(Play- learn.com) </a:t>
            </a:r>
          </a:p>
        </p:txBody>
      </p:sp>
      <p:pic>
        <p:nvPicPr>
          <p:cNvPr id="40" name="Picture 39">
            <a:extLst>
              <a:ext uri="{FF2B5EF4-FFF2-40B4-BE49-F238E27FC236}">
                <a16:creationId xmlns:a16="http://schemas.microsoft.com/office/drawing/2014/main" id="{5C25FF7A-33B7-45B4-83FD-FA1A120F8531}"/>
              </a:ext>
            </a:extLst>
          </p:cNvPr>
          <p:cNvPicPr>
            <a:picLocks noChangeAspect="1"/>
          </p:cNvPicPr>
          <p:nvPr/>
        </p:nvPicPr>
        <p:blipFill>
          <a:blip r:embed="rId14"/>
          <a:stretch>
            <a:fillRect/>
          </a:stretch>
        </p:blipFill>
        <p:spPr>
          <a:xfrm>
            <a:off x="7936782" y="5141925"/>
            <a:ext cx="1227279" cy="1636372"/>
          </a:xfrm>
          <a:prstGeom prst="rect">
            <a:avLst/>
          </a:prstGeom>
        </p:spPr>
      </p:pic>
      <p:pic>
        <p:nvPicPr>
          <p:cNvPr id="41" name="Picture 40">
            <a:extLst>
              <a:ext uri="{FF2B5EF4-FFF2-40B4-BE49-F238E27FC236}">
                <a16:creationId xmlns:a16="http://schemas.microsoft.com/office/drawing/2014/main" id="{D5E4EB70-F55D-400A-A494-B9A6FBFF9A00}"/>
              </a:ext>
            </a:extLst>
          </p:cNvPr>
          <p:cNvPicPr>
            <a:picLocks noChangeAspect="1"/>
          </p:cNvPicPr>
          <p:nvPr/>
        </p:nvPicPr>
        <p:blipFill>
          <a:blip r:embed="rId15"/>
          <a:stretch>
            <a:fillRect/>
          </a:stretch>
        </p:blipFill>
        <p:spPr>
          <a:xfrm>
            <a:off x="10240405" y="3864592"/>
            <a:ext cx="1656938" cy="1101850"/>
          </a:xfrm>
          <a:prstGeom prst="rect">
            <a:avLst/>
          </a:prstGeom>
        </p:spPr>
      </p:pic>
      <p:pic>
        <p:nvPicPr>
          <p:cNvPr id="42" name="Picture 41">
            <a:extLst>
              <a:ext uri="{FF2B5EF4-FFF2-40B4-BE49-F238E27FC236}">
                <a16:creationId xmlns:a16="http://schemas.microsoft.com/office/drawing/2014/main" id="{1C68AF0D-D008-4DB2-9B50-372D449DFC2F}"/>
              </a:ext>
            </a:extLst>
          </p:cNvPr>
          <p:cNvPicPr>
            <a:picLocks noChangeAspect="1"/>
          </p:cNvPicPr>
          <p:nvPr/>
        </p:nvPicPr>
        <p:blipFill>
          <a:blip r:embed="rId16"/>
          <a:stretch>
            <a:fillRect/>
          </a:stretch>
        </p:blipFill>
        <p:spPr>
          <a:xfrm rot="5400000">
            <a:off x="11663033" y="5017483"/>
            <a:ext cx="268247" cy="262151"/>
          </a:xfrm>
          <a:prstGeom prst="rect">
            <a:avLst/>
          </a:prstGeom>
        </p:spPr>
      </p:pic>
      <p:sp>
        <p:nvSpPr>
          <p:cNvPr id="43" name="TextBox 42">
            <a:extLst>
              <a:ext uri="{FF2B5EF4-FFF2-40B4-BE49-F238E27FC236}">
                <a16:creationId xmlns:a16="http://schemas.microsoft.com/office/drawing/2014/main" id="{2ADA2D93-E4DC-43AF-878D-70CC5E973D12}"/>
              </a:ext>
            </a:extLst>
          </p:cNvPr>
          <p:cNvSpPr txBox="1"/>
          <p:nvPr/>
        </p:nvSpPr>
        <p:spPr>
          <a:xfrm>
            <a:off x="10468176" y="4906713"/>
            <a:ext cx="1512931" cy="215444"/>
          </a:xfrm>
          <a:prstGeom prst="rect">
            <a:avLst/>
          </a:prstGeom>
          <a:noFill/>
        </p:spPr>
        <p:txBody>
          <a:bodyPr wrap="square" rtlCol="0">
            <a:spAutoFit/>
          </a:bodyPr>
          <a:lstStyle/>
          <a:p>
            <a:r>
              <a:rPr lang="en-GB" sz="800" dirty="0">
                <a:latin typeface="Times New Roman" panose="02020603050405020304" pitchFamily="18" charset="0"/>
                <a:cs typeface="Times New Roman" panose="02020603050405020304" pitchFamily="18" charset="0"/>
              </a:rPr>
              <a:t>(littleguidedetroit.com)</a:t>
            </a:r>
          </a:p>
        </p:txBody>
      </p:sp>
      <p:sp>
        <p:nvSpPr>
          <p:cNvPr id="44" name="TextBox 43">
            <a:extLst>
              <a:ext uri="{FF2B5EF4-FFF2-40B4-BE49-F238E27FC236}">
                <a16:creationId xmlns:a16="http://schemas.microsoft.com/office/drawing/2014/main" id="{0548DD5F-B014-4C04-B85A-E48ACC67E167}"/>
              </a:ext>
            </a:extLst>
          </p:cNvPr>
          <p:cNvSpPr txBox="1"/>
          <p:nvPr/>
        </p:nvSpPr>
        <p:spPr>
          <a:xfrm>
            <a:off x="8071114" y="6700239"/>
            <a:ext cx="1109952" cy="215444"/>
          </a:xfrm>
          <a:prstGeom prst="rect">
            <a:avLst/>
          </a:prstGeom>
          <a:noFill/>
        </p:spPr>
        <p:txBody>
          <a:bodyPr wrap="square" rtlCol="0">
            <a:spAutoFit/>
          </a:bodyPr>
          <a:lstStyle/>
          <a:p>
            <a:r>
              <a:rPr lang="en-GB" sz="800" dirty="0">
                <a:latin typeface="Times New Roman" panose="02020603050405020304" pitchFamily="18" charset="0"/>
                <a:cs typeface="Times New Roman" panose="02020603050405020304" pitchFamily="18" charset="0"/>
              </a:rPr>
              <a:t>(Love that max .com)</a:t>
            </a:r>
          </a:p>
        </p:txBody>
      </p:sp>
      <p:pic>
        <p:nvPicPr>
          <p:cNvPr id="45" name="Picture 44">
            <a:extLst>
              <a:ext uri="{FF2B5EF4-FFF2-40B4-BE49-F238E27FC236}">
                <a16:creationId xmlns:a16="http://schemas.microsoft.com/office/drawing/2014/main" id="{F20A1CB3-5F1A-4BAF-BA10-8548FBDA9952}"/>
              </a:ext>
            </a:extLst>
          </p:cNvPr>
          <p:cNvPicPr>
            <a:picLocks noChangeAspect="1"/>
          </p:cNvPicPr>
          <p:nvPr/>
        </p:nvPicPr>
        <p:blipFill>
          <a:blip r:embed="rId17"/>
          <a:stretch>
            <a:fillRect/>
          </a:stretch>
        </p:blipFill>
        <p:spPr>
          <a:xfrm>
            <a:off x="3574572" y="2687404"/>
            <a:ext cx="1215963" cy="1587950"/>
          </a:xfrm>
          <a:prstGeom prst="rect">
            <a:avLst/>
          </a:prstGeom>
        </p:spPr>
      </p:pic>
      <p:sp>
        <p:nvSpPr>
          <p:cNvPr id="46" name="TextBox 45">
            <a:extLst>
              <a:ext uri="{FF2B5EF4-FFF2-40B4-BE49-F238E27FC236}">
                <a16:creationId xmlns:a16="http://schemas.microsoft.com/office/drawing/2014/main" id="{6022EAA6-6CFB-4B07-9CE7-21DEBEDF25DC}"/>
              </a:ext>
            </a:extLst>
          </p:cNvPr>
          <p:cNvSpPr txBox="1"/>
          <p:nvPr/>
        </p:nvSpPr>
        <p:spPr>
          <a:xfrm>
            <a:off x="3676073" y="4275354"/>
            <a:ext cx="1285000" cy="215444"/>
          </a:xfrm>
          <a:prstGeom prst="rect">
            <a:avLst/>
          </a:prstGeom>
          <a:noFill/>
        </p:spPr>
        <p:txBody>
          <a:bodyPr wrap="square" rtlCol="0">
            <a:spAutoFit/>
          </a:bodyPr>
          <a:lstStyle/>
          <a:p>
            <a:r>
              <a:rPr lang="en-GB" sz="800" dirty="0">
                <a:latin typeface="Times New Roman" panose="02020603050405020304" pitchFamily="18" charset="0"/>
                <a:cs typeface="Times New Roman" panose="02020603050405020304" pitchFamily="18" charset="0"/>
              </a:rPr>
              <a:t>(Parenting first cry.com)</a:t>
            </a:r>
          </a:p>
        </p:txBody>
      </p:sp>
      <p:pic>
        <p:nvPicPr>
          <p:cNvPr id="47" name="Picture 46">
            <a:extLst>
              <a:ext uri="{FF2B5EF4-FFF2-40B4-BE49-F238E27FC236}">
                <a16:creationId xmlns:a16="http://schemas.microsoft.com/office/drawing/2014/main" id="{38B52BF6-4237-4A9C-B150-0B472C1F23B5}"/>
              </a:ext>
            </a:extLst>
          </p:cNvPr>
          <p:cNvPicPr>
            <a:picLocks noChangeAspect="1"/>
          </p:cNvPicPr>
          <p:nvPr/>
        </p:nvPicPr>
        <p:blipFill>
          <a:blip r:embed="rId18"/>
          <a:stretch>
            <a:fillRect/>
          </a:stretch>
        </p:blipFill>
        <p:spPr>
          <a:xfrm>
            <a:off x="80398" y="5188516"/>
            <a:ext cx="1849620" cy="1387215"/>
          </a:xfrm>
          <a:prstGeom prst="rect">
            <a:avLst/>
          </a:prstGeom>
        </p:spPr>
      </p:pic>
      <p:sp>
        <p:nvSpPr>
          <p:cNvPr id="48" name="TextBox 47">
            <a:extLst>
              <a:ext uri="{FF2B5EF4-FFF2-40B4-BE49-F238E27FC236}">
                <a16:creationId xmlns:a16="http://schemas.microsoft.com/office/drawing/2014/main" id="{A17D6E84-96EE-4A71-BD86-608E94135AF5}"/>
              </a:ext>
            </a:extLst>
          </p:cNvPr>
          <p:cNvSpPr txBox="1"/>
          <p:nvPr/>
        </p:nvSpPr>
        <p:spPr>
          <a:xfrm>
            <a:off x="227568" y="6545800"/>
            <a:ext cx="1706176" cy="215444"/>
          </a:xfrm>
          <a:prstGeom prst="rect">
            <a:avLst/>
          </a:prstGeom>
          <a:noFill/>
        </p:spPr>
        <p:txBody>
          <a:bodyPr wrap="square" rtlCol="0">
            <a:spAutoFit/>
          </a:bodyPr>
          <a:lstStyle/>
          <a:p>
            <a:r>
              <a:rPr lang="en-GB" sz="800" dirty="0">
                <a:latin typeface="Times New Roman" panose="02020603050405020304" pitchFamily="18" charset="0"/>
                <a:cs typeface="Times New Roman" panose="02020603050405020304" pitchFamily="18" charset="0"/>
              </a:rPr>
              <a:t>(Building Education.com)</a:t>
            </a:r>
          </a:p>
        </p:txBody>
      </p:sp>
    </p:spTree>
    <p:extLst>
      <p:ext uri="{BB962C8B-B14F-4D97-AF65-F5344CB8AC3E}">
        <p14:creationId xmlns:p14="http://schemas.microsoft.com/office/powerpoint/2010/main" val="35017879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7B68EA0F-5927-4F5F-8C63-164EA32BFFB3}"/>
              </a:ext>
            </a:extLst>
          </p:cNvPr>
          <p:cNvSpPr txBox="1"/>
          <p:nvPr/>
        </p:nvSpPr>
        <p:spPr>
          <a:xfrm>
            <a:off x="1164784" y="3312577"/>
            <a:ext cx="2357610" cy="646331"/>
          </a:xfrm>
          <a:prstGeom prst="rect">
            <a:avLst/>
          </a:prstGeom>
          <a:noFill/>
        </p:spPr>
        <p:txBody>
          <a:bodyPr wrap="square" rtlCol="0">
            <a:spAutoFit/>
          </a:bodyPr>
          <a:lstStyle/>
          <a:p>
            <a:endParaRPr lang="en-GB" dirty="0"/>
          </a:p>
          <a:p>
            <a:endParaRPr lang="en-GB" dirty="0"/>
          </a:p>
        </p:txBody>
      </p:sp>
      <p:sp>
        <p:nvSpPr>
          <p:cNvPr id="17" name="Rectangle 16">
            <a:extLst>
              <a:ext uri="{FF2B5EF4-FFF2-40B4-BE49-F238E27FC236}">
                <a16:creationId xmlns:a16="http://schemas.microsoft.com/office/drawing/2014/main" id="{EE4FE25F-2F89-4F25-988F-C7E67404F221}"/>
              </a:ext>
            </a:extLst>
          </p:cNvPr>
          <p:cNvSpPr/>
          <p:nvPr/>
        </p:nvSpPr>
        <p:spPr>
          <a:xfrm>
            <a:off x="1222100" y="1557014"/>
            <a:ext cx="3633878" cy="2400657"/>
          </a:xfrm>
          <a:prstGeom prst="rect">
            <a:avLst/>
          </a:prstGeom>
        </p:spPr>
        <p:txBody>
          <a:bodyPr wrap="square">
            <a:spAutoFit/>
          </a:bodyPr>
          <a:lstStyle/>
          <a:p>
            <a:r>
              <a:rPr lang="en-GB" sz="1000" b="1" dirty="0">
                <a:latin typeface="Times New Roman" panose="02020603050405020304" pitchFamily="18" charset="0"/>
                <a:cs typeface="Times New Roman" panose="02020603050405020304" pitchFamily="18" charset="0"/>
              </a:rPr>
              <a:t>School A follows The Donaldson Report which defines the new  curriculum it is underpinned by social constructivism.</a:t>
            </a:r>
          </a:p>
          <a:p>
            <a:r>
              <a:rPr lang="en-GB" sz="1000" dirty="0">
                <a:latin typeface="Times New Roman" panose="02020603050405020304" pitchFamily="18" charset="0"/>
                <a:cs typeface="Times New Roman" panose="02020603050405020304" pitchFamily="18" charset="0"/>
              </a:rPr>
              <a:t>focuses on developing children as:</a:t>
            </a:r>
          </a:p>
          <a:p>
            <a:r>
              <a:rPr lang="en-GB" sz="1000" dirty="0">
                <a:latin typeface="Times New Roman" panose="02020603050405020304" pitchFamily="18" charset="0"/>
                <a:cs typeface="Times New Roman" panose="02020603050405020304" pitchFamily="18" charset="0"/>
              </a:rPr>
              <a:t>- ambitious, capable learners, ready to learn throughout their lives</a:t>
            </a:r>
          </a:p>
          <a:p>
            <a:r>
              <a:rPr lang="en-GB" sz="1000" dirty="0">
                <a:latin typeface="Times New Roman" panose="02020603050405020304" pitchFamily="18" charset="0"/>
                <a:cs typeface="Times New Roman" panose="02020603050405020304" pitchFamily="18" charset="0"/>
              </a:rPr>
              <a:t>- enterprising, creative contributors, ready to play a full part in life and work</a:t>
            </a:r>
          </a:p>
          <a:p>
            <a:r>
              <a:rPr lang="en-GB" sz="1000" dirty="0">
                <a:latin typeface="Times New Roman" panose="02020603050405020304" pitchFamily="18" charset="0"/>
                <a:cs typeface="Times New Roman" panose="02020603050405020304" pitchFamily="18" charset="0"/>
              </a:rPr>
              <a:t>- ethical, informed citizens of Wales and the world</a:t>
            </a:r>
          </a:p>
          <a:p>
            <a:pPr marL="171450" indent="-171450">
              <a:buFontTx/>
              <a:buChar char="-"/>
            </a:pPr>
            <a:r>
              <a:rPr lang="en-GB" sz="1000" dirty="0">
                <a:latin typeface="Times New Roman" panose="02020603050405020304" pitchFamily="18" charset="0"/>
                <a:cs typeface="Times New Roman" panose="02020603050405020304" pitchFamily="18" charset="0"/>
              </a:rPr>
              <a:t>healthy, confident individuals, ready to lead fulfilling lives as valued</a:t>
            </a:r>
          </a:p>
          <a:p>
            <a:r>
              <a:rPr lang="en-GB" sz="1000" dirty="0">
                <a:latin typeface="Times New Roman" panose="02020603050405020304" pitchFamily="18" charset="0"/>
                <a:cs typeface="Times New Roman" panose="02020603050405020304" pitchFamily="18" charset="0"/>
              </a:rPr>
              <a:t> members of society. The new curriculum which will officially come into play throughout Wales in 2022 will have more emphasis on equipping young people for life. It will build their ability to learn new skills and apply their subject knowledge more positively and creatively. As the world changes, they will be more able to adapt positively.</a:t>
            </a:r>
          </a:p>
        </p:txBody>
      </p:sp>
      <p:sp>
        <p:nvSpPr>
          <p:cNvPr id="18" name="Rectangle 17">
            <a:extLst>
              <a:ext uri="{FF2B5EF4-FFF2-40B4-BE49-F238E27FC236}">
                <a16:creationId xmlns:a16="http://schemas.microsoft.com/office/drawing/2014/main" id="{20ADC895-CACA-4306-8BAB-7088627C4781}"/>
              </a:ext>
            </a:extLst>
          </p:cNvPr>
          <p:cNvSpPr/>
          <p:nvPr/>
        </p:nvSpPr>
        <p:spPr>
          <a:xfrm>
            <a:off x="1374641" y="3936850"/>
            <a:ext cx="3028099" cy="1477328"/>
          </a:xfrm>
          <a:prstGeom prst="rect">
            <a:avLst/>
          </a:prstGeom>
        </p:spPr>
        <p:txBody>
          <a:bodyPr wrap="square">
            <a:spAutoFit/>
          </a:bodyPr>
          <a:lstStyle/>
          <a:p>
            <a:r>
              <a:rPr lang="en-GB" sz="1000" dirty="0">
                <a:latin typeface="Times New Roman" panose="02020603050405020304" pitchFamily="18" charset="0"/>
                <a:cs typeface="Times New Roman" panose="02020603050405020304" pitchFamily="18" charset="0"/>
              </a:rPr>
              <a:t>The Purposes within Donaldson's report have been adapted within School A  into the characters of four Porpoises. We plan all the work </a:t>
            </a:r>
            <a:r>
              <a:rPr lang="en-GB" sz="1000" dirty="0">
                <a:latin typeface="Newtimes roman"/>
                <a:cs typeface="Times New Roman" panose="02020603050405020304" pitchFamily="18" charset="0"/>
              </a:rPr>
              <a:t>and</a:t>
            </a:r>
            <a:r>
              <a:rPr lang="en-GB" sz="1000" dirty="0">
                <a:latin typeface="Times New Roman" panose="02020603050405020304" pitchFamily="18" charset="0"/>
                <a:cs typeface="Times New Roman" panose="02020603050405020304" pitchFamily="18" charset="0"/>
              </a:rPr>
              <a:t> activities around these four Porpoises and we also have a book to illustrate how they contribute to our learning. It encourages pupils to enterprising and creative like Richie, Healthy and Confident like Heath, ethical and informed like Ethel and ambitious and capable like Amber some examples of this are:</a:t>
            </a:r>
          </a:p>
        </p:txBody>
      </p:sp>
      <p:pic>
        <p:nvPicPr>
          <p:cNvPr id="20" name="Picture 19">
            <a:extLst>
              <a:ext uri="{FF2B5EF4-FFF2-40B4-BE49-F238E27FC236}">
                <a16:creationId xmlns:a16="http://schemas.microsoft.com/office/drawing/2014/main" id="{B9B1126E-7C04-42B4-9E50-0C3115430E40}"/>
              </a:ext>
            </a:extLst>
          </p:cNvPr>
          <p:cNvPicPr>
            <a:picLocks noChangeAspect="1"/>
          </p:cNvPicPr>
          <p:nvPr/>
        </p:nvPicPr>
        <p:blipFill>
          <a:blip r:embed="rId2"/>
          <a:stretch>
            <a:fillRect/>
          </a:stretch>
        </p:blipFill>
        <p:spPr>
          <a:xfrm>
            <a:off x="1495665" y="5394593"/>
            <a:ext cx="1080108" cy="1245085"/>
          </a:xfrm>
          <a:prstGeom prst="rect">
            <a:avLst/>
          </a:prstGeom>
        </p:spPr>
      </p:pic>
      <p:pic>
        <p:nvPicPr>
          <p:cNvPr id="21" name="Picture 20">
            <a:extLst>
              <a:ext uri="{FF2B5EF4-FFF2-40B4-BE49-F238E27FC236}">
                <a16:creationId xmlns:a16="http://schemas.microsoft.com/office/drawing/2014/main" id="{F16DAD3E-8ADF-4BE5-A508-2B5A29879856}"/>
              </a:ext>
            </a:extLst>
          </p:cNvPr>
          <p:cNvPicPr>
            <a:picLocks noChangeAspect="1"/>
          </p:cNvPicPr>
          <p:nvPr/>
        </p:nvPicPr>
        <p:blipFill>
          <a:blip r:embed="rId3"/>
          <a:stretch>
            <a:fillRect/>
          </a:stretch>
        </p:blipFill>
        <p:spPr>
          <a:xfrm>
            <a:off x="225511" y="5383172"/>
            <a:ext cx="1135341" cy="1267929"/>
          </a:xfrm>
          <a:prstGeom prst="rect">
            <a:avLst/>
          </a:prstGeom>
        </p:spPr>
      </p:pic>
      <p:pic>
        <p:nvPicPr>
          <p:cNvPr id="22" name="Picture 21">
            <a:extLst>
              <a:ext uri="{FF2B5EF4-FFF2-40B4-BE49-F238E27FC236}">
                <a16:creationId xmlns:a16="http://schemas.microsoft.com/office/drawing/2014/main" id="{D9068B61-C156-44E2-8C68-7930392D372D}"/>
              </a:ext>
            </a:extLst>
          </p:cNvPr>
          <p:cNvPicPr>
            <a:picLocks noChangeAspect="1"/>
          </p:cNvPicPr>
          <p:nvPr/>
        </p:nvPicPr>
        <p:blipFill>
          <a:blip r:embed="rId4"/>
          <a:stretch>
            <a:fillRect/>
          </a:stretch>
        </p:blipFill>
        <p:spPr>
          <a:xfrm>
            <a:off x="244666" y="3945146"/>
            <a:ext cx="1126945" cy="1338286"/>
          </a:xfrm>
          <a:prstGeom prst="rect">
            <a:avLst/>
          </a:prstGeom>
        </p:spPr>
      </p:pic>
      <p:pic>
        <p:nvPicPr>
          <p:cNvPr id="23" name="Picture 22">
            <a:extLst>
              <a:ext uri="{FF2B5EF4-FFF2-40B4-BE49-F238E27FC236}">
                <a16:creationId xmlns:a16="http://schemas.microsoft.com/office/drawing/2014/main" id="{9971A20D-894D-4050-8511-8DF8AD896CA8}"/>
              </a:ext>
            </a:extLst>
          </p:cNvPr>
          <p:cNvPicPr>
            <a:picLocks noChangeAspect="1"/>
          </p:cNvPicPr>
          <p:nvPr/>
        </p:nvPicPr>
        <p:blipFill>
          <a:blip r:embed="rId5"/>
          <a:stretch>
            <a:fillRect/>
          </a:stretch>
        </p:blipFill>
        <p:spPr>
          <a:xfrm>
            <a:off x="2757782" y="5394593"/>
            <a:ext cx="1188955" cy="1245085"/>
          </a:xfrm>
          <a:prstGeom prst="rect">
            <a:avLst/>
          </a:prstGeom>
        </p:spPr>
      </p:pic>
      <p:pic>
        <p:nvPicPr>
          <p:cNvPr id="3" name="Picture 2">
            <a:extLst>
              <a:ext uri="{FF2B5EF4-FFF2-40B4-BE49-F238E27FC236}">
                <a16:creationId xmlns:a16="http://schemas.microsoft.com/office/drawing/2014/main" id="{0835D88B-10FE-434F-8875-5A8BC57B3214}"/>
              </a:ext>
            </a:extLst>
          </p:cNvPr>
          <p:cNvPicPr>
            <a:picLocks noChangeAspect="1"/>
          </p:cNvPicPr>
          <p:nvPr/>
        </p:nvPicPr>
        <p:blipFill>
          <a:blip r:embed="rId6"/>
          <a:stretch>
            <a:fillRect/>
          </a:stretch>
        </p:blipFill>
        <p:spPr>
          <a:xfrm>
            <a:off x="137136" y="2108594"/>
            <a:ext cx="1126945" cy="1668185"/>
          </a:xfrm>
          <a:prstGeom prst="rect">
            <a:avLst/>
          </a:prstGeom>
        </p:spPr>
      </p:pic>
      <p:pic>
        <p:nvPicPr>
          <p:cNvPr id="6" name="Picture 5">
            <a:extLst>
              <a:ext uri="{FF2B5EF4-FFF2-40B4-BE49-F238E27FC236}">
                <a16:creationId xmlns:a16="http://schemas.microsoft.com/office/drawing/2014/main" id="{0AE220EC-1D2C-46AF-8523-278487D0EB18}"/>
              </a:ext>
            </a:extLst>
          </p:cNvPr>
          <p:cNvPicPr>
            <a:picLocks noChangeAspect="1"/>
          </p:cNvPicPr>
          <p:nvPr/>
        </p:nvPicPr>
        <p:blipFill>
          <a:blip r:embed="rId7"/>
          <a:stretch>
            <a:fillRect/>
          </a:stretch>
        </p:blipFill>
        <p:spPr>
          <a:xfrm>
            <a:off x="7333721" y="2520327"/>
            <a:ext cx="1790065" cy="1363461"/>
          </a:xfrm>
          <a:prstGeom prst="rect">
            <a:avLst/>
          </a:prstGeom>
        </p:spPr>
      </p:pic>
      <p:pic>
        <p:nvPicPr>
          <p:cNvPr id="8" name="Picture 7">
            <a:extLst>
              <a:ext uri="{FF2B5EF4-FFF2-40B4-BE49-F238E27FC236}">
                <a16:creationId xmlns:a16="http://schemas.microsoft.com/office/drawing/2014/main" id="{96A517F4-CF95-4DC7-9443-0B961CE03637}"/>
              </a:ext>
            </a:extLst>
          </p:cNvPr>
          <p:cNvPicPr>
            <a:picLocks noChangeAspect="1"/>
          </p:cNvPicPr>
          <p:nvPr/>
        </p:nvPicPr>
        <p:blipFill>
          <a:blip r:embed="rId8"/>
          <a:stretch>
            <a:fillRect/>
          </a:stretch>
        </p:blipFill>
        <p:spPr>
          <a:xfrm>
            <a:off x="9228634" y="120456"/>
            <a:ext cx="1119538" cy="1508011"/>
          </a:xfrm>
          <a:prstGeom prst="rect">
            <a:avLst/>
          </a:prstGeom>
        </p:spPr>
      </p:pic>
      <p:pic>
        <p:nvPicPr>
          <p:cNvPr id="10" name="Picture 9">
            <a:extLst>
              <a:ext uri="{FF2B5EF4-FFF2-40B4-BE49-F238E27FC236}">
                <a16:creationId xmlns:a16="http://schemas.microsoft.com/office/drawing/2014/main" id="{372BC140-E653-45F2-9B9A-BB88EFF8B541}"/>
              </a:ext>
            </a:extLst>
          </p:cNvPr>
          <p:cNvPicPr>
            <a:picLocks noChangeAspect="1"/>
          </p:cNvPicPr>
          <p:nvPr/>
        </p:nvPicPr>
        <p:blipFill>
          <a:blip r:embed="rId9"/>
          <a:stretch>
            <a:fillRect/>
          </a:stretch>
        </p:blipFill>
        <p:spPr>
          <a:xfrm>
            <a:off x="5147623" y="409754"/>
            <a:ext cx="1219393" cy="1736518"/>
          </a:xfrm>
          <a:prstGeom prst="rect">
            <a:avLst/>
          </a:prstGeom>
        </p:spPr>
      </p:pic>
      <p:pic>
        <p:nvPicPr>
          <p:cNvPr id="16" name="Picture 15">
            <a:extLst>
              <a:ext uri="{FF2B5EF4-FFF2-40B4-BE49-F238E27FC236}">
                <a16:creationId xmlns:a16="http://schemas.microsoft.com/office/drawing/2014/main" id="{A3F7AA2D-01D5-4B92-8DDD-67CFDFEB5477}"/>
              </a:ext>
            </a:extLst>
          </p:cNvPr>
          <p:cNvPicPr>
            <a:picLocks noChangeAspect="1"/>
          </p:cNvPicPr>
          <p:nvPr/>
        </p:nvPicPr>
        <p:blipFill>
          <a:blip r:embed="rId10"/>
          <a:stretch>
            <a:fillRect/>
          </a:stretch>
        </p:blipFill>
        <p:spPr>
          <a:xfrm>
            <a:off x="6087499" y="3006360"/>
            <a:ext cx="867870" cy="1167762"/>
          </a:xfrm>
          <a:prstGeom prst="rect">
            <a:avLst/>
          </a:prstGeom>
        </p:spPr>
      </p:pic>
      <p:pic>
        <p:nvPicPr>
          <p:cNvPr id="19" name="Picture 18">
            <a:extLst>
              <a:ext uri="{FF2B5EF4-FFF2-40B4-BE49-F238E27FC236}">
                <a16:creationId xmlns:a16="http://schemas.microsoft.com/office/drawing/2014/main" id="{9DCF7E78-79DE-47A7-B74F-F8AAABEA2495}"/>
              </a:ext>
            </a:extLst>
          </p:cNvPr>
          <p:cNvPicPr>
            <a:picLocks noChangeAspect="1"/>
          </p:cNvPicPr>
          <p:nvPr/>
        </p:nvPicPr>
        <p:blipFill>
          <a:blip r:embed="rId11"/>
          <a:stretch>
            <a:fillRect/>
          </a:stretch>
        </p:blipFill>
        <p:spPr>
          <a:xfrm>
            <a:off x="4461244" y="5394593"/>
            <a:ext cx="1496207" cy="1084208"/>
          </a:xfrm>
          <a:prstGeom prst="rect">
            <a:avLst/>
          </a:prstGeom>
        </p:spPr>
      </p:pic>
      <p:sp>
        <p:nvSpPr>
          <p:cNvPr id="24" name="Rectangle 23">
            <a:extLst>
              <a:ext uri="{FF2B5EF4-FFF2-40B4-BE49-F238E27FC236}">
                <a16:creationId xmlns:a16="http://schemas.microsoft.com/office/drawing/2014/main" id="{7183E80E-EF76-4E8A-BDAF-727372CA033B}"/>
              </a:ext>
            </a:extLst>
          </p:cNvPr>
          <p:cNvSpPr/>
          <p:nvPr/>
        </p:nvSpPr>
        <p:spPr>
          <a:xfrm>
            <a:off x="6521434" y="545317"/>
            <a:ext cx="2294596" cy="2062103"/>
          </a:xfrm>
          <a:prstGeom prst="rect">
            <a:avLst/>
          </a:prstGeom>
        </p:spPr>
        <p:txBody>
          <a:bodyPr wrap="square">
            <a:spAutoFit/>
          </a:bodyPr>
          <a:lstStyle/>
          <a:p>
            <a:r>
              <a:rPr lang="en-GB" sz="1400" b="1" u="sng" dirty="0">
                <a:latin typeface="Times New Roman" panose="02020603050405020304" pitchFamily="18" charset="0"/>
                <a:cs typeface="Times New Roman" panose="02020603050405020304" pitchFamily="18" charset="0"/>
              </a:rPr>
              <a:t>Heath:</a:t>
            </a:r>
            <a:r>
              <a:rPr lang="en-GB" sz="1400" b="1" dirty="0">
                <a:latin typeface="Times New Roman" panose="02020603050405020304" pitchFamily="18" charset="0"/>
                <a:cs typeface="Times New Roman" panose="02020603050405020304" pitchFamily="18" charset="0"/>
              </a:rPr>
              <a:t> Super Teams Football</a:t>
            </a:r>
          </a:p>
          <a:p>
            <a:r>
              <a:rPr lang="en-GB" sz="1000" dirty="0">
                <a:latin typeface="Times New Roman" panose="02020603050405020304" pitchFamily="18" charset="0"/>
                <a:cs typeface="Times New Roman" panose="02020603050405020304" pitchFamily="18" charset="0"/>
              </a:rPr>
              <a:t>was set up by one of our teachers from our ASD Junior class. It links many of the Specialist Teaching Facilities around the county and gives many of the children opportunities to play team sport where they have not had the chance before. The initiative was featured in the local newspaper recently by dong this it teaches the children to be healthy and confident.</a:t>
            </a:r>
          </a:p>
        </p:txBody>
      </p:sp>
      <p:sp>
        <p:nvSpPr>
          <p:cNvPr id="12" name="TextBox 11">
            <a:extLst>
              <a:ext uri="{FF2B5EF4-FFF2-40B4-BE49-F238E27FC236}">
                <a16:creationId xmlns:a16="http://schemas.microsoft.com/office/drawing/2014/main" id="{F5A648EB-15B4-46E7-B8A2-8E46F5268063}"/>
              </a:ext>
            </a:extLst>
          </p:cNvPr>
          <p:cNvSpPr txBox="1"/>
          <p:nvPr/>
        </p:nvSpPr>
        <p:spPr>
          <a:xfrm>
            <a:off x="10316099" y="222151"/>
            <a:ext cx="1775587" cy="2123658"/>
          </a:xfrm>
          <a:prstGeom prst="rect">
            <a:avLst/>
          </a:prstGeom>
          <a:noFill/>
        </p:spPr>
        <p:txBody>
          <a:bodyPr wrap="square" rtlCol="0">
            <a:spAutoFit/>
          </a:bodyPr>
          <a:lstStyle/>
          <a:p>
            <a:r>
              <a:rPr lang="en-GB" sz="1400" b="1" dirty="0">
                <a:latin typeface="Times New Roman" panose="02020603050405020304" pitchFamily="18" charset="0"/>
                <a:cs typeface="Times New Roman" panose="02020603050405020304" pitchFamily="18" charset="0"/>
              </a:rPr>
              <a:t>Forest school</a:t>
            </a:r>
          </a:p>
          <a:p>
            <a:r>
              <a:rPr lang="en-GB" sz="1000" dirty="0">
                <a:latin typeface="Times New Roman" panose="02020603050405020304" pitchFamily="18" charset="0"/>
                <a:cs typeface="Times New Roman" panose="02020603050405020304" pitchFamily="18" charset="0"/>
              </a:rPr>
              <a:t>This follows</a:t>
            </a:r>
            <a:r>
              <a:rPr lang="en-GB" sz="1000" u="sng" dirty="0">
                <a:latin typeface="Times New Roman" panose="02020603050405020304" pitchFamily="18" charset="0"/>
                <a:cs typeface="Times New Roman" panose="02020603050405020304" pitchFamily="18" charset="0"/>
              </a:rPr>
              <a:t> Heath</a:t>
            </a:r>
            <a:r>
              <a:rPr lang="en-GB" sz="1000" dirty="0">
                <a:latin typeface="Times New Roman" panose="02020603050405020304" pitchFamily="18" charset="0"/>
                <a:cs typeface="Times New Roman" panose="02020603050405020304" pitchFamily="18" charset="0"/>
              </a:rPr>
              <a:t>, by attending forest school, School A’s children become healthy and confident being outside with nature as well as ethical and informed like </a:t>
            </a:r>
            <a:r>
              <a:rPr lang="en-GB" sz="1000" u="sng" dirty="0">
                <a:latin typeface="Times New Roman" panose="02020603050405020304" pitchFamily="18" charset="0"/>
                <a:cs typeface="Times New Roman" panose="02020603050405020304" pitchFamily="18" charset="0"/>
              </a:rPr>
              <a:t>Ethel</a:t>
            </a:r>
            <a:r>
              <a:rPr lang="en-GB" sz="1000" dirty="0">
                <a:latin typeface="Times New Roman" panose="02020603050405020304" pitchFamily="18" charset="0"/>
                <a:cs typeface="Times New Roman" panose="02020603050405020304" pitchFamily="18" charset="0"/>
              </a:rPr>
              <a:t> by learning about nature from the adults as well as the surroundings and exploring our beautiful world.</a:t>
            </a:r>
          </a:p>
          <a:p>
            <a:endParaRPr lang="en-GB" dirty="0"/>
          </a:p>
        </p:txBody>
      </p:sp>
      <p:sp>
        <p:nvSpPr>
          <p:cNvPr id="26" name="Rectangle 25">
            <a:extLst>
              <a:ext uri="{FF2B5EF4-FFF2-40B4-BE49-F238E27FC236}">
                <a16:creationId xmlns:a16="http://schemas.microsoft.com/office/drawing/2014/main" id="{7BC2C640-B60A-4D50-9F8D-123BFA73F1C0}"/>
              </a:ext>
            </a:extLst>
          </p:cNvPr>
          <p:cNvSpPr/>
          <p:nvPr/>
        </p:nvSpPr>
        <p:spPr>
          <a:xfrm>
            <a:off x="100314" y="76032"/>
            <a:ext cx="2657468" cy="1477328"/>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spAutoFit/>
          </a:bodyPr>
          <a:lstStyle/>
          <a:p>
            <a:pPr algn="ctr"/>
            <a:r>
              <a:rPr lang="en-GB" b="1" cap="none" spc="0" dirty="0">
                <a:ln w="22225">
                  <a:solidFill>
                    <a:schemeClr val="accent2"/>
                  </a:solidFill>
                  <a:prstDash val="solid"/>
                </a:ln>
                <a:solidFill>
                  <a:schemeClr val="accent2">
                    <a:lumMod val="40000"/>
                    <a:lumOff val="60000"/>
                  </a:schemeClr>
                </a:solidFill>
                <a:effectLst/>
              </a:rPr>
              <a:t>Here are just some of the approaches that are underpinned by the social constructivism used in school A.</a:t>
            </a:r>
          </a:p>
        </p:txBody>
      </p:sp>
      <p:sp>
        <p:nvSpPr>
          <p:cNvPr id="9" name="TextBox 8">
            <a:extLst>
              <a:ext uri="{FF2B5EF4-FFF2-40B4-BE49-F238E27FC236}">
                <a16:creationId xmlns:a16="http://schemas.microsoft.com/office/drawing/2014/main" id="{56EC3A8D-0E7A-4442-B91E-4B7EC15D9FFE}"/>
              </a:ext>
            </a:extLst>
          </p:cNvPr>
          <p:cNvSpPr txBox="1"/>
          <p:nvPr/>
        </p:nvSpPr>
        <p:spPr>
          <a:xfrm>
            <a:off x="5147623" y="2107270"/>
            <a:ext cx="1753562" cy="215444"/>
          </a:xfrm>
          <a:prstGeom prst="rect">
            <a:avLst/>
          </a:prstGeom>
          <a:noFill/>
        </p:spPr>
        <p:txBody>
          <a:bodyPr wrap="square" rtlCol="0">
            <a:spAutoFit/>
          </a:bodyPr>
          <a:lstStyle/>
          <a:p>
            <a:r>
              <a:rPr lang="en-GB" sz="800" dirty="0">
                <a:latin typeface="Times New Roman" panose="02020603050405020304" pitchFamily="18" charset="0"/>
                <a:cs typeface="Times New Roman" panose="02020603050405020304" pitchFamily="18" charset="0"/>
              </a:rPr>
              <a:t>(School A website)</a:t>
            </a:r>
          </a:p>
        </p:txBody>
      </p:sp>
      <p:sp>
        <p:nvSpPr>
          <p:cNvPr id="11" name="TextBox 10">
            <a:extLst>
              <a:ext uri="{FF2B5EF4-FFF2-40B4-BE49-F238E27FC236}">
                <a16:creationId xmlns:a16="http://schemas.microsoft.com/office/drawing/2014/main" id="{02AF03EF-5A38-4C59-A0E7-73118B439E26}"/>
              </a:ext>
            </a:extLst>
          </p:cNvPr>
          <p:cNvSpPr txBox="1"/>
          <p:nvPr/>
        </p:nvSpPr>
        <p:spPr>
          <a:xfrm>
            <a:off x="4687614" y="3395717"/>
            <a:ext cx="1431597" cy="2062103"/>
          </a:xfrm>
          <a:prstGeom prst="rect">
            <a:avLst/>
          </a:prstGeom>
          <a:noFill/>
        </p:spPr>
        <p:txBody>
          <a:bodyPr wrap="square" rtlCol="0">
            <a:spAutoFit/>
          </a:bodyPr>
          <a:lstStyle/>
          <a:p>
            <a:r>
              <a:rPr lang="en-GB" sz="1400" b="1" u="sng" dirty="0">
                <a:latin typeface="Times New Roman" panose="02020603050405020304" pitchFamily="18" charset="0"/>
                <a:cs typeface="Times New Roman" panose="02020603050405020304" pitchFamily="18" charset="0"/>
              </a:rPr>
              <a:t>Richie’s</a:t>
            </a:r>
            <a:r>
              <a:rPr lang="en-GB" sz="1400" b="1" dirty="0">
                <a:latin typeface="Times New Roman" panose="02020603050405020304" pitchFamily="18" charset="0"/>
                <a:cs typeface="Times New Roman" panose="02020603050405020304" pitchFamily="18" charset="0"/>
              </a:rPr>
              <a:t> Pop up shop</a:t>
            </a:r>
          </a:p>
          <a:p>
            <a:r>
              <a:rPr lang="en-GB" sz="1000" dirty="0">
                <a:latin typeface="Times New Roman" panose="02020603050405020304" pitchFamily="18" charset="0"/>
                <a:cs typeface="Times New Roman" panose="02020603050405020304" pitchFamily="18" charset="0"/>
              </a:rPr>
              <a:t>Over the last two years the school has held a pop up shop which is run and set up by pupils with help from teachers and staff to raise money for the school  this teaches the pupils to be enterprising, and creative</a:t>
            </a:r>
          </a:p>
        </p:txBody>
      </p:sp>
      <p:sp>
        <p:nvSpPr>
          <p:cNvPr id="27" name="TextBox 26">
            <a:extLst>
              <a:ext uri="{FF2B5EF4-FFF2-40B4-BE49-F238E27FC236}">
                <a16:creationId xmlns:a16="http://schemas.microsoft.com/office/drawing/2014/main" id="{158F0DE9-BE07-47EA-86C6-5DE7B4E7A5F4}"/>
              </a:ext>
            </a:extLst>
          </p:cNvPr>
          <p:cNvSpPr txBox="1"/>
          <p:nvPr/>
        </p:nvSpPr>
        <p:spPr>
          <a:xfrm>
            <a:off x="9228634" y="2436412"/>
            <a:ext cx="2442349" cy="2062103"/>
          </a:xfrm>
          <a:prstGeom prst="rect">
            <a:avLst/>
          </a:prstGeom>
          <a:noFill/>
        </p:spPr>
        <p:txBody>
          <a:bodyPr wrap="square" rtlCol="0">
            <a:spAutoFit/>
          </a:bodyPr>
          <a:lstStyle/>
          <a:p>
            <a:r>
              <a:rPr lang="en-GB" sz="1400" b="1" u="sng" dirty="0">
                <a:latin typeface="Times New Roman" panose="02020603050405020304" pitchFamily="18" charset="0"/>
                <a:cs typeface="Times New Roman" panose="02020603050405020304" pitchFamily="18" charset="0"/>
              </a:rPr>
              <a:t>Amber:</a:t>
            </a:r>
            <a:r>
              <a:rPr lang="en-GB" sz="1400" b="1" dirty="0">
                <a:latin typeface="Times New Roman" panose="02020603050405020304" pitchFamily="18" charset="0"/>
                <a:cs typeface="Times New Roman" panose="02020603050405020304" pitchFamily="18" charset="0"/>
              </a:rPr>
              <a:t> Special mentions and fun time Friday</a:t>
            </a:r>
          </a:p>
          <a:p>
            <a:r>
              <a:rPr lang="en-GB" sz="1000" dirty="0">
                <a:latin typeface="Times New Roman" panose="02020603050405020304" pitchFamily="18" charset="0"/>
                <a:cs typeface="Times New Roman" panose="02020603050405020304" pitchFamily="18" charset="0"/>
              </a:rPr>
              <a:t>Every Friday the school holds an assembly where children are chosen for doing kind things, working hard, speaking welsh, improving English or maths or doing well in class they receive a certificate to take home and are allowed to go to fun time Friday for the last lesson of the day where the get to do fun activities of their choice this teaches them to be ambitious and capable.</a:t>
            </a:r>
          </a:p>
        </p:txBody>
      </p:sp>
      <p:pic>
        <p:nvPicPr>
          <p:cNvPr id="28" name="Picture 27">
            <a:extLst>
              <a:ext uri="{FF2B5EF4-FFF2-40B4-BE49-F238E27FC236}">
                <a16:creationId xmlns:a16="http://schemas.microsoft.com/office/drawing/2014/main" id="{5F55AFFE-C3DA-4C6C-A433-5FB66AB9B30B}"/>
              </a:ext>
            </a:extLst>
          </p:cNvPr>
          <p:cNvPicPr>
            <a:picLocks noChangeAspect="1"/>
          </p:cNvPicPr>
          <p:nvPr/>
        </p:nvPicPr>
        <p:blipFill>
          <a:blip r:embed="rId12"/>
          <a:stretch>
            <a:fillRect/>
          </a:stretch>
        </p:blipFill>
        <p:spPr>
          <a:xfrm>
            <a:off x="8013823" y="4667799"/>
            <a:ext cx="1296724" cy="1277322"/>
          </a:xfrm>
          <a:prstGeom prst="rect">
            <a:avLst/>
          </a:prstGeom>
        </p:spPr>
      </p:pic>
      <p:sp>
        <p:nvSpPr>
          <p:cNvPr id="29" name="TextBox 28">
            <a:extLst>
              <a:ext uri="{FF2B5EF4-FFF2-40B4-BE49-F238E27FC236}">
                <a16:creationId xmlns:a16="http://schemas.microsoft.com/office/drawing/2014/main" id="{37299DE3-94D4-4A00-AE8E-4419AE411132}"/>
              </a:ext>
            </a:extLst>
          </p:cNvPr>
          <p:cNvSpPr txBox="1"/>
          <p:nvPr/>
        </p:nvSpPr>
        <p:spPr>
          <a:xfrm>
            <a:off x="6417413" y="4447710"/>
            <a:ext cx="1425925" cy="1754326"/>
          </a:xfrm>
          <a:prstGeom prst="rect">
            <a:avLst/>
          </a:prstGeom>
          <a:noFill/>
        </p:spPr>
        <p:txBody>
          <a:bodyPr wrap="square" rtlCol="0">
            <a:spAutoFit/>
          </a:bodyPr>
          <a:lstStyle/>
          <a:p>
            <a:r>
              <a:rPr lang="en-GB" sz="1400" b="1" dirty="0">
                <a:latin typeface="Times New Roman" panose="02020603050405020304" pitchFamily="18" charset="0"/>
                <a:cs typeface="Times New Roman" panose="02020603050405020304" pitchFamily="18" charset="0"/>
              </a:rPr>
              <a:t>Ethel: Rights of the month</a:t>
            </a:r>
          </a:p>
          <a:p>
            <a:r>
              <a:rPr lang="en-GB" sz="1000" b="1" dirty="0">
                <a:latin typeface="Times New Roman" panose="02020603050405020304" pitchFamily="18" charset="0"/>
                <a:cs typeface="Times New Roman" panose="02020603050405020304" pitchFamily="18" charset="0"/>
              </a:rPr>
              <a:t>Every month school A puts up a new Rights of a month poster in every classroom which the children all read out loud and discuss this teaches them what rights they have ! </a:t>
            </a:r>
          </a:p>
        </p:txBody>
      </p:sp>
      <p:sp>
        <p:nvSpPr>
          <p:cNvPr id="2" name="Rectangle 1">
            <a:extLst>
              <a:ext uri="{FF2B5EF4-FFF2-40B4-BE49-F238E27FC236}">
                <a16:creationId xmlns:a16="http://schemas.microsoft.com/office/drawing/2014/main" id="{92C8AD20-43B6-406E-B09E-4D54B62FF491}"/>
              </a:ext>
            </a:extLst>
          </p:cNvPr>
          <p:cNvSpPr/>
          <p:nvPr/>
        </p:nvSpPr>
        <p:spPr>
          <a:xfrm>
            <a:off x="9310547" y="1611348"/>
            <a:ext cx="955711" cy="215444"/>
          </a:xfrm>
          <a:prstGeom prst="rect">
            <a:avLst/>
          </a:prstGeom>
        </p:spPr>
        <p:txBody>
          <a:bodyPr wrap="none">
            <a:spAutoFit/>
          </a:bodyPr>
          <a:lstStyle/>
          <a:p>
            <a:r>
              <a:rPr lang="en-GB" sz="800" dirty="0">
                <a:latin typeface="Newtimes roman"/>
              </a:rPr>
              <a:t>(School A website)</a:t>
            </a:r>
          </a:p>
        </p:txBody>
      </p:sp>
      <p:sp>
        <p:nvSpPr>
          <p:cNvPr id="4" name="Rectangle 3">
            <a:extLst>
              <a:ext uri="{FF2B5EF4-FFF2-40B4-BE49-F238E27FC236}">
                <a16:creationId xmlns:a16="http://schemas.microsoft.com/office/drawing/2014/main" id="{B11C7054-4FCC-419A-9BD0-CBF65B218D0F}"/>
              </a:ext>
            </a:extLst>
          </p:cNvPr>
          <p:cNvSpPr/>
          <p:nvPr/>
        </p:nvSpPr>
        <p:spPr>
          <a:xfrm>
            <a:off x="1324135" y="6674246"/>
            <a:ext cx="955711" cy="215444"/>
          </a:xfrm>
          <a:prstGeom prst="rect">
            <a:avLst/>
          </a:prstGeom>
        </p:spPr>
        <p:txBody>
          <a:bodyPr wrap="none">
            <a:spAutoFit/>
          </a:bodyPr>
          <a:lstStyle/>
          <a:p>
            <a:r>
              <a:rPr lang="en-GB" sz="800" dirty="0">
                <a:latin typeface="Newtimes roman"/>
              </a:rPr>
              <a:t>(School A website)</a:t>
            </a:r>
          </a:p>
        </p:txBody>
      </p:sp>
      <p:sp>
        <p:nvSpPr>
          <p:cNvPr id="5" name="Rectangle 4">
            <a:extLst>
              <a:ext uri="{FF2B5EF4-FFF2-40B4-BE49-F238E27FC236}">
                <a16:creationId xmlns:a16="http://schemas.microsoft.com/office/drawing/2014/main" id="{0A34E4E4-40F7-43FE-B35D-29163E78EF1A}"/>
              </a:ext>
            </a:extLst>
          </p:cNvPr>
          <p:cNvSpPr/>
          <p:nvPr/>
        </p:nvSpPr>
        <p:spPr>
          <a:xfrm>
            <a:off x="7818699" y="3941469"/>
            <a:ext cx="955711" cy="215444"/>
          </a:xfrm>
          <a:prstGeom prst="rect">
            <a:avLst/>
          </a:prstGeom>
        </p:spPr>
        <p:txBody>
          <a:bodyPr wrap="none">
            <a:spAutoFit/>
          </a:bodyPr>
          <a:lstStyle/>
          <a:p>
            <a:r>
              <a:rPr lang="en-GB" sz="800" dirty="0">
                <a:latin typeface="Newtimes roman"/>
              </a:rPr>
              <a:t>(School A website)</a:t>
            </a:r>
          </a:p>
        </p:txBody>
      </p:sp>
      <p:sp>
        <p:nvSpPr>
          <p:cNvPr id="7" name="Rectangle 6">
            <a:extLst>
              <a:ext uri="{FF2B5EF4-FFF2-40B4-BE49-F238E27FC236}">
                <a16:creationId xmlns:a16="http://schemas.microsoft.com/office/drawing/2014/main" id="{1001317E-FA67-4F5A-85C8-A52B93291E4D}"/>
              </a:ext>
            </a:extLst>
          </p:cNvPr>
          <p:cNvSpPr/>
          <p:nvPr/>
        </p:nvSpPr>
        <p:spPr>
          <a:xfrm>
            <a:off x="5775301" y="4134391"/>
            <a:ext cx="955711" cy="215444"/>
          </a:xfrm>
          <a:prstGeom prst="rect">
            <a:avLst/>
          </a:prstGeom>
        </p:spPr>
        <p:txBody>
          <a:bodyPr wrap="none">
            <a:spAutoFit/>
          </a:bodyPr>
          <a:lstStyle/>
          <a:p>
            <a:r>
              <a:rPr lang="en-GB" sz="800" dirty="0">
                <a:latin typeface="Newtimes roman"/>
              </a:rPr>
              <a:t>(School A website)</a:t>
            </a:r>
          </a:p>
        </p:txBody>
      </p:sp>
      <p:sp>
        <p:nvSpPr>
          <p:cNvPr id="13" name="Rectangle 12">
            <a:extLst>
              <a:ext uri="{FF2B5EF4-FFF2-40B4-BE49-F238E27FC236}">
                <a16:creationId xmlns:a16="http://schemas.microsoft.com/office/drawing/2014/main" id="{7713ECBF-BCD8-4BE3-8DFC-EF7EEBB03F5E}"/>
              </a:ext>
            </a:extLst>
          </p:cNvPr>
          <p:cNvSpPr/>
          <p:nvPr/>
        </p:nvSpPr>
        <p:spPr>
          <a:xfrm>
            <a:off x="4594764" y="6505795"/>
            <a:ext cx="955711" cy="215444"/>
          </a:xfrm>
          <a:prstGeom prst="rect">
            <a:avLst/>
          </a:prstGeom>
        </p:spPr>
        <p:txBody>
          <a:bodyPr wrap="none">
            <a:spAutoFit/>
          </a:bodyPr>
          <a:lstStyle/>
          <a:p>
            <a:r>
              <a:rPr lang="en-GB" sz="800" dirty="0">
                <a:latin typeface="Newtimes roman"/>
              </a:rPr>
              <a:t>(School A website)</a:t>
            </a:r>
          </a:p>
        </p:txBody>
      </p:sp>
      <p:sp>
        <p:nvSpPr>
          <p:cNvPr id="14" name="Rectangle 13">
            <a:extLst>
              <a:ext uri="{FF2B5EF4-FFF2-40B4-BE49-F238E27FC236}">
                <a16:creationId xmlns:a16="http://schemas.microsoft.com/office/drawing/2014/main" id="{AB3176E7-0A55-49E0-A2C5-46D79466DCB5}"/>
              </a:ext>
            </a:extLst>
          </p:cNvPr>
          <p:cNvSpPr/>
          <p:nvPr/>
        </p:nvSpPr>
        <p:spPr>
          <a:xfrm>
            <a:off x="8013823" y="5947085"/>
            <a:ext cx="955711" cy="215444"/>
          </a:xfrm>
          <a:prstGeom prst="rect">
            <a:avLst/>
          </a:prstGeom>
        </p:spPr>
        <p:txBody>
          <a:bodyPr wrap="none">
            <a:spAutoFit/>
          </a:bodyPr>
          <a:lstStyle/>
          <a:p>
            <a:r>
              <a:rPr lang="en-GB" sz="800" dirty="0">
                <a:latin typeface="Newtimes roman"/>
              </a:rPr>
              <a:t>(School A website)</a:t>
            </a:r>
          </a:p>
        </p:txBody>
      </p:sp>
      <p:pic>
        <p:nvPicPr>
          <p:cNvPr id="25" name="Picture 24">
            <a:extLst>
              <a:ext uri="{FF2B5EF4-FFF2-40B4-BE49-F238E27FC236}">
                <a16:creationId xmlns:a16="http://schemas.microsoft.com/office/drawing/2014/main" id="{0DB8F4F0-2A94-46CC-BDC9-06CDAB0BE6C9}"/>
              </a:ext>
            </a:extLst>
          </p:cNvPr>
          <p:cNvPicPr>
            <a:picLocks noChangeAspect="1"/>
          </p:cNvPicPr>
          <p:nvPr/>
        </p:nvPicPr>
        <p:blipFill>
          <a:blip r:embed="rId13"/>
          <a:stretch>
            <a:fillRect/>
          </a:stretch>
        </p:blipFill>
        <p:spPr>
          <a:xfrm>
            <a:off x="2985231" y="132713"/>
            <a:ext cx="1463167" cy="944962"/>
          </a:xfrm>
          <a:prstGeom prst="rect">
            <a:avLst/>
          </a:prstGeom>
        </p:spPr>
      </p:pic>
    </p:spTree>
    <p:extLst>
      <p:ext uri="{BB962C8B-B14F-4D97-AF65-F5344CB8AC3E}">
        <p14:creationId xmlns:p14="http://schemas.microsoft.com/office/powerpoint/2010/main" val="2837743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F58DC-8ABC-47DE-AF82-B0ECC855492D}"/>
              </a:ext>
            </a:extLst>
          </p:cNvPr>
          <p:cNvSpPr>
            <a:spLocks noGrp="1"/>
          </p:cNvSpPr>
          <p:nvPr>
            <p:ph type="title"/>
          </p:nvPr>
        </p:nvSpPr>
        <p:spPr>
          <a:xfrm>
            <a:off x="-3313174" y="-115148"/>
            <a:ext cx="9601196" cy="1303867"/>
          </a:xfrm>
        </p:spPr>
        <p:txBody>
          <a:bodyPr/>
          <a:lstStyle/>
          <a:p>
            <a:r>
              <a:rPr lang="en-GB" u="sng" dirty="0"/>
              <a:t>conclusion</a:t>
            </a:r>
          </a:p>
        </p:txBody>
      </p:sp>
      <p:sp>
        <p:nvSpPr>
          <p:cNvPr id="5" name="TextBox 4">
            <a:extLst>
              <a:ext uri="{FF2B5EF4-FFF2-40B4-BE49-F238E27FC236}">
                <a16:creationId xmlns:a16="http://schemas.microsoft.com/office/drawing/2014/main" id="{09986C36-DF4C-4E07-AE60-435C4FB0CD5E}"/>
              </a:ext>
            </a:extLst>
          </p:cNvPr>
          <p:cNvSpPr txBox="1"/>
          <p:nvPr/>
        </p:nvSpPr>
        <p:spPr>
          <a:xfrm>
            <a:off x="1082214" y="737233"/>
            <a:ext cx="9411854" cy="5816977"/>
          </a:xfrm>
          <a:prstGeom prst="rect">
            <a:avLst/>
          </a:prstGeom>
          <a:noFill/>
        </p:spPr>
        <p:txBody>
          <a:bodyPr wrap="square" rtlCol="0">
            <a:spAutoFit/>
          </a:bodyPr>
          <a:lstStyle/>
          <a:p>
            <a:r>
              <a:rPr lang="en-GB" sz="1200" dirty="0">
                <a:latin typeface="Newtimes roman"/>
              </a:rPr>
              <a:t>When looking at both Piaget’s theory of constructivism approach and Vygotsky's theory of social constructivism approach we can see that although they have “similar ideas about the way children move through cognitive developmental stages” their main difference was that “Vygotsky placed in far more emphasis that the role of the child’s social environment and the importance of adult interaction and help in learning” (Hryniewicz, 2007 pg. 103) That human learning is constructed and knowledge is constructed through social interaction and is a shared rather than an individual experience. Where as Piaget believed that children were scientists that had to go through cognitive development stages in order to learn (Macblane S 2018 pg. 61-62) and that problem solving is at the heart of learning, thinking, and development.</a:t>
            </a:r>
          </a:p>
          <a:p>
            <a:r>
              <a:rPr lang="en-GB" sz="1200" dirty="0">
                <a:latin typeface="Newtimes roman"/>
              </a:rPr>
              <a:t>	</a:t>
            </a:r>
          </a:p>
          <a:p>
            <a:r>
              <a:rPr lang="en-GB" sz="1200" dirty="0">
                <a:latin typeface="Newtimes roman"/>
              </a:rPr>
              <a:t>Both approaches have positives and negatives  The positives in Constructivism’s approach is that it places more emphasis on sensory input where children are more actively involved. This has a great benefit to SEN children and because the teacher is more of a guide this allows children to investigate things for themselves.</a:t>
            </a:r>
          </a:p>
          <a:p>
            <a:r>
              <a:rPr lang="en-GB" sz="1200" dirty="0">
                <a:latin typeface="Newtimes roman"/>
              </a:rPr>
              <a:t>The negatives are that there is a lack of structure within it and because it calls for the standardised curriculum to be disregarded in favour of a more personalised course of study which is based on the knowledge of the student this could lead to students falling behind. Another way pupils could fall behind is because of the grading being removed in favour of self-evaluation, as teachers may be unaware of pupils who are struggling and as there is no evaluating the student may just be copying others rather than creating knowledge. In all this may lead to confusion and frustration as they may not have the ability to form links between their own knowledge and what they are learning for themselves. (Bright Hub Education 2019)</a:t>
            </a:r>
          </a:p>
          <a:p>
            <a:endParaRPr lang="en-GB" sz="1200" dirty="0">
              <a:latin typeface="Newtimes roman"/>
            </a:endParaRPr>
          </a:p>
          <a:p>
            <a:r>
              <a:rPr lang="en-GB" sz="1200" dirty="0">
                <a:latin typeface="Newtimes roman"/>
              </a:rPr>
              <a:t> The positives in social constructivism’s approach are that it creates an active and engaging learning environment children can engage in active thinking and understanding through discussion and collaboration. By engaging in active thinking and understanding they learn to teach themselves. Prior knowledge is built upon and students work together building team working skills (Lynch 2016) </a:t>
            </a:r>
          </a:p>
          <a:p>
            <a:endParaRPr lang="en-GB" sz="1200" dirty="0">
              <a:latin typeface="Newtimes roman"/>
            </a:endParaRPr>
          </a:p>
          <a:p>
            <a:r>
              <a:rPr lang="en-GB" sz="1200" dirty="0">
                <a:latin typeface="Newtimes roman"/>
              </a:rPr>
              <a:t>The negatives are that it is difficult to know what a child can do on their own it has implications of what exactly is cheating and what's not in relation to copying others and testing and the theory itself lacks structure this is due to two parts Vygotsky’s theory was not focused on children’s learning as an age-related the theory itself so does not properly relate to children’s development added to the fact that his theory was translated into English and so may have been translated incorrectly ( Macblain 2018 pg. 61-62)</a:t>
            </a:r>
          </a:p>
          <a:p>
            <a:endParaRPr lang="en-GB" sz="1200" dirty="0">
              <a:latin typeface="Newtimes roman"/>
            </a:endParaRPr>
          </a:p>
          <a:p>
            <a:r>
              <a:rPr lang="en-GB" sz="1200" dirty="0">
                <a:latin typeface="Newtimes roman"/>
              </a:rPr>
              <a:t>In a nutshell, and in my opinion both approaches have good implications and its place with the learning system but as a total learning system, both have some flaws some students may benefit from some constructivism principles such as SEN children integrated into classrooms such as school A has. However, some mainstream children may need more structure and evaluation.</a:t>
            </a:r>
          </a:p>
          <a:p>
            <a:endParaRPr lang="en-GB" sz="1200" dirty="0">
              <a:latin typeface="Newtimes roman"/>
            </a:endParaRPr>
          </a:p>
          <a:p>
            <a:r>
              <a:rPr lang="en-GB" sz="1200" dirty="0">
                <a:latin typeface="Newtimes roman"/>
              </a:rPr>
              <a:t>In my opinion, the new curriculum has integrated parts of both approaches which are a great thing as it gives us the best of both  which can only improve the school curriculum and help children to learn.</a:t>
            </a:r>
          </a:p>
        </p:txBody>
      </p:sp>
    </p:spTree>
    <p:extLst>
      <p:ext uri="{BB962C8B-B14F-4D97-AF65-F5344CB8AC3E}">
        <p14:creationId xmlns:p14="http://schemas.microsoft.com/office/powerpoint/2010/main" val="27666617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0AE37-8253-4CEC-AFD2-B2C9B73077EF}"/>
              </a:ext>
            </a:extLst>
          </p:cNvPr>
          <p:cNvSpPr>
            <a:spLocks noGrp="1"/>
          </p:cNvSpPr>
          <p:nvPr>
            <p:ph type="title"/>
          </p:nvPr>
        </p:nvSpPr>
        <p:spPr>
          <a:xfrm>
            <a:off x="1103378" y="0"/>
            <a:ext cx="9601196" cy="1303867"/>
          </a:xfrm>
        </p:spPr>
        <p:txBody>
          <a:bodyPr>
            <a:normAutofit fontScale="90000"/>
          </a:bodyPr>
          <a:lstStyle/>
          <a:p>
            <a:r>
              <a:rPr lang="en-GB" dirty="0"/>
              <a:t>References</a:t>
            </a:r>
            <a:br>
              <a:rPr lang="en-GB" dirty="0"/>
            </a:br>
            <a:endParaRPr lang="en-GB" dirty="0"/>
          </a:p>
        </p:txBody>
      </p:sp>
      <p:sp>
        <p:nvSpPr>
          <p:cNvPr id="3" name="Content Placeholder 2">
            <a:extLst>
              <a:ext uri="{FF2B5EF4-FFF2-40B4-BE49-F238E27FC236}">
                <a16:creationId xmlns:a16="http://schemas.microsoft.com/office/drawing/2014/main" id="{8FB7F658-E73E-4217-B121-674DB46679F3}"/>
              </a:ext>
            </a:extLst>
          </p:cNvPr>
          <p:cNvSpPr>
            <a:spLocks noGrp="1"/>
          </p:cNvSpPr>
          <p:nvPr>
            <p:ph idx="1"/>
          </p:nvPr>
        </p:nvSpPr>
        <p:spPr>
          <a:xfrm>
            <a:off x="442652" y="821297"/>
            <a:ext cx="10485117" cy="5797296"/>
          </a:xfrm>
        </p:spPr>
        <p:txBody>
          <a:bodyPr>
            <a:normAutofit/>
          </a:bodyPr>
          <a:lstStyle/>
          <a:p>
            <a:r>
              <a:rPr lang="en-GB" sz="1000" dirty="0">
                <a:latin typeface="Times New Roman" panose="02020603050405020304" pitchFamily="18" charset="0"/>
                <a:cs typeface="Times New Roman" panose="02020603050405020304" pitchFamily="18" charset="0"/>
              </a:rPr>
              <a:t>Aubrey K, and Riley A, (2019) pg. 42-45 (</a:t>
            </a:r>
            <a:r>
              <a:rPr lang="en-GB" sz="1000" dirty="0" err="1">
                <a:latin typeface="Times New Roman" panose="02020603050405020304" pitchFamily="18" charset="0"/>
                <a:cs typeface="Times New Roman" panose="02020603050405020304" pitchFamily="18" charset="0"/>
              </a:rPr>
              <a:t>piaget</a:t>
            </a:r>
            <a:r>
              <a:rPr lang="en-GB" sz="1000" dirty="0">
                <a:latin typeface="Times New Roman" panose="02020603050405020304" pitchFamily="18" charset="0"/>
                <a:cs typeface="Times New Roman" panose="02020603050405020304" pitchFamily="18" charset="0"/>
              </a:rPr>
              <a:t>) and pg. 57-61 (Vygotsky) :</a:t>
            </a:r>
            <a:r>
              <a:rPr lang="en-GB" sz="1000" i="1" dirty="0">
                <a:latin typeface="Times New Roman" panose="02020603050405020304" pitchFamily="18" charset="0"/>
                <a:cs typeface="Times New Roman" panose="02020603050405020304" pitchFamily="18" charset="0"/>
              </a:rPr>
              <a:t>understanding and using Educational Theories 2</a:t>
            </a:r>
            <a:r>
              <a:rPr lang="en-GB" sz="1000" i="1" baseline="30000" dirty="0">
                <a:latin typeface="Times New Roman" panose="02020603050405020304" pitchFamily="18" charset="0"/>
                <a:cs typeface="Times New Roman" panose="02020603050405020304" pitchFamily="18" charset="0"/>
              </a:rPr>
              <a:t>nd</a:t>
            </a:r>
            <a:r>
              <a:rPr lang="en-GB" sz="1000" i="1" dirty="0">
                <a:latin typeface="Times New Roman" panose="02020603050405020304" pitchFamily="18" charset="0"/>
                <a:cs typeface="Times New Roman" panose="02020603050405020304" pitchFamily="18" charset="0"/>
              </a:rPr>
              <a:t> Edition  </a:t>
            </a:r>
            <a:r>
              <a:rPr lang="en-GB" sz="1000" dirty="0">
                <a:latin typeface="Times New Roman" panose="02020603050405020304" pitchFamily="18" charset="0"/>
                <a:cs typeface="Times New Roman" panose="02020603050405020304" pitchFamily="18" charset="0"/>
              </a:rPr>
              <a:t>: published by SAGE publications LTD  London.</a:t>
            </a:r>
          </a:p>
          <a:p>
            <a:r>
              <a:rPr lang="en-GB" sz="1000" dirty="0">
                <a:latin typeface="Times New Roman" panose="02020603050405020304" pitchFamily="18" charset="0"/>
                <a:cs typeface="Times New Roman" panose="02020603050405020304" pitchFamily="18" charset="0"/>
              </a:rPr>
              <a:t>Biography.com : photograph of Jean Piaget Available at :</a:t>
            </a:r>
            <a:r>
              <a:rPr lang="en-GB" sz="1000" u="sng" dirty="0">
                <a:solidFill>
                  <a:schemeClr val="accent4"/>
                </a:solidFill>
                <a:latin typeface="Times New Roman" panose="02020603050405020304" pitchFamily="18" charset="0"/>
                <a:cs typeface="Times New Roman" panose="02020603050405020304" pitchFamily="18" charset="0"/>
              </a:rPr>
              <a:t>https://www.biography.com/scientist/jean-piaget </a:t>
            </a:r>
            <a:r>
              <a:rPr lang="en-GB" sz="1000" dirty="0">
                <a:latin typeface="Times New Roman" panose="02020603050405020304" pitchFamily="18" charset="0"/>
                <a:cs typeface="Times New Roman" panose="02020603050405020304" pitchFamily="18" charset="0"/>
              </a:rPr>
              <a:t>:(Accessed on :oct 22</a:t>
            </a:r>
            <a:r>
              <a:rPr lang="en-GB" sz="1000" baseline="30000" dirty="0">
                <a:latin typeface="Times New Roman" panose="02020603050405020304" pitchFamily="18" charset="0"/>
                <a:cs typeface="Times New Roman" panose="02020603050405020304" pitchFamily="18" charset="0"/>
              </a:rPr>
              <a:t>nd</a:t>
            </a:r>
            <a:r>
              <a:rPr lang="en-GB" sz="1000" dirty="0">
                <a:latin typeface="Times New Roman" panose="02020603050405020304" pitchFamily="18" charset="0"/>
                <a:cs typeface="Times New Roman" panose="02020603050405020304" pitchFamily="18" charset="0"/>
              </a:rPr>
              <a:t> 2019)</a:t>
            </a:r>
          </a:p>
          <a:p>
            <a:r>
              <a:rPr lang="en-GB" sz="1000" dirty="0">
                <a:latin typeface="Times New Roman" panose="02020603050405020304" pitchFamily="18" charset="0"/>
                <a:cs typeface="Times New Roman" panose="02020603050405020304" pitchFamily="18" charset="0"/>
              </a:rPr>
              <a:t>Bosanquet, P,  Radford J and Webster R, (2016) pg. 25 (Piaget) pg. 26-28 (Vygotsky)  : </a:t>
            </a:r>
            <a:r>
              <a:rPr lang="en-GB" sz="1000" i="1" dirty="0">
                <a:latin typeface="Times New Roman" panose="02020603050405020304" pitchFamily="18" charset="0"/>
                <a:cs typeface="Times New Roman" panose="02020603050405020304" pitchFamily="18" charset="0"/>
              </a:rPr>
              <a:t>The teaching assistants guide to effective interaction </a:t>
            </a:r>
            <a:r>
              <a:rPr lang="en-GB" sz="1000" dirty="0">
                <a:latin typeface="Times New Roman" panose="02020603050405020304" pitchFamily="18" charset="0"/>
                <a:cs typeface="Times New Roman" panose="02020603050405020304" pitchFamily="18" charset="0"/>
              </a:rPr>
              <a:t>published by :Routledge Taylor and Frances group Abingdon.</a:t>
            </a:r>
          </a:p>
          <a:p>
            <a:r>
              <a:rPr lang="en-GB" sz="1000" dirty="0">
                <a:latin typeface="Times New Roman" panose="02020603050405020304" pitchFamily="18" charset="0"/>
                <a:cs typeface="Times New Roman" panose="02020603050405020304" pitchFamily="18" charset="0"/>
              </a:rPr>
              <a:t>Bright Hub Education (2019) : website : unknown author :Available at : </a:t>
            </a:r>
            <a:r>
              <a:rPr lang="en-GB" sz="1000" u="sng" dirty="0">
                <a:solidFill>
                  <a:schemeClr val="accent4"/>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https://www.brighthubeducation.com/teaching-methods-tips/76645-pros-and-cons-of-constructivist-learning-theory/</a:t>
            </a:r>
            <a:r>
              <a:rPr lang="en-GB" sz="1000" u="sng" dirty="0">
                <a:solidFill>
                  <a:schemeClr val="accent4"/>
                </a:solidFill>
                <a:latin typeface="Times New Roman" panose="02020603050405020304" pitchFamily="18" charset="0"/>
                <a:cs typeface="Times New Roman" panose="02020603050405020304" pitchFamily="18" charset="0"/>
              </a:rPr>
              <a:t>  </a:t>
            </a:r>
            <a:r>
              <a:rPr lang="en-GB" sz="1000" dirty="0">
                <a:solidFill>
                  <a:schemeClr val="tx1"/>
                </a:solidFill>
                <a:latin typeface="Times New Roman" panose="02020603050405020304" pitchFamily="18" charset="0"/>
                <a:cs typeface="Times New Roman" panose="02020603050405020304" pitchFamily="18" charset="0"/>
              </a:rPr>
              <a:t>(Accessed October 30</a:t>
            </a:r>
            <a:r>
              <a:rPr lang="en-GB" sz="1000" baseline="30000" dirty="0">
                <a:solidFill>
                  <a:schemeClr val="tx1"/>
                </a:solidFill>
                <a:latin typeface="Times New Roman" panose="02020603050405020304" pitchFamily="18" charset="0"/>
                <a:cs typeface="Times New Roman" panose="02020603050405020304" pitchFamily="18" charset="0"/>
              </a:rPr>
              <a:t>th</a:t>
            </a:r>
            <a:r>
              <a:rPr lang="en-GB" sz="1000" dirty="0">
                <a:solidFill>
                  <a:schemeClr val="tx1"/>
                </a:solidFill>
                <a:latin typeface="Times New Roman" panose="02020603050405020304" pitchFamily="18" charset="0"/>
                <a:cs typeface="Times New Roman" panose="02020603050405020304" pitchFamily="18" charset="0"/>
              </a:rPr>
              <a:t> 2019)</a:t>
            </a:r>
          </a:p>
          <a:p>
            <a:r>
              <a:rPr lang="en-GB" sz="1000" dirty="0">
                <a:latin typeface="Times New Roman" panose="02020603050405020304" pitchFamily="18" charset="0"/>
                <a:cs typeface="Times New Roman" panose="02020603050405020304" pitchFamily="18" charset="0"/>
              </a:rPr>
              <a:t>Building Education : sensory room photo : Available at : </a:t>
            </a:r>
            <a:r>
              <a:rPr lang="en-GB" sz="1000" dirty="0">
                <a:solidFill>
                  <a:schemeClr val="accent4"/>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https://b4ed.com/Article/the-importance-of-sensory-rooms-in-schools</a:t>
            </a:r>
            <a:endParaRPr lang="en-GB" sz="1000" dirty="0">
              <a:solidFill>
                <a:schemeClr val="accent4"/>
              </a:solidFill>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Cognitive development theory picture:  available at </a:t>
            </a:r>
            <a:r>
              <a:rPr lang="en-GB" sz="1000" dirty="0">
                <a:solidFill>
                  <a:schemeClr val="accent4"/>
                </a:solidFill>
                <a:latin typeface="Times New Roman" panose="02020603050405020304" pitchFamily="18" charset="0"/>
                <a:cs typeface="Times New Roman" panose="02020603050405020304" pitchFamily="18" charset="0"/>
              </a:rPr>
              <a:t>:</a:t>
            </a:r>
            <a:r>
              <a:rPr lang="en-GB" sz="1000" u="sng" dirty="0">
                <a:solidFill>
                  <a:schemeClr val="accent4"/>
                </a:solidFill>
                <a:latin typeface="Times New Roman" panose="02020603050405020304" pitchFamily="18" charset="0"/>
                <a:cs typeface="Times New Roman" panose="02020603050405020304" pitchFamily="18" charset="0"/>
              </a:rPr>
              <a:t>https://www.slideshare.net/rahmani1/piaget-cognitive-development-theory : </a:t>
            </a:r>
            <a:r>
              <a:rPr lang="en-GB" sz="1000" dirty="0">
                <a:solidFill>
                  <a:schemeClr val="tx1"/>
                </a:solidFill>
                <a:latin typeface="Times New Roman" panose="02020603050405020304" pitchFamily="18" charset="0"/>
                <a:cs typeface="Times New Roman" panose="02020603050405020304" pitchFamily="18" charset="0"/>
              </a:rPr>
              <a:t> (Accessed on October 24</a:t>
            </a:r>
            <a:r>
              <a:rPr lang="en-GB" sz="1000" baseline="30000" dirty="0">
                <a:solidFill>
                  <a:schemeClr val="tx1"/>
                </a:solidFill>
                <a:latin typeface="Times New Roman" panose="02020603050405020304" pitchFamily="18" charset="0"/>
                <a:cs typeface="Times New Roman" panose="02020603050405020304" pitchFamily="18" charset="0"/>
              </a:rPr>
              <a:t>th</a:t>
            </a:r>
            <a:r>
              <a:rPr lang="en-GB" sz="1000" dirty="0">
                <a:solidFill>
                  <a:schemeClr val="tx1"/>
                </a:solidFill>
                <a:latin typeface="Times New Roman" panose="02020603050405020304" pitchFamily="18" charset="0"/>
                <a:cs typeface="Times New Roman" panose="02020603050405020304" pitchFamily="18" charset="0"/>
              </a:rPr>
              <a:t> 2019)</a:t>
            </a:r>
            <a:endParaRPr lang="en-GB" sz="1000" u="sng" dirty="0">
              <a:solidFill>
                <a:schemeClr val="accent4"/>
              </a:solidFill>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Famous people . Com : unknown author. Photograph of Vygotsky  Available at :</a:t>
            </a:r>
            <a:r>
              <a:rPr lang="en-GB" sz="1000" dirty="0">
                <a:solidFill>
                  <a:schemeClr val="accent4"/>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https://www.thefamouspeople.com/profiles/lev-vygotsky-5998.php</a:t>
            </a:r>
            <a:r>
              <a:rPr lang="en-GB" sz="1000" dirty="0">
                <a:solidFill>
                  <a:schemeClr val="accent4"/>
                </a:solidFill>
                <a:latin typeface="Times New Roman" panose="02020603050405020304" pitchFamily="18" charset="0"/>
                <a:cs typeface="Times New Roman" panose="02020603050405020304" pitchFamily="18" charset="0"/>
              </a:rPr>
              <a:t> </a:t>
            </a:r>
            <a:r>
              <a:rPr lang="en-GB" sz="1000" dirty="0">
                <a:latin typeface="Times New Roman" panose="02020603050405020304" pitchFamily="18" charset="0"/>
                <a:cs typeface="Times New Roman" panose="02020603050405020304" pitchFamily="18" charset="0"/>
              </a:rPr>
              <a:t>: (Accessed on :October 24</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2019)</a:t>
            </a:r>
          </a:p>
          <a:p>
            <a:r>
              <a:rPr lang="en-GB" sz="1000" dirty="0">
                <a:latin typeface="Times New Roman" panose="02020603050405020304" pitchFamily="18" charset="0"/>
                <a:cs typeface="Times New Roman" panose="02020603050405020304" pitchFamily="18" charset="0"/>
              </a:rPr>
              <a:t>Hryniewicz, L (2007) pg. 103</a:t>
            </a:r>
            <a:r>
              <a:rPr lang="en-GB" sz="1000" i="1" dirty="0">
                <a:latin typeface="Times New Roman" panose="02020603050405020304" pitchFamily="18" charset="0"/>
                <a:cs typeface="Times New Roman" panose="02020603050405020304" pitchFamily="18" charset="0"/>
              </a:rPr>
              <a:t>: Teaching Assistants the complete handbook </a:t>
            </a:r>
            <a:r>
              <a:rPr lang="en-GB" sz="1000" dirty="0">
                <a:latin typeface="Times New Roman" panose="02020603050405020304" pitchFamily="18" charset="0"/>
                <a:cs typeface="Times New Roman" panose="02020603050405020304" pitchFamily="18" charset="0"/>
              </a:rPr>
              <a:t>: second edition : published by Adamson Publishing Ltd Norwich</a:t>
            </a:r>
          </a:p>
          <a:p>
            <a:r>
              <a:rPr lang="en-GB" sz="1000" dirty="0">
                <a:latin typeface="Times New Roman" panose="02020603050405020304" pitchFamily="18" charset="0"/>
                <a:cs typeface="Times New Roman" panose="02020603050405020304" pitchFamily="18" charset="0"/>
              </a:rPr>
              <a:t>Littleguidedetroit.com: Hands picture : Available at </a:t>
            </a:r>
            <a:r>
              <a:rPr lang="en-GB" sz="1000" u="sng" dirty="0">
                <a:solidFill>
                  <a:schemeClr val="accent4"/>
                </a:solidFill>
                <a:latin typeface="Times New Roman" panose="02020603050405020304" pitchFamily="18" charset="0"/>
                <a:cs typeface="Times New Roman" panose="02020603050405020304" pitchFamily="18" charset="0"/>
              </a:rPr>
              <a:t>:https://www.littleguidedetroit.com/event/art-explorers-special-needs/2019-11-13/ </a:t>
            </a:r>
            <a:r>
              <a:rPr lang="en-GB" sz="1000" dirty="0">
                <a:latin typeface="Times New Roman" panose="02020603050405020304" pitchFamily="18" charset="0"/>
                <a:cs typeface="Times New Roman" panose="02020603050405020304" pitchFamily="18" charset="0"/>
              </a:rPr>
              <a:t>(Accessed October 25</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2019)</a:t>
            </a:r>
          </a:p>
          <a:p>
            <a:r>
              <a:rPr lang="en-GB" sz="1000" dirty="0">
                <a:latin typeface="Times New Roman" panose="02020603050405020304" pitchFamily="18" charset="0"/>
                <a:cs typeface="Times New Roman" panose="02020603050405020304" pitchFamily="18" charset="0"/>
              </a:rPr>
              <a:t>Love that max .com: using nature picture: Available at </a:t>
            </a:r>
            <a:r>
              <a:rPr lang="en-GB" sz="1000" u="sng" dirty="0">
                <a:solidFill>
                  <a:schemeClr val="accent4"/>
                </a:solidFill>
                <a:latin typeface="Times New Roman" panose="02020603050405020304" pitchFamily="18" charset="0"/>
                <a:cs typeface="Times New Roman" panose="02020603050405020304" pitchFamily="18" charset="0"/>
              </a:rPr>
              <a:t>: https://www.lovethatmax.com/2011/11/art-ideas-for-kids-with-special-needs.html</a:t>
            </a:r>
          </a:p>
          <a:p>
            <a:r>
              <a:rPr lang="en-GB" sz="1000" dirty="0">
                <a:solidFill>
                  <a:schemeClr val="tx1"/>
                </a:solidFill>
                <a:latin typeface="Times New Roman" panose="02020603050405020304" pitchFamily="18" charset="0"/>
                <a:cs typeface="Times New Roman" panose="02020603050405020304" pitchFamily="18" charset="0"/>
              </a:rPr>
              <a:t>Lynch, M (2016): Article :</a:t>
            </a:r>
            <a:r>
              <a:rPr lang="en-GB" sz="1000" i="1" dirty="0">
                <a:solidFill>
                  <a:schemeClr val="tx1"/>
                </a:solidFill>
                <a:latin typeface="Times New Roman" panose="02020603050405020304" pitchFamily="18" charset="0"/>
                <a:cs typeface="Times New Roman" panose="02020603050405020304" pitchFamily="18" charset="0"/>
              </a:rPr>
              <a:t>Social constructivism in education </a:t>
            </a:r>
            <a:r>
              <a:rPr lang="en-GB" sz="1000" dirty="0">
                <a:solidFill>
                  <a:schemeClr val="tx1"/>
                </a:solidFill>
                <a:latin typeface="Times New Roman" panose="02020603050405020304" pitchFamily="18" charset="0"/>
                <a:cs typeface="Times New Roman" panose="02020603050405020304" pitchFamily="18" charset="0"/>
              </a:rPr>
              <a:t>: Available at : </a:t>
            </a:r>
            <a:r>
              <a:rPr lang="en-GB" sz="1000" dirty="0">
                <a:solidFill>
                  <a:schemeClr val="accent4"/>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https://www.theedadvocate.org/social-constructivism-in-education/</a:t>
            </a:r>
            <a:r>
              <a:rPr lang="en-GB" sz="1000" dirty="0">
                <a:solidFill>
                  <a:schemeClr val="accent4"/>
                </a:solidFill>
                <a:latin typeface="Times New Roman" panose="02020603050405020304" pitchFamily="18" charset="0"/>
                <a:cs typeface="Times New Roman" panose="02020603050405020304" pitchFamily="18" charset="0"/>
              </a:rPr>
              <a:t> </a:t>
            </a:r>
            <a:r>
              <a:rPr lang="en-GB" sz="1000" dirty="0">
                <a:solidFill>
                  <a:schemeClr val="tx1"/>
                </a:solidFill>
                <a:latin typeface="Times New Roman" panose="02020603050405020304" pitchFamily="18" charset="0"/>
                <a:cs typeface="Times New Roman" panose="02020603050405020304" pitchFamily="18" charset="0"/>
              </a:rPr>
              <a:t>(Accessed October 29</a:t>
            </a:r>
            <a:r>
              <a:rPr lang="en-GB" sz="1000" baseline="30000" dirty="0">
                <a:solidFill>
                  <a:schemeClr val="tx1"/>
                </a:solidFill>
                <a:latin typeface="Times New Roman" panose="02020603050405020304" pitchFamily="18" charset="0"/>
                <a:cs typeface="Times New Roman" panose="02020603050405020304" pitchFamily="18" charset="0"/>
              </a:rPr>
              <a:t>th</a:t>
            </a:r>
            <a:r>
              <a:rPr lang="en-GB" sz="1000" dirty="0">
                <a:solidFill>
                  <a:schemeClr val="tx1"/>
                </a:solidFill>
                <a:latin typeface="Times New Roman" panose="02020603050405020304" pitchFamily="18" charset="0"/>
                <a:cs typeface="Times New Roman" panose="02020603050405020304" pitchFamily="18" charset="0"/>
              </a:rPr>
              <a:t> 2019)</a:t>
            </a:r>
            <a:endParaRPr lang="en-GB" sz="1000" dirty="0">
              <a:solidFill>
                <a:schemeClr val="accent4"/>
              </a:solidFill>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Macblane S (2018) pg. 61-62: </a:t>
            </a:r>
            <a:r>
              <a:rPr lang="en-GB" sz="1000" i="1" dirty="0">
                <a:latin typeface="Times New Roman" panose="02020603050405020304" pitchFamily="18" charset="0"/>
                <a:cs typeface="Times New Roman" panose="02020603050405020304" pitchFamily="18" charset="0"/>
              </a:rPr>
              <a:t>learning theories for early years practice </a:t>
            </a:r>
            <a:r>
              <a:rPr lang="en-GB" sz="1000" dirty="0">
                <a:latin typeface="Times New Roman" panose="02020603050405020304" pitchFamily="18" charset="0"/>
                <a:cs typeface="Times New Roman" panose="02020603050405020304" pitchFamily="18" charset="0"/>
              </a:rPr>
              <a:t>: published by : SAGE publications Ltd London </a:t>
            </a:r>
          </a:p>
          <a:p>
            <a:r>
              <a:rPr lang="en-GB" sz="1000" dirty="0">
                <a:latin typeface="Times New Roman" panose="02020603050405020304" pitchFamily="18" charset="0"/>
                <a:cs typeface="Times New Roman" panose="02020603050405020304" pitchFamily="18" charset="0"/>
              </a:rPr>
              <a:t>Macleod F, and </a:t>
            </a:r>
            <a:r>
              <a:rPr lang="en-GB" sz="1000" dirty="0" err="1">
                <a:latin typeface="Times New Roman" panose="02020603050405020304" pitchFamily="18" charset="0"/>
                <a:cs typeface="Times New Roman" panose="02020603050405020304" pitchFamily="18" charset="0"/>
              </a:rPr>
              <a:t>Golby</a:t>
            </a:r>
            <a:r>
              <a:rPr lang="en-GB" sz="1000" dirty="0">
                <a:latin typeface="Times New Roman" panose="02020603050405020304" pitchFamily="18" charset="0"/>
                <a:cs typeface="Times New Roman" panose="02020603050405020304" pitchFamily="18" charset="0"/>
              </a:rPr>
              <a:t> M, (2003)pages 345-361: journal:-Teacher Development volume 7, issue 3 &gt;An international journal of teachers’ professional development.. Article titles Theories of learning and pedagogy: issues for teacher development.</a:t>
            </a:r>
            <a:r>
              <a:rPr lang="en-GB" sz="1000" i="1" dirty="0">
                <a:latin typeface="Times New Roman" panose="02020603050405020304" pitchFamily="18" charset="0"/>
                <a:cs typeface="Times New Roman" panose="02020603050405020304" pitchFamily="18" charset="0"/>
              </a:rPr>
              <a:t> : </a:t>
            </a:r>
            <a:r>
              <a:rPr lang="en-GB" sz="1000" dirty="0">
                <a:latin typeface="Times New Roman" panose="02020603050405020304" pitchFamily="18" charset="0"/>
                <a:cs typeface="Times New Roman" panose="02020603050405020304" pitchFamily="18" charset="0"/>
              </a:rPr>
              <a:t>published by Taylor &amp; Francis Group London and New York. </a:t>
            </a:r>
            <a:endParaRPr lang="en-GB" sz="1000" i="1" dirty="0">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Olusegun </a:t>
            </a:r>
            <a:r>
              <a:rPr lang="en-GB" sz="1000" dirty="0" err="1">
                <a:latin typeface="Times New Roman" panose="02020603050405020304" pitchFamily="18" charset="0"/>
                <a:cs typeface="Times New Roman" panose="02020603050405020304" pitchFamily="18" charset="0"/>
              </a:rPr>
              <a:t>Dr.</a:t>
            </a:r>
            <a:r>
              <a:rPr lang="en-GB" sz="1000" dirty="0">
                <a:latin typeface="Times New Roman" panose="02020603050405020304" pitchFamily="18" charset="0"/>
                <a:cs typeface="Times New Roman" panose="02020603050405020304" pitchFamily="18" charset="0"/>
              </a:rPr>
              <a:t> B, S, IOSR Journal of Research &amp; Method in Education  :Volume 5, Issue 6 Ver. I  (Nov. - Dec. 2015)pages 66 -70 Available at: </a:t>
            </a:r>
            <a:r>
              <a:rPr lang="en-GB" sz="1000" u="sng" dirty="0">
                <a:solidFill>
                  <a:schemeClr val="accent4"/>
                </a:solidFill>
                <a:latin typeface="Times New Roman" panose="02020603050405020304" pitchFamily="18" charset="0"/>
                <a:cs typeface="Times New Roman" panose="02020603050405020304" pitchFamily="18" charset="0"/>
              </a:rPr>
              <a:t>https://pdfs.semanticscholar.org/1c75/083a05630a663371136310a30060a2afe4b1.pdf  </a:t>
            </a:r>
            <a:r>
              <a:rPr lang="en-GB" sz="1000" dirty="0">
                <a:latin typeface="Times New Roman" panose="02020603050405020304" pitchFamily="18" charset="0"/>
                <a:cs typeface="Times New Roman" panose="02020603050405020304" pitchFamily="18" charset="0"/>
              </a:rPr>
              <a:t>Accessed (Oct 21st 2019)</a:t>
            </a:r>
          </a:p>
          <a:p>
            <a:r>
              <a:rPr lang="en-GB" sz="1000" dirty="0" err="1">
                <a:latin typeface="Times New Roman" panose="02020603050405020304" pitchFamily="18" charset="0"/>
                <a:cs typeface="Times New Roman" panose="02020603050405020304" pitchFamily="18" charset="0"/>
              </a:rPr>
              <a:t>Ozment</a:t>
            </a:r>
            <a:r>
              <a:rPr lang="en-GB" sz="1000" dirty="0">
                <a:latin typeface="Times New Roman" panose="02020603050405020304" pitchFamily="18" charset="0"/>
                <a:cs typeface="Times New Roman" panose="02020603050405020304" pitchFamily="18" charset="0"/>
              </a:rPr>
              <a:t> H, (1016) : Objectivism vs. Constructivism: picture:  Available at </a:t>
            </a:r>
            <a:r>
              <a:rPr lang="en-GB" sz="1000" u="sng" dirty="0">
                <a:solidFill>
                  <a:schemeClr val="accent4"/>
                </a:solidFill>
                <a:latin typeface="Times New Roman" panose="02020603050405020304" pitchFamily="18" charset="0"/>
                <a:cs typeface="Times New Roman" panose="02020603050405020304" pitchFamily="18" charset="0"/>
              </a:rPr>
              <a:t>: https://hannahozment.wordpress.com/2016/02/22/blog-post-title/  </a:t>
            </a:r>
            <a:r>
              <a:rPr lang="en-GB" sz="1000" dirty="0">
                <a:latin typeface="Times New Roman" panose="02020603050405020304" pitchFamily="18" charset="0"/>
                <a:cs typeface="Times New Roman" panose="02020603050405020304" pitchFamily="18" charset="0"/>
              </a:rPr>
              <a:t>(Accessed  October 23rd 2019)</a:t>
            </a:r>
          </a:p>
          <a:p>
            <a:r>
              <a:rPr lang="en-GB" sz="1000" dirty="0">
                <a:latin typeface="Times New Roman" panose="02020603050405020304" pitchFamily="18" charset="0"/>
                <a:cs typeface="Times New Roman" panose="02020603050405020304" pitchFamily="18" charset="0"/>
              </a:rPr>
              <a:t>Parenting first cry .com : picture of number ordering :Available at : </a:t>
            </a:r>
            <a:r>
              <a:rPr lang="en-GB" sz="1000" dirty="0">
                <a:solidFill>
                  <a:schemeClr val="accent4"/>
                </a:solidFill>
                <a:latin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https://parenting.firstcry.com/articles/15-number-recognition-activities-for-preschool-kids/</a:t>
            </a:r>
            <a:r>
              <a:rPr lang="en-GB" sz="1000" dirty="0">
                <a:solidFill>
                  <a:schemeClr val="accent4"/>
                </a:solidFill>
                <a:latin typeface="Times New Roman" panose="02020603050405020304" pitchFamily="18" charset="0"/>
                <a:cs typeface="Times New Roman" panose="02020603050405020304" pitchFamily="18" charset="0"/>
              </a:rPr>
              <a:t> </a:t>
            </a:r>
            <a:r>
              <a:rPr lang="en-GB" sz="1000" dirty="0">
                <a:latin typeface="Times New Roman" panose="02020603050405020304" pitchFamily="18" charset="0"/>
                <a:cs typeface="Times New Roman" panose="02020603050405020304" pitchFamily="18" charset="0"/>
              </a:rPr>
              <a:t>(Accessed October 24</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2019)</a:t>
            </a:r>
          </a:p>
          <a:p>
            <a:r>
              <a:rPr lang="en-GB" sz="1000" dirty="0">
                <a:latin typeface="Times New Roman" panose="02020603050405020304" pitchFamily="18" charset="0"/>
                <a:cs typeface="Times New Roman" panose="02020603050405020304" pitchFamily="18" charset="0"/>
              </a:rPr>
              <a:t>Pinterest .com picture of phonics area: Available at : </a:t>
            </a:r>
            <a:r>
              <a:rPr lang="en-GB" sz="1000" u="sng" dirty="0">
                <a:solidFill>
                  <a:schemeClr val="accent4"/>
                </a:solidFill>
                <a:latin typeface="Times New Roman" panose="02020603050405020304" pitchFamily="18" charset="0"/>
                <a:cs typeface="Times New Roman" panose="02020603050405020304" pitchFamily="18" charset="0"/>
              </a:rPr>
              <a:t>https://www.pinterest.co.uk/pin/692287773947261924/ </a:t>
            </a:r>
            <a:r>
              <a:rPr lang="en-GB" sz="1000" dirty="0">
                <a:latin typeface="Times New Roman" panose="02020603050405020304" pitchFamily="18" charset="0"/>
                <a:cs typeface="Times New Roman" panose="02020603050405020304" pitchFamily="18" charset="0"/>
              </a:rPr>
              <a:t>Accessed (October 22nd 2019)</a:t>
            </a:r>
          </a:p>
          <a:p>
            <a:r>
              <a:rPr lang="en-GB" sz="1000" dirty="0">
                <a:latin typeface="Times New Roman" panose="02020603050405020304" pitchFamily="18" charset="0"/>
                <a:cs typeface="Times New Roman" panose="02020603050405020304" pitchFamily="18" charset="0"/>
              </a:rPr>
              <a:t>Pinterest.com picture of phonics cards: Available at </a:t>
            </a:r>
            <a:r>
              <a:rPr lang="en-GB" sz="1000" u="sng" dirty="0">
                <a:solidFill>
                  <a:schemeClr val="accent4"/>
                </a:solidFill>
                <a:latin typeface="Times New Roman" panose="02020603050405020304" pitchFamily="18" charset="0"/>
                <a:cs typeface="Times New Roman" panose="02020603050405020304" pitchFamily="18" charset="0"/>
              </a:rPr>
              <a:t>: https://www.pinterest.co.uk/pin/5 25654587742048631/?lp=true</a:t>
            </a:r>
            <a:r>
              <a:rPr lang="en-GB" sz="1000" dirty="0">
                <a:latin typeface="Times New Roman" panose="02020603050405020304" pitchFamily="18" charset="0"/>
                <a:cs typeface="Times New Roman" panose="02020603050405020304" pitchFamily="18" charset="0"/>
              </a:rPr>
              <a:t>   Accessed (Oct 22nd 2019)</a:t>
            </a:r>
          </a:p>
          <a:p>
            <a:r>
              <a:rPr lang="en-GB" sz="1000" dirty="0">
                <a:latin typeface="Times New Roman" panose="02020603050405020304" pitchFamily="18" charset="0"/>
                <a:cs typeface="Times New Roman" panose="02020603050405020304" pitchFamily="18" charset="0"/>
              </a:rPr>
              <a:t>Play- learn : Messy play picture : Available at </a:t>
            </a:r>
            <a:r>
              <a:rPr lang="en-GB" sz="1000" u="sng" dirty="0">
                <a:solidFill>
                  <a:schemeClr val="accent4"/>
                </a:solidFill>
                <a:latin typeface="Times New Roman" panose="02020603050405020304" pitchFamily="18" charset="0"/>
                <a:cs typeface="Times New Roman" panose="02020603050405020304" pitchFamily="18" charset="0"/>
                <a:hlinkClick r:id="rId7">
                  <a:extLst>
                    <a:ext uri="{A12FA001-AC4F-418D-AE19-62706E023703}">
                      <ahyp:hlinkClr xmlns:ahyp="http://schemas.microsoft.com/office/drawing/2018/hyperlinkcolor" val="tx"/>
                    </a:ext>
                  </a:extLst>
                </a:hlinkClick>
              </a:rPr>
              <a:t>http://play-learn.co.uk/product/messy-play-gelli-3-colours-15-x-50g-sachets/</a:t>
            </a:r>
            <a:r>
              <a:rPr lang="en-GB" sz="1000" u="sng" dirty="0">
                <a:solidFill>
                  <a:schemeClr val="accent4"/>
                </a:solidFill>
                <a:latin typeface="Times New Roman" panose="02020603050405020304" pitchFamily="18" charset="0"/>
                <a:cs typeface="Times New Roman" panose="02020603050405020304" pitchFamily="18" charset="0"/>
              </a:rPr>
              <a:t> </a:t>
            </a:r>
            <a:r>
              <a:rPr lang="en-GB" sz="1000" dirty="0">
                <a:solidFill>
                  <a:schemeClr val="tx1"/>
                </a:solidFill>
                <a:latin typeface="Times New Roman" panose="02020603050405020304" pitchFamily="18" charset="0"/>
                <a:cs typeface="Times New Roman" panose="02020603050405020304" pitchFamily="18" charset="0"/>
              </a:rPr>
              <a:t>(Accessed October 30</a:t>
            </a:r>
            <a:r>
              <a:rPr lang="en-GB" sz="1000" baseline="30000" dirty="0">
                <a:solidFill>
                  <a:schemeClr val="tx1"/>
                </a:solidFill>
                <a:latin typeface="Times New Roman" panose="02020603050405020304" pitchFamily="18" charset="0"/>
                <a:cs typeface="Times New Roman" panose="02020603050405020304" pitchFamily="18" charset="0"/>
              </a:rPr>
              <a:t>th</a:t>
            </a:r>
            <a:r>
              <a:rPr lang="en-GB" sz="1000" dirty="0">
                <a:solidFill>
                  <a:schemeClr val="tx1"/>
                </a:solidFill>
                <a:latin typeface="Times New Roman" panose="02020603050405020304" pitchFamily="18" charset="0"/>
                <a:cs typeface="Times New Roman" panose="02020603050405020304" pitchFamily="18" charset="0"/>
              </a:rPr>
              <a:t> 2019)</a:t>
            </a:r>
            <a:endParaRPr lang="en-GB" sz="1000" u="sng" dirty="0">
              <a:solidFill>
                <a:schemeClr val="accent4"/>
              </a:solidFill>
              <a:latin typeface="Times New Roman" panose="02020603050405020304" pitchFamily="18" charset="0"/>
              <a:cs typeface="Times New Roman" panose="02020603050405020304" pitchFamily="18" charset="0"/>
            </a:endParaRPr>
          </a:p>
          <a:p>
            <a:pPr marL="0" indent="0">
              <a:buNone/>
            </a:pPr>
            <a:endParaRPr lang="en-GB" sz="1000" dirty="0">
              <a:solidFill>
                <a:schemeClr val="tx1"/>
              </a:solidFill>
            </a:endParaRPr>
          </a:p>
        </p:txBody>
      </p:sp>
    </p:spTree>
    <p:extLst>
      <p:ext uri="{BB962C8B-B14F-4D97-AF65-F5344CB8AC3E}">
        <p14:creationId xmlns:p14="http://schemas.microsoft.com/office/powerpoint/2010/main" val="271478466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themeOverride>
</file>

<file path=docProps/app.xml><?xml version="1.0" encoding="utf-8"?>
<Properties xmlns="http://schemas.openxmlformats.org/officeDocument/2006/extended-properties" xmlns:vt="http://schemas.openxmlformats.org/officeDocument/2006/docPropsVTypes">
  <Template/>
  <TotalTime>1912</TotalTime>
  <Words>2822</Words>
  <Application>Microsoft Office PowerPoint</Application>
  <PresentationFormat>Widescreen</PresentationFormat>
  <Paragraphs>109</Paragraphs>
  <Slides>6</Slides>
  <Notes>1</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6</vt:i4>
      </vt:variant>
    </vt:vector>
  </HeadingPairs>
  <TitlesOfParts>
    <vt:vector size="15" baseType="lpstr">
      <vt:lpstr>Arial</vt:lpstr>
      <vt:lpstr>Calibri</vt:lpstr>
      <vt:lpstr>Calibri Light</vt:lpstr>
      <vt:lpstr>Garamond</vt:lpstr>
      <vt:lpstr>Newtimes roman</vt:lpstr>
      <vt:lpstr>Times New Roman</vt:lpstr>
      <vt:lpstr>Organic</vt:lpstr>
      <vt:lpstr>Custom Design</vt:lpstr>
      <vt:lpstr>1_Organic</vt:lpstr>
      <vt:lpstr>      How constructivism and social constructivism, two of the theoretical approaches to learning, underpin classroom practice.</vt:lpstr>
      <vt:lpstr>PowerPoint Presentation</vt:lpstr>
      <vt:lpstr>PowerPoint Presentation</vt:lpstr>
      <vt:lpstr>PowerPoint Presentation</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theoretical approaches to learning underpin classroom practice.</dc:title>
  <dc:creator>naomi oddie</dc:creator>
  <cp:lastModifiedBy>naomi oddie</cp:lastModifiedBy>
  <cp:revision>104</cp:revision>
  <dcterms:created xsi:type="dcterms:W3CDTF">2019-10-29T11:00:01Z</dcterms:created>
  <dcterms:modified xsi:type="dcterms:W3CDTF">2019-11-03T17:31:04Z</dcterms:modified>
</cp:coreProperties>
</file>