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9" r:id="rId1"/>
  </p:sldMasterIdLst>
  <p:notesMasterIdLst>
    <p:notesMasterId r:id="rId26"/>
  </p:notesMasterIdLst>
  <p:sldIdLst>
    <p:sldId id="256" r:id="rId2"/>
    <p:sldId id="309" r:id="rId3"/>
    <p:sldId id="263" r:id="rId4"/>
    <p:sldId id="300" r:id="rId5"/>
    <p:sldId id="301" r:id="rId6"/>
    <p:sldId id="302" r:id="rId7"/>
    <p:sldId id="303" r:id="rId8"/>
    <p:sldId id="304" r:id="rId9"/>
    <p:sldId id="305" r:id="rId10"/>
    <p:sldId id="306" r:id="rId11"/>
    <p:sldId id="265" r:id="rId12"/>
    <p:sldId id="266" r:id="rId13"/>
    <p:sldId id="267" r:id="rId14"/>
    <p:sldId id="277" r:id="rId15"/>
    <p:sldId id="278" r:id="rId16"/>
    <p:sldId id="279" r:id="rId17"/>
    <p:sldId id="280" r:id="rId18"/>
    <p:sldId id="281" r:id="rId19"/>
    <p:sldId id="270" r:id="rId20"/>
    <p:sldId id="282" r:id="rId21"/>
    <p:sldId id="283" r:id="rId22"/>
    <p:sldId id="299" r:id="rId23"/>
    <p:sldId id="308" r:id="rId24"/>
    <p:sldId id="269" r:id="rId2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80" autoAdjust="0"/>
    <p:restoredTop sz="94660"/>
  </p:normalViewPr>
  <p:slideViewPr>
    <p:cSldViewPr snapToGrid="0">
      <p:cViewPr varScale="1">
        <p:scale>
          <a:sx n="114" d="100"/>
          <a:sy n="114" d="100"/>
        </p:scale>
        <p:origin x="186"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7F582F-BB5F-4FE3-92A1-5C9F6A5C8148}" type="datetimeFigureOut">
              <a:rPr lang="en-GB" smtClean="0"/>
              <a:t>15/09/2022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92D1BF-9717-41D0-B0D4-5FB1A07145AF}" type="slidenum">
              <a:rPr lang="en-GB" smtClean="0"/>
              <a:t>‹#›</a:t>
            </a:fld>
            <a:endParaRPr lang="en-GB"/>
          </a:p>
        </p:txBody>
      </p:sp>
    </p:spTree>
    <p:extLst>
      <p:ext uri="{BB962C8B-B14F-4D97-AF65-F5344CB8AC3E}">
        <p14:creationId xmlns:p14="http://schemas.microsoft.com/office/powerpoint/2010/main" val="1799926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D4EDB76-6F7E-411E-997D-B8D3EB78E0B4}" type="datetimeFigureOut">
              <a:rPr lang="en-GB" smtClean="0"/>
              <a:t>15/09/2022</a:t>
            </a:fld>
            <a:endParaRPr lang="en-GB"/>
          </a:p>
        </p:txBody>
      </p:sp>
      <p:sp>
        <p:nvSpPr>
          <p:cNvPr id="5" name="Footer Placeholder 4"/>
          <p:cNvSpPr>
            <a:spLocks noGrp="1"/>
          </p:cNvSpPr>
          <p:nvPr>
            <p:ph type="ftr" sz="quarter" idx="11"/>
          </p:nvPr>
        </p:nvSpPr>
        <p:spPr>
          <a:xfrm>
            <a:off x="2416500" y="329307"/>
            <a:ext cx="4973915" cy="309201"/>
          </a:xfrm>
        </p:spPr>
        <p:txBody>
          <a:bodyPr/>
          <a:lstStyle/>
          <a:p>
            <a:endParaRPr lang="en-GB"/>
          </a:p>
        </p:txBody>
      </p:sp>
      <p:sp>
        <p:nvSpPr>
          <p:cNvPr id="6" name="Slide Number Placeholder 5"/>
          <p:cNvSpPr>
            <a:spLocks noGrp="1"/>
          </p:cNvSpPr>
          <p:nvPr>
            <p:ph type="sldNum" sz="quarter" idx="12"/>
          </p:nvPr>
        </p:nvSpPr>
        <p:spPr>
          <a:xfrm>
            <a:off x="1437664" y="798973"/>
            <a:ext cx="811019" cy="503578"/>
          </a:xfrm>
        </p:spPr>
        <p:txBody>
          <a:bodyPr/>
          <a:lstStyle/>
          <a:p>
            <a:fld id="{2C02CD67-AE6E-4488-9253-D8CE028D5512}" type="slidenum">
              <a:rPr lang="en-GB" smtClean="0"/>
              <a:t>‹#›</a:t>
            </a:fld>
            <a:endParaRPr lang="en-GB"/>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55306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4EDB76-6F7E-411E-997D-B8D3EB78E0B4}" type="datetimeFigureOut">
              <a:rPr lang="en-GB" smtClean="0"/>
              <a:t>15/09/2022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02CD67-AE6E-4488-9253-D8CE028D5512}" type="slidenum">
              <a:rPr lang="en-GB" smtClean="0"/>
              <a:t>‹#›</a:t>
            </a:fld>
            <a:endParaRPr lang="en-GB"/>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2227191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D4EDB76-6F7E-411E-997D-B8D3EB78E0B4}" type="datetimeFigureOut">
              <a:rPr lang="en-GB" smtClean="0"/>
              <a:t>15/09/2022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02CD67-AE6E-4488-9253-D8CE028D5512}" type="slidenum">
              <a:rPr lang="en-GB" smtClean="0"/>
              <a:t>‹#›</a:t>
            </a:fld>
            <a:endParaRPr lang="en-GB"/>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319518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D4EDB76-6F7E-411E-997D-B8D3EB78E0B4}" type="datetimeFigureOut">
              <a:rPr lang="en-GB" smtClean="0"/>
              <a:t>15/09/2022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02CD67-AE6E-4488-9253-D8CE028D5512}" type="slidenum">
              <a:rPr lang="en-GB" smtClean="0"/>
              <a:t>‹#›</a:t>
            </a:fld>
            <a:endParaRPr lang="en-GB"/>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690256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D4EDB76-6F7E-411E-997D-B8D3EB78E0B4}" type="datetimeFigureOut">
              <a:rPr lang="en-GB" smtClean="0"/>
              <a:t>15/09/2022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02CD67-AE6E-4488-9253-D8CE028D5512}" type="slidenum">
              <a:rPr lang="en-GB" smtClean="0"/>
              <a:t>‹#›</a:t>
            </a:fld>
            <a:endParaRPr lang="en-GB"/>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976302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ED4EDB76-6F7E-411E-997D-B8D3EB78E0B4}" type="datetimeFigureOut">
              <a:rPr lang="en-GB" smtClean="0"/>
              <a:t>15/09/2022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02CD67-AE6E-4488-9253-D8CE028D5512}" type="slidenum">
              <a:rPr lang="en-GB" smtClean="0"/>
              <a:t>‹#›</a:t>
            </a:fld>
            <a:endParaRPr lang="en-GB"/>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433425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D4EDB76-6F7E-411E-997D-B8D3EB78E0B4}" type="datetimeFigureOut">
              <a:rPr lang="en-GB" smtClean="0"/>
              <a:t>15/09/2022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02CD67-AE6E-4488-9253-D8CE028D5512}" type="slidenum">
              <a:rPr lang="en-GB" smtClean="0"/>
              <a:t>‹#›</a:t>
            </a:fld>
            <a:endParaRPr lang="en-GB"/>
          </a:p>
        </p:txBody>
      </p:sp>
    </p:spTree>
    <p:extLst>
      <p:ext uri="{BB962C8B-B14F-4D97-AF65-F5344CB8AC3E}">
        <p14:creationId xmlns:p14="http://schemas.microsoft.com/office/powerpoint/2010/main" val="27974886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ED4EDB76-6F7E-411E-997D-B8D3EB78E0B4}" type="datetimeFigureOut">
              <a:rPr lang="en-GB" smtClean="0"/>
              <a:t>15/09/2022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02CD67-AE6E-4488-9253-D8CE028D5512}" type="slidenum">
              <a:rPr lang="en-GB" smtClean="0"/>
              <a:t>‹#›</a:t>
            </a:fld>
            <a:endParaRPr lang="en-GB"/>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865873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ED4EDB76-6F7E-411E-997D-B8D3EB78E0B4}" type="datetimeFigureOut">
              <a:rPr lang="en-GB" smtClean="0"/>
              <a:t>15/09/2022</a:t>
            </a:fld>
            <a:endParaRPr lang="en-GB"/>
          </a:p>
        </p:txBody>
      </p:sp>
      <p:sp>
        <p:nvSpPr>
          <p:cNvPr id="6" name="Footer Placeholder 5"/>
          <p:cNvSpPr>
            <a:spLocks noGrp="1"/>
          </p:cNvSpPr>
          <p:nvPr>
            <p:ph type="ftr" sz="quarter" idx="11"/>
          </p:nvPr>
        </p:nvSpPr>
        <p:spPr>
          <a:xfrm>
            <a:off x="1447382" y="318640"/>
            <a:ext cx="5541004" cy="320931"/>
          </a:xfrm>
        </p:spPr>
        <p:txBody>
          <a:bodyPr/>
          <a:lstStyle/>
          <a:p>
            <a:endParaRPr lang="en-GB"/>
          </a:p>
        </p:txBody>
      </p:sp>
      <p:sp>
        <p:nvSpPr>
          <p:cNvPr id="7" name="Slide Number Placeholder 6"/>
          <p:cNvSpPr>
            <a:spLocks noGrp="1"/>
          </p:cNvSpPr>
          <p:nvPr>
            <p:ph type="sldNum" sz="quarter" idx="12"/>
          </p:nvPr>
        </p:nvSpPr>
        <p:spPr/>
        <p:txBody>
          <a:bodyPr/>
          <a:lstStyle/>
          <a:p>
            <a:fld id="{2C02CD67-AE6E-4488-9253-D8CE028D5512}" type="slidenum">
              <a:rPr lang="en-GB" smtClean="0"/>
              <a:t>‹#›</a:t>
            </a:fld>
            <a:endParaRPr lang="en-GB"/>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2288427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4EDB76-6F7E-411E-997D-B8D3EB78E0B4}" type="datetimeFigureOut">
              <a:rPr lang="en-GB" smtClean="0"/>
              <a:t>15/09/2022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02CD67-AE6E-4488-9253-D8CE028D5512}" type="slidenum">
              <a:rPr lang="en-GB" smtClean="0"/>
              <a:t>‹#›</a:t>
            </a:fld>
            <a:endParaRPr lang="en-GB"/>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657998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4EDB76-6F7E-411E-997D-B8D3EB78E0B4}" type="datetimeFigureOut">
              <a:rPr lang="en-GB" smtClean="0"/>
              <a:t>15/09/2022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02CD67-AE6E-4488-9253-D8CE028D5512}" type="slidenum">
              <a:rPr lang="en-GB" smtClean="0"/>
              <a:t>‹#›</a:t>
            </a:fld>
            <a:endParaRPr lang="en-GB"/>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23215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ED4EDB76-6F7E-411E-997D-B8D3EB78E0B4}" type="datetimeFigureOut">
              <a:rPr lang="en-GB" smtClean="0"/>
              <a:t>15/09/2022</a:t>
            </a:fld>
            <a:endParaRPr lang="en-GB"/>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2C02CD67-AE6E-4488-9253-D8CE028D5512}" type="slidenum">
              <a:rPr lang="en-GB" smtClean="0"/>
              <a:t>‹#›</a:t>
            </a:fld>
            <a:endParaRPr lang="en-GB"/>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75803649"/>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443D3A-FFC4-4842-94E9-9684B1176B1F}"/>
              </a:ext>
            </a:extLst>
          </p:cNvPr>
          <p:cNvSpPr>
            <a:spLocks noGrp="1"/>
          </p:cNvSpPr>
          <p:nvPr>
            <p:ph type="ctrTitle"/>
          </p:nvPr>
        </p:nvSpPr>
        <p:spPr>
          <a:xfrm>
            <a:off x="2417779" y="802298"/>
            <a:ext cx="9220943" cy="2541431"/>
          </a:xfrm>
        </p:spPr>
        <p:txBody>
          <a:bodyPr>
            <a:normAutofit fontScale="90000"/>
          </a:bodyPr>
          <a:lstStyle/>
          <a:p>
            <a:pPr algn="ctr"/>
            <a:r>
              <a:rPr lang="en-GB" dirty="0"/>
              <a:t>Leading and Implementing Workplace Change</a:t>
            </a:r>
          </a:p>
        </p:txBody>
      </p:sp>
      <p:sp>
        <p:nvSpPr>
          <p:cNvPr id="3" name="Subtitle 2">
            <a:extLst>
              <a:ext uri="{FF2B5EF4-FFF2-40B4-BE49-F238E27FC236}">
                <a16:creationId xmlns:a16="http://schemas.microsoft.com/office/drawing/2014/main" id="{3A996E85-56CB-4E00-97EB-615E2D0CDC83}"/>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3756409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6FF53-E2D1-4851-84DF-0BFA9AB40DEE}"/>
              </a:ext>
            </a:extLst>
          </p:cNvPr>
          <p:cNvSpPr>
            <a:spLocks noGrp="1"/>
          </p:cNvSpPr>
          <p:nvPr>
            <p:ph type="ctrTitle"/>
          </p:nvPr>
        </p:nvSpPr>
        <p:spPr/>
        <p:txBody>
          <a:bodyPr>
            <a:normAutofit fontScale="90000"/>
          </a:bodyPr>
          <a:lstStyle/>
          <a:p>
            <a:r>
              <a:rPr lang="en-GB" sz="6600" dirty="0"/>
              <a:t>Introduction to organisation design and development </a:t>
            </a:r>
            <a:endParaRPr lang="en-GB" dirty="0"/>
          </a:p>
        </p:txBody>
      </p:sp>
      <p:sp>
        <p:nvSpPr>
          <p:cNvPr id="3" name="Subtitle 2">
            <a:extLst>
              <a:ext uri="{FF2B5EF4-FFF2-40B4-BE49-F238E27FC236}">
                <a16:creationId xmlns:a16="http://schemas.microsoft.com/office/drawing/2014/main" id="{14D7C8BD-ADD9-499D-891B-32C9A92C9465}"/>
              </a:ext>
            </a:extLst>
          </p:cNvPr>
          <p:cNvSpPr>
            <a:spLocks noGrp="1"/>
          </p:cNvSpPr>
          <p:nvPr>
            <p:ph type="subTitle" idx="1"/>
          </p:nvPr>
        </p:nvSpPr>
        <p:spPr/>
        <p:txBody>
          <a:bodyPr>
            <a:normAutofit/>
          </a:bodyPr>
          <a:lstStyle/>
          <a:p>
            <a:endParaRPr lang="en-GB" sz="3600" dirty="0"/>
          </a:p>
        </p:txBody>
      </p:sp>
    </p:spTree>
    <p:extLst>
      <p:ext uri="{BB962C8B-B14F-4D97-AF65-F5344CB8AC3E}">
        <p14:creationId xmlns:p14="http://schemas.microsoft.com/office/powerpoint/2010/main" val="16379115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76927" y="1408835"/>
            <a:ext cx="10515600" cy="4351339"/>
          </a:xfrm>
        </p:spPr>
        <p:txBody>
          <a:bodyPr>
            <a:normAutofit/>
          </a:bodyPr>
          <a:lstStyle/>
          <a:p>
            <a:pPr marL="0" indent="0">
              <a:buNone/>
            </a:pPr>
            <a:r>
              <a:rPr lang="en-GB" sz="2667" b="1" dirty="0"/>
              <a:t>Outline for today’s lecture</a:t>
            </a:r>
          </a:p>
          <a:p>
            <a:r>
              <a:rPr lang="en-GB" sz="2667" dirty="0"/>
              <a:t>Key definitions</a:t>
            </a:r>
          </a:p>
          <a:p>
            <a:r>
              <a:rPr lang="en-GB" sz="2667" dirty="0"/>
              <a:t>Main influencers of organisational behaviour </a:t>
            </a:r>
          </a:p>
          <a:p>
            <a:r>
              <a:rPr lang="en-GB" sz="2667" dirty="0"/>
              <a:t>Basis for organisational comparison</a:t>
            </a:r>
          </a:p>
          <a:p>
            <a:r>
              <a:rPr lang="en-GB" sz="2667" dirty="0"/>
              <a:t>Classifying organisations</a:t>
            </a:r>
          </a:p>
          <a:p>
            <a:r>
              <a:rPr lang="en-GB" sz="2667" dirty="0"/>
              <a:t>Organisational theories and approaches</a:t>
            </a:r>
          </a:p>
          <a:p>
            <a:pPr marL="0" indent="0">
              <a:buNone/>
            </a:pPr>
            <a:endParaRPr lang="en-GB" sz="2667" b="1" dirty="0"/>
          </a:p>
          <a:p>
            <a:pPr marL="0" indent="0">
              <a:buNone/>
            </a:pPr>
            <a:endParaRPr lang="en-GB" dirty="0"/>
          </a:p>
        </p:txBody>
      </p:sp>
    </p:spTree>
    <p:extLst>
      <p:ext uri="{BB962C8B-B14F-4D97-AF65-F5344CB8AC3E}">
        <p14:creationId xmlns:p14="http://schemas.microsoft.com/office/powerpoint/2010/main" val="361906703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667" dirty="0"/>
              <a:t>Definition of an organisation </a:t>
            </a:r>
          </a:p>
        </p:txBody>
      </p:sp>
      <p:sp>
        <p:nvSpPr>
          <p:cNvPr id="3" name="Content Placeholder 2"/>
          <p:cNvSpPr>
            <a:spLocks noGrp="1"/>
          </p:cNvSpPr>
          <p:nvPr>
            <p:ph idx="1"/>
          </p:nvPr>
        </p:nvSpPr>
        <p:spPr>
          <a:xfrm>
            <a:off x="576927" y="1408835"/>
            <a:ext cx="10515600" cy="4351339"/>
          </a:xfrm>
        </p:spPr>
        <p:txBody>
          <a:bodyPr>
            <a:normAutofit/>
          </a:bodyPr>
          <a:lstStyle/>
          <a:p>
            <a:pPr lvl="1"/>
            <a:r>
              <a:rPr lang="en-GB" sz="2533" dirty="0"/>
              <a:t>A social arrangement for achieving controlled performance in pursuit of collective goals. (Huczynski and Buchanan 2013) </a:t>
            </a:r>
          </a:p>
          <a:p>
            <a:pPr lvl="1"/>
            <a:r>
              <a:rPr lang="en-GB" sz="2533" dirty="0"/>
              <a:t>Interactions and efforts of people in order to achieve objectives channelled and co-ordinated through structure, directed and controlled via management (Mullins L.J. 2013)</a:t>
            </a:r>
          </a:p>
          <a:p>
            <a:pPr lvl="1"/>
            <a:r>
              <a:rPr lang="en-GB" sz="2533" dirty="0"/>
              <a:t>A consciously coordinated social unit, composed of two or more people, that functions on a relatively continuous basis to achieve a common goal (Robbins Judge Campbell 2010)</a:t>
            </a:r>
          </a:p>
          <a:p>
            <a:pPr marL="0" indent="0">
              <a:buNone/>
            </a:pPr>
            <a:endParaRPr lang="en-GB" dirty="0"/>
          </a:p>
        </p:txBody>
      </p:sp>
    </p:spTree>
    <p:extLst>
      <p:ext uri="{BB962C8B-B14F-4D97-AF65-F5344CB8AC3E}">
        <p14:creationId xmlns:p14="http://schemas.microsoft.com/office/powerpoint/2010/main" val="33757227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Meaning of organisational behaviour</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lstStyle/>
          <a:p>
            <a:pPr marL="0" indent="0">
              <a:buNone/>
            </a:pPr>
            <a:r>
              <a:rPr lang="en-GB" dirty="0"/>
              <a:t>Organisational behaviour refers to the actions of individuals and groups in an organisation and the factors that influenced these actions (</a:t>
            </a:r>
            <a:r>
              <a:rPr lang="en-GB" dirty="0" err="1"/>
              <a:t>Cushway</a:t>
            </a:r>
            <a:r>
              <a:rPr lang="en-GB" dirty="0"/>
              <a:t> &amp; Lodge (1993) </a:t>
            </a:r>
          </a:p>
          <a:p>
            <a:pPr marL="0" indent="0">
              <a:buNone/>
            </a:pPr>
            <a:r>
              <a:rPr lang="en-GB" dirty="0"/>
              <a:t>The study of the impact that individuals, groups and structure have on behaviour within organisations, for the purpose of applying such knowledge to improve organisational effectiveness. (Robbins Judge Campbell 2010)</a:t>
            </a:r>
          </a:p>
          <a:p>
            <a:pPr marL="0" indent="0">
              <a:buNone/>
            </a:pPr>
            <a:endParaRPr lang="en-GB" dirty="0"/>
          </a:p>
        </p:txBody>
      </p:sp>
    </p:spTree>
    <p:extLst>
      <p:ext uri="{BB962C8B-B14F-4D97-AF65-F5344CB8AC3E}">
        <p14:creationId xmlns:p14="http://schemas.microsoft.com/office/powerpoint/2010/main" val="38126546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Meaning of organisation design</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rmAutofit fontScale="47500" lnSpcReduction="20000"/>
          </a:bodyPr>
          <a:lstStyle/>
          <a:p>
            <a:pPr marL="0" indent="0">
              <a:buNone/>
            </a:pPr>
            <a:r>
              <a:rPr lang="en-GB" sz="3733" dirty="0" err="1"/>
              <a:t>Cushway</a:t>
            </a:r>
            <a:r>
              <a:rPr lang="en-GB" sz="3733" dirty="0"/>
              <a:t> and Lodge (1993) suggest that organisation design refers to the various components that make up an organisation and considers how they fit together and analysed to achieve organisational objectives. The design covers an organisations structure, jobs, processes and procedure for:</a:t>
            </a:r>
          </a:p>
          <a:p>
            <a:r>
              <a:rPr lang="en-GB" sz="3733" dirty="0"/>
              <a:t>Information handling </a:t>
            </a:r>
          </a:p>
          <a:p>
            <a:r>
              <a:rPr lang="en-GB" sz="3733" dirty="0"/>
              <a:t>Making decision</a:t>
            </a:r>
          </a:p>
          <a:p>
            <a:r>
              <a:rPr lang="en-GB" sz="3733" dirty="0"/>
              <a:t>Managing quality</a:t>
            </a:r>
          </a:p>
          <a:p>
            <a:r>
              <a:rPr lang="en-GB" sz="3733" dirty="0"/>
              <a:t>Communication</a:t>
            </a:r>
          </a:p>
          <a:p>
            <a:r>
              <a:rPr lang="en-GB" sz="3733" dirty="0"/>
              <a:t>Managing resources</a:t>
            </a:r>
          </a:p>
          <a:p>
            <a:r>
              <a:rPr lang="en-GB" sz="3733" dirty="0"/>
              <a:t>Innovation and crisis management </a:t>
            </a:r>
          </a:p>
          <a:p>
            <a:pPr marL="0" indent="0">
              <a:buNone/>
            </a:pPr>
            <a:endParaRPr lang="en-GB" dirty="0"/>
          </a:p>
        </p:txBody>
      </p:sp>
    </p:spTree>
    <p:extLst>
      <p:ext uri="{BB962C8B-B14F-4D97-AF65-F5344CB8AC3E}">
        <p14:creationId xmlns:p14="http://schemas.microsoft.com/office/powerpoint/2010/main" val="116405689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42727A-831B-4FC5-9AD8-13DC29064D67}"/>
              </a:ext>
            </a:extLst>
          </p:cNvPr>
          <p:cNvSpPr>
            <a:spLocks noGrp="1"/>
          </p:cNvSpPr>
          <p:nvPr>
            <p:ph type="title"/>
          </p:nvPr>
        </p:nvSpPr>
        <p:spPr/>
        <p:txBody>
          <a:bodyPr/>
          <a:lstStyle/>
          <a:p>
            <a:r>
              <a:rPr lang="en-GB" dirty="0"/>
              <a:t>Meaning of organisation development </a:t>
            </a:r>
          </a:p>
        </p:txBody>
      </p:sp>
      <p:sp>
        <p:nvSpPr>
          <p:cNvPr id="3" name="Content Placeholder 2">
            <a:extLst>
              <a:ext uri="{FF2B5EF4-FFF2-40B4-BE49-F238E27FC236}">
                <a16:creationId xmlns:a16="http://schemas.microsoft.com/office/drawing/2014/main" id="{80942DC5-6F1E-4520-8844-EAE70E7CC679}"/>
              </a:ext>
            </a:extLst>
          </p:cNvPr>
          <p:cNvSpPr>
            <a:spLocks noGrp="1"/>
          </p:cNvSpPr>
          <p:nvPr>
            <p:ph idx="1"/>
          </p:nvPr>
        </p:nvSpPr>
        <p:spPr/>
        <p:txBody>
          <a:bodyPr>
            <a:normAutofit fontScale="55000" lnSpcReduction="20000"/>
          </a:bodyPr>
          <a:lstStyle/>
          <a:p>
            <a:pPr marL="457189" lvl="1" indent="0">
              <a:buNone/>
            </a:pPr>
            <a:r>
              <a:rPr lang="en-GB" sz="3200" dirty="0"/>
              <a:t>The systematic use of applied behavioural science principles and practices to increase individual and organisational behaviour (Huczynski and Buchanan)</a:t>
            </a:r>
          </a:p>
          <a:p>
            <a:pPr marL="457189" lvl="1" indent="0">
              <a:buNone/>
            </a:pPr>
            <a:endParaRPr lang="en-GB" sz="3200" dirty="0"/>
          </a:p>
          <a:p>
            <a:pPr marL="457189" lvl="1" indent="0">
              <a:buNone/>
            </a:pPr>
            <a:r>
              <a:rPr lang="en-GB" sz="3200" dirty="0"/>
              <a:t>A collection of planned change interventions, built on humanistic-democratic values that seeks to improve organisational effectiveness and employee well being (Robbins Judge Campbell 2010)</a:t>
            </a:r>
          </a:p>
          <a:p>
            <a:pPr marL="457189" lvl="1" indent="0">
              <a:buNone/>
            </a:pPr>
            <a:endParaRPr lang="en-GB" sz="3200" dirty="0"/>
          </a:p>
          <a:p>
            <a:pPr marL="457189" lvl="1" indent="0">
              <a:buNone/>
            </a:pPr>
            <a:r>
              <a:rPr lang="en-GB" sz="3200" dirty="0"/>
              <a:t>A mind-set rather than a rigorously tested theory </a:t>
            </a:r>
          </a:p>
          <a:p>
            <a:pPr lvl="2"/>
            <a:r>
              <a:rPr lang="en-GB" sz="2667" dirty="0"/>
              <a:t>A dynamic values-based approach to systems change in organisations and communities; it strives to build the capacity to achieve and sustain a new desired state that benefits the organisation/community/world (OD Network 2010, in Francis, </a:t>
            </a:r>
            <a:r>
              <a:rPr lang="en-GB" sz="2667" dirty="0" err="1"/>
              <a:t>Holbeche</a:t>
            </a:r>
            <a:r>
              <a:rPr lang="en-GB" sz="2667" dirty="0"/>
              <a:t>, Reddington 2012)</a:t>
            </a:r>
          </a:p>
          <a:p>
            <a:pPr marL="0" indent="0">
              <a:buNone/>
            </a:pPr>
            <a:endParaRPr lang="en-GB" dirty="0"/>
          </a:p>
        </p:txBody>
      </p:sp>
    </p:spTree>
    <p:extLst>
      <p:ext uri="{BB962C8B-B14F-4D97-AF65-F5344CB8AC3E}">
        <p14:creationId xmlns:p14="http://schemas.microsoft.com/office/powerpoint/2010/main" val="36180807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Main influences on organisational behaviour</a:t>
            </a:r>
          </a:p>
        </p:txBody>
      </p:sp>
      <p:sp>
        <p:nvSpPr>
          <p:cNvPr id="3" name="Content Placeholder 2"/>
          <p:cNvSpPr>
            <a:spLocks noGrp="1"/>
          </p:cNvSpPr>
          <p:nvPr>
            <p:ph idx="1"/>
          </p:nvPr>
        </p:nvSpPr>
        <p:spPr/>
        <p:txBody>
          <a:bodyPr>
            <a:normAutofit fontScale="92500" lnSpcReduction="20000"/>
          </a:bodyPr>
          <a:lstStyle/>
          <a:p>
            <a:r>
              <a:rPr lang="en-GB" dirty="0"/>
              <a:t>Organisation climate</a:t>
            </a:r>
          </a:p>
          <a:p>
            <a:r>
              <a:rPr lang="en-GB" dirty="0"/>
              <a:t>Organisation culture</a:t>
            </a:r>
          </a:p>
          <a:p>
            <a:r>
              <a:rPr lang="en-GB" dirty="0"/>
              <a:t>Motivation</a:t>
            </a:r>
          </a:p>
          <a:p>
            <a:r>
              <a:rPr lang="en-GB" dirty="0"/>
              <a:t>Group norms</a:t>
            </a:r>
          </a:p>
          <a:p>
            <a:r>
              <a:rPr lang="en-GB" dirty="0"/>
              <a:t>External influences</a:t>
            </a:r>
          </a:p>
          <a:p>
            <a:r>
              <a:rPr lang="en-GB" dirty="0"/>
              <a:t>Management style</a:t>
            </a:r>
          </a:p>
          <a:p>
            <a:r>
              <a:rPr lang="en-GB" dirty="0"/>
              <a:t>Organisation structure</a:t>
            </a:r>
          </a:p>
          <a:p>
            <a:r>
              <a:rPr lang="en-GB" dirty="0"/>
              <a:t>Processes </a:t>
            </a:r>
          </a:p>
        </p:txBody>
      </p:sp>
    </p:spTree>
    <p:extLst>
      <p:ext uri="{BB962C8B-B14F-4D97-AF65-F5344CB8AC3E}">
        <p14:creationId xmlns:p14="http://schemas.microsoft.com/office/powerpoint/2010/main" val="37896240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Framework of organisation as a system</a:t>
            </a:r>
          </a:p>
        </p:txBody>
      </p:sp>
      <p:sp>
        <p:nvSpPr>
          <p:cNvPr id="4" name="Rectangle 3">
            <a:extLst>
              <a:ext uri="{FF2B5EF4-FFF2-40B4-BE49-F238E27FC236}">
                <a16:creationId xmlns:a16="http://schemas.microsoft.com/office/drawing/2014/main" id="{44F49427-DE37-4818-98C5-F780218B189F}"/>
              </a:ext>
            </a:extLst>
          </p:cNvPr>
          <p:cNvSpPr/>
          <p:nvPr/>
        </p:nvSpPr>
        <p:spPr>
          <a:xfrm>
            <a:off x="5372745" y="1839132"/>
            <a:ext cx="1363851" cy="392624"/>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dirty="0"/>
              <a:t>Mission </a:t>
            </a:r>
          </a:p>
        </p:txBody>
      </p:sp>
      <p:cxnSp>
        <p:nvCxnSpPr>
          <p:cNvPr id="8" name="Straight Arrow Connector 7">
            <a:extLst>
              <a:ext uri="{FF2B5EF4-FFF2-40B4-BE49-F238E27FC236}">
                <a16:creationId xmlns:a16="http://schemas.microsoft.com/office/drawing/2014/main" id="{551E71D1-6ADF-4008-B125-BF24B853A1A4}"/>
              </a:ext>
            </a:extLst>
          </p:cNvPr>
          <p:cNvCxnSpPr>
            <a:cxnSpLocks/>
            <a:endCxn id="9" idx="0"/>
          </p:cNvCxnSpPr>
          <p:nvPr/>
        </p:nvCxnSpPr>
        <p:spPr>
          <a:xfrm>
            <a:off x="6096000" y="2231756"/>
            <a:ext cx="1352" cy="76644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9" name="Rectangle 8">
            <a:extLst>
              <a:ext uri="{FF2B5EF4-FFF2-40B4-BE49-F238E27FC236}">
                <a16:creationId xmlns:a16="http://schemas.microsoft.com/office/drawing/2014/main" id="{F4434E41-A3BB-4006-8DEA-EC94FBCBFB23}"/>
              </a:ext>
            </a:extLst>
          </p:cNvPr>
          <p:cNvSpPr/>
          <p:nvPr/>
        </p:nvSpPr>
        <p:spPr>
          <a:xfrm>
            <a:off x="5415427" y="2998196"/>
            <a:ext cx="1363851" cy="392624"/>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dirty="0"/>
              <a:t>Strategy </a:t>
            </a:r>
          </a:p>
        </p:txBody>
      </p:sp>
      <p:cxnSp>
        <p:nvCxnSpPr>
          <p:cNvPr id="11" name="Straight Arrow Connector 10">
            <a:extLst>
              <a:ext uri="{FF2B5EF4-FFF2-40B4-BE49-F238E27FC236}">
                <a16:creationId xmlns:a16="http://schemas.microsoft.com/office/drawing/2014/main" id="{FC4602EE-48F5-4E3C-9ACC-5E1935227CEB}"/>
              </a:ext>
            </a:extLst>
          </p:cNvPr>
          <p:cNvCxnSpPr>
            <a:cxnSpLocks/>
            <a:endCxn id="13" idx="0"/>
          </p:cNvCxnSpPr>
          <p:nvPr/>
        </p:nvCxnSpPr>
        <p:spPr>
          <a:xfrm>
            <a:off x="6147661" y="3429001"/>
            <a:ext cx="0" cy="54734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3" name="Rectangle 12">
            <a:extLst>
              <a:ext uri="{FF2B5EF4-FFF2-40B4-BE49-F238E27FC236}">
                <a16:creationId xmlns:a16="http://schemas.microsoft.com/office/drawing/2014/main" id="{EAD7271A-B1BF-433B-86D4-C2866E2CBC51}"/>
              </a:ext>
            </a:extLst>
          </p:cNvPr>
          <p:cNvSpPr/>
          <p:nvPr/>
        </p:nvSpPr>
        <p:spPr>
          <a:xfrm>
            <a:off x="3533614" y="3976343"/>
            <a:ext cx="5228095" cy="58044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dirty="0"/>
              <a:t>Structure                     Process                           People</a:t>
            </a:r>
          </a:p>
        </p:txBody>
      </p:sp>
      <p:cxnSp>
        <p:nvCxnSpPr>
          <p:cNvPr id="17" name="Straight Arrow Connector 16">
            <a:extLst>
              <a:ext uri="{FF2B5EF4-FFF2-40B4-BE49-F238E27FC236}">
                <a16:creationId xmlns:a16="http://schemas.microsoft.com/office/drawing/2014/main" id="{7BA6E269-D113-4C9B-84EA-457215705575}"/>
              </a:ext>
            </a:extLst>
          </p:cNvPr>
          <p:cNvCxnSpPr>
            <a:cxnSpLocks/>
            <a:endCxn id="18" idx="0"/>
          </p:cNvCxnSpPr>
          <p:nvPr/>
        </p:nvCxnSpPr>
        <p:spPr>
          <a:xfrm>
            <a:off x="6147660" y="4559259"/>
            <a:ext cx="0" cy="583053"/>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18" name="Rectangle 17">
            <a:extLst>
              <a:ext uri="{FF2B5EF4-FFF2-40B4-BE49-F238E27FC236}">
                <a16:creationId xmlns:a16="http://schemas.microsoft.com/office/drawing/2014/main" id="{2BA049A8-DC34-40F9-9F7A-B58FEC2E4A23}"/>
              </a:ext>
            </a:extLst>
          </p:cNvPr>
          <p:cNvSpPr/>
          <p:nvPr/>
        </p:nvSpPr>
        <p:spPr>
          <a:xfrm>
            <a:off x="5393426" y="5142313"/>
            <a:ext cx="1508469" cy="580447"/>
          </a:xfrm>
          <a:prstGeom prst="rect">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dirty="0"/>
              <a:t>Output </a:t>
            </a:r>
          </a:p>
        </p:txBody>
      </p:sp>
      <p:sp>
        <p:nvSpPr>
          <p:cNvPr id="19" name="Oval 18">
            <a:extLst>
              <a:ext uri="{FF2B5EF4-FFF2-40B4-BE49-F238E27FC236}">
                <a16:creationId xmlns:a16="http://schemas.microsoft.com/office/drawing/2014/main" id="{3AE9A048-6D6E-4015-A2CB-7A91FD8BEC0D}"/>
              </a:ext>
            </a:extLst>
          </p:cNvPr>
          <p:cNvSpPr/>
          <p:nvPr/>
        </p:nvSpPr>
        <p:spPr>
          <a:xfrm>
            <a:off x="3021382" y="4773910"/>
            <a:ext cx="1508469" cy="580447"/>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dirty="0"/>
              <a:t>Culture climate </a:t>
            </a:r>
          </a:p>
        </p:txBody>
      </p:sp>
      <p:cxnSp>
        <p:nvCxnSpPr>
          <p:cNvPr id="21" name="Straight Arrow Connector 20">
            <a:extLst>
              <a:ext uri="{FF2B5EF4-FFF2-40B4-BE49-F238E27FC236}">
                <a16:creationId xmlns:a16="http://schemas.microsoft.com/office/drawing/2014/main" id="{FCEA3C21-A12A-40A1-AA39-F7316A71812D}"/>
              </a:ext>
            </a:extLst>
          </p:cNvPr>
          <p:cNvCxnSpPr>
            <a:cxnSpLocks/>
            <a:stCxn id="19" idx="6"/>
          </p:cNvCxnSpPr>
          <p:nvPr/>
        </p:nvCxnSpPr>
        <p:spPr>
          <a:xfrm flipV="1">
            <a:off x="4529851" y="4520237"/>
            <a:ext cx="885576" cy="54389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2" name="Oval 21">
            <a:extLst>
              <a:ext uri="{FF2B5EF4-FFF2-40B4-BE49-F238E27FC236}">
                <a16:creationId xmlns:a16="http://schemas.microsoft.com/office/drawing/2014/main" id="{6ADE774C-A85B-4B53-AEC2-D57F912AD3DB}"/>
              </a:ext>
            </a:extLst>
          </p:cNvPr>
          <p:cNvSpPr/>
          <p:nvPr/>
        </p:nvSpPr>
        <p:spPr>
          <a:xfrm>
            <a:off x="1414694" y="2691407"/>
            <a:ext cx="1963081" cy="1011264"/>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dirty="0"/>
              <a:t>Strengths</a:t>
            </a:r>
          </a:p>
          <a:p>
            <a:pPr algn="ctr"/>
            <a:r>
              <a:rPr lang="en-GB" sz="2400" dirty="0"/>
              <a:t>Weakness</a:t>
            </a:r>
          </a:p>
          <a:p>
            <a:pPr algn="ctr"/>
            <a:r>
              <a:rPr lang="en-GB" sz="2400" dirty="0"/>
              <a:t>Resources</a:t>
            </a:r>
          </a:p>
        </p:txBody>
      </p:sp>
      <p:cxnSp>
        <p:nvCxnSpPr>
          <p:cNvPr id="24" name="Straight Arrow Connector 23">
            <a:extLst>
              <a:ext uri="{FF2B5EF4-FFF2-40B4-BE49-F238E27FC236}">
                <a16:creationId xmlns:a16="http://schemas.microsoft.com/office/drawing/2014/main" id="{13A1D462-E7B9-49E4-BF54-2427F3F13675}"/>
              </a:ext>
            </a:extLst>
          </p:cNvPr>
          <p:cNvCxnSpPr>
            <a:endCxn id="9" idx="1"/>
          </p:cNvCxnSpPr>
          <p:nvPr/>
        </p:nvCxnSpPr>
        <p:spPr>
          <a:xfrm>
            <a:off x="3379143" y="3194508"/>
            <a:ext cx="2036284" cy="0"/>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5" name="Oval 24">
            <a:extLst>
              <a:ext uri="{FF2B5EF4-FFF2-40B4-BE49-F238E27FC236}">
                <a16:creationId xmlns:a16="http://schemas.microsoft.com/office/drawing/2014/main" id="{7603F7F3-FC1D-4A4D-B31D-D0BE603A5307}"/>
              </a:ext>
            </a:extLst>
          </p:cNvPr>
          <p:cNvSpPr/>
          <p:nvPr/>
        </p:nvSpPr>
        <p:spPr>
          <a:xfrm>
            <a:off x="8079783" y="1363489"/>
            <a:ext cx="1363851" cy="771759"/>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dirty="0"/>
              <a:t>Values </a:t>
            </a:r>
          </a:p>
          <a:p>
            <a:pPr algn="ctr"/>
            <a:r>
              <a:rPr lang="en-GB" sz="2400" dirty="0"/>
              <a:t>Beliefs</a:t>
            </a:r>
          </a:p>
        </p:txBody>
      </p:sp>
      <p:cxnSp>
        <p:nvCxnSpPr>
          <p:cNvPr id="27" name="Straight Arrow Connector 26">
            <a:extLst>
              <a:ext uri="{FF2B5EF4-FFF2-40B4-BE49-F238E27FC236}">
                <a16:creationId xmlns:a16="http://schemas.microsoft.com/office/drawing/2014/main" id="{449E5601-D0EA-4985-BFEB-113B114F7DC7}"/>
              </a:ext>
            </a:extLst>
          </p:cNvPr>
          <p:cNvCxnSpPr>
            <a:cxnSpLocks/>
            <a:stCxn id="25" idx="2"/>
            <a:endCxn id="4" idx="3"/>
          </p:cNvCxnSpPr>
          <p:nvPr/>
        </p:nvCxnSpPr>
        <p:spPr>
          <a:xfrm flipH="1">
            <a:off x="6736596" y="1749369"/>
            <a:ext cx="1343187" cy="286076"/>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
        <p:nvSpPr>
          <p:cNvPr id="29" name="Oval 28">
            <a:extLst>
              <a:ext uri="{FF2B5EF4-FFF2-40B4-BE49-F238E27FC236}">
                <a16:creationId xmlns:a16="http://schemas.microsoft.com/office/drawing/2014/main" id="{B312BB71-6E93-429A-AEBD-57220884EE44}"/>
              </a:ext>
            </a:extLst>
          </p:cNvPr>
          <p:cNvSpPr/>
          <p:nvPr/>
        </p:nvSpPr>
        <p:spPr>
          <a:xfrm>
            <a:off x="8079783" y="2231756"/>
            <a:ext cx="2583047" cy="1470915"/>
          </a:xfrm>
          <a:prstGeom prst="ellipse">
            <a:avLst/>
          </a:prstGeom>
        </p:spPr>
        <p:style>
          <a:lnRef idx="2">
            <a:schemeClr val="dk1"/>
          </a:lnRef>
          <a:fillRef idx="1">
            <a:schemeClr val="lt1"/>
          </a:fillRef>
          <a:effectRef idx="0">
            <a:schemeClr val="dk1"/>
          </a:effectRef>
          <a:fontRef idx="minor">
            <a:schemeClr val="dk1"/>
          </a:fontRef>
        </p:style>
        <p:txBody>
          <a:bodyPr rtlCol="0" anchor="ctr"/>
          <a:lstStyle/>
          <a:p>
            <a:pPr algn="ctr"/>
            <a:r>
              <a:rPr lang="en-GB" sz="2400" dirty="0"/>
              <a:t>Political, economic, social, and technological factors </a:t>
            </a:r>
          </a:p>
        </p:txBody>
      </p:sp>
      <p:cxnSp>
        <p:nvCxnSpPr>
          <p:cNvPr id="40" name="Straight Arrow Connector 39">
            <a:extLst>
              <a:ext uri="{FF2B5EF4-FFF2-40B4-BE49-F238E27FC236}">
                <a16:creationId xmlns:a16="http://schemas.microsoft.com/office/drawing/2014/main" id="{7CABE73C-D90A-4457-B1B8-5EF4741B833D}"/>
              </a:ext>
            </a:extLst>
          </p:cNvPr>
          <p:cNvCxnSpPr>
            <a:stCxn id="29" idx="2"/>
            <a:endCxn id="9" idx="3"/>
          </p:cNvCxnSpPr>
          <p:nvPr/>
        </p:nvCxnSpPr>
        <p:spPr>
          <a:xfrm flipH="1">
            <a:off x="6779278" y="2967214"/>
            <a:ext cx="1300505" cy="227295"/>
          </a:xfrm>
          <a:prstGeom prst="straightConnector1">
            <a:avLst/>
          </a:prstGeom>
          <a:ln>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42809390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667" dirty="0"/>
              <a:t>Basis for organisational comparison</a:t>
            </a:r>
          </a:p>
        </p:txBody>
      </p:sp>
      <p:sp>
        <p:nvSpPr>
          <p:cNvPr id="3" name="Content Placeholder 2"/>
          <p:cNvSpPr>
            <a:spLocks noGrp="1"/>
          </p:cNvSpPr>
          <p:nvPr>
            <p:ph idx="1"/>
          </p:nvPr>
        </p:nvSpPr>
        <p:spPr>
          <a:xfrm>
            <a:off x="576927" y="1408835"/>
            <a:ext cx="10515600" cy="4351339"/>
          </a:xfrm>
        </p:spPr>
        <p:txBody>
          <a:bodyPr>
            <a:normAutofit/>
          </a:bodyPr>
          <a:lstStyle/>
          <a:p>
            <a:r>
              <a:rPr lang="en-GB" dirty="0"/>
              <a:t>Size</a:t>
            </a:r>
          </a:p>
          <a:p>
            <a:r>
              <a:rPr lang="en-GB" dirty="0"/>
              <a:t>Technology</a:t>
            </a:r>
          </a:p>
          <a:p>
            <a:r>
              <a:rPr lang="en-GB" dirty="0"/>
              <a:t>History and ownership</a:t>
            </a:r>
          </a:p>
          <a:p>
            <a:r>
              <a:rPr lang="en-GB" dirty="0"/>
              <a:t>Structure</a:t>
            </a:r>
          </a:p>
          <a:p>
            <a:r>
              <a:rPr lang="en-GB" dirty="0"/>
              <a:t>Processes</a:t>
            </a:r>
          </a:p>
          <a:p>
            <a:r>
              <a:rPr lang="en-GB" dirty="0"/>
              <a:t>People</a:t>
            </a:r>
          </a:p>
          <a:p>
            <a:r>
              <a:rPr lang="en-GB" dirty="0"/>
              <a:t>Stage of development </a:t>
            </a:r>
          </a:p>
        </p:txBody>
      </p:sp>
    </p:spTree>
    <p:extLst>
      <p:ext uri="{BB962C8B-B14F-4D97-AF65-F5344CB8AC3E}">
        <p14:creationId xmlns:p14="http://schemas.microsoft.com/office/powerpoint/2010/main" val="6776890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Classifying organisations</a:t>
            </a:r>
          </a:p>
        </p:txBody>
      </p:sp>
      <p:sp>
        <p:nvSpPr>
          <p:cNvPr id="3" name="Content Placeholder 2"/>
          <p:cNvSpPr>
            <a:spLocks noGrp="1"/>
          </p:cNvSpPr>
          <p:nvPr>
            <p:ph idx="1"/>
          </p:nvPr>
        </p:nvSpPr>
        <p:spPr/>
        <p:txBody>
          <a:bodyPr>
            <a:normAutofit fontScale="92500" lnSpcReduction="20000"/>
          </a:bodyPr>
          <a:lstStyle/>
          <a:p>
            <a:pPr marL="0" indent="0">
              <a:buNone/>
            </a:pPr>
            <a:r>
              <a:rPr lang="en-GB" sz="1733" dirty="0"/>
              <a:t>Metaphors for Organisations</a:t>
            </a:r>
          </a:p>
          <a:p>
            <a:pPr lvl="1"/>
            <a:r>
              <a:rPr lang="en-GB" sz="1733" dirty="0"/>
              <a:t>Morgan G Images of organisations 1997</a:t>
            </a:r>
          </a:p>
          <a:p>
            <a:pPr lvl="1"/>
            <a:r>
              <a:rPr lang="en-GB" sz="1733" dirty="0"/>
              <a:t>8 perspectives: </a:t>
            </a:r>
          </a:p>
          <a:p>
            <a:pPr lvl="2"/>
            <a:r>
              <a:rPr lang="en-GB" sz="1733" dirty="0"/>
              <a:t>Machines, </a:t>
            </a:r>
          </a:p>
          <a:p>
            <a:pPr lvl="2"/>
            <a:r>
              <a:rPr lang="en-GB" sz="1733" dirty="0"/>
              <a:t>Organisms, </a:t>
            </a:r>
          </a:p>
          <a:p>
            <a:pPr lvl="2"/>
            <a:r>
              <a:rPr lang="en-GB" sz="1733" dirty="0"/>
              <a:t>Brains,</a:t>
            </a:r>
          </a:p>
          <a:p>
            <a:pPr lvl="2"/>
            <a:r>
              <a:rPr lang="en-GB" sz="1733" dirty="0"/>
              <a:t>Cultures, </a:t>
            </a:r>
          </a:p>
          <a:p>
            <a:pPr lvl="2"/>
            <a:r>
              <a:rPr lang="en-GB" sz="1733" dirty="0"/>
              <a:t>Political systems, </a:t>
            </a:r>
          </a:p>
          <a:p>
            <a:pPr lvl="2"/>
            <a:r>
              <a:rPr lang="en-GB" sz="1733" dirty="0"/>
              <a:t>Psychic prisons, </a:t>
            </a:r>
          </a:p>
          <a:p>
            <a:pPr lvl="2"/>
            <a:r>
              <a:rPr lang="en-GB" sz="1733" dirty="0"/>
              <a:t>Flux and transformation,</a:t>
            </a:r>
          </a:p>
          <a:p>
            <a:pPr lvl="2"/>
            <a:r>
              <a:rPr lang="en-GB" sz="1733" dirty="0"/>
              <a:t>Instruments of domination</a:t>
            </a:r>
          </a:p>
          <a:p>
            <a:pPr marL="0" indent="0">
              <a:buNone/>
            </a:pPr>
            <a:endParaRPr lang="en-GB" sz="1733" dirty="0"/>
          </a:p>
          <a:p>
            <a:pPr marL="0" indent="0">
              <a:buNone/>
            </a:pPr>
            <a:endParaRPr lang="en-GB" sz="1733" dirty="0"/>
          </a:p>
        </p:txBody>
      </p:sp>
    </p:spTree>
    <p:extLst>
      <p:ext uri="{BB962C8B-B14F-4D97-AF65-F5344CB8AC3E}">
        <p14:creationId xmlns:p14="http://schemas.microsoft.com/office/powerpoint/2010/main" val="17632354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Classical theorist 1900-1930s</a:t>
            </a:r>
          </a:p>
        </p:txBody>
      </p:sp>
      <p:sp>
        <p:nvSpPr>
          <p:cNvPr id="3" name="Content Placeholder 2"/>
          <p:cNvSpPr>
            <a:spLocks noGrp="1"/>
          </p:cNvSpPr>
          <p:nvPr>
            <p:ph idx="1"/>
          </p:nvPr>
        </p:nvSpPr>
        <p:spPr>
          <a:xfrm>
            <a:off x="360006" y="1690688"/>
            <a:ext cx="10515600" cy="4351339"/>
          </a:xfrm>
        </p:spPr>
        <p:txBody>
          <a:bodyPr>
            <a:noAutofit/>
          </a:bodyPr>
          <a:lstStyle/>
          <a:p>
            <a:pPr marL="457189" lvl="1" indent="0">
              <a:buNone/>
            </a:pPr>
            <a:r>
              <a:rPr lang="en-GB" sz="2000" dirty="0"/>
              <a:t>Frederic Taylor’s Scientific Management (1911)</a:t>
            </a:r>
          </a:p>
          <a:p>
            <a:pPr lvl="2"/>
            <a:r>
              <a:rPr lang="en-GB" dirty="0"/>
              <a:t>Work study and work design</a:t>
            </a:r>
          </a:p>
          <a:p>
            <a:pPr lvl="2"/>
            <a:r>
              <a:rPr lang="en-GB" dirty="0"/>
              <a:t>Drive for productivity improvements and efficiency</a:t>
            </a:r>
          </a:p>
          <a:p>
            <a:pPr lvl="1"/>
            <a:endParaRPr lang="en-GB" sz="2000" dirty="0"/>
          </a:p>
          <a:p>
            <a:pPr marL="457189" lvl="1" indent="0">
              <a:buNone/>
            </a:pPr>
            <a:r>
              <a:rPr lang="en-GB" sz="2000" dirty="0"/>
              <a:t>Henri Fayol’s Principles of Management  (1916)</a:t>
            </a:r>
          </a:p>
          <a:p>
            <a:pPr lvl="2"/>
            <a:r>
              <a:rPr lang="en-GB" dirty="0"/>
              <a:t>Managing People</a:t>
            </a:r>
          </a:p>
          <a:p>
            <a:pPr lvl="1"/>
            <a:endParaRPr lang="en-GB" sz="2000" dirty="0"/>
          </a:p>
          <a:p>
            <a:pPr marL="457189" lvl="1" indent="0">
              <a:buNone/>
            </a:pPr>
            <a:r>
              <a:rPr lang="en-GB" sz="2000" dirty="0"/>
              <a:t>Max Weber’s Bureaucracy (1947)</a:t>
            </a:r>
          </a:p>
          <a:p>
            <a:pPr lvl="2"/>
            <a:r>
              <a:rPr lang="en-GB" dirty="0"/>
              <a:t>Structural design</a:t>
            </a:r>
          </a:p>
          <a:p>
            <a:pPr lvl="2"/>
            <a:r>
              <a:rPr lang="en-GB" dirty="0"/>
              <a:t>Formal systems, hierarchy, rules,</a:t>
            </a:r>
          </a:p>
          <a:p>
            <a:pPr lvl="2"/>
            <a:endParaRPr lang="en-GB" dirty="0"/>
          </a:p>
          <a:p>
            <a:pPr lvl="1"/>
            <a:endParaRPr lang="en-GB" sz="20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8385170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Human relations</a:t>
            </a:r>
          </a:p>
        </p:txBody>
      </p:sp>
      <p:sp>
        <p:nvSpPr>
          <p:cNvPr id="3" name="Content Placeholder 2"/>
          <p:cNvSpPr>
            <a:spLocks noGrp="1"/>
          </p:cNvSpPr>
          <p:nvPr>
            <p:ph idx="1"/>
          </p:nvPr>
        </p:nvSpPr>
        <p:spPr>
          <a:xfrm>
            <a:off x="559512" y="1253331"/>
            <a:ext cx="10515600" cy="4351339"/>
          </a:xfrm>
        </p:spPr>
        <p:txBody>
          <a:bodyPr>
            <a:noAutofit/>
          </a:bodyPr>
          <a:lstStyle/>
          <a:p>
            <a:r>
              <a:rPr lang="en-GB" sz="2000" dirty="0"/>
              <a:t>Criticisms of scientific management</a:t>
            </a:r>
          </a:p>
          <a:p>
            <a:pPr lvl="1"/>
            <a:r>
              <a:rPr lang="en-GB" sz="2000" dirty="0"/>
              <a:t>Mechanistic</a:t>
            </a:r>
          </a:p>
          <a:p>
            <a:pPr lvl="1"/>
            <a:r>
              <a:rPr lang="en-GB" sz="2000" dirty="0"/>
              <a:t>Too concerned with tasks </a:t>
            </a:r>
          </a:p>
          <a:p>
            <a:pPr lvl="1"/>
            <a:r>
              <a:rPr lang="en-GB" sz="2000" dirty="0"/>
              <a:t>People as machine parts</a:t>
            </a:r>
          </a:p>
          <a:p>
            <a:r>
              <a:rPr lang="en-GB" sz="2000" dirty="0"/>
              <a:t>Human relations school</a:t>
            </a:r>
          </a:p>
          <a:p>
            <a:pPr lvl="1"/>
            <a:r>
              <a:rPr lang="en-GB" sz="2000" dirty="0"/>
              <a:t>Emphasis on informal system</a:t>
            </a:r>
          </a:p>
          <a:p>
            <a:pPr lvl="1"/>
            <a:r>
              <a:rPr lang="en-GB" sz="2000" dirty="0"/>
              <a:t>Group relations</a:t>
            </a:r>
          </a:p>
          <a:p>
            <a:pPr lvl="1"/>
            <a:r>
              <a:rPr lang="en-GB" sz="2000" dirty="0"/>
              <a:t>The meshing of informal with formal systems</a:t>
            </a:r>
          </a:p>
          <a:p>
            <a:pPr lvl="1"/>
            <a:r>
              <a:rPr lang="en-GB" sz="2000" dirty="0"/>
              <a:t>A unitary perspective </a:t>
            </a:r>
          </a:p>
          <a:p>
            <a:pPr marL="0" indent="0">
              <a:buNone/>
            </a:pPr>
            <a:endParaRPr lang="en-GB" sz="2000" dirty="0"/>
          </a:p>
        </p:txBody>
      </p:sp>
    </p:spTree>
    <p:extLst>
      <p:ext uri="{BB962C8B-B14F-4D97-AF65-F5344CB8AC3E}">
        <p14:creationId xmlns:p14="http://schemas.microsoft.com/office/powerpoint/2010/main" val="26295357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Human relations approach (1930-1950)</a:t>
            </a:r>
          </a:p>
        </p:txBody>
      </p:sp>
      <p:sp>
        <p:nvSpPr>
          <p:cNvPr id="3" name="Content Placeholder 2"/>
          <p:cNvSpPr>
            <a:spLocks noGrp="1"/>
          </p:cNvSpPr>
          <p:nvPr>
            <p:ph idx="1"/>
          </p:nvPr>
        </p:nvSpPr>
        <p:spPr>
          <a:xfrm>
            <a:off x="559512" y="1253331"/>
            <a:ext cx="10515600" cy="4351339"/>
          </a:xfrm>
        </p:spPr>
        <p:txBody>
          <a:bodyPr>
            <a:noAutofit/>
          </a:bodyPr>
          <a:lstStyle/>
          <a:p>
            <a:pPr marL="457189" lvl="1" indent="0">
              <a:buNone/>
            </a:pPr>
            <a:r>
              <a:rPr lang="en-GB" sz="2000" dirty="0"/>
              <a:t>Elton Mayo’s Hawthorne Studies (1939)</a:t>
            </a:r>
          </a:p>
          <a:p>
            <a:pPr lvl="2"/>
            <a:r>
              <a:rPr lang="en-GB" dirty="0"/>
              <a:t>Illumination experiments</a:t>
            </a:r>
          </a:p>
          <a:p>
            <a:pPr lvl="2"/>
            <a:r>
              <a:rPr lang="en-GB" dirty="0"/>
              <a:t>Output in experimental and control group changed when levels of lighting changed</a:t>
            </a:r>
          </a:p>
          <a:p>
            <a:pPr lvl="2"/>
            <a:r>
              <a:rPr lang="en-GB" dirty="0"/>
              <a:t>The Hawthorne effect</a:t>
            </a:r>
          </a:p>
          <a:p>
            <a:pPr lvl="4"/>
            <a:r>
              <a:rPr lang="en-GB" sz="2000" dirty="0"/>
              <a:t>Changes in workers behaviour can be brought about by the mere fact that they are being observed</a:t>
            </a:r>
          </a:p>
          <a:p>
            <a:pPr lvl="2"/>
            <a:r>
              <a:rPr lang="en-GB" dirty="0"/>
              <a:t>Importance of work groups and leadership, communication, motivation and job design</a:t>
            </a:r>
          </a:p>
          <a:p>
            <a:pPr marL="609585" lvl="1" indent="0">
              <a:buNone/>
            </a:pPr>
            <a:r>
              <a:rPr lang="en-GB" sz="2000" dirty="0"/>
              <a:t>Criticisms</a:t>
            </a:r>
          </a:p>
          <a:p>
            <a:pPr marL="1600160" lvl="2" indent="-457189"/>
            <a:r>
              <a:rPr lang="en-GB" dirty="0"/>
              <a:t>lacked scientific rigour</a:t>
            </a:r>
          </a:p>
          <a:p>
            <a:pPr marL="1600160" lvl="2" indent="-457189"/>
            <a:r>
              <a:rPr lang="en-GB" dirty="0"/>
              <a:t>Narrow focus</a:t>
            </a:r>
          </a:p>
          <a:p>
            <a:endParaRPr lang="en-GB" sz="2000" dirty="0"/>
          </a:p>
        </p:txBody>
      </p:sp>
    </p:spTree>
    <p:extLst>
      <p:ext uri="{BB962C8B-B14F-4D97-AF65-F5344CB8AC3E}">
        <p14:creationId xmlns:p14="http://schemas.microsoft.com/office/powerpoint/2010/main" val="13485720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Neo-Human relations approach 1950’s</a:t>
            </a:r>
          </a:p>
        </p:txBody>
      </p:sp>
      <p:sp>
        <p:nvSpPr>
          <p:cNvPr id="3" name="Content Placeholder 2"/>
          <p:cNvSpPr>
            <a:spLocks noGrp="1"/>
          </p:cNvSpPr>
          <p:nvPr>
            <p:ph idx="1"/>
          </p:nvPr>
        </p:nvSpPr>
        <p:spPr>
          <a:xfrm>
            <a:off x="559512" y="1253331"/>
            <a:ext cx="10515600" cy="4351339"/>
          </a:xfrm>
        </p:spPr>
        <p:txBody>
          <a:bodyPr>
            <a:noAutofit/>
          </a:bodyPr>
          <a:lstStyle/>
          <a:p>
            <a:r>
              <a:rPr lang="en-GB" dirty="0"/>
              <a:t>Scientific analysis of organisational functioning</a:t>
            </a:r>
          </a:p>
          <a:p>
            <a:r>
              <a:rPr lang="en-GB" dirty="0"/>
              <a:t>Argyris – relationship between personality and leadership – organisational learning</a:t>
            </a:r>
          </a:p>
          <a:p>
            <a:r>
              <a:rPr lang="en-GB" dirty="0"/>
              <a:t>Herzberg -  motivation and satisfaction at work</a:t>
            </a:r>
          </a:p>
          <a:p>
            <a:r>
              <a:rPr lang="en-GB" dirty="0"/>
              <a:t>McGregor – theory x and theory y</a:t>
            </a:r>
          </a:p>
          <a:p>
            <a:r>
              <a:rPr lang="en-GB" dirty="0"/>
              <a:t>Likert  - groups and management systems</a:t>
            </a:r>
          </a:p>
          <a:p>
            <a:r>
              <a:rPr lang="en-GB" dirty="0"/>
              <a:t>Lewin – group dynamics</a:t>
            </a:r>
          </a:p>
          <a:p>
            <a:pPr marL="0" indent="0">
              <a:buNone/>
            </a:pPr>
            <a:endParaRPr lang="en-GB" dirty="0"/>
          </a:p>
        </p:txBody>
      </p:sp>
    </p:spTree>
    <p:extLst>
      <p:ext uri="{BB962C8B-B14F-4D97-AF65-F5344CB8AC3E}">
        <p14:creationId xmlns:p14="http://schemas.microsoft.com/office/powerpoint/2010/main" val="1050904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Systems Thinking 1950-1980</a:t>
            </a:r>
          </a:p>
        </p:txBody>
      </p:sp>
      <p:sp>
        <p:nvSpPr>
          <p:cNvPr id="3" name="Content Placeholder 2"/>
          <p:cNvSpPr>
            <a:spLocks noGrp="1"/>
          </p:cNvSpPr>
          <p:nvPr>
            <p:ph idx="1"/>
          </p:nvPr>
        </p:nvSpPr>
        <p:spPr>
          <a:xfrm>
            <a:off x="559512" y="1253331"/>
            <a:ext cx="10515600" cy="4351339"/>
          </a:xfrm>
        </p:spPr>
        <p:txBody>
          <a:bodyPr>
            <a:noAutofit/>
          </a:bodyPr>
          <a:lstStyle/>
          <a:p>
            <a:r>
              <a:rPr lang="en-GB" dirty="0"/>
              <a:t>Reconciliation of classical and human relations approaches</a:t>
            </a:r>
          </a:p>
          <a:p>
            <a:pPr lvl="1"/>
            <a:r>
              <a:rPr lang="en-GB" sz="2133" dirty="0"/>
              <a:t>Classical – organisations without people</a:t>
            </a:r>
          </a:p>
          <a:p>
            <a:pPr lvl="1"/>
            <a:r>
              <a:rPr lang="en-GB" sz="2133" dirty="0"/>
              <a:t> Human relations - people without organisations</a:t>
            </a:r>
          </a:p>
          <a:p>
            <a:r>
              <a:rPr lang="en-GB" dirty="0"/>
              <a:t>Organisations are ‘systems’ that contain a number of interrelated parts. Or sub-systems</a:t>
            </a:r>
          </a:p>
          <a:p>
            <a:r>
              <a:rPr lang="en-GB" dirty="0"/>
              <a:t>An Holistic view ‘The whole is greater than the sum of the parts’.</a:t>
            </a:r>
          </a:p>
          <a:p>
            <a:r>
              <a:rPr lang="en-GB" dirty="0"/>
              <a:t>Leading to the study of Socio-technical Systems</a:t>
            </a:r>
          </a:p>
          <a:p>
            <a:pPr marL="0" indent="0">
              <a:buNone/>
            </a:pPr>
            <a:endParaRPr lang="en-GB" dirty="0"/>
          </a:p>
        </p:txBody>
      </p:sp>
    </p:spTree>
    <p:extLst>
      <p:ext uri="{BB962C8B-B14F-4D97-AF65-F5344CB8AC3E}">
        <p14:creationId xmlns:p14="http://schemas.microsoft.com/office/powerpoint/2010/main" val="26707399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Socio-technical systems</a:t>
            </a:r>
          </a:p>
        </p:txBody>
      </p:sp>
      <p:sp>
        <p:nvSpPr>
          <p:cNvPr id="3" name="Content Placeholder 2"/>
          <p:cNvSpPr>
            <a:spLocks noGrp="1"/>
          </p:cNvSpPr>
          <p:nvPr>
            <p:ph idx="1"/>
          </p:nvPr>
        </p:nvSpPr>
        <p:spPr>
          <a:xfrm>
            <a:off x="559512" y="1253331"/>
            <a:ext cx="10515600" cy="4351339"/>
          </a:xfrm>
        </p:spPr>
        <p:txBody>
          <a:bodyPr>
            <a:noAutofit/>
          </a:bodyPr>
          <a:lstStyle/>
          <a:p>
            <a:r>
              <a:rPr lang="en-GB" sz="2000" dirty="0"/>
              <a:t>Considers the interaction between the social and psychological needs of the people and its structural and technological requirements</a:t>
            </a:r>
          </a:p>
          <a:p>
            <a:r>
              <a:rPr lang="en-GB" sz="2000" dirty="0"/>
              <a:t>Tavistock Institute (Trist et al):</a:t>
            </a:r>
          </a:p>
          <a:p>
            <a:pPr lvl="1"/>
            <a:r>
              <a:rPr lang="en-GB" sz="2000" dirty="0"/>
              <a:t>Longwall coal-mining study (1940’s)</a:t>
            </a:r>
          </a:p>
          <a:p>
            <a:pPr lvl="1"/>
            <a:r>
              <a:rPr lang="en-GB" sz="2000" dirty="0"/>
              <a:t>Effect of technology </a:t>
            </a:r>
          </a:p>
          <a:p>
            <a:pPr lvl="1"/>
            <a:r>
              <a:rPr lang="en-GB" sz="2000" dirty="0"/>
              <a:t>Changing the technology caused the social systems to be less effective</a:t>
            </a:r>
          </a:p>
          <a:p>
            <a:pPr lvl="1"/>
            <a:r>
              <a:rPr lang="en-GB" sz="2000" dirty="0"/>
              <a:t>Social systems must complement technical systems</a:t>
            </a:r>
          </a:p>
          <a:p>
            <a:pPr lvl="1"/>
            <a:r>
              <a:rPr lang="en-GB" sz="2000" dirty="0"/>
              <a:t>Relevance today -  people must be considered as at least an equal priority along with investment in technology</a:t>
            </a:r>
          </a:p>
          <a:p>
            <a:pPr lvl="1"/>
            <a:endParaRPr lang="en-GB" sz="2000" dirty="0"/>
          </a:p>
          <a:p>
            <a:endParaRPr lang="en-GB" sz="2000" dirty="0"/>
          </a:p>
          <a:p>
            <a:pPr marL="0" indent="0">
              <a:buNone/>
            </a:pPr>
            <a:endParaRPr lang="en-GB" dirty="0"/>
          </a:p>
        </p:txBody>
      </p:sp>
    </p:spTree>
    <p:extLst>
      <p:ext uri="{BB962C8B-B14F-4D97-AF65-F5344CB8AC3E}">
        <p14:creationId xmlns:p14="http://schemas.microsoft.com/office/powerpoint/2010/main" val="38172568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Contingency approach </a:t>
            </a:r>
          </a:p>
        </p:txBody>
      </p:sp>
      <p:sp>
        <p:nvSpPr>
          <p:cNvPr id="3" name="Content Placeholder 2"/>
          <p:cNvSpPr>
            <a:spLocks noGrp="1"/>
          </p:cNvSpPr>
          <p:nvPr>
            <p:ph idx="1"/>
          </p:nvPr>
        </p:nvSpPr>
        <p:spPr>
          <a:xfrm>
            <a:off x="559512" y="1253331"/>
            <a:ext cx="10515600" cy="4351339"/>
          </a:xfrm>
        </p:spPr>
        <p:txBody>
          <a:bodyPr>
            <a:noAutofit/>
          </a:bodyPr>
          <a:lstStyle/>
          <a:p>
            <a:r>
              <a:rPr lang="en-GB" dirty="0"/>
              <a:t>Classical approaches suggest one best way</a:t>
            </a:r>
          </a:p>
          <a:p>
            <a:r>
              <a:rPr lang="en-GB" dirty="0"/>
              <a:t>Extension of systems approach</a:t>
            </a:r>
          </a:p>
          <a:p>
            <a:r>
              <a:rPr lang="en-GB" dirty="0"/>
              <a:t>Structure and success of an organisation contingent ‘depend’ on task and environmental factors</a:t>
            </a:r>
          </a:p>
          <a:p>
            <a:r>
              <a:rPr lang="en-GB" dirty="0"/>
              <a:t>No one best way</a:t>
            </a:r>
          </a:p>
          <a:p>
            <a:r>
              <a:rPr lang="en-GB" dirty="0"/>
              <a:t>Constant process of alignment</a:t>
            </a:r>
          </a:p>
          <a:p>
            <a:pPr marL="0" indent="0">
              <a:buNone/>
            </a:pPr>
            <a:endParaRPr lang="en-GB" dirty="0"/>
          </a:p>
        </p:txBody>
      </p:sp>
    </p:spTree>
    <p:extLst>
      <p:ext uri="{BB962C8B-B14F-4D97-AF65-F5344CB8AC3E}">
        <p14:creationId xmlns:p14="http://schemas.microsoft.com/office/powerpoint/2010/main" val="31929647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Contemporary perspectives</a:t>
            </a:r>
          </a:p>
        </p:txBody>
      </p:sp>
      <p:sp>
        <p:nvSpPr>
          <p:cNvPr id="3" name="Content Placeholder 2"/>
          <p:cNvSpPr>
            <a:spLocks noGrp="1"/>
          </p:cNvSpPr>
          <p:nvPr>
            <p:ph idx="1"/>
          </p:nvPr>
        </p:nvSpPr>
        <p:spPr>
          <a:xfrm>
            <a:off x="559512" y="1253331"/>
            <a:ext cx="10515600" cy="4351339"/>
          </a:xfrm>
        </p:spPr>
        <p:txBody>
          <a:bodyPr>
            <a:noAutofit/>
          </a:bodyPr>
          <a:lstStyle/>
          <a:p>
            <a:pPr marL="0" indent="0">
              <a:buNone/>
            </a:pPr>
            <a:r>
              <a:rPr lang="en-GB" sz="2000" dirty="0"/>
              <a:t>Criticisms of earlier approaches</a:t>
            </a:r>
          </a:p>
          <a:p>
            <a:pPr lvl="1"/>
            <a:r>
              <a:rPr lang="en-GB" sz="2000" dirty="0"/>
              <a:t>Do not provide a satisfactory basis for the explanation or prediction of individual behaviour</a:t>
            </a:r>
          </a:p>
          <a:p>
            <a:pPr lvl="1"/>
            <a:r>
              <a:rPr lang="en-GB" sz="2000" dirty="0"/>
              <a:t>Human relations approach </a:t>
            </a:r>
          </a:p>
          <a:p>
            <a:pPr lvl="2"/>
            <a:r>
              <a:rPr lang="en-GB" dirty="0"/>
              <a:t>Generalised theories</a:t>
            </a:r>
          </a:p>
          <a:p>
            <a:pPr lvl="2"/>
            <a:r>
              <a:rPr lang="en-GB" dirty="0"/>
              <a:t>Suggests that all individuals have common needs</a:t>
            </a:r>
          </a:p>
          <a:p>
            <a:pPr lvl="1"/>
            <a:r>
              <a:rPr lang="en-GB" sz="2000" dirty="0"/>
              <a:t>Systems approach</a:t>
            </a:r>
          </a:p>
          <a:p>
            <a:pPr lvl="2"/>
            <a:r>
              <a:rPr lang="en-GB" dirty="0"/>
              <a:t>Does not examine  the individual and their orientation to work</a:t>
            </a:r>
          </a:p>
          <a:p>
            <a:pPr marL="0" indent="0">
              <a:buNone/>
            </a:pPr>
            <a:endParaRPr lang="en-GB" dirty="0"/>
          </a:p>
        </p:txBody>
      </p:sp>
    </p:spTree>
    <p:extLst>
      <p:ext uri="{BB962C8B-B14F-4D97-AF65-F5344CB8AC3E}">
        <p14:creationId xmlns:p14="http://schemas.microsoft.com/office/powerpoint/2010/main" val="15211484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Contemporary perspectives</a:t>
            </a:r>
          </a:p>
        </p:txBody>
      </p:sp>
      <p:sp>
        <p:nvSpPr>
          <p:cNvPr id="3" name="Content Placeholder 2"/>
          <p:cNvSpPr>
            <a:spLocks noGrp="1"/>
          </p:cNvSpPr>
          <p:nvPr>
            <p:ph idx="1"/>
          </p:nvPr>
        </p:nvSpPr>
        <p:spPr>
          <a:xfrm>
            <a:off x="559512" y="1253331"/>
            <a:ext cx="10515600" cy="4351339"/>
          </a:xfrm>
        </p:spPr>
        <p:txBody>
          <a:bodyPr>
            <a:noAutofit/>
          </a:bodyPr>
          <a:lstStyle/>
          <a:p>
            <a:pPr marL="0" indent="0">
              <a:buNone/>
            </a:pPr>
            <a:r>
              <a:rPr lang="en-GB" dirty="0"/>
              <a:t>Postmodernism</a:t>
            </a:r>
          </a:p>
          <a:p>
            <a:pPr lvl="1"/>
            <a:r>
              <a:rPr lang="en-GB" sz="2133" dirty="0"/>
              <a:t>The informal organisation</a:t>
            </a:r>
          </a:p>
          <a:p>
            <a:pPr lvl="1"/>
            <a:r>
              <a:rPr lang="en-GB" sz="2133" dirty="0"/>
              <a:t>Pluralist/Unitary Perspectives  </a:t>
            </a:r>
          </a:p>
          <a:p>
            <a:pPr lvl="2"/>
            <a:r>
              <a:rPr lang="en-GB" sz="2133" dirty="0"/>
              <a:t>Pluralist:  Powerful competing sub-groups within the organisation, leading to inevitable conflict. Conflict creates energy and change.</a:t>
            </a:r>
          </a:p>
          <a:p>
            <a:pPr lvl="2"/>
            <a:r>
              <a:rPr lang="en-GB" sz="2133" dirty="0"/>
              <a:t>Unitary: The organisation as an integrated and harmonious whole with managers and staff sharing common interests.</a:t>
            </a:r>
          </a:p>
          <a:p>
            <a:pPr lvl="1"/>
            <a:r>
              <a:rPr lang="en-GB" sz="2133" dirty="0"/>
              <a:t>Broad concept rather than a specific school of thinking</a:t>
            </a:r>
          </a:p>
          <a:p>
            <a:pPr lvl="1"/>
            <a:r>
              <a:rPr lang="en-GB" sz="2133" dirty="0"/>
              <a:t>Paradigm proliferation</a:t>
            </a:r>
          </a:p>
          <a:p>
            <a:pPr lvl="1"/>
            <a:r>
              <a:rPr lang="en-GB" sz="2133" dirty="0"/>
              <a:t>Healthy challenge to traditional views</a:t>
            </a:r>
          </a:p>
          <a:p>
            <a:pPr marL="0" indent="0">
              <a:buNone/>
            </a:pPr>
            <a:endParaRPr lang="en-GB" dirty="0"/>
          </a:p>
        </p:txBody>
      </p:sp>
    </p:spTree>
    <p:extLst>
      <p:ext uri="{BB962C8B-B14F-4D97-AF65-F5344CB8AC3E}">
        <p14:creationId xmlns:p14="http://schemas.microsoft.com/office/powerpoint/2010/main" val="22062592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Contemporary perspectives</a:t>
            </a:r>
          </a:p>
        </p:txBody>
      </p:sp>
      <p:sp>
        <p:nvSpPr>
          <p:cNvPr id="3" name="Content Placeholder 2"/>
          <p:cNvSpPr>
            <a:spLocks noGrp="1"/>
          </p:cNvSpPr>
          <p:nvPr>
            <p:ph idx="1"/>
          </p:nvPr>
        </p:nvSpPr>
        <p:spPr>
          <a:xfrm>
            <a:off x="559512" y="1253331"/>
            <a:ext cx="10515600" cy="4351339"/>
          </a:xfrm>
        </p:spPr>
        <p:txBody>
          <a:bodyPr>
            <a:noAutofit/>
          </a:bodyPr>
          <a:lstStyle/>
          <a:p>
            <a:pPr marL="0" indent="0">
              <a:buNone/>
            </a:pPr>
            <a:r>
              <a:rPr lang="en-GB" dirty="0"/>
              <a:t>Approaches  that sit within this concept</a:t>
            </a:r>
          </a:p>
          <a:p>
            <a:pPr lvl="1"/>
            <a:r>
              <a:rPr lang="en-GB" sz="2133" dirty="0"/>
              <a:t>Boundary-less organisations</a:t>
            </a:r>
          </a:p>
          <a:p>
            <a:pPr lvl="2"/>
            <a:r>
              <a:rPr lang="en-GB" sz="2133" dirty="0"/>
              <a:t>Flexible, collaborative structures</a:t>
            </a:r>
          </a:p>
          <a:p>
            <a:pPr lvl="2"/>
            <a:r>
              <a:rPr lang="en-GB" sz="2133" dirty="0"/>
              <a:t>Organic and fast moving processes</a:t>
            </a:r>
          </a:p>
          <a:p>
            <a:pPr lvl="1"/>
            <a:r>
              <a:rPr lang="en-GB" sz="2133" dirty="0"/>
              <a:t>Social Action</a:t>
            </a:r>
          </a:p>
          <a:p>
            <a:pPr lvl="2"/>
            <a:r>
              <a:rPr lang="en-GB" sz="2133" dirty="0"/>
              <a:t>Action research</a:t>
            </a:r>
          </a:p>
          <a:p>
            <a:pPr lvl="2"/>
            <a:r>
              <a:rPr lang="en-GB" sz="2133" dirty="0"/>
              <a:t>Action learning</a:t>
            </a:r>
          </a:p>
          <a:p>
            <a:pPr lvl="2"/>
            <a:r>
              <a:rPr lang="en-GB" sz="2133" dirty="0"/>
              <a:t>Appreciative inquiry</a:t>
            </a:r>
          </a:p>
          <a:p>
            <a:pPr lvl="2"/>
            <a:r>
              <a:rPr lang="en-GB" sz="2133" dirty="0"/>
              <a:t>Discourse Analysis</a:t>
            </a:r>
          </a:p>
          <a:p>
            <a:pPr lvl="1"/>
            <a:endParaRPr lang="en-GB" sz="2133" dirty="0"/>
          </a:p>
        </p:txBody>
      </p:sp>
    </p:spTree>
    <p:extLst>
      <p:ext uri="{BB962C8B-B14F-4D97-AF65-F5344CB8AC3E}">
        <p14:creationId xmlns:p14="http://schemas.microsoft.com/office/powerpoint/2010/main" val="59452053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Summary</a:t>
            </a:r>
          </a:p>
        </p:txBody>
      </p:sp>
      <p:sp>
        <p:nvSpPr>
          <p:cNvPr id="9" name="Content Placeholder 8">
            <a:extLst>
              <a:ext uri="{FF2B5EF4-FFF2-40B4-BE49-F238E27FC236}">
                <a16:creationId xmlns:a16="http://schemas.microsoft.com/office/drawing/2014/main" id="{557E74C9-7395-407F-8F73-2146E88C5246}"/>
              </a:ext>
            </a:extLst>
          </p:cNvPr>
          <p:cNvSpPr>
            <a:spLocks noGrp="1"/>
          </p:cNvSpPr>
          <p:nvPr>
            <p:ph idx="1"/>
          </p:nvPr>
        </p:nvSpPr>
        <p:spPr/>
        <p:txBody>
          <a:bodyPr>
            <a:normAutofit/>
          </a:bodyPr>
          <a:lstStyle/>
          <a:p>
            <a:r>
              <a:rPr lang="en-GB" dirty="0"/>
              <a:t>Key definitions and concept of an organisation; its structure and design</a:t>
            </a:r>
          </a:p>
          <a:p>
            <a:r>
              <a:rPr lang="en-GB" dirty="0"/>
              <a:t>Different assumptions and perspectives of organisations –An overview of the development of different approaches to organisation theory</a:t>
            </a:r>
          </a:p>
          <a:p>
            <a:pPr marL="0" indent="0">
              <a:buNone/>
            </a:pPr>
            <a:r>
              <a:rPr lang="en-GB" dirty="0"/>
              <a:t>Various perspectives shed light on different aspects of change (ranging from an understanding of change as a planned event to an emphasis on its emergent nature)</a:t>
            </a:r>
          </a:p>
          <a:p>
            <a:pPr marL="0" indent="0">
              <a:buNone/>
            </a:pPr>
            <a:r>
              <a:rPr lang="en-GB" dirty="0"/>
              <a:t>Resistance is better understood as shaped by the interaction between change recipients and change agents and it can also be seen as an opportunity for learning.</a:t>
            </a:r>
          </a:p>
          <a:p>
            <a:pPr marL="0" indent="0">
              <a:buNone/>
            </a:pPr>
            <a:endParaRPr lang="en-GB" dirty="0"/>
          </a:p>
        </p:txBody>
      </p:sp>
    </p:spTree>
    <p:extLst>
      <p:ext uri="{BB962C8B-B14F-4D97-AF65-F5344CB8AC3E}">
        <p14:creationId xmlns:p14="http://schemas.microsoft.com/office/powerpoint/2010/main" val="15389419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3" name="Content Placeholder 2"/>
          <p:cNvSpPr>
            <a:spLocks noGrp="1"/>
          </p:cNvSpPr>
          <p:nvPr>
            <p:ph idx="1"/>
          </p:nvPr>
        </p:nvSpPr>
        <p:spPr>
          <a:xfrm>
            <a:off x="539254" y="1329136"/>
            <a:ext cx="10515600" cy="4351339"/>
          </a:xfrm>
        </p:spPr>
        <p:txBody>
          <a:bodyPr>
            <a:noAutofit/>
          </a:bodyPr>
          <a:lstStyle/>
          <a:p>
            <a:pPr marL="0" indent="0">
              <a:buNone/>
            </a:pPr>
            <a:r>
              <a:rPr lang="en-GB" dirty="0"/>
              <a:t>Organisational behaviour and design. </a:t>
            </a:r>
            <a:r>
              <a:rPr lang="en-GB" dirty="0" err="1"/>
              <a:t>Cushway</a:t>
            </a:r>
            <a:r>
              <a:rPr lang="en-GB" dirty="0"/>
              <a:t> and Lodge 1993  London.</a:t>
            </a:r>
          </a:p>
          <a:p>
            <a:pPr marL="0" indent="0">
              <a:buNone/>
            </a:pPr>
            <a:r>
              <a:rPr lang="en-GB" dirty="0"/>
              <a:t>Social Psychology Wendy Stainton Rogers 2</a:t>
            </a:r>
            <a:r>
              <a:rPr lang="en-GB" baseline="30000" dirty="0"/>
              <a:t>nd</a:t>
            </a:r>
            <a:r>
              <a:rPr lang="en-GB" dirty="0"/>
              <a:t> Ed Open University Press 2011</a:t>
            </a:r>
          </a:p>
          <a:p>
            <a:pPr marL="0" indent="0">
              <a:buNone/>
            </a:pPr>
            <a:r>
              <a:rPr lang="en-GB" dirty="0"/>
              <a:t>Business Psychology and Organisational behaviour Eugene Mckenna 5</a:t>
            </a:r>
            <a:r>
              <a:rPr lang="en-GB" baseline="30000" dirty="0"/>
              <a:t>th</a:t>
            </a:r>
            <a:r>
              <a:rPr lang="en-GB" dirty="0"/>
              <a:t> Ed Psychology Press 2012</a:t>
            </a:r>
          </a:p>
          <a:p>
            <a:pPr marL="0" indent="0">
              <a:buNone/>
            </a:pPr>
            <a:r>
              <a:rPr lang="en-GB" dirty="0"/>
              <a:t>Organisational Behaviour Huczynski  A, Buchanan D 8</a:t>
            </a:r>
            <a:r>
              <a:rPr lang="en-GB" baseline="30000" dirty="0"/>
              <a:t>th</a:t>
            </a:r>
            <a:r>
              <a:rPr lang="en-GB" dirty="0"/>
              <a:t> Ed Pearson 2013</a:t>
            </a:r>
          </a:p>
          <a:p>
            <a:pPr marL="0" indent="0">
              <a:buNone/>
            </a:pPr>
            <a:r>
              <a:rPr lang="en-GB" dirty="0"/>
              <a:t>Management and Organisational Behaviour Mullins L.J, Pearson 2013</a:t>
            </a:r>
          </a:p>
          <a:p>
            <a:pPr marL="0" indent="0">
              <a:buNone/>
            </a:pPr>
            <a:r>
              <a:rPr lang="en-GB" dirty="0"/>
              <a:t>People and Organisational Development Francis, </a:t>
            </a:r>
            <a:r>
              <a:rPr lang="en-GB" dirty="0" err="1"/>
              <a:t>Holbeche</a:t>
            </a:r>
            <a:r>
              <a:rPr lang="en-GB" dirty="0"/>
              <a:t>, Reddington  CIPD 2012</a:t>
            </a:r>
          </a:p>
          <a:p>
            <a:pPr marL="0" indent="0">
              <a:buNone/>
            </a:pPr>
            <a:r>
              <a:rPr lang="en-GB" dirty="0"/>
              <a:t>Managing and Organisations Clegg S, </a:t>
            </a:r>
            <a:r>
              <a:rPr lang="en-GB" dirty="0" err="1"/>
              <a:t>Kornberger</a:t>
            </a:r>
            <a:r>
              <a:rPr lang="en-GB" dirty="0"/>
              <a:t>, M </a:t>
            </a:r>
            <a:r>
              <a:rPr lang="en-GB" dirty="0" err="1"/>
              <a:t>Pitsis</a:t>
            </a:r>
            <a:r>
              <a:rPr lang="en-GB" dirty="0"/>
              <a:t> T Sage 2011</a:t>
            </a:r>
          </a:p>
          <a:p>
            <a:pPr marL="0" indent="0">
              <a:buNone/>
            </a:pPr>
            <a:endParaRPr lang="en-GB" sz="2000" dirty="0"/>
          </a:p>
        </p:txBody>
      </p:sp>
    </p:spTree>
    <p:extLst>
      <p:ext uri="{BB962C8B-B14F-4D97-AF65-F5344CB8AC3E}">
        <p14:creationId xmlns:p14="http://schemas.microsoft.com/office/powerpoint/2010/main" val="347273483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4029" y="0"/>
            <a:ext cx="10515600" cy="1325563"/>
          </a:xfrm>
        </p:spPr>
        <p:txBody>
          <a:bodyPr/>
          <a:lstStyle/>
          <a:p>
            <a:r>
              <a:rPr lang="en-GB" dirty="0"/>
              <a:t>References</a:t>
            </a:r>
          </a:p>
        </p:txBody>
      </p:sp>
      <p:sp>
        <p:nvSpPr>
          <p:cNvPr id="3" name="Content Placeholder 2"/>
          <p:cNvSpPr>
            <a:spLocks noGrp="1"/>
          </p:cNvSpPr>
          <p:nvPr>
            <p:ph idx="1"/>
          </p:nvPr>
        </p:nvSpPr>
        <p:spPr>
          <a:xfrm>
            <a:off x="559512" y="952675"/>
            <a:ext cx="10515600" cy="4351339"/>
          </a:xfrm>
        </p:spPr>
        <p:txBody>
          <a:bodyPr>
            <a:noAutofit/>
          </a:bodyPr>
          <a:lstStyle/>
          <a:p>
            <a:pPr>
              <a:lnSpc>
                <a:spcPct val="100000"/>
              </a:lnSpc>
              <a:defRPr/>
            </a:pPr>
            <a:r>
              <a:rPr lang="en-GB" sz="1600" dirty="0">
                <a:effectLst>
                  <a:outerShdw blurRad="38100" dist="38100" dir="2700000" algn="tl">
                    <a:srgbClr val="C0C0C0"/>
                  </a:outerShdw>
                </a:effectLst>
              </a:rPr>
              <a:t>Buller, P.F., McEvoy, M.G.(2012) Strategy, Human Resource Management and Performance, Sharpening Line of Sight, Human Resource Management Review, 22, pp. 43-56.</a:t>
            </a:r>
          </a:p>
          <a:p>
            <a:pPr>
              <a:lnSpc>
                <a:spcPct val="100000"/>
              </a:lnSpc>
              <a:defRPr/>
            </a:pPr>
            <a:r>
              <a:rPr lang="en-GB" sz="1600" dirty="0">
                <a:effectLst>
                  <a:outerShdw blurRad="38100" dist="38100" dir="2700000" algn="tl">
                    <a:srgbClr val="C0C0C0"/>
                  </a:outerShdw>
                </a:effectLst>
              </a:rPr>
              <a:t>Dunphy, C., Stace, D. (1994) Beyond The Boundaries. Roseville, NSW: McGraw-Hill.</a:t>
            </a:r>
          </a:p>
          <a:p>
            <a:pPr>
              <a:lnSpc>
                <a:spcPct val="100000"/>
              </a:lnSpc>
              <a:defRPr/>
            </a:pPr>
            <a:r>
              <a:rPr lang="en-GB" sz="1600" dirty="0">
                <a:effectLst>
                  <a:outerShdw blurRad="38100" dist="38100" dir="2700000" algn="tl">
                    <a:srgbClr val="C0C0C0"/>
                  </a:outerShdw>
                </a:effectLst>
              </a:rPr>
              <a:t>Ford, J.D., Ford, L.W. and </a:t>
            </a:r>
            <a:r>
              <a:rPr lang="en-GB" sz="1600" dirty="0" err="1">
                <a:effectLst>
                  <a:outerShdw blurRad="38100" dist="38100" dir="2700000" algn="tl">
                    <a:srgbClr val="C0C0C0"/>
                  </a:outerShdw>
                </a:effectLst>
              </a:rPr>
              <a:t>D’Amelio</a:t>
            </a:r>
            <a:r>
              <a:rPr lang="en-GB" sz="1600" dirty="0">
                <a:effectLst>
                  <a:outerShdw blurRad="38100" dist="38100" dir="2700000" algn="tl">
                    <a:srgbClr val="C0C0C0"/>
                  </a:outerShdw>
                </a:effectLst>
              </a:rPr>
              <a:t>, A. (2008). Resistance to Change: The Rest of The Story, Academy of Management Review, 33 (2), pp. 362-77.</a:t>
            </a:r>
          </a:p>
          <a:p>
            <a:pPr>
              <a:lnSpc>
                <a:spcPct val="100000"/>
              </a:lnSpc>
              <a:defRPr/>
            </a:pPr>
            <a:r>
              <a:rPr lang="en-GB" sz="1600" dirty="0">
                <a:effectLst>
                  <a:outerShdw blurRad="38100" dist="38100" dir="2700000" algn="tl">
                    <a:srgbClr val="C0C0C0"/>
                  </a:outerShdw>
                </a:effectLst>
              </a:rPr>
              <a:t>Kotter, J. P. (1996) Leading Change, Boston, MA: Harvard Business School Press.</a:t>
            </a:r>
          </a:p>
          <a:p>
            <a:pPr>
              <a:lnSpc>
                <a:spcPct val="100000"/>
              </a:lnSpc>
              <a:defRPr/>
            </a:pPr>
            <a:r>
              <a:rPr lang="en-GB" sz="1600" dirty="0">
                <a:effectLst>
                  <a:outerShdw blurRad="38100" dist="38100" dir="2700000" algn="tl">
                    <a:srgbClr val="C0C0C0"/>
                  </a:outerShdw>
                </a:effectLst>
              </a:rPr>
              <a:t>Lewin, K. (1951) Field Theory in Social Science. New York: Harper and Row.</a:t>
            </a:r>
          </a:p>
          <a:p>
            <a:pPr>
              <a:lnSpc>
                <a:spcPct val="100000"/>
              </a:lnSpc>
              <a:defRPr/>
            </a:pPr>
            <a:r>
              <a:rPr lang="en-GB" sz="1600" dirty="0">
                <a:effectLst>
                  <a:outerShdw blurRad="38100" dist="38100" dir="2700000" algn="tl">
                    <a:srgbClr val="C0C0C0"/>
                  </a:outerShdw>
                </a:effectLst>
              </a:rPr>
              <a:t>Molloy, E., Whittington, R. (2005) HR’s Role in Organising: Shaping Change, London: CIPD </a:t>
            </a:r>
          </a:p>
          <a:p>
            <a:pPr>
              <a:lnSpc>
                <a:spcPct val="100000"/>
              </a:lnSpc>
              <a:defRPr/>
            </a:pPr>
            <a:r>
              <a:rPr lang="en-GB" sz="1600" dirty="0" err="1">
                <a:effectLst>
                  <a:outerShdw blurRad="38100" dist="38100" dir="2700000" algn="tl">
                    <a:srgbClr val="C0C0C0"/>
                  </a:outerShdw>
                </a:effectLst>
              </a:rPr>
              <a:t>Orlikowski</a:t>
            </a:r>
            <a:r>
              <a:rPr lang="en-GB" sz="1600" dirty="0">
                <a:effectLst>
                  <a:outerShdw blurRad="38100" dist="38100" dir="2700000" algn="tl">
                    <a:srgbClr val="C0C0C0"/>
                  </a:outerShdw>
                </a:effectLst>
              </a:rPr>
              <a:t>, W. (1996) Improvising Organisational Transformation Over Time: A Situated Change Perspective, Information Systems Research, 7, pp. 63-92.</a:t>
            </a:r>
          </a:p>
          <a:p>
            <a:pPr>
              <a:lnSpc>
                <a:spcPct val="100000"/>
              </a:lnSpc>
              <a:defRPr/>
            </a:pPr>
            <a:r>
              <a:rPr lang="en-GB" sz="1600" dirty="0">
                <a:effectLst>
                  <a:outerShdw blurRad="38100" dist="38100" dir="2700000" algn="tl">
                    <a:srgbClr val="C0C0C0"/>
                  </a:outerShdw>
                </a:effectLst>
              </a:rPr>
              <a:t>Reilly. P., (2012) Transforming HR to Support Strategic Change, in Francis, H., </a:t>
            </a:r>
            <a:r>
              <a:rPr lang="en-GB" sz="1600" dirty="0" err="1">
                <a:effectLst>
                  <a:outerShdw blurRad="38100" dist="38100" dir="2700000" algn="tl">
                    <a:srgbClr val="C0C0C0"/>
                  </a:outerShdw>
                </a:effectLst>
              </a:rPr>
              <a:t>Holbeche</a:t>
            </a:r>
            <a:r>
              <a:rPr lang="en-GB" sz="1600" dirty="0">
                <a:effectLst>
                  <a:outerShdw blurRad="38100" dist="38100" dir="2700000" algn="tl">
                    <a:srgbClr val="C0C0C0"/>
                  </a:outerShdw>
                </a:effectLst>
              </a:rPr>
              <a:t>, L. and Reddington, eds. People and Organisational Development, London: CIPD, pp. 125-41.</a:t>
            </a:r>
          </a:p>
          <a:p>
            <a:pPr>
              <a:lnSpc>
                <a:spcPct val="100000"/>
              </a:lnSpc>
              <a:defRPr/>
            </a:pPr>
            <a:r>
              <a:rPr lang="en-GB" sz="1600" dirty="0" err="1">
                <a:effectLst>
                  <a:outerShdw blurRad="38100" dist="38100" dir="2700000" algn="tl">
                    <a:srgbClr val="C0C0C0"/>
                  </a:outerShdw>
                </a:effectLst>
              </a:rPr>
              <a:t>Tsoukas</a:t>
            </a:r>
            <a:r>
              <a:rPr lang="en-GB" sz="1600" dirty="0">
                <a:effectLst>
                  <a:outerShdw blurRad="38100" dist="38100" dir="2700000" algn="tl">
                    <a:srgbClr val="C0C0C0"/>
                  </a:outerShdw>
                </a:effectLst>
              </a:rPr>
              <a:t>, H. and Chia, R. (2002) On Organizational Becoming: Rethinking Organizational Change. Organization Science 13 (5), pp. 567-82.</a:t>
            </a:r>
          </a:p>
          <a:p>
            <a:pPr>
              <a:lnSpc>
                <a:spcPct val="100000"/>
              </a:lnSpc>
              <a:defRPr/>
            </a:pPr>
            <a:endParaRPr lang="en-GB" sz="1600" dirty="0">
              <a:effectLst>
                <a:outerShdw blurRad="38100" dist="38100" dir="2700000" algn="tl">
                  <a:srgbClr val="C0C0C0"/>
                </a:outerShdw>
              </a:effectLst>
            </a:endParaRPr>
          </a:p>
        </p:txBody>
      </p:sp>
    </p:spTree>
    <p:extLst>
      <p:ext uri="{BB962C8B-B14F-4D97-AF65-F5344CB8AC3E}">
        <p14:creationId xmlns:p14="http://schemas.microsoft.com/office/powerpoint/2010/main" val="20161957"/>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14</TotalTime>
  <Words>1372</Words>
  <Application>Microsoft Office PowerPoint</Application>
  <PresentationFormat>Widescreen</PresentationFormat>
  <Paragraphs>183</Paragraphs>
  <Slides>24</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24</vt:i4>
      </vt:variant>
    </vt:vector>
  </HeadingPairs>
  <TitlesOfParts>
    <vt:vector size="28" baseType="lpstr">
      <vt:lpstr>Arial</vt:lpstr>
      <vt:lpstr>Calibri</vt:lpstr>
      <vt:lpstr>Gill Sans MT</vt:lpstr>
      <vt:lpstr>Gallery</vt:lpstr>
      <vt:lpstr>Leading and Implementing Workplace Change</vt:lpstr>
      <vt:lpstr>Introduction to organisation design and development </vt:lpstr>
      <vt:lpstr>PowerPoint Presentation</vt:lpstr>
      <vt:lpstr>Definition of an organisation </vt:lpstr>
      <vt:lpstr>Meaning of organisational behaviour</vt:lpstr>
      <vt:lpstr>Meaning of organisation design</vt:lpstr>
      <vt:lpstr>Meaning of organisation development </vt:lpstr>
      <vt:lpstr>Main influences on organisational behaviour</vt:lpstr>
      <vt:lpstr>Framework of organisation as a system</vt:lpstr>
      <vt:lpstr>Basis for organisational comparison</vt:lpstr>
      <vt:lpstr>Classifying organisations</vt:lpstr>
      <vt:lpstr>Classical theorist 1900-1930s</vt:lpstr>
      <vt:lpstr>Human relations</vt:lpstr>
      <vt:lpstr>Human relations approach (1930-1950)</vt:lpstr>
      <vt:lpstr>Neo-Human relations approach 1950’s</vt:lpstr>
      <vt:lpstr>Systems Thinking 1950-1980</vt:lpstr>
      <vt:lpstr>Socio-technical systems</vt:lpstr>
      <vt:lpstr>Contingency approach </vt:lpstr>
      <vt:lpstr>Contemporary perspectives</vt:lpstr>
      <vt:lpstr>Contemporary perspectives</vt:lpstr>
      <vt:lpstr>Contemporary perspectives</vt:lpstr>
      <vt:lpstr>Summary</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Dennis Pepple</dc:creator>
  <cp:lastModifiedBy>Dennis Pepple</cp:lastModifiedBy>
  <cp:revision>9</cp:revision>
  <dcterms:created xsi:type="dcterms:W3CDTF">2020-12-07T12:39:14Z</dcterms:created>
  <dcterms:modified xsi:type="dcterms:W3CDTF">2022-09-15T06:53:17Z</dcterms:modified>
</cp:coreProperties>
</file>