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 r:id="rId5"/>
    <p:sldId id="257" r:id="rId6"/>
    <p:sldId id="268" r:id="rId7"/>
    <p:sldId id="260" r:id="rId8"/>
    <p:sldId id="267" r:id="rId9"/>
    <p:sldId id="258" r:id="rId10"/>
    <p:sldId id="259" r:id="rId11"/>
    <p:sldId id="261" r:id="rId12"/>
    <p:sldId id="262" r:id="rId13"/>
    <p:sldId id="263" r:id="rId14"/>
    <p:sldId id="264" r:id="rId15"/>
    <p:sldId id="26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367A67-927D-4016-B591-B69BE4A42965}" v="34" dt="2022-05-13T14:34:22.8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59" autoAdjust="0"/>
    <p:restoredTop sz="94660"/>
  </p:normalViewPr>
  <p:slideViewPr>
    <p:cSldViewPr snapToGrid="0">
      <p:cViewPr varScale="1">
        <p:scale>
          <a:sx n="72" d="100"/>
          <a:sy n="72" d="100"/>
        </p:scale>
        <p:origin x="67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872165-447A-446E-89B6-26691E85C61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FE368E6-BD57-4604-ACCB-6004E659EBF1}">
      <dgm:prSet/>
      <dgm:spPr/>
      <dgm:t>
        <a:bodyPr/>
        <a:lstStyle/>
        <a:p>
          <a:r>
            <a:rPr lang="en-GB" dirty="0"/>
            <a:t>Individuals such as families and communities have experienced various restrictions that were in place during COVID across the whole of the UK which impacted many people's mental health and increased the levels of anxiety and depression during lockdown because of this the levels continued to rise which was not expected. </a:t>
          </a:r>
          <a:endParaRPr lang="en-US" dirty="0"/>
        </a:p>
      </dgm:t>
    </dgm:pt>
    <dgm:pt modelId="{9C782F1C-652D-4156-A255-E0421E3E4109}" type="parTrans" cxnId="{26A39142-E7BB-429B-A89C-F59FD25ACCA2}">
      <dgm:prSet/>
      <dgm:spPr/>
      <dgm:t>
        <a:bodyPr/>
        <a:lstStyle/>
        <a:p>
          <a:endParaRPr lang="en-US"/>
        </a:p>
      </dgm:t>
    </dgm:pt>
    <dgm:pt modelId="{491A6F59-A69D-4A49-BF6D-C08DD667630B}" type="sibTrans" cxnId="{26A39142-E7BB-429B-A89C-F59FD25ACCA2}">
      <dgm:prSet/>
      <dgm:spPr/>
      <dgm:t>
        <a:bodyPr/>
        <a:lstStyle/>
        <a:p>
          <a:endParaRPr lang="en-US"/>
        </a:p>
      </dgm:t>
    </dgm:pt>
    <dgm:pt modelId="{1FCA0669-1715-4927-83E9-E6C2AE347286}">
      <dgm:prSet/>
      <dgm:spPr/>
      <dgm:t>
        <a:bodyPr/>
        <a:lstStyle/>
        <a:p>
          <a:r>
            <a:rPr lang="en-GB"/>
            <a:t>UKRI (2022)</a:t>
          </a:r>
          <a:endParaRPr lang="en-US"/>
        </a:p>
      </dgm:t>
    </dgm:pt>
    <dgm:pt modelId="{B39AD16C-6C2D-48CE-81F8-A8682EB2ED39}" type="parTrans" cxnId="{F688D8AB-4649-4097-A95F-3C5FFE4E331F}">
      <dgm:prSet/>
      <dgm:spPr/>
      <dgm:t>
        <a:bodyPr/>
        <a:lstStyle/>
        <a:p>
          <a:endParaRPr lang="en-US"/>
        </a:p>
      </dgm:t>
    </dgm:pt>
    <dgm:pt modelId="{D2C6022F-01D5-4BD7-B01A-504F06ADB22F}" type="sibTrans" cxnId="{F688D8AB-4649-4097-A95F-3C5FFE4E331F}">
      <dgm:prSet/>
      <dgm:spPr/>
      <dgm:t>
        <a:bodyPr/>
        <a:lstStyle/>
        <a:p>
          <a:endParaRPr lang="en-US"/>
        </a:p>
      </dgm:t>
    </dgm:pt>
    <dgm:pt modelId="{0D4AEBEA-F25F-4395-8A1F-D145C632CE98}" type="pres">
      <dgm:prSet presAssocID="{6C872165-447A-446E-89B6-26691E85C614}" presName="linear" presStyleCnt="0">
        <dgm:presLayoutVars>
          <dgm:animLvl val="lvl"/>
          <dgm:resizeHandles val="exact"/>
        </dgm:presLayoutVars>
      </dgm:prSet>
      <dgm:spPr/>
    </dgm:pt>
    <dgm:pt modelId="{E717CE17-FEBD-4C9F-B795-AB5D45BF8E43}" type="pres">
      <dgm:prSet presAssocID="{6FE368E6-BD57-4604-ACCB-6004E659EBF1}" presName="parentText" presStyleLbl="node1" presStyleIdx="0" presStyleCnt="2">
        <dgm:presLayoutVars>
          <dgm:chMax val="0"/>
          <dgm:bulletEnabled val="1"/>
        </dgm:presLayoutVars>
      </dgm:prSet>
      <dgm:spPr/>
    </dgm:pt>
    <dgm:pt modelId="{EAE5E5C3-C767-4AD5-9A13-A1367C6C3745}" type="pres">
      <dgm:prSet presAssocID="{491A6F59-A69D-4A49-BF6D-C08DD667630B}" presName="spacer" presStyleCnt="0"/>
      <dgm:spPr/>
    </dgm:pt>
    <dgm:pt modelId="{9FB05C21-C97D-4157-9FA5-EF73900455A1}" type="pres">
      <dgm:prSet presAssocID="{1FCA0669-1715-4927-83E9-E6C2AE347286}" presName="parentText" presStyleLbl="node1" presStyleIdx="1" presStyleCnt="2">
        <dgm:presLayoutVars>
          <dgm:chMax val="0"/>
          <dgm:bulletEnabled val="1"/>
        </dgm:presLayoutVars>
      </dgm:prSet>
      <dgm:spPr/>
    </dgm:pt>
  </dgm:ptLst>
  <dgm:cxnLst>
    <dgm:cxn modelId="{23B25E1C-809D-42C7-956A-38B788C26946}" type="presOf" srcId="{1FCA0669-1715-4927-83E9-E6C2AE347286}" destId="{9FB05C21-C97D-4157-9FA5-EF73900455A1}" srcOrd="0" destOrd="0" presId="urn:microsoft.com/office/officeart/2005/8/layout/vList2"/>
    <dgm:cxn modelId="{90BEDC3F-FDB9-40E5-B440-0E91C40E400C}" type="presOf" srcId="{6C872165-447A-446E-89B6-26691E85C614}" destId="{0D4AEBEA-F25F-4395-8A1F-D145C632CE98}" srcOrd="0" destOrd="0" presId="urn:microsoft.com/office/officeart/2005/8/layout/vList2"/>
    <dgm:cxn modelId="{26A39142-E7BB-429B-A89C-F59FD25ACCA2}" srcId="{6C872165-447A-446E-89B6-26691E85C614}" destId="{6FE368E6-BD57-4604-ACCB-6004E659EBF1}" srcOrd="0" destOrd="0" parTransId="{9C782F1C-652D-4156-A255-E0421E3E4109}" sibTransId="{491A6F59-A69D-4A49-BF6D-C08DD667630B}"/>
    <dgm:cxn modelId="{F688D8AB-4649-4097-A95F-3C5FFE4E331F}" srcId="{6C872165-447A-446E-89B6-26691E85C614}" destId="{1FCA0669-1715-4927-83E9-E6C2AE347286}" srcOrd="1" destOrd="0" parTransId="{B39AD16C-6C2D-48CE-81F8-A8682EB2ED39}" sibTransId="{D2C6022F-01D5-4BD7-B01A-504F06ADB22F}"/>
    <dgm:cxn modelId="{58995DBD-BA97-4C01-A973-14E7A2BDA39A}" type="presOf" srcId="{6FE368E6-BD57-4604-ACCB-6004E659EBF1}" destId="{E717CE17-FEBD-4C9F-B795-AB5D45BF8E43}" srcOrd="0" destOrd="0" presId="urn:microsoft.com/office/officeart/2005/8/layout/vList2"/>
    <dgm:cxn modelId="{F59DF191-CCAC-4523-BC19-27F80189F579}" type="presParOf" srcId="{0D4AEBEA-F25F-4395-8A1F-D145C632CE98}" destId="{E717CE17-FEBD-4C9F-B795-AB5D45BF8E43}" srcOrd="0" destOrd="0" presId="urn:microsoft.com/office/officeart/2005/8/layout/vList2"/>
    <dgm:cxn modelId="{1078BFC2-517D-4FD3-95E1-5D0AC13D9033}" type="presParOf" srcId="{0D4AEBEA-F25F-4395-8A1F-D145C632CE98}" destId="{EAE5E5C3-C767-4AD5-9A13-A1367C6C3745}" srcOrd="1" destOrd="0" presId="urn:microsoft.com/office/officeart/2005/8/layout/vList2"/>
    <dgm:cxn modelId="{B5C6013A-69DD-4416-B877-7212E24A9A86}" type="presParOf" srcId="{0D4AEBEA-F25F-4395-8A1F-D145C632CE98}" destId="{9FB05C21-C97D-4157-9FA5-EF73900455A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7CE17-FEBD-4C9F-B795-AB5D45BF8E43}">
      <dsp:nvSpPr>
        <dsp:cNvPr id="0" name=""/>
        <dsp:cNvSpPr/>
      </dsp:nvSpPr>
      <dsp:spPr>
        <a:xfrm>
          <a:off x="0" y="164951"/>
          <a:ext cx="6812280" cy="2574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Individuals such as families and communities have experienced various restrictions that were in place during COVID across the whole of the UK which impacted many people's mental health and increased the levels of anxiety and depression during lockdown because of this the levels continued to rise which was not expected. </a:t>
          </a:r>
          <a:endParaRPr lang="en-US" sz="2200" kern="1200" dirty="0"/>
        </a:p>
      </dsp:txBody>
      <dsp:txXfrm>
        <a:off x="125652" y="290603"/>
        <a:ext cx="6560976" cy="2322696"/>
      </dsp:txXfrm>
    </dsp:sp>
    <dsp:sp modelId="{9FB05C21-C97D-4157-9FA5-EF73900455A1}">
      <dsp:nvSpPr>
        <dsp:cNvPr id="0" name=""/>
        <dsp:cNvSpPr/>
      </dsp:nvSpPr>
      <dsp:spPr>
        <a:xfrm>
          <a:off x="0" y="2802312"/>
          <a:ext cx="6812280" cy="2574000"/>
        </a:xfrm>
        <a:prstGeom prst="roundRect">
          <a:avLst/>
        </a:prstGeom>
        <a:solidFill>
          <a:schemeClr val="accent2">
            <a:hueOff val="1512691"/>
            <a:satOff val="26399"/>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UKRI (2022)</a:t>
          </a:r>
          <a:endParaRPr lang="en-US" sz="2200" kern="1200"/>
        </a:p>
      </dsp:txBody>
      <dsp:txXfrm>
        <a:off x="125652" y="2927964"/>
        <a:ext cx="6560976" cy="23226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2A59EF-13C8-4171-9399-CB94C95BACA9}" type="datetimeFigureOut">
              <a:rPr lang="en-GB" smtClean="0"/>
              <a:t>13/05/2022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24EF8-DB84-443D-A723-0CABB0F78E94}" type="slidenum">
              <a:rPr lang="en-GB" smtClean="0"/>
              <a:t>‹#›</a:t>
            </a:fld>
            <a:endParaRPr lang="en-GB"/>
          </a:p>
        </p:txBody>
      </p:sp>
    </p:spTree>
    <p:extLst>
      <p:ext uri="{BB962C8B-B14F-4D97-AF65-F5344CB8AC3E}">
        <p14:creationId xmlns:p14="http://schemas.microsoft.com/office/powerpoint/2010/main" val="1016730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5/13/2022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1124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5/13/2022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52380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5/13/2022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03803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5/13/2022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87053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5/13/2022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2054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5/13/2022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93276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5/13/2022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66407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5/13/2022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0590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5/13/2022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95469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5/13/2022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63702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5/13/2022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14377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5/13/2022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56949040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pn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2.png"/><Relationship Id="rId2" Type="http://schemas.microsoft.com/office/2007/relationships/media" Target="../media/media4.m4a"/><Relationship Id="rId1" Type="http://schemas.openxmlformats.org/officeDocument/2006/relationships/video" Target="https://www.youtube.com/embed/oqFn6AHoJZQ?feature=oembed" TargetMode="External"/><Relationship Id="rId6" Type="http://schemas.openxmlformats.org/officeDocument/2006/relationships/hyperlink" Target="https://youtu.be/oqFn6AHoJZQ" TargetMode="External"/><Relationship Id="rId5" Type="http://schemas.openxmlformats.org/officeDocument/2006/relationships/image" Target="../media/image4.jpe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2.png"/><Relationship Id="rId2" Type="http://schemas.microsoft.com/office/2007/relationships/media" Target="../media/media6.m4a"/><Relationship Id="rId1" Type="http://schemas.openxmlformats.org/officeDocument/2006/relationships/video" Target="https://www.youtube.com/embed/fcSedfaLN3g?feature=oembed" TargetMode="External"/><Relationship Id="rId6" Type="http://schemas.openxmlformats.org/officeDocument/2006/relationships/hyperlink" Target="https://youtu.be/fcSedfaLN3g" TargetMode="External"/><Relationship Id="rId5" Type="http://schemas.openxmlformats.org/officeDocument/2006/relationships/image" Target="../media/image6.jpe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hyperlink" Target="https://www.ukri.org/news-and-events/tackling-the-impact-of-covid-19/researching-the-impact-of-coronavirus/covid-19s-impact-on-our-lives/" TargetMode="External"/><Relationship Id="rId3" Type="http://schemas.openxmlformats.org/officeDocument/2006/relationships/slideLayout" Target="../slideLayouts/slideLayout2.xml"/><Relationship Id="rId7" Type="http://schemas.openxmlformats.org/officeDocument/2006/relationships/hyperlink" Target="https://post.parliament.uk/long-covid-the-long-term-health-effects-of-covid-19/"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ons.gov.uk/peoplepopulationandcommunity/healthandsocialcare/conditionsanddiseases/bulletins/prevalenceofongoingsymptomsfollowingcoronaviruscovid19infectionintheuk/1april2021" TargetMode="External"/><Relationship Id="rId5" Type="http://schemas.openxmlformats.org/officeDocument/2006/relationships/hyperlink" Target="https://msf.org.uk/issues/covid-19-pandemic?gclid=CjwKCAjwopWSBhB6EiwAjxmqDRrEfdrh2gsUle3LEKS92EqdeX5toM_67Mx_t1RjqdRZmqr8OAmFFRoCou4QAvD_BwE" TargetMode="External"/><Relationship Id="rId4" Type="http://schemas.openxmlformats.org/officeDocument/2006/relationships/hyperlink" Target="https://journals.plos.org/plosone/article/authors?id=10.1371/journal.pone.0235590"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DB9FF022-811D-A25F-E432-019ACE1B877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r="1" b="285"/>
          <a:stretch/>
        </p:blipFill>
        <p:spPr>
          <a:xfrm>
            <a:off x="-2" y="10"/>
            <a:ext cx="1219200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5DA6AA-3AC1-2D19-D5DE-4B3526AC9C52}"/>
              </a:ext>
            </a:extLst>
          </p:cNvPr>
          <p:cNvSpPr>
            <a:spLocks noGrp="1"/>
          </p:cNvSpPr>
          <p:nvPr>
            <p:ph type="ctrTitle"/>
          </p:nvPr>
        </p:nvSpPr>
        <p:spPr>
          <a:xfrm>
            <a:off x="7848600" y="1122363"/>
            <a:ext cx="4023360" cy="3204134"/>
          </a:xfrm>
        </p:spPr>
        <p:txBody>
          <a:bodyPr anchor="b">
            <a:normAutofit/>
          </a:bodyPr>
          <a:lstStyle/>
          <a:p>
            <a:r>
              <a:rPr lang="en-GB" sz="4100">
                <a:solidFill>
                  <a:schemeClr val="bg1"/>
                </a:solidFill>
                <a:effectLst/>
                <a:latin typeface="Calibri" panose="020F0502020204030204" pitchFamily="34" charset="0"/>
                <a:ea typeface="Calibri" panose="020F0502020204030204" pitchFamily="34" charset="0"/>
                <a:cs typeface="Calibri" panose="020F0502020204030204" pitchFamily="34" charset="0"/>
              </a:rPr>
              <a:t>How does the long-term health effects of covid 19 affect the public?</a:t>
            </a:r>
            <a:br>
              <a:rPr lang="en-GB" sz="41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4100">
              <a:solidFill>
                <a:schemeClr val="bg1"/>
              </a:solidFill>
            </a:endParaRPr>
          </a:p>
        </p:txBody>
      </p:sp>
      <p:sp>
        <p:nvSpPr>
          <p:cNvPr id="3" name="Subtitle 2">
            <a:extLst>
              <a:ext uri="{FF2B5EF4-FFF2-40B4-BE49-F238E27FC236}">
                <a16:creationId xmlns:a16="http://schemas.microsoft.com/office/drawing/2014/main" id="{B8126B46-36E6-1ACD-ACFE-E19135852E3C}"/>
              </a:ext>
            </a:extLst>
          </p:cNvPr>
          <p:cNvSpPr>
            <a:spLocks noGrp="1"/>
          </p:cNvSpPr>
          <p:nvPr>
            <p:ph type="subTitle" idx="1"/>
          </p:nvPr>
        </p:nvSpPr>
        <p:spPr>
          <a:xfrm>
            <a:off x="7848600" y="4872922"/>
            <a:ext cx="4023360" cy="1208141"/>
          </a:xfrm>
        </p:spPr>
        <p:txBody>
          <a:bodyPr>
            <a:normAutofit/>
          </a:bodyPr>
          <a:lstStyle/>
          <a:p>
            <a:r>
              <a:rPr lang="en-GB" sz="2000" b="1">
                <a:solidFill>
                  <a:schemeClr val="bg1"/>
                </a:solidFill>
              </a:rPr>
              <a:t>By Leah Young</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Audio 9">
            <a:hlinkClick r:id="" action="ppaction://media"/>
            <a:extLst>
              <a:ext uri="{FF2B5EF4-FFF2-40B4-BE49-F238E27FC236}">
                <a16:creationId xmlns:a16="http://schemas.microsoft.com/office/drawing/2014/main" id="{2EAB705B-582A-793D-05FA-054830BFA6A4}"/>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95153653"/>
      </p:ext>
    </p:extLst>
  </p:cSld>
  <p:clrMapOvr>
    <a:masterClrMapping/>
  </p:clrMapOvr>
  <mc:AlternateContent xmlns:mc="http://schemas.openxmlformats.org/markup-compatibility/2006" xmlns:p14="http://schemas.microsoft.com/office/powerpoint/2010/main">
    <mc:Choice Requires="p14">
      <p:transition spd="slow" p14:dur="2000" advTm="6627"/>
    </mc:Choice>
    <mc:Fallback xmlns="">
      <p:transition spd="slow" advTm="6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9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mute="1">
                <p:cTn id="15" repeatCount="indefinite" fill="hold" display="0">
                  <p:stCondLst>
                    <p:cond delay="indefinite"/>
                  </p:stCondLst>
                </p:cTn>
                <p:tgtEl>
                  <p:spTgt spid="4"/>
                </p:tgtEl>
              </p:cMediaNode>
            </p:video>
            <p:audio isNarration="1">
              <p:cMediaNode vol="80000" showWhenStopped="0">
                <p:cTn id="16"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47" objId="4"/>
        <p14:stopEvt time="6579"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4ED1B3-99F5-DD17-17C0-78F3838B734A}"/>
              </a:ext>
            </a:extLst>
          </p:cNvPr>
          <p:cNvSpPr>
            <a:spLocks noGrp="1"/>
          </p:cNvSpPr>
          <p:nvPr>
            <p:ph type="title"/>
          </p:nvPr>
        </p:nvSpPr>
        <p:spPr>
          <a:xfrm>
            <a:off x="7255564" y="834888"/>
            <a:ext cx="4314645" cy="1268958"/>
          </a:xfrm>
        </p:spPr>
        <p:txBody>
          <a:bodyPr anchor="b">
            <a:normAutofit/>
          </a:bodyPr>
          <a:lstStyle/>
          <a:p>
            <a:r>
              <a:rPr lang="en-GB" sz="3200"/>
              <a:t>Introduction </a:t>
            </a:r>
          </a:p>
        </p:txBody>
      </p:sp>
      <p:pic>
        <p:nvPicPr>
          <p:cNvPr id="5" name="Picture 4" descr="Hand reaching out to sun">
            <a:extLst>
              <a:ext uri="{FF2B5EF4-FFF2-40B4-BE49-F238E27FC236}">
                <a16:creationId xmlns:a16="http://schemas.microsoft.com/office/drawing/2014/main" id="{329D719F-A507-0258-A9CF-9D6110C23DBB}"/>
              </a:ext>
            </a:extLst>
          </p:cNvPr>
          <p:cNvPicPr>
            <a:picLocks noChangeAspect="1"/>
          </p:cNvPicPr>
          <p:nvPr/>
        </p:nvPicPr>
        <p:blipFill rotWithShape="1">
          <a:blip r:embed="rId4"/>
          <a:srcRect l="26380" r="7994" b="2"/>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75B954-5191-198C-7A84-4870F4008560}"/>
              </a:ext>
            </a:extLst>
          </p:cNvPr>
          <p:cNvSpPr>
            <a:spLocks noGrp="1"/>
          </p:cNvSpPr>
          <p:nvPr>
            <p:ph idx="1"/>
          </p:nvPr>
        </p:nvSpPr>
        <p:spPr>
          <a:xfrm>
            <a:off x="7255563" y="2557587"/>
            <a:ext cx="4314645" cy="3717317"/>
          </a:xfrm>
        </p:spPr>
        <p:txBody>
          <a:bodyPr anchor="t">
            <a:normAutofit/>
          </a:bodyPr>
          <a:lstStyle/>
          <a:p>
            <a:pPr marL="0" indent="0">
              <a:buNone/>
            </a:pPr>
            <a:r>
              <a:rPr lang="en-GB" sz="1700">
                <a:latin typeface="Calibri" panose="020F0502020204030204" pitchFamily="34" charset="0"/>
                <a:cs typeface="Calibri" panose="020F0502020204030204" pitchFamily="34" charset="0"/>
              </a:rPr>
              <a:t>Hi my name is Leah and today I’m going to discuss </a:t>
            </a:r>
            <a:r>
              <a:rPr lang="en-GB" sz="1700">
                <a:effectLst/>
                <a:latin typeface="Calibri" panose="020F0502020204030204" pitchFamily="34" charset="0"/>
                <a:ea typeface="Calibri" panose="020F0502020204030204" pitchFamily="34" charset="0"/>
              </a:rPr>
              <a:t>the long-term health effects of covid 19 and how this effects people in their everyday life. </a:t>
            </a:r>
            <a:endParaRPr lang="en-GB" sz="1700">
              <a:latin typeface="Calibri" panose="020F0502020204030204" pitchFamily="34" charset="0"/>
              <a:cs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FDDC4101-D41E-792C-D01E-A20170A6CE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08463915"/>
      </p:ext>
    </p:extLst>
  </p:cSld>
  <p:clrMapOvr>
    <a:masterClrMapping/>
  </p:clrMapOvr>
  <mc:AlternateContent xmlns:mc="http://schemas.openxmlformats.org/markup-compatibility/2006" xmlns:p14="http://schemas.microsoft.com/office/powerpoint/2010/main">
    <mc:Choice Requires="p14">
      <p:transition spd="slow" p14:dur="2000" advTm="11318"/>
    </mc:Choice>
    <mc:Fallback xmlns="">
      <p:transition spd="slow" advTm="11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2F390-EA8E-8F80-5490-639B67B5BA40}"/>
              </a:ext>
            </a:extLst>
          </p:cNvPr>
          <p:cNvSpPr>
            <a:spLocks noGrp="1"/>
          </p:cNvSpPr>
          <p:nvPr>
            <p:ph type="title"/>
          </p:nvPr>
        </p:nvSpPr>
        <p:spPr/>
        <p:txBody>
          <a:bodyPr/>
          <a:lstStyle/>
          <a:p>
            <a:r>
              <a:rPr lang="en-GB" dirty="0"/>
              <a:t>How is the virus transmitted?</a:t>
            </a:r>
          </a:p>
        </p:txBody>
      </p:sp>
      <p:pic>
        <p:nvPicPr>
          <p:cNvPr id="4" name="Online Media 3" title="How the COVID-19 virus is transmitted">
            <a:hlinkClick r:id="" action="ppaction://media"/>
            <a:extLst>
              <a:ext uri="{FF2B5EF4-FFF2-40B4-BE49-F238E27FC236}">
                <a16:creationId xmlns:a16="http://schemas.microsoft.com/office/drawing/2014/main" id="{EE05A44F-8BC8-7A28-8513-76708C3AD714}"/>
              </a:ext>
            </a:extLst>
          </p:cNvPr>
          <p:cNvPicPr>
            <a:picLocks noRot="1" noChangeAspect="1"/>
          </p:cNvPicPr>
          <p:nvPr>
            <a:videoFile r:link="rId1"/>
          </p:nvPr>
        </p:nvPicPr>
        <p:blipFill>
          <a:blip r:embed="rId5"/>
          <a:stretch>
            <a:fillRect/>
          </a:stretch>
        </p:blipFill>
        <p:spPr>
          <a:xfrm>
            <a:off x="7063409" y="2305188"/>
            <a:ext cx="4477026" cy="2529520"/>
          </a:xfrm>
          <a:prstGeom prst="rect">
            <a:avLst/>
          </a:prstGeom>
        </p:spPr>
      </p:pic>
      <p:sp>
        <p:nvSpPr>
          <p:cNvPr id="5" name="TextBox 4">
            <a:extLst>
              <a:ext uri="{FF2B5EF4-FFF2-40B4-BE49-F238E27FC236}">
                <a16:creationId xmlns:a16="http://schemas.microsoft.com/office/drawing/2014/main" id="{4BCF9F5A-5CCC-7147-490E-EE16A6B15B6F}"/>
              </a:ext>
            </a:extLst>
          </p:cNvPr>
          <p:cNvSpPr txBox="1"/>
          <p:nvPr/>
        </p:nvSpPr>
        <p:spPr>
          <a:xfrm>
            <a:off x="1115568" y="3246783"/>
            <a:ext cx="4980432" cy="646331"/>
          </a:xfrm>
          <a:prstGeom prst="rect">
            <a:avLst/>
          </a:prstGeom>
          <a:noFill/>
        </p:spPr>
        <p:txBody>
          <a:bodyPr wrap="square" rtlCol="0">
            <a:spAutoFit/>
          </a:bodyPr>
          <a:lstStyle/>
          <a:p>
            <a:r>
              <a:rPr lang="en-GB" dirty="0">
                <a:hlinkClick r:id="rId6"/>
              </a:rPr>
              <a:t>https://youtu.be/oqFn6AHoJZQ</a:t>
            </a:r>
            <a:endParaRPr lang="en-GB" dirty="0"/>
          </a:p>
          <a:p>
            <a:endParaRPr lang="en-GB" dirty="0"/>
          </a:p>
        </p:txBody>
      </p:sp>
      <p:pic>
        <p:nvPicPr>
          <p:cNvPr id="7" name="Audio 6">
            <a:hlinkClick r:id="" action="ppaction://media"/>
            <a:extLst>
              <a:ext uri="{FF2B5EF4-FFF2-40B4-BE49-F238E27FC236}">
                <a16:creationId xmlns:a16="http://schemas.microsoft.com/office/drawing/2014/main" id="{F4647FC1-8EE4-4FFF-F2CD-F69CB5CF3E3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83972374"/>
      </p:ext>
    </p:extLst>
  </p:cSld>
  <p:clrMapOvr>
    <a:masterClrMapping/>
  </p:clrMapOvr>
  <mc:AlternateContent xmlns:mc="http://schemas.openxmlformats.org/markup-compatibility/2006" xmlns:p14="http://schemas.microsoft.com/office/powerpoint/2010/main">
    <mc:Choice Requires="p14">
      <p:transition spd="slow" p14:dur="2000" advTm="11967"/>
    </mc:Choice>
    <mc:Fallback xmlns="">
      <p:transition spd="slow" advTm="11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fungus, several&#10;&#10;Description automatically generated">
            <a:extLst>
              <a:ext uri="{FF2B5EF4-FFF2-40B4-BE49-F238E27FC236}">
                <a16:creationId xmlns:a16="http://schemas.microsoft.com/office/drawing/2014/main" id="{03FC7126-7D76-0A15-9190-461C32F5CE9E}"/>
              </a:ext>
            </a:extLst>
          </p:cNvPr>
          <p:cNvPicPr>
            <a:picLocks noChangeAspect="1"/>
          </p:cNvPicPr>
          <p:nvPr/>
        </p:nvPicPr>
        <p:blipFill rotWithShape="1">
          <a:blip r:embed="rId4">
            <a:extLst>
              <a:ext uri="{28A0092B-C50C-407E-A947-70E740481C1C}">
                <a14:useLocalDpi xmlns:a14="http://schemas.microsoft.com/office/drawing/2010/main" val="0"/>
              </a:ext>
            </a:extLst>
          </a:blip>
          <a:srcRect t="2583" b="11866"/>
          <a:stretch/>
        </p:blipFill>
        <p:spPr>
          <a:xfrm>
            <a:off x="20" y="10"/>
            <a:ext cx="12191980" cy="6857990"/>
          </a:xfrm>
          <a:prstGeom prst="rect">
            <a:avLst/>
          </a:prstGeom>
        </p:spPr>
      </p:pic>
      <p:sp useBgFill="1">
        <p:nvSpPr>
          <p:cNvPr id="38"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106073-2449-9461-7072-4C89925E4194}"/>
              </a:ext>
            </a:extLst>
          </p:cNvPr>
          <p:cNvSpPr>
            <a:spLocks noGrp="1"/>
          </p:cNvSpPr>
          <p:nvPr>
            <p:ph type="title"/>
          </p:nvPr>
        </p:nvSpPr>
        <p:spPr>
          <a:xfrm>
            <a:off x="7673449" y="980368"/>
            <a:ext cx="3666744" cy="1106424"/>
          </a:xfrm>
        </p:spPr>
        <p:txBody>
          <a:bodyPr>
            <a:normAutofit/>
          </a:bodyPr>
          <a:lstStyle/>
          <a:p>
            <a:r>
              <a:rPr lang="en-GB" sz="2600">
                <a:latin typeface="Calibri" panose="020F0502020204030204" pitchFamily="34" charset="0"/>
                <a:cs typeface="Calibri" panose="020F0502020204030204" pitchFamily="34" charset="0"/>
              </a:rPr>
              <a:t>What is long COVID?</a:t>
            </a:r>
          </a:p>
        </p:txBody>
      </p:sp>
      <p:sp>
        <p:nvSpPr>
          <p:cNvPr id="39"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0E177E-54DF-4748-F237-434C293CA549}"/>
              </a:ext>
            </a:extLst>
          </p:cNvPr>
          <p:cNvSpPr>
            <a:spLocks noGrp="1"/>
          </p:cNvSpPr>
          <p:nvPr>
            <p:ph idx="1"/>
          </p:nvPr>
        </p:nvSpPr>
        <p:spPr>
          <a:xfrm>
            <a:off x="7673449" y="2354199"/>
            <a:ext cx="3666744" cy="3461331"/>
          </a:xfrm>
        </p:spPr>
        <p:txBody>
          <a:bodyPr>
            <a:normAutofit/>
          </a:bodyPr>
          <a:lstStyle/>
          <a:p>
            <a:pPr marL="0" indent="0">
              <a:lnSpc>
                <a:spcPct val="100000"/>
              </a:lnSpc>
              <a:buNone/>
            </a:pPr>
            <a:r>
              <a:rPr lang="en-GB" sz="1500">
                <a:latin typeface="Calibri" panose="020F0502020204030204" pitchFamily="34" charset="0"/>
                <a:ea typeface="Calibri" panose="020F0502020204030204" pitchFamily="34" charset="0"/>
              </a:rPr>
              <a:t>T</a:t>
            </a:r>
            <a:r>
              <a:rPr lang="en-GB" sz="1500">
                <a:effectLst/>
                <a:latin typeface="Calibri" panose="020F0502020204030204" pitchFamily="34" charset="0"/>
                <a:ea typeface="Calibri" panose="020F0502020204030204" pitchFamily="34" charset="0"/>
              </a:rPr>
              <a:t>he long-term effects of covid 19 is known as ‘long covid’ this is a condition that presents several symptoms such as no taste, no smell, and long-term breathing problems, this also affects multiple organs in the body.</a:t>
            </a:r>
          </a:p>
          <a:p>
            <a:pPr marL="0" indent="0">
              <a:lnSpc>
                <a:spcPct val="100000"/>
              </a:lnSpc>
              <a:buNone/>
            </a:pPr>
            <a:endParaRPr lang="en-GB" sz="1500">
              <a:latin typeface="Calibri" panose="020F0502020204030204" pitchFamily="34" charset="0"/>
            </a:endParaRPr>
          </a:p>
          <a:p>
            <a:pPr marL="0" indent="0">
              <a:lnSpc>
                <a:spcPct val="100000"/>
              </a:lnSpc>
              <a:buNone/>
            </a:pPr>
            <a:endParaRPr lang="en-GB" sz="1500">
              <a:latin typeface="Calibri" panose="020F0502020204030204" pitchFamily="34" charset="0"/>
            </a:endParaRPr>
          </a:p>
          <a:p>
            <a:pPr marL="0" indent="0">
              <a:lnSpc>
                <a:spcPct val="100000"/>
              </a:lnSpc>
              <a:buNone/>
            </a:pPr>
            <a:endParaRPr lang="en-GB" sz="1500">
              <a:latin typeface="Calibri" panose="020F0502020204030204" pitchFamily="34" charset="0"/>
            </a:endParaRPr>
          </a:p>
          <a:p>
            <a:pPr marL="0" indent="0">
              <a:lnSpc>
                <a:spcPct val="100000"/>
              </a:lnSpc>
              <a:buNone/>
            </a:pPr>
            <a:endParaRPr lang="en-GB" sz="1500">
              <a:latin typeface="Calibri" panose="020F0502020204030204" pitchFamily="34" charset="0"/>
            </a:endParaRPr>
          </a:p>
          <a:p>
            <a:pPr marL="0" indent="0">
              <a:lnSpc>
                <a:spcPct val="100000"/>
              </a:lnSpc>
              <a:buNone/>
            </a:pPr>
            <a:endParaRPr lang="en-GB" sz="1500">
              <a:latin typeface="Calibri" panose="020F0502020204030204" pitchFamily="34" charset="0"/>
            </a:endParaRPr>
          </a:p>
          <a:p>
            <a:pPr marL="0" indent="0">
              <a:lnSpc>
                <a:spcPct val="100000"/>
              </a:lnSpc>
              <a:buNone/>
            </a:pPr>
            <a:r>
              <a:rPr lang="en-GB" sz="1500">
                <a:effectLst/>
                <a:latin typeface="Calibri" panose="020F0502020204030204" pitchFamily="34" charset="0"/>
                <a:ea typeface="Calibri" panose="020F0502020204030204" pitchFamily="34" charset="0"/>
              </a:rPr>
              <a:t>UK Parliament (2022)</a:t>
            </a:r>
            <a:endParaRPr lang="en-GB" sz="1500">
              <a:latin typeface="Calibri" panose="020F0502020204030204" pitchFamily="34" charset="0"/>
            </a:endParaRPr>
          </a:p>
        </p:txBody>
      </p:sp>
      <p:pic>
        <p:nvPicPr>
          <p:cNvPr id="6" name="Audio 5">
            <a:hlinkClick r:id="" action="ppaction://media"/>
            <a:extLst>
              <a:ext uri="{FF2B5EF4-FFF2-40B4-BE49-F238E27FC236}">
                <a16:creationId xmlns:a16="http://schemas.microsoft.com/office/drawing/2014/main" id="{7948FDB3-9FF1-8F4D-13F9-87CC402082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02285104"/>
      </p:ext>
    </p:extLst>
  </p:cSld>
  <p:clrMapOvr>
    <a:masterClrMapping/>
  </p:clrMapOvr>
  <mc:AlternateContent xmlns:mc="http://schemas.openxmlformats.org/markup-compatibility/2006" xmlns:p14="http://schemas.microsoft.com/office/powerpoint/2010/main">
    <mc:Choice Requires="p14">
      <p:transition spd="slow" p14:dur="2000" advTm="24855"/>
    </mc:Choice>
    <mc:Fallback xmlns="">
      <p:transition spd="slow" advTm="2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4C174-A416-BFCB-0F69-6DA3D658788D}"/>
              </a:ext>
            </a:extLst>
          </p:cNvPr>
          <p:cNvSpPr>
            <a:spLocks noGrp="1"/>
          </p:cNvSpPr>
          <p:nvPr>
            <p:ph type="title"/>
          </p:nvPr>
        </p:nvSpPr>
        <p:spPr/>
        <p:txBody>
          <a:bodyPr/>
          <a:lstStyle/>
          <a:p>
            <a:r>
              <a:rPr lang="en-GB" dirty="0"/>
              <a:t>What is long Covid?</a:t>
            </a:r>
          </a:p>
        </p:txBody>
      </p:sp>
      <p:pic>
        <p:nvPicPr>
          <p:cNvPr id="4" name="Online Media 3" title="What is Long COVID? And how can research help? Four new studies are searching for the answers.">
            <a:hlinkClick r:id="" action="ppaction://media"/>
            <a:extLst>
              <a:ext uri="{FF2B5EF4-FFF2-40B4-BE49-F238E27FC236}">
                <a16:creationId xmlns:a16="http://schemas.microsoft.com/office/drawing/2014/main" id="{AF9B0DEF-279C-3A3A-B30E-15678D87D655}"/>
              </a:ext>
            </a:extLst>
          </p:cNvPr>
          <p:cNvPicPr>
            <a:picLocks noRot="1" noChangeAspect="1"/>
          </p:cNvPicPr>
          <p:nvPr>
            <a:videoFile r:link="rId1"/>
          </p:nvPr>
        </p:nvPicPr>
        <p:blipFill>
          <a:blip r:embed="rId5"/>
          <a:stretch>
            <a:fillRect/>
          </a:stretch>
        </p:blipFill>
        <p:spPr>
          <a:xfrm>
            <a:off x="5724939" y="2149104"/>
            <a:ext cx="5669722" cy="3203393"/>
          </a:xfrm>
          <a:prstGeom prst="rect">
            <a:avLst/>
          </a:prstGeom>
        </p:spPr>
      </p:pic>
      <p:sp>
        <p:nvSpPr>
          <p:cNvPr id="5" name="TextBox 4">
            <a:extLst>
              <a:ext uri="{FF2B5EF4-FFF2-40B4-BE49-F238E27FC236}">
                <a16:creationId xmlns:a16="http://schemas.microsoft.com/office/drawing/2014/main" id="{C383F2BF-8855-AF41-2629-85858BCB91BC}"/>
              </a:ext>
            </a:extLst>
          </p:cNvPr>
          <p:cNvSpPr txBox="1"/>
          <p:nvPr/>
        </p:nvSpPr>
        <p:spPr>
          <a:xfrm>
            <a:off x="821635" y="2345635"/>
            <a:ext cx="4253948" cy="369332"/>
          </a:xfrm>
          <a:prstGeom prst="rect">
            <a:avLst/>
          </a:prstGeom>
          <a:noFill/>
        </p:spPr>
        <p:txBody>
          <a:bodyPr wrap="square" rtlCol="0">
            <a:spAutoFit/>
          </a:bodyPr>
          <a:lstStyle/>
          <a:p>
            <a:r>
              <a:rPr lang="en-GB" dirty="0">
                <a:hlinkClick r:id="rId6"/>
              </a:rPr>
              <a:t>https://youtu.be/fcSedfaLN3g</a:t>
            </a:r>
            <a:r>
              <a:rPr lang="en-GB" dirty="0"/>
              <a:t> </a:t>
            </a:r>
          </a:p>
        </p:txBody>
      </p:sp>
      <p:pic>
        <p:nvPicPr>
          <p:cNvPr id="6" name="Audio 5">
            <a:hlinkClick r:id="" action="ppaction://media"/>
            <a:extLst>
              <a:ext uri="{FF2B5EF4-FFF2-40B4-BE49-F238E27FC236}">
                <a16:creationId xmlns:a16="http://schemas.microsoft.com/office/drawing/2014/main" id="{617211E0-F417-6285-4635-BE7F112681F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1171372"/>
      </p:ext>
    </p:extLst>
  </p:cSld>
  <p:clrMapOvr>
    <a:masterClrMapping/>
  </p:clrMapOvr>
  <mc:AlternateContent xmlns:mc="http://schemas.openxmlformats.org/markup-compatibility/2006" xmlns:p14="http://schemas.microsoft.com/office/powerpoint/2010/main">
    <mc:Choice Requires="p14">
      <p:transition spd="slow" p14:dur="2000" advTm="16171"/>
    </mc:Choice>
    <mc:Fallback xmlns="">
      <p:transition spd="slow" advTm="16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E9FF7B-66AC-7CED-F935-943D5B5D8388}"/>
              </a:ext>
            </a:extLst>
          </p:cNvPr>
          <p:cNvSpPr>
            <a:spLocks noGrp="1"/>
          </p:cNvSpPr>
          <p:nvPr>
            <p:ph type="title"/>
          </p:nvPr>
        </p:nvSpPr>
        <p:spPr>
          <a:xfrm>
            <a:off x="659234" y="957447"/>
            <a:ext cx="3383280" cy="4943105"/>
          </a:xfrm>
        </p:spPr>
        <p:txBody>
          <a:bodyPr anchor="ctr">
            <a:normAutofit/>
          </a:bodyPr>
          <a:lstStyle/>
          <a:p>
            <a:r>
              <a:rPr lang="en-GB" dirty="0">
                <a:latin typeface="Calibri" panose="020F0502020204030204" pitchFamily="34" charset="0"/>
                <a:cs typeface="Calibri" panose="020F0502020204030204" pitchFamily="34" charset="0"/>
              </a:rPr>
              <a:t>Mental Health</a:t>
            </a: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EE2BBD7-E505-F9E3-C04D-5FA8B107B36A}"/>
              </a:ext>
            </a:extLst>
          </p:cNvPr>
          <p:cNvGraphicFramePr>
            <a:graphicFrameLocks noGrp="1"/>
          </p:cNvGraphicFramePr>
          <p:nvPr>
            <p:ph idx="1"/>
            <p:extLst>
              <p:ext uri="{D42A27DB-BD31-4B8C-83A1-F6EECF244321}">
                <p14:modId xmlns:p14="http://schemas.microsoft.com/office/powerpoint/2010/main" val="3229667131"/>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C970CD11-4166-5E65-747B-841B07C8DA9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75361692"/>
      </p:ext>
    </p:extLst>
  </p:cSld>
  <p:clrMapOvr>
    <a:masterClrMapping/>
  </p:clrMapOvr>
  <mc:AlternateContent xmlns:mc="http://schemas.openxmlformats.org/markup-compatibility/2006" xmlns:p14="http://schemas.microsoft.com/office/powerpoint/2010/main">
    <mc:Choice Requires="p14">
      <p:transition spd="slow" p14:dur="2000" advTm="29731"/>
    </mc:Choice>
    <mc:Fallback xmlns="">
      <p:transition spd="slow" advTm="29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CDB9C1-26B2-50C1-F803-080ADE524BFA}"/>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Statistics of long COVID in the UK </a:t>
            </a:r>
          </a:p>
        </p:txBody>
      </p:sp>
      <p:sp>
        <p:nvSpPr>
          <p:cNvPr id="32" name="Rectangle: Rounded Corners 31">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8" name="Content Placeholder 7">
            <a:extLst>
              <a:ext uri="{FF2B5EF4-FFF2-40B4-BE49-F238E27FC236}">
                <a16:creationId xmlns:a16="http://schemas.microsoft.com/office/drawing/2014/main" id="{4266C27E-A423-DB1D-AFAB-47782A051858}"/>
              </a:ext>
            </a:extLst>
          </p:cNvPr>
          <p:cNvSpPr>
            <a:spLocks noGrp="1"/>
          </p:cNvSpPr>
          <p:nvPr>
            <p:ph idx="1"/>
          </p:nvPr>
        </p:nvSpPr>
        <p:spPr>
          <a:xfrm>
            <a:off x="2615738" y="1263807"/>
            <a:ext cx="6960524" cy="598516"/>
          </a:xfrm>
        </p:spPr>
        <p:txBody>
          <a:bodyPr vert="horz" lIns="91440" tIns="45720" rIns="91440" bIns="45720" rtlCol="0" anchor="ctr">
            <a:normAutofit/>
          </a:bodyPr>
          <a:lstStyle/>
          <a:p>
            <a:pPr marL="0" indent="0" algn="ctr">
              <a:lnSpc>
                <a:spcPct val="100000"/>
              </a:lnSpc>
              <a:buNone/>
            </a:pPr>
            <a:r>
              <a:rPr lang="en-US" sz="1600">
                <a:solidFill>
                  <a:schemeClr val="bg1"/>
                </a:solidFill>
                <a:effectLst/>
              </a:rPr>
              <a:t>ONS (2021) shows the number of people that are self-reported with long covid in the UK.</a:t>
            </a:r>
            <a:endParaRPr lang="en-US" sz="1600">
              <a:solidFill>
                <a:schemeClr val="bg1"/>
              </a:solidFill>
            </a:endParaRPr>
          </a:p>
        </p:txBody>
      </p:sp>
      <p:pic>
        <p:nvPicPr>
          <p:cNvPr id="4" name="Content Placeholder 3" descr="Table&#10;&#10;Description automatically generated">
            <a:extLst>
              <a:ext uri="{FF2B5EF4-FFF2-40B4-BE49-F238E27FC236}">
                <a16:creationId xmlns:a16="http://schemas.microsoft.com/office/drawing/2014/main" id="{3A732BFB-6F97-CD66-EBAC-FAEB148B42D3}"/>
              </a:ext>
            </a:extLst>
          </p:cNvPr>
          <p:cNvPicPr>
            <a:picLocks noChangeAspect="1"/>
          </p:cNvPicPr>
          <p:nvPr/>
        </p:nvPicPr>
        <p:blipFill>
          <a:blip r:embed="rId4"/>
          <a:stretch>
            <a:fillRect/>
          </a:stretch>
        </p:blipFill>
        <p:spPr>
          <a:xfrm>
            <a:off x="2549237" y="2139484"/>
            <a:ext cx="7093526" cy="4096512"/>
          </a:xfrm>
          <a:prstGeom prst="rect">
            <a:avLst/>
          </a:prstGeom>
        </p:spPr>
      </p:pic>
      <p:pic>
        <p:nvPicPr>
          <p:cNvPr id="5" name="Audio 4">
            <a:hlinkClick r:id="" action="ppaction://media"/>
            <a:extLst>
              <a:ext uri="{FF2B5EF4-FFF2-40B4-BE49-F238E27FC236}">
                <a16:creationId xmlns:a16="http://schemas.microsoft.com/office/drawing/2014/main" id="{A8135C21-0DEE-77E1-10EA-1718B809D4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56241431"/>
      </p:ext>
    </p:extLst>
  </p:cSld>
  <p:clrMapOvr>
    <a:masterClrMapping/>
  </p:clrMapOvr>
  <mc:AlternateContent xmlns:mc="http://schemas.openxmlformats.org/markup-compatibility/2006" xmlns:p14="http://schemas.microsoft.com/office/powerpoint/2010/main">
    <mc:Choice Requires="p14">
      <p:transition spd="slow" p14:dur="2000" advTm="19096"/>
    </mc:Choice>
    <mc:Fallback xmlns="">
      <p:transition spd="slow" advTm="19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0F0F9-4143-EA3D-2696-022B8B8D3A6A}"/>
              </a:ext>
            </a:extLst>
          </p:cNvPr>
          <p:cNvSpPr>
            <a:spLocks noGrp="1"/>
          </p:cNvSpPr>
          <p:nvPr>
            <p:ph type="title"/>
          </p:nvPr>
        </p:nvSpPr>
        <p:spPr>
          <a:xfrm>
            <a:off x="7255564" y="834888"/>
            <a:ext cx="4314645" cy="1268958"/>
          </a:xfrm>
        </p:spPr>
        <p:txBody>
          <a:bodyPr anchor="b">
            <a:normAutofit/>
          </a:bodyPr>
          <a:lstStyle/>
          <a:p>
            <a:r>
              <a:rPr lang="en-GB" sz="3200"/>
              <a:t>How it effected the environment?</a:t>
            </a:r>
          </a:p>
        </p:txBody>
      </p:sp>
      <p:pic>
        <p:nvPicPr>
          <p:cNvPr id="5" name="Picture 4" descr="A picture containing person, swimming&#10;&#10;Description automatically generated">
            <a:extLst>
              <a:ext uri="{FF2B5EF4-FFF2-40B4-BE49-F238E27FC236}">
                <a16:creationId xmlns:a16="http://schemas.microsoft.com/office/drawing/2014/main" id="{5209DD47-9914-17BD-DB75-E80C0FDEE1D4}"/>
              </a:ext>
            </a:extLst>
          </p:cNvPr>
          <p:cNvPicPr>
            <a:picLocks noChangeAspect="1"/>
          </p:cNvPicPr>
          <p:nvPr/>
        </p:nvPicPr>
        <p:blipFill rotWithShape="1">
          <a:blip r:embed="rId4">
            <a:extLst>
              <a:ext uri="{28A0092B-C50C-407E-A947-70E740481C1C}">
                <a14:useLocalDpi xmlns:a14="http://schemas.microsoft.com/office/drawing/2010/main" val="0"/>
              </a:ext>
            </a:extLst>
          </a:blip>
          <a:srcRect l="17612" r="18476"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1" name="Rectangle 2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CB484E-EB7C-4ADD-1085-DCC785C6B811}"/>
              </a:ext>
            </a:extLst>
          </p:cNvPr>
          <p:cNvSpPr>
            <a:spLocks noGrp="1"/>
          </p:cNvSpPr>
          <p:nvPr>
            <p:ph idx="1"/>
          </p:nvPr>
        </p:nvSpPr>
        <p:spPr>
          <a:xfrm>
            <a:off x="7255563" y="2557587"/>
            <a:ext cx="4314645" cy="3717317"/>
          </a:xfrm>
        </p:spPr>
        <p:txBody>
          <a:bodyPr anchor="t">
            <a:normAutofit/>
          </a:bodyPr>
          <a:lstStyle/>
          <a:p>
            <a:pPr marL="0" indent="0">
              <a:buNone/>
            </a:pPr>
            <a:r>
              <a:rPr lang="en-GB" sz="1700">
                <a:effectLst/>
                <a:latin typeface="Calibri" panose="020F0502020204030204" pitchFamily="34" charset="0"/>
                <a:ea typeface="Calibri" panose="020F0502020204030204" pitchFamily="34" charset="0"/>
              </a:rPr>
              <a:t>The pandemic has impacted the publics finances, food systems, access to health care, and lack of social protection, without the means of earning income it means that families are unable to feed themselves meaning that these individuals are more likely to be at risk of undernourishment and because of the restrictions put in place families would be unable to access health care that they need.</a:t>
            </a:r>
            <a:endParaRPr lang="en-GB" sz="1700"/>
          </a:p>
        </p:txBody>
      </p:sp>
      <p:pic>
        <p:nvPicPr>
          <p:cNvPr id="6" name="Audio 5">
            <a:hlinkClick r:id="" action="ppaction://media"/>
            <a:extLst>
              <a:ext uri="{FF2B5EF4-FFF2-40B4-BE49-F238E27FC236}">
                <a16:creationId xmlns:a16="http://schemas.microsoft.com/office/drawing/2014/main" id="{D5897D8B-5EF8-4D58-A773-F236A231F9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40215597"/>
      </p:ext>
    </p:extLst>
  </p:cSld>
  <p:clrMapOvr>
    <a:masterClrMapping/>
  </p:clrMapOvr>
  <mc:AlternateContent xmlns:mc="http://schemas.openxmlformats.org/markup-compatibility/2006" xmlns:p14="http://schemas.microsoft.com/office/powerpoint/2010/main">
    <mc:Choice Requires="p14">
      <p:transition spd="slow" p14:dur="2000" advTm="39669"/>
    </mc:Choice>
    <mc:Fallback xmlns="">
      <p:transition spd="slow" advTm="39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3555A-B84C-8AC6-8CE7-29336A4EC402}"/>
              </a:ext>
            </a:extLst>
          </p:cNvPr>
          <p:cNvSpPr>
            <a:spLocks noGrp="1"/>
          </p:cNvSpPr>
          <p:nvPr>
            <p:ph type="title"/>
          </p:nvPr>
        </p:nvSpPr>
        <p:spPr>
          <a:xfrm>
            <a:off x="411480" y="987552"/>
            <a:ext cx="4485861" cy="1088136"/>
          </a:xfrm>
        </p:spPr>
        <p:txBody>
          <a:bodyPr anchor="b">
            <a:normAutofit/>
          </a:bodyPr>
          <a:lstStyle/>
          <a:p>
            <a:r>
              <a:rPr lang="en-GB" sz="3400"/>
              <a:t>The symptoms of long COVID</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940113-EE82-B51B-1D40-D7C55A4C82AC}"/>
              </a:ext>
            </a:extLst>
          </p:cNvPr>
          <p:cNvSpPr>
            <a:spLocks noGrp="1"/>
          </p:cNvSpPr>
          <p:nvPr>
            <p:ph idx="1"/>
          </p:nvPr>
        </p:nvSpPr>
        <p:spPr>
          <a:xfrm>
            <a:off x="411479" y="2688336"/>
            <a:ext cx="4498848" cy="3584448"/>
          </a:xfrm>
        </p:spPr>
        <p:txBody>
          <a:bodyPr anchor="t">
            <a:normAutofit/>
          </a:bodyPr>
          <a:lstStyle/>
          <a:p>
            <a:pPr marL="0" indent="0">
              <a:buNone/>
            </a:pPr>
            <a:r>
              <a:rPr lang="en-GB" sz="1700">
                <a:effectLst/>
                <a:latin typeface="Calibri" panose="020F0502020204030204" pitchFamily="34" charset="0"/>
                <a:ea typeface="Calibri" panose="020F0502020204030204" pitchFamily="34" charset="0"/>
                <a:cs typeface="Calibri" panose="020F0502020204030204" pitchFamily="34" charset="0"/>
              </a:rPr>
              <a:t>The symptoms of long COVID are fatigue, coughing, chest tightness, loss of breath, difficulty focusing, palpations, and myalgia.  This could be related to any damages in the organs and post viral syndrome which is a chronic fatigue syndrome that causes extreme tiredness and many other symptoms.  </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700"/>
          </a:p>
        </p:txBody>
      </p:sp>
      <p:pic>
        <p:nvPicPr>
          <p:cNvPr id="5" name="Picture 4" descr="Background pattern&#10;&#10;Description automatically generated with medium confidence">
            <a:extLst>
              <a:ext uri="{FF2B5EF4-FFF2-40B4-BE49-F238E27FC236}">
                <a16:creationId xmlns:a16="http://schemas.microsoft.com/office/drawing/2014/main" id="{F1039298-4F30-82CF-6B6A-732E78EE865C}"/>
              </a:ext>
            </a:extLst>
          </p:cNvPr>
          <p:cNvPicPr>
            <a:picLocks noChangeAspect="1"/>
          </p:cNvPicPr>
          <p:nvPr/>
        </p:nvPicPr>
        <p:blipFill rotWithShape="1">
          <a:blip r:embed="rId4">
            <a:extLst>
              <a:ext uri="{28A0092B-C50C-407E-A947-70E740481C1C}">
                <a14:useLocalDpi xmlns:a14="http://schemas.microsoft.com/office/drawing/2010/main" val="0"/>
              </a:ext>
            </a:extLst>
          </a:blip>
          <a:srcRect l="3286" r="30213"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6" name="Audio 5">
            <a:hlinkClick r:id="" action="ppaction://media"/>
            <a:extLst>
              <a:ext uri="{FF2B5EF4-FFF2-40B4-BE49-F238E27FC236}">
                <a16:creationId xmlns:a16="http://schemas.microsoft.com/office/drawing/2014/main" id="{E10C5D4B-56EF-24E9-CB66-5116754E48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3036799"/>
      </p:ext>
    </p:extLst>
  </p:cSld>
  <p:clrMapOvr>
    <a:masterClrMapping/>
  </p:clrMapOvr>
  <mc:AlternateContent xmlns:mc="http://schemas.openxmlformats.org/markup-compatibility/2006" xmlns:p14="http://schemas.microsoft.com/office/powerpoint/2010/main">
    <mc:Choice Requires="p14">
      <p:transition spd="slow" p14:dur="2000" advTm="36140"/>
    </mc:Choice>
    <mc:Fallback xmlns="">
      <p:transition spd="slow" advTm="36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sitting, people&#10;&#10;Description automatically generated">
            <a:extLst>
              <a:ext uri="{FF2B5EF4-FFF2-40B4-BE49-F238E27FC236}">
                <a16:creationId xmlns:a16="http://schemas.microsoft.com/office/drawing/2014/main" id="{544D9218-5459-7AC2-1B9D-D10FD0C819F2}"/>
              </a:ext>
            </a:extLst>
          </p:cNvPr>
          <p:cNvPicPr>
            <a:picLocks noChangeAspect="1"/>
          </p:cNvPicPr>
          <p:nvPr/>
        </p:nvPicPr>
        <p:blipFill rotWithShape="1">
          <a:blip r:embed="rId4">
            <a:extLst>
              <a:ext uri="{28A0092B-C50C-407E-A947-70E740481C1C}">
                <a14:useLocalDpi xmlns:a14="http://schemas.microsoft.com/office/drawing/2010/main" val="0"/>
              </a:ext>
            </a:extLst>
          </a:blip>
          <a:srcRect l="14174" r="1442" b="-1"/>
          <a:stretch/>
        </p:blipFill>
        <p:spPr>
          <a:xfrm>
            <a:off x="3580572" y="-21102"/>
            <a:ext cx="8669532" cy="6857990"/>
          </a:xfrm>
          <a:prstGeom prst="rect">
            <a:avLst/>
          </a:prstGeom>
        </p:spPr>
      </p:pic>
      <p:sp>
        <p:nvSpPr>
          <p:cNvPr id="27" name="Rectangle 20">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A75832-CD5E-04D4-3D16-CC5FDB45F979}"/>
              </a:ext>
            </a:extLst>
          </p:cNvPr>
          <p:cNvSpPr>
            <a:spLocks noGrp="1"/>
          </p:cNvSpPr>
          <p:nvPr>
            <p:ph type="title"/>
          </p:nvPr>
        </p:nvSpPr>
        <p:spPr>
          <a:xfrm>
            <a:off x="371094" y="1161288"/>
            <a:ext cx="3438144" cy="1124712"/>
          </a:xfrm>
        </p:spPr>
        <p:txBody>
          <a:bodyPr anchor="b">
            <a:normAutofit/>
          </a:bodyPr>
          <a:lstStyle/>
          <a:p>
            <a:r>
              <a:rPr lang="en-GB" sz="2800"/>
              <a:t>How it effects the elderly</a:t>
            </a:r>
          </a:p>
        </p:txBody>
      </p:sp>
      <p:sp>
        <p:nvSpPr>
          <p:cNvPr id="28"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AF51BD6-7373-E4FC-A9C3-CE01D4B1AEFD}"/>
              </a:ext>
            </a:extLst>
          </p:cNvPr>
          <p:cNvSpPr>
            <a:spLocks noGrp="1"/>
          </p:cNvSpPr>
          <p:nvPr>
            <p:ph idx="1"/>
          </p:nvPr>
        </p:nvSpPr>
        <p:spPr>
          <a:xfrm>
            <a:off x="376045" y="2504596"/>
            <a:ext cx="3438906" cy="3207258"/>
          </a:xfrm>
        </p:spPr>
        <p:txBody>
          <a:bodyPr anchor="t">
            <a:noAutofit/>
          </a:bodyPr>
          <a:lstStyle/>
          <a:p>
            <a:pPr marL="0" indent="0">
              <a:lnSpc>
                <a:spcPct val="100000"/>
              </a:lnSpc>
              <a:buNone/>
            </a:pPr>
            <a:r>
              <a:rPr lang="en-GB" sz="1800" dirty="0">
                <a:effectLst/>
                <a:latin typeface="Calibri" panose="020F0502020204030204" pitchFamily="34" charset="0"/>
                <a:ea typeface="Calibri" panose="020F0502020204030204" pitchFamily="34" charset="0"/>
              </a:rPr>
              <a:t> COVID-19 is not known as just a disease with consequences, but it is known that the consequences can be worse for the elderly. This suggests that COVID-19 has more of an impact on the elderly due to underlying health conditions that they may have especially if they have the symptoms of long COVID.  Age is an important factor when discussing the odds of survival in elderly who have COVID as the mortality rate for the elderly is much higher than the rate of the disease. </a:t>
            </a:r>
          </a:p>
          <a:p>
            <a:pPr marL="0" indent="0">
              <a:lnSpc>
                <a:spcPct val="100000"/>
              </a:lnSpc>
              <a:buNone/>
            </a:pPr>
            <a:endParaRPr lang="en-GB" sz="1800" dirty="0">
              <a:latin typeface="Calibri" panose="020F0502020204030204" pitchFamily="34" charset="0"/>
            </a:endParaRPr>
          </a:p>
          <a:p>
            <a:pPr marL="0" indent="0">
              <a:lnSpc>
                <a:spcPct val="100000"/>
              </a:lnSpc>
              <a:buNone/>
            </a:pPr>
            <a:endParaRPr lang="en-GB" sz="1800" dirty="0">
              <a:latin typeface="Calibri" panose="020F0502020204030204" pitchFamily="34" charset="0"/>
            </a:endParaRPr>
          </a:p>
          <a:p>
            <a:pPr marL="0" indent="0">
              <a:lnSpc>
                <a:spcPct val="100000"/>
              </a:lnSpc>
              <a:buNone/>
            </a:pPr>
            <a:endParaRPr lang="en-GB" sz="1800" dirty="0">
              <a:latin typeface="Calibri" panose="020F0502020204030204" pitchFamily="34" charset="0"/>
            </a:endParaRPr>
          </a:p>
          <a:p>
            <a:pPr marL="0" indent="0">
              <a:lnSpc>
                <a:spcPct val="100000"/>
              </a:lnSpc>
              <a:buNone/>
            </a:pPr>
            <a:endParaRPr lang="en-GB" sz="1800" dirty="0">
              <a:latin typeface="Calibri" panose="020F0502020204030204" pitchFamily="34" charset="0"/>
            </a:endParaRPr>
          </a:p>
          <a:p>
            <a:pPr marL="0" indent="0">
              <a:lnSpc>
                <a:spcPct val="100000"/>
              </a:lnSpc>
              <a:buNone/>
            </a:pPr>
            <a:endParaRPr lang="en-GB" sz="1800" dirty="0">
              <a:latin typeface="Calibri" panose="020F0502020204030204" pitchFamily="34" charset="0"/>
            </a:endParaRPr>
          </a:p>
          <a:p>
            <a:pPr marL="0" indent="0">
              <a:lnSpc>
                <a:spcPct val="100000"/>
              </a:lnSpc>
              <a:buNone/>
            </a:pPr>
            <a:endParaRPr lang="en-GB" sz="1800" dirty="0">
              <a:latin typeface="Calibri" panose="020F0502020204030204" pitchFamily="34" charset="0"/>
            </a:endParaRPr>
          </a:p>
          <a:p>
            <a:pPr marL="0" indent="0">
              <a:lnSpc>
                <a:spcPct val="100000"/>
              </a:lnSpc>
              <a:buNone/>
            </a:pPr>
            <a:r>
              <a:rPr lang="en-GB" sz="1800" dirty="0">
                <a:effectLst/>
                <a:latin typeface="Calibri" panose="020F0502020204030204" pitchFamily="34" charset="0"/>
                <a:ea typeface="Calibri" panose="020F0502020204030204" pitchFamily="34" charset="0"/>
              </a:rPr>
              <a:t>Daoust, J.F. (2020)</a:t>
            </a:r>
            <a:endParaRPr lang="en-GB" sz="1800" dirty="0"/>
          </a:p>
        </p:txBody>
      </p:sp>
      <p:sp>
        <p:nvSpPr>
          <p:cNvPr id="6" name="TextBox 5">
            <a:extLst>
              <a:ext uri="{FF2B5EF4-FFF2-40B4-BE49-F238E27FC236}">
                <a16:creationId xmlns:a16="http://schemas.microsoft.com/office/drawing/2014/main" id="{53D4B1FC-C518-BF5E-5D30-13AB964E3DD4}"/>
              </a:ext>
            </a:extLst>
          </p:cNvPr>
          <p:cNvSpPr txBox="1"/>
          <p:nvPr/>
        </p:nvSpPr>
        <p:spPr>
          <a:xfrm>
            <a:off x="4290646" y="5992837"/>
            <a:ext cx="3868616" cy="369332"/>
          </a:xfrm>
          <a:prstGeom prst="rect">
            <a:avLst/>
          </a:prstGeom>
          <a:noFill/>
        </p:spPr>
        <p:txBody>
          <a:bodyPr wrap="square" rtlCol="0">
            <a:spAutoFit/>
          </a:bodyPr>
          <a:lstStyle/>
          <a:p>
            <a:r>
              <a:rPr lang="en-GB" dirty="0"/>
              <a:t>Daoust, J.F. (2020)</a:t>
            </a:r>
          </a:p>
        </p:txBody>
      </p:sp>
      <p:pic>
        <p:nvPicPr>
          <p:cNvPr id="7" name="Audio 6">
            <a:hlinkClick r:id="" action="ppaction://media"/>
            <a:extLst>
              <a:ext uri="{FF2B5EF4-FFF2-40B4-BE49-F238E27FC236}">
                <a16:creationId xmlns:a16="http://schemas.microsoft.com/office/drawing/2014/main" id="{55AFFDA4-55CF-4190-DA5B-97D1BD49D1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392127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355"/>
    </mc:Choice>
    <mc:Fallback xmlns="">
      <p:transition spd="slow" advTm="47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1C6A4-835A-3948-4681-18C86A0ADE9E}"/>
              </a:ext>
            </a:extLst>
          </p:cNvPr>
          <p:cNvSpPr>
            <a:spLocks noGrp="1"/>
          </p:cNvSpPr>
          <p:nvPr>
            <p:ph type="title"/>
          </p:nvPr>
        </p:nvSpPr>
        <p:spPr>
          <a:xfrm>
            <a:off x="411480" y="987552"/>
            <a:ext cx="4485861" cy="1088136"/>
          </a:xfrm>
        </p:spPr>
        <p:txBody>
          <a:bodyPr anchor="b">
            <a:normAutofit/>
          </a:bodyPr>
          <a:lstStyle/>
          <a:p>
            <a:r>
              <a:rPr lang="en-GB" sz="3400">
                <a:latin typeface="Calibri" panose="020F0502020204030204" pitchFamily="34" charset="0"/>
                <a:cs typeface="Calibri" panose="020F0502020204030204" pitchFamily="34" charset="0"/>
              </a:rPr>
              <a:t>Critical care in other countries</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9BD15E-BAE0-6E52-CCBC-7EA50A9869C1}"/>
              </a:ext>
            </a:extLst>
          </p:cNvPr>
          <p:cNvSpPr>
            <a:spLocks noGrp="1"/>
          </p:cNvSpPr>
          <p:nvPr>
            <p:ph idx="1"/>
          </p:nvPr>
        </p:nvSpPr>
        <p:spPr>
          <a:xfrm>
            <a:off x="411479" y="2688336"/>
            <a:ext cx="4498848" cy="3584448"/>
          </a:xfrm>
        </p:spPr>
        <p:txBody>
          <a:bodyPr anchor="t">
            <a:normAutofit/>
          </a:bodyPr>
          <a:lstStyle/>
          <a:p>
            <a:pPr marL="0" indent="0">
              <a:lnSpc>
                <a:spcPct val="100000"/>
              </a:lnSpc>
              <a:buNone/>
            </a:pPr>
            <a:r>
              <a:rPr lang="en-GB" sz="1400">
                <a:latin typeface="Calibri" panose="020F0502020204030204" pitchFamily="34" charset="0"/>
                <a:ea typeface="Calibri" panose="020F0502020204030204" pitchFamily="34" charset="0"/>
              </a:rPr>
              <a:t>T</a:t>
            </a:r>
            <a:r>
              <a:rPr lang="en-GB" sz="1400">
                <a:effectLst/>
                <a:latin typeface="Calibri" panose="020F0502020204030204" pitchFamily="34" charset="0"/>
                <a:ea typeface="Calibri" panose="020F0502020204030204" pitchFamily="34" charset="0"/>
              </a:rPr>
              <a:t>here were over 15,000 people were admitted to an MSF hospital in multiple countries over the world such as Afghanistan, Albania, Algeria, Angola, Armenia and many more.  These statistics show how many individuals were admitted to hospital, how many consultations there were and the percentage of individuals who needed critical care.</a:t>
            </a:r>
          </a:p>
          <a:p>
            <a:pPr marL="0" indent="0">
              <a:lnSpc>
                <a:spcPct val="100000"/>
              </a:lnSpc>
              <a:buNone/>
            </a:pPr>
            <a:endParaRPr lang="en-GB" sz="1400">
              <a:latin typeface="Calibri" panose="020F0502020204030204" pitchFamily="34" charset="0"/>
            </a:endParaRPr>
          </a:p>
          <a:p>
            <a:pPr marL="0" indent="0">
              <a:lnSpc>
                <a:spcPct val="100000"/>
              </a:lnSpc>
              <a:buNone/>
            </a:pPr>
            <a:endParaRPr lang="en-GB" sz="1400">
              <a:latin typeface="Calibri" panose="020F0502020204030204" pitchFamily="34" charset="0"/>
            </a:endParaRPr>
          </a:p>
          <a:p>
            <a:pPr marL="0" indent="0">
              <a:lnSpc>
                <a:spcPct val="100000"/>
              </a:lnSpc>
              <a:buNone/>
            </a:pPr>
            <a:endParaRPr lang="en-GB" sz="1400">
              <a:latin typeface="Calibri" panose="020F0502020204030204" pitchFamily="34" charset="0"/>
            </a:endParaRPr>
          </a:p>
          <a:p>
            <a:pPr marL="0" indent="0">
              <a:lnSpc>
                <a:spcPct val="100000"/>
              </a:lnSpc>
              <a:buNone/>
            </a:pPr>
            <a:endParaRPr lang="en-GB" sz="1400">
              <a:latin typeface="Calibri" panose="020F0502020204030204" pitchFamily="34" charset="0"/>
            </a:endParaRPr>
          </a:p>
          <a:p>
            <a:pPr marL="0" indent="0">
              <a:lnSpc>
                <a:spcPct val="100000"/>
              </a:lnSpc>
              <a:buNone/>
            </a:pPr>
            <a:r>
              <a:rPr lang="en-GB" sz="1400">
                <a:effectLst/>
                <a:latin typeface="Calibri" panose="020F0502020204030204" pitchFamily="34" charset="0"/>
                <a:ea typeface="Calibri" panose="020F0502020204030204" pitchFamily="34" charset="0"/>
              </a:rPr>
              <a:t>MSK UK. (2020)</a:t>
            </a:r>
            <a:endParaRPr lang="en-GB" sz="1400"/>
          </a:p>
        </p:txBody>
      </p:sp>
      <p:pic>
        <p:nvPicPr>
          <p:cNvPr id="5" name="Picture 4" descr="Map&#10;&#10;Description automatically generated">
            <a:extLst>
              <a:ext uri="{FF2B5EF4-FFF2-40B4-BE49-F238E27FC236}">
                <a16:creationId xmlns:a16="http://schemas.microsoft.com/office/drawing/2014/main" id="{96460E0B-1878-1AE7-100C-8C588F6A3B82}"/>
              </a:ext>
            </a:extLst>
          </p:cNvPr>
          <p:cNvPicPr>
            <a:picLocks noChangeAspect="1"/>
          </p:cNvPicPr>
          <p:nvPr/>
        </p:nvPicPr>
        <p:blipFill rotWithShape="1">
          <a:blip r:embed="rId4">
            <a:extLst>
              <a:ext uri="{28A0092B-C50C-407E-A947-70E740481C1C}">
                <a14:useLocalDpi xmlns:a14="http://schemas.microsoft.com/office/drawing/2010/main" val="0"/>
              </a:ext>
            </a:extLst>
          </a:blip>
          <a:srcRect l="7915" r="17050" b="-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6" name="Audio 5">
            <a:hlinkClick r:id="" action="ppaction://media"/>
            <a:extLst>
              <a:ext uri="{FF2B5EF4-FFF2-40B4-BE49-F238E27FC236}">
                <a16:creationId xmlns:a16="http://schemas.microsoft.com/office/drawing/2014/main" id="{8D547314-ED4C-D903-783E-59AFBE963B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09884412"/>
      </p:ext>
    </p:extLst>
  </p:cSld>
  <p:clrMapOvr>
    <a:masterClrMapping/>
  </p:clrMapOvr>
  <mc:AlternateContent xmlns:mc="http://schemas.openxmlformats.org/markup-compatibility/2006" xmlns:p14="http://schemas.microsoft.com/office/powerpoint/2010/main">
    <mc:Choice Requires="p14">
      <p:transition spd="slow" p14:dur="2000" advTm="35281"/>
    </mc:Choice>
    <mc:Fallback xmlns="">
      <p:transition spd="slow" advTm="35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6C8F8-F910-A6D7-DEBD-5432A1214753}"/>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23A7481-2348-B9E2-A89D-AD6D883B4B54}"/>
              </a:ext>
            </a:extLst>
          </p:cNvPr>
          <p:cNvSpPr>
            <a:spLocks noGrp="1"/>
          </p:cNvSpPr>
          <p:nvPr>
            <p:ph idx="1"/>
          </p:nvPr>
        </p:nvSpPr>
        <p:spPr/>
        <p:txBody>
          <a:bodyPr/>
          <a:lstStyle/>
          <a:p>
            <a:pPr marL="0" indent="0">
              <a:buNone/>
            </a:pPr>
            <a:r>
              <a:rPr lang="en-GB" sz="1800" dirty="0">
                <a:effectLst/>
                <a:latin typeface="Calibri" panose="020F0502020204030204" pitchFamily="34" charset="0"/>
                <a:ea typeface="Calibri" panose="020F0502020204030204" pitchFamily="34" charset="0"/>
              </a:rPr>
              <a:t>In conclusion, in this assignment the long-term health effects of COVID-19 has been discussed and it shows how COVID-19 has affected people in their everyday life.  The information that was talked about is how COVID-19 affects the lives of the public regarding an individual’s mental health issues such as anxiety, depression, and many more.</a:t>
            </a:r>
            <a:endParaRPr lang="en-GB" dirty="0">
              <a:latin typeface="Calibri" panose="020F0502020204030204" pitchFamily="34" charset="0"/>
              <a:cs typeface="Calibri" panose="020F0502020204030204" pitchFamily="34" charset="0"/>
            </a:endParaRPr>
          </a:p>
        </p:txBody>
      </p:sp>
      <p:pic>
        <p:nvPicPr>
          <p:cNvPr id="4" name="Audio 3">
            <a:hlinkClick r:id="" action="ppaction://media"/>
            <a:extLst>
              <a:ext uri="{FF2B5EF4-FFF2-40B4-BE49-F238E27FC236}">
                <a16:creationId xmlns:a16="http://schemas.microsoft.com/office/drawing/2014/main" id="{6E378B08-7F3A-72DD-C557-ED61B9DD89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34664364"/>
      </p:ext>
    </p:extLst>
  </p:cSld>
  <p:clrMapOvr>
    <a:masterClrMapping/>
  </p:clrMapOvr>
  <mc:AlternateContent xmlns:mc="http://schemas.openxmlformats.org/markup-compatibility/2006" xmlns:p14="http://schemas.microsoft.com/office/powerpoint/2010/main">
    <mc:Choice Requires="p14">
      <p:transition spd="slow" p14:dur="2000" advTm="22742"/>
    </mc:Choice>
    <mc:Fallback xmlns="">
      <p:transition spd="slow" advTm="22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8BAE-3F2D-ADEB-ECEE-5CCA2DB3191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E8795E6-295A-D5B1-DD3D-8B6A9A833D63}"/>
              </a:ext>
            </a:extLst>
          </p:cNvPr>
          <p:cNvSpPr>
            <a:spLocks noGrp="1"/>
          </p:cNvSpPr>
          <p:nvPr>
            <p:ph idx="1"/>
          </p:nvPr>
        </p:nvSpPr>
        <p:spPr>
          <a:xfrm>
            <a:off x="908304" y="1390418"/>
            <a:ext cx="10168128" cy="5467582"/>
          </a:xfrm>
        </p:spPr>
        <p:txBody>
          <a:bodyPr>
            <a:normAutofit fontScale="62500" lnSpcReduction="20000"/>
          </a:bodyPr>
          <a:lstStyle/>
          <a:p>
            <a:pPr marL="0" indent="0">
              <a:lnSpc>
                <a:spcPct val="150000"/>
              </a:lnSpc>
              <a:spcAft>
                <a:spcPts val="800"/>
              </a:spcAft>
              <a:buNone/>
            </a:pPr>
            <a:r>
              <a:rPr lang="en-GB" sz="2600" dirty="0">
                <a:effectLst/>
                <a:latin typeface="Calibri" panose="020F0502020204030204" pitchFamily="34" charset="0"/>
                <a:ea typeface="Calibri" panose="020F0502020204030204" pitchFamily="34" charset="0"/>
                <a:cs typeface="Calibri" panose="020F0502020204030204" pitchFamily="34" charset="0"/>
              </a:rPr>
              <a:t>Daoust, J. F. (2020) Elderly people and responses to COVID-19 in 27 Countries. Available at: </a:t>
            </a:r>
            <a:r>
              <a:rPr lang="en-GB" sz="2600" dirty="0">
                <a:effectLst/>
                <a:latin typeface="Calibri" panose="020F0502020204030204" pitchFamily="34" charset="0"/>
                <a:ea typeface="Calibri" panose="020F0502020204030204" pitchFamily="34" charset="0"/>
                <a:cs typeface="Calibri" panose="020F0502020204030204" pitchFamily="34" charset="0"/>
                <a:hlinkClick r:id="rId4"/>
              </a:rPr>
              <a:t>https://journals.plos.org/plosone/article/authors?id=10.1371/journal.pone.0235590</a:t>
            </a:r>
            <a:r>
              <a:rPr lang="en-GB" sz="2600" dirty="0">
                <a:effectLst/>
                <a:latin typeface="Calibri" panose="020F0502020204030204" pitchFamily="34" charset="0"/>
                <a:ea typeface="Calibri" panose="020F0502020204030204" pitchFamily="34" charset="0"/>
                <a:cs typeface="Calibri" panose="020F0502020204030204" pitchFamily="34" charset="0"/>
              </a:rPr>
              <a:t> (Accessed on: 12th May 2022)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2600" dirty="0">
                <a:effectLst/>
                <a:latin typeface="Calibri" panose="020F0502020204030204" pitchFamily="34" charset="0"/>
                <a:ea typeface="Calibri" panose="020F0502020204030204" pitchFamily="34" charset="0"/>
                <a:cs typeface="Calibri" panose="020F0502020204030204" pitchFamily="34" charset="0"/>
              </a:rPr>
              <a:t>MSF, UK. (2021) Covid-19 pandemic. Available at: </a:t>
            </a:r>
            <a:r>
              <a:rPr lang="en-GB" sz="26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https://msf.org.uk/issues/covid-19-pandemic?gclid=CjwKCAjwopWSBhB6EiwAjxmqDRrEfdrh2gsUle3LEKS92EqdeX5toM_67Mx_t1RjqdRZmqr8OAmFFRoCou4QAvD_BwE</a:t>
            </a:r>
            <a:r>
              <a:rPr lang="en-GB" sz="2600" dirty="0">
                <a:effectLst/>
                <a:latin typeface="Calibri" panose="020F0502020204030204" pitchFamily="34" charset="0"/>
                <a:ea typeface="Calibri" panose="020F0502020204030204" pitchFamily="34" charset="0"/>
                <a:cs typeface="Calibri" panose="020F0502020204030204" pitchFamily="34" charset="0"/>
              </a:rPr>
              <a:t> (Accessed on: 12</a:t>
            </a:r>
            <a:r>
              <a:rPr lang="en-GB" sz="26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600" dirty="0">
                <a:effectLst/>
                <a:latin typeface="Calibri" panose="020F0502020204030204" pitchFamily="34" charset="0"/>
                <a:ea typeface="Calibri" panose="020F0502020204030204" pitchFamily="34" charset="0"/>
                <a:cs typeface="Calibri" panose="020F0502020204030204" pitchFamily="34" charset="0"/>
              </a:rPr>
              <a:t> May 2022)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2600" dirty="0">
                <a:effectLst/>
                <a:latin typeface="Calibri" panose="020F0502020204030204" pitchFamily="34" charset="0"/>
                <a:ea typeface="Calibri" panose="020F0502020204030204" pitchFamily="34" charset="0"/>
                <a:cs typeface="Calibri" panose="020F0502020204030204" pitchFamily="34" charset="0"/>
              </a:rPr>
              <a:t>Office for National Statistics (2021) Prevalence of ongoing symptoms following coronavirus (COVID-19) infection in the UK. Available at: </a:t>
            </a:r>
            <a:r>
              <a:rPr lang="en-GB" sz="26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https://www.ons.gov.uk/peoplepopulationandcommunity/healthandsocialcare/conditionsanddiseases/bulletins/prevalenceofongoingsymptomsfollowingcoronaviruscovid19infectionintheuk/1april2021</a:t>
            </a:r>
            <a:r>
              <a:rPr lang="en-GB" sz="2600" dirty="0">
                <a:effectLst/>
                <a:latin typeface="Calibri" panose="020F0502020204030204" pitchFamily="34" charset="0"/>
                <a:ea typeface="Calibri" panose="020F0502020204030204" pitchFamily="34" charset="0"/>
                <a:cs typeface="Calibri" panose="020F0502020204030204" pitchFamily="34" charset="0"/>
              </a:rPr>
              <a:t> (Accessed on: 13th May 2022)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2600" dirty="0">
                <a:effectLst/>
                <a:latin typeface="Calibri" panose="020F0502020204030204" pitchFamily="34" charset="0"/>
                <a:ea typeface="Calibri" panose="020F0502020204030204" pitchFamily="34" charset="0"/>
                <a:cs typeface="Calibri" panose="020F0502020204030204" pitchFamily="34" charset="0"/>
              </a:rPr>
              <a:t>UK Parliament (2021) Long COVID: The long-term health effects of COVID-19. Available at: </a:t>
            </a:r>
            <a:r>
              <a:rPr lang="en-GB" sz="26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https://post.parliament.uk/long-covid-the-long-term-health-effects-of-covid-19/</a:t>
            </a:r>
            <a:r>
              <a:rPr lang="en-GB" sz="2600" dirty="0">
                <a:effectLst/>
                <a:latin typeface="Calibri" panose="020F0502020204030204" pitchFamily="34" charset="0"/>
                <a:ea typeface="Calibri" panose="020F0502020204030204" pitchFamily="34" charset="0"/>
                <a:cs typeface="Calibri" panose="020F0502020204030204" pitchFamily="34" charset="0"/>
              </a:rPr>
              <a:t> (Accessed on: 12</a:t>
            </a:r>
            <a:r>
              <a:rPr lang="en-GB" sz="26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600" dirty="0">
                <a:effectLst/>
                <a:latin typeface="Calibri" panose="020F0502020204030204" pitchFamily="34" charset="0"/>
                <a:ea typeface="Calibri" panose="020F0502020204030204" pitchFamily="34" charset="0"/>
                <a:cs typeface="Calibri" panose="020F0502020204030204" pitchFamily="34" charset="0"/>
              </a:rPr>
              <a:t> May 2022)</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2600" dirty="0">
                <a:effectLst/>
                <a:latin typeface="Calibri" panose="020F0502020204030204" pitchFamily="34" charset="0"/>
                <a:ea typeface="Calibri" panose="020F0502020204030204" pitchFamily="34" charset="0"/>
                <a:cs typeface="Calibri" panose="020F0502020204030204" pitchFamily="34" charset="0"/>
              </a:rPr>
              <a:t>UKRI (2022) COVID-19’s impact on our lives. Available at: </a:t>
            </a:r>
            <a:r>
              <a:rPr lang="en-GB" sz="26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https://www.ukri.org/news-and-events/tackling-the-impact-of-covid-19/researching-the-impact-of-coronavirus/covid-19s-impact-on-our-lives/</a:t>
            </a:r>
            <a:r>
              <a:rPr lang="en-GB" sz="2600" dirty="0">
                <a:effectLst/>
                <a:latin typeface="Calibri" panose="020F0502020204030204" pitchFamily="34" charset="0"/>
                <a:ea typeface="Calibri" panose="020F0502020204030204" pitchFamily="34" charset="0"/>
                <a:cs typeface="Calibri" panose="020F0502020204030204" pitchFamily="34" charset="0"/>
              </a:rPr>
              <a:t> (Accessed on: 13</a:t>
            </a:r>
            <a:r>
              <a:rPr lang="en-GB" sz="26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600" dirty="0">
                <a:effectLst/>
                <a:latin typeface="Calibri" panose="020F0502020204030204" pitchFamily="34" charset="0"/>
                <a:ea typeface="Calibri" panose="020F0502020204030204" pitchFamily="34" charset="0"/>
                <a:cs typeface="Calibri" panose="020F0502020204030204" pitchFamily="34" charset="0"/>
              </a:rPr>
              <a:t> May 2022)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4" name="Audio 3">
            <a:hlinkClick r:id="" action="ppaction://media"/>
            <a:extLst>
              <a:ext uri="{FF2B5EF4-FFF2-40B4-BE49-F238E27FC236}">
                <a16:creationId xmlns:a16="http://schemas.microsoft.com/office/drawing/2014/main" id="{5B4C9DD1-3A27-A5B4-0379-8860749C06C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98125183"/>
      </p:ext>
    </p:extLst>
  </p:cSld>
  <p:clrMapOvr>
    <a:masterClrMapping/>
  </p:clrMapOvr>
  <mc:AlternateContent xmlns:mc="http://schemas.openxmlformats.org/markup-compatibility/2006" xmlns:p14="http://schemas.microsoft.com/office/powerpoint/2010/main">
    <mc:Choice Requires="p14">
      <p:transition spd="slow" p14:dur="2000" advTm="4431"/>
    </mc:Choice>
    <mc:Fallback xmlns="">
      <p:transition spd="slow" advTm="4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AccentBoxVTI">
  <a:themeElements>
    <a:clrScheme name="AnalogousFromLightSeedRightStep">
      <a:dk1>
        <a:srgbClr val="000000"/>
      </a:dk1>
      <a:lt1>
        <a:srgbClr val="FFFFFF"/>
      </a:lt1>
      <a:dk2>
        <a:srgbClr val="412429"/>
      </a:dk2>
      <a:lt2>
        <a:srgbClr val="E8E2E5"/>
      </a:lt2>
      <a:accent1>
        <a:srgbClr val="32B775"/>
      </a:accent1>
      <a:accent2>
        <a:srgbClr val="36B1A7"/>
      </a:accent2>
      <a:accent3>
        <a:srgbClr val="34ABE8"/>
      </a:accent3>
      <a:accent4>
        <a:srgbClr val="4E74EB"/>
      </a:accent4>
      <a:accent5>
        <a:srgbClr val="846EEE"/>
      </a:accent5>
      <a:accent6>
        <a:srgbClr val="AA4EEB"/>
      </a:accent6>
      <a:hlink>
        <a:srgbClr val="AE698B"/>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EB44771-04C7-48DD-A38D-EC555051F21C}">
  <ds:schemaRefs>
    <ds:schemaRef ds:uri="http://schemas.microsoft.com/sharepoint/v3/contenttype/forms"/>
  </ds:schemaRefs>
</ds:datastoreItem>
</file>

<file path=customXml/itemProps2.xml><?xml version="1.0" encoding="utf-8"?>
<ds:datastoreItem xmlns:ds="http://schemas.openxmlformats.org/officeDocument/2006/customXml" ds:itemID="{572DEACD-81B2-43BE-9D71-6625ECAD40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322CF7-A03D-4B87-9373-978072D3C33D}">
  <ds:schemaRefs>
    <ds:schemaRef ds:uri="http://purl.org/dc/dcmitype/"/>
    <ds:schemaRef ds:uri="http://schemas.microsoft.com/office/infopath/2007/PartnerControls"/>
    <ds:schemaRef ds:uri="90b58af8-24e5-4252-ab67-b2f2985aee88"/>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be49ff73-cec0-4379-9da8-63ff3cc411b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4097</TotalTime>
  <Words>806</Words>
  <Application>Microsoft Office PowerPoint</Application>
  <PresentationFormat>Widescreen</PresentationFormat>
  <Paragraphs>52</Paragraphs>
  <Slides>13</Slides>
  <Notes>0</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Avenir Next LT Pro</vt:lpstr>
      <vt:lpstr>Calibri</vt:lpstr>
      <vt:lpstr>AccentBoxVTI</vt:lpstr>
      <vt:lpstr>How does the long-term health effects of covid 19 affect the public? </vt:lpstr>
      <vt:lpstr>Introduction </vt:lpstr>
      <vt:lpstr>How is the virus transmitted?</vt:lpstr>
      <vt:lpstr>What is long COVID?</vt:lpstr>
      <vt:lpstr>What is long Covid?</vt:lpstr>
      <vt:lpstr>Mental Health</vt:lpstr>
      <vt:lpstr>Statistics of long COVID in the UK </vt:lpstr>
      <vt:lpstr>How it effected the environment?</vt:lpstr>
      <vt:lpstr>The symptoms of long COVID</vt:lpstr>
      <vt:lpstr>How it effects the elderly</vt:lpstr>
      <vt:lpstr>Critical care in other countries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long-term health effects of covid 19 affect the public?</dc:title>
  <dc:creator>Leah</dc:creator>
  <cp:lastModifiedBy>Leah Young</cp:lastModifiedBy>
  <cp:revision>2</cp:revision>
  <dcterms:created xsi:type="dcterms:W3CDTF">2022-05-10T18:16:40Z</dcterms:created>
  <dcterms:modified xsi:type="dcterms:W3CDTF">2022-05-13T14:40:17Z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