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9" r:id="rId7"/>
    <p:sldId id="258" r:id="rId8"/>
    <p:sldId id="273" r:id="rId9"/>
    <p:sldId id="268" r:id="rId10"/>
    <p:sldId id="272" r:id="rId11"/>
    <p:sldId id="274" r:id="rId12"/>
    <p:sldId id="262" r:id="rId13"/>
    <p:sldId id="270" r:id="rId14"/>
    <p:sldId id="269" r:id="rId15"/>
    <p:sldId id="276" r:id="rId16"/>
    <p:sldId id="264" r:id="rId17"/>
    <p:sldId id="265" r:id="rId18"/>
    <p:sldId id="275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045723B-8EAE-4902-BB7B-63D8AC325454}" v="32" dt="2023-07-20T21:39:29.07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632" autoAdjust="0"/>
    <p:restoredTop sz="94660"/>
  </p:normalViewPr>
  <p:slideViewPr>
    <p:cSldViewPr snapToGrid="0">
      <p:cViewPr varScale="1">
        <p:scale>
          <a:sx n="72" d="100"/>
          <a:sy n="72" d="100"/>
        </p:scale>
        <p:origin x="67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564E0-AF59-38EE-F6C4-C9A15EFF345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C7A26B1-1C6C-44BF-6B94-FC0E7970FF6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D651E1-B2C4-7CAC-919A-B08EA5EA4B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688084-5FD0-499F-8271-661D803ADD24}" type="datetimeFigureOut">
              <a:rPr lang="en-GB" smtClean="0"/>
              <a:t>21/07/2023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9039C7-D48E-B453-B0BC-E3C6D80478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779603-B254-2B16-94D1-3FA19FDEE7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AF0D5-611C-414C-A1AA-E3141B0705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83901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A502ED-5A55-3A5E-BEDC-FD8787B5A0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0AAE07-8088-B223-C989-42AAD2312A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1C323C-A090-A5B3-3A31-EDE24BE33B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688084-5FD0-499F-8271-661D803ADD24}" type="datetimeFigureOut">
              <a:rPr lang="en-GB" smtClean="0"/>
              <a:t>21/07/2023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CE81F6-F03E-023D-2A8D-447BF8D359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04F4E0-BF86-C017-50C4-559738149B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AF0D5-611C-414C-A1AA-E3141B0705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33586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FF1FE2-633D-B1B0-D7E4-032C2097F7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9DE6B1-2ED5-2033-A3EF-47FF23BA019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6BE173-74AA-0AFE-1A00-E23940670B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688084-5FD0-499F-8271-661D803ADD24}" type="datetimeFigureOut">
              <a:rPr lang="en-GB" smtClean="0"/>
              <a:t>21/07/2023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82EFE9-8130-5CD4-9B96-7270E9340A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8B249F-A34F-4B05-6446-F7CA2E179F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AF0D5-611C-414C-A1AA-E3141B0705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7826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828BD0-13BD-D2A2-CCDF-C218900A3C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54FF9B-8628-BD33-E86E-F4ADEE81470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B7C24FB-5CEC-0D63-33B0-E84D58CACF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9E0CDFC-E190-A7CE-5B1E-AB6DB45D57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688084-5FD0-499F-8271-661D803ADD24}" type="datetimeFigureOut">
              <a:rPr lang="en-GB" smtClean="0"/>
              <a:t>21/07/2023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FC39DA8-B4B1-8CC2-93E3-6EE15FEEEB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3058C14-8D90-F01F-0731-233042ACB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AF0D5-611C-414C-A1AA-E3141B0705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6382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038BBE-462C-4D41-4F76-8054E35B43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2E92803-323D-2320-0976-28474EC8C5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515F9A3-3687-7E9C-1DD1-38422C04CFD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E2E14DD-CCB9-A2F0-A587-44F934B098F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4737BA0-AB69-1214-CB03-A13F391CFF1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94796CF-4980-0E2F-909E-67D0E2499F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688084-5FD0-499F-8271-661D803ADD24}" type="datetimeFigureOut">
              <a:rPr lang="en-GB" smtClean="0"/>
              <a:t>21/07/2023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395C9DB-1930-1274-02B6-D2CE1DC4B1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0A233AB-8360-1FAE-B872-F0EBF6D59B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AF0D5-611C-414C-A1AA-E3141B0705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23736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493D39-7282-4C43-9DD2-FF3189C4C2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4A056AB-DCA4-1BB7-D3A9-5D9A088A6E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688084-5FD0-499F-8271-661D803ADD24}" type="datetimeFigureOut">
              <a:rPr lang="en-GB" smtClean="0"/>
              <a:t>21/07/2023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F62FEC1-2606-73BF-A1C6-4E250D35F4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203BE03-2569-06AC-2FBA-2598A2255C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AF0D5-611C-414C-A1AA-E3141B0705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85481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9543E1C-86D8-5588-E51A-BE7786C0FB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688084-5FD0-499F-8271-661D803ADD24}" type="datetimeFigureOut">
              <a:rPr lang="en-GB" smtClean="0"/>
              <a:t>21/07/2023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FE38EC0-7650-95AF-184C-D816CE19B5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D89B5FD-E207-E056-7D04-E3F606CAD7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AF0D5-611C-414C-A1AA-E3141B0705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23097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C9FB99-456B-8C80-B5D5-0D6F33B9D3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0A331F-61F5-08B6-403A-193334392B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43B9D31-4191-F83C-858C-F9ABC7303B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5FF3AF9-3D9F-7109-EA43-A42981076F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688084-5FD0-499F-8271-661D803ADD24}" type="datetimeFigureOut">
              <a:rPr lang="en-GB" smtClean="0"/>
              <a:t>21/07/2023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A41106-C575-ECB2-B0F9-0B7802268C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58E1E70-1B99-0ED0-A40E-41AE452A6C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AF0D5-611C-414C-A1AA-E3141B0705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10632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A9DD3B-9199-D34C-E0B0-C2C4DDB63B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3227FBD-6277-2654-B93C-D25B0C2D2C7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44E65F-60F3-3C32-F206-48D045FEC93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E14C3C1-B94C-0A1D-F6FD-F6B5488EDA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688084-5FD0-499F-8271-661D803ADD24}" type="datetimeFigureOut">
              <a:rPr lang="en-GB" smtClean="0"/>
              <a:t>21/07/2023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35DB1D-CDE8-1F5C-97EE-76C1E0BCEC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05568F-BE56-9D44-2F85-A1EE33124D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AF0D5-611C-414C-A1AA-E3141B0705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53185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3CCC07-B352-F2D1-68AC-336BBEF0FF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12A900-F494-ADBE-1DB9-DE698C92EBA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57F733-2B18-926A-D98D-4FB8385D5A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688084-5FD0-499F-8271-661D803ADD24}" type="datetimeFigureOut">
              <a:rPr lang="en-GB" smtClean="0"/>
              <a:t>21/07/2023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ACFE57-3D89-17B8-B6A4-C980D02889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25EF27-FFC1-6176-0612-4C953E9090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AF0D5-611C-414C-A1AA-E3141B0705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04330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FC9A9F9-D209-D938-C050-E3ED34E01E7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48E729-7003-0A0C-4DB3-DE1ECCEE89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81C791-7D06-E5B0-8868-BD2CE65C10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688084-5FD0-499F-8271-661D803ADD24}" type="datetimeFigureOut">
              <a:rPr lang="en-GB" smtClean="0"/>
              <a:t>21/07/2023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D001FA-44F3-8228-4348-3300D7A98F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93B2F8-ACA1-E76D-7FDD-8AA85B4D7A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AF0D5-611C-414C-A1AA-E3141B0705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39184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F239BD-4DBA-3C3C-97F5-A667640DD9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F3D3ED-5AD1-4B42-EC04-037F9AE5415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158FC5-8D83-DF10-6031-6B0367F097E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688084-5FD0-499F-8271-661D803ADD24}" type="datetimeFigureOut">
              <a:rPr lang="en-GB" smtClean="0"/>
              <a:t>21/07/2023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EB2250-C71C-1196-3C11-78F83BD6119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88F08E-0B90-CF72-7A28-56584745D04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2AF0D5-611C-414C-A1AA-E3141B0705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56787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nationalcareers.service.gov.uk/careers-advice/interview-advice/the-star-method" TargetMode="External"/><Relationship Id="rId2" Type="http://schemas.openxmlformats.org/officeDocument/2006/relationships/hyperlink" Target="https://www.bl.uk/business-and-ip-centre/articles/what-is-swot-analysis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asq.org/quality-resources/problem-solving" TargetMode="External"/><Relationship Id="rId4" Type="http://schemas.openxmlformats.org/officeDocument/2006/relationships/hyperlink" Target="https://www.accaglobal.com/gb/en/student/sa/professional-skills/personal-swot.html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ursingtimes.net/news/policies-and-guidance/what-are-compassion-in-practice-and-the-6cs-of-nursing-14-02-2022/#:~:text=The%20values%20were%20care%2C%20compassion,of%20everything%E2%80%9D%20that%20nurses%20do" TargetMode="External"/><Relationship Id="rId2" Type="http://schemas.openxmlformats.org/officeDocument/2006/relationships/hyperlink" Target="https://www.nhsprofessionals.nhs.uk/nhs-staffing-pool-hub/working-in-healthcare/the-6-cs-of-care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hr.uw.edu/talent/hiring-process/interviewing/behavioral-competency-based-interviewing/#:~:text=When%20asking%20behavioral%2Fcompetency%20based,Actions%2C%20and%20the%20Result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030A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B91375-D59F-E420-78CE-4DA18BC230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456007"/>
            <a:ext cx="9516794" cy="238760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bg1"/>
                </a:solidFill>
                <a:latin typeface="+mn-lt"/>
              </a:rPr>
              <a:t>Working with Others </a:t>
            </a:r>
            <a:br>
              <a:rPr lang="en-GB" b="1" dirty="0">
                <a:solidFill>
                  <a:schemeClr val="bg1"/>
                </a:solidFill>
                <a:latin typeface="+mn-lt"/>
              </a:rPr>
            </a:br>
            <a:r>
              <a:rPr lang="en-GB" b="1" dirty="0">
                <a:solidFill>
                  <a:schemeClr val="bg1"/>
                </a:solidFill>
                <a:latin typeface="+mn-lt"/>
              </a:rPr>
              <a:t>in Health and Social Care: </a:t>
            </a:r>
            <a:br>
              <a:rPr lang="en-GB" b="1" dirty="0">
                <a:solidFill>
                  <a:schemeClr val="bg1"/>
                </a:solidFill>
                <a:latin typeface="+mn-lt"/>
              </a:rPr>
            </a:br>
            <a:r>
              <a:rPr lang="en-GB" sz="5300" dirty="0">
                <a:solidFill>
                  <a:schemeClr val="bg1"/>
                </a:solidFill>
                <a:latin typeface="+mn-lt"/>
              </a:rPr>
              <a:t>My experiences and development</a:t>
            </a:r>
            <a:endParaRPr lang="en-GB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F19534C-C8DE-F81D-005F-41FAC3FD450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938932" y="3995932"/>
            <a:ext cx="2314135" cy="421323"/>
          </a:xfrm>
          <a:solidFill>
            <a:schemeClr val="bg1"/>
          </a:solidFill>
          <a:ln>
            <a:solidFill>
              <a:schemeClr val="bg1"/>
            </a:solidFill>
          </a:ln>
        </p:spPr>
        <p:txBody>
          <a:bodyPr/>
          <a:lstStyle/>
          <a:p>
            <a:r>
              <a:rPr lang="en-GB" dirty="0">
                <a:solidFill>
                  <a:srgbClr val="7030A0"/>
                </a:solidFill>
              </a:rPr>
              <a:t>By Lydia Popat</a:t>
            </a:r>
          </a:p>
        </p:txBody>
      </p:sp>
    </p:spTree>
    <p:extLst>
      <p:ext uri="{BB962C8B-B14F-4D97-AF65-F5344CB8AC3E}">
        <p14:creationId xmlns:p14="http://schemas.microsoft.com/office/powerpoint/2010/main" val="8311764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68CCE8-1E28-B592-6812-2708F67A2ABC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7030A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545D97-5FCB-3BD1-01C5-D1CEA92D89AA}"/>
              </a:ext>
            </a:extLst>
          </p:cNvPr>
          <p:cNvSpPr>
            <a:spLocks noGrp="1"/>
          </p:cNvSpPr>
          <p:nvPr>
            <p:ph idx="1"/>
          </p:nvPr>
        </p:nvSpPr>
        <p:spPr>
          <a:ln>
            <a:solidFill>
              <a:srgbClr val="7030A0"/>
            </a:solidFill>
          </a:ln>
        </p:spPr>
        <p:txBody>
          <a:bodyPr>
            <a:normAutofit/>
          </a:bodyPr>
          <a:lstStyle/>
          <a:p>
            <a:r>
              <a:rPr lang="en-GB" dirty="0"/>
              <a:t>What is SWOT analysis?</a:t>
            </a:r>
          </a:p>
          <a:p>
            <a:r>
              <a:rPr lang="en-GB" dirty="0"/>
              <a:t>Identify own SWOT analysis </a:t>
            </a:r>
          </a:p>
          <a:p>
            <a:r>
              <a:rPr lang="en-GB" dirty="0"/>
              <a:t>How are my strengths beneficial for Nursing Practice?</a:t>
            </a:r>
          </a:p>
          <a:p>
            <a:r>
              <a:rPr lang="en-GB" dirty="0"/>
              <a:t>Interview feedback</a:t>
            </a:r>
          </a:p>
          <a:p>
            <a:r>
              <a:rPr lang="en-GB" dirty="0"/>
              <a:t>E.A.R. and S.T.A.R.</a:t>
            </a:r>
          </a:p>
          <a:p>
            <a:r>
              <a:rPr lang="en-GB" dirty="0"/>
              <a:t>Self-reflection</a:t>
            </a:r>
          </a:p>
          <a:p>
            <a:r>
              <a:rPr lang="en-GB" dirty="0"/>
              <a:t>Questions?</a:t>
            </a:r>
          </a:p>
          <a:p>
            <a:r>
              <a:rPr lang="en-GB" dirty="0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23176051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484CA3-3709-2A3A-CF72-F361245D428D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7030A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What is SWOT analysis?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326A33-B772-E8EB-8E93-57E4622DB7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A “strategy development framework” (</a:t>
            </a:r>
            <a:r>
              <a:rPr lang="en-GB" dirty="0" err="1"/>
              <a:t>Sarsby</a:t>
            </a:r>
            <a:r>
              <a:rPr lang="en-GB" dirty="0"/>
              <a:t>, 2016)</a:t>
            </a:r>
          </a:p>
          <a:p>
            <a:endParaRPr lang="en-GB" dirty="0"/>
          </a:p>
          <a:p>
            <a:r>
              <a:rPr lang="en-GB" dirty="0"/>
              <a:t>Typically used in business studies and training courses</a:t>
            </a:r>
          </a:p>
          <a:p>
            <a:endParaRPr lang="en-GB" dirty="0"/>
          </a:p>
          <a:p>
            <a:r>
              <a:rPr lang="en-GB" dirty="0"/>
              <a:t>Developed by Albert Humphrey at Stanford Research Institute in 1960’s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										</a:t>
            </a:r>
          </a:p>
          <a:p>
            <a:pPr marL="0" indent="0">
              <a:buNone/>
            </a:pPr>
            <a:r>
              <a:rPr lang="en-GB" dirty="0"/>
              <a:t>						</a:t>
            </a:r>
            <a:r>
              <a:rPr lang="en-GB" sz="2200" dirty="0"/>
              <a:t>(British Library, 2023)., (</a:t>
            </a:r>
            <a:r>
              <a:rPr lang="en-GB" sz="2200" dirty="0" err="1"/>
              <a:t>Sarsby</a:t>
            </a:r>
            <a:r>
              <a:rPr lang="en-GB" sz="2200" dirty="0"/>
              <a:t>, 2016)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55839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484CA3-3709-2A3A-CF72-F361245D428D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7030A0"/>
          </a:solidFill>
          <a:ln>
            <a:solidFill>
              <a:schemeClr val="bg1"/>
            </a:solidFill>
          </a:ln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What is SWOT Analysis?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A469F89-6978-3A57-DC42-8D3D02B8B13E}"/>
              </a:ext>
            </a:extLst>
          </p:cNvPr>
          <p:cNvSpPr txBox="1"/>
          <p:nvPr/>
        </p:nvSpPr>
        <p:spPr>
          <a:xfrm>
            <a:off x="4465984" y="1998464"/>
            <a:ext cx="4412974" cy="440120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marL="571500" indent="-571500">
              <a:buFontTx/>
              <a:buChar char="-"/>
            </a:pPr>
            <a:r>
              <a:rPr lang="en-GB" sz="4000" dirty="0"/>
              <a:t>Strengths</a:t>
            </a:r>
          </a:p>
          <a:p>
            <a:endParaRPr lang="en-GB" sz="4000" dirty="0"/>
          </a:p>
          <a:p>
            <a:pPr marL="571500" indent="-571500">
              <a:buFontTx/>
              <a:buChar char="-"/>
            </a:pPr>
            <a:r>
              <a:rPr lang="en-GB" sz="4000" dirty="0"/>
              <a:t>Weaknesses</a:t>
            </a:r>
          </a:p>
          <a:p>
            <a:endParaRPr lang="en-GB" sz="4000" dirty="0"/>
          </a:p>
          <a:p>
            <a:pPr marL="571500" indent="-571500">
              <a:buFontTx/>
              <a:buChar char="-"/>
            </a:pPr>
            <a:r>
              <a:rPr lang="en-GB" sz="4000" dirty="0"/>
              <a:t>Opportunities</a:t>
            </a:r>
          </a:p>
          <a:p>
            <a:endParaRPr lang="en-GB" sz="4000" dirty="0"/>
          </a:p>
          <a:p>
            <a:pPr marL="571500" indent="-571500">
              <a:buFontTx/>
              <a:buChar char="-"/>
            </a:pPr>
            <a:r>
              <a:rPr lang="en-GB" sz="4000" dirty="0"/>
              <a:t>Threats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0E8CA0F-C675-4B94-8B88-211B6FC1999F}"/>
              </a:ext>
            </a:extLst>
          </p:cNvPr>
          <p:cNvSpPr txBox="1"/>
          <p:nvPr/>
        </p:nvSpPr>
        <p:spPr>
          <a:xfrm>
            <a:off x="8380827" y="6283977"/>
            <a:ext cx="342196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	 (British Library, 2023)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120AD51-F55D-09CA-218D-2599422CCFC4}"/>
              </a:ext>
            </a:extLst>
          </p:cNvPr>
          <p:cNvSpPr/>
          <p:nvPr/>
        </p:nvSpPr>
        <p:spPr>
          <a:xfrm>
            <a:off x="3069358" y="1690688"/>
            <a:ext cx="1224346" cy="501675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19050">
                  <a:solidFill>
                    <a:sysClr val="windowText" lastClr="000000"/>
                  </a:solidFill>
                  <a:prstDash val="solid"/>
                </a:ln>
                <a:solidFill>
                  <a:srgbClr val="7030A0"/>
                </a:solidFill>
                <a:effectLst>
                  <a:outerShdw dist="38100" dir="2640000" algn="bl" rotWithShape="0">
                    <a:schemeClr val="accent1"/>
                  </a:outerShdw>
                </a:effectLst>
              </a:rPr>
              <a:t>S</a:t>
            </a:r>
          </a:p>
          <a:p>
            <a:pPr algn="ctr"/>
            <a:r>
              <a:rPr lang="en-US" sz="8000" b="1" dirty="0">
                <a:ln w="19050">
                  <a:solidFill>
                    <a:sysClr val="windowText" lastClr="000000"/>
                  </a:solidFill>
                  <a:prstDash val="solid"/>
                </a:ln>
                <a:solidFill>
                  <a:srgbClr val="7030A0"/>
                </a:solidFill>
                <a:effectLst>
                  <a:outerShdw dist="38100" dir="2640000" algn="bl" rotWithShape="0">
                    <a:schemeClr val="accent1"/>
                  </a:outerShdw>
                </a:effectLst>
              </a:rPr>
              <a:t>W</a:t>
            </a:r>
          </a:p>
          <a:p>
            <a:pPr algn="ctr"/>
            <a:r>
              <a:rPr lang="en-US" sz="8000" b="1" cap="none" spc="0" dirty="0">
                <a:ln w="19050">
                  <a:solidFill>
                    <a:sysClr val="windowText" lastClr="000000"/>
                  </a:solidFill>
                  <a:prstDash val="solid"/>
                </a:ln>
                <a:solidFill>
                  <a:srgbClr val="7030A0"/>
                </a:solidFill>
                <a:effectLst>
                  <a:outerShdw dist="38100" dir="2640000" algn="bl" rotWithShape="0">
                    <a:schemeClr val="accent1"/>
                  </a:outerShdw>
                </a:effectLst>
              </a:rPr>
              <a:t>O</a:t>
            </a:r>
          </a:p>
          <a:p>
            <a:pPr algn="ctr"/>
            <a:r>
              <a:rPr lang="en-US" sz="8000" b="1" cap="none" spc="0" dirty="0">
                <a:ln w="19050">
                  <a:solidFill>
                    <a:sysClr val="windowText" lastClr="000000"/>
                  </a:solidFill>
                  <a:prstDash val="solid"/>
                </a:ln>
                <a:solidFill>
                  <a:srgbClr val="7030A0"/>
                </a:solidFill>
                <a:effectLst>
                  <a:outerShdw dist="38100" dir="2640000" algn="bl" rotWithShape="0">
                    <a:schemeClr val="accent1"/>
                  </a:outerShdw>
                </a:effectLst>
              </a:rPr>
              <a:t>T</a:t>
            </a:r>
          </a:p>
        </p:txBody>
      </p:sp>
    </p:spTree>
    <p:extLst>
      <p:ext uri="{BB962C8B-B14F-4D97-AF65-F5344CB8AC3E}">
        <p14:creationId xmlns:p14="http://schemas.microsoft.com/office/powerpoint/2010/main" val="17214743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484CA3-3709-2A3A-CF72-F361245D428D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7030A0"/>
          </a:solidFill>
          <a:ln>
            <a:solidFill>
              <a:schemeClr val="bg1"/>
            </a:solidFill>
          </a:ln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What is SWOT Analysis?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A469F89-6978-3A57-DC42-8D3D02B8B13E}"/>
              </a:ext>
            </a:extLst>
          </p:cNvPr>
          <p:cNvSpPr txBox="1"/>
          <p:nvPr/>
        </p:nvSpPr>
        <p:spPr>
          <a:xfrm>
            <a:off x="4280456" y="1998464"/>
            <a:ext cx="4412974" cy="440120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marL="571500" indent="-571500">
              <a:buFontTx/>
              <a:buChar char="-"/>
            </a:pPr>
            <a:r>
              <a:rPr lang="en-GB" sz="4000" dirty="0"/>
              <a:t>Strengths</a:t>
            </a:r>
          </a:p>
          <a:p>
            <a:endParaRPr lang="en-GB" sz="4000" dirty="0"/>
          </a:p>
          <a:p>
            <a:pPr marL="571500" indent="-571500">
              <a:buFontTx/>
              <a:buChar char="-"/>
            </a:pPr>
            <a:r>
              <a:rPr lang="en-GB" sz="4000" dirty="0"/>
              <a:t>Weaknesses</a:t>
            </a:r>
          </a:p>
          <a:p>
            <a:endParaRPr lang="en-GB" sz="4000" dirty="0"/>
          </a:p>
          <a:p>
            <a:pPr marL="571500" indent="-571500">
              <a:buFontTx/>
              <a:buChar char="-"/>
            </a:pPr>
            <a:r>
              <a:rPr lang="en-GB" sz="4000" dirty="0"/>
              <a:t>Opportunities</a:t>
            </a:r>
          </a:p>
          <a:p>
            <a:endParaRPr lang="en-GB" sz="4000" dirty="0"/>
          </a:p>
          <a:p>
            <a:pPr marL="571500" indent="-571500">
              <a:buFontTx/>
              <a:buChar char="-"/>
            </a:pPr>
            <a:r>
              <a:rPr lang="en-GB" sz="4000" dirty="0"/>
              <a:t>Threats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0E8CA0F-C675-4B94-8B88-211B6FC1999F}"/>
              </a:ext>
            </a:extLst>
          </p:cNvPr>
          <p:cNvSpPr txBox="1"/>
          <p:nvPr/>
        </p:nvSpPr>
        <p:spPr>
          <a:xfrm>
            <a:off x="8700460" y="6371369"/>
            <a:ext cx="342196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	 (British Library, 2023)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120AD51-F55D-09CA-218D-2599422CCFC4}"/>
              </a:ext>
            </a:extLst>
          </p:cNvPr>
          <p:cNvSpPr/>
          <p:nvPr/>
        </p:nvSpPr>
        <p:spPr>
          <a:xfrm>
            <a:off x="2883830" y="1690688"/>
            <a:ext cx="1224346" cy="501675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19050">
                  <a:solidFill>
                    <a:sysClr val="windowText" lastClr="000000"/>
                  </a:solidFill>
                  <a:prstDash val="solid"/>
                </a:ln>
                <a:solidFill>
                  <a:srgbClr val="7030A0"/>
                </a:solidFill>
                <a:effectLst>
                  <a:outerShdw dist="38100" dir="2640000" algn="bl" rotWithShape="0">
                    <a:schemeClr val="accent1"/>
                  </a:outerShdw>
                </a:effectLst>
              </a:rPr>
              <a:t>S</a:t>
            </a:r>
          </a:p>
          <a:p>
            <a:pPr algn="ctr"/>
            <a:r>
              <a:rPr lang="en-US" sz="8000" b="1" dirty="0">
                <a:ln w="19050">
                  <a:solidFill>
                    <a:sysClr val="windowText" lastClr="000000"/>
                  </a:solidFill>
                  <a:prstDash val="solid"/>
                </a:ln>
                <a:solidFill>
                  <a:srgbClr val="7030A0"/>
                </a:solidFill>
                <a:effectLst>
                  <a:outerShdw dist="38100" dir="2640000" algn="bl" rotWithShape="0">
                    <a:schemeClr val="accent1"/>
                  </a:outerShdw>
                </a:effectLst>
              </a:rPr>
              <a:t>W</a:t>
            </a:r>
          </a:p>
          <a:p>
            <a:pPr algn="ctr"/>
            <a:r>
              <a:rPr lang="en-US" sz="8000" b="1" cap="none" spc="0" dirty="0">
                <a:ln w="19050">
                  <a:solidFill>
                    <a:sysClr val="windowText" lastClr="000000"/>
                  </a:solidFill>
                  <a:prstDash val="solid"/>
                </a:ln>
                <a:solidFill>
                  <a:srgbClr val="7030A0"/>
                </a:solidFill>
                <a:effectLst>
                  <a:outerShdw dist="38100" dir="2640000" algn="bl" rotWithShape="0">
                    <a:schemeClr val="accent1"/>
                  </a:outerShdw>
                </a:effectLst>
              </a:rPr>
              <a:t>O</a:t>
            </a:r>
          </a:p>
          <a:p>
            <a:pPr algn="ctr"/>
            <a:r>
              <a:rPr lang="en-US" sz="8000" b="1" cap="none" spc="0" dirty="0">
                <a:ln w="19050">
                  <a:solidFill>
                    <a:sysClr val="windowText" lastClr="000000"/>
                  </a:solidFill>
                  <a:prstDash val="solid"/>
                </a:ln>
                <a:solidFill>
                  <a:srgbClr val="7030A0"/>
                </a:solidFill>
                <a:effectLst>
                  <a:outerShdw dist="38100" dir="2640000" algn="bl" rotWithShape="0">
                    <a:schemeClr val="accent1"/>
                  </a:outerShdw>
                </a:effectLst>
              </a:rPr>
              <a:t>T</a:t>
            </a:r>
          </a:p>
        </p:txBody>
      </p:sp>
      <p:sp>
        <p:nvSpPr>
          <p:cNvPr id="6" name="Arrow: Left-Up 5">
            <a:extLst>
              <a:ext uri="{FF2B5EF4-FFF2-40B4-BE49-F238E27FC236}">
                <a16:creationId xmlns:a16="http://schemas.microsoft.com/office/drawing/2014/main" id="{D2749180-8894-106D-8913-A43B3A45DBB3}"/>
              </a:ext>
            </a:extLst>
          </p:cNvPr>
          <p:cNvSpPr/>
          <p:nvPr/>
        </p:nvSpPr>
        <p:spPr>
          <a:xfrm rot="16200000">
            <a:off x="6608601" y="2655283"/>
            <a:ext cx="1133571" cy="440367"/>
          </a:xfrm>
          <a:prstGeom prst="leftUpArrow">
            <a:avLst>
              <a:gd name="adj1" fmla="val 1797"/>
              <a:gd name="adj2" fmla="val 13386"/>
              <a:gd name="adj3" fmla="val 30435"/>
            </a:avLst>
          </a:prstGeom>
          <a:solidFill>
            <a:srgbClr val="7030A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Arrow: Left-Up 8">
            <a:extLst>
              <a:ext uri="{FF2B5EF4-FFF2-40B4-BE49-F238E27FC236}">
                <a16:creationId xmlns:a16="http://schemas.microsoft.com/office/drawing/2014/main" id="{5D178A67-3FD3-A3EC-0904-50FB3D831430}"/>
              </a:ext>
            </a:extLst>
          </p:cNvPr>
          <p:cNvSpPr/>
          <p:nvPr/>
        </p:nvSpPr>
        <p:spPr>
          <a:xfrm>
            <a:off x="6539151" y="5064777"/>
            <a:ext cx="1075989" cy="1133572"/>
          </a:xfrm>
          <a:prstGeom prst="leftUpArrow">
            <a:avLst>
              <a:gd name="adj1" fmla="val 1797"/>
              <a:gd name="adj2" fmla="val 9039"/>
              <a:gd name="adj3" fmla="val 14131"/>
            </a:avLst>
          </a:prstGeom>
          <a:solidFill>
            <a:srgbClr val="7030A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E70CE15-526B-2377-521C-542D7F072366}"/>
              </a:ext>
            </a:extLst>
          </p:cNvPr>
          <p:cNvCxnSpPr>
            <a:cxnSpLocks/>
          </p:cNvCxnSpPr>
          <p:nvPr/>
        </p:nvCxnSpPr>
        <p:spPr>
          <a:xfrm>
            <a:off x="7488071" y="6095389"/>
            <a:ext cx="707228" cy="0"/>
          </a:xfrm>
          <a:prstGeom prst="line">
            <a:avLst/>
          </a:prstGeom>
          <a:ln w="381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6E4B79E-5AB9-F133-786B-3D6D28E21ED5}"/>
              </a:ext>
            </a:extLst>
          </p:cNvPr>
          <p:cNvCxnSpPr>
            <a:cxnSpLocks/>
          </p:cNvCxnSpPr>
          <p:nvPr/>
        </p:nvCxnSpPr>
        <p:spPr>
          <a:xfrm>
            <a:off x="6981707" y="2367629"/>
            <a:ext cx="1013551" cy="10526"/>
          </a:xfrm>
          <a:prstGeom prst="line">
            <a:avLst/>
          </a:prstGeom>
          <a:ln w="381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69BE2BE0-B51F-18B9-6A3B-11A95BA7784B}"/>
              </a:ext>
            </a:extLst>
          </p:cNvPr>
          <p:cNvSpPr/>
          <p:nvPr/>
        </p:nvSpPr>
        <p:spPr>
          <a:xfrm>
            <a:off x="8017996" y="2093099"/>
            <a:ext cx="1297860" cy="570111"/>
          </a:xfrm>
          <a:prstGeom prst="roundRect">
            <a:avLst/>
          </a:prstGeom>
          <a:solidFill>
            <a:srgbClr val="7030A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Internal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9DB075EA-9A2E-63C4-CDA6-680F650355FB}"/>
              </a:ext>
            </a:extLst>
          </p:cNvPr>
          <p:cNvSpPr/>
          <p:nvPr/>
        </p:nvSpPr>
        <p:spPr>
          <a:xfrm>
            <a:off x="8195299" y="5797081"/>
            <a:ext cx="1297860" cy="570111"/>
          </a:xfrm>
          <a:prstGeom prst="roundRect">
            <a:avLst/>
          </a:prstGeom>
          <a:solidFill>
            <a:srgbClr val="7030A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External</a:t>
            </a:r>
          </a:p>
        </p:txBody>
      </p:sp>
    </p:spTree>
    <p:extLst>
      <p:ext uri="{BB962C8B-B14F-4D97-AF65-F5344CB8AC3E}">
        <p14:creationId xmlns:p14="http://schemas.microsoft.com/office/powerpoint/2010/main" val="5240611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484CA3-3709-2A3A-CF72-F361245D428D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7030A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My own SWOT analysis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711514F-76F3-24DF-25A4-F2444E439EF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2030758"/>
          </a:xfrm>
          <a:ln>
            <a:solidFill>
              <a:srgbClr val="7030A0"/>
            </a:solidFill>
          </a:ln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b="1" dirty="0"/>
              <a:t>Strengths:</a:t>
            </a:r>
            <a:endParaRPr lang="en-GB" sz="2400" dirty="0"/>
          </a:p>
          <a:p>
            <a:r>
              <a:rPr lang="en-GB" sz="1800" dirty="0"/>
              <a:t>Problem solving</a:t>
            </a:r>
          </a:p>
          <a:p>
            <a:r>
              <a:rPr lang="en-GB" sz="1800" dirty="0"/>
              <a:t>Quick to learn and adapt</a:t>
            </a:r>
          </a:p>
          <a:p>
            <a:r>
              <a:rPr lang="en-GB" sz="1800" dirty="0"/>
              <a:t>Compassionate and caring</a:t>
            </a:r>
          </a:p>
          <a:p>
            <a:r>
              <a:rPr lang="en-GB" sz="1800" dirty="0"/>
              <a:t>A variety of work experience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D82F4665-82B8-5E38-4CA5-49D12C94FB3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2030758"/>
          </a:xfrm>
          <a:ln>
            <a:solidFill>
              <a:srgbClr val="7030A0"/>
            </a:solidFill>
          </a:ln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9600" b="1" dirty="0"/>
              <a:t>Weaknesses:</a:t>
            </a:r>
          </a:p>
          <a:p>
            <a:r>
              <a:rPr lang="en-GB" sz="7200" dirty="0"/>
              <a:t>I like to figure things out for self – (Pride, Defiance?) When micromanaged, this is a challenge as I don’t always follow instructions exactly as they are given, this causes friction. </a:t>
            </a:r>
          </a:p>
          <a:p>
            <a:r>
              <a:rPr lang="en-GB" sz="7200" dirty="0"/>
              <a:t>Little relevant qualifications </a:t>
            </a:r>
          </a:p>
          <a:p>
            <a:r>
              <a:rPr lang="en-GB" sz="7200" dirty="0"/>
              <a:t>Time management</a:t>
            </a:r>
          </a:p>
        </p:txBody>
      </p:sp>
      <p:sp>
        <p:nvSpPr>
          <p:cNvPr id="3" name="Content Placeholder 4">
            <a:extLst>
              <a:ext uri="{FF2B5EF4-FFF2-40B4-BE49-F238E27FC236}">
                <a16:creationId xmlns:a16="http://schemas.microsoft.com/office/drawing/2014/main" id="{302464D4-148B-1EF0-163B-2642EDE79038}"/>
              </a:ext>
            </a:extLst>
          </p:cNvPr>
          <p:cNvSpPr txBox="1">
            <a:spLocks/>
          </p:cNvSpPr>
          <p:nvPr/>
        </p:nvSpPr>
        <p:spPr>
          <a:xfrm>
            <a:off x="838200" y="3993736"/>
            <a:ext cx="5181600" cy="2030758"/>
          </a:xfrm>
          <a:prstGeom prst="rect">
            <a:avLst/>
          </a:prstGeom>
          <a:ln>
            <a:solidFill>
              <a:srgbClr val="7030A0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2400" b="1" dirty="0"/>
              <a:t>Opportunities:</a:t>
            </a:r>
            <a:endParaRPr lang="en-GB" sz="2400" dirty="0"/>
          </a:p>
          <a:p>
            <a:r>
              <a:rPr lang="en-GB" sz="1800" dirty="0"/>
              <a:t>Studying </a:t>
            </a:r>
            <a:r>
              <a:rPr lang="en-GB" sz="1800" dirty="0" err="1"/>
              <a:t>CertHE</a:t>
            </a:r>
            <a:r>
              <a:rPr lang="en-GB" sz="1800" dirty="0"/>
              <a:t> in Nursing Studies and potential to study Nursing Degree</a:t>
            </a:r>
          </a:p>
          <a:p>
            <a:r>
              <a:rPr lang="en-GB" sz="1800" dirty="0"/>
              <a:t>Practice following instructions</a:t>
            </a:r>
          </a:p>
          <a:p>
            <a:r>
              <a:rPr lang="en-GB" sz="1800" dirty="0"/>
              <a:t>Leave house earlier to prevent being late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8" name="Content Placeholder 4">
            <a:extLst>
              <a:ext uri="{FF2B5EF4-FFF2-40B4-BE49-F238E27FC236}">
                <a16:creationId xmlns:a16="http://schemas.microsoft.com/office/drawing/2014/main" id="{D0199DF1-67C6-6B80-9E59-CE757F6AA8C5}"/>
              </a:ext>
            </a:extLst>
          </p:cNvPr>
          <p:cNvSpPr txBox="1">
            <a:spLocks/>
          </p:cNvSpPr>
          <p:nvPr/>
        </p:nvSpPr>
        <p:spPr>
          <a:xfrm>
            <a:off x="6172200" y="3993736"/>
            <a:ext cx="5181600" cy="2030758"/>
          </a:xfrm>
          <a:prstGeom prst="rect">
            <a:avLst/>
          </a:prstGeom>
          <a:ln>
            <a:solidFill>
              <a:srgbClr val="7030A0"/>
            </a:solidFill>
          </a:ln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b="1" dirty="0"/>
              <a:t>Threats:</a:t>
            </a:r>
          </a:p>
          <a:p>
            <a:r>
              <a:rPr lang="en-GB" sz="1900" dirty="0"/>
              <a:t>Mental health deteriorating Assignments being difficult</a:t>
            </a:r>
          </a:p>
          <a:p>
            <a:r>
              <a:rPr lang="en-GB" sz="1900" dirty="0"/>
              <a:t>Not remembering or being able to recall the instructions given </a:t>
            </a:r>
          </a:p>
          <a:p>
            <a:r>
              <a:rPr lang="en-GB" sz="1900" dirty="0"/>
              <a:t>Traffic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97916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7AD9F25-D235-F178-855A-17578A6F9D13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982072" y="2482883"/>
            <a:ext cx="3722175" cy="927236"/>
          </a:xfrm>
        </p:spPr>
        <p:txBody>
          <a:bodyPr>
            <a:normAutofit/>
          </a:bodyPr>
          <a:lstStyle/>
          <a:p>
            <a:pPr marL="0" indent="0">
              <a:buFont typeface="Arial" panose="020B0604020202020204" pitchFamily="34" charset="0"/>
              <a:buNone/>
            </a:pPr>
            <a:r>
              <a:rPr lang="en-GB" sz="2000" dirty="0"/>
              <a:t>‘Underlie all the nursing practice’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EA6543B9-130D-3B71-3F95-31811D08E616}"/>
              </a:ext>
            </a:extLst>
          </p:cNvPr>
          <p:cNvSpPr/>
          <p:nvPr/>
        </p:nvSpPr>
        <p:spPr>
          <a:xfrm>
            <a:off x="3752619" y="3426104"/>
            <a:ext cx="4182079" cy="1643270"/>
          </a:xfrm>
          <a:prstGeom prst="ellipse">
            <a:avLst/>
          </a:prstGeom>
          <a:noFill/>
          <a:ln w="38100">
            <a:solidFill>
              <a:srgbClr val="7030A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dirty="0">
                <a:solidFill>
                  <a:schemeClr val="tx1"/>
                </a:solidFill>
              </a:rPr>
              <a:t>Problem-solving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BDB6C18-C122-B0F7-9749-10DB112D48EC}"/>
              </a:ext>
            </a:extLst>
          </p:cNvPr>
          <p:cNvCxnSpPr>
            <a:cxnSpLocks/>
            <a:stCxn id="7" idx="0"/>
          </p:cNvCxnSpPr>
          <p:nvPr/>
        </p:nvCxnSpPr>
        <p:spPr>
          <a:xfrm flipH="1" flipV="1">
            <a:off x="3564835" y="2878604"/>
            <a:ext cx="2278824" cy="547500"/>
          </a:xfrm>
          <a:prstGeom prst="line">
            <a:avLst/>
          </a:prstGeom>
          <a:ln w="381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9BFD0033-A20A-B3D3-DD77-041E368B1B4C}"/>
              </a:ext>
            </a:extLst>
          </p:cNvPr>
          <p:cNvSpPr txBox="1">
            <a:spLocks/>
          </p:cNvSpPr>
          <p:nvPr/>
        </p:nvSpPr>
        <p:spPr>
          <a:xfrm>
            <a:off x="8039864" y="2557486"/>
            <a:ext cx="3871870" cy="182937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2000" dirty="0"/>
              <a:t>Why can it benefit my practice?</a:t>
            </a:r>
          </a:p>
          <a:p>
            <a:r>
              <a:rPr lang="en-GB" sz="2000" dirty="0"/>
              <a:t>Identify care needed</a:t>
            </a:r>
          </a:p>
          <a:p>
            <a:r>
              <a:rPr lang="en-GB" sz="2000" dirty="0"/>
              <a:t>Administer care</a:t>
            </a:r>
          </a:p>
          <a:p>
            <a:r>
              <a:rPr lang="en-GB" sz="2000" dirty="0"/>
              <a:t>Assess and re-assess situation and situational changes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23DD0AC0-2FB7-6369-06B0-8996F0AB20AE}"/>
              </a:ext>
            </a:extLst>
          </p:cNvPr>
          <p:cNvCxnSpPr>
            <a:cxnSpLocks/>
          </p:cNvCxnSpPr>
          <p:nvPr/>
        </p:nvCxnSpPr>
        <p:spPr>
          <a:xfrm flipV="1">
            <a:off x="7088236" y="3152354"/>
            <a:ext cx="887337" cy="459683"/>
          </a:xfrm>
          <a:prstGeom prst="line">
            <a:avLst/>
          </a:prstGeom>
          <a:ln w="381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6B58BD38-B053-E6D1-F1AC-02D1F29971F9}"/>
              </a:ext>
            </a:extLst>
          </p:cNvPr>
          <p:cNvCxnSpPr>
            <a:cxnSpLocks/>
            <a:stCxn id="7" idx="3"/>
            <a:endCxn id="26" idx="0"/>
          </p:cNvCxnSpPr>
          <p:nvPr/>
        </p:nvCxnSpPr>
        <p:spPr>
          <a:xfrm flipH="1">
            <a:off x="3564835" y="4828723"/>
            <a:ext cx="800235" cy="627729"/>
          </a:xfrm>
          <a:prstGeom prst="line">
            <a:avLst/>
          </a:prstGeom>
          <a:ln w="381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Content Placeholder 5">
            <a:extLst>
              <a:ext uri="{FF2B5EF4-FFF2-40B4-BE49-F238E27FC236}">
                <a16:creationId xmlns:a16="http://schemas.microsoft.com/office/drawing/2014/main" id="{C8AD4716-254B-1689-0FEE-B8814B984F8A}"/>
              </a:ext>
            </a:extLst>
          </p:cNvPr>
          <p:cNvSpPr txBox="1">
            <a:spLocks/>
          </p:cNvSpPr>
          <p:nvPr/>
        </p:nvSpPr>
        <p:spPr>
          <a:xfrm>
            <a:off x="433457" y="5456452"/>
            <a:ext cx="6262756" cy="1036423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2000" b="0" i="0" dirty="0">
                <a:solidFill>
                  <a:srgbClr val="090909"/>
                </a:solidFill>
                <a:effectLst/>
              </a:rPr>
              <a:t>‘The act of defining a problem; determining the cause of the problem; identifying, prioritizing, and selecting alternatives for a solution; and implementing a solution.’</a:t>
            </a:r>
            <a:endParaRPr lang="en-GB" sz="2000" u="sng" dirty="0"/>
          </a:p>
        </p:txBody>
      </p:sp>
      <p:sp>
        <p:nvSpPr>
          <p:cNvPr id="49" name="Title 1">
            <a:extLst>
              <a:ext uri="{FF2B5EF4-FFF2-40B4-BE49-F238E27FC236}">
                <a16:creationId xmlns:a16="http://schemas.microsoft.com/office/drawing/2014/main" id="{4E4BB87F-D6D6-3AB0-EA1C-EB117FA6EF4B}"/>
              </a:ext>
            </a:extLst>
          </p:cNvPr>
          <p:cNvSpPr txBox="1">
            <a:spLocks/>
          </p:cNvSpPr>
          <p:nvPr/>
        </p:nvSpPr>
        <p:spPr>
          <a:xfrm>
            <a:off x="838200" y="365125"/>
            <a:ext cx="10515600" cy="1325563"/>
          </a:xfrm>
          <a:prstGeom prst="rect">
            <a:avLst/>
          </a:prstGeom>
          <a:solidFill>
            <a:srgbClr val="7030A0"/>
          </a:solidFill>
          <a:ln>
            <a:solidFill>
              <a:schemeClr val="bg1"/>
            </a:solidFill>
          </a:ln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>
                <a:solidFill>
                  <a:schemeClr val="bg1"/>
                </a:solidFill>
              </a:rPr>
              <a:t>How are my strengths beneficial for Nursing Practice?</a:t>
            </a:r>
          </a:p>
        </p:txBody>
      </p:sp>
      <p:sp>
        <p:nvSpPr>
          <p:cNvPr id="93" name="TextBox 92">
            <a:extLst>
              <a:ext uri="{FF2B5EF4-FFF2-40B4-BE49-F238E27FC236}">
                <a16:creationId xmlns:a16="http://schemas.microsoft.com/office/drawing/2014/main" id="{31C94BEA-EDE9-B0AE-29ED-E66AB593EAE4}"/>
              </a:ext>
            </a:extLst>
          </p:cNvPr>
          <p:cNvSpPr txBox="1"/>
          <p:nvPr/>
        </p:nvSpPr>
        <p:spPr>
          <a:xfrm>
            <a:off x="7421218" y="6308209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/>
              <a:t>(</a:t>
            </a:r>
            <a:r>
              <a:rPr lang="en-GB" sz="1800" dirty="0">
                <a:solidFill>
                  <a:srgbClr val="000000"/>
                </a:solidFill>
              </a:rPr>
              <a:t>El-</a:t>
            </a:r>
            <a:r>
              <a:rPr lang="en-GB" sz="1800" dirty="0" err="1">
                <a:solidFill>
                  <a:srgbClr val="000000"/>
                </a:solidFill>
              </a:rPr>
              <a:t>Demerdash</a:t>
            </a:r>
            <a:r>
              <a:rPr lang="en-GB" sz="1800" dirty="0">
                <a:solidFill>
                  <a:srgbClr val="000000"/>
                </a:solidFill>
              </a:rPr>
              <a:t>, Ibrahim and </a:t>
            </a:r>
            <a:r>
              <a:rPr lang="en-GB" sz="1800" dirty="0" err="1">
                <a:solidFill>
                  <a:srgbClr val="000000"/>
                </a:solidFill>
              </a:rPr>
              <a:t>Elhosany</a:t>
            </a:r>
            <a:r>
              <a:rPr lang="en-GB" sz="1800" dirty="0"/>
              <a:t>, 2021)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74855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7AD9F25-D235-F178-855A-17578A6F9D13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8228754" y="1966956"/>
            <a:ext cx="3700010" cy="3077401"/>
          </a:xfrm>
        </p:spPr>
        <p:txBody>
          <a:bodyPr>
            <a:noAutofit/>
          </a:bodyPr>
          <a:lstStyle/>
          <a:p>
            <a:pPr marL="0" indent="0">
              <a:buFont typeface="Arial" panose="020B0604020202020204" pitchFamily="34" charset="0"/>
              <a:buNone/>
            </a:pPr>
            <a:r>
              <a:rPr lang="en-GB" sz="2000" dirty="0"/>
              <a:t>Included in the 6 C’s - Values essential for all health and social care roles, including Nursing</a:t>
            </a:r>
          </a:p>
          <a:p>
            <a:pPr>
              <a:buFontTx/>
              <a:buChar char="-"/>
            </a:pPr>
            <a:r>
              <a:rPr lang="en-GB" sz="2000" dirty="0"/>
              <a:t>Care</a:t>
            </a:r>
          </a:p>
          <a:p>
            <a:pPr>
              <a:buFontTx/>
              <a:buChar char="-"/>
            </a:pPr>
            <a:r>
              <a:rPr lang="en-GB" sz="2000" dirty="0"/>
              <a:t>Compassion</a:t>
            </a:r>
          </a:p>
          <a:p>
            <a:pPr>
              <a:buFontTx/>
              <a:buChar char="-"/>
            </a:pPr>
            <a:r>
              <a:rPr lang="en-GB" sz="2000" dirty="0"/>
              <a:t>Competence</a:t>
            </a:r>
          </a:p>
          <a:p>
            <a:pPr>
              <a:buFontTx/>
              <a:buChar char="-"/>
            </a:pPr>
            <a:r>
              <a:rPr lang="en-GB" sz="2000" dirty="0"/>
              <a:t>Communication </a:t>
            </a:r>
          </a:p>
          <a:p>
            <a:pPr>
              <a:buFontTx/>
              <a:buChar char="-"/>
            </a:pPr>
            <a:r>
              <a:rPr lang="en-GB" sz="2000" dirty="0"/>
              <a:t>Courage</a:t>
            </a:r>
          </a:p>
          <a:p>
            <a:pPr>
              <a:buFontTx/>
              <a:buChar char="-"/>
            </a:pPr>
            <a:r>
              <a:rPr lang="en-GB" sz="2000" dirty="0"/>
              <a:t>Commitment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EA6543B9-130D-3B71-3F95-31811D08E616}"/>
              </a:ext>
            </a:extLst>
          </p:cNvPr>
          <p:cNvSpPr/>
          <p:nvPr/>
        </p:nvSpPr>
        <p:spPr>
          <a:xfrm>
            <a:off x="3752619" y="3426104"/>
            <a:ext cx="4182079" cy="1643270"/>
          </a:xfrm>
          <a:prstGeom prst="ellipse">
            <a:avLst/>
          </a:prstGeom>
          <a:noFill/>
          <a:ln w="38100">
            <a:solidFill>
              <a:srgbClr val="7030A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dirty="0">
                <a:solidFill>
                  <a:schemeClr val="tx1"/>
                </a:solidFill>
              </a:rPr>
              <a:t>Compassionate and Caring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BDB6C18-C122-B0F7-9749-10DB112D48EC}"/>
              </a:ext>
            </a:extLst>
          </p:cNvPr>
          <p:cNvCxnSpPr>
            <a:cxnSpLocks/>
            <a:stCxn id="7" idx="0"/>
          </p:cNvCxnSpPr>
          <p:nvPr/>
        </p:nvCxnSpPr>
        <p:spPr>
          <a:xfrm flipH="1" flipV="1">
            <a:off x="2851700" y="2756482"/>
            <a:ext cx="2991959" cy="669622"/>
          </a:xfrm>
          <a:prstGeom prst="line">
            <a:avLst/>
          </a:prstGeom>
          <a:ln w="381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23DD0AC0-2FB7-6369-06B0-8996F0AB20AE}"/>
              </a:ext>
            </a:extLst>
          </p:cNvPr>
          <p:cNvCxnSpPr>
            <a:cxnSpLocks/>
          </p:cNvCxnSpPr>
          <p:nvPr/>
        </p:nvCxnSpPr>
        <p:spPr>
          <a:xfrm flipV="1">
            <a:off x="6778444" y="3039026"/>
            <a:ext cx="1246693" cy="466631"/>
          </a:xfrm>
          <a:prstGeom prst="line">
            <a:avLst/>
          </a:prstGeom>
          <a:ln w="381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6B58BD38-B053-E6D1-F1AC-02D1F29971F9}"/>
              </a:ext>
            </a:extLst>
          </p:cNvPr>
          <p:cNvCxnSpPr>
            <a:cxnSpLocks/>
            <a:stCxn id="7" idx="3"/>
            <a:endCxn id="26" idx="0"/>
          </p:cNvCxnSpPr>
          <p:nvPr/>
        </p:nvCxnSpPr>
        <p:spPr>
          <a:xfrm flipH="1">
            <a:off x="3564835" y="4828723"/>
            <a:ext cx="800235" cy="627729"/>
          </a:xfrm>
          <a:prstGeom prst="line">
            <a:avLst/>
          </a:prstGeom>
          <a:ln w="381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Content Placeholder 5">
            <a:extLst>
              <a:ext uri="{FF2B5EF4-FFF2-40B4-BE49-F238E27FC236}">
                <a16:creationId xmlns:a16="http://schemas.microsoft.com/office/drawing/2014/main" id="{C8AD4716-254B-1689-0FEE-B8814B984F8A}"/>
              </a:ext>
            </a:extLst>
          </p:cNvPr>
          <p:cNvSpPr txBox="1">
            <a:spLocks/>
          </p:cNvSpPr>
          <p:nvPr/>
        </p:nvSpPr>
        <p:spPr>
          <a:xfrm>
            <a:off x="433457" y="5456452"/>
            <a:ext cx="6262756" cy="1036423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2000" b="0" i="0" dirty="0">
                <a:solidFill>
                  <a:srgbClr val="1C1D1E"/>
                </a:solidFill>
                <a:effectLst/>
              </a:rPr>
              <a:t>Caring </a:t>
            </a:r>
            <a:r>
              <a:rPr lang="en-GB" sz="2000" dirty="0">
                <a:solidFill>
                  <a:srgbClr val="1C1D1E"/>
                </a:solidFill>
              </a:rPr>
              <a:t>can be defined as</a:t>
            </a:r>
            <a:r>
              <a:rPr lang="en-GB" sz="2000" b="0" i="0" dirty="0">
                <a:solidFill>
                  <a:srgbClr val="1C1D1E"/>
                </a:solidFill>
                <a:effectLst/>
              </a:rPr>
              <a:t> tending to someone, ensuring their needs are met.</a:t>
            </a:r>
            <a:endParaRPr lang="en-GB" sz="3200" u="sng" dirty="0"/>
          </a:p>
        </p:txBody>
      </p:sp>
      <p:sp>
        <p:nvSpPr>
          <p:cNvPr id="49" name="Title 1">
            <a:extLst>
              <a:ext uri="{FF2B5EF4-FFF2-40B4-BE49-F238E27FC236}">
                <a16:creationId xmlns:a16="http://schemas.microsoft.com/office/drawing/2014/main" id="{4E4BB87F-D6D6-3AB0-EA1C-EB117FA6EF4B}"/>
              </a:ext>
            </a:extLst>
          </p:cNvPr>
          <p:cNvSpPr txBox="1">
            <a:spLocks/>
          </p:cNvSpPr>
          <p:nvPr/>
        </p:nvSpPr>
        <p:spPr>
          <a:xfrm>
            <a:off x="838200" y="365125"/>
            <a:ext cx="10515600" cy="1325563"/>
          </a:xfrm>
          <a:prstGeom prst="rect">
            <a:avLst/>
          </a:prstGeom>
          <a:solidFill>
            <a:srgbClr val="7030A0"/>
          </a:solidFill>
          <a:ln>
            <a:solidFill>
              <a:schemeClr val="bg1"/>
            </a:solidFill>
          </a:ln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>
                <a:solidFill>
                  <a:schemeClr val="bg1"/>
                </a:solidFill>
              </a:rPr>
              <a:t>How are my strengths beneficial for Nursing Practice?</a:t>
            </a:r>
          </a:p>
        </p:txBody>
      </p:sp>
      <p:sp>
        <p:nvSpPr>
          <p:cNvPr id="93" name="TextBox 92">
            <a:extLst>
              <a:ext uri="{FF2B5EF4-FFF2-40B4-BE49-F238E27FC236}">
                <a16:creationId xmlns:a16="http://schemas.microsoft.com/office/drawing/2014/main" id="{31C94BEA-EDE9-B0AE-29ED-E66AB593EAE4}"/>
              </a:ext>
            </a:extLst>
          </p:cNvPr>
          <p:cNvSpPr txBox="1"/>
          <p:nvPr/>
        </p:nvSpPr>
        <p:spPr>
          <a:xfrm>
            <a:off x="6414052" y="6422396"/>
            <a:ext cx="577794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(NHS Professionals, 2023) (</a:t>
            </a:r>
            <a:r>
              <a:rPr lang="en-GB" sz="1800" i="0" dirty="0">
                <a:solidFill>
                  <a:srgbClr val="1C1D1E"/>
                </a:solidFill>
                <a:effectLst/>
              </a:rPr>
              <a:t>Eriksson, 1997) (Ford, 2022)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23E96CE-EBA9-72F8-DF6A-12724B25F9DC}"/>
              </a:ext>
            </a:extLst>
          </p:cNvPr>
          <p:cNvSpPr txBox="1"/>
          <p:nvPr/>
        </p:nvSpPr>
        <p:spPr>
          <a:xfrm>
            <a:off x="665018" y="2082665"/>
            <a:ext cx="5592769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/>
              <a:t>Compassion can be defined as: ‘intelligent kindness’ that is ‘central to how people perceive their care.’</a:t>
            </a:r>
          </a:p>
        </p:txBody>
      </p:sp>
    </p:spTree>
    <p:extLst>
      <p:ext uri="{BB962C8B-B14F-4D97-AF65-F5344CB8AC3E}">
        <p14:creationId xmlns:p14="http://schemas.microsoft.com/office/powerpoint/2010/main" val="37829607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484CA3-3709-2A3A-CF72-F361245D428D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7030A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Interview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711514F-76F3-24DF-25A4-F2444E439EF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10611678" cy="435133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u="sng" dirty="0"/>
              <a:t>Feedback from Interview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sz="2600" dirty="0">
                <a:solidFill>
                  <a:srgbClr val="7030A0"/>
                </a:solidFill>
              </a:rPr>
              <a:t>Positives</a:t>
            </a:r>
            <a:r>
              <a:rPr lang="en-GB" sz="2600" b="1" dirty="0">
                <a:solidFill>
                  <a:srgbClr val="7030A0"/>
                </a:solidFill>
              </a:rPr>
              <a:t>: </a:t>
            </a:r>
          </a:p>
          <a:p>
            <a:r>
              <a:rPr lang="en-GB" sz="2600" dirty="0"/>
              <a:t>Personal statement- written well</a:t>
            </a:r>
          </a:p>
          <a:p>
            <a:r>
              <a:rPr lang="en-GB" sz="2600" dirty="0"/>
              <a:t>Well-rounded candidate with a variety of experiences</a:t>
            </a:r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r>
              <a:rPr lang="en-GB" sz="2600" dirty="0">
                <a:solidFill>
                  <a:srgbClr val="7030A0"/>
                </a:solidFill>
              </a:rPr>
              <a:t>Improvements</a:t>
            </a:r>
            <a:r>
              <a:rPr lang="en-GB" sz="2600" b="1" dirty="0">
                <a:solidFill>
                  <a:srgbClr val="7030A0"/>
                </a:solidFill>
              </a:rPr>
              <a:t>: </a:t>
            </a:r>
          </a:p>
          <a:p>
            <a:r>
              <a:rPr lang="en-GB" sz="2600" dirty="0"/>
              <a:t>Interview- Very Good</a:t>
            </a:r>
          </a:p>
          <a:p>
            <a:r>
              <a:rPr lang="en-GB" sz="2600" dirty="0"/>
              <a:t>Could use E.A.R when answering questions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25571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1ACB18BE-1DFA-EB0C-37F8-BF4B29518724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7030A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EAR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498505A-88C3-9131-B57B-EBE1EA26E825}"/>
              </a:ext>
            </a:extLst>
          </p:cNvPr>
          <p:cNvSpPr txBox="1"/>
          <p:nvPr/>
        </p:nvSpPr>
        <p:spPr>
          <a:xfrm>
            <a:off x="5459897" y="2402282"/>
            <a:ext cx="4412974" cy="3170099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marL="571500" indent="-571500">
              <a:buFontTx/>
              <a:buChar char="-"/>
            </a:pPr>
            <a:r>
              <a:rPr lang="en-GB" sz="4000" dirty="0"/>
              <a:t>Example</a:t>
            </a:r>
          </a:p>
          <a:p>
            <a:endParaRPr lang="en-GB" sz="4000" dirty="0"/>
          </a:p>
          <a:p>
            <a:pPr marL="571500" indent="-571500">
              <a:buFontTx/>
              <a:buChar char="-"/>
            </a:pPr>
            <a:r>
              <a:rPr lang="en-GB" sz="4000" dirty="0"/>
              <a:t>Action</a:t>
            </a:r>
          </a:p>
          <a:p>
            <a:endParaRPr lang="en-GB" sz="4000" dirty="0"/>
          </a:p>
          <a:p>
            <a:pPr marL="571500" indent="-571500">
              <a:buFontTx/>
              <a:buChar char="-"/>
            </a:pPr>
            <a:r>
              <a:rPr lang="en-GB" sz="4000" dirty="0"/>
              <a:t>Result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0E3DC-F295-E6BD-5AB7-43A6E31175AB}"/>
              </a:ext>
            </a:extLst>
          </p:cNvPr>
          <p:cNvSpPr txBox="1"/>
          <p:nvPr/>
        </p:nvSpPr>
        <p:spPr>
          <a:xfrm>
            <a:off x="8380827" y="6283977"/>
            <a:ext cx="342196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 (University of Washington, 2023)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84C0349-D065-D21A-0F68-CFC33BD39E3A}"/>
              </a:ext>
            </a:extLst>
          </p:cNvPr>
          <p:cNvSpPr/>
          <p:nvPr/>
        </p:nvSpPr>
        <p:spPr>
          <a:xfrm>
            <a:off x="4063271" y="2094506"/>
            <a:ext cx="1224346" cy="378565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19050">
                  <a:solidFill>
                    <a:sysClr val="windowText" lastClr="000000"/>
                  </a:solidFill>
                  <a:prstDash val="solid"/>
                </a:ln>
                <a:solidFill>
                  <a:srgbClr val="7030A0"/>
                </a:solidFill>
                <a:effectLst>
                  <a:outerShdw dist="38100" dir="2640000" algn="bl" rotWithShape="0">
                    <a:schemeClr val="accent1"/>
                  </a:outerShdw>
                </a:effectLst>
              </a:rPr>
              <a:t>E</a:t>
            </a:r>
          </a:p>
          <a:p>
            <a:pPr algn="ctr"/>
            <a:r>
              <a:rPr lang="en-US" sz="8000" b="1" dirty="0">
                <a:ln w="19050">
                  <a:solidFill>
                    <a:sysClr val="windowText" lastClr="000000"/>
                  </a:solidFill>
                  <a:prstDash val="solid"/>
                </a:ln>
                <a:solidFill>
                  <a:srgbClr val="7030A0"/>
                </a:solidFill>
                <a:effectLst>
                  <a:outerShdw dist="38100" dir="2640000" algn="bl" rotWithShape="0">
                    <a:schemeClr val="accent1"/>
                  </a:outerShdw>
                </a:effectLst>
              </a:rPr>
              <a:t>A</a:t>
            </a:r>
          </a:p>
          <a:p>
            <a:pPr algn="ctr"/>
            <a:r>
              <a:rPr lang="en-US" sz="8000" b="1" cap="none" spc="0" dirty="0">
                <a:ln w="19050">
                  <a:solidFill>
                    <a:sysClr val="windowText" lastClr="000000"/>
                  </a:solidFill>
                  <a:prstDash val="solid"/>
                </a:ln>
                <a:solidFill>
                  <a:srgbClr val="7030A0"/>
                </a:solidFill>
                <a:effectLst>
                  <a:outerShdw dist="38100" dir="2640000" algn="bl" rotWithShape="0">
                    <a:schemeClr val="accent1"/>
                  </a:outerShdw>
                </a:effectLst>
              </a:rPr>
              <a:t>R</a:t>
            </a:r>
          </a:p>
        </p:txBody>
      </p:sp>
    </p:spTree>
    <p:extLst>
      <p:ext uri="{BB962C8B-B14F-4D97-AF65-F5344CB8AC3E}">
        <p14:creationId xmlns:p14="http://schemas.microsoft.com/office/powerpoint/2010/main" val="9355456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1ACB18BE-1DFA-EB0C-37F8-BF4B29518724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7030A0"/>
          </a:solidFill>
          <a:ln>
            <a:noFill/>
          </a:ln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STAR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BDFFACC-7641-94AD-33C3-EEC370A08133}"/>
              </a:ext>
            </a:extLst>
          </p:cNvPr>
          <p:cNvSpPr txBox="1"/>
          <p:nvPr/>
        </p:nvSpPr>
        <p:spPr>
          <a:xfrm>
            <a:off x="5207800" y="1998464"/>
            <a:ext cx="4412974" cy="440120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marL="571500" indent="-571500">
              <a:buFontTx/>
              <a:buChar char="-"/>
            </a:pPr>
            <a:r>
              <a:rPr lang="en-GB" sz="4000" dirty="0"/>
              <a:t>Situation</a:t>
            </a:r>
          </a:p>
          <a:p>
            <a:pPr marL="571500" indent="-571500">
              <a:buFontTx/>
              <a:buChar char="-"/>
            </a:pPr>
            <a:endParaRPr lang="en-GB" sz="4000" dirty="0"/>
          </a:p>
          <a:p>
            <a:pPr marL="571500" indent="-571500">
              <a:buFontTx/>
              <a:buChar char="-"/>
            </a:pPr>
            <a:r>
              <a:rPr lang="en-GB" sz="4000" dirty="0"/>
              <a:t>Task</a:t>
            </a:r>
          </a:p>
          <a:p>
            <a:pPr marL="571500" indent="-571500">
              <a:buFontTx/>
              <a:buChar char="-"/>
            </a:pPr>
            <a:endParaRPr lang="en-GB" sz="4000" dirty="0"/>
          </a:p>
          <a:p>
            <a:pPr marL="571500" indent="-571500">
              <a:buFontTx/>
              <a:buChar char="-"/>
            </a:pPr>
            <a:r>
              <a:rPr lang="en-GB" sz="4000" dirty="0"/>
              <a:t>Action</a:t>
            </a:r>
          </a:p>
          <a:p>
            <a:pPr marL="571500" indent="-571500">
              <a:buFontTx/>
              <a:buChar char="-"/>
            </a:pPr>
            <a:endParaRPr lang="en-GB" sz="4000" dirty="0"/>
          </a:p>
          <a:p>
            <a:pPr marL="571500" indent="-571500">
              <a:buFontTx/>
              <a:buChar char="-"/>
            </a:pPr>
            <a:r>
              <a:rPr lang="en-GB" sz="4000" dirty="0"/>
              <a:t>Result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DCED11B-BBB8-7690-E844-54AA2AEFBFAF}"/>
              </a:ext>
            </a:extLst>
          </p:cNvPr>
          <p:cNvSpPr txBox="1"/>
          <p:nvPr/>
        </p:nvSpPr>
        <p:spPr>
          <a:xfrm>
            <a:off x="7500730" y="6283977"/>
            <a:ext cx="430206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	 (National Careers Service, 2023)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FC6A364-B8FE-1667-6055-9C8626ED5250}"/>
              </a:ext>
            </a:extLst>
          </p:cNvPr>
          <p:cNvSpPr/>
          <p:nvPr/>
        </p:nvSpPr>
        <p:spPr>
          <a:xfrm>
            <a:off x="3811174" y="1690688"/>
            <a:ext cx="1224346" cy="501675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19050">
                  <a:solidFill>
                    <a:sysClr val="windowText" lastClr="000000"/>
                  </a:solidFill>
                  <a:prstDash val="solid"/>
                </a:ln>
                <a:solidFill>
                  <a:srgbClr val="7030A0"/>
                </a:solidFill>
                <a:effectLst>
                  <a:outerShdw dist="38100" dir="2640000" algn="bl" rotWithShape="0">
                    <a:schemeClr val="accent1"/>
                  </a:outerShdw>
                </a:effectLst>
              </a:rPr>
              <a:t>S</a:t>
            </a:r>
          </a:p>
          <a:p>
            <a:pPr algn="ctr"/>
            <a:r>
              <a:rPr lang="en-US" sz="8000" b="1" dirty="0">
                <a:ln w="19050">
                  <a:solidFill>
                    <a:sysClr val="windowText" lastClr="000000"/>
                  </a:solidFill>
                  <a:prstDash val="solid"/>
                </a:ln>
                <a:solidFill>
                  <a:srgbClr val="7030A0"/>
                </a:solidFill>
                <a:effectLst>
                  <a:outerShdw dist="38100" dir="2640000" algn="bl" rotWithShape="0">
                    <a:schemeClr val="accent1"/>
                  </a:outerShdw>
                </a:effectLst>
              </a:rPr>
              <a:t>T</a:t>
            </a:r>
          </a:p>
          <a:p>
            <a:pPr algn="ctr"/>
            <a:r>
              <a:rPr lang="en-US" sz="8000" b="1" dirty="0">
                <a:ln w="19050">
                  <a:solidFill>
                    <a:sysClr val="windowText" lastClr="000000"/>
                  </a:solidFill>
                  <a:prstDash val="solid"/>
                </a:ln>
                <a:solidFill>
                  <a:srgbClr val="7030A0"/>
                </a:solidFill>
                <a:effectLst>
                  <a:outerShdw dist="38100" dir="2640000" algn="bl" rotWithShape="0">
                    <a:schemeClr val="accent1"/>
                  </a:outerShdw>
                </a:effectLst>
              </a:rPr>
              <a:t>A</a:t>
            </a:r>
          </a:p>
          <a:p>
            <a:pPr algn="ctr"/>
            <a:r>
              <a:rPr lang="en-US" sz="8000" b="1" dirty="0">
                <a:ln w="19050">
                  <a:solidFill>
                    <a:sysClr val="windowText" lastClr="000000"/>
                  </a:solidFill>
                  <a:prstDash val="solid"/>
                </a:ln>
                <a:solidFill>
                  <a:srgbClr val="7030A0"/>
                </a:solidFill>
                <a:effectLst>
                  <a:outerShdw dist="38100" dir="2640000" algn="bl" rotWithShape="0">
                    <a:schemeClr val="accent1"/>
                  </a:outerShdw>
                </a:effectLst>
              </a:rPr>
              <a:t>R</a:t>
            </a:r>
          </a:p>
        </p:txBody>
      </p:sp>
    </p:spTree>
    <p:extLst>
      <p:ext uri="{BB962C8B-B14F-4D97-AF65-F5344CB8AC3E}">
        <p14:creationId xmlns:p14="http://schemas.microsoft.com/office/powerpoint/2010/main" val="19523070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484CA3-3709-2A3A-CF72-F361245D428D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7030A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Interview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D82F4665-82B8-5E38-4CA5-49D12C94FB32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2107095" y="1852129"/>
            <a:ext cx="3736975" cy="435133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  	</a:t>
            </a:r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r>
              <a:rPr lang="en-GB" sz="2600" b="1" dirty="0">
                <a:solidFill>
                  <a:srgbClr val="7030A0"/>
                </a:solidFill>
              </a:rPr>
              <a:t>Strengths:</a:t>
            </a:r>
          </a:p>
          <a:p>
            <a:r>
              <a:rPr lang="en-GB" sz="2600" dirty="0"/>
              <a:t>Written application</a:t>
            </a:r>
          </a:p>
          <a:p>
            <a:r>
              <a:rPr lang="en-GB" sz="2600" dirty="0"/>
              <a:t>Well rounded, Adaptable- Differing work environments and experiences with varying people groups</a:t>
            </a:r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r>
              <a:rPr lang="en-GB" sz="2600" b="1" dirty="0">
                <a:solidFill>
                  <a:srgbClr val="7030A0"/>
                </a:solidFill>
              </a:rPr>
              <a:t>Weaknesses: </a:t>
            </a:r>
          </a:p>
          <a:p>
            <a:r>
              <a:rPr lang="en-GB" sz="2600" dirty="0"/>
              <a:t>Communication skills</a:t>
            </a:r>
          </a:p>
        </p:txBody>
      </p:sp>
      <p:sp>
        <p:nvSpPr>
          <p:cNvPr id="8" name="Content Placeholder 6">
            <a:extLst>
              <a:ext uri="{FF2B5EF4-FFF2-40B4-BE49-F238E27FC236}">
                <a16:creationId xmlns:a16="http://schemas.microsoft.com/office/drawing/2014/main" id="{C6CDF637-8415-0A9C-E4F4-7915B96C80DB}"/>
              </a:ext>
            </a:extLst>
          </p:cNvPr>
          <p:cNvSpPr txBox="1">
            <a:spLocks/>
          </p:cNvSpPr>
          <p:nvPr/>
        </p:nvSpPr>
        <p:spPr>
          <a:xfrm>
            <a:off x="6463753" y="2597426"/>
            <a:ext cx="3737113" cy="371447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2400" b="1" dirty="0">
                <a:solidFill>
                  <a:srgbClr val="7030A0"/>
                </a:solidFill>
              </a:rPr>
              <a:t>Opportunities:</a:t>
            </a:r>
          </a:p>
          <a:p>
            <a:r>
              <a:rPr lang="en-GB" sz="2400" dirty="0"/>
              <a:t>Practice communication skills, to be clear and concise and practice E.A.R.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2400" b="1" dirty="0">
                <a:solidFill>
                  <a:srgbClr val="7030A0"/>
                </a:solidFill>
              </a:rPr>
              <a:t>Threats: </a:t>
            </a:r>
          </a:p>
          <a:p>
            <a:r>
              <a:rPr lang="en-GB" sz="2400" dirty="0"/>
              <a:t>Difficulty communicating experiences may hinder job success at interview stage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3C8ED81-BC80-690C-F6D9-3DDB2F5E5BA6}"/>
              </a:ext>
            </a:extLst>
          </p:cNvPr>
          <p:cNvSpPr txBox="1"/>
          <p:nvPr/>
        </p:nvSpPr>
        <p:spPr>
          <a:xfrm>
            <a:off x="4104866" y="1851669"/>
            <a:ext cx="60960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3200" u="sng" dirty="0"/>
              <a:t>Self-reflection</a:t>
            </a:r>
          </a:p>
        </p:txBody>
      </p:sp>
    </p:spTree>
    <p:extLst>
      <p:ext uri="{BB962C8B-B14F-4D97-AF65-F5344CB8AC3E}">
        <p14:creationId xmlns:p14="http://schemas.microsoft.com/office/powerpoint/2010/main" val="36070751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704614BA-2DAC-20CF-EF7A-487BBEC6B28A}"/>
              </a:ext>
            </a:extLst>
          </p:cNvPr>
          <p:cNvSpPr txBox="1"/>
          <p:nvPr/>
        </p:nvSpPr>
        <p:spPr>
          <a:xfrm>
            <a:off x="3064759" y="3868875"/>
            <a:ext cx="8550872" cy="1569660"/>
          </a:xfrm>
          <a:prstGeom prst="rect">
            <a:avLst/>
          </a:prstGeom>
          <a:solidFill>
            <a:srgbClr val="7030A0"/>
          </a:solidFill>
        </p:spPr>
        <p:txBody>
          <a:bodyPr wrap="square">
            <a:spAutoFit/>
          </a:bodyPr>
          <a:lstStyle/>
          <a:p>
            <a:pPr algn="ctr"/>
            <a:r>
              <a:rPr lang="en-GB" sz="9600" b="1" dirty="0">
                <a:solidFill>
                  <a:schemeClr val="bg1"/>
                </a:solidFill>
              </a:rPr>
              <a:t>Any Questions?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D1BB901-4652-8208-0779-15D347D7B30A}"/>
              </a:ext>
            </a:extLst>
          </p:cNvPr>
          <p:cNvSpPr txBox="1"/>
          <p:nvPr/>
        </p:nvSpPr>
        <p:spPr>
          <a:xfrm>
            <a:off x="975839" y="1385101"/>
            <a:ext cx="8275685" cy="11079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6600" b="1" dirty="0">
                <a:solidFill>
                  <a:srgbClr val="7030A0"/>
                </a:solidFill>
              </a:rPr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348687679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53A486F4-184E-780C-DAF8-1E08347814EC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7030A0"/>
          </a:solidFill>
        </p:spPr>
        <p:txBody>
          <a:bodyPr/>
          <a:lstStyle/>
          <a:p>
            <a:r>
              <a:rPr lang="en-GB" u="sng" dirty="0">
                <a:solidFill>
                  <a:schemeClr val="bg1"/>
                </a:solidFill>
              </a:rPr>
              <a:t>References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2F96CD9-FB57-9EFC-7147-D6ECEB9D2D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000" b="0" i="0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Sarsby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, </a:t>
            </a:r>
            <a:r>
              <a:rPr lang="en-GB" sz="2000" dirty="0">
                <a:solidFill>
                  <a:srgbClr val="000000"/>
                </a:solidFill>
                <a:latin typeface="Calibri" panose="020F0502020204030204" pitchFamily="34" charset="0"/>
              </a:rPr>
              <a:t>A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 (2016) </a:t>
            </a:r>
            <a:r>
              <a:rPr lang="en-GB" sz="20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SWOT Analysis, A guide to SWOT for business studies students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 England: Leadership Library.</a:t>
            </a:r>
          </a:p>
          <a:p>
            <a:r>
              <a:rPr lang="en-GB" sz="2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British Library (2023) </a:t>
            </a:r>
            <a:r>
              <a:rPr lang="en-GB" sz="20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What is SWOT analysis?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 Available at: 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hlinkClick r:id="rId2"/>
              </a:rPr>
              <a:t>https://www.bl.uk/business-and-ip-centre/articles/what-is-swot-analysis</a:t>
            </a:r>
            <a:r>
              <a:rPr lang="en-GB" sz="2000" dirty="0"/>
              <a:t> 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(Accessed: 20/07/2023)​. </a:t>
            </a:r>
          </a:p>
          <a:p>
            <a:r>
              <a:rPr lang="en-GB" sz="2000" dirty="0">
                <a:solidFill>
                  <a:srgbClr val="000000"/>
                </a:solidFill>
                <a:latin typeface="Calibri" panose="020F0502020204030204" pitchFamily="34" charset="0"/>
              </a:rPr>
              <a:t>National Careers Service (2023) </a:t>
            </a:r>
            <a:r>
              <a:rPr lang="en-GB" sz="2000" i="1" dirty="0">
                <a:solidFill>
                  <a:srgbClr val="000000"/>
                </a:solidFill>
                <a:latin typeface="Calibri" panose="020F0502020204030204" pitchFamily="34" charset="0"/>
              </a:rPr>
              <a:t>The STAR Method </a:t>
            </a:r>
            <a:r>
              <a:rPr lang="en-GB" sz="2000" dirty="0">
                <a:solidFill>
                  <a:srgbClr val="000000"/>
                </a:solidFill>
                <a:latin typeface="Calibri" panose="020F0502020204030204" pitchFamily="34" charset="0"/>
              </a:rPr>
              <a:t>Available at: 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hlinkClick r:id="rId3"/>
              </a:rPr>
              <a:t>https://nationalcareers.service.gov.uk/careers-advice/interview-advice/the-star-method</a:t>
            </a:r>
            <a:r>
              <a:rPr lang="en-GB" sz="2000" dirty="0">
                <a:solidFill>
                  <a:srgbClr val="000000"/>
                </a:solidFill>
                <a:latin typeface="Calibri" panose="020F0502020204030204" pitchFamily="34" charset="0"/>
              </a:rPr>
              <a:t> (Accessed: 20/07/2023).</a:t>
            </a:r>
          </a:p>
          <a:p>
            <a:r>
              <a:rPr lang="en-GB" sz="2000" b="0" i="0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Tokc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-Wilde, I. ‘Personal SWOT analysis’, </a:t>
            </a:r>
            <a:r>
              <a:rPr lang="en-GB" sz="20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ACCA Global </a:t>
            </a:r>
            <a:r>
              <a:rPr lang="en-GB" sz="2000" b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(2023). Available at: </a:t>
            </a:r>
            <a:r>
              <a:rPr lang="en-GB" sz="2000" b="0" dirty="0">
                <a:solidFill>
                  <a:srgbClr val="000000"/>
                </a:solidFill>
                <a:effectLst/>
                <a:latin typeface="Calibri" panose="020F0502020204030204" pitchFamily="34" charset="0"/>
                <a:hlinkClick r:id="rId4"/>
              </a:rPr>
              <a:t>https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hlinkClick r:id="rId4"/>
              </a:rPr>
              <a:t>://www.accaglobal.com/gb/en/student/sa/professional-skills/personal-swot.html</a:t>
            </a:r>
            <a:r>
              <a:rPr lang="en-GB" sz="2000" dirty="0">
                <a:solidFill>
                  <a:srgbClr val="000000"/>
                </a:solidFill>
                <a:latin typeface="Calibri" panose="020F0502020204030204" pitchFamily="34" charset="0"/>
              </a:rPr>
              <a:t> (Accessed: 20/07/2023).</a:t>
            </a:r>
            <a:endParaRPr lang="en-GB" sz="2000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r>
              <a:rPr lang="en-GB" sz="2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American Society for Quality (2023) </a:t>
            </a:r>
            <a:r>
              <a:rPr lang="en-GB" sz="2000" i="1" dirty="0">
                <a:solidFill>
                  <a:srgbClr val="000000"/>
                </a:solidFill>
                <a:latin typeface="Calibri" panose="020F0502020204030204" pitchFamily="34" charset="0"/>
              </a:rPr>
              <a:t>What is problem solving? </a:t>
            </a:r>
            <a:r>
              <a:rPr lang="en-GB" sz="2000" dirty="0">
                <a:solidFill>
                  <a:srgbClr val="000000"/>
                </a:solidFill>
                <a:latin typeface="Calibri" panose="020F0502020204030204" pitchFamily="34" charset="0"/>
              </a:rPr>
              <a:t>Available at: 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hlinkClick r:id="rId5"/>
              </a:rPr>
              <a:t>https://asq.org/quality-resources/problem-solving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(Accessed: 20/07/2023).</a:t>
            </a:r>
          </a:p>
          <a:p>
            <a:r>
              <a:rPr lang="en-GB" sz="2000" dirty="0">
                <a:solidFill>
                  <a:srgbClr val="000000"/>
                </a:solidFill>
                <a:latin typeface="Calibri" panose="020F0502020204030204" pitchFamily="34" charset="0"/>
              </a:rPr>
              <a:t>El-</a:t>
            </a:r>
            <a:r>
              <a:rPr lang="en-GB" sz="2000" dirty="0" err="1">
                <a:solidFill>
                  <a:srgbClr val="000000"/>
                </a:solidFill>
                <a:latin typeface="Calibri" panose="020F0502020204030204" pitchFamily="34" charset="0"/>
              </a:rPr>
              <a:t>Demerdash</a:t>
            </a:r>
            <a:r>
              <a:rPr lang="en-GB" sz="2000" dirty="0">
                <a:solidFill>
                  <a:srgbClr val="000000"/>
                </a:solidFill>
                <a:latin typeface="Calibri" panose="020F0502020204030204" pitchFamily="34" charset="0"/>
              </a:rPr>
              <a:t>, A., Ibrahim, S., </a:t>
            </a:r>
            <a:r>
              <a:rPr lang="en-GB" sz="2000" dirty="0" err="1">
                <a:solidFill>
                  <a:srgbClr val="000000"/>
                </a:solidFill>
                <a:latin typeface="Calibri" panose="020F0502020204030204" pitchFamily="34" charset="0"/>
              </a:rPr>
              <a:t>Elhosany</a:t>
            </a:r>
            <a:r>
              <a:rPr lang="en-GB" sz="2000" dirty="0">
                <a:solidFill>
                  <a:srgbClr val="000000"/>
                </a:solidFill>
                <a:latin typeface="Calibri" panose="020F0502020204030204" pitchFamily="34" charset="0"/>
              </a:rPr>
              <a:t>, W. (2021) ‘Problem solving skills and clinical decision making among nursing interns’ </a:t>
            </a:r>
            <a:r>
              <a:rPr lang="en-GB" sz="2000" i="1" dirty="0">
                <a:solidFill>
                  <a:srgbClr val="000000"/>
                </a:solidFill>
                <a:latin typeface="Calibri" panose="020F0502020204030204" pitchFamily="34" charset="0"/>
              </a:rPr>
              <a:t>International Journal of Novel Research in Healthcare and Nursing, </a:t>
            </a:r>
            <a:r>
              <a:rPr lang="en-GB" sz="2000" dirty="0">
                <a:solidFill>
                  <a:srgbClr val="000000"/>
                </a:solidFill>
                <a:latin typeface="Calibri" panose="020F0502020204030204" pitchFamily="34" charset="0"/>
              </a:rPr>
              <a:t>8 (1), pp. 304-309.</a:t>
            </a:r>
          </a:p>
        </p:txBody>
      </p:sp>
    </p:spTree>
    <p:extLst>
      <p:ext uri="{BB962C8B-B14F-4D97-AF65-F5344CB8AC3E}">
        <p14:creationId xmlns:p14="http://schemas.microsoft.com/office/powerpoint/2010/main" val="185444430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53A486F4-184E-780C-DAF8-1E08347814EC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7030A0"/>
          </a:solidFill>
        </p:spPr>
        <p:txBody>
          <a:bodyPr/>
          <a:lstStyle/>
          <a:p>
            <a:r>
              <a:rPr lang="en-GB" u="sng">
                <a:solidFill>
                  <a:schemeClr val="bg1"/>
                </a:solidFill>
              </a:rPr>
              <a:t>References continued..</a:t>
            </a:r>
            <a:endParaRPr lang="en-GB" u="sng" dirty="0">
              <a:solidFill>
                <a:schemeClr val="bg1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2F96CD9-FB57-9EFC-7147-D6ECEB9D2D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900" dirty="0">
                <a:solidFill>
                  <a:srgbClr val="000000"/>
                </a:solidFill>
                <a:latin typeface="Calibri" panose="020F0502020204030204" pitchFamily="34" charset="0"/>
              </a:rPr>
              <a:t>NHS Professionals (2023) </a:t>
            </a:r>
            <a:r>
              <a:rPr lang="en-GB" sz="1900" i="1" dirty="0">
                <a:solidFill>
                  <a:srgbClr val="000000"/>
                </a:solidFill>
                <a:latin typeface="Calibri" panose="020F0502020204030204" pitchFamily="34" charset="0"/>
              </a:rPr>
              <a:t>The 6 C’s of </a:t>
            </a:r>
            <a:r>
              <a:rPr lang="en-GB" sz="1900" dirty="0">
                <a:solidFill>
                  <a:srgbClr val="000000"/>
                </a:solidFill>
                <a:latin typeface="Calibri" panose="020F0502020204030204" pitchFamily="34" charset="0"/>
              </a:rPr>
              <a:t>Care. Available at: </a:t>
            </a:r>
            <a:r>
              <a:rPr lang="en-GB" sz="1900" dirty="0">
                <a:solidFill>
                  <a:srgbClr val="000000"/>
                </a:solidFill>
                <a:latin typeface="Calibri" panose="020F0502020204030204" pitchFamily="34" charset="0"/>
                <a:hlinkClick r:id="rId2"/>
              </a:rPr>
              <a:t>https://www.nhsprofessionals.nhs.uk/nhs-staffing-pool-hub/working-in-healthcare/the-6-cs-of-care</a:t>
            </a:r>
            <a:r>
              <a:rPr lang="en-GB" sz="1900" dirty="0">
                <a:solidFill>
                  <a:srgbClr val="000000"/>
                </a:solidFill>
                <a:latin typeface="Calibri" panose="020F0502020204030204" pitchFamily="34" charset="0"/>
              </a:rPr>
              <a:t> (Accessed: 20/07/2023).</a:t>
            </a:r>
          </a:p>
          <a:p>
            <a:r>
              <a:rPr lang="en-GB" sz="1900" i="0" dirty="0">
                <a:solidFill>
                  <a:srgbClr val="1C1D1E"/>
                </a:solidFill>
                <a:effectLst/>
              </a:rPr>
              <a:t>Eriksson, K. (1997). Understanding the world of the patient, the suffering human being: The new clinical paradigm from nursing to caring. </a:t>
            </a:r>
            <a:r>
              <a:rPr lang="en-GB" sz="1900" i="1" dirty="0">
                <a:solidFill>
                  <a:srgbClr val="1C1D1E"/>
                </a:solidFill>
                <a:effectLst/>
              </a:rPr>
              <a:t>Advanced Practice Nursing Quarterly</a:t>
            </a:r>
            <a:r>
              <a:rPr lang="en-GB" sz="1900" i="0" dirty="0">
                <a:solidFill>
                  <a:srgbClr val="1C1D1E"/>
                </a:solidFill>
                <a:effectLst/>
              </a:rPr>
              <a:t>, 3 (1), pp. 8– 13.</a:t>
            </a:r>
          </a:p>
          <a:p>
            <a:r>
              <a:rPr lang="en-GB" sz="1900" dirty="0">
                <a:solidFill>
                  <a:srgbClr val="1C1D1E"/>
                </a:solidFill>
              </a:rPr>
              <a:t>Ford, S. (2022) ‘What are compassion in Practice and the 6Cs of nursing?’, </a:t>
            </a:r>
            <a:r>
              <a:rPr lang="en-GB" sz="1900" i="1" dirty="0">
                <a:solidFill>
                  <a:srgbClr val="1C1D1E"/>
                </a:solidFill>
              </a:rPr>
              <a:t>The Nursing Times. </a:t>
            </a:r>
            <a:r>
              <a:rPr lang="en-GB" sz="1900" dirty="0">
                <a:solidFill>
                  <a:srgbClr val="1C1D1E"/>
                </a:solidFill>
              </a:rPr>
              <a:t>Available at: </a:t>
            </a:r>
            <a:r>
              <a:rPr lang="en-GB" sz="1900" i="0" dirty="0">
                <a:solidFill>
                  <a:srgbClr val="1C1D1E"/>
                </a:solidFill>
                <a:effectLst/>
                <a:hlinkClick r:id="rId3"/>
              </a:rPr>
              <a:t>https://www.nursingtimes.net/news/policies-and-guidance/what-are-compassion-in-practice-and-the-6cs-of-nursing-14-02-2022/#:~:text=The%20values%20were%20care%2C%20compassion,of%20everything%E2%80%9D%20that%20nurses%20do</a:t>
            </a:r>
            <a:r>
              <a:rPr lang="en-GB" sz="1900" i="0" dirty="0">
                <a:solidFill>
                  <a:srgbClr val="1C1D1E"/>
                </a:solidFill>
                <a:effectLst/>
              </a:rPr>
              <a:t>. (Accessed: 20/07/2023).</a:t>
            </a:r>
          </a:p>
          <a:p>
            <a:r>
              <a:rPr lang="en-GB" sz="1900" dirty="0">
                <a:solidFill>
                  <a:srgbClr val="1C1D1E"/>
                </a:solidFill>
              </a:rPr>
              <a:t>University of Washington (2023) </a:t>
            </a:r>
            <a:r>
              <a:rPr lang="en-GB" sz="1900" i="1" dirty="0">
                <a:solidFill>
                  <a:srgbClr val="1C1D1E"/>
                </a:solidFill>
              </a:rPr>
              <a:t>Behavioural/Competency based interviewing. </a:t>
            </a:r>
            <a:r>
              <a:rPr lang="en-GB" sz="1900" dirty="0">
                <a:solidFill>
                  <a:srgbClr val="1C1D1E"/>
                </a:solidFill>
              </a:rPr>
              <a:t>Available at: </a:t>
            </a:r>
            <a:r>
              <a:rPr lang="en-GB" sz="1900" dirty="0">
                <a:solidFill>
                  <a:srgbClr val="000000"/>
                </a:solidFill>
                <a:latin typeface="Calibri" panose="020F0502020204030204" pitchFamily="34" charset="0"/>
                <a:hlinkClick r:id="rId4"/>
              </a:rPr>
              <a:t>https://hr.uw.edu/talent/hiring-process/interviewing/behavioral-competency-based-interviewing/#:~:text=When%20asking%20behavioral%2Fcompetency%20based,Actions%2C%20and%20the%20Results</a:t>
            </a:r>
            <a:r>
              <a:rPr lang="en-GB" sz="1900" dirty="0">
                <a:solidFill>
                  <a:srgbClr val="000000"/>
                </a:solidFill>
                <a:latin typeface="Calibri" panose="020F0502020204030204" pitchFamily="34" charset="0"/>
              </a:rPr>
              <a:t>). (Accessed:20/07/2023).</a:t>
            </a:r>
          </a:p>
          <a:p>
            <a:pPr marL="0" indent="0">
              <a:buNone/>
            </a:pPr>
            <a:endParaRPr lang="en-GB" sz="1800" dirty="0">
              <a:solidFill>
                <a:srgbClr val="000000"/>
              </a:solidFill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9954578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2" ma:contentTypeDescription="Create a new document." ma:contentTypeScope="" ma:versionID="8cc9ce43308ff1b7ab9692cdf58b3cd3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d01ce2d0f85ad56af45d3de5db04b5e7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AutoTags" ma:index="11" nillable="true" ma:displayName="Tags" ma:internalName="MediaServiceAutoTag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_activity" ma:index="15" nillable="true" ma:displayName="_activity" ma:hidden="true" ma:internalName="_activity">
      <xsd:simpleType>
        <xsd:restriction base="dms:Note"/>
      </xsd:simpleType>
    </xsd:element>
    <xsd:element name="MediaServiceObjectDetectorVersions" ma:index="19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d8e79d84-78fb-44a9-92e9-d04bdd8f0359" xsi:nil="true"/>
  </documentManagement>
</p:properties>
</file>

<file path=customXml/itemProps1.xml><?xml version="1.0" encoding="utf-8"?>
<ds:datastoreItem xmlns:ds="http://schemas.openxmlformats.org/officeDocument/2006/customXml" ds:itemID="{5BA8BA7A-262A-48D2-B80D-7B43E071A803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069037E-E840-4746-A3A7-26131F4580E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8e79d84-78fb-44a9-92e9-d04bdd8f0359"/>
    <ds:schemaRef ds:uri="04c7059f-bde8-4ce9-bb0f-e5288874095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A7AC366D-705C-4A8E-AC1E-F3AD4E49A7DA}">
  <ds:schemaRefs>
    <ds:schemaRef ds:uri="http://purl.org/dc/elements/1.1/"/>
    <ds:schemaRef ds:uri="http://purl.org/dc/dcmitype/"/>
    <ds:schemaRef ds:uri="d8e79d84-78fb-44a9-92e9-d04bdd8f0359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terms/"/>
    <ds:schemaRef ds:uri="04c7059f-bde8-4ce9-bb0f-e52888740953"/>
    <ds:schemaRef ds:uri="http://schemas.microsoft.com/office/2006/metadata/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376</TotalTime>
  <Words>978</Words>
  <Application>Microsoft Office PowerPoint</Application>
  <PresentationFormat>Widescreen</PresentationFormat>
  <Paragraphs>150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Office Theme</vt:lpstr>
      <vt:lpstr>Working with Others  in Health and Social Care:  My experiences and development</vt:lpstr>
      <vt:lpstr>Contents</vt:lpstr>
      <vt:lpstr>What is SWOT analysis?</vt:lpstr>
      <vt:lpstr>What is SWOT Analysis?</vt:lpstr>
      <vt:lpstr>What is SWOT Analysis?</vt:lpstr>
      <vt:lpstr>My own SWOT analysis </vt:lpstr>
      <vt:lpstr>PowerPoint Presentation</vt:lpstr>
      <vt:lpstr>PowerPoint Presentation</vt:lpstr>
      <vt:lpstr>Interview</vt:lpstr>
      <vt:lpstr>EAR</vt:lpstr>
      <vt:lpstr>STAR</vt:lpstr>
      <vt:lpstr>Interview</vt:lpstr>
      <vt:lpstr>PowerPoint Presentation</vt:lpstr>
      <vt:lpstr>References</vt:lpstr>
      <vt:lpstr>References continued..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Lydia Popat (2236877)</dc:creator>
  <cp:lastModifiedBy>Lydia Popat (2236877)</cp:lastModifiedBy>
  <cp:revision>2</cp:revision>
  <dcterms:created xsi:type="dcterms:W3CDTF">2023-07-20T15:29:16Z</dcterms:created>
  <dcterms:modified xsi:type="dcterms:W3CDTF">2023-07-21T09:15:54Z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