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58" r:id="rId4"/>
    <p:sldId id="259" r:id="rId5"/>
    <p:sldId id="260" r:id="rId6"/>
    <p:sldId id="274"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B5EE22-A11F-0276-7529-865019C5ACEB}" v="51" dt="2026-02-14T09:07:17.402"/>
    <p1510:client id="{B396842F-7833-B5CC-AF6E-001F05459F99}" v="25" dt="2026-02-14T10:06:33.3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04"/>
    <p:restoredTop sz="91899" autoAdjust="0"/>
  </p:normalViewPr>
  <p:slideViewPr>
    <p:cSldViewPr>
      <p:cViewPr varScale="1">
        <p:scale>
          <a:sx n="130" d="100"/>
          <a:sy n="130" d="100"/>
        </p:scale>
        <p:origin x="2104" y="4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led Al Saman (2329747)" userId="S::2329747@student.uwtsd.ac.uk::f2c02ae2-a627-406b-9cd3-8aa21bbf7931" providerId="AD" clId="Web-{0BB5EE22-A11F-0276-7529-865019C5ACEB}"/>
    <pc:docChg chg="modSld">
      <pc:chgData name="Khaled Al Saman (2329747)" userId="S::2329747@student.uwtsd.ac.uk::f2c02ae2-a627-406b-9cd3-8aa21bbf7931" providerId="AD" clId="Web-{0BB5EE22-A11F-0276-7529-865019C5ACEB}" dt="2026-02-14T09:07:17.402" v="50" actId="20577"/>
      <pc:docMkLst>
        <pc:docMk/>
      </pc:docMkLst>
      <pc:sldChg chg="modSp">
        <pc:chgData name="Khaled Al Saman (2329747)" userId="S::2329747@student.uwtsd.ac.uk::f2c02ae2-a627-406b-9cd3-8aa21bbf7931" providerId="AD" clId="Web-{0BB5EE22-A11F-0276-7529-865019C5ACEB}" dt="2026-02-14T09:07:17.402" v="50" actId="20577"/>
        <pc:sldMkLst>
          <pc:docMk/>
          <pc:sldMk cId="0" sldId="256"/>
        </pc:sldMkLst>
        <pc:spChg chg="mod">
          <ac:chgData name="Khaled Al Saman (2329747)" userId="S::2329747@student.uwtsd.ac.uk::f2c02ae2-a627-406b-9cd3-8aa21bbf7931" providerId="AD" clId="Web-{0BB5EE22-A11F-0276-7529-865019C5ACEB}" dt="2026-02-14T09:07:17.402" v="50" actId="20577"/>
          <ac:spMkLst>
            <pc:docMk/>
            <pc:sldMk cId="0" sldId="256"/>
            <ac:spMk id="4" creationId="{00000000-0000-0000-0000-000000000000}"/>
          </ac:spMkLst>
        </pc:spChg>
      </pc:sldChg>
    </pc:docChg>
  </pc:docChgLst>
  <pc:docChgLst>
    <pc:chgData name="Khaled Al Saman (2329747)" userId="S::2329747@student.uwtsd.ac.uk::f2c02ae2-a627-406b-9cd3-8aa21bbf7931" providerId="AD" clId="Web-{B396842F-7833-B5CC-AF6E-001F05459F99}"/>
    <pc:docChg chg="modSld">
      <pc:chgData name="Khaled Al Saman (2329747)" userId="S::2329747@student.uwtsd.ac.uk::f2c02ae2-a627-406b-9cd3-8aa21bbf7931" providerId="AD" clId="Web-{B396842F-7833-B5CC-AF6E-001F05459F99}" dt="2026-02-14T10:06:30.868" v="23" actId="20577"/>
      <pc:docMkLst>
        <pc:docMk/>
      </pc:docMkLst>
      <pc:sldChg chg="modSp">
        <pc:chgData name="Khaled Al Saman (2329747)" userId="S::2329747@student.uwtsd.ac.uk::f2c02ae2-a627-406b-9cd3-8aa21bbf7931" providerId="AD" clId="Web-{B396842F-7833-B5CC-AF6E-001F05459F99}" dt="2026-02-14T10:06:30.868" v="23" actId="20577"/>
        <pc:sldMkLst>
          <pc:docMk/>
          <pc:sldMk cId="0" sldId="256"/>
        </pc:sldMkLst>
        <pc:spChg chg="mod">
          <ac:chgData name="Khaled Al Saman (2329747)" userId="S::2329747@student.uwtsd.ac.uk::f2c02ae2-a627-406b-9cd3-8aa21bbf7931" providerId="AD" clId="Web-{B396842F-7833-B5CC-AF6E-001F05459F99}" dt="2026-02-14T10:06:30.868" v="23" actId="20577"/>
          <ac:spMkLst>
            <pc:docMk/>
            <pc:sldMk cId="0" sldId="25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FDA446-766F-4F5F-B50C-26DDFA283B38}" type="datetimeFigureOut">
              <a:rPr lang="en-US" smtClean="0"/>
              <a:t>2/14/2026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70EDD9-38D1-43DC-B50B-AA735453608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It entails developing the employee’s skills, motivation and capability in addition to co-aligning individual and team goals as well as organisational goals. </a:t>
            </a:r>
          </a:p>
          <a:p>
            <a:pPr algn="just"/>
            <a:r>
              <a:rPr lang="en-GB" dirty="0"/>
              <a:t>The Presentation will show a brief summary of the company. Further, it will include the identification and analysis of development and learning needs of an individual in the firm. Lastly, it will be done by using the theories for supporting the analysis. </a:t>
            </a:r>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Since, its existence, BP is working as a multinational firm, which is in every aspect of the energy value chain. It also includes exploration and production, refining, trading, distribution and marketing the energy. </a:t>
            </a:r>
          </a:p>
          <a:p>
            <a:pPr algn="just"/>
            <a:r>
              <a:rPr lang="en-GB" dirty="0"/>
              <a:t>Thus, this shows the impacts on the operational tactics of the company in the main markets of the United Kingdom and its operation in the international markets. </a:t>
            </a:r>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It starts with the </a:t>
            </a:r>
            <a:r>
              <a:rPr lang="en-GB" b="1" i="1" dirty="0"/>
              <a:t>workforce planning</a:t>
            </a:r>
            <a:r>
              <a:rPr lang="en-GB" dirty="0"/>
              <a:t>, during which the HR and financial leaders detect the skill gaps, succession requirements, and business requirements.</a:t>
            </a:r>
            <a:endParaRPr lang="en-US" dirty="0"/>
          </a:p>
          <a:p>
            <a:pPr algn="just"/>
            <a:r>
              <a:rPr lang="en-GB" dirty="0"/>
              <a:t>The following is the step of </a:t>
            </a:r>
            <a:r>
              <a:rPr lang="en-GB" b="1" i="1" dirty="0"/>
              <a:t>job analysis</a:t>
            </a:r>
            <a:r>
              <a:rPr lang="en-GB" dirty="0"/>
              <a:t> whereby the tasks, duties, skills, and competencies needed in the position are established. This is the basis of the development of job description and person specification. Role clarity lowers cases of mismatches and increases the effectiveness of the recruitment process.</a:t>
            </a:r>
            <a:endParaRPr lang="en-US" dirty="0"/>
          </a:p>
          <a:p>
            <a:pPr algn="just"/>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The </a:t>
            </a:r>
            <a:r>
              <a:rPr lang="en-GB" b="1" i="1" dirty="0"/>
              <a:t>selection phase</a:t>
            </a:r>
            <a:r>
              <a:rPr lang="en-GB" dirty="0"/>
              <a:t> will involve screening of CVs, competency interviews, technical assessments and behavioural interviews based on values of BP. Those who are successful are then subjected to pre-employment checks.</a:t>
            </a:r>
            <a:endParaRPr lang="en-US" dirty="0"/>
          </a:p>
          <a:p>
            <a:pPr algn="just"/>
            <a:r>
              <a:rPr lang="en-GB" dirty="0"/>
              <a:t>Lastly, </a:t>
            </a:r>
            <a:r>
              <a:rPr lang="en-GB" b="1" i="1" dirty="0"/>
              <a:t>on-boarding and induction</a:t>
            </a:r>
            <a:r>
              <a:rPr lang="en-GB" dirty="0"/>
              <a:t> will make sure that the Senior Accountant becomes part of BP in a smooth manner in terms of systems, culture, and the governance system to perform at a level in the early stages.</a:t>
            </a:r>
            <a:endParaRPr lang="en-US" dirty="0"/>
          </a:p>
          <a:p>
            <a:pPr algn="just"/>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dirty="0"/>
              <a:t>In the case of the Senior Accountant job, job analysis would allow BP to establish straightforwardly the technical and behavioural demands to operate complex financial processes in different markets around the world. </a:t>
            </a:r>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a:t>In the scenario of BP, an explicit job description will serve to improve the recruitment of applicants with suitable technical knowledge and professional experience in handling complicated financial processes. </a:t>
            </a:r>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It plays a critical role in guaranteeing the fit between the person and job that directly affects performance, motivation, and retention. In the case of BP, the person specification will help in filtering out candidates who solely have technical knowledge in accounting. </a:t>
            </a:r>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In the case of a Senior Accountant in BP, development needs are usually concentrated on three areas that include: technical competence, behavioural capability and strategic adaptability.</a:t>
            </a:r>
            <a:endParaRPr lang="en-US" dirty="0"/>
          </a:p>
          <a:p>
            <a:pPr algn="just"/>
            <a:r>
              <a:rPr lang="en-GB" dirty="0"/>
              <a:t>Firstly, there is the necessity of </a:t>
            </a:r>
            <a:r>
              <a:rPr lang="en-GB" b="1" dirty="0"/>
              <a:t>technical development</a:t>
            </a:r>
            <a:r>
              <a:rPr lang="en-GB" dirty="0"/>
              <a:t> as accounting standards continue to evolve through new updates in the form of the IFRS, or tax laws, as well as financial reporting. A Senior Accountant should constantly develop the knowledge on financial reporting, internal controls, risk management, and audit practises.</a:t>
            </a:r>
            <a:endParaRPr lang="en-US" dirty="0"/>
          </a:p>
          <a:p>
            <a:pPr algn="just"/>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Thirdly, it is essential</a:t>
            </a:r>
            <a:r>
              <a:rPr lang="en-GB" baseline="0" dirty="0"/>
              <a:t> in</a:t>
            </a:r>
            <a:r>
              <a:rPr lang="en-GB" dirty="0"/>
              <a:t> </a:t>
            </a:r>
            <a:r>
              <a:rPr lang="en-GB" b="1" dirty="0"/>
              <a:t>behavioural and interpersonal level development</a:t>
            </a:r>
            <a:r>
              <a:rPr lang="en-GB" dirty="0"/>
              <a:t>. Cross-functional teams in which Senior Accountants often work with include the functions of the operations, tax, treasury, and the senior management. </a:t>
            </a:r>
            <a:endParaRPr lang="en-US" dirty="0"/>
          </a:p>
          <a:p>
            <a:pPr algn="just"/>
            <a:r>
              <a:rPr lang="en-GB" dirty="0"/>
              <a:t>Lastly, </a:t>
            </a:r>
            <a:r>
              <a:rPr lang="en-GB" b="1" dirty="0"/>
              <a:t>strategic and sustainability-centred learning</a:t>
            </a:r>
            <a:r>
              <a:rPr lang="en-GB" dirty="0"/>
              <a:t> requirements are also emerging as BP incurs environmental, social, and governance (ESG) reporting into financial procedures. </a:t>
            </a:r>
            <a:endParaRPr lang="en-US" dirty="0"/>
          </a:p>
          <a:p>
            <a:pPr algn="just"/>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Learning in an organisational context takes place whereby the desired behaviours receive rewarding and the unwanted behaviours are dissuaded.</a:t>
            </a:r>
            <a:endParaRPr lang="en-US" dirty="0"/>
          </a:p>
          <a:p>
            <a:pPr algn="just"/>
            <a:r>
              <a:rPr lang="en-GB" dirty="0"/>
              <a:t>BP has a few behaviourist training methods that are especially effective to the </a:t>
            </a:r>
            <a:r>
              <a:rPr lang="en-GB" b="1" dirty="0"/>
              <a:t>compliance based and technical training</a:t>
            </a:r>
            <a:r>
              <a:rPr lang="en-GB" dirty="0"/>
              <a:t>. In the case of Senior Accountants, it is possible to reinforce the training on financial controls, audit procedures, regulatory compliance, and ethical standards with programmes, assessments, and measures of performance.</a:t>
            </a:r>
            <a:endParaRPr lang="en-US" dirty="0"/>
          </a:p>
          <a:p>
            <a:pPr algn="just"/>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Learning is understood as an active process in which the individuals learn, absorb and practise knowledge.</a:t>
            </a:r>
          </a:p>
          <a:p>
            <a:pPr algn="just"/>
            <a:r>
              <a:rPr lang="en-GB" dirty="0"/>
              <a:t>Financial analysis, forecast and risk assessment, as well as strategic reporting, takes in-depth knowledge and not memorization. </a:t>
            </a:r>
            <a:endParaRPr lang="en-US" dirty="0"/>
          </a:p>
          <a:p>
            <a:pPr algn="just"/>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It is based on learner-centred growth, independence and actualisation.</a:t>
            </a:r>
          </a:p>
          <a:p>
            <a:pPr algn="just"/>
            <a:r>
              <a:rPr lang="en-GB" dirty="0"/>
              <a:t>Senior Accountants usually have an ambition to work in the leadership positions of finance as a Finance Manager or Finance Business Partner. Opportunities related to the self directed learning, coaching and mentoring helps in personal and professional development for being the senior accountant of the firm in the markets. </a:t>
            </a:r>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14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t>In the case of Senior Accountants, the experiential learning is achieved through </a:t>
            </a:r>
            <a:r>
              <a:rPr lang="en-GB" b="1" dirty="0"/>
              <a:t>role and job rotation, assignments of projects as well as problem-solving</a:t>
            </a:r>
            <a:r>
              <a:rPr lang="en-GB" dirty="0"/>
              <a:t>. Indicatively, through cross-functional projects, which are connected to sustainable reporting, merger and acquisition, accountants can use the theoretical knowledge in real cases.</a:t>
            </a:r>
            <a:endParaRPr lang="en-US" dirty="0"/>
          </a:p>
          <a:p>
            <a:pPr algn="just"/>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t>In the case of the Senior Accountant, the lifelong learning increases competence, confidence, and career advancement.</a:t>
            </a:r>
          </a:p>
          <a:p>
            <a:pPr marL="0" marR="0" indent="0" algn="just" defTabSz="914400" rtl="0" eaLnBrk="1" fontAlgn="auto" latinLnBrk="0" hangingPunct="1">
              <a:lnSpc>
                <a:spcPct val="100000"/>
              </a:lnSpc>
              <a:spcBef>
                <a:spcPts val="0"/>
              </a:spcBef>
              <a:spcAft>
                <a:spcPts val="0"/>
              </a:spcAft>
              <a:buClrTx/>
              <a:buSzTx/>
              <a:buFontTx/>
              <a:buNone/>
              <a:tabLst/>
              <a:defRPr/>
            </a:pPr>
            <a:r>
              <a:rPr lang="en-GB" dirty="0"/>
              <a:t>In the case of BP, learning and development enhance accuracy of finances, risk and quality of decisions. It minimises mistakes, progresses compliance, and fosters the sustainability and transformation agenda of BP. Moreover, growth prospects enhance the involvement and retention of employees, minimising the rate of recruitment and training.</a:t>
            </a:r>
            <a:endParaRPr lang="en-US" dirty="0"/>
          </a:p>
          <a:p>
            <a:pPr algn="just"/>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16</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It has been revealed in the analysis that an organised recruitment has allowed BP to access and hire a qualified Senior Accountant who has adjusted to organisational values, governance and strategic goals. As it has been determined, continuous learning, training and development has served as a vital part in meeting technical, behavioural, digital and strategic capabilities demands in the role.</a:t>
            </a:r>
            <a:endParaRPr lang="en-US" dirty="0"/>
          </a:p>
        </p:txBody>
      </p:sp>
      <p:sp>
        <p:nvSpPr>
          <p:cNvPr id="4" name="Slide Number Placeholder 3"/>
          <p:cNvSpPr>
            <a:spLocks noGrp="1"/>
          </p:cNvSpPr>
          <p:nvPr>
            <p:ph type="sldNum" sz="quarter" idx="10"/>
          </p:nvPr>
        </p:nvSpPr>
        <p:spPr/>
        <p:txBody>
          <a:bodyPr/>
          <a:lstStyle/>
          <a:p>
            <a:fld id="{D370EDD9-38D1-43DC-B50B-AA735453608E}" type="slidenum">
              <a:rPr lang="en-US" smtClean="0"/>
              <a:t>17</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just"/>
            <a:r>
              <a:rPr lang="en-GB" dirty="0"/>
              <a:t>Attah, R.U., Garba, B.M.P., Gil-</a:t>
            </a:r>
            <a:r>
              <a:rPr lang="en-GB" dirty="0" err="1"/>
              <a:t>Ozoudeh</a:t>
            </a:r>
            <a:r>
              <a:rPr lang="en-GB" dirty="0"/>
              <a:t>, I. and </a:t>
            </a:r>
            <a:r>
              <a:rPr lang="en-GB" dirty="0" err="1"/>
              <a:t>Iwuanyanwu</a:t>
            </a:r>
            <a:r>
              <a:rPr lang="en-GB" dirty="0"/>
              <a:t>, O., (2024). Corporate banking strategies and financial services innovation: Conceptual analysis for driving corporate growth and market expansion. </a:t>
            </a:r>
            <a:r>
              <a:rPr lang="en-GB" i="1" dirty="0"/>
              <a:t>Int J Eng Res Dev</a:t>
            </a:r>
            <a:r>
              <a:rPr lang="en-GB" dirty="0"/>
              <a:t>, </a:t>
            </a:r>
            <a:r>
              <a:rPr lang="en-GB" i="1" dirty="0"/>
              <a:t>20</a:t>
            </a:r>
            <a:r>
              <a:rPr lang="en-GB" dirty="0"/>
              <a:t>(11), pp.1339-49.</a:t>
            </a:r>
            <a:endParaRPr lang="en-US" dirty="0"/>
          </a:p>
          <a:p>
            <a:pPr algn="just"/>
            <a:r>
              <a:rPr lang="en-GB" dirty="0"/>
              <a:t>Bristol-Alagbariya, B., </a:t>
            </a:r>
            <a:r>
              <a:rPr lang="en-GB" dirty="0" err="1"/>
              <a:t>Ayanponle</a:t>
            </a:r>
            <a:r>
              <a:rPr lang="en-GB" dirty="0"/>
              <a:t>, O.L. and </a:t>
            </a:r>
            <a:r>
              <a:rPr lang="en-GB" dirty="0" err="1"/>
              <a:t>Ogedengbe</a:t>
            </a:r>
            <a:r>
              <a:rPr lang="en-GB" dirty="0"/>
              <a:t>, D.E., (2022). Developing and implementing advanced performance management systems for enhanced organizational productivity. </a:t>
            </a:r>
            <a:r>
              <a:rPr lang="en-GB" i="1" dirty="0"/>
              <a:t>World Journal of Advanced Science and Technology</a:t>
            </a:r>
            <a:r>
              <a:rPr lang="en-GB" dirty="0"/>
              <a:t>, </a:t>
            </a:r>
            <a:r>
              <a:rPr lang="en-GB" i="1" dirty="0"/>
              <a:t>2</a:t>
            </a:r>
            <a:r>
              <a:rPr lang="en-GB" dirty="0"/>
              <a:t>(1), pp.39-46.</a:t>
            </a:r>
            <a:endParaRPr lang="en-US" dirty="0"/>
          </a:p>
          <a:p>
            <a:pPr algn="just"/>
            <a:r>
              <a:rPr lang="en-GB" dirty="0"/>
              <a:t>British Petroleum, (2026). </a:t>
            </a:r>
            <a:r>
              <a:rPr lang="en-GB" i="1" dirty="0"/>
              <a:t>About us of Company.</a:t>
            </a:r>
            <a:r>
              <a:rPr lang="en-GB" dirty="0"/>
              <a:t> [Online] Available through &lt;https://</a:t>
            </a:r>
            <a:r>
              <a:rPr lang="en-GB" dirty="0" err="1"/>
              <a:t>shorturl.at</a:t>
            </a:r>
            <a:r>
              <a:rPr lang="en-GB" dirty="0"/>
              <a:t>/</a:t>
            </a:r>
            <a:r>
              <a:rPr lang="en-GB" dirty="0" err="1"/>
              <a:t>cquyi</a:t>
            </a:r>
            <a:r>
              <a:rPr lang="en-GB" dirty="0"/>
              <a:t>&gt; [Accessed on 06 February 2026]</a:t>
            </a:r>
            <a:endParaRPr lang="en-US" dirty="0"/>
          </a:p>
          <a:p>
            <a:pPr algn="just"/>
            <a:r>
              <a:rPr lang="en-GB" dirty="0"/>
              <a:t>De Colle, S., Freeman, R.E. and Wicks, A.C., (2024). Toward humanistic business ethics. </a:t>
            </a:r>
            <a:r>
              <a:rPr lang="en-GB" i="1" dirty="0"/>
              <a:t>Business &amp; Society</a:t>
            </a:r>
            <a:r>
              <a:rPr lang="en-GB" dirty="0"/>
              <a:t>, </a:t>
            </a:r>
            <a:r>
              <a:rPr lang="en-GB" i="1" dirty="0"/>
              <a:t>63</a:t>
            </a:r>
            <a:r>
              <a:rPr lang="en-GB" dirty="0"/>
              <a:t>(3), pp.542-571.</a:t>
            </a:r>
            <a:endParaRPr lang="en-US" dirty="0"/>
          </a:p>
          <a:p>
            <a:pPr algn="just"/>
            <a:r>
              <a:rPr lang="en-GB" dirty="0"/>
              <a:t>Grant, K.A., (2025). Experiential learning. </a:t>
            </a:r>
            <a:r>
              <a:rPr lang="en-GB" i="1" dirty="0"/>
              <a:t>Practical Applications of Experiential and Community-Engaged Learning Methods in Business: High-Impact Teaching Practices in Business Education</a:t>
            </a:r>
            <a:r>
              <a:rPr lang="en-GB" dirty="0"/>
              <a:t>, </a:t>
            </a:r>
            <a:r>
              <a:rPr lang="en-GB" i="1" dirty="0"/>
              <a:t>1</a:t>
            </a:r>
            <a:r>
              <a:rPr lang="en-GB" dirty="0"/>
              <a:t>, p.91.</a:t>
            </a:r>
            <a:endParaRPr lang="en-US" dirty="0"/>
          </a:p>
          <a:p>
            <a:pPr algn="just"/>
            <a:r>
              <a:rPr lang="en-GB" dirty="0"/>
              <a:t>John, B., (2024). The Role of Continuous Learning and Development in Sustaining Employee Competence and High Performance.</a:t>
            </a:r>
            <a:endParaRPr lang="en-US" dirty="0"/>
          </a:p>
          <a:p>
            <a:pPr algn="just"/>
            <a:r>
              <a:rPr lang="en-GB" dirty="0"/>
              <a:t>Kanhaiya, K.S.S., (2024). Towards a Conceptual Framework of Sustainable Team Dynamics. </a:t>
            </a:r>
            <a:r>
              <a:rPr lang="en-GB" i="1" dirty="0"/>
              <a:t>Available at SSRN 5289285</a:t>
            </a:r>
            <a:r>
              <a:rPr lang="en-GB" dirty="0"/>
              <a:t>.</a:t>
            </a:r>
            <a:endParaRPr lang="en-US" dirty="0"/>
          </a:p>
          <a:p>
            <a:pPr algn="just"/>
            <a:r>
              <a:rPr lang="en-GB" dirty="0"/>
              <a:t>Liu, W.S.K., (2025). RETRACTED ARTICLE: Global Leadership Dynamics: Refining Executive Selection in Multinational Corporations. </a:t>
            </a:r>
            <a:r>
              <a:rPr lang="en-GB" i="1" dirty="0"/>
              <a:t>Journal of the Knowledge Economy</a:t>
            </a:r>
            <a:r>
              <a:rPr lang="en-GB" dirty="0"/>
              <a:t>, </a:t>
            </a:r>
            <a:r>
              <a:rPr lang="en-GB" i="1" dirty="0"/>
              <a:t>16</a:t>
            </a:r>
            <a:r>
              <a:rPr lang="en-GB" dirty="0"/>
              <a:t>(2), pp.6687-6731.</a:t>
            </a:r>
            <a:endParaRPr lang="en-US" dirty="0"/>
          </a:p>
          <a:p>
            <a:pPr algn="just"/>
            <a:r>
              <a:rPr lang="en-GB" dirty="0"/>
              <a:t>Lopes, A.S., Sargento, A. and </a:t>
            </a:r>
            <a:r>
              <a:rPr lang="en-GB" dirty="0" err="1"/>
              <a:t>Farto</a:t>
            </a:r>
            <a:r>
              <a:rPr lang="en-GB" dirty="0"/>
              <a:t>, J., (2023). Training in digital skills—the perspective of workers in public sector. </a:t>
            </a:r>
            <a:r>
              <a:rPr lang="en-GB" i="1" dirty="0"/>
              <a:t>Sustainability</a:t>
            </a:r>
            <a:r>
              <a:rPr lang="en-GB" dirty="0"/>
              <a:t>, </a:t>
            </a:r>
            <a:r>
              <a:rPr lang="en-GB" i="1" dirty="0"/>
              <a:t>15</a:t>
            </a:r>
            <a:r>
              <a:rPr lang="en-GB" dirty="0"/>
              <a:t>(13), p.10577.</a:t>
            </a:r>
            <a:endParaRPr lang="en-US" dirty="0"/>
          </a:p>
          <a:p>
            <a:pPr algn="just"/>
            <a:r>
              <a:rPr lang="en-GB" dirty="0"/>
              <a:t>Macro Trends, (2026). </a:t>
            </a:r>
            <a:r>
              <a:rPr lang="en-GB" i="1" dirty="0"/>
              <a:t>Revenue of British Petroleum.</a:t>
            </a:r>
            <a:r>
              <a:rPr lang="en-GB" dirty="0"/>
              <a:t> [Online] Available through &lt;https://</a:t>
            </a:r>
            <a:r>
              <a:rPr lang="en-GB" dirty="0" err="1"/>
              <a:t>shorturl.at</a:t>
            </a:r>
            <a:r>
              <a:rPr lang="en-GB" dirty="0"/>
              <a:t>/</a:t>
            </a:r>
            <a:r>
              <a:rPr lang="en-GB" dirty="0" err="1"/>
              <a:t>HbpTd</a:t>
            </a:r>
            <a:r>
              <a:rPr lang="en-GB" dirty="0"/>
              <a:t>&gt; [Accessed on 07 February 2026]</a:t>
            </a:r>
            <a:endParaRPr lang="en-US" dirty="0"/>
          </a:p>
          <a:p>
            <a:pPr algn="just"/>
            <a:r>
              <a:rPr lang="en-GB" dirty="0"/>
              <a:t>Mustafa, B. and Lleshi, S., (2024). The impact of lifelong learning and investments in employee development on employee productivity and performance. </a:t>
            </a:r>
            <a:r>
              <a:rPr lang="en-GB" i="1" dirty="0"/>
              <a:t>Multidisciplinary Reviews</a:t>
            </a:r>
            <a:r>
              <a:rPr lang="en-GB" dirty="0"/>
              <a:t>, </a:t>
            </a:r>
            <a:r>
              <a:rPr lang="en-GB" i="1" dirty="0"/>
              <a:t>7</a:t>
            </a:r>
            <a:r>
              <a:rPr lang="en-GB" dirty="0"/>
              <a:t>(8), pp.2024175-2024175.</a:t>
            </a:r>
            <a:endParaRPr lang="en-US" dirty="0"/>
          </a:p>
          <a:p>
            <a:pPr algn="just"/>
            <a:r>
              <a:rPr lang="en-GB" dirty="0" err="1"/>
              <a:t>Nurfadillah</a:t>
            </a:r>
            <a:r>
              <a:rPr lang="en-GB" dirty="0"/>
              <a:t>, N., Muis, A.A., </a:t>
            </a:r>
            <a:r>
              <a:rPr lang="en-GB" dirty="0" err="1"/>
              <a:t>Khaisyurahman</a:t>
            </a:r>
            <a:r>
              <a:rPr lang="en-GB" dirty="0"/>
              <a:t>, A. and </a:t>
            </a:r>
            <a:r>
              <a:rPr lang="en-GB" dirty="0" err="1"/>
              <a:t>Sapitri</a:t>
            </a:r>
            <a:r>
              <a:rPr lang="en-GB" dirty="0"/>
              <a:t>, E., (2024), January. </a:t>
            </a:r>
            <a:r>
              <a:rPr lang="en-GB" dirty="0" err="1"/>
              <a:t>Behavioristic</a:t>
            </a:r>
            <a:r>
              <a:rPr lang="en-GB" dirty="0"/>
              <a:t> Learning Theory. In </a:t>
            </a:r>
            <a:r>
              <a:rPr lang="en-GB" i="1" dirty="0"/>
              <a:t>Proceeding of International Conference on Education, Society and Humanity</a:t>
            </a:r>
            <a:r>
              <a:rPr lang="en-GB" dirty="0"/>
              <a:t> (Vol. 2, No. 1, pp. 1268-1274).</a:t>
            </a:r>
            <a:endParaRPr lang="en-US" dirty="0"/>
          </a:p>
          <a:p>
            <a:pPr algn="just"/>
            <a:r>
              <a:rPr lang="en-GB" dirty="0"/>
              <a:t>Skiba, R., (2024). </a:t>
            </a:r>
            <a:r>
              <a:rPr lang="en-GB" i="1" dirty="0"/>
              <a:t>Managing recruitment and onboarding</a:t>
            </a:r>
            <a:r>
              <a:rPr lang="en-GB" dirty="0"/>
              <a:t>. After Midnight Publishing.</a:t>
            </a:r>
            <a:endParaRPr lang="en-US" dirty="0"/>
          </a:p>
          <a:p>
            <a:pPr algn="just"/>
            <a:r>
              <a:rPr lang="en-GB" dirty="0"/>
              <a:t>Soh, J., (2023). </a:t>
            </a:r>
            <a:r>
              <a:rPr lang="en-GB" i="1" dirty="0"/>
              <a:t>Career &amp; Employability: A Practical Guide to Building a Successful Future at Work</a:t>
            </a:r>
            <a:r>
              <a:rPr lang="en-GB" dirty="0"/>
              <a:t>. Scola Books.</a:t>
            </a:r>
            <a:endParaRPr lang="en-US" dirty="0"/>
          </a:p>
          <a:p>
            <a:pPr algn="just"/>
            <a:r>
              <a:rPr lang="en-GB" dirty="0"/>
              <a:t>Sousa, R.R.A.D., </a:t>
            </a:r>
            <a:r>
              <a:rPr lang="en-GB" dirty="0" err="1"/>
              <a:t>Carth</a:t>
            </a:r>
            <a:r>
              <a:rPr lang="en-GB" dirty="0"/>
              <a:t>, J.L. and Nascimento, E.D.S., (2023). Recruitment and selection: strategies to attract, recruit and select the best talent for the organization. </a:t>
            </a:r>
            <a:r>
              <a:rPr lang="en-GB" i="1" dirty="0" err="1"/>
              <a:t>Istacien</a:t>
            </a:r>
            <a:r>
              <a:rPr lang="en-GB" i="1" dirty="0"/>
              <a:t> Multidisciplinary Scientific Journal</a:t>
            </a:r>
            <a:r>
              <a:rPr lang="en-GB" dirty="0"/>
              <a:t>, </a:t>
            </a:r>
            <a:r>
              <a:rPr lang="en-GB" i="1" dirty="0"/>
              <a:t>1</a:t>
            </a:r>
            <a:r>
              <a:rPr lang="en-GB" dirty="0"/>
              <a:t>(2), pp.1-16.</a:t>
            </a:r>
            <a:endParaRPr lang="en-US" dirty="0"/>
          </a:p>
          <a:p>
            <a:pPr algn="just"/>
            <a:r>
              <a:rPr lang="en-GB" dirty="0"/>
              <a:t>Susanto, P.C., </a:t>
            </a:r>
            <a:r>
              <a:rPr lang="en-GB" dirty="0" err="1"/>
              <a:t>Sugiyanto</a:t>
            </a:r>
            <a:r>
              <a:rPr lang="en-GB" dirty="0"/>
              <a:t>, S., Rachman, S., </a:t>
            </a:r>
            <a:r>
              <a:rPr lang="en-GB" dirty="0" err="1"/>
              <a:t>Saepudin</a:t>
            </a:r>
            <a:r>
              <a:rPr lang="en-GB" dirty="0"/>
              <a:t>, T.H. and Ismail, D.H., (2024). Human Resource Management Concepts: Recruitment, Job Analysis, Job Evaluation, Remuneration and Organizational Development. </a:t>
            </a:r>
            <a:r>
              <a:rPr lang="en-GB" i="1" dirty="0" err="1"/>
              <a:t>Greenation</a:t>
            </a:r>
            <a:r>
              <a:rPr lang="en-GB" i="1" dirty="0"/>
              <a:t> International Journal of Law and Social Sciences</a:t>
            </a:r>
            <a:r>
              <a:rPr lang="en-GB" dirty="0"/>
              <a:t>, </a:t>
            </a:r>
            <a:r>
              <a:rPr lang="en-GB" i="1" dirty="0"/>
              <a:t>2</a:t>
            </a:r>
            <a:r>
              <a:rPr lang="en-GB" dirty="0"/>
              <a:t>(3), pp.88-104.</a:t>
            </a:r>
            <a:endParaRPr lang="en-US" dirty="0"/>
          </a:p>
          <a:p>
            <a:pPr algn="just"/>
            <a:r>
              <a:rPr lang="en-GB" dirty="0"/>
              <a:t>Xu, W., Guo, D., Mi, J., Qian, Y., Zheng, K. and Ding, W., (2023). Two-way concept-cognitive learning via concept movement viewpoint. </a:t>
            </a:r>
            <a:r>
              <a:rPr lang="en-GB" i="1" dirty="0"/>
              <a:t>IEEE Transactions on Neural Networks and Learning Systems</a:t>
            </a:r>
            <a:r>
              <a:rPr lang="en-GB" dirty="0"/>
              <a:t>, </a:t>
            </a:r>
            <a:r>
              <a:rPr lang="en-GB" i="1" dirty="0"/>
              <a:t>34</a:t>
            </a:r>
            <a:r>
              <a:rPr lang="en-GB" dirty="0"/>
              <a:t>(10), pp.6798-6812.</a:t>
            </a:r>
            <a:endParaRPr lang="en-US" dirty="0"/>
          </a:p>
          <a:p>
            <a:endParaRPr lang="en-US" dirty="0"/>
          </a:p>
        </p:txBody>
      </p:sp>
      <p:sp>
        <p:nvSpPr>
          <p:cNvPr id="4" name="Slide Number Placeholder 3"/>
          <p:cNvSpPr>
            <a:spLocks noGrp="1"/>
          </p:cNvSpPr>
          <p:nvPr>
            <p:ph type="sldNum" sz="quarter" idx="5"/>
          </p:nvPr>
        </p:nvSpPr>
        <p:spPr/>
        <p:txBody>
          <a:bodyPr/>
          <a:lstStyle/>
          <a:p>
            <a:fld id="{D370EDD9-38D1-43DC-B50B-AA735453608E}" type="slidenum">
              <a:rPr lang="en-US" smtClean="0"/>
              <a:t>18</a:t>
            </a:fld>
            <a:endParaRPr lang="en-US"/>
          </a:p>
        </p:txBody>
      </p:sp>
    </p:spTree>
    <p:extLst>
      <p:ext uri="{BB962C8B-B14F-4D97-AF65-F5344CB8AC3E}">
        <p14:creationId xmlns:p14="http://schemas.microsoft.com/office/powerpoint/2010/main" val="1818392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F6DF919B-928D-46C6-8303-51A0911AAF37}" type="datetime1">
              <a:rPr lang="en-US" smtClean="0"/>
              <a:t>2/14/2026</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7505F59-171F-4C4A-B5FA-40886ED1779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7723EF-B2D6-489B-8B3F-78E2685D90C1}" type="datetime1">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505F59-171F-4C4A-B5FA-40886ED1779B}" type="slidenum">
              <a:rPr lang="en-US" smtClean="0"/>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D65C0E3-EB10-40FA-B11C-8B9C4337D744}" type="datetime1">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505F59-171F-4C4A-B5FA-40886ED1779B}"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F1C7CDB-9AC8-4121-AE21-7972D7D2CD23}" type="datetime1">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505F59-171F-4C4A-B5FA-40886ED1779B}" type="slidenum">
              <a:rPr lang="en-US" smtClean="0"/>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AE46303-D373-4E03-A51E-4F29FDE4EB53}" type="datetime1">
              <a:rPr lang="en-US" smtClean="0"/>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7505F59-171F-4C4A-B5FA-40886ED1779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A012FCDC-742F-4AC2-BE88-C353CAB4EC52}" type="datetime1">
              <a:rPr lang="en-US" smtClean="0"/>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505F59-171F-4C4A-B5FA-40886ED1779B}" type="slidenum">
              <a:rPr lang="en-US" smtClean="0"/>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584C0A-92E0-42C6-85FE-20A3984DE365}" type="datetime1">
              <a:rPr lang="en-US" smtClean="0"/>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505F59-171F-4C4A-B5FA-40886ED1779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703995FC-E33C-4BCC-8664-E2242C718192}" type="datetime1">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505F59-171F-4C4A-B5FA-40886ED1779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FE92D7B-5A46-4802-B632-A080D7F2ACA1}" type="datetime1">
              <a:rPr lang="en-US" smtClean="0"/>
              <a:t>2/14/2026</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7505F59-171F-4C4A-B5FA-40886ED1779B}"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8607B4-F397-4775-900F-74CADE1A0247}" type="datetime1">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505F59-171F-4C4A-B5FA-40886ED1779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E2E0637-3698-4863-B92E-1594FFF7F2A1}" type="datetime1">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505F59-171F-4C4A-B5FA-40886ED1779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EE088958-5439-4014-9C5F-3B794995C213}" type="datetime1">
              <a:rPr lang="en-US" smtClean="0"/>
              <a:t>2/14/2026</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7505F59-171F-4C4A-B5FA-40886ED1779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381001"/>
            <a:ext cx="7772400" cy="3201362"/>
          </a:xfrm>
        </p:spPr>
        <p:txBody>
          <a:bodyPr vert="horz" lIns="91440" tIns="45720" rIns="91440" bIns="45720" anchor="b">
            <a:noAutofit/>
            <a:scene3d>
              <a:camera prst="orthographicFront"/>
              <a:lightRig rig="soft" dir="t"/>
            </a:scene3d>
            <a:sp3d prstMaterial="softEdge">
              <a:bevelT w="25400" h="25400"/>
            </a:sp3d>
          </a:bodyPr>
          <a:lstStyle/>
          <a:p>
            <a:pPr algn="ctr"/>
            <a:r>
              <a:rPr lang="en-GB" sz="2800" dirty="0">
                <a:solidFill>
                  <a:schemeClr val="tx1"/>
                </a:solidFill>
              </a:rPr>
              <a:t>Developing and Managing Individuals and Teams</a:t>
            </a:r>
            <a:br>
              <a:rPr lang="en-US" sz="2800" dirty="0">
                <a:solidFill>
                  <a:schemeClr val="tx1"/>
                </a:solidFill>
              </a:rPr>
            </a:br>
            <a:r>
              <a:rPr lang="en-GB" sz="2800" dirty="0">
                <a:solidFill>
                  <a:schemeClr val="tx1"/>
                </a:solidFill>
              </a:rPr>
              <a:t>Student name: Khaled Al saman</a:t>
            </a:r>
            <a:br>
              <a:rPr lang="en-US" sz="2800" dirty="0">
                <a:solidFill>
                  <a:schemeClr val="tx1"/>
                </a:solidFill>
              </a:rPr>
            </a:br>
            <a:r>
              <a:rPr lang="en-GB" sz="2800" dirty="0">
                <a:solidFill>
                  <a:schemeClr val="tx1"/>
                </a:solidFill>
              </a:rPr>
              <a:t>Student ID: 2329747</a:t>
            </a:r>
            <a:br>
              <a:rPr lang="en-GB" sz="2800" dirty="0">
                <a:solidFill>
                  <a:schemeClr val="tx1"/>
                </a:solidFill>
                <a:cs typeface="Arial"/>
              </a:rPr>
            </a:br>
            <a:r>
              <a:rPr lang="en-GB" sz="2800" dirty="0">
                <a:solidFill>
                  <a:schemeClr val="tx1"/>
                </a:solidFill>
                <a:cs typeface="Arial"/>
              </a:rPr>
              <a:t>Lecturer name: Mudassar Hasan</a:t>
            </a:r>
            <a:br>
              <a:rPr lang="en-US" sz="2800" dirty="0"/>
            </a:br>
            <a:r>
              <a:rPr lang="en-GB" sz="2800" dirty="0">
                <a:solidFill>
                  <a:schemeClr val="tx1"/>
                </a:solidFill>
              </a:rPr>
              <a:t>Year: 2025-2026</a:t>
            </a:r>
            <a:br>
              <a:rPr lang="en-US" sz="2800" dirty="0">
                <a:solidFill>
                  <a:schemeClr val="tx1"/>
                </a:solidFill>
              </a:rPr>
            </a:br>
            <a:r>
              <a:rPr lang="en-GB" sz="2800" dirty="0">
                <a:solidFill>
                  <a:schemeClr val="tx1"/>
                </a:solidFill>
              </a:rPr>
              <a:t>Module Leader: Doreen Nyaa </a:t>
            </a:r>
            <a:r>
              <a:rPr lang="en-GB" sz="2800" dirty="0" err="1">
                <a:solidFill>
                  <a:schemeClr val="tx1"/>
                </a:solidFill>
              </a:rPr>
              <a:t>Amundam</a:t>
            </a:r>
            <a:br>
              <a:rPr lang="en-US" sz="2800" dirty="0">
                <a:solidFill>
                  <a:schemeClr val="tx1"/>
                </a:solidFill>
              </a:rPr>
            </a:br>
            <a:r>
              <a:rPr lang="en-GB" sz="2800" dirty="0">
                <a:solidFill>
                  <a:schemeClr val="tx1"/>
                </a:solidFill>
              </a:rPr>
              <a:t>Nishi Ramsurrun</a:t>
            </a:r>
            <a:endParaRPr lang="en-US" sz="2800" dirty="0">
              <a:solidFill>
                <a:schemeClr val="tx1"/>
              </a:solidFill>
            </a:endParaRPr>
          </a:p>
        </p:txBody>
      </p:sp>
      <p:pic>
        <p:nvPicPr>
          <p:cNvPr id="30721" name="Picture 1"/>
          <p:cNvPicPr>
            <a:picLocks noChangeAspect="1" noChangeArrowheads="1"/>
          </p:cNvPicPr>
          <p:nvPr/>
        </p:nvPicPr>
        <p:blipFill>
          <a:blip r:embed="rId2"/>
          <a:srcRect/>
          <a:stretch>
            <a:fillRect/>
          </a:stretch>
        </p:blipFill>
        <p:spPr bwMode="auto">
          <a:xfrm>
            <a:off x="2209800" y="3612361"/>
            <a:ext cx="4613275" cy="2559839"/>
          </a:xfrm>
          <a:prstGeom prst="rect">
            <a:avLst/>
          </a:prstGeom>
          <a:ln>
            <a:noFill/>
          </a:ln>
          <a:effectLst>
            <a:softEdge rad="112500"/>
          </a:effectLst>
        </p:spPr>
      </p:pic>
      <p:sp>
        <p:nvSpPr>
          <p:cNvPr id="7" name="Slide Number Placeholder 6"/>
          <p:cNvSpPr>
            <a:spLocks noGrp="1"/>
          </p:cNvSpPr>
          <p:nvPr>
            <p:ph type="sldNum" sz="quarter" idx="12"/>
          </p:nvPr>
        </p:nvSpPr>
        <p:spPr/>
        <p:txBody>
          <a:bodyPr/>
          <a:lstStyle/>
          <a:p>
            <a:fld id="{67505F59-171F-4C4A-B5FA-40886ED1779B}" type="slidenum">
              <a:rPr lang="en-US" smtClean="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3200400" cy="1947672"/>
          </a:xfrm>
        </p:spPr>
        <p:txBody>
          <a:bodyPr>
            <a:normAutofit/>
          </a:bodyPr>
          <a:lstStyle/>
          <a:p>
            <a:pPr>
              <a:lnSpc>
                <a:spcPct val="150000"/>
              </a:lnSpc>
            </a:pPr>
            <a:r>
              <a:rPr lang="en-GB" sz="1100" dirty="0"/>
              <a:t>Introduction	</a:t>
            </a:r>
            <a:endParaRPr lang="en-US" sz="1100" dirty="0"/>
          </a:p>
          <a:p>
            <a:pPr>
              <a:lnSpc>
                <a:spcPct val="150000"/>
              </a:lnSpc>
            </a:pPr>
            <a:r>
              <a:rPr lang="en-GB" sz="1100" dirty="0"/>
              <a:t>Company Overview	</a:t>
            </a:r>
            <a:endParaRPr lang="en-US" sz="1100" dirty="0"/>
          </a:p>
          <a:p>
            <a:pPr>
              <a:lnSpc>
                <a:spcPct val="150000"/>
              </a:lnSpc>
            </a:pPr>
            <a:r>
              <a:rPr lang="en-GB" sz="1100" dirty="0"/>
              <a:t>Recruitment Process</a:t>
            </a:r>
            <a:endParaRPr lang="en-US" sz="1100" dirty="0"/>
          </a:p>
          <a:p>
            <a:pPr>
              <a:lnSpc>
                <a:spcPct val="150000"/>
              </a:lnSpc>
            </a:pPr>
            <a:r>
              <a:rPr lang="en-GB" sz="1100" dirty="0"/>
              <a:t>Learning and Development needs	</a:t>
            </a:r>
            <a:endParaRPr lang="en-US" sz="1100" dirty="0"/>
          </a:p>
          <a:p>
            <a:pPr>
              <a:lnSpc>
                <a:spcPct val="150000"/>
              </a:lnSpc>
            </a:pPr>
            <a:r>
              <a:rPr lang="en-GB" sz="1100" dirty="0"/>
              <a:t>Conclusion	</a:t>
            </a:r>
            <a:endParaRPr lang="en-US" sz="1100" dirty="0"/>
          </a:p>
          <a:p>
            <a:pPr>
              <a:lnSpc>
                <a:spcPct val="150000"/>
              </a:lnSpc>
            </a:pPr>
            <a:r>
              <a:rPr lang="en-GB" sz="1100" dirty="0"/>
              <a:t>References	</a:t>
            </a:r>
            <a:endParaRPr lang="en-US" sz="1100" dirty="0"/>
          </a:p>
        </p:txBody>
      </p:sp>
      <p:sp>
        <p:nvSpPr>
          <p:cNvPr id="2" name="Title 1"/>
          <p:cNvSpPr>
            <a:spLocks noGrp="1"/>
          </p:cNvSpPr>
          <p:nvPr>
            <p:ph type="title"/>
          </p:nvPr>
        </p:nvSpPr>
        <p:spPr/>
        <p:txBody>
          <a:bodyPr>
            <a:normAutofit/>
          </a:bodyPr>
          <a:lstStyle/>
          <a:p>
            <a:pPr algn="ctr"/>
            <a:r>
              <a:rPr lang="en-GB" sz="3600" dirty="0">
                <a:solidFill>
                  <a:schemeClr val="tx1"/>
                </a:solidFill>
              </a:rPr>
              <a:t>Table of Content</a:t>
            </a:r>
            <a:endParaRPr lang="en-US" sz="3600" dirty="0">
              <a:solidFill>
                <a:schemeClr val="tx1"/>
              </a:solidFill>
            </a:endParaRPr>
          </a:p>
        </p:txBody>
      </p:sp>
      <p:sp>
        <p:nvSpPr>
          <p:cNvPr id="4" name="Slide Number Placeholder 3"/>
          <p:cNvSpPr>
            <a:spLocks noGrp="1"/>
          </p:cNvSpPr>
          <p:nvPr>
            <p:ph type="sldNum" sz="quarter" idx="12"/>
          </p:nvPr>
        </p:nvSpPr>
        <p:spPr/>
        <p:txBody>
          <a:bodyPr/>
          <a:lstStyle/>
          <a:p>
            <a:fld id="{67505F59-171F-4C4A-B5FA-40886ED1779B}" type="slidenum">
              <a:rPr lang="en-US" smtClean="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09928"/>
            <a:ext cx="8229600" cy="1795272"/>
          </a:xfrm>
        </p:spPr>
        <p:txBody>
          <a:bodyPr>
            <a:noAutofit/>
          </a:bodyPr>
          <a:lstStyle/>
          <a:p>
            <a:pPr algn="just">
              <a:lnSpc>
                <a:spcPct val="150000"/>
              </a:lnSpc>
            </a:pPr>
            <a:r>
              <a:rPr lang="en-GB" sz="1100" dirty="0"/>
              <a:t>Developing teams and individual is a process through which companies achieve the sustainable organisational performance within dynamic business environments (</a:t>
            </a:r>
            <a:r>
              <a:rPr lang="en-GB" sz="1100" dirty="0" err="1"/>
              <a:t>Kanhaiya</a:t>
            </a:r>
            <a:r>
              <a:rPr lang="en-GB" sz="1100" dirty="0"/>
              <a:t>, 2024). </a:t>
            </a:r>
            <a:endParaRPr lang="en-US" sz="1100" dirty="0"/>
          </a:p>
          <a:p>
            <a:pPr algn="just">
              <a:lnSpc>
                <a:spcPct val="150000"/>
              </a:lnSpc>
            </a:pPr>
            <a:r>
              <a:rPr lang="en-GB" sz="1100" dirty="0"/>
              <a:t>The presentation will focus on the firm British Petroleum that is a British Multinational Oil and Gas Company established in 1909 and is headquartered in London, United Kingdom (British Petroleum, 2026). </a:t>
            </a:r>
          </a:p>
          <a:p>
            <a:pPr algn="just">
              <a:lnSpc>
                <a:spcPct val="150000"/>
              </a:lnSpc>
            </a:pPr>
            <a:r>
              <a:rPr lang="en-GB" sz="1100" dirty="0"/>
              <a:t>It will also include the recruitment process for the team member on the job role of “senior accountant” inclusive of job description, analysis and person specification.</a:t>
            </a:r>
            <a:endParaRPr lang="en-US" sz="1100" dirty="0"/>
          </a:p>
        </p:txBody>
      </p:sp>
      <p:sp>
        <p:nvSpPr>
          <p:cNvPr id="2" name="Title 1"/>
          <p:cNvSpPr>
            <a:spLocks noGrp="1"/>
          </p:cNvSpPr>
          <p:nvPr>
            <p:ph type="title"/>
          </p:nvPr>
        </p:nvSpPr>
        <p:spPr/>
        <p:txBody>
          <a:bodyPr>
            <a:normAutofit/>
          </a:bodyPr>
          <a:lstStyle/>
          <a:p>
            <a:pPr algn="ctr"/>
            <a:r>
              <a:rPr lang="en-GB" sz="3600" dirty="0">
                <a:solidFill>
                  <a:schemeClr val="tx1"/>
                </a:solidFill>
                <a:effectLst/>
              </a:rPr>
              <a:t>Introduction</a:t>
            </a:r>
            <a:endParaRPr lang="en-US" sz="3600" dirty="0">
              <a:solidFill>
                <a:schemeClr val="tx1"/>
              </a:solidFill>
              <a:effectLst/>
            </a:endParaRPr>
          </a:p>
        </p:txBody>
      </p:sp>
      <p:pic>
        <p:nvPicPr>
          <p:cNvPr id="28673" name="Picture 1"/>
          <p:cNvPicPr>
            <a:picLocks noChangeAspect="1" noChangeArrowheads="1"/>
          </p:cNvPicPr>
          <p:nvPr/>
        </p:nvPicPr>
        <p:blipFill>
          <a:blip r:embed="rId3"/>
          <a:srcRect/>
          <a:stretch>
            <a:fillRect/>
          </a:stretch>
        </p:blipFill>
        <p:spPr bwMode="auto">
          <a:xfrm>
            <a:off x="4876800" y="3328508"/>
            <a:ext cx="3667125" cy="26998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Slide Number Placeholder 4"/>
          <p:cNvSpPr>
            <a:spLocks noGrp="1"/>
          </p:cNvSpPr>
          <p:nvPr>
            <p:ph type="sldNum" sz="quarter" idx="12"/>
          </p:nvPr>
        </p:nvSpPr>
        <p:spPr/>
        <p:txBody>
          <a:bodyPr/>
          <a:lstStyle/>
          <a:p>
            <a:fld id="{67505F59-171F-4C4A-B5FA-40886ED1779B}" type="slidenum">
              <a:rPr lang="en-US" smtClean="0"/>
              <a:t>3</a:t>
            </a:fld>
            <a:endParaRPr lang="en-US"/>
          </a:p>
        </p:txBody>
      </p:sp>
      <p:sp>
        <p:nvSpPr>
          <p:cNvPr id="6" name="TextBox 5">
            <a:extLst>
              <a:ext uri="{FF2B5EF4-FFF2-40B4-BE49-F238E27FC236}">
                <a16:creationId xmlns:a16="http://schemas.microsoft.com/office/drawing/2014/main" id="{09D81255-D133-B930-C933-60BE0A9A750C}"/>
              </a:ext>
            </a:extLst>
          </p:cNvPr>
          <p:cNvSpPr txBox="1"/>
          <p:nvPr/>
        </p:nvSpPr>
        <p:spPr>
          <a:xfrm>
            <a:off x="6019800" y="6096000"/>
            <a:ext cx="4581832" cy="369332"/>
          </a:xfrm>
          <a:prstGeom prst="rect">
            <a:avLst/>
          </a:prstGeom>
          <a:noFill/>
        </p:spPr>
        <p:txBody>
          <a:bodyPr wrap="square">
            <a:spAutoFit/>
          </a:bodyPr>
          <a:lstStyle/>
          <a:p>
            <a:r>
              <a:rPr lang="en-GB" sz="1800" dirty="0"/>
              <a:t>(Kanhaiya, 2024)</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81400" y="1371600"/>
            <a:ext cx="5105400" cy="3200400"/>
          </a:xfrm>
        </p:spPr>
        <p:txBody>
          <a:bodyPr>
            <a:normAutofit lnSpcReduction="10000"/>
          </a:bodyPr>
          <a:lstStyle/>
          <a:p>
            <a:pPr algn="just">
              <a:lnSpc>
                <a:spcPct val="150000"/>
              </a:lnSpc>
            </a:pPr>
            <a:r>
              <a:rPr lang="en-GB" sz="1100" dirty="0"/>
              <a:t>British Petroleum plc (BP) is a conglomerate in energy sector located in the United Kingdom and headquartered in London. </a:t>
            </a:r>
          </a:p>
          <a:p>
            <a:pPr algn="just">
              <a:lnSpc>
                <a:spcPct val="150000"/>
              </a:lnSpc>
            </a:pPr>
            <a:r>
              <a:rPr lang="en-GB" sz="1100" dirty="0"/>
              <a:t>The organisation was founded in the year 1909. </a:t>
            </a:r>
          </a:p>
          <a:p>
            <a:pPr algn="just">
              <a:lnSpc>
                <a:spcPct val="150000"/>
              </a:lnSpc>
            </a:pPr>
            <a:r>
              <a:rPr lang="en-GB" sz="1100" dirty="0"/>
              <a:t>The company has its operations in over 70 countries and it employs huge workforce in the international markets (British Petroleum, 2026).</a:t>
            </a:r>
            <a:endParaRPr lang="en-US" sz="1100" dirty="0"/>
          </a:p>
          <a:p>
            <a:pPr algn="just">
              <a:lnSpc>
                <a:spcPct val="150000"/>
              </a:lnSpc>
            </a:pPr>
            <a:r>
              <a:rPr lang="en-GB" sz="1100" dirty="0"/>
              <a:t>However, the attested image shows that the firm British Petroleum works with a proper level of influence in the Oil and gas sector of the United Kingdom.</a:t>
            </a:r>
          </a:p>
          <a:p>
            <a:pPr algn="just">
              <a:lnSpc>
                <a:spcPct val="150000"/>
              </a:lnSpc>
            </a:pPr>
            <a:r>
              <a:rPr lang="en-GB" sz="1100" dirty="0"/>
              <a:t>Under this, the firm had revenue base of around £ 194.629 Billion in revenues during 2024. </a:t>
            </a:r>
          </a:p>
          <a:p>
            <a:pPr algn="just">
              <a:lnSpc>
                <a:spcPct val="150000"/>
              </a:lnSpc>
            </a:pPr>
            <a:r>
              <a:rPr lang="en-GB" sz="1100" dirty="0"/>
              <a:t>However, these values went to the range of £ 192.895 Billion in the year 2025 (Macro Trends, 2026). </a:t>
            </a:r>
            <a:endParaRPr lang="en-US" sz="1100" dirty="0"/>
          </a:p>
        </p:txBody>
      </p:sp>
      <p:sp>
        <p:nvSpPr>
          <p:cNvPr id="2" name="Title 1"/>
          <p:cNvSpPr>
            <a:spLocks noGrp="1"/>
          </p:cNvSpPr>
          <p:nvPr>
            <p:ph type="title"/>
          </p:nvPr>
        </p:nvSpPr>
        <p:spPr/>
        <p:txBody>
          <a:bodyPr>
            <a:normAutofit/>
          </a:bodyPr>
          <a:lstStyle/>
          <a:p>
            <a:pPr algn="ctr"/>
            <a:r>
              <a:rPr lang="en-GB" sz="3600" dirty="0">
                <a:solidFill>
                  <a:schemeClr val="tx1"/>
                </a:solidFill>
                <a:effectLst/>
              </a:rPr>
              <a:t>Company Overview</a:t>
            </a:r>
            <a:endParaRPr lang="en-US" sz="3600" dirty="0">
              <a:solidFill>
                <a:schemeClr val="tx1"/>
              </a:solidFill>
              <a:effectLst/>
            </a:endParaRPr>
          </a:p>
        </p:txBody>
      </p:sp>
      <p:pic>
        <p:nvPicPr>
          <p:cNvPr id="4" name="Picture 3"/>
          <p:cNvPicPr/>
          <p:nvPr/>
        </p:nvPicPr>
        <p:blipFill>
          <a:blip r:embed="rId3"/>
          <a:srcRect/>
          <a:stretch>
            <a:fillRect/>
          </a:stretch>
        </p:blipFill>
        <p:spPr bwMode="auto">
          <a:xfrm>
            <a:off x="304800" y="1447800"/>
            <a:ext cx="3213100" cy="304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7649" name="Picture 1"/>
          <p:cNvPicPr>
            <a:picLocks noChangeAspect="1" noChangeArrowheads="1"/>
          </p:cNvPicPr>
          <p:nvPr/>
        </p:nvPicPr>
        <p:blipFill>
          <a:blip r:embed="rId4"/>
          <a:srcRect/>
          <a:stretch>
            <a:fillRect/>
          </a:stretch>
        </p:blipFill>
        <p:spPr bwMode="auto">
          <a:xfrm>
            <a:off x="4038600" y="4575316"/>
            <a:ext cx="4495800" cy="17492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p:cNvSpPr>
            <a:spLocks noGrp="1"/>
          </p:cNvSpPr>
          <p:nvPr>
            <p:ph type="sldNum" sz="quarter" idx="12"/>
          </p:nvPr>
        </p:nvSpPr>
        <p:spPr/>
        <p:txBody>
          <a:bodyPr/>
          <a:lstStyle/>
          <a:p>
            <a:fld id="{67505F59-171F-4C4A-B5FA-40886ED1779B}" type="slidenum">
              <a:rPr lang="en-US" smtClean="0"/>
              <a:t>4</a:t>
            </a:fld>
            <a:endParaRPr lang="en-US"/>
          </a:p>
        </p:txBody>
      </p:sp>
      <p:sp>
        <p:nvSpPr>
          <p:cNvPr id="7" name="TextBox 6">
            <a:extLst>
              <a:ext uri="{FF2B5EF4-FFF2-40B4-BE49-F238E27FC236}">
                <a16:creationId xmlns:a16="http://schemas.microsoft.com/office/drawing/2014/main" id="{3CA0D2A7-5905-B0B0-2A93-3E1CDF9E1995}"/>
              </a:ext>
            </a:extLst>
          </p:cNvPr>
          <p:cNvSpPr txBox="1"/>
          <p:nvPr/>
        </p:nvSpPr>
        <p:spPr>
          <a:xfrm>
            <a:off x="629265" y="4572000"/>
            <a:ext cx="4581832" cy="369332"/>
          </a:xfrm>
          <a:prstGeom prst="rect">
            <a:avLst/>
          </a:prstGeom>
          <a:noFill/>
        </p:spPr>
        <p:txBody>
          <a:bodyPr wrap="square">
            <a:spAutoFit/>
          </a:bodyPr>
          <a:lstStyle/>
          <a:p>
            <a:r>
              <a:rPr lang="en-GB" sz="1800" dirty="0"/>
              <a:t>(British Petroleum, 2026)</a:t>
            </a:r>
            <a:endParaRPr lang="en-US" dirty="0"/>
          </a:p>
        </p:txBody>
      </p:sp>
      <p:sp>
        <p:nvSpPr>
          <p:cNvPr id="9" name="TextBox 8">
            <a:extLst>
              <a:ext uri="{FF2B5EF4-FFF2-40B4-BE49-F238E27FC236}">
                <a16:creationId xmlns:a16="http://schemas.microsoft.com/office/drawing/2014/main" id="{A18F0E85-B785-26A4-B422-7F49CA25B8C1}"/>
              </a:ext>
            </a:extLst>
          </p:cNvPr>
          <p:cNvSpPr txBox="1"/>
          <p:nvPr/>
        </p:nvSpPr>
        <p:spPr>
          <a:xfrm>
            <a:off x="5105400" y="6369324"/>
            <a:ext cx="4581832" cy="369332"/>
          </a:xfrm>
          <a:prstGeom prst="rect">
            <a:avLst/>
          </a:prstGeom>
          <a:noFill/>
        </p:spPr>
        <p:txBody>
          <a:bodyPr wrap="square">
            <a:spAutoFit/>
          </a:bodyPr>
          <a:lstStyle/>
          <a:p>
            <a:r>
              <a:rPr lang="en-GB" sz="1800" dirty="0"/>
              <a:t>(British Petroleum, 2026)</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09928"/>
            <a:ext cx="8229600" cy="2176272"/>
          </a:xfrm>
        </p:spPr>
        <p:txBody>
          <a:bodyPr>
            <a:normAutofit/>
          </a:bodyPr>
          <a:lstStyle/>
          <a:p>
            <a:pPr algn="just">
              <a:lnSpc>
                <a:spcPct val="150000"/>
              </a:lnSpc>
            </a:pPr>
            <a:r>
              <a:rPr lang="en-GB" sz="1100" dirty="0"/>
              <a:t>Hiring an appropriate team member is vital because of the size, complexity, and sensitivity of the businesses in the global arena (Liu, 2025). </a:t>
            </a:r>
          </a:p>
          <a:p>
            <a:pPr algn="just">
              <a:lnSpc>
                <a:spcPct val="150000"/>
              </a:lnSpc>
            </a:pPr>
            <a:r>
              <a:rPr lang="en-GB" sz="1100" dirty="0"/>
              <a:t>Being a multinational energy organisation, BP has a wide range of markets applying high levels of financial governance, reporting policies and compliance. </a:t>
            </a:r>
            <a:endParaRPr lang="en-US" sz="1100" dirty="0"/>
          </a:p>
          <a:p>
            <a:pPr algn="just">
              <a:lnSpc>
                <a:spcPct val="150000"/>
              </a:lnSpc>
            </a:pPr>
            <a:r>
              <a:rPr lang="en-GB" sz="1100" b="1" dirty="0"/>
              <a:t>Recruitment Process at BP</a:t>
            </a:r>
            <a:endParaRPr lang="en-US" sz="1100" dirty="0"/>
          </a:p>
          <a:p>
            <a:pPr algn="just">
              <a:lnSpc>
                <a:spcPct val="150000"/>
              </a:lnSpc>
            </a:pPr>
            <a:r>
              <a:rPr lang="en-GB" sz="1100" dirty="0"/>
              <a:t>Recruitment process is an event that is planned and organised to enable attraction and assessment of quality talents to be retained (Sousa </a:t>
            </a:r>
            <a:r>
              <a:rPr lang="en-GB" sz="1100" i="1" dirty="0"/>
              <a:t>et al.,</a:t>
            </a:r>
            <a:r>
              <a:rPr lang="en-GB" sz="1100" dirty="0"/>
              <a:t> 2023). </a:t>
            </a:r>
            <a:endParaRPr lang="en-US" sz="1100" dirty="0"/>
          </a:p>
        </p:txBody>
      </p:sp>
      <p:sp>
        <p:nvSpPr>
          <p:cNvPr id="2" name="Title 1"/>
          <p:cNvSpPr>
            <a:spLocks noGrp="1"/>
          </p:cNvSpPr>
          <p:nvPr>
            <p:ph type="title"/>
          </p:nvPr>
        </p:nvSpPr>
        <p:spPr/>
        <p:txBody>
          <a:bodyPr>
            <a:normAutofit/>
          </a:bodyPr>
          <a:lstStyle/>
          <a:p>
            <a:pPr algn="ctr"/>
            <a:r>
              <a:rPr lang="en-GB" sz="3600" dirty="0">
                <a:solidFill>
                  <a:schemeClr val="tx1"/>
                </a:solidFill>
                <a:effectLst/>
              </a:rPr>
              <a:t>Recruitment Process</a:t>
            </a:r>
            <a:endParaRPr lang="en-US" sz="3600" dirty="0">
              <a:solidFill>
                <a:schemeClr val="tx1"/>
              </a:solidFill>
              <a:effectLst/>
            </a:endParaRPr>
          </a:p>
        </p:txBody>
      </p:sp>
      <p:pic>
        <p:nvPicPr>
          <p:cNvPr id="26625" name="Picture 1"/>
          <p:cNvPicPr>
            <a:picLocks noChangeAspect="1" noChangeArrowheads="1"/>
          </p:cNvPicPr>
          <p:nvPr/>
        </p:nvPicPr>
        <p:blipFill>
          <a:blip r:embed="rId3"/>
          <a:srcRect/>
          <a:stretch>
            <a:fillRect/>
          </a:stretch>
        </p:blipFill>
        <p:spPr bwMode="auto">
          <a:xfrm>
            <a:off x="4229106" y="3508184"/>
            <a:ext cx="4413250" cy="2899760"/>
          </a:xfrm>
          <a:prstGeom prst="rect">
            <a:avLst/>
          </a:prstGeom>
          <a:ln>
            <a:noFill/>
          </a:ln>
          <a:effectLst>
            <a:outerShdw blurRad="292100" dist="139700" dir="2700000" algn="tl" rotWithShape="0">
              <a:srgbClr val="333333">
                <a:alpha val="65000"/>
              </a:srgbClr>
            </a:outerShdw>
          </a:effectLst>
        </p:spPr>
      </p:pic>
      <p:sp>
        <p:nvSpPr>
          <p:cNvPr id="5" name="Slide Number Placeholder 4"/>
          <p:cNvSpPr>
            <a:spLocks noGrp="1"/>
          </p:cNvSpPr>
          <p:nvPr>
            <p:ph type="sldNum" sz="quarter" idx="12"/>
          </p:nvPr>
        </p:nvSpPr>
        <p:spPr/>
        <p:txBody>
          <a:bodyPr/>
          <a:lstStyle/>
          <a:p>
            <a:fld id="{67505F59-171F-4C4A-B5FA-40886ED1779B}" type="slidenum">
              <a:rPr lang="en-US" smtClean="0"/>
              <a:t>5</a:t>
            </a:fld>
            <a:endParaRPr lang="en-US"/>
          </a:p>
        </p:txBody>
      </p:sp>
      <p:sp>
        <p:nvSpPr>
          <p:cNvPr id="6" name="TextBox 5">
            <a:extLst>
              <a:ext uri="{FF2B5EF4-FFF2-40B4-BE49-F238E27FC236}">
                <a16:creationId xmlns:a16="http://schemas.microsoft.com/office/drawing/2014/main" id="{A3880EDF-D084-4DF3-4B18-6A082CE9E6F5}"/>
              </a:ext>
            </a:extLst>
          </p:cNvPr>
          <p:cNvSpPr txBox="1"/>
          <p:nvPr/>
        </p:nvSpPr>
        <p:spPr>
          <a:xfrm>
            <a:off x="6248400" y="6410757"/>
            <a:ext cx="4581832" cy="369332"/>
          </a:xfrm>
          <a:prstGeom prst="rect">
            <a:avLst/>
          </a:prstGeom>
          <a:noFill/>
        </p:spPr>
        <p:txBody>
          <a:bodyPr wrap="square">
            <a:spAutoFit/>
          </a:bodyPr>
          <a:lstStyle/>
          <a:p>
            <a:r>
              <a:rPr lang="en-GB" sz="1800" dirty="0"/>
              <a:t>(Liu, 2025)</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786128"/>
            <a:ext cx="8229600" cy="1414272"/>
          </a:xfrm>
        </p:spPr>
        <p:txBody>
          <a:bodyPr>
            <a:normAutofit/>
          </a:bodyPr>
          <a:lstStyle/>
          <a:p>
            <a:pPr algn="just">
              <a:lnSpc>
                <a:spcPct val="150000"/>
              </a:lnSpc>
            </a:pPr>
            <a:r>
              <a:rPr lang="en-GB" sz="1100" dirty="0"/>
              <a:t>After this, BP will create </a:t>
            </a:r>
            <a:r>
              <a:rPr lang="en-GB" sz="1100" b="1" i="1" dirty="0"/>
              <a:t>a job description and person specification</a:t>
            </a:r>
            <a:r>
              <a:rPr lang="en-GB" sz="1100" dirty="0"/>
              <a:t>, which will be employed to recruit the appropriate personnel. </a:t>
            </a:r>
          </a:p>
          <a:p>
            <a:pPr algn="just">
              <a:lnSpc>
                <a:spcPct val="150000"/>
              </a:lnSpc>
            </a:pPr>
            <a:r>
              <a:rPr lang="en-GB" sz="1100" dirty="0"/>
              <a:t>This will be done via internal and external recruitment solutions, including the careers section of BP, professional accounting organisations, and LinkedIn.</a:t>
            </a:r>
            <a:endParaRPr lang="en-US" sz="1100" dirty="0"/>
          </a:p>
        </p:txBody>
      </p:sp>
      <p:sp>
        <p:nvSpPr>
          <p:cNvPr id="3" name="Title 2"/>
          <p:cNvSpPr>
            <a:spLocks noGrp="1"/>
          </p:cNvSpPr>
          <p:nvPr>
            <p:ph type="title"/>
          </p:nvPr>
        </p:nvSpPr>
        <p:spPr/>
        <p:txBody>
          <a:bodyPr>
            <a:normAutofit/>
          </a:bodyPr>
          <a:lstStyle/>
          <a:p>
            <a:pPr algn="ctr"/>
            <a:r>
              <a:rPr lang="en-US" sz="3600" dirty="0">
                <a:solidFill>
                  <a:schemeClr val="tx1"/>
                </a:solidFill>
              </a:rPr>
              <a:t>Continue-</a:t>
            </a:r>
            <a:r>
              <a:rPr lang="en-GB" sz="3600" dirty="0">
                <a:solidFill>
                  <a:schemeClr val="tx1"/>
                </a:solidFill>
                <a:effectLst/>
              </a:rPr>
              <a:t>Recruitment Process</a:t>
            </a:r>
            <a:endParaRPr lang="en-US" sz="3600" dirty="0">
              <a:solidFill>
                <a:schemeClr val="tx1"/>
              </a:solidFill>
            </a:endParaRPr>
          </a:p>
        </p:txBody>
      </p:sp>
      <p:pic>
        <p:nvPicPr>
          <p:cNvPr id="35842" name="Picture 2"/>
          <p:cNvPicPr>
            <a:picLocks noChangeAspect="1" noChangeArrowheads="1"/>
          </p:cNvPicPr>
          <p:nvPr/>
        </p:nvPicPr>
        <p:blipFill>
          <a:blip r:embed="rId3"/>
          <a:srcRect/>
          <a:stretch>
            <a:fillRect/>
          </a:stretch>
        </p:blipFill>
        <p:spPr bwMode="auto">
          <a:xfrm>
            <a:off x="3352800" y="3124200"/>
            <a:ext cx="5165725" cy="270936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Slide Number Placeholder 4"/>
          <p:cNvSpPr>
            <a:spLocks noGrp="1"/>
          </p:cNvSpPr>
          <p:nvPr>
            <p:ph type="sldNum" sz="quarter" idx="12"/>
          </p:nvPr>
        </p:nvSpPr>
        <p:spPr/>
        <p:txBody>
          <a:bodyPr/>
          <a:lstStyle/>
          <a:p>
            <a:fld id="{67505F59-171F-4C4A-B5FA-40886ED1779B}" type="slidenum">
              <a:rPr lang="en-US" smtClean="0"/>
              <a:t>6</a:t>
            </a:fld>
            <a:endParaRPr lang="en-US"/>
          </a:p>
        </p:txBody>
      </p:sp>
      <p:sp>
        <p:nvSpPr>
          <p:cNvPr id="4" name="TextBox 3">
            <a:extLst>
              <a:ext uri="{FF2B5EF4-FFF2-40B4-BE49-F238E27FC236}">
                <a16:creationId xmlns:a16="http://schemas.microsoft.com/office/drawing/2014/main" id="{E0933C4C-29A7-4330-E4CF-45EF6255DCE9}"/>
              </a:ext>
            </a:extLst>
          </p:cNvPr>
          <p:cNvSpPr txBox="1"/>
          <p:nvPr/>
        </p:nvSpPr>
        <p:spPr>
          <a:xfrm>
            <a:off x="5029200" y="5943600"/>
            <a:ext cx="4581832" cy="369332"/>
          </a:xfrm>
          <a:prstGeom prst="rect">
            <a:avLst/>
          </a:prstGeom>
          <a:noFill/>
        </p:spPr>
        <p:txBody>
          <a:bodyPr wrap="square">
            <a:spAutoFit/>
          </a:bodyPr>
          <a:lstStyle/>
          <a:p>
            <a:r>
              <a:rPr lang="en-GB" sz="1800" dirty="0"/>
              <a:t>(British Petroleum, 2026)</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1109471"/>
          </a:xfrm>
        </p:spPr>
        <p:txBody>
          <a:bodyPr>
            <a:normAutofit lnSpcReduction="10000"/>
          </a:bodyPr>
          <a:lstStyle/>
          <a:p>
            <a:pPr algn="just">
              <a:lnSpc>
                <a:spcPct val="150000"/>
              </a:lnSpc>
            </a:pPr>
            <a:r>
              <a:rPr lang="en-GB" sz="1100" b="1" dirty="0"/>
              <a:t>Explanation and Significance </a:t>
            </a:r>
            <a:endParaRPr lang="en-US" sz="1100" dirty="0"/>
          </a:p>
          <a:p>
            <a:pPr algn="just">
              <a:lnSpc>
                <a:spcPct val="150000"/>
              </a:lnSpc>
            </a:pPr>
            <a:r>
              <a:rPr lang="en-GB" sz="1100" dirty="0"/>
              <a:t>Job analysis plays a very important role in the recruitment process because it makes the process clear, consistent, and reasonable regarding the alignment of organisational requirements with the capabilities of the employees (</a:t>
            </a:r>
            <a:r>
              <a:rPr lang="en-GB" sz="1100" dirty="0" err="1"/>
              <a:t>Susanto</a:t>
            </a:r>
            <a:r>
              <a:rPr lang="en-GB" sz="1100" dirty="0"/>
              <a:t> </a:t>
            </a:r>
            <a:r>
              <a:rPr lang="en-GB" sz="1100" i="1" dirty="0"/>
              <a:t>et al.,</a:t>
            </a:r>
            <a:r>
              <a:rPr lang="en-GB" sz="1100" dirty="0"/>
              <a:t> 2024). </a:t>
            </a:r>
            <a:endParaRPr lang="en-US" sz="1100" dirty="0"/>
          </a:p>
        </p:txBody>
      </p:sp>
      <p:sp>
        <p:nvSpPr>
          <p:cNvPr id="2" name="Title 1"/>
          <p:cNvSpPr>
            <a:spLocks noGrp="1"/>
          </p:cNvSpPr>
          <p:nvPr>
            <p:ph type="title"/>
          </p:nvPr>
        </p:nvSpPr>
        <p:spPr/>
        <p:txBody>
          <a:bodyPr>
            <a:normAutofit/>
          </a:bodyPr>
          <a:lstStyle/>
          <a:p>
            <a:pPr algn="ctr"/>
            <a:r>
              <a:rPr lang="en-GB" sz="3600" dirty="0">
                <a:solidFill>
                  <a:schemeClr val="tx1"/>
                </a:solidFill>
                <a:effectLst/>
              </a:rPr>
              <a:t>Job Analysis- Senior Accountant</a:t>
            </a:r>
            <a:endParaRPr lang="en-US" sz="3600" dirty="0">
              <a:solidFill>
                <a:schemeClr val="tx1"/>
              </a:solidFill>
              <a:effectLst/>
            </a:endParaRPr>
          </a:p>
        </p:txBody>
      </p:sp>
      <p:graphicFrame>
        <p:nvGraphicFramePr>
          <p:cNvPr id="4" name="Table 3"/>
          <p:cNvGraphicFramePr>
            <a:graphicFrameLocks noGrp="1"/>
          </p:cNvGraphicFramePr>
          <p:nvPr/>
        </p:nvGraphicFramePr>
        <p:xfrm>
          <a:off x="457200" y="2667000"/>
          <a:ext cx="8229600" cy="2819400"/>
        </p:xfrm>
        <a:graphic>
          <a:graphicData uri="http://schemas.openxmlformats.org/drawingml/2006/table">
            <a:tbl>
              <a:tblPr/>
              <a:tblGrid>
                <a:gridCol w="8229600">
                  <a:extLst>
                    <a:ext uri="{9D8B030D-6E8A-4147-A177-3AD203B41FA5}">
                      <a16:colId xmlns:a16="http://schemas.microsoft.com/office/drawing/2014/main" val="20000"/>
                    </a:ext>
                  </a:extLst>
                </a:gridCol>
              </a:tblGrid>
              <a:tr h="2819400">
                <a:tc>
                  <a:txBody>
                    <a:bodyPr/>
                    <a:lstStyle/>
                    <a:p>
                      <a:pPr marL="0" marR="0" algn="just">
                        <a:lnSpc>
                          <a:spcPct val="150000"/>
                        </a:lnSpc>
                        <a:spcBef>
                          <a:spcPts val="0"/>
                        </a:spcBef>
                        <a:spcAft>
                          <a:spcPts val="0"/>
                        </a:spcAft>
                      </a:pPr>
                      <a:r>
                        <a:rPr lang="en-GB" sz="1100" b="1" dirty="0">
                          <a:latin typeface="Times New Roman"/>
                          <a:ea typeface="Calibri"/>
                          <a:cs typeface="Times New Roman"/>
                        </a:rPr>
                        <a:t>Job Title:</a:t>
                      </a:r>
                      <a:r>
                        <a:rPr lang="en-GB" sz="1100" dirty="0">
                          <a:latin typeface="Times New Roman"/>
                          <a:ea typeface="Calibri"/>
                          <a:cs typeface="Times New Roman"/>
                        </a:rPr>
                        <a:t> Senior Accountant</a:t>
                      </a:r>
                      <a:endParaRPr lang="en-US" sz="1200" dirty="0">
                        <a:latin typeface="Times New Roman"/>
                        <a:ea typeface="Calibri"/>
                        <a:cs typeface="Times New Roman"/>
                      </a:endParaRPr>
                    </a:p>
                    <a:p>
                      <a:pPr marL="0" marR="0" algn="just">
                        <a:lnSpc>
                          <a:spcPct val="150000"/>
                        </a:lnSpc>
                        <a:spcBef>
                          <a:spcPts val="0"/>
                        </a:spcBef>
                        <a:spcAft>
                          <a:spcPts val="0"/>
                        </a:spcAft>
                      </a:pPr>
                      <a:r>
                        <a:rPr lang="en-GB" sz="1100" b="1" dirty="0">
                          <a:latin typeface="Times New Roman"/>
                          <a:ea typeface="Calibri"/>
                          <a:cs typeface="Times New Roman"/>
                        </a:rPr>
                        <a:t>Education:</a:t>
                      </a:r>
                      <a:r>
                        <a:rPr lang="en-GB" sz="1100" dirty="0">
                          <a:latin typeface="Times New Roman"/>
                          <a:ea typeface="Calibri"/>
                          <a:cs typeface="Times New Roman"/>
                        </a:rPr>
                        <a:t> Bachelor’s degree in Accounting and finance or any other relevant area of co-relation.</a:t>
                      </a:r>
                      <a:endParaRPr lang="en-US" sz="1200" dirty="0">
                        <a:latin typeface="Times New Roman"/>
                        <a:ea typeface="Calibri"/>
                        <a:cs typeface="Times New Roman"/>
                      </a:endParaRPr>
                    </a:p>
                    <a:p>
                      <a:pPr marL="0" marR="0" algn="just">
                        <a:lnSpc>
                          <a:spcPct val="150000"/>
                        </a:lnSpc>
                        <a:spcBef>
                          <a:spcPts val="0"/>
                        </a:spcBef>
                        <a:spcAft>
                          <a:spcPts val="0"/>
                        </a:spcAft>
                      </a:pPr>
                      <a:r>
                        <a:rPr lang="en-GB" sz="1100" b="1" dirty="0">
                          <a:latin typeface="Times New Roman"/>
                          <a:ea typeface="Calibri"/>
                          <a:cs typeface="Times New Roman"/>
                        </a:rPr>
                        <a:t>Certification:</a:t>
                      </a:r>
                      <a:r>
                        <a:rPr lang="en-GB" sz="1100" dirty="0">
                          <a:latin typeface="Times New Roman"/>
                          <a:ea typeface="Calibri"/>
                          <a:cs typeface="Times New Roman"/>
                        </a:rPr>
                        <a:t> CPA or CMA registration strongly preferred.</a:t>
                      </a:r>
                      <a:endParaRPr lang="en-US" sz="1200" dirty="0">
                        <a:latin typeface="Times New Roman"/>
                        <a:ea typeface="Calibri"/>
                        <a:cs typeface="Times New Roman"/>
                      </a:endParaRPr>
                    </a:p>
                    <a:p>
                      <a:pPr marL="0" marR="0" algn="just">
                        <a:lnSpc>
                          <a:spcPct val="150000"/>
                        </a:lnSpc>
                        <a:spcBef>
                          <a:spcPts val="0"/>
                        </a:spcBef>
                        <a:spcAft>
                          <a:spcPts val="0"/>
                        </a:spcAft>
                      </a:pPr>
                      <a:r>
                        <a:rPr lang="en-GB" sz="1100" b="1" dirty="0">
                          <a:latin typeface="Times New Roman"/>
                          <a:ea typeface="Calibri"/>
                          <a:cs typeface="Times New Roman"/>
                        </a:rPr>
                        <a:t>Experience (Acceptable):</a:t>
                      </a:r>
                      <a:r>
                        <a:rPr lang="en-GB" sz="1100" dirty="0">
                          <a:latin typeface="Times New Roman"/>
                          <a:ea typeface="Calibri"/>
                          <a:cs typeface="Times New Roman"/>
                        </a:rPr>
                        <a:t> 3-5 years in accounting.</a:t>
                      </a:r>
                      <a:endParaRPr lang="en-US" sz="1200" dirty="0">
                        <a:latin typeface="Times New Roman"/>
                        <a:ea typeface="Calibri"/>
                        <a:cs typeface="Times New Roman"/>
                      </a:endParaRPr>
                    </a:p>
                    <a:p>
                      <a:pPr marL="0" marR="0" algn="just">
                        <a:lnSpc>
                          <a:spcPct val="150000"/>
                        </a:lnSpc>
                        <a:spcBef>
                          <a:spcPts val="0"/>
                        </a:spcBef>
                        <a:spcAft>
                          <a:spcPts val="0"/>
                        </a:spcAft>
                      </a:pPr>
                      <a:r>
                        <a:rPr lang="en-GB" sz="1100" b="1" dirty="0">
                          <a:latin typeface="Times New Roman"/>
                          <a:ea typeface="Calibri"/>
                          <a:cs typeface="Times New Roman"/>
                        </a:rPr>
                        <a:t>Goals and objectives of duties:</a:t>
                      </a:r>
                      <a:r>
                        <a:rPr lang="en-GB" sz="1100" dirty="0">
                          <a:latin typeface="Times New Roman"/>
                          <a:ea typeface="Calibri"/>
                          <a:cs typeface="Times New Roman"/>
                        </a:rPr>
                        <a:t> Goals for the job are competencies to aid in financial governance and strategic decision-making. The job position presupposes accomplishing objectives such as: drawing and examining financial statements, adhering to IFRS, budgeting, assisting audits, and offering financial information to the top management. </a:t>
                      </a:r>
                      <a:endParaRPr lang="en-US" sz="1200" dirty="0">
                        <a:latin typeface="Times New Roman"/>
                        <a:ea typeface="Calibri"/>
                        <a:cs typeface="Times New Roman"/>
                      </a:endParaRPr>
                    </a:p>
                    <a:p>
                      <a:pPr marL="0" marR="0" algn="just">
                        <a:lnSpc>
                          <a:spcPct val="150000"/>
                        </a:lnSpc>
                        <a:spcBef>
                          <a:spcPts val="0"/>
                        </a:spcBef>
                        <a:spcAft>
                          <a:spcPts val="0"/>
                        </a:spcAft>
                      </a:pPr>
                      <a:r>
                        <a:rPr lang="en-GB" sz="1100" b="1" dirty="0">
                          <a:latin typeface="Times New Roman"/>
                          <a:ea typeface="Calibri"/>
                          <a:cs typeface="Times New Roman"/>
                        </a:rPr>
                        <a:t>Knowledge and skill required:</a:t>
                      </a:r>
                      <a:r>
                        <a:rPr lang="en-GB" sz="1100" dirty="0">
                          <a:latin typeface="Times New Roman"/>
                          <a:ea typeface="Calibri"/>
                          <a:cs typeface="Times New Roman"/>
                        </a:rPr>
                        <a:t> The Senior Accountant has the role to maintain proper records, performance analysis, risk management and the compliance to internal control and regulations. It also involves working with cross functional departments such as operations, tax and treasury departments. Analytical skill, attention to detail, ethical judgement, and stakeholder communication should be high as the BP environment of operation is quite complex and highly regulated.</a:t>
                      </a:r>
                      <a:endParaRPr lang="en-US" sz="1200" dirty="0">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sp>
        <p:nvSpPr>
          <p:cNvPr id="5" name="Slide Number Placeholder 4"/>
          <p:cNvSpPr>
            <a:spLocks noGrp="1"/>
          </p:cNvSpPr>
          <p:nvPr>
            <p:ph type="sldNum" sz="quarter" idx="12"/>
          </p:nvPr>
        </p:nvSpPr>
        <p:spPr/>
        <p:txBody>
          <a:bodyPr/>
          <a:lstStyle/>
          <a:p>
            <a:fld id="{67505F59-171F-4C4A-B5FA-40886ED1779B}" type="slidenum">
              <a:rPr lang="en-US" smtClean="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3000"/>
            <a:ext cx="8229600" cy="1414272"/>
          </a:xfrm>
        </p:spPr>
        <p:txBody>
          <a:bodyPr>
            <a:noAutofit/>
          </a:bodyPr>
          <a:lstStyle/>
          <a:p>
            <a:pPr algn="just">
              <a:lnSpc>
                <a:spcPct val="150000"/>
              </a:lnSpc>
            </a:pPr>
            <a:r>
              <a:rPr lang="en-GB" sz="1100" b="1" dirty="0"/>
              <a:t>Description and importance</a:t>
            </a:r>
            <a:endParaRPr lang="en-US" sz="1100" dirty="0"/>
          </a:p>
          <a:p>
            <a:pPr algn="just">
              <a:lnSpc>
                <a:spcPct val="150000"/>
              </a:lnSpc>
            </a:pPr>
            <a:r>
              <a:rPr lang="en-GB" sz="1100" dirty="0"/>
              <a:t>The job description is an official document that practitioners use to describe the scope, functions, and responsibilities of Senior Accountant job in BP. </a:t>
            </a:r>
          </a:p>
          <a:p>
            <a:pPr algn="just">
              <a:lnSpc>
                <a:spcPct val="150000"/>
              </a:lnSpc>
            </a:pPr>
            <a:r>
              <a:rPr lang="en-GB" sz="1100" dirty="0"/>
              <a:t>It has a vital role in the smooth organisation of the functioning of organisations as it creates transparency to the recruiters and the candidates (</a:t>
            </a:r>
            <a:r>
              <a:rPr lang="en-GB" sz="1100" dirty="0" err="1"/>
              <a:t>Skiba</a:t>
            </a:r>
            <a:r>
              <a:rPr lang="en-GB" sz="1100" dirty="0"/>
              <a:t>, 2024). </a:t>
            </a:r>
            <a:endParaRPr lang="en-US" sz="1100" dirty="0"/>
          </a:p>
        </p:txBody>
      </p:sp>
      <p:sp>
        <p:nvSpPr>
          <p:cNvPr id="2" name="Title 1"/>
          <p:cNvSpPr>
            <a:spLocks noGrp="1"/>
          </p:cNvSpPr>
          <p:nvPr>
            <p:ph type="title"/>
          </p:nvPr>
        </p:nvSpPr>
        <p:spPr>
          <a:xfrm>
            <a:off x="457200" y="274638"/>
            <a:ext cx="8229600" cy="868362"/>
          </a:xfrm>
        </p:spPr>
        <p:txBody>
          <a:bodyPr>
            <a:normAutofit/>
          </a:bodyPr>
          <a:lstStyle/>
          <a:p>
            <a:pPr algn="ctr"/>
            <a:r>
              <a:rPr lang="en-GB" sz="3600" dirty="0">
                <a:solidFill>
                  <a:schemeClr val="tx1"/>
                </a:solidFill>
                <a:effectLst/>
              </a:rPr>
              <a:t>Job description of senior accountant</a:t>
            </a:r>
            <a:endParaRPr lang="en-US" sz="3600" dirty="0">
              <a:solidFill>
                <a:schemeClr val="tx1"/>
              </a:solidFill>
              <a:effectLst/>
            </a:endParaRPr>
          </a:p>
        </p:txBody>
      </p:sp>
      <p:graphicFrame>
        <p:nvGraphicFramePr>
          <p:cNvPr id="4" name="Table 3"/>
          <p:cNvGraphicFramePr>
            <a:graphicFrameLocks noGrp="1"/>
          </p:cNvGraphicFramePr>
          <p:nvPr/>
        </p:nvGraphicFramePr>
        <p:xfrm>
          <a:off x="381000" y="2727579"/>
          <a:ext cx="8534400" cy="2987421"/>
        </p:xfrm>
        <a:graphic>
          <a:graphicData uri="http://schemas.openxmlformats.org/drawingml/2006/table">
            <a:tbl>
              <a:tblPr/>
              <a:tblGrid>
                <a:gridCol w="8534400">
                  <a:extLst>
                    <a:ext uri="{9D8B030D-6E8A-4147-A177-3AD203B41FA5}">
                      <a16:colId xmlns:a16="http://schemas.microsoft.com/office/drawing/2014/main" val="20000"/>
                    </a:ext>
                  </a:extLst>
                </a:gridCol>
              </a:tblGrid>
              <a:tr h="2819400">
                <a:tc>
                  <a:txBody>
                    <a:bodyPr/>
                    <a:lstStyle/>
                    <a:p>
                      <a:pPr marL="0" marR="0" algn="just">
                        <a:lnSpc>
                          <a:spcPct val="150000"/>
                        </a:lnSpc>
                        <a:spcBef>
                          <a:spcPts val="0"/>
                        </a:spcBef>
                        <a:spcAft>
                          <a:spcPts val="0"/>
                        </a:spcAft>
                      </a:pPr>
                      <a:r>
                        <a:rPr lang="en-GB" sz="1100" b="1" dirty="0">
                          <a:latin typeface="Times New Roman"/>
                          <a:ea typeface="Calibri"/>
                          <a:cs typeface="Times New Roman"/>
                        </a:rPr>
                        <a:t>Job Title:</a:t>
                      </a:r>
                      <a:r>
                        <a:rPr lang="en-GB" sz="1100" dirty="0">
                          <a:latin typeface="Times New Roman"/>
                          <a:ea typeface="Calibri"/>
                          <a:cs typeface="Times New Roman"/>
                        </a:rPr>
                        <a:t> Senior Accountant</a:t>
                      </a:r>
                      <a:endParaRPr lang="en-US" sz="1200" dirty="0">
                        <a:latin typeface="Times New Roman"/>
                        <a:ea typeface="Calibri"/>
                        <a:cs typeface="Times New Roman"/>
                      </a:endParaRPr>
                    </a:p>
                    <a:p>
                      <a:pPr marL="0" marR="0" algn="just">
                        <a:lnSpc>
                          <a:spcPct val="150000"/>
                        </a:lnSpc>
                        <a:spcBef>
                          <a:spcPts val="0"/>
                        </a:spcBef>
                        <a:spcAft>
                          <a:spcPts val="0"/>
                        </a:spcAft>
                      </a:pPr>
                      <a:r>
                        <a:rPr lang="en-GB" sz="1100" b="1" dirty="0">
                          <a:latin typeface="Times New Roman"/>
                          <a:ea typeface="Calibri"/>
                          <a:cs typeface="Times New Roman"/>
                        </a:rPr>
                        <a:t>Department:</a:t>
                      </a:r>
                      <a:r>
                        <a:rPr lang="en-GB" sz="1100" dirty="0">
                          <a:latin typeface="Times New Roman"/>
                          <a:ea typeface="Calibri"/>
                          <a:cs typeface="Times New Roman"/>
                        </a:rPr>
                        <a:t> Finance</a:t>
                      </a:r>
                      <a:endParaRPr lang="en-US" sz="1200" dirty="0">
                        <a:latin typeface="Times New Roman"/>
                        <a:ea typeface="Calibri"/>
                        <a:cs typeface="Times New Roman"/>
                      </a:endParaRPr>
                    </a:p>
                    <a:p>
                      <a:pPr marL="0" marR="0" algn="just">
                        <a:lnSpc>
                          <a:spcPct val="150000"/>
                        </a:lnSpc>
                        <a:spcBef>
                          <a:spcPts val="0"/>
                        </a:spcBef>
                        <a:spcAft>
                          <a:spcPts val="0"/>
                        </a:spcAft>
                      </a:pPr>
                      <a:r>
                        <a:rPr lang="en-GB" sz="1100" b="1" dirty="0">
                          <a:latin typeface="Times New Roman"/>
                          <a:ea typeface="Calibri"/>
                          <a:cs typeface="Times New Roman"/>
                        </a:rPr>
                        <a:t>Organisation:</a:t>
                      </a:r>
                      <a:r>
                        <a:rPr lang="en-GB" sz="1100" dirty="0">
                          <a:latin typeface="Times New Roman"/>
                          <a:ea typeface="Calibri"/>
                          <a:cs typeface="Times New Roman"/>
                        </a:rPr>
                        <a:t> British Petroleum (BP plc).</a:t>
                      </a:r>
                      <a:endParaRPr lang="en-US" sz="1200" dirty="0">
                        <a:latin typeface="Times New Roman"/>
                        <a:ea typeface="Calibri"/>
                        <a:cs typeface="Times New Roman"/>
                      </a:endParaRPr>
                    </a:p>
                    <a:p>
                      <a:pPr marL="0" marR="0" algn="just">
                        <a:lnSpc>
                          <a:spcPct val="150000"/>
                        </a:lnSpc>
                        <a:spcBef>
                          <a:spcPts val="0"/>
                        </a:spcBef>
                        <a:spcAft>
                          <a:spcPts val="0"/>
                        </a:spcAft>
                      </a:pPr>
                      <a:r>
                        <a:rPr lang="en-GB" sz="1100" b="1" dirty="0">
                          <a:latin typeface="Times New Roman"/>
                          <a:ea typeface="Calibri"/>
                          <a:cs typeface="Times New Roman"/>
                        </a:rPr>
                        <a:t>Overview:</a:t>
                      </a:r>
                      <a:r>
                        <a:rPr lang="en-GB" sz="1100" dirty="0">
                          <a:latin typeface="Times New Roman"/>
                          <a:ea typeface="Calibri"/>
                          <a:cs typeface="Times New Roman"/>
                        </a:rPr>
                        <a:t> The Senior Accountant will have responsibility of preparing, reviewing and analysing financial reports that are in conformity with IFRS and internal governance requirements. </a:t>
                      </a:r>
                      <a:endParaRPr lang="en-US" sz="1200" dirty="0">
                        <a:latin typeface="Times New Roman"/>
                        <a:ea typeface="Calibri"/>
                        <a:cs typeface="Times New Roman"/>
                      </a:endParaRPr>
                    </a:p>
                    <a:p>
                      <a:pPr marL="0" marR="0" algn="just">
                        <a:lnSpc>
                          <a:spcPct val="150000"/>
                        </a:lnSpc>
                        <a:spcBef>
                          <a:spcPts val="0"/>
                        </a:spcBef>
                        <a:spcAft>
                          <a:spcPts val="0"/>
                        </a:spcAft>
                      </a:pPr>
                      <a:r>
                        <a:rPr lang="en-GB" sz="1100" b="1" dirty="0">
                          <a:latin typeface="Times New Roman"/>
                          <a:ea typeface="Calibri"/>
                          <a:cs typeface="Times New Roman"/>
                        </a:rPr>
                        <a:t>Responsibilities:</a:t>
                      </a:r>
                      <a:r>
                        <a:rPr lang="en-GB" sz="1100" dirty="0">
                          <a:latin typeface="Times New Roman"/>
                          <a:ea typeface="Calibri"/>
                          <a:cs typeface="Times New Roman"/>
                        </a:rPr>
                        <a:t> The major responsibilities involve the administration of general ledger, assisting in the budgets and forecasting, maintaining internal and external audits, as well as, adherence to taxation and regulatory standards. The position, in turn, entails offering financial advice to the management, cost tracking, and assisting in strategic decision-making. The Senior Accountant will team up with cross-functional teams, maintain compliance with the internal controls and help in ongoing enhancement within financial processes.  </a:t>
                      </a:r>
                      <a:endParaRPr lang="en-US" sz="1200" dirty="0">
                        <a:latin typeface="Times New Roman"/>
                        <a:ea typeface="Calibri"/>
                        <a:cs typeface="Times New Roman"/>
                      </a:endParaRPr>
                    </a:p>
                    <a:p>
                      <a:pPr marL="0" marR="0" algn="just">
                        <a:lnSpc>
                          <a:spcPct val="150000"/>
                        </a:lnSpc>
                        <a:spcBef>
                          <a:spcPts val="0"/>
                        </a:spcBef>
                        <a:spcAft>
                          <a:spcPts val="0"/>
                        </a:spcAft>
                      </a:pPr>
                      <a:r>
                        <a:rPr lang="en-GB" sz="1100" b="1" dirty="0">
                          <a:latin typeface="Times New Roman"/>
                          <a:ea typeface="Calibri"/>
                          <a:cs typeface="Times New Roman"/>
                        </a:rPr>
                        <a:t>Key qualification:</a:t>
                      </a:r>
                      <a:r>
                        <a:rPr lang="en-GB" sz="1100" dirty="0">
                          <a:latin typeface="Times New Roman"/>
                          <a:ea typeface="Calibri"/>
                          <a:cs typeface="Times New Roman"/>
                        </a:rPr>
                        <a:t> To work as the senior accountant one needs to have a bachelor’s degree of accounting and should place a strong knowledge related to the rules and regulations of GAAP/IFRS policies. One should also have knowledge of advance excel skills with V Look-up and pivot tables.</a:t>
                      </a:r>
                      <a:endParaRPr lang="en-US" sz="1200" dirty="0">
                        <a:latin typeface="Times New Roman"/>
                        <a:ea typeface="Calibri"/>
                        <a:cs typeface="Times New Roman"/>
                      </a:endParaRPr>
                    </a:p>
                    <a:p>
                      <a:pPr marL="0" marR="0" algn="just">
                        <a:lnSpc>
                          <a:spcPct val="150000"/>
                        </a:lnSpc>
                        <a:spcBef>
                          <a:spcPts val="0"/>
                        </a:spcBef>
                        <a:spcAft>
                          <a:spcPts val="0"/>
                        </a:spcAft>
                      </a:pPr>
                      <a:r>
                        <a:rPr lang="en-GB" sz="1100" b="1" dirty="0">
                          <a:latin typeface="Times New Roman"/>
                          <a:ea typeface="Calibri"/>
                          <a:cs typeface="Times New Roman"/>
                        </a:rPr>
                        <a:t>Certification (acceptable):</a:t>
                      </a:r>
                      <a:r>
                        <a:rPr lang="en-GB" sz="1100" dirty="0">
                          <a:latin typeface="Times New Roman"/>
                          <a:ea typeface="Calibri"/>
                          <a:cs typeface="Times New Roman"/>
                        </a:rPr>
                        <a:t> Certified with public accountant or management accountant would be strongly preferred.</a:t>
                      </a:r>
                      <a:endParaRPr lang="en-US" sz="1200" dirty="0">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sp>
        <p:nvSpPr>
          <p:cNvPr id="5" name="Slide Number Placeholder 4"/>
          <p:cNvSpPr>
            <a:spLocks noGrp="1"/>
          </p:cNvSpPr>
          <p:nvPr>
            <p:ph type="sldNum" sz="quarter" idx="12"/>
          </p:nvPr>
        </p:nvSpPr>
        <p:spPr/>
        <p:txBody>
          <a:bodyPr/>
          <a:lstStyle/>
          <a:p>
            <a:fld id="{67505F59-171F-4C4A-B5FA-40886ED1779B}" type="slidenum">
              <a:rPr lang="en-US" smtClean="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957072"/>
          </a:xfrm>
        </p:spPr>
        <p:txBody>
          <a:bodyPr>
            <a:normAutofit/>
          </a:bodyPr>
          <a:lstStyle/>
          <a:p>
            <a:pPr algn="just">
              <a:lnSpc>
                <a:spcPct val="150000"/>
              </a:lnSpc>
            </a:pPr>
            <a:r>
              <a:rPr lang="en-GB" sz="1100" b="1" dirty="0"/>
              <a:t>Description and Importance </a:t>
            </a:r>
            <a:endParaRPr lang="en-US" sz="1100" dirty="0"/>
          </a:p>
          <a:p>
            <a:pPr algn="just">
              <a:lnSpc>
                <a:spcPct val="150000"/>
              </a:lnSpc>
            </a:pPr>
            <a:r>
              <a:rPr lang="en-GB" sz="1100" dirty="0"/>
              <a:t>Person specification entails collections of qualifications, skills, experience and other personal qualities that are needed in undertaking any of the profession successfully (</a:t>
            </a:r>
            <a:r>
              <a:rPr lang="en-GB" sz="1100" dirty="0" err="1"/>
              <a:t>Soh</a:t>
            </a:r>
            <a:r>
              <a:rPr lang="en-GB" sz="1100" dirty="0"/>
              <a:t>, 2023). </a:t>
            </a:r>
            <a:endParaRPr lang="en-US" sz="1100" dirty="0"/>
          </a:p>
        </p:txBody>
      </p:sp>
      <p:sp>
        <p:nvSpPr>
          <p:cNvPr id="2" name="Title 1"/>
          <p:cNvSpPr>
            <a:spLocks noGrp="1"/>
          </p:cNvSpPr>
          <p:nvPr>
            <p:ph type="title"/>
          </p:nvPr>
        </p:nvSpPr>
        <p:spPr/>
        <p:txBody>
          <a:bodyPr>
            <a:noAutofit/>
          </a:bodyPr>
          <a:lstStyle/>
          <a:p>
            <a:pPr algn="ctr"/>
            <a:r>
              <a:rPr lang="en-GB" sz="3600" dirty="0">
                <a:solidFill>
                  <a:schemeClr val="tx1"/>
                </a:solidFill>
                <a:effectLst/>
              </a:rPr>
              <a:t>Person Specification for Senior Accountant</a:t>
            </a:r>
            <a:endParaRPr lang="en-US" sz="3600" dirty="0">
              <a:solidFill>
                <a:schemeClr val="tx1"/>
              </a:solidFill>
              <a:effectLst/>
            </a:endParaRPr>
          </a:p>
        </p:txBody>
      </p:sp>
      <p:graphicFrame>
        <p:nvGraphicFramePr>
          <p:cNvPr id="4" name="Table 3"/>
          <p:cNvGraphicFramePr>
            <a:graphicFrameLocks noGrp="1"/>
          </p:cNvGraphicFramePr>
          <p:nvPr/>
        </p:nvGraphicFramePr>
        <p:xfrm>
          <a:off x="838200" y="2476118"/>
          <a:ext cx="7772400" cy="3301746"/>
        </p:xfrm>
        <a:graphic>
          <a:graphicData uri="http://schemas.openxmlformats.org/drawingml/2006/table">
            <a:tbl>
              <a:tblPr/>
              <a:tblGrid>
                <a:gridCol w="7772400">
                  <a:extLst>
                    <a:ext uri="{9D8B030D-6E8A-4147-A177-3AD203B41FA5}">
                      <a16:colId xmlns:a16="http://schemas.microsoft.com/office/drawing/2014/main" val="20000"/>
                    </a:ext>
                  </a:extLst>
                </a:gridCol>
              </a:tblGrid>
              <a:tr h="3162681">
                <a:tc>
                  <a:txBody>
                    <a:bodyPr/>
                    <a:lstStyle/>
                    <a:p>
                      <a:pPr marL="0" marR="0" algn="ctr">
                        <a:lnSpc>
                          <a:spcPct val="200000"/>
                        </a:lnSpc>
                        <a:spcBef>
                          <a:spcPts val="0"/>
                        </a:spcBef>
                        <a:spcAft>
                          <a:spcPts val="0"/>
                        </a:spcAft>
                      </a:pPr>
                      <a:r>
                        <a:rPr lang="en-GB" sz="1100" b="1" dirty="0">
                          <a:latin typeface="Times New Roman"/>
                          <a:ea typeface="Calibri"/>
                          <a:cs typeface="Times New Roman"/>
                        </a:rPr>
                        <a:t>Person Specification</a:t>
                      </a:r>
                      <a:endParaRPr lang="en-US" sz="1200" dirty="0">
                        <a:latin typeface="Times New Roman"/>
                        <a:ea typeface="Calibri"/>
                        <a:cs typeface="Times New Roman"/>
                      </a:endParaRPr>
                    </a:p>
                    <a:p>
                      <a:pPr marL="0" marR="0" algn="just">
                        <a:lnSpc>
                          <a:spcPct val="200000"/>
                        </a:lnSpc>
                        <a:spcBef>
                          <a:spcPts val="0"/>
                        </a:spcBef>
                        <a:spcAft>
                          <a:spcPts val="0"/>
                        </a:spcAft>
                      </a:pPr>
                      <a:r>
                        <a:rPr lang="en-GB" sz="1100" b="1" dirty="0">
                          <a:latin typeface="Times New Roman"/>
                          <a:ea typeface="Calibri"/>
                          <a:cs typeface="Times New Roman"/>
                        </a:rPr>
                        <a:t>Title: </a:t>
                      </a:r>
                      <a:r>
                        <a:rPr lang="en-GB" sz="1100" dirty="0">
                          <a:latin typeface="Times New Roman"/>
                          <a:ea typeface="Calibri"/>
                          <a:cs typeface="Times New Roman"/>
                        </a:rPr>
                        <a:t>Senior Accountant</a:t>
                      </a:r>
                      <a:endParaRPr lang="en-US" sz="1200" dirty="0">
                        <a:latin typeface="Times New Roman"/>
                        <a:ea typeface="Calibri"/>
                        <a:cs typeface="Times New Roman"/>
                      </a:endParaRPr>
                    </a:p>
                    <a:p>
                      <a:pPr marL="0" marR="0" algn="just">
                        <a:lnSpc>
                          <a:spcPct val="200000"/>
                        </a:lnSpc>
                        <a:spcBef>
                          <a:spcPts val="0"/>
                        </a:spcBef>
                        <a:spcAft>
                          <a:spcPts val="0"/>
                        </a:spcAft>
                      </a:pPr>
                      <a:r>
                        <a:rPr lang="en-GB" sz="1100" b="1" dirty="0">
                          <a:latin typeface="Times New Roman"/>
                          <a:ea typeface="Calibri"/>
                          <a:cs typeface="Times New Roman"/>
                        </a:rPr>
                        <a:t>Skills required:</a:t>
                      </a:r>
                      <a:r>
                        <a:rPr lang="en-GB" sz="1100" dirty="0">
                          <a:latin typeface="Times New Roman"/>
                          <a:ea typeface="Calibri"/>
                          <a:cs typeface="Times New Roman"/>
                        </a:rPr>
                        <a:t> The Senior Accountant of BP is expected to have ACCA, CIMA or ACA or any other professional accounting qualification alongside a lot of experience in regards to financial reporting and compliance. </a:t>
                      </a:r>
                      <a:endParaRPr lang="en-US" sz="1200" dirty="0">
                        <a:latin typeface="Times New Roman"/>
                        <a:ea typeface="Calibri"/>
                        <a:cs typeface="Times New Roman"/>
                      </a:endParaRPr>
                    </a:p>
                    <a:p>
                      <a:pPr marL="0" marR="0" algn="just">
                        <a:lnSpc>
                          <a:spcPct val="200000"/>
                        </a:lnSpc>
                        <a:spcBef>
                          <a:spcPts val="0"/>
                        </a:spcBef>
                        <a:spcAft>
                          <a:spcPts val="0"/>
                        </a:spcAft>
                      </a:pPr>
                      <a:r>
                        <a:rPr lang="en-GB" sz="1100" b="1" dirty="0">
                          <a:latin typeface="Times New Roman"/>
                          <a:ea typeface="Calibri"/>
                          <a:cs typeface="Times New Roman"/>
                        </a:rPr>
                        <a:t>Knowledge for the post:</a:t>
                      </a:r>
                      <a:r>
                        <a:rPr lang="en-GB" sz="1100" dirty="0">
                          <a:latin typeface="Times New Roman"/>
                          <a:ea typeface="Calibri"/>
                          <a:cs typeface="Times New Roman"/>
                        </a:rPr>
                        <a:t> The knowledge of the IFRS, financial control, and regulatory frameworks. The candidates are expected to have the high level of analytical skills, attention to detail, and the capability to comprehend the complicated financial information. Good communication and interpersonal skills are the key skills to make contact with the stakeholders of different functions. </a:t>
                      </a:r>
                      <a:endParaRPr lang="en-US" sz="1200" dirty="0">
                        <a:latin typeface="Times New Roman"/>
                        <a:ea typeface="Calibri"/>
                        <a:cs typeface="Times New Roman"/>
                      </a:endParaRPr>
                    </a:p>
                    <a:p>
                      <a:pPr marL="0" marR="0" algn="just">
                        <a:lnSpc>
                          <a:spcPct val="200000"/>
                        </a:lnSpc>
                        <a:spcBef>
                          <a:spcPts val="0"/>
                        </a:spcBef>
                        <a:spcAft>
                          <a:spcPts val="0"/>
                        </a:spcAft>
                      </a:pPr>
                      <a:r>
                        <a:rPr lang="en-GB" sz="1100" b="1" dirty="0">
                          <a:latin typeface="Times New Roman"/>
                          <a:ea typeface="Calibri"/>
                          <a:cs typeface="Times New Roman"/>
                        </a:rPr>
                        <a:t>Attitude and experience:</a:t>
                      </a:r>
                      <a:r>
                        <a:rPr lang="en-GB" sz="1100" dirty="0">
                          <a:latin typeface="Times New Roman"/>
                          <a:ea typeface="Calibri"/>
                          <a:cs typeface="Times New Roman"/>
                        </a:rPr>
                        <a:t> The successful candidate must demonstrate a high degree of ethics, problem solving capability and flexibility in a rapid global organisation. Preferably, experience with big multinational or energy-related companies, as well as an acquaintance with financial systems and digital reporting tools.</a:t>
                      </a:r>
                      <a:endParaRPr lang="en-US" sz="1200" dirty="0">
                        <a:latin typeface="Times New Roman"/>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bl>
          </a:graphicData>
        </a:graphic>
      </p:graphicFrame>
      <p:sp>
        <p:nvSpPr>
          <p:cNvPr id="5" name="Slide Number Placeholder 4"/>
          <p:cNvSpPr>
            <a:spLocks noGrp="1"/>
          </p:cNvSpPr>
          <p:nvPr>
            <p:ph type="sldNum" sz="quarter" idx="12"/>
          </p:nvPr>
        </p:nvSpPr>
        <p:spPr/>
        <p:txBody>
          <a:bodyPr/>
          <a:lstStyle/>
          <a:p>
            <a:fld id="{67505F59-171F-4C4A-B5FA-40886ED1779B}" type="slidenum">
              <a:rPr lang="en-US" smtClean="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33728"/>
            <a:ext cx="8229600" cy="2023872"/>
          </a:xfrm>
        </p:spPr>
        <p:txBody>
          <a:bodyPr>
            <a:noAutofit/>
          </a:bodyPr>
          <a:lstStyle/>
          <a:p>
            <a:pPr algn="just">
              <a:lnSpc>
                <a:spcPct val="150000"/>
              </a:lnSpc>
            </a:pPr>
            <a:r>
              <a:rPr lang="en-GB" sz="1100" dirty="0"/>
              <a:t>Learning, training and development (LTD) is important because of the complex financial make up, worldwide operations and the strict regulatory environment in which the organisations operates (</a:t>
            </a:r>
            <a:r>
              <a:rPr lang="en-GB" sz="1100" dirty="0" err="1"/>
              <a:t>Attah</a:t>
            </a:r>
            <a:r>
              <a:rPr lang="en-GB" sz="1100" dirty="0"/>
              <a:t> </a:t>
            </a:r>
            <a:r>
              <a:rPr lang="en-GB" sz="1100" i="1" dirty="0"/>
              <a:t>et al.,</a:t>
            </a:r>
            <a:r>
              <a:rPr lang="en-GB" sz="1100" dirty="0"/>
              <a:t> 2024). </a:t>
            </a:r>
          </a:p>
          <a:p>
            <a:pPr algn="just">
              <a:lnSpc>
                <a:spcPct val="150000"/>
              </a:lnSpc>
            </a:pPr>
            <a:r>
              <a:rPr lang="en-GB" sz="1100" dirty="0"/>
              <a:t>The position of a Senior Accountant will be more strategic as BP keeps evolving into an integrated energy company though with good governance in oil and gas activities. </a:t>
            </a:r>
            <a:endParaRPr lang="en-US" sz="1100" dirty="0"/>
          </a:p>
          <a:p>
            <a:pPr algn="just">
              <a:lnSpc>
                <a:spcPct val="150000"/>
              </a:lnSpc>
              <a:buFont typeface="Wingdings" pitchFamily="2" charset="2"/>
              <a:buChar char="q"/>
            </a:pPr>
            <a:r>
              <a:rPr lang="en-GB" sz="1100" b="1" dirty="0"/>
              <a:t>Learning, Training and Development Needs Identification:</a:t>
            </a:r>
            <a:endParaRPr lang="en-US" sz="1100" dirty="0"/>
          </a:p>
          <a:p>
            <a:pPr algn="just">
              <a:lnSpc>
                <a:spcPct val="150000"/>
              </a:lnSpc>
            </a:pPr>
            <a:r>
              <a:rPr lang="en-GB" sz="1100" dirty="0"/>
              <a:t>Performance appraisal, skills audit, compliance requirement and organisational change initiatives are ways of identifying learning and development needs (Bristol-</a:t>
            </a:r>
            <a:r>
              <a:rPr lang="en-GB" sz="1100" dirty="0" err="1"/>
              <a:t>Alagbariya</a:t>
            </a:r>
            <a:r>
              <a:rPr lang="en-GB" sz="1100" dirty="0"/>
              <a:t> </a:t>
            </a:r>
            <a:r>
              <a:rPr lang="en-GB" sz="1100" i="1" dirty="0"/>
              <a:t>et al.,</a:t>
            </a:r>
            <a:r>
              <a:rPr lang="en-GB" sz="1100" dirty="0"/>
              <a:t> 2022). </a:t>
            </a:r>
            <a:endParaRPr lang="en-US" sz="1100" dirty="0"/>
          </a:p>
        </p:txBody>
      </p:sp>
      <p:sp>
        <p:nvSpPr>
          <p:cNvPr id="2" name="Title 1"/>
          <p:cNvSpPr>
            <a:spLocks noGrp="1"/>
          </p:cNvSpPr>
          <p:nvPr>
            <p:ph type="title"/>
          </p:nvPr>
        </p:nvSpPr>
        <p:spPr/>
        <p:txBody>
          <a:bodyPr>
            <a:normAutofit/>
          </a:bodyPr>
          <a:lstStyle/>
          <a:p>
            <a:pPr algn="ctr"/>
            <a:r>
              <a:rPr lang="en-GB" sz="3600" dirty="0">
                <a:solidFill>
                  <a:schemeClr val="tx1"/>
                </a:solidFill>
                <a:effectLst/>
              </a:rPr>
              <a:t>Learning and Development needs</a:t>
            </a:r>
            <a:endParaRPr lang="en-US" sz="3600" dirty="0">
              <a:solidFill>
                <a:schemeClr val="tx1"/>
              </a:solidFill>
              <a:effectLst/>
            </a:endParaRPr>
          </a:p>
        </p:txBody>
      </p:sp>
      <p:pic>
        <p:nvPicPr>
          <p:cNvPr id="22529" name="Picture 1"/>
          <p:cNvPicPr>
            <a:picLocks noChangeAspect="1" noChangeArrowheads="1"/>
          </p:cNvPicPr>
          <p:nvPr/>
        </p:nvPicPr>
        <p:blipFill>
          <a:blip r:embed="rId3"/>
          <a:srcRect/>
          <a:stretch>
            <a:fillRect/>
          </a:stretch>
        </p:blipFill>
        <p:spPr bwMode="auto">
          <a:xfrm>
            <a:off x="2514600" y="3726932"/>
            <a:ext cx="6076950" cy="2521468"/>
          </a:xfrm>
          <a:prstGeom prst="rect">
            <a:avLst/>
          </a:prstGeom>
          <a:noFill/>
          <a:ln w="9525">
            <a:noFill/>
            <a:miter lim="800000"/>
            <a:headEnd/>
            <a:tailEnd/>
          </a:ln>
          <a:effectLst/>
        </p:spPr>
      </p:pic>
      <p:sp>
        <p:nvSpPr>
          <p:cNvPr id="5" name="Slide Number Placeholder 4"/>
          <p:cNvSpPr>
            <a:spLocks noGrp="1"/>
          </p:cNvSpPr>
          <p:nvPr>
            <p:ph type="sldNum" sz="quarter" idx="12"/>
          </p:nvPr>
        </p:nvSpPr>
        <p:spPr/>
        <p:txBody>
          <a:bodyPr/>
          <a:lstStyle/>
          <a:p>
            <a:fld id="{67505F59-171F-4C4A-B5FA-40886ED1779B}" type="slidenum">
              <a:rPr lang="en-US" smtClean="0"/>
              <a:t>10</a:t>
            </a:fld>
            <a:endParaRPr lang="en-US"/>
          </a:p>
        </p:txBody>
      </p:sp>
      <p:sp>
        <p:nvSpPr>
          <p:cNvPr id="6" name="TextBox 5">
            <a:extLst>
              <a:ext uri="{FF2B5EF4-FFF2-40B4-BE49-F238E27FC236}">
                <a16:creationId xmlns:a16="http://schemas.microsoft.com/office/drawing/2014/main" id="{86582C63-29A5-6A73-3249-8C253A1570B8}"/>
              </a:ext>
            </a:extLst>
          </p:cNvPr>
          <p:cNvSpPr txBox="1"/>
          <p:nvPr/>
        </p:nvSpPr>
        <p:spPr>
          <a:xfrm>
            <a:off x="4104968" y="6317732"/>
            <a:ext cx="4581832" cy="369332"/>
          </a:xfrm>
          <a:prstGeom prst="rect">
            <a:avLst/>
          </a:prstGeom>
          <a:noFill/>
        </p:spPr>
        <p:txBody>
          <a:bodyPr wrap="square">
            <a:spAutoFit/>
          </a:bodyPr>
          <a:lstStyle/>
          <a:p>
            <a:r>
              <a:rPr lang="en-GB" sz="1800" dirty="0"/>
              <a:t>(Bristol-Alagbariya </a:t>
            </a:r>
            <a:r>
              <a:rPr lang="en-GB" sz="1800" i="1" dirty="0"/>
              <a:t>et al.,</a:t>
            </a:r>
            <a:r>
              <a:rPr lang="en-GB" sz="1800" dirty="0"/>
              <a:t> 2022)</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86128"/>
            <a:ext cx="8229600" cy="1109472"/>
          </a:xfrm>
        </p:spPr>
        <p:txBody>
          <a:bodyPr>
            <a:normAutofit/>
          </a:bodyPr>
          <a:lstStyle/>
          <a:p>
            <a:pPr algn="just">
              <a:lnSpc>
                <a:spcPct val="150000"/>
              </a:lnSpc>
            </a:pPr>
            <a:r>
              <a:rPr lang="en-GB" sz="1100" dirty="0"/>
              <a:t>Secondly, the </a:t>
            </a:r>
            <a:r>
              <a:rPr lang="en-GB" sz="1100" b="1" dirty="0"/>
              <a:t>training of digital and analytical skills</a:t>
            </a:r>
            <a:r>
              <a:rPr lang="en-GB" sz="1100" dirty="0"/>
              <a:t> is relatively important in the companies (Lopes </a:t>
            </a:r>
            <a:r>
              <a:rPr lang="en-GB" sz="1100" i="1" dirty="0"/>
              <a:t>et al.,</a:t>
            </a:r>
            <a:r>
              <a:rPr lang="en-GB" sz="1100" dirty="0"/>
              <a:t> 2023). </a:t>
            </a:r>
          </a:p>
          <a:p>
            <a:pPr algn="just">
              <a:lnSpc>
                <a:spcPct val="150000"/>
              </a:lnSpc>
            </a:pPr>
            <a:r>
              <a:rPr lang="en-GB" sz="1100" dirty="0"/>
              <a:t>To work with huge amounts of financial data, BP uses enterprise resource planning (ERP) systems, data analytics and digital reporting solutions extensively. </a:t>
            </a:r>
            <a:endParaRPr lang="en-US" sz="1100" dirty="0"/>
          </a:p>
        </p:txBody>
      </p:sp>
      <p:sp>
        <p:nvSpPr>
          <p:cNvPr id="2" name="Title 1"/>
          <p:cNvSpPr>
            <a:spLocks noGrp="1"/>
          </p:cNvSpPr>
          <p:nvPr>
            <p:ph type="title"/>
          </p:nvPr>
        </p:nvSpPr>
        <p:spPr/>
        <p:txBody>
          <a:bodyPr>
            <a:normAutofit fontScale="90000"/>
          </a:bodyPr>
          <a:lstStyle/>
          <a:p>
            <a:pPr algn="ctr"/>
            <a:r>
              <a:rPr lang="en-GB" sz="3600" dirty="0">
                <a:solidFill>
                  <a:schemeClr val="tx1"/>
                </a:solidFill>
                <a:effectLst/>
              </a:rPr>
              <a:t>Continue-</a:t>
            </a:r>
            <a:r>
              <a:rPr lang="en-GB" sz="3600" dirty="0">
                <a:solidFill>
                  <a:schemeClr val="tx1"/>
                </a:solidFill>
              </a:rPr>
              <a:t>Learning and Development needs</a:t>
            </a:r>
            <a:endParaRPr lang="en-US" sz="3600" dirty="0">
              <a:solidFill>
                <a:schemeClr val="tx1"/>
              </a:solidFill>
              <a:effectLst/>
            </a:endParaRPr>
          </a:p>
        </p:txBody>
      </p:sp>
      <p:pic>
        <p:nvPicPr>
          <p:cNvPr id="21505" name="Picture 1"/>
          <p:cNvPicPr>
            <a:picLocks noChangeAspect="1" noChangeArrowheads="1"/>
          </p:cNvPicPr>
          <p:nvPr/>
        </p:nvPicPr>
        <p:blipFill>
          <a:blip r:embed="rId3"/>
          <a:srcRect/>
          <a:stretch>
            <a:fillRect/>
          </a:stretch>
        </p:blipFill>
        <p:spPr bwMode="auto">
          <a:xfrm>
            <a:off x="4801426" y="3276600"/>
            <a:ext cx="3771073" cy="2825750"/>
          </a:xfrm>
          <a:prstGeom prst="rect">
            <a:avLst/>
          </a:prstGeom>
          <a:noFill/>
          <a:ln w="9525">
            <a:noFill/>
            <a:miter lim="800000"/>
            <a:headEnd/>
            <a:tailEnd/>
          </a:ln>
          <a:effectLst/>
        </p:spPr>
      </p:pic>
      <p:sp>
        <p:nvSpPr>
          <p:cNvPr id="5" name="Slide Number Placeholder 4"/>
          <p:cNvSpPr>
            <a:spLocks noGrp="1"/>
          </p:cNvSpPr>
          <p:nvPr>
            <p:ph type="sldNum" sz="quarter" idx="12"/>
          </p:nvPr>
        </p:nvSpPr>
        <p:spPr/>
        <p:txBody>
          <a:bodyPr/>
          <a:lstStyle/>
          <a:p>
            <a:fld id="{67505F59-171F-4C4A-B5FA-40886ED1779B}" type="slidenum">
              <a:rPr lang="en-US" smtClean="0"/>
              <a:t>11</a:t>
            </a:fld>
            <a:endParaRPr lang="en-US"/>
          </a:p>
        </p:txBody>
      </p:sp>
      <p:sp>
        <p:nvSpPr>
          <p:cNvPr id="6" name="TextBox 5">
            <a:extLst>
              <a:ext uri="{FF2B5EF4-FFF2-40B4-BE49-F238E27FC236}">
                <a16:creationId xmlns:a16="http://schemas.microsoft.com/office/drawing/2014/main" id="{C6DDDD7C-6FD9-6367-84CF-BFC5D1C780BE}"/>
              </a:ext>
            </a:extLst>
          </p:cNvPr>
          <p:cNvSpPr txBox="1"/>
          <p:nvPr/>
        </p:nvSpPr>
        <p:spPr>
          <a:xfrm>
            <a:off x="5867400" y="6107266"/>
            <a:ext cx="4581832" cy="369332"/>
          </a:xfrm>
          <a:prstGeom prst="rect">
            <a:avLst/>
          </a:prstGeom>
          <a:noFill/>
        </p:spPr>
        <p:txBody>
          <a:bodyPr wrap="square">
            <a:spAutoFit/>
          </a:bodyPr>
          <a:lstStyle/>
          <a:p>
            <a:r>
              <a:rPr lang="en-GB" sz="1800" dirty="0"/>
              <a:t>(Lopes </a:t>
            </a:r>
            <a:r>
              <a:rPr lang="en-GB" sz="1800" i="1" dirty="0"/>
              <a:t>et al.,</a:t>
            </a:r>
            <a:r>
              <a:rPr lang="en-GB" sz="1800" dirty="0"/>
              <a:t> 2023)</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09928"/>
            <a:ext cx="8229600" cy="2252472"/>
          </a:xfrm>
        </p:spPr>
        <p:txBody>
          <a:bodyPr>
            <a:noAutofit/>
          </a:bodyPr>
          <a:lstStyle/>
          <a:p>
            <a:pPr algn="just">
              <a:lnSpc>
                <a:spcPct val="150000"/>
              </a:lnSpc>
            </a:pPr>
            <a:r>
              <a:rPr lang="en-GB" sz="1100" dirty="0"/>
              <a:t>To achieve successful learning results, BP would be able to use the innovation of proven learning and development theories to develop and execute specific training programmes. </a:t>
            </a:r>
          </a:p>
          <a:p>
            <a:pPr algn="just">
              <a:lnSpc>
                <a:spcPct val="150000"/>
              </a:lnSpc>
            </a:pPr>
            <a:r>
              <a:rPr lang="en-GB" sz="1100" dirty="0"/>
              <a:t>The behaviourist, Cognitivist, Humanist and Experiential Learning theories are useful when dealing with the cited development needs of a Senior Accountant.</a:t>
            </a:r>
            <a:endParaRPr lang="en-US" sz="1100" dirty="0"/>
          </a:p>
          <a:p>
            <a:pPr algn="just">
              <a:lnSpc>
                <a:spcPct val="150000"/>
              </a:lnSpc>
              <a:buFont typeface="Wingdings" pitchFamily="2" charset="2"/>
              <a:buChar char="q"/>
            </a:pPr>
            <a:r>
              <a:rPr lang="en-GB" sz="1100" b="1" dirty="0"/>
              <a:t>Behaviourist Learning Theory:</a:t>
            </a:r>
            <a:endParaRPr lang="en-US" sz="1100" dirty="0"/>
          </a:p>
          <a:p>
            <a:pPr algn="just">
              <a:lnSpc>
                <a:spcPct val="150000"/>
              </a:lnSpc>
            </a:pPr>
            <a:r>
              <a:rPr lang="en-GB" sz="1100" dirty="0"/>
              <a:t>The behaviourist theory that is related to Skinner and Watson centres on the learning through observable behaviour and reinforcements, repetitions and feedbacks (</a:t>
            </a:r>
            <a:r>
              <a:rPr lang="en-GB" sz="1100" dirty="0" err="1"/>
              <a:t>Nurfadillah</a:t>
            </a:r>
            <a:r>
              <a:rPr lang="en-GB" sz="1100" dirty="0"/>
              <a:t> </a:t>
            </a:r>
            <a:r>
              <a:rPr lang="en-GB" sz="1100" i="1" dirty="0"/>
              <a:t>et al.,</a:t>
            </a:r>
            <a:r>
              <a:rPr lang="en-GB" sz="1100" dirty="0"/>
              <a:t> 2024). </a:t>
            </a:r>
            <a:endParaRPr lang="en-US" sz="1100" dirty="0"/>
          </a:p>
        </p:txBody>
      </p:sp>
      <p:sp>
        <p:nvSpPr>
          <p:cNvPr id="2" name="Title 1"/>
          <p:cNvSpPr>
            <a:spLocks noGrp="1"/>
          </p:cNvSpPr>
          <p:nvPr>
            <p:ph type="title"/>
          </p:nvPr>
        </p:nvSpPr>
        <p:spPr>
          <a:xfrm>
            <a:off x="457200" y="381000"/>
            <a:ext cx="8229600" cy="1143000"/>
          </a:xfrm>
        </p:spPr>
        <p:txBody>
          <a:bodyPr>
            <a:noAutofit/>
          </a:bodyPr>
          <a:lstStyle/>
          <a:p>
            <a:pPr algn="ctr"/>
            <a:r>
              <a:rPr lang="en-GB" sz="3200" dirty="0">
                <a:solidFill>
                  <a:schemeClr val="tx1"/>
                </a:solidFill>
                <a:effectLst/>
              </a:rPr>
              <a:t>Evaluation of Learning and Development Requirement based on Learning Theories</a:t>
            </a:r>
            <a:endParaRPr lang="en-US" sz="3200" dirty="0">
              <a:solidFill>
                <a:schemeClr val="tx1"/>
              </a:solidFill>
              <a:effectLst/>
            </a:endParaRPr>
          </a:p>
        </p:txBody>
      </p:sp>
      <p:pic>
        <p:nvPicPr>
          <p:cNvPr id="20481" name="Picture 1"/>
          <p:cNvPicPr>
            <a:picLocks noChangeAspect="1" noChangeArrowheads="1"/>
          </p:cNvPicPr>
          <p:nvPr/>
        </p:nvPicPr>
        <p:blipFill>
          <a:blip r:embed="rId3"/>
          <a:srcRect/>
          <a:stretch>
            <a:fillRect/>
          </a:stretch>
        </p:blipFill>
        <p:spPr bwMode="auto">
          <a:xfrm>
            <a:off x="5628423" y="3657600"/>
            <a:ext cx="2753577" cy="23622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Slide Number Placeholder 4"/>
          <p:cNvSpPr>
            <a:spLocks noGrp="1"/>
          </p:cNvSpPr>
          <p:nvPr>
            <p:ph type="sldNum" sz="quarter" idx="12"/>
          </p:nvPr>
        </p:nvSpPr>
        <p:spPr/>
        <p:txBody>
          <a:bodyPr/>
          <a:lstStyle/>
          <a:p>
            <a:fld id="{67505F59-171F-4C4A-B5FA-40886ED1779B}" type="slidenum">
              <a:rPr lang="en-US" smtClean="0"/>
              <a:t>12</a:t>
            </a:fld>
            <a:endParaRPr lang="en-US"/>
          </a:p>
        </p:txBody>
      </p:sp>
      <p:sp>
        <p:nvSpPr>
          <p:cNvPr id="6" name="TextBox 5">
            <a:extLst>
              <a:ext uri="{FF2B5EF4-FFF2-40B4-BE49-F238E27FC236}">
                <a16:creationId xmlns:a16="http://schemas.microsoft.com/office/drawing/2014/main" id="{B292CB1F-E18C-A27A-B0B5-47B2D6488226}"/>
              </a:ext>
            </a:extLst>
          </p:cNvPr>
          <p:cNvSpPr txBox="1"/>
          <p:nvPr/>
        </p:nvSpPr>
        <p:spPr>
          <a:xfrm>
            <a:off x="5943600" y="6107668"/>
            <a:ext cx="4581832" cy="369332"/>
          </a:xfrm>
          <a:prstGeom prst="rect">
            <a:avLst/>
          </a:prstGeom>
          <a:noFill/>
        </p:spPr>
        <p:txBody>
          <a:bodyPr wrap="square">
            <a:spAutoFit/>
          </a:bodyPr>
          <a:lstStyle/>
          <a:p>
            <a:r>
              <a:rPr lang="en-GB" sz="1800" dirty="0"/>
              <a:t>(</a:t>
            </a:r>
            <a:r>
              <a:rPr lang="en-GB" sz="1800" dirty="0" err="1"/>
              <a:t>Nurfadillah</a:t>
            </a:r>
            <a:r>
              <a:rPr lang="en-GB" sz="1800" dirty="0"/>
              <a:t> </a:t>
            </a:r>
            <a:r>
              <a:rPr lang="en-GB" sz="1800" i="1" dirty="0"/>
              <a:t>et al.,</a:t>
            </a:r>
            <a:r>
              <a:rPr lang="en-GB" sz="1800" dirty="0"/>
              <a:t> 2024)</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86128"/>
            <a:ext cx="8229600" cy="1338072"/>
          </a:xfrm>
        </p:spPr>
        <p:txBody>
          <a:bodyPr>
            <a:normAutofit/>
          </a:bodyPr>
          <a:lstStyle/>
          <a:p>
            <a:pPr algn="just">
              <a:lnSpc>
                <a:spcPct val="150000"/>
              </a:lnSpc>
            </a:pPr>
            <a:r>
              <a:rPr lang="en-GB" sz="1100" dirty="0"/>
              <a:t>Cognitivist theory focuses on internal processes of the mind and involves thinking, problem solving, memory and understanding (</a:t>
            </a:r>
            <a:r>
              <a:rPr lang="en-GB" sz="1100" dirty="0" err="1"/>
              <a:t>Xu</a:t>
            </a:r>
            <a:r>
              <a:rPr lang="en-GB" sz="1100" dirty="0"/>
              <a:t> </a:t>
            </a:r>
            <a:r>
              <a:rPr lang="en-GB" sz="1100" i="1" dirty="0"/>
              <a:t>et al.,</a:t>
            </a:r>
            <a:r>
              <a:rPr lang="en-GB" sz="1100" dirty="0"/>
              <a:t> 2023). </a:t>
            </a:r>
            <a:endParaRPr lang="en-US" sz="1100" dirty="0"/>
          </a:p>
          <a:p>
            <a:pPr algn="just">
              <a:lnSpc>
                <a:spcPct val="150000"/>
              </a:lnSpc>
            </a:pPr>
            <a:r>
              <a:rPr lang="en-GB" sz="1100" dirty="0"/>
              <a:t>In the case of a Senior Accountant at BP, cognitivist approaches would be very useful in the development of </a:t>
            </a:r>
            <a:r>
              <a:rPr lang="en-GB" sz="1100" b="1" dirty="0"/>
              <a:t>analytical and decision making skills</a:t>
            </a:r>
            <a:r>
              <a:rPr lang="en-GB" sz="1100" dirty="0"/>
              <a:t>. </a:t>
            </a:r>
            <a:endParaRPr lang="en-US" sz="1100" dirty="0"/>
          </a:p>
        </p:txBody>
      </p:sp>
      <p:sp>
        <p:nvSpPr>
          <p:cNvPr id="2" name="Title 1"/>
          <p:cNvSpPr>
            <a:spLocks noGrp="1"/>
          </p:cNvSpPr>
          <p:nvPr>
            <p:ph type="title"/>
          </p:nvPr>
        </p:nvSpPr>
        <p:spPr>
          <a:xfrm>
            <a:off x="457200" y="457200"/>
            <a:ext cx="8229600" cy="1143000"/>
          </a:xfrm>
        </p:spPr>
        <p:txBody>
          <a:bodyPr>
            <a:normAutofit/>
          </a:bodyPr>
          <a:lstStyle/>
          <a:p>
            <a:pPr algn="ctr"/>
            <a:r>
              <a:rPr lang="en-GB" sz="3600" dirty="0">
                <a:solidFill>
                  <a:schemeClr val="tx1"/>
                </a:solidFill>
                <a:effectLst/>
              </a:rPr>
              <a:t>Cognitive Learning Theory</a:t>
            </a:r>
            <a:endParaRPr lang="en-US" sz="3600" dirty="0">
              <a:solidFill>
                <a:schemeClr val="tx1"/>
              </a:solidFill>
              <a:effectLst/>
            </a:endParaRPr>
          </a:p>
        </p:txBody>
      </p:sp>
      <p:pic>
        <p:nvPicPr>
          <p:cNvPr id="19457" name="Picture 1"/>
          <p:cNvPicPr>
            <a:picLocks noChangeAspect="1" noChangeArrowheads="1"/>
          </p:cNvPicPr>
          <p:nvPr/>
        </p:nvPicPr>
        <p:blipFill>
          <a:blip r:embed="rId3" cstate="print"/>
          <a:srcRect/>
          <a:stretch>
            <a:fillRect/>
          </a:stretch>
        </p:blipFill>
        <p:spPr bwMode="auto">
          <a:xfrm>
            <a:off x="3276600" y="2971800"/>
            <a:ext cx="5327648" cy="27336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Slide Number Placeholder 4"/>
          <p:cNvSpPr>
            <a:spLocks noGrp="1"/>
          </p:cNvSpPr>
          <p:nvPr>
            <p:ph type="sldNum" sz="quarter" idx="12"/>
          </p:nvPr>
        </p:nvSpPr>
        <p:spPr/>
        <p:txBody>
          <a:bodyPr/>
          <a:lstStyle/>
          <a:p>
            <a:fld id="{67505F59-171F-4C4A-B5FA-40886ED1779B}" type="slidenum">
              <a:rPr lang="en-US" smtClean="0"/>
              <a:t>13</a:t>
            </a:fld>
            <a:endParaRPr lang="en-US"/>
          </a:p>
        </p:txBody>
      </p:sp>
      <p:sp>
        <p:nvSpPr>
          <p:cNvPr id="6" name="TextBox 5">
            <a:extLst>
              <a:ext uri="{FF2B5EF4-FFF2-40B4-BE49-F238E27FC236}">
                <a16:creationId xmlns:a16="http://schemas.microsoft.com/office/drawing/2014/main" id="{C0346407-7F36-450E-DF28-1A98466D836C}"/>
              </a:ext>
            </a:extLst>
          </p:cNvPr>
          <p:cNvSpPr txBox="1"/>
          <p:nvPr/>
        </p:nvSpPr>
        <p:spPr>
          <a:xfrm>
            <a:off x="5181600" y="5867400"/>
            <a:ext cx="4581832" cy="369332"/>
          </a:xfrm>
          <a:prstGeom prst="rect">
            <a:avLst/>
          </a:prstGeom>
          <a:noFill/>
        </p:spPr>
        <p:txBody>
          <a:bodyPr wrap="square">
            <a:spAutoFit/>
          </a:bodyPr>
          <a:lstStyle/>
          <a:p>
            <a:r>
              <a:rPr lang="en-GB" sz="1800" dirty="0"/>
              <a:t>(Xu </a:t>
            </a:r>
            <a:r>
              <a:rPr lang="en-GB" sz="1800" i="1" dirty="0"/>
              <a:t>et al.,</a:t>
            </a:r>
            <a:r>
              <a:rPr lang="en-GB" sz="1800" dirty="0"/>
              <a:t> 2023)</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86128"/>
            <a:ext cx="8229600" cy="1185672"/>
          </a:xfrm>
        </p:spPr>
        <p:txBody>
          <a:bodyPr>
            <a:normAutofit/>
          </a:bodyPr>
          <a:lstStyle/>
          <a:p>
            <a:pPr algn="just">
              <a:lnSpc>
                <a:spcPct val="150000"/>
              </a:lnSpc>
            </a:pPr>
            <a:r>
              <a:rPr lang="en-GB" sz="1100" dirty="0"/>
              <a:t>Humanist learning theory is a theory linked to Maslow and Rogers which is aimed at the personal development, self-drive, and self-actualisation (De </a:t>
            </a:r>
            <a:r>
              <a:rPr lang="en-GB" sz="1100" dirty="0" err="1"/>
              <a:t>Colle</a:t>
            </a:r>
            <a:r>
              <a:rPr lang="en-GB" sz="1100" dirty="0"/>
              <a:t> </a:t>
            </a:r>
            <a:r>
              <a:rPr lang="en-GB" sz="1100" i="1" dirty="0"/>
              <a:t>et al.,</a:t>
            </a:r>
            <a:r>
              <a:rPr lang="en-GB" sz="1100" dirty="0"/>
              <a:t> 2024). </a:t>
            </a:r>
            <a:endParaRPr lang="en-US" sz="1100" dirty="0"/>
          </a:p>
          <a:p>
            <a:pPr algn="just">
              <a:lnSpc>
                <a:spcPct val="150000"/>
              </a:lnSpc>
            </a:pPr>
            <a:r>
              <a:rPr lang="en-GB" sz="1100" dirty="0"/>
              <a:t>The </a:t>
            </a:r>
            <a:r>
              <a:rPr lang="en-GB" sz="1100" b="1" dirty="0"/>
              <a:t>leadership and career development</a:t>
            </a:r>
            <a:r>
              <a:rPr lang="en-GB" sz="1100" dirty="0"/>
              <a:t> of the employee are processes where humanist approaches work well at BP. </a:t>
            </a:r>
            <a:endParaRPr lang="en-US" sz="1100" dirty="0"/>
          </a:p>
        </p:txBody>
      </p:sp>
      <p:sp>
        <p:nvSpPr>
          <p:cNvPr id="2" name="Title 1"/>
          <p:cNvSpPr>
            <a:spLocks noGrp="1"/>
          </p:cNvSpPr>
          <p:nvPr>
            <p:ph type="title"/>
          </p:nvPr>
        </p:nvSpPr>
        <p:spPr>
          <a:xfrm>
            <a:off x="457200" y="457200"/>
            <a:ext cx="8229600" cy="1143000"/>
          </a:xfrm>
        </p:spPr>
        <p:txBody>
          <a:bodyPr>
            <a:normAutofit/>
          </a:bodyPr>
          <a:lstStyle/>
          <a:p>
            <a:pPr algn="ctr"/>
            <a:r>
              <a:rPr lang="en-GB" sz="3600" dirty="0">
                <a:solidFill>
                  <a:schemeClr val="tx1"/>
                </a:solidFill>
                <a:effectLst/>
              </a:rPr>
              <a:t>Humanist Learning Theory</a:t>
            </a:r>
            <a:endParaRPr lang="en-US" sz="3600" dirty="0">
              <a:solidFill>
                <a:schemeClr val="tx1"/>
              </a:solidFill>
              <a:effectLst/>
            </a:endParaRPr>
          </a:p>
        </p:txBody>
      </p:sp>
      <p:pic>
        <p:nvPicPr>
          <p:cNvPr id="18433" name="Picture 1"/>
          <p:cNvPicPr>
            <a:picLocks noChangeAspect="1" noChangeArrowheads="1"/>
          </p:cNvPicPr>
          <p:nvPr/>
        </p:nvPicPr>
        <p:blipFill>
          <a:blip r:embed="rId3"/>
          <a:srcRect/>
          <a:stretch>
            <a:fillRect/>
          </a:stretch>
        </p:blipFill>
        <p:spPr bwMode="auto">
          <a:xfrm>
            <a:off x="4267200" y="2971800"/>
            <a:ext cx="4366407" cy="3206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Slide Number Placeholder 4"/>
          <p:cNvSpPr>
            <a:spLocks noGrp="1"/>
          </p:cNvSpPr>
          <p:nvPr>
            <p:ph type="sldNum" sz="quarter" idx="12"/>
          </p:nvPr>
        </p:nvSpPr>
        <p:spPr/>
        <p:txBody>
          <a:bodyPr/>
          <a:lstStyle/>
          <a:p>
            <a:fld id="{67505F59-171F-4C4A-B5FA-40886ED1779B}" type="slidenum">
              <a:rPr lang="en-US" smtClean="0"/>
              <a:t>14</a:t>
            </a:fld>
            <a:endParaRPr lang="en-US"/>
          </a:p>
        </p:txBody>
      </p:sp>
      <p:sp>
        <p:nvSpPr>
          <p:cNvPr id="6" name="TextBox 5">
            <a:extLst>
              <a:ext uri="{FF2B5EF4-FFF2-40B4-BE49-F238E27FC236}">
                <a16:creationId xmlns:a16="http://schemas.microsoft.com/office/drawing/2014/main" id="{A1D25CDE-94F6-F1A8-E396-ACB36D3CE06F}"/>
              </a:ext>
            </a:extLst>
          </p:cNvPr>
          <p:cNvSpPr txBox="1"/>
          <p:nvPr/>
        </p:nvSpPr>
        <p:spPr>
          <a:xfrm>
            <a:off x="5486400" y="6223278"/>
            <a:ext cx="4581832" cy="369332"/>
          </a:xfrm>
          <a:prstGeom prst="rect">
            <a:avLst/>
          </a:prstGeom>
          <a:noFill/>
        </p:spPr>
        <p:txBody>
          <a:bodyPr wrap="square">
            <a:spAutoFit/>
          </a:bodyPr>
          <a:lstStyle/>
          <a:p>
            <a:r>
              <a:rPr lang="en-GB" sz="1800" dirty="0"/>
              <a:t>(De Colle </a:t>
            </a:r>
            <a:r>
              <a:rPr lang="en-GB" sz="1800" i="1" dirty="0"/>
              <a:t>et al.,</a:t>
            </a:r>
            <a:r>
              <a:rPr lang="en-GB" sz="1800" dirty="0"/>
              <a:t> 2024)</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76400"/>
            <a:ext cx="8229600" cy="1033272"/>
          </a:xfrm>
        </p:spPr>
        <p:txBody>
          <a:bodyPr>
            <a:normAutofit/>
          </a:bodyPr>
          <a:lstStyle/>
          <a:p>
            <a:pPr algn="just">
              <a:lnSpc>
                <a:spcPct val="150000"/>
              </a:lnSpc>
            </a:pPr>
            <a:r>
              <a:rPr lang="en-GB" sz="1100" dirty="0"/>
              <a:t>Kolb developed the experiential learning theory, which focuses on the concept of learning by experience, reflecting, learning through conceptualisation and experimenting (Grant, 2025). </a:t>
            </a:r>
          </a:p>
          <a:p>
            <a:pPr algn="just">
              <a:lnSpc>
                <a:spcPct val="150000"/>
              </a:lnSpc>
            </a:pPr>
            <a:r>
              <a:rPr lang="en-GB" sz="1100" dirty="0"/>
              <a:t>The strategy works effectively very well in complicated organisational setups like BP.</a:t>
            </a:r>
            <a:endParaRPr lang="en-US" sz="1100" dirty="0"/>
          </a:p>
        </p:txBody>
      </p:sp>
      <p:sp>
        <p:nvSpPr>
          <p:cNvPr id="2" name="Title 1"/>
          <p:cNvSpPr>
            <a:spLocks noGrp="1"/>
          </p:cNvSpPr>
          <p:nvPr>
            <p:ph type="title"/>
          </p:nvPr>
        </p:nvSpPr>
        <p:spPr>
          <a:xfrm>
            <a:off x="457200" y="381000"/>
            <a:ext cx="8229600" cy="1143000"/>
          </a:xfrm>
        </p:spPr>
        <p:txBody>
          <a:bodyPr>
            <a:normAutofit/>
          </a:bodyPr>
          <a:lstStyle/>
          <a:p>
            <a:pPr algn="ctr"/>
            <a:r>
              <a:rPr lang="en-GB" sz="3600" dirty="0">
                <a:solidFill>
                  <a:schemeClr val="tx1"/>
                </a:solidFill>
                <a:effectLst/>
              </a:rPr>
              <a:t>Experiential Learning Theory</a:t>
            </a:r>
            <a:endParaRPr lang="en-US" sz="3600" dirty="0">
              <a:solidFill>
                <a:schemeClr val="tx1"/>
              </a:solidFill>
              <a:effectLst/>
            </a:endParaRPr>
          </a:p>
        </p:txBody>
      </p:sp>
      <p:pic>
        <p:nvPicPr>
          <p:cNvPr id="17409" name="Picture 1"/>
          <p:cNvPicPr>
            <a:picLocks noChangeAspect="1" noChangeArrowheads="1"/>
          </p:cNvPicPr>
          <p:nvPr/>
        </p:nvPicPr>
        <p:blipFill>
          <a:blip r:embed="rId3"/>
          <a:srcRect/>
          <a:stretch>
            <a:fillRect/>
          </a:stretch>
        </p:blipFill>
        <p:spPr bwMode="auto">
          <a:xfrm>
            <a:off x="5562600" y="2819400"/>
            <a:ext cx="2960982" cy="294322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Slide Number Placeholder 4"/>
          <p:cNvSpPr>
            <a:spLocks noGrp="1"/>
          </p:cNvSpPr>
          <p:nvPr>
            <p:ph type="sldNum" sz="quarter" idx="12"/>
          </p:nvPr>
        </p:nvSpPr>
        <p:spPr/>
        <p:txBody>
          <a:bodyPr/>
          <a:lstStyle/>
          <a:p>
            <a:fld id="{67505F59-171F-4C4A-B5FA-40886ED1779B}" type="slidenum">
              <a:rPr lang="en-US" smtClean="0"/>
              <a:t>15</a:t>
            </a:fld>
            <a:endParaRPr lang="en-US"/>
          </a:p>
        </p:txBody>
      </p:sp>
      <p:sp>
        <p:nvSpPr>
          <p:cNvPr id="6" name="TextBox 5">
            <a:extLst>
              <a:ext uri="{FF2B5EF4-FFF2-40B4-BE49-F238E27FC236}">
                <a16:creationId xmlns:a16="http://schemas.microsoft.com/office/drawing/2014/main" id="{FFB6D93E-5BFE-B7B9-B7FA-B2C43EF95C0D}"/>
              </a:ext>
            </a:extLst>
          </p:cNvPr>
          <p:cNvSpPr txBox="1"/>
          <p:nvPr/>
        </p:nvSpPr>
        <p:spPr>
          <a:xfrm>
            <a:off x="6356356" y="5762625"/>
            <a:ext cx="4581832" cy="369332"/>
          </a:xfrm>
          <a:prstGeom prst="rect">
            <a:avLst/>
          </a:prstGeom>
          <a:noFill/>
        </p:spPr>
        <p:txBody>
          <a:bodyPr wrap="square">
            <a:spAutoFit/>
          </a:bodyPr>
          <a:lstStyle/>
          <a:p>
            <a:r>
              <a:rPr lang="en-GB" sz="1800" dirty="0"/>
              <a:t>(Grant, 2025)</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86128"/>
            <a:ext cx="8229600" cy="1261872"/>
          </a:xfrm>
        </p:spPr>
        <p:txBody>
          <a:bodyPr>
            <a:normAutofit/>
          </a:bodyPr>
          <a:lstStyle/>
          <a:p>
            <a:pPr algn="just">
              <a:lnSpc>
                <a:spcPct val="150000"/>
              </a:lnSpc>
            </a:pPr>
            <a:r>
              <a:rPr lang="en-GB" sz="1100" dirty="0"/>
              <a:t>The process of learning and development would be helping in boosting employee productivity by increasing retention rates and fostering the culture of innovation (Mustafa and  </a:t>
            </a:r>
            <a:r>
              <a:rPr lang="en-GB" sz="1100" dirty="0" err="1"/>
              <a:t>Lleshi</a:t>
            </a:r>
            <a:r>
              <a:rPr lang="en-GB" sz="1100" dirty="0"/>
              <a:t>, 2024).</a:t>
            </a:r>
          </a:p>
          <a:p>
            <a:pPr algn="just">
              <a:lnSpc>
                <a:spcPct val="150000"/>
              </a:lnSpc>
            </a:pPr>
            <a:r>
              <a:rPr lang="en-GB" sz="1100" dirty="0"/>
              <a:t>Continuous learning makes the person compliant and flexible as well as able to make contributions of a strategic nature as per the changing nature of companies (John, 2024).</a:t>
            </a:r>
            <a:endParaRPr lang="en-US" sz="1100" dirty="0"/>
          </a:p>
        </p:txBody>
      </p:sp>
      <p:sp>
        <p:nvSpPr>
          <p:cNvPr id="2" name="Title 1"/>
          <p:cNvSpPr>
            <a:spLocks noGrp="1"/>
          </p:cNvSpPr>
          <p:nvPr>
            <p:ph type="title"/>
          </p:nvPr>
        </p:nvSpPr>
        <p:spPr>
          <a:xfrm>
            <a:off x="533400" y="381000"/>
            <a:ext cx="8229600" cy="1143000"/>
          </a:xfrm>
        </p:spPr>
        <p:txBody>
          <a:bodyPr>
            <a:noAutofit/>
          </a:bodyPr>
          <a:lstStyle/>
          <a:p>
            <a:pPr algn="ctr"/>
            <a:r>
              <a:rPr lang="en-GB" sz="3200" dirty="0">
                <a:solidFill>
                  <a:schemeClr val="tx1"/>
                </a:solidFill>
                <a:effectLst/>
              </a:rPr>
              <a:t>Organisational Advertisements of Learning and Development Needs</a:t>
            </a:r>
            <a:endParaRPr lang="en-US" sz="3200" dirty="0">
              <a:solidFill>
                <a:schemeClr val="tx1"/>
              </a:solidFill>
              <a:effectLst/>
            </a:endParaRPr>
          </a:p>
        </p:txBody>
      </p:sp>
      <p:pic>
        <p:nvPicPr>
          <p:cNvPr id="16385" name="Picture 1"/>
          <p:cNvPicPr>
            <a:picLocks noChangeAspect="1" noChangeArrowheads="1"/>
          </p:cNvPicPr>
          <p:nvPr/>
        </p:nvPicPr>
        <p:blipFill>
          <a:blip r:embed="rId3"/>
          <a:srcRect/>
          <a:stretch>
            <a:fillRect/>
          </a:stretch>
        </p:blipFill>
        <p:spPr bwMode="auto">
          <a:xfrm>
            <a:off x="4244975" y="3200400"/>
            <a:ext cx="4137025" cy="27719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Slide Number Placeholder 4"/>
          <p:cNvSpPr>
            <a:spLocks noGrp="1"/>
          </p:cNvSpPr>
          <p:nvPr>
            <p:ph type="sldNum" sz="quarter" idx="12"/>
          </p:nvPr>
        </p:nvSpPr>
        <p:spPr/>
        <p:txBody>
          <a:bodyPr/>
          <a:lstStyle/>
          <a:p>
            <a:fld id="{67505F59-171F-4C4A-B5FA-40886ED1779B}" type="slidenum">
              <a:rPr lang="en-US" smtClean="0"/>
              <a:t>16</a:t>
            </a:fld>
            <a:endParaRPr lang="en-US"/>
          </a:p>
        </p:txBody>
      </p:sp>
      <p:sp>
        <p:nvSpPr>
          <p:cNvPr id="6" name="TextBox 5">
            <a:extLst>
              <a:ext uri="{FF2B5EF4-FFF2-40B4-BE49-F238E27FC236}">
                <a16:creationId xmlns:a16="http://schemas.microsoft.com/office/drawing/2014/main" id="{0382C125-C27B-6301-DF06-ABE2BDBD5818}"/>
              </a:ext>
            </a:extLst>
          </p:cNvPr>
          <p:cNvSpPr txBox="1"/>
          <p:nvPr/>
        </p:nvSpPr>
        <p:spPr>
          <a:xfrm>
            <a:off x="4953000" y="6107668"/>
            <a:ext cx="4581832" cy="369332"/>
          </a:xfrm>
          <a:prstGeom prst="rect">
            <a:avLst/>
          </a:prstGeom>
          <a:noFill/>
        </p:spPr>
        <p:txBody>
          <a:bodyPr wrap="square">
            <a:spAutoFit/>
          </a:bodyPr>
          <a:lstStyle/>
          <a:p>
            <a:r>
              <a:rPr lang="en-GB" sz="1800" dirty="0"/>
              <a:t>(Mustafa and  Lleshi, 2024)</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652271"/>
          </a:xfrm>
        </p:spPr>
        <p:txBody>
          <a:bodyPr>
            <a:normAutofit/>
          </a:bodyPr>
          <a:lstStyle/>
          <a:p>
            <a:pPr algn="just">
              <a:lnSpc>
                <a:spcPct val="150000"/>
              </a:lnSpc>
            </a:pPr>
            <a:r>
              <a:rPr lang="en-GB" sz="1100" dirty="0"/>
              <a:t>In conclusion, it has been finalised that the continuous learning &amp; development have been very instrumental in ensuring that the smooth running of British Petroleum.</a:t>
            </a:r>
            <a:endParaRPr lang="en-US" sz="1100" dirty="0"/>
          </a:p>
        </p:txBody>
      </p:sp>
      <p:sp>
        <p:nvSpPr>
          <p:cNvPr id="2" name="Title 1"/>
          <p:cNvSpPr>
            <a:spLocks noGrp="1"/>
          </p:cNvSpPr>
          <p:nvPr>
            <p:ph type="title"/>
          </p:nvPr>
        </p:nvSpPr>
        <p:spPr/>
        <p:txBody>
          <a:bodyPr>
            <a:normAutofit/>
          </a:bodyPr>
          <a:lstStyle/>
          <a:p>
            <a:pPr algn="ctr"/>
            <a:r>
              <a:rPr lang="en-GB" sz="3600" dirty="0">
                <a:solidFill>
                  <a:schemeClr val="tx1"/>
                </a:solidFill>
                <a:effectLst/>
              </a:rPr>
              <a:t>Conclusion</a:t>
            </a:r>
            <a:endParaRPr lang="en-US" sz="3600" dirty="0">
              <a:solidFill>
                <a:schemeClr val="tx1"/>
              </a:solidFill>
              <a:effectLst/>
            </a:endParaRPr>
          </a:p>
        </p:txBody>
      </p:sp>
      <p:sp>
        <p:nvSpPr>
          <p:cNvPr id="4" name="Slide Number Placeholder 3"/>
          <p:cNvSpPr>
            <a:spLocks noGrp="1"/>
          </p:cNvSpPr>
          <p:nvPr>
            <p:ph type="sldNum" sz="quarter" idx="12"/>
          </p:nvPr>
        </p:nvSpPr>
        <p:spPr/>
        <p:txBody>
          <a:bodyPr/>
          <a:lstStyle/>
          <a:p>
            <a:fld id="{67505F59-171F-4C4A-B5FA-40886ED1779B}" type="slidenum">
              <a:rPr lang="en-US" smtClean="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8229600" cy="4005072"/>
          </a:xfrm>
        </p:spPr>
        <p:txBody>
          <a:bodyPr>
            <a:normAutofit fontScale="32500" lnSpcReduction="20000"/>
          </a:bodyPr>
          <a:lstStyle/>
          <a:p>
            <a:pPr algn="just"/>
            <a:r>
              <a:rPr lang="en-GB" dirty="0" err="1"/>
              <a:t>Attah</a:t>
            </a:r>
            <a:r>
              <a:rPr lang="en-GB" dirty="0"/>
              <a:t>, R.U., </a:t>
            </a:r>
            <a:r>
              <a:rPr lang="en-GB" dirty="0" err="1"/>
              <a:t>Garba</a:t>
            </a:r>
            <a:r>
              <a:rPr lang="en-GB" dirty="0"/>
              <a:t>, B.M.P., Gil-</a:t>
            </a:r>
            <a:r>
              <a:rPr lang="en-GB" dirty="0" err="1"/>
              <a:t>Ozoudeh</a:t>
            </a:r>
            <a:r>
              <a:rPr lang="en-GB" dirty="0"/>
              <a:t>, I. and </a:t>
            </a:r>
            <a:r>
              <a:rPr lang="en-GB" dirty="0" err="1"/>
              <a:t>Iwuanyanwu</a:t>
            </a:r>
            <a:r>
              <a:rPr lang="en-GB" dirty="0"/>
              <a:t>, O., (2024). Corporate banking strategies and financial services innovation: Conceptual analysis for driving corporate growth and market expansion. </a:t>
            </a:r>
            <a:r>
              <a:rPr lang="en-GB" i="1" dirty="0" err="1"/>
              <a:t>Int</a:t>
            </a:r>
            <a:r>
              <a:rPr lang="en-GB" i="1" dirty="0"/>
              <a:t> J Eng Res Dev</a:t>
            </a:r>
            <a:r>
              <a:rPr lang="en-GB" dirty="0"/>
              <a:t>, </a:t>
            </a:r>
            <a:r>
              <a:rPr lang="en-GB" i="1" dirty="0"/>
              <a:t>20</a:t>
            </a:r>
            <a:r>
              <a:rPr lang="en-GB" dirty="0"/>
              <a:t>(11), pp.1339-49.</a:t>
            </a:r>
            <a:endParaRPr lang="en-US" dirty="0"/>
          </a:p>
          <a:p>
            <a:pPr algn="just"/>
            <a:r>
              <a:rPr lang="en-GB" dirty="0"/>
              <a:t>Bristol-</a:t>
            </a:r>
            <a:r>
              <a:rPr lang="en-GB" dirty="0" err="1"/>
              <a:t>Alagbariya</a:t>
            </a:r>
            <a:r>
              <a:rPr lang="en-GB" dirty="0"/>
              <a:t>, B., </a:t>
            </a:r>
            <a:r>
              <a:rPr lang="en-GB" dirty="0" err="1"/>
              <a:t>Ayanponle</a:t>
            </a:r>
            <a:r>
              <a:rPr lang="en-GB" dirty="0"/>
              <a:t>, O.L. and </a:t>
            </a:r>
            <a:r>
              <a:rPr lang="en-GB" dirty="0" err="1"/>
              <a:t>Ogedengbe</a:t>
            </a:r>
            <a:r>
              <a:rPr lang="en-GB" dirty="0"/>
              <a:t>, D.E., (2022). Developing and implementing advanced performance management systems for enhanced organizational productivity. </a:t>
            </a:r>
            <a:r>
              <a:rPr lang="en-GB" i="1" dirty="0"/>
              <a:t>World Journal of Advanced Science and Technology</a:t>
            </a:r>
            <a:r>
              <a:rPr lang="en-GB" dirty="0"/>
              <a:t>, </a:t>
            </a:r>
            <a:r>
              <a:rPr lang="en-GB" i="1" dirty="0"/>
              <a:t>2</a:t>
            </a:r>
            <a:r>
              <a:rPr lang="en-GB" dirty="0"/>
              <a:t>(1), pp.39-46.</a:t>
            </a:r>
            <a:endParaRPr lang="en-US" dirty="0"/>
          </a:p>
          <a:p>
            <a:pPr algn="just"/>
            <a:r>
              <a:rPr lang="en-GB" dirty="0"/>
              <a:t>British Petroleum, (2026). </a:t>
            </a:r>
            <a:r>
              <a:rPr lang="en-GB" i="1" dirty="0"/>
              <a:t>About us of Company.</a:t>
            </a:r>
            <a:r>
              <a:rPr lang="en-GB" dirty="0"/>
              <a:t> [Online] Available through &lt;https://shorturl.at/cquyi&gt; [Accessed on 06 February 2026]</a:t>
            </a:r>
            <a:endParaRPr lang="en-US" dirty="0"/>
          </a:p>
          <a:p>
            <a:pPr algn="just"/>
            <a:r>
              <a:rPr lang="en-GB" dirty="0"/>
              <a:t>De </a:t>
            </a:r>
            <a:r>
              <a:rPr lang="en-GB" dirty="0" err="1"/>
              <a:t>Colle</a:t>
            </a:r>
            <a:r>
              <a:rPr lang="en-GB" dirty="0"/>
              <a:t>, S., Freeman, R.E. and Wicks, A.C., (2024). Toward humanistic business ethics. </a:t>
            </a:r>
            <a:r>
              <a:rPr lang="en-GB" i="1" dirty="0"/>
              <a:t>Business &amp; Society</a:t>
            </a:r>
            <a:r>
              <a:rPr lang="en-GB" dirty="0"/>
              <a:t>, </a:t>
            </a:r>
            <a:r>
              <a:rPr lang="en-GB" i="1" dirty="0"/>
              <a:t>63</a:t>
            </a:r>
            <a:r>
              <a:rPr lang="en-GB" dirty="0"/>
              <a:t>(3), pp.542-571.</a:t>
            </a:r>
            <a:endParaRPr lang="en-US" dirty="0"/>
          </a:p>
          <a:p>
            <a:pPr algn="just"/>
            <a:r>
              <a:rPr lang="en-GB" dirty="0"/>
              <a:t>Grant, K.A., (2025). Experiential learning. </a:t>
            </a:r>
            <a:r>
              <a:rPr lang="en-GB" i="1" dirty="0"/>
              <a:t>Practical Applications of Experiential and Community-Engaged Learning Methods in Business: High-Impact Teaching Practices in Business Education</a:t>
            </a:r>
            <a:r>
              <a:rPr lang="en-GB" dirty="0"/>
              <a:t>, </a:t>
            </a:r>
            <a:r>
              <a:rPr lang="en-GB" i="1" dirty="0"/>
              <a:t>1</a:t>
            </a:r>
            <a:r>
              <a:rPr lang="en-GB" dirty="0"/>
              <a:t>, p.91.</a:t>
            </a:r>
            <a:endParaRPr lang="en-US" dirty="0"/>
          </a:p>
          <a:p>
            <a:pPr algn="just"/>
            <a:r>
              <a:rPr lang="en-GB" dirty="0"/>
              <a:t>John, B., (2024). The Role of Continuous Learning and Development in Sustaining Employee Competence and High Performance.</a:t>
            </a:r>
            <a:endParaRPr lang="en-US" dirty="0"/>
          </a:p>
          <a:p>
            <a:pPr algn="just"/>
            <a:r>
              <a:rPr lang="en-GB" dirty="0" err="1"/>
              <a:t>Kanhaiya</a:t>
            </a:r>
            <a:r>
              <a:rPr lang="en-GB" dirty="0"/>
              <a:t>, K.S.S., (2024). Towards a Conceptual Framework of Sustainable Team Dynamics. </a:t>
            </a:r>
            <a:r>
              <a:rPr lang="en-GB" i="1" dirty="0"/>
              <a:t>Available at SSRN 5289285</a:t>
            </a:r>
            <a:r>
              <a:rPr lang="en-GB" dirty="0"/>
              <a:t>.</a:t>
            </a:r>
            <a:endParaRPr lang="en-US" dirty="0"/>
          </a:p>
          <a:p>
            <a:pPr algn="just"/>
            <a:r>
              <a:rPr lang="en-GB" dirty="0"/>
              <a:t>Liu, W.S.K., (2025). RETRACTED ARTICLE: Global Leadership Dynamics: Refining Executive Selection in Multinational Corporations. </a:t>
            </a:r>
            <a:r>
              <a:rPr lang="en-GB" i="1" dirty="0"/>
              <a:t>Journal of the Knowledge Economy</a:t>
            </a:r>
            <a:r>
              <a:rPr lang="en-GB" dirty="0"/>
              <a:t>, </a:t>
            </a:r>
            <a:r>
              <a:rPr lang="en-GB" i="1" dirty="0"/>
              <a:t>16</a:t>
            </a:r>
            <a:r>
              <a:rPr lang="en-GB" dirty="0"/>
              <a:t>(2), pp.6687-6731.</a:t>
            </a:r>
            <a:endParaRPr lang="en-US" dirty="0"/>
          </a:p>
          <a:p>
            <a:pPr algn="just"/>
            <a:r>
              <a:rPr lang="en-GB" dirty="0"/>
              <a:t>Lopes, A.S., </a:t>
            </a:r>
            <a:r>
              <a:rPr lang="en-GB" dirty="0" err="1"/>
              <a:t>Sargento</a:t>
            </a:r>
            <a:r>
              <a:rPr lang="en-GB" dirty="0"/>
              <a:t>, A. and </a:t>
            </a:r>
            <a:r>
              <a:rPr lang="en-GB" dirty="0" err="1"/>
              <a:t>Farto</a:t>
            </a:r>
            <a:r>
              <a:rPr lang="en-GB" dirty="0"/>
              <a:t>, J., (2023). Training in digital skills—the perspective of workers in public sector. </a:t>
            </a:r>
            <a:r>
              <a:rPr lang="en-GB" i="1" dirty="0"/>
              <a:t>Sustainability</a:t>
            </a:r>
            <a:r>
              <a:rPr lang="en-GB" dirty="0"/>
              <a:t>, </a:t>
            </a:r>
            <a:r>
              <a:rPr lang="en-GB" i="1" dirty="0"/>
              <a:t>15</a:t>
            </a:r>
            <a:r>
              <a:rPr lang="en-GB" dirty="0"/>
              <a:t>(13), p.10577.</a:t>
            </a:r>
            <a:endParaRPr lang="en-US" dirty="0"/>
          </a:p>
          <a:p>
            <a:pPr algn="just"/>
            <a:r>
              <a:rPr lang="en-GB" dirty="0"/>
              <a:t>Macro Trends, (2026). </a:t>
            </a:r>
            <a:r>
              <a:rPr lang="en-GB" i="1" dirty="0"/>
              <a:t>Revenue of British Petroleum.</a:t>
            </a:r>
            <a:r>
              <a:rPr lang="en-GB" dirty="0"/>
              <a:t> [Online] Available through &lt;https://shorturl.at/HbpTd&gt; [Accessed on 07 February 2026]</a:t>
            </a:r>
            <a:endParaRPr lang="en-US" dirty="0"/>
          </a:p>
          <a:p>
            <a:pPr algn="just"/>
            <a:r>
              <a:rPr lang="en-GB" dirty="0"/>
              <a:t>Mustafa, B. and </a:t>
            </a:r>
            <a:r>
              <a:rPr lang="en-GB" dirty="0" err="1"/>
              <a:t>Lleshi</a:t>
            </a:r>
            <a:r>
              <a:rPr lang="en-GB" dirty="0"/>
              <a:t>, S., (2024). The impact of lifelong learning and investments in employee development on employee productivity and performance. </a:t>
            </a:r>
            <a:r>
              <a:rPr lang="en-GB" i="1" dirty="0"/>
              <a:t>Multidisciplinary Reviews</a:t>
            </a:r>
            <a:r>
              <a:rPr lang="en-GB" dirty="0"/>
              <a:t>, </a:t>
            </a:r>
            <a:r>
              <a:rPr lang="en-GB" i="1" dirty="0"/>
              <a:t>7</a:t>
            </a:r>
            <a:r>
              <a:rPr lang="en-GB" dirty="0"/>
              <a:t>(8), pp.2024175-2024175.</a:t>
            </a:r>
            <a:endParaRPr lang="en-US" dirty="0"/>
          </a:p>
          <a:p>
            <a:pPr algn="just"/>
            <a:r>
              <a:rPr lang="en-GB" dirty="0" err="1"/>
              <a:t>Nurfadillah</a:t>
            </a:r>
            <a:r>
              <a:rPr lang="en-GB" dirty="0"/>
              <a:t>, N., </a:t>
            </a:r>
            <a:r>
              <a:rPr lang="en-GB" dirty="0" err="1"/>
              <a:t>Muis</a:t>
            </a:r>
            <a:r>
              <a:rPr lang="en-GB" dirty="0"/>
              <a:t>, A.A., </a:t>
            </a:r>
            <a:r>
              <a:rPr lang="en-GB" dirty="0" err="1"/>
              <a:t>Khaisyurahman</a:t>
            </a:r>
            <a:r>
              <a:rPr lang="en-GB" dirty="0"/>
              <a:t>, A. and </a:t>
            </a:r>
            <a:r>
              <a:rPr lang="en-GB" dirty="0" err="1"/>
              <a:t>Sapitri</a:t>
            </a:r>
            <a:r>
              <a:rPr lang="en-GB" dirty="0"/>
              <a:t>, E., (2024), January. </a:t>
            </a:r>
            <a:r>
              <a:rPr lang="en-GB" dirty="0" err="1"/>
              <a:t>Behavioristic</a:t>
            </a:r>
            <a:r>
              <a:rPr lang="en-GB" dirty="0"/>
              <a:t> Learning Theory. In </a:t>
            </a:r>
            <a:r>
              <a:rPr lang="en-GB" i="1" dirty="0"/>
              <a:t>Proceeding of International Conference on Education, Society and Humanity</a:t>
            </a:r>
            <a:r>
              <a:rPr lang="en-GB" dirty="0"/>
              <a:t> (Vol. 2, No. 1, pp. 1268-1274).</a:t>
            </a:r>
            <a:endParaRPr lang="en-US" dirty="0"/>
          </a:p>
          <a:p>
            <a:pPr algn="just"/>
            <a:r>
              <a:rPr lang="en-GB" dirty="0" err="1"/>
              <a:t>Skiba</a:t>
            </a:r>
            <a:r>
              <a:rPr lang="en-GB" dirty="0"/>
              <a:t>, R., (2024). </a:t>
            </a:r>
            <a:r>
              <a:rPr lang="en-GB" i="1" dirty="0"/>
              <a:t>Managing recruitment and </a:t>
            </a:r>
            <a:r>
              <a:rPr lang="en-GB" i="1" dirty="0" err="1"/>
              <a:t>onboarding</a:t>
            </a:r>
            <a:r>
              <a:rPr lang="en-GB" dirty="0"/>
              <a:t>. After Midnight Publishing.</a:t>
            </a:r>
            <a:endParaRPr lang="en-US" dirty="0"/>
          </a:p>
          <a:p>
            <a:pPr algn="just"/>
            <a:r>
              <a:rPr lang="en-GB" dirty="0" err="1"/>
              <a:t>Soh</a:t>
            </a:r>
            <a:r>
              <a:rPr lang="en-GB" dirty="0"/>
              <a:t>, J., (2023). </a:t>
            </a:r>
            <a:r>
              <a:rPr lang="en-GB" i="1" dirty="0"/>
              <a:t>Career &amp; Employability: A Practical Guide to Building a Successful Future at Work</a:t>
            </a:r>
            <a:r>
              <a:rPr lang="en-GB" dirty="0"/>
              <a:t>. </a:t>
            </a:r>
            <a:r>
              <a:rPr lang="en-GB" dirty="0" err="1"/>
              <a:t>Scola</a:t>
            </a:r>
            <a:r>
              <a:rPr lang="en-GB" dirty="0"/>
              <a:t> Books.</a:t>
            </a:r>
            <a:endParaRPr lang="en-US" dirty="0"/>
          </a:p>
          <a:p>
            <a:pPr algn="just"/>
            <a:r>
              <a:rPr lang="en-GB" dirty="0"/>
              <a:t>Sousa, R.R.A.D., </a:t>
            </a:r>
            <a:r>
              <a:rPr lang="en-GB" dirty="0" err="1"/>
              <a:t>Carth</a:t>
            </a:r>
            <a:r>
              <a:rPr lang="en-GB" dirty="0"/>
              <a:t>, J.L. and </a:t>
            </a:r>
            <a:r>
              <a:rPr lang="en-GB" dirty="0" err="1"/>
              <a:t>Nascimento</a:t>
            </a:r>
            <a:r>
              <a:rPr lang="en-GB" dirty="0"/>
              <a:t>, E.D.S., (2023). Recruitment and selection: strategies to attract, recruit and select the best talent for the organization. </a:t>
            </a:r>
            <a:r>
              <a:rPr lang="en-GB" i="1" dirty="0" err="1"/>
              <a:t>Istacien</a:t>
            </a:r>
            <a:r>
              <a:rPr lang="en-GB" i="1" dirty="0"/>
              <a:t> Multidisciplinary Scientific Journal</a:t>
            </a:r>
            <a:r>
              <a:rPr lang="en-GB" dirty="0"/>
              <a:t>, </a:t>
            </a:r>
            <a:r>
              <a:rPr lang="en-GB" i="1" dirty="0"/>
              <a:t>1</a:t>
            </a:r>
            <a:r>
              <a:rPr lang="en-GB" dirty="0"/>
              <a:t>(2), pp.1-16.</a:t>
            </a:r>
            <a:endParaRPr lang="en-US" dirty="0"/>
          </a:p>
          <a:p>
            <a:pPr algn="just"/>
            <a:r>
              <a:rPr lang="en-GB" dirty="0" err="1"/>
              <a:t>Susanto</a:t>
            </a:r>
            <a:r>
              <a:rPr lang="en-GB" dirty="0"/>
              <a:t>, P.C., </a:t>
            </a:r>
            <a:r>
              <a:rPr lang="en-GB" dirty="0" err="1"/>
              <a:t>Sugiyanto</a:t>
            </a:r>
            <a:r>
              <a:rPr lang="en-GB" dirty="0"/>
              <a:t>, S., </a:t>
            </a:r>
            <a:r>
              <a:rPr lang="en-GB" dirty="0" err="1"/>
              <a:t>Rachman</a:t>
            </a:r>
            <a:r>
              <a:rPr lang="en-GB" dirty="0"/>
              <a:t>, S., </a:t>
            </a:r>
            <a:r>
              <a:rPr lang="en-GB" dirty="0" err="1"/>
              <a:t>Saepudin</a:t>
            </a:r>
            <a:r>
              <a:rPr lang="en-GB" dirty="0"/>
              <a:t>, T.H. and Ismail, D.H., (2024). Human Resource Management Concepts: Recruitment, Job Analysis, Job Evaluation, Remuneration and Organizational Development. </a:t>
            </a:r>
            <a:r>
              <a:rPr lang="en-GB" i="1" dirty="0" err="1"/>
              <a:t>Greenation</a:t>
            </a:r>
            <a:r>
              <a:rPr lang="en-GB" i="1" dirty="0"/>
              <a:t> International Journal of Law and Social Sciences</a:t>
            </a:r>
            <a:r>
              <a:rPr lang="en-GB" dirty="0"/>
              <a:t>, </a:t>
            </a:r>
            <a:r>
              <a:rPr lang="en-GB" i="1" dirty="0"/>
              <a:t>2</a:t>
            </a:r>
            <a:r>
              <a:rPr lang="en-GB" dirty="0"/>
              <a:t>(3), pp.88-104.</a:t>
            </a:r>
            <a:endParaRPr lang="en-US" dirty="0"/>
          </a:p>
          <a:p>
            <a:pPr algn="just"/>
            <a:r>
              <a:rPr lang="en-GB" dirty="0" err="1"/>
              <a:t>Xu</a:t>
            </a:r>
            <a:r>
              <a:rPr lang="en-GB" dirty="0"/>
              <a:t>, W., </a:t>
            </a:r>
            <a:r>
              <a:rPr lang="en-GB" dirty="0" err="1"/>
              <a:t>Guo</a:t>
            </a:r>
            <a:r>
              <a:rPr lang="en-GB" dirty="0"/>
              <a:t>, D., Mi, J., </a:t>
            </a:r>
            <a:r>
              <a:rPr lang="en-GB" dirty="0" err="1"/>
              <a:t>Qian</a:t>
            </a:r>
            <a:r>
              <a:rPr lang="en-GB" dirty="0"/>
              <a:t>, Y., </a:t>
            </a:r>
            <a:r>
              <a:rPr lang="en-GB" dirty="0" err="1"/>
              <a:t>Zheng</a:t>
            </a:r>
            <a:r>
              <a:rPr lang="en-GB" dirty="0"/>
              <a:t>, K. and Ding, W., (2023). Two-way concept-cognitive learning via concept movement viewpoint. </a:t>
            </a:r>
            <a:r>
              <a:rPr lang="en-GB" i="1" dirty="0"/>
              <a:t>IEEE Transactions on Neural Networks and Learning Systems</a:t>
            </a:r>
            <a:r>
              <a:rPr lang="en-GB" dirty="0"/>
              <a:t>, </a:t>
            </a:r>
            <a:r>
              <a:rPr lang="en-GB" i="1" dirty="0"/>
              <a:t>34</a:t>
            </a:r>
            <a:r>
              <a:rPr lang="en-GB" dirty="0"/>
              <a:t>(10), pp.6798-6812.</a:t>
            </a:r>
            <a:endParaRPr lang="en-US" dirty="0"/>
          </a:p>
        </p:txBody>
      </p:sp>
      <p:sp>
        <p:nvSpPr>
          <p:cNvPr id="2" name="Title 1"/>
          <p:cNvSpPr>
            <a:spLocks noGrp="1"/>
          </p:cNvSpPr>
          <p:nvPr>
            <p:ph type="title"/>
          </p:nvPr>
        </p:nvSpPr>
        <p:spPr/>
        <p:txBody>
          <a:bodyPr>
            <a:normAutofit/>
          </a:bodyPr>
          <a:lstStyle/>
          <a:p>
            <a:pPr algn="ctr"/>
            <a:r>
              <a:rPr lang="en-GB" sz="3600" dirty="0">
                <a:solidFill>
                  <a:schemeClr val="tx1"/>
                </a:solidFill>
                <a:effectLst/>
              </a:rPr>
              <a:t>References</a:t>
            </a:r>
            <a:endParaRPr lang="en-US" sz="3600" dirty="0">
              <a:solidFill>
                <a:schemeClr val="tx1"/>
              </a:solidFill>
              <a:effectLst/>
            </a:endParaRPr>
          </a:p>
        </p:txBody>
      </p:sp>
      <p:sp>
        <p:nvSpPr>
          <p:cNvPr id="4" name="Slide Number Placeholder 3"/>
          <p:cNvSpPr>
            <a:spLocks noGrp="1"/>
          </p:cNvSpPr>
          <p:nvPr>
            <p:ph type="sldNum" sz="quarter" idx="12"/>
          </p:nvPr>
        </p:nvSpPr>
        <p:spPr/>
        <p:txBody>
          <a:bodyPr/>
          <a:lstStyle/>
          <a:p>
            <a:fld id="{67505F59-171F-4C4A-B5FA-40886ED1779B}" type="slidenum">
              <a:rPr lang="en-US" smtClean="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38400" y="1905000"/>
            <a:ext cx="4800600" cy="2554545"/>
          </a:xfrm>
          <a:prstGeom prst="rect">
            <a:avLst/>
          </a:prstGeom>
          <a:noFill/>
        </p:spPr>
        <p:txBody>
          <a:bodyPr wrap="square" rtlCol="0">
            <a:spAutoFit/>
          </a:bodyPr>
          <a:lstStyle/>
          <a:p>
            <a:pPr algn="ctr"/>
            <a:r>
              <a:rPr lang="en-US" sz="8000" dirty="0">
                <a:latin typeface="Algerian" pitchFamily="82" charset="0"/>
              </a:rPr>
              <a:t>Thank you</a:t>
            </a:r>
          </a:p>
        </p:txBody>
      </p:sp>
      <p:sp>
        <p:nvSpPr>
          <p:cNvPr id="5" name="Slide Number Placeholder 4"/>
          <p:cNvSpPr>
            <a:spLocks noGrp="1"/>
          </p:cNvSpPr>
          <p:nvPr>
            <p:ph type="sldNum" sz="quarter" idx="12"/>
          </p:nvPr>
        </p:nvSpPr>
        <p:spPr/>
        <p:txBody>
          <a:bodyPr/>
          <a:lstStyle/>
          <a:p>
            <a:fld id="{67505F59-171F-4C4A-B5FA-40886ED1779B}" type="slidenum">
              <a:rPr lang="en-US" smtClean="0"/>
              <a:t>19</a:t>
            </a:fld>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88</TotalTime>
  <Words>3942</Words>
  <Application>Microsoft Office PowerPoint</Application>
  <PresentationFormat>On-screen Show (4:3)</PresentationFormat>
  <Paragraphs>190</Paragraphs>
  <Slides>19</Slides>
  <Notes>16</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Concourse</vt:lpstr>
      <vt:lpstr>Developing and Managing Individuals and Teams Student name: Khaled Al saman Student ID: 2329747 Lecturer name: Mudassar Hasan Year: 2025-2026 Module Leader: Doreen Nyaa Amundam Nishi Ramsurrun</vt:lpstr>
      <vt:lpstr>Table of Content</vt:lpstr>
      <vt:lpstr>Introduction</vt:lpstr>
      <vt:lpstr>Company Overview</vt:lpstr>
      <vt:lpstr>Recruitment Process</vt:lpstr>
      <vt:lpstr>Continue-Recruitment Process</vt:lpstr>
      <vt:lpstr>Job Analysis- Senior Accountant</vt:lpstr>
      <vt:lpstr>Job description of senior accountant</vt:lpstr>
      <vt:lpstr>Person Specification for Senior Accountant</vt:lpstr>
      <vt:lpstr>Learning and Development needs</vt:lpstr>
      <vt:lpstr>Continue-Learning and Development needs</vt:lpstr>
      <vt:lpstr>Evaluation of Learning and Development Requirement based on Learning Theories</vt:lpstr>
      <vt:lpstr>Cognitive Learning Theory</vt:lpstr>
      <vt:lpstr>Humanist Learning Theory</vt:lpstr>
      <vt:lpstr>Experiential Learning Theory</vt:lpstr>
      <vt:lpstr>Organisational Advertisements of Learning and Development Needs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and Managing Individuals and Teams Student name: Student ID: Year: 2025-26 Module Leader: Doreen Nyaa Amundam Nishi Ramsurrun</dc:title>
  <dc:creator>dell</dc:creator>
  <cp:lastModifiedBy>Khaled Al Saman (2329747)</cp:lastModifiedBy>
  <cp:revision>90</cp:revision>
  <dcterms:created xsi:type="dcterms:W3CDTF">2026-02-09T08:28:46Z</dcterms:created>
  <dcterms:modified xsi:type="dcterms:W3CDTF">2026-02-14T10:06:35Z</dcterms:modified>
</cp:coreProperties>
</file>