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312" r:id="rId2"/>
    <p:sldId id="257" r:id="rId3"/>
    <p:sldId id="291" r:id="rId4"/>
    <p:sldId id="292" r:id="rId5"/>
    <p:sldId id="290" r:id="rId6"/>
    <p:sldId id="306" r:id="rId7"/>
    <p:sldId id="259" r:id="rId8"/>
    <p:sldId id="273" r:id="rId9"/>
    <p:sldId id="293" r:id="rId10"/>
    <p:sldId id="294" r:id="rId11"/>
    <p:sldId id="310" r:id="rId12"/>
    <p:sldId id="274" r:id="rId13"/>
    <p:sldId id="314" r:id="rId14"/>
    <p:sldId id="295" r:id="rId15"/>
    <p:sldId id="315" r:id="rId16"/>
    <p:sldId id="296" r:id="rId17"/>
    <p:sldId id="317" r:id="rId18"/>
    <p:sldId id="297" r:id="rId19"/>
    <p:sldId id="298" r:id="rId20"/>
    <p:sldId id="299" r:id="rId21"/>
    <p:sldId id="300" r:id="rId22"/>
    <p:sldId id="311" r:id="rId23"/>
    <p:sldId id="326" r:id="rId24"/>
    <p:sldId id="318" r:id="rId25"/>
    <p:sldId id="319" r:id="rId26"/>
    <p:sldId id="320" r:id="rId27"/>
    <p:sldId id="321" r:id="rId28"/>
    <p:sldId id="302" r:id="rId29"/>
    <p:sldId id="303" r:id="rId30"/>
    <p:sldId id="304" r:id="rId31"/>
    <p:sldId id="305" r:id="rId32"/>
    <p:sldId id="322" r:id="rId33"/>
    <p:sldId id="323" r:id="rId34"/>
    <p:sldId id="327" r:id="rId35"/>
    <p:sldId id="324" r:id="rId36"/>
    <p:sldId id="328" r:id="rId37"/>
    <p:sldId id="325" r:id="rId38"/>
    <p:sldId id="329" r:id="rId39"/>
    <p:sldId id="330" r:id="rId40"/>
    <p:sldId id="331" r:id="rId41"/>
    <p:sldId id="307" r:id="rId42"/>
    <p:sldId id="308" r:id="rId43"/>
    <p:sldId id="30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E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79"/>
    <p:restoredTop sz="94721"/>
  </p:normalViewPr>
  <p:slideViewPr>
    <p:cSldViewPr snapToGrid="0" snapToObjects="1">
      <p:cViewPr varScale="1">
        <p:scale>
          <a:sx n="77" d="100"/>
          <a:sy n="77" d="100"/>
        </p:scale>
        <p:origin x="96" y="33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056470-883E-3247-8B62-87A9CAF8141B}" type="datetimeFigureOut">
              <a:rPr lang="en-US" smtClean="0"/>
              <a:t>1/28/2020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C8E790-BF41-B847-BDB6-80BC08A0EFE6}" type="slidenum">
              <a:rPr lang="en-US" smtClean="0"/>
              <a:t>‹#›</a:t>
            </a:fld>
            <a:endParaRPr lang="en-US"/>
          </a:p>
        </p:txBody>
      </p:sp>
    </p:spTree>
    <p:extLst>
      <p:ext uri="{BB962C8B-B14F-4D97-AF65-F5344CB8AC3E}">
        <p14:creationId xmlns:p14="http://schemas.microsoft.com/office/powerpoint/2010/main" val="1005172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AC5C146-9E5A-8E4F-AB3F-9EBD888000F2}" type="slidenum">
              <a:rPr lang="en-GB"/>
              <a:pPr>
                <a:defRPr/>
              </a:pPr>
              <a:t>40</a:t>
            </a:fld>
            <a:endParaRPr lang="en-GB"/>
          </a:p>
        </p:txBody>
      </p:sp>
      <p:sp>
        <p:nvSpPr>
          <p:cNvPr id="1250306" name="Rectangle 1026"/>
          <p:cNvSpPr>
            <a:spLocks noGrp="1" noRot="1" noChangeAspect="1" noChangeArrowheads="1"/>
          </p:cNvSpPr>
          <p:nvPr>
            <p:ph type="sldImg"/>
          </p:nvPr>
        </p:nvSpPr>
        <p:spPr>
          <a:solidFill>
            <a:srgbClr val="FFFFFF"/>
          </a:solidFill>
          <a:ln/>
          <a:extLst>
            <a:ext uri="{FAA26D3D-D897-4be2-8F04-BA451C77F1D7}">
              <ma14:placeholderFlag xmlns:ma14="http://schemas.microsoft.com/office/mac/drawingml/2011/main" xmlns="" val="1"/>
            </a:ext>
          </a:extLst>
        </p:spPr>
      </p:sp>
      <p:sp>
        <p:nvSpPr>
          <p:cNvPr id="1250307" name="Rectangle 1027"/>
          <p:cNvSpPr>
            <a:spLocks noGrp="1" noChangeArrowheads="1"/>
          </p:cNvSpPr>
          <p:nvPr>
            <p:ph type="body" idx="1"/>
          </p:nvPr>
        </p:nvSpPr>
        <p:spPr>
          <a:solidFill>
            <a:srgbClr val="FFFFFF"/>
          </a:solidFill>
          <a:ln>
            <a:solidFill>
              <a:srgbClr val="000000"/>
            </a:solidFill>
            <a:miter lim="800000"/>
            <a:headEnd/>
            <a:tailEnd/>
          </a:ln>
        </p:spPr>
        <p:txBody>
          <a:bodyPr/>
          <a:lstStyle/>
          <a:p>
            <a:pPr>
              <a:defRPr/>
            </a:pPr>
            <a:r>
              <a:rPr lang="en-US"/>
              <a:t>Artists and designers (and teachers) feel the split (undisclosed)</a:t>
            </a:r>
          </a:p>
        </p:txBody>
      </p:sp>
    </p:spTree>
    <p:extLst>
      <p:ext uri="{BB962C8B-B14F-4D97-AF65-F5344CB8AC3E}">
        <p14:creationId xmlns:p14="http://schemas.microsoft.com/office/powerpoint/2010/main" val="652137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2E6909A-ECA4-2A41-ABA0-479407D35D0C}"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623402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E6909A-ECA4-2A41-ABA0-479407D35D0C}"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2094032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E6909A-ECA4-2A41-ABA0-479407D35D0C}"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144564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E6909A-ECA4-2A41-ABA0-479407D35D0C}"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394307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E6909A-ECA4-2A41-ABA0-479407D35D0C}" type="datetimeFigureOut">
              <a:rPr lang="en-US" smtClean="0"/>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213214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2E6909A-ECA4-2A41-ABA0-479407D35D0C}" type="datetimeFigureOut">
              <a:rPr lang="en-US" smtClean="0"/>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2022107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E6909A-ECA4-2A41-ABA0-479407D35D0C}" type="datetimeFigureOut">
              <a:rPr lang="en-US" smtClean="0"/>
              <a:t>1/28/2020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163383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909A-ECA4-2A41-ABA0-479407D35D0C}"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26308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909A-ECA4-2A41-ABA0-479407D35D0C}"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1933299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E6909A-ECA4-2A41-ABA0-479407D35D0C}"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1533218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E6909A-ECA4-2A41-ABA0-479407D35D0C}"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4EA86-7007-F94D-96C9-64118D1BAAF8}" type="slidenum">
              <a:rPr lang="en-US" smtClean="0"/>
              <a:t>‹#›</a:t>
            </a:fld>
            <a:endParaRPr lang="en-US"/>
          </a:p>
        </p:txBody>
      </p:sp>
    </p:spTree>
    <p:extLst>
      <p:ext uri="{BB962C8B-B14F-4D97-AF65-F5344CB8AC3E}">
        <p14:creationId xmlns:p14="http://schemas.microsoft.com/office/powerpoint/2010/main" val="1141435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E6909A-ECA4-2A41-ABA0-479407D35D0C}" type="datetimeFigureOut">
              <a:rPr lang="en-US" smtClean="0"/>
              <a:t>1/28/2020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24EA86-7007-F94D-96C9-64118D1BAAF8}" type="slidenum">
              <a:rPr lang="en-US" smtClean="0"/>
              <a:t>‹#›</a:t>
            </a:fld>
            <a:endParaRPr lang="en-US"/>
          </a:p>
        </p:txBody>
      </p:sp>
    </p:spTree>
    <p:extLst>
      <p:ext uri="{BB962C8B-B14F-4D97-AF65-F5344CB8AC3E}">
        <p14:creationId xmlns:p14="http://schemas.microsoft.com/office/powerpoint/2010/main" val="1419213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3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tate.org.uk/art/artists/jeremy-deller-3034/jeremy-deller-turner-prize-retrospective" TargetMode="External"/><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hyperlink" Target="https://www.youtube.com/watch?v=gBJxMQGYXM4" TargetMode="Externa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2"/>
            <a:ext cx="12192000" cy="7162409"/>
          </a:xfrm>
          <a:prstGeom prst="rect">
            <a:avLst/>
          </a:prstGeom>
        </p:spPr>
      </p:pic>
      <p:sp>
        <p:nvSpPr>
          <p:cNvPr id="3" name="Subtitle 2"/>
          <p:cNvSpPr>
            <a:spLocks noGrp="1"/>
          </p:cNvSpPr>
          <p:nvPr>
            <p:ph type="subTitle" idx="1"/>
          </p:nvPr>
        </p:nvSpPr>
        <p:spPr>
          <a:xfrm>
            <a:off x="0" y="5527480"/>
            <a:ext cx="9144000" cy="1655762"/>
          </a:xfrm>
        </p:spPr>
        <p:txBody>
          <a:bodyPr/>
          <a:lstStyle/>
          <a:p>
            <a:r>
              <a:rPr lang="en-US" dirty="0"/>
              <a:t>Curation, Commentaries and Compositions.</a:t>
            </a:r>
          </a:p>
          <a:p>
            <a:endParaRPr lang="en-US" dirty="0">
              <a:solidFill>
                <a:schemeClr val="bg1"/>
              </a:solidFill>
            </a:endParaRPr>
          </a:p>
        </p:txBody>
      </p:sp>
      <p:sp>
        <p:nvSpPr>
          <p:cNvPr id="5" name="Title 4"/>
          <p:cNvSpPr>
            <a:spLocks noGrp="1"/>
          </p:cNvSpPr>
          <p:nvPr>
            <p:ph type="ctrTitle"/>
          </p:nvPr>
        </p:nvSpPr>
        <p:spPr/>
        <p:txBody>
          <a:bodyPr/>
          <a:lstStyle/>
          <a:p>
            <a:r>
              <a:rPr lang="en-US" dirty="0"/>
              <a:t>Ways of Perceiving</a:t>
            </a:r>
          </a:p>
        </p:txBody>
      </p:sp>
    </p:spTree>
    <p:extLst>
      <p:ext uri="{BB962C8B-B14F-4D97-AF65-F5344CB8AC3E}">
        <p14:creationId xmlns:p14="http://schemas.microsoft.com/office/powerpoint/2010/main" val="171357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4" name="Rectangle 3"/>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Ways of Perceiving: Task</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sz="3600" dirty="0"/>
              <a:t>You will work individually to curate an </a:t>
            </a:r>
            <a:r>
              <a:rPr lang="en-GB" sz="3600" b="1" dirty="0"/>
              <a:t>imagined space </a:t>
            </a:r>
            <a:r>
              <a:rPr lang="en-GB" sz="3600" dirty="0"/>
              <a:t>and </a:t>
            </a:r>
            <a:r>
              <a:rPr lang="en-GB" sz="3600" b="1" dirty="0"/>
              <a:t>place</a:t>
            </a:r>
            <a:r>
              <a:rPr lang="en-GB" sz="3600" dirty="0"/>
              <a:t> for an exhibition, music concert, by designing an interior or fashion show, or a film festival, etc. It is up to you to choose a </a:t>
            </a:r>
            <a:r>
              <a:rPr lang="en-GB" sz="3600" b="1" dirty="0"/>
              <a:t>space/place </a:t>
            </a:r>
            <a:r>
              <a:rPr lang="en-GB" sz="3600" dirty="0"/>
              <a:t>appropriate to your discipline, and to conceptualise within it a rationale for what you want to curate. </a:t>
            </a:r>
            <a:endParaRPr lang="en-US" sz="3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Tree>
    <p:extLst>
      <p:ext uri="{BB962C8B-B14F-4D97-AF65-F5344CB8AC3E}">
        <p14:creationId xmlns:p14="http://schemas.microsoft.com/office/powerpoint/2010/main" val="677977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6" name="Rectangle 5"/>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Ways of Perceiving: Assessment</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Your assessed outcome will be to write a text, composition, catalogue or commentary of 1500 words. This will involve research practices and approaches applied to art, design and sound theories and approaches to spatial practices and places.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4" name="Oval Callout 3">
            <a:extLst>
              <a:ext uri="{FF2B5EF4-FFF2-40B4-BE49-F238E27FC236}">
                <a16:creationId xmlns:a16="http://schemas.microsoft.com/office/drawing/2014/main" id="{D7AA570B-7FD4-B94C-B477-6E6D1360EF89}"/>
              </a:ext>
            </a:extLst>
          </p:cNvPr>
          <p:cNvSpPr/>
          <p:nvPr/>
        </p:nvSpPr>
        <p:spPr>
          <a:xfrm>
            <a:off x="5643154" y="4206240"/>
            <a:ext cx="4924697" cy="1970723"/>
          </a:xfrm>
          <a:prstGeom prst="wedgeEllipseCallout">
            <a:avLst>
              <a:gd name="adj1" fmla="val -61326"/>
              <a:gd name="adj2" fmla="val -77968"/>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Don’t forget to tell the reader what you are doing i.e. set your context. </a:t>
            </a:r>
          </a:p>
        </p:txBody>
      </p:sp>
    </p:spTree>
    <p:extLst>
      <p:ext uri="{BB962C8B-B14F-4D97-AF65-F5344CB8AC3E}">
        <p14:creationId xmlns:p14="http://schemas.microsoft.com/office/powerpoint/2010/main" val="153965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6" name="Rectangle 5"/>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Ways of Perceiving: Feedback</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Before handing this in, you will be given the chance to explore your ideas in a ‘</a:t>
            </a:r>
            <a:r>
              <a:rPr lang="en-GB" i="1" dirty="0"/>
              <a:t>Show and Tell</a:t>
            </a:r>
            <a:r>
              <a:rPr lang="en-GB" dirty="0"/>
              <a:t>’ in a seminar setting with 5 members. You will receive formative feedback which you can use to develop your ideas before your final hand in. </a:t>
            </a:r>
            <a:endParaRPr lang="en-GB"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7" name="Oval Callout 6">
            <a:extLst>
              <a:ext uri="{FF2B5EF4-FFF2-40B4-BE49-F238E27FC236}">
                <a16:creationId xmlns:a16="http://schemas.microsoft.com/office/drawing/2014/main" id="{19DDB6E4-C762-A542-86D9-689ECDFE0917}"/>
              </a:ext>
            </a:extLst>
          </p:cNvPr>
          <p:cNvSpPr/>
          <p:nvPr/>
        </p:nvSpPr>
        <p:spPr>
          <a:xfrm>
            <a:off x="5643154" y="4206240"/>
            <a:ext cx="4924697" cy="1970723"/>
          </a:xfrm>
          <a:prstGeom prst="wedgeEllipseCallout">
            <a:avLst>
              <a:gd name="adj1" fmla="val -61326"/>
              <a:gd name="adj2" fmla="val -77968"/>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lumMod val="95000"/>
                    <a:lumOff val="5000"/>
                  </a:schemeClr>
                </a:solidFill>
              </a:rPr>
              <a:t>This is the same as we did last semester, so nothing to worry about!</a:t>
            </a:r>
            <a:endParaRPr lang="en-US" dirty="0">
              <a:solidFill>
                <a:schemeClr val="tx1">
                  <a:lumMod val="95000"/>
                  <a:lumOff val="5000"/>
                </a:schemeClr>
              </a:solidFill>
            </a:endParaRPr>
          </a:p>
        </p:txBody>
      </p:sp>
    </p:spTree>
    <p:extLst>
      <p:ext uri="{BB962C8B-B14F-4D97-AF65-F5344CB8AC3E}">
        <p14:creationId xmlns:p14="http://schemas.microsoft.com/office/powerpoint/2010/main" val="190855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6" name="Rectangle 5"/>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Module outline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3" name="Content Placeholder 2"/>
          <p:cNvSpPr>
            <a:spLocks noGrp="1"/>
          </p:cNvSpPr>
          <p:nvPr>
            <p:ph idx="1"/>
          </p:nvPr>
        </p:nvSpPr>
        <p:spPr>
          <a:xfrm>
            <a:off x="838200" y="2769201"/>
            <a:ext cx="10515600" cy="4351338"/>
          </a:xfrm>
        </p:spPr>
        <p:txBody>
          <a:bodyPr>
            <a:normAutofit/>
          </a:bodyPr>
          <a:lstStyle/>
          <a:p>
            <a:pPr marL="0" indent="0">
              <a:buNone/>
            </a:pPr>
            <a:r>
              <a:rPr lang="en-US" dirty="0"/>
              <a:t>During the semester you will develop an idea for an imagined space. At the end of the sessions, from week 8, you will </a:t>
            </a:r>
            <a:r>
              <a:rPr lang="en-US" dirty="0" smtClean="0"/>
              <a:t>share </a:t>
            </a:r>
            <a:r>
              <a:rPr lang="en-US" dirty="0"/>
              <a:t>your idea and research </a:t>
            </a:r>
            <a:r>
              <a:rPr lang="en-US" dirty="0" smtClean="0"/>
              <a:t>with </a:t>
            </a:r>
            <a:r>
              <a:rPr lang="en-US" dirty="0"/>
              <a:t>small groups to get feedback before completing your written composition or commentary. </a:t>
            </a:r>
          </a:p>
          <a:p>
            <a:pPr marL="0" indent="0">
              <a:buNone/>
            </a:pPr>
            <a:r>
              <a:rPr lang="en-US" dirty="0"/>
              <a:t>This process will </a:t>
            </a:r>
            <a:r>
              <a:rPr lang="en-US" dirty="0" smtClean="0"/>
              <a:t>involve:</a:t>
            </a:r>
          </a:p>
          <a:p>
            <a:pPr marL="0" indent="0">
              <a:buNone/>
            </a:pPr>
            <a:r>
              <a:rPr lang="en-US" dirty="0" smtClean="0"/>
              <a:t>research </a:t>
            </a:r>
            <a:r>
              <a:rPr lang="en-US" dirty="0"/>
              <a:t>practices and approaches applied to deconstruct art, design and </a:t>
            </a:r>
            <a:r>
              <a:rPr lang="en-US" dirty="0" smtClean="0"/>
              <a:t>social </a:t>
            </a:r>
            <a:r>
              <a:rPr lang="en-US" dirty="0"/>
              <a:t>histories. This is a playful way to get you to think about the re-imagining of the history of ideas, by putting on an imagined exhibition, or music concert, fashion show, film festival </a:t>
            </a:r>
            <a:r>
              <a:rPr lang="en-US" dirty="0" err="1"/>
              <a:t>etc</a:t>
            </a:r>
            <a:r>
              <a:rPr lang="en-US" dirty="0"/>
              <a:t>? </a:t>
            </a:r>
          </a:p>
          <a:p>
            <a:endParaRPr lang="en-US" dirty="0"/>
          </a:p>
        </p:txBody>
      </p:sp>
    </p:spTree>
    <p:extLst>
      <p:ext uri="{BB962C8B-B14F-4D97-AF65-F5344CB8AC3E}">
        <p14:creationId xmlns:p14="http://schemas.microsoft.com/office/powerpoint/2010/main" val="1456815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10" name="Rectangle 9"/>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Module outline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3" name="Content Placeholder 2"/>
          <p:cNvSpPr>
            <a:spLocks noGrp="1"/>
          </p:cNvSpPr>
          <p:nvPr>
            <p:ph idx="1"/>
          </p:nvPr>
        </p:nvSpPr>
        <p:spPr>
          <a:xfrm>
            <a:off x="838200" y="2756322"/>
            <a:ext cx="10515600" cy="4351338"/>
          </a:xfrm>
        </p:spPr>
        <p:txBody>
          <a:bodyPr>
            <a:normAutofit/>
          </a:bodyPr>
          <a:lstStyle/>
          <a:p>
            <a:pPr marL="0" indent="0">
              <a:buNone/>
            </a:pPr>
            <a:r>
              <a:rPr lang="en-US" dirty="0"/>
              <a:t>During the semester you will develop an idea for an imagined space. At the end of the sessions, from week 8, you will show your idea and research to small groups to get feedback before completing your written composition or commentary. </a:t>
            </a:r>
          </a:p>
          <a:p>
            <a:pPr marL="0" indent="0">
              <a:buNone/>
            </a:pPr>
            <a:r>
              <a:rPr lang="en-US" dirty="0"/>
              <a:t>This process will involve </a:t>
            </a:r>
            <a:r>
              <a:rPr lang="en-US" b="1" dirty="0"/>
              <a:t>research practices and approaches </a:t>
            </a:r>
            <a:r>
              <a:rPr lang="en-US" dirty="0"/>
              <a:t>applied to deconstruct </a:t>
            </a:r>
            <a:r>
              <a:rPr lang="en-US" b="1" dirty="0"/>
              <a:t>art, design and sound histories</a:t>
            </a:r>
            <a:r>
              <a:rPr lang="en-US" dirty="0"/>
              <a:t>. This is a playful way to get you to think about the re-imagining of the history of ideas, by putting on an imagined exhibition, or music concert, fashion show, film festival </a:t>
            </a:r>
            <a:r>
              <a:rPr lang="en-US" dirty="0" err="1"/>
              <a:t>etc</a:t>
            </a:r>
            <a:r>
              <a:rPr lang="en-US" dirty="0"/>
              <a:t>? </a:t>
            </a:r>
          </a:p>
          <a:p>
            <a:endParaRPr lang="en-US" dirty="0"/>
          </a:p>
        </p:txBody>
      </p:sp>
      <p:sp>
        <p:nvSpPr>
          <p:cNvPr id="6" name="Rounded Rectangular Callout 5"/>
          <p:cNvSpPr/>
          <p:nvPr/>
        </p:nvSpPr>
        <p:spPr>
          <a:xfrm>
            <a:off x="397239" y="1815019"/>
            <a:ext cx="10515600" cy="2155658"/>
          </a:xfrm>
          <a:prstGeom prst="wedgeRoundRectCallout">
            <a:avLst>
              <a:gd name="adj1" fmla="val 6121"/>
              <a:gd name="adj2" fmla="val 58660"/>
              <a:gd name="adj3" fmla="val 16667"/>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lumMod val="65000"/>
                  </a:schemeClr>
                </a:solidFill>
              </a:ln>
            </a:endParaRPr>
          </a:p>
        </p:txBody>
      </p:sp>
      <p:sp>
        <p:nvSpPr>
          <p:cNvPr id="7" name="TextBox 6"/>
          <p:cNvSpPr txBox="1"/>
          <p:nvPr/>
        </p:nvSpPr>
        <p:spPr>
          <a:xfrm>
            <a:off x="1298772" y="1926681"/>
            <a:ext cx="9282454" cy="1815882"/>
          </a:xfrm>
          <a:prstGeom prst="rect">
            <a:avLst/>
          </a:prstGeom>
          <a:noFill/>
        </p:spPr>
        <p:txBody>
          <a:bodyPr wrap="square" rtlCol="0">
            <a:spAutoFit/>
          </a:bodyPr>
          <a:lstStyle/>
          <a:p>
            <a:r>
              <a:rPr lang="en-US" sz="2800" dirty="0">
                <a:solidFill>
                  <a:srgbClr val="002060"/>
                </a:solidFill>
              </a:rPr>
              <a:t>The research practices and approaches are those that you learned over last semester. You need to </a:t>
            </a:r>
            <a:r>
              <a:rPr lang="en-US" sz="2800" b="1" dirty="0">
                <a:solidFill>
                  <a:srgbClr val="002060"/>
                </a:solidFill>
              </a:rPr>
              <a:t>reapply</a:t>
            </a:r>
            <a:r>
              <a:rPr lang="en-US" sz="2800" dirty="0">
                <a:solidFill>
                  <a:srgbClr val="002060"/>
                </a:solidFill>
              </a:rPr>
              <a:t> them for this project. This is why </a:t>
            </a:r>
            <a:r>
              <a:rPr lang="en-US" sz="2800" u="sng" dirty="0">
                <a:solidFill>
                  <a:srgbClr val="002060"/>
                </a:solidFill>
              </a:rPr>
              <a:t>understanding</a:t>
            </a:r>
            <a:r>
              <a:rPr lang="en-US" sz="2800" dirty="0">
                <a:solidFill>
                  <a:srgbClr val="002060"/>
                </a:solidFill>
              </a:rPr>
              <a:t> and </a:t>
            </a:r>
            <a:r>
              <a:rPr lang="en-US" sz="2800" u="sng" dirty="0">
                <a:solidFill>
                  <a:srgbClr val="002060"/>
                </a:solidFill>
              </a:rPr>
              <a:t>acting upon</a:t>
            </a:r>
            <a:r>
              <a:rPr lang="en-US" sz="2800" dirty="0">
                <a:solidFill>
                  <a:srgbClr val="002060"/>
                </a:solidFill>
              </a:rPr>
              <a:t> your feedback is so important.   </a:t>
            </a:r>
          </a:p>
        </p:txBody>
      </p:sp>
      <p:sp>
        <p:nvSpPr>
          <p:cNvPr id="8" name="Rounded Rectangular Callout 7"/>
          <p:cNvSpPr/>
          <p:nvPr/>
        </p:nvSpPr>
        <p:spPr>
          <a:xfrm>
            <a:off x="838200" y="4991448"/>
            <a:ext cx="10515600" cy="1488008"/>
          </a:xfrm>
          <a:prstGeom prst="wedgeRoundRectCallout">
            <a:avLst>
              <a:gd name="adj1" fmla="val 6240"/>
              <a:gd name="adj2" fmla="val -57882"/>
              <a:gd name="adj3" fmla="val 16667"/>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lumMod val="65000"/>
                  </a:schemeClr>
                </a:solidFill>
              </a:ln>
            </a:endParaRPr>
          </a:p>
        </p:txBody>
      </p:sp>
      <p:sp>
        <p:nvSpPr>
          <p:cNvPr id="9" name="TextBox 8"/>
          <p:cNvSpPr txBox="1"/>
          <p:nvPr/>
        </p:nvSpPr>
        <p:spPr>
          <a:xfrm>
            <a:off x="1454772" y="5194080"/>
            <a:ext cx="9458067" cy="954107"/>
          </a:xfrm>
          <a:prstGeom prst="rect">
            <a:avLst/>
          </a:prstGeom>
          <a:noFill/>
        </p:spPr>
        <p:txBody>
          <a:bodyPr wrap="square" rtlCol="0">
            <a:spAutoFit/>
          </a:bodyPr>
          <a:lstStyle/>
          <a:p>
            <a:r>
              <a:rPr lang="en-US" sz="2800" dirty="0">
                <a:solidFill>
                  <a:srgbClr val="002060"/>
                </a:solidFill>
              </a:rPr>
              <a:t>You can draw on your research from last semester, and use your ideas and learning from your discipline area. </a:t>
            </a:r>
          </a:p>
        </p:txBody>
      </p:sp>
    </p:spTree>
    <p:extLst>
      <p:ext uri="{BB962C8B-B14F-4D97-AF65-F5344CB8AC3E}">
        <p14:creationId xmlns:p14="http://schemas.microsoft.com/office/powerpoint/2010/main" val="180940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6" name="Rectangle 5"/>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2" name="Title 1"/>
          <p:cNvSpPr>
            <a:spLocks noGrp="1"/>
          </p:cNvSpPr>
          <p:nvPr>
            <p:ph type="title"/>
          </p:nvPr>
        </p:nvSpPr>
        <p:spPr/>
        <p:txBody>
          <a:bodyPr/>
          <a:lstStyle/>
          <a:p>
            <a:r>
              <a:rPr lang="en-US" dirty="0"/>
              <a:t>Module outline</a:t>
            </a:r>
            <a:endParaRPr lang="en-US" dirty="0">
              <a:solidFill>
                <a:schemeClr val="bg1"/>
              </a:solidFill>
            </a:endParaRP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endParaRPr lang="en-US" dirty="0"/>
          </a:p>
          <a:p>
            <a:pPr marL="0" indent="0">
              <a:buNone/>
            </a:pPr>
            <a:r>
              <a:rPr lang="en-US" dirty="0"/>
              <a:t>Revisit your maps, manifestos, bibliographies, images, research </a:t>
            </a:r>
            <a:r>
              <a:rPr lang="mr-IN" dirty="0"/>
              <a:t>…</a:t>
            </a:r>
            <a:r>
              <a:rPr lang="en-GB" dirty="0"/>
              <a:t> </a:t>
            </a:r>
          </a:p>
          <a:p>
            <a:pPr marL="0" indent="0">
              <a:buNone/>
            </a:pPr>
            <a:endParaRPr lang="en-GB" dirty="0"/>
          </a:p>
          <a:p>
            <a:pPr marL="0" indent="0">
              <a:buNone/>
            </a:pPr>
            <a:r>
              <a:rPr lang="en-GB" dirty="0"/>
              <a:t>You are </a:t>
            </a:r>
            <a:r>
              <a:rPr lang="en-GB" b="1" dirty="0"/>
              <a:t>building an archive </a:t>
            </a:r>
            <a:r>
              <a:rPr lang="en-GB" dirty="0"/>
              <a:t>of research that you will draw on for your dissertation at level 6, so the more you do now, the easier it will be for you in the future</a:t>
            </a:r>
            <a:r>
              <a:rPr lang="en-GB" dirty="0" smtClean="0"/>
              <a:t>!</a:t>
            </a:r>
            <a:endParaRPr lang="en-GB" dirty="0"/>
          </a:p>
          <a:p>
            <a:pPr marL="0" indent="0">
              <a:buNone/>
            </a:pPr>
            <a:endParaRPr lang="en-GB" dirty="0" smtClean="0"/>
          </a:p>
          <a:p>
            <a:pPr marL="0" indent="0">
              <a:buNone/>
            </a:pPr>
            <a:r>
              <a:rPr lang="en-GB" dirty="0" smtClean="0"/>
              <a:t>Referencing is key to your success.</a:t>
            </a:r>
            <a:endParaRPr lang="en-US" dirty="0"/>
          </a:p>
        </p:txBody>
      </p:sp>
    </p:spTree>
    <p:extLst>
      <p:ext uri="{BB962C8B-B14F-4D97-AF65-F5344CB8AC3E}">
        <p14:creationId xmlns:p14="http://schemas.microsoft.com/office/powerpoint/2010/main" val="1246443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7" name="Rectangle 6"/>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
        <p:nvSpPr>
          <p:cNvPr id="2" name="Title 1"/>
          <p:cNvSpPr>
            <a:spLocks noGrp="1"/>
          </p:cNvSpPr>
          <p:nvPr>
            <p:ph type="title"/>
          </p:nvPr>
        </p:nvSpPr>
        <p:spPr/>
        <p:txBody>
          <a:bodyPr/>
          <a:lstStyle/>
          <a:p>
            <a:r>
              <a:rPr lang="en-US" dirty="0"/>
              <a:t>Module Brief: </a:t>
            </a:r>
          </a:p>
        </p:txBody>
      </p:sp>
      <p:sp>
        <p:nvSpPr>
          <p:cNvPr id="3" name="Content Placeholder 2"/>
          <p:cNvSpPr>
            <a:spLocks noGrp="1"/>
          </p:cNvSpPr>
          <p:nvPr>
            <p:ph idx="1"/>
          </p:nvPr>
        </p:nvSpPr>
        <p:spPr>
          <a:xfrm>
            <a:off x="838200" y="1390915"/>
            <a:ext cx="7606271" cy="647747"/>
          </a:xfrm>
        </p:spPr>
        <p:txBody>
          <a:bodyPr>
            <a:normAutofit/>
          </a:bodyPr>
          <a:lstStyle/>
          <a:p>
            <a:pPr marL="0" indent="0">
              <a:buNone/>
            </a:pPr>
            <a:r>
              <a:rPr lang="en-US" b="1" dirty="0"/>
              <a:t>Key instructions -</a:t>
            </a:r>
            <a:r>
              <a:rPr lang="en-US" b="1"/>
              <a:t> Combine </a:t>
            </a:r>
            <a:r>
              <a:rPr lang="en-US" b="1" dirty="0"/>
              <a:t>the following (A-E):  </a:t>
            </a:r>
            <a:endParaRPr lang="en-US" dirty="0"/>
          </a:p>
        </p:txBody>
      </p:sp>
      <p:sp>
        <p:nvSpPr>
          <p:cNvPr id="5" name="TextBox 4"/>
          <p:cNvSpPr txBox="1"/>
          <p:nvPr/>
        </p:nvSpPr>
        <p:spPr>
          <a:xfrm>
            <a:off x="309880" y="2688740"/>
            <a:ext cx="11353800" cy="4185762"/>
          </a:xfrm>
          <a:prstGeom prst="rect">
            <a:avLst/>
          </a:prstGeom>
          <a:noFill/>
        </p:spPr>
        <p:txBody>
          <a:bodyPr wrap="square" rtlCol="0">
            <a:spAutoFit/>
          </a:bodyPr>
          <a:lstStyle/>
          <a:p>
            <a:r>
              <a:rPr lang="en-GB" sz="2800" dirty="0"/>
              <a:t>A - up to 5 artists, designers, practitioners, influencers, animation characters or a scene/theme/area of research. </a:t>
            </a:r>
          </a:p>
          <a:p>
            <a:r>
              <a:rPr lang="en-GB" sz="2800" dirty="0"/>
              <a:t>B - a physical (existing) or metaphorical (imagined or idealised) space. </a:t>
            </a:r>
          </a:p>
          <a:p>
            <a:r>
              <a:rPr lang="en-GB" sz="2800" dirty="0"/>
              <a:t>C - theoretical and/or historical perspective.</a:t>
            </a:r>
          </a:p>
          <a:p>
            <a:r>
              <a:rPr lang="en-GB" sz="2800" dirty="0"/>
              <a:t>D – Map an exhibition format and structure. </a:t>
            </a:r>
          </a:p>
          <a:p>
            <a:r>
              <a:rPr lang="en-GB" sz="2800" dirty="0"/>
              <a:t>E – Create your own writing structure* - narrative, report, composition, commentary, </a:t>
            </a:r>
            <a:r>
              <a:rPr lang="en-GB" sz="2800" dirty="0" smtClean="0"/>
              <a:t>comic</a:t>
            </a:r>
            <a:endParaRPr lang="en-GB" sz="2800" dirty="0"/>
          </a:p>
          <a:p>
            <a:endParaRPr lang="en-GB" sz="2800" dirty="0"/>
          </a:p>
          <a:p>
            <a:r>
              <a:rPr lang="en-GB" b="1" dirty="0"/>
              <a:t>*Note: </a:t>
            </a:r>
            <a:r>
              <a:rPr lang="en-GB" dirty="0"/>
              <a:t>all structures require </a:t>
            </a:r>
            <a:r>
              <a:rPr lang="en-GB" b="1" dirty="0"/>
              <a:t>academic writing conventions </a:t>
            </a:r>
            <a:r>
              <a:rPr lang="en-GB" dirty="0"/>
              <a:t>such as </a:t>
            </a:r>
            <a:r>
              <a:rPr lang="en-GB" b="1" dirty="0"/>
              <a:t>referencing and bibliography, and must engage with relevant images</a:t>
            </a:r>
            <a:r>
              <a:rPr lang="en-GB" sz="2400" b="1" dirty="0"/>
              <a:t>. </a:t>
            </a:r>
          </a:p>
        </p:txBody>
      </p:sp>
    </p:spTree>
    <p:extLst>
      <p:ext uri="{BB962C8B-B14F-4D97-AF65-F5344CB8AC3E}">
        <p14:creationId xmlns:p14="http://schemas.microsoft.com/office/powerpoint/2010/main" val="352645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7" name="Rectangle 6"/>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Module Brief: </a:t>
            </a:r>
          </a:p>
        </p:txBody>
      </p:sp>
      <p:sp>
        <p:nvSpPr>
          <p:cNvPr id="3" name="Content Placeholder 2"/>
          <p:cNvSpPr>
            <a:spLocks noGrp="1"/>
          </p:cNvSpPr>
          <p:nvPr>
            <p:ph idx="1"/>
          </p:nvPr>
        </p:nvSpPr>
        <p:spPr>
          <a:xfrm>
            <a:off x="838200" y="1825625"/>
            <a:ext cx="7606271" cy="1010165"/>
          </a:xfrm>
        </p:spPr>
        <p:txBody>
          <a:bodyPr>
            <a:normAutofit/>
          </a:bodyPr>
          <a:lstStyle/>
          <a:p>
            <a:pPr marL="0" indent="0">
              <a:buNone/>
            </a:pPr>
            <a:r>
              <a:rPr lang="en-GB" b="1" dirty="0"/>
              <a:t>In your writing you should apply: </a:t>
            </a:r>
            <a:r>
              <a:rPr lang="en-US" b="1" dirty="0"/>
              <a:t> </a:t>
            </a:r>
            <a:endParaRPr lang="en-US" dirty="0"/>
          </a:p>
        </p:txBody>
      </p:sp>
      <p:sp>
        <p:nvSpPr>
          <p:cNvPr id="5" name="TextBox 4"/>
          <p:cNvSpPr txBox="1"/>
          <p:nvPr/>
        </p:nvSpPr>
        <p:spPr>
          <a:xfrm>
            <a:off x="838200" y="2804160"/>
            <a:ext cx="10825480" cy="3108543"/>
          </a:xfrm>
          <a:prstGeom prst="rect">
            <a:avLst/>
          </a:prstGeom>
          <a:noFill/>
        </p:spPr>
        <p:txBody>
          <a:bodyPr wrap="square" rtlCol="0">
            <a:spAutoFit/>
          </a:bodyPr>
          <a:lstStyle/>
          <a:p>
            <a:pPr marL="514350" indent="-514350">
              <a:buAutoNum type="arabicPeriod"/>
            </a:pPr>
            <a:r>
              <a:rPr lang="en-GB" sz="2800" dirty="0"/>
              <a:t>a theoretical perspective (drawing on theories of </a:t>
            </a:r>
            <a:r>
              <a:rPr lang="en-GB" sz="2800" b="1" dirty="0"/>
              <a:t>curation, spaces and places</a:t>
            </a:r>
            <a:r>
              <a:rPr lang="en-GB" sz="2800" dirty="0"/>
              <a:t>), </a:t>
            </a:r>
          </a:p>
          <a:p>
            <a:pPr marL="514350" indent="-514350">
              <a:buAutoNum type="arabicPeriod"/>
            </a:pPr>
            <a:endParaRPr lang="en-GB" sz="2800" dirty="0"/>
          </a:p>
          <a:p>
            <a:r>
              <a:rPr lang="en-GB" sz="2800" dirty="0"/>
              <a:t>2. critique, explore or deconstruct this perspective,</a:t>
            </a:r>
          </a:p>
          <a:p>
            <a:endParaRPr lang="en-GB" sz="2800" dirty="0"/>
          </a:p>
          <a:p>
            <a:r>
              <a:rPr lang="en-GB" sz="2800" dirty="0"/>
              <a:t>3. a rationale for your imagined exhibition </a:t>
            </a:r>
          </a:p>
          <a:p>
            <a:r>
              <a:rPr lang="en-GB" sz="2800" dirty="0"/>
              <a:t>i.e. why you have chosen to do what you have chosen to do.</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Tree>
    <p:extLst>
      <p:ext uri="{BB962C8B-B14F-4D97-AF65-F5344CB8AC3E}">
        <p14:creationId xmlns:p14="http://schemas.microsoft.com/office/powerpoint/2010/main" val="519996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7" name="Rectangle 6"/>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Module Brief: </a:t>
            </a:r>
          </a:p>
        </p:txBody>
      </p:sp>
      <p:sp>
        <p:nvSpPr>
          <p:cNvPr id="3" name="Content Placeholder 2"/>
          <p:cNvSpPr>
            <a:spLocks noGrp="1"/>
          </p:cNvSpPr>
          <p:nvPr>
            <p:ph idx="1"/>
          </p:nvPr>
        </p:nvSpPr>
        <p:spPr>
          <a:xfrm>
            <a:off x="838200" y="1825625"/>
            <a:ext cx="7606271" cy="1010165"/>
          </a:xfrm>
        </p:spPr>
        <p:txBody>
          <a:bodyPr>
            <a:normAutofit/>
          </a:bodyPr>
          <a:lstStyle/>
          <a:p>
            <a:pPr marL="0" indent="0">
              <a:buNone/>
            </a:pPr>
            <a:r>
              <a:rPr lang="en-GB" b="1" dirty="0"/>
              <a:t>Submission: 5</a:t>
            </a:r>
            <a:r>
              <a:rPr lang="en-GB" b="1" baseline="30000" dirty="0"/>
              <a:t>th</a:t>
            </a:r>
            <a:r>
              <a:rPr lang="en-GB" b="1" dirty="0"/>
              <a:t>  May (12 noon)</a:t>
            </a:r>
            <a:endParaRPr lang="en-GB" dirty="0"/>
          </a:p>
          <a:p>
            <a:pPr marL="0" indent="0">
              <a:buNone/>
            </a:pPr>
            <a:r>
              <a:rPr lang="en-US" b="1" dirty="0"/>
              <a:t> </a:t>
            </a:r>
            <a:endParaRPr lang="en-US" dirty="0"/>
          </a:p>
        </p:txBody>
      </p:sp>
      <p:sp>
        <p:nvSpPr>
          <p:cNvPr id="5" name="TextBox 4"/>
          <p:cNvSpPr txBox="1"/>
          <p:nvPr/>
        </p:nvSpPr>
        <p:spPr>
          <a:xfrm>
            <a:off x="838200" y="2804160"/>
            <a:ext cx="10825480" cy="1815882"/>
          </a:xfrm>
          <a:prstGeom prst="rect">
            <a:avLst/>
          </a:prstGeom>
          <a:noFill/>
        </p:spPr>
        <p:txBody>
          <a:bodyPr wrap="square" rtlCol="0">
            <a:spAutoFit/>
          </a:bodyPr>
          <a:lstStyle/>
          <a:p>
            <a:r>
              <a:rPr lang="en-GB" sz="2800" dirty="0"/>
              <a:t>1. You will be assessed for your submission of a text, composition, catalogue or commentary of 1500 words in which you engage with the elements listed </a:t>
            </a:r>
            <a:r>
              <a:rPr lang="en-GB" sz="2800" dirty="0" err="1" smtClean="0"/>
              <a:t>previoiusly</a:t>
            </a:r>
            <a:r>
              <a:rPr lang="en-GB" sz="2800" dirty="0" smtClean="0"/>
              <a:t>. </a:t>
            </a:r>
            <a:endParaRPr lang="en-GB" sz="2800" dirty="0"/>
          </a:p>
          <a:p>
            <a:pPr marL="514350" indent="-514350">
              <a:buAutoNum type="arabicPeriod"/>
            </a:pP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Tree>
    <p:extLst>
      <p:ext uri="{BB962C8B-B14F-4D97-AF65-F5344CB8AC3E}">
        <p14:creationId xmlns:p14="http://schemas.microsoft.com/office/powerpoint/2010/main" val="1937098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7" name="Rectangle 6"/>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Module Brief: </a:t>
            </a:r>
          </a:p>
        </p:txBody>
      </p:sp>
      <p:sp>
        <p:nvSpPr>
          <p:cNvPr id="3" name="Content Placeholder 2"/>
          <p:cNvSpPr>
            <a:spLocks noGrp="1"/>
          </p:cNvSpPr>
          <p:nvPr>
            <p:ph idx="1"/>
          </p:nvPr>
        </p:nvSpPr>
        <p:spPr>
          <a:xfrm>
            <a:off x="838200" y="1825625"/>
            <a:ext cx="7606271" cy="1010165"/>
          </a:xfrm>
        </p:spPr>
        <p:txBody>
          <a:bodyPr>
            <a:normAutofit/>
          </a:bodyPr>
          <a:lstStyle/>
          <a:p>
            <a:pPr marL="0" indent="0">
              <a:buNone/>
            </a:pPr>
            <a:r>
              <a:rPr lang="en-US" b="1" dirty="0"/>
              <a:t>‘Show and tell’: 24</a:t>
            </a:r>
            <a:r>
              <a:rPr lang="en-US" b="1" baseline="30000" dirty="0"/>
              <a:t>th </a:t>
            </a:r>
            <a:r>
              <a:rPr lang="en-US" b="1" dirty="0"/>
              <a:t>March 21</a:t>
            </a:r>
            <a:r>
              <a:rPr lang="en-US" b="1" baseline="30000" dirty="0"/>
              <a:t>st</a:t>
            </a:r>
            <a:r>
              <a:rPr lang="en-US" b="1" dirty="0"/>
              <a:t> and 28</a:t>
            </a:r>
            <a:r>
              <a:rPr lang="en-US" b="1" baseline="30000" dirty="0"/>
              <a:t>th</a:t>
            </a:r>
            <a:r>
              <a:rPr lang="en-US" b="1" dirty="0"/>
              <a:t> April. </a:t>
            </a:r>
          </a:p>
          <a:p>
            <a:pPr marL="0" indent="0">
              <a:buNone/>
            </a:pPr>
            <a:r>
              <a:rPr lang="en-US" b="1" dirty="0"/>
              <a:t> </a:t>
            </a:r>
            <a:endParaRPr lang="en-US" dirty="0"/>
          </a:p>
        </p:txBody>
      </p:sp>
      <p:sp>
        <p:nvSpPr>
          <p:cNvPr id="5" name="TextBox 4"/>
          <p:cNvSpPr txBox="1"/>
          <p:nvPr/>
        </p:nvSpPr>
        <p:spPr>
          <a:xfrm>
            <a:off x="838200" y="2804160"/>
            <a:ext cx="10825480" cy="2677656"/>
          </a:xfrm>
          <a:prstGeom prst="rect">
            <a:avLst/>
          </a:prstGeom>
          <a:noFill/>
        </p:spPr>
        <p:txBody>
          <a:bodyPr wrap="square" rtlCol="0">
            <a:spAutoFit/>
          </a:bodyPr>
          <a:lstStyle/>
          <a:p>
            <a:r>
              <a:rPr lang="en-US" sz="2800" dirty="0"/>
              <a:t>2. Before uploading to M</a:t>
            </a:r>
            <a:r>
              <a:rPr lang="en-US" sz="2800" dirty="0" smtClean="0"/>
              <a:t>oodle</a:t>
            </a:r>
            <a:r>
              <a:rPr lang="en-US" sz="2800" dirty="0"/>
              <a:t>, you will be given the chance to gain formative feedback by sharing your ideas in a 3 minute ‘show and tell’ seminar discussion with one of your lecturers in small groups of 5. </a:t>
            </a:r>
          </a:p>
          <a:p>
            <a:endParaRPr lang="en-US" sz="2800" dirty="0"/>
          </a:p>
          <a:p>
            <a:r>
              <a:rPr lang="en-US" sz="2800" dirty="0"/>
              <a:t>3. On </a:t>
            </a:r>
            <a:r>
              <a:rPr lang="en-US" sz="2800" b="1" dirty="0"/>
              <a:t>28</a:t>
            </a:r>
            <a:r>
              <a:rPr lang="en-US" sz="2800" b="1" baseline="30000" dirty="0"/>
              <a:t>th</a:t>
            </a:r>
            <a:r>
              <a:rPr lang="en-US" sz="2800" b="1" dirty="0"/>
              <a:t> April - </a:t>
            </a:r>
            <a:r>
              <a:rPr lang="en-US" sz="2800" dirty="0"/>
              <a:t>a week before the hand-in, the session may be used to give last minute advice. </a:t>
            </a: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Tree>
    <p:extLst>
      <p:ext uri="{BB962C8B-B14F-4D97-AF65-F5344CB8AC3E}">
        <p14:creationId xmlns:p14="http://schemas.microsoft.com/office/powerpoint/2010/main" val="43616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6" name="Rectangle 5"/>
          <p:cNvSpPr/>
          <p:nvPr/>
        </p:nvSpPr>
        <p:spPr>
          <a:xfrm>
            <a:off x="0" y="1"/>
            <a:ext cx="12192000" cy="2631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Deadline</a:t>
            </a:r>
          </a:p>
        </p:txBody>
      </p:sp>
      <p:sp>
        <p:nvSpPr>
          <p:cNvPr id="3" name="Content Placeholder 2"/>
          <p:cNvSpPr>
            <a:spLocks noGrp="1"/>
          </p:cNvSpPr>
          <p:nvPr>
            <p:ph idx="1"/>
          </p:nvPr>
        </p:nvSpPr>
        <p:spPr>
          <a:xfrm>
            <a:off x="838200" y="2483993"/>
            <a:ext cx="10515600" cy="4351338"/>
          </a:xfrm>
        </p:spPr>
        <p:txBody>
          <a:bodyPr>
            <a:normAutofit/>
          </a:bodyPr>
          <a:lstStyle/>
          <a:p>
            <a:pPr marL="0" indent="0">
              <a:buNone/>
            </a:pPr>
            <a:endParaRPr lang="en-US" b="1" dirty="0"/>
          </a:p>
          <a:p>
            <a:pPr marL="0" indent="0">
              <a:buNone/>
            </a:pPr>
            <a:r>
              <a:rPr lang="en-US" b="1" dirty="0"/>
              <a:t>Hand-in</a:t>
            </a:r>
            <a:r>
              <a:rPr lang="en-US" dirty="0"/>
              <a:t> </a:t>
            </a:r>
            <a:r>
              <a:rPr lang="en-US" b="1" dirty="0"/>
              <a:t>Deadline: Tuesday 5</a:t>
            </a:r>
            <a:r>
              <a:rPr lang="en-US" b="1" baseline="30000" dirty="0"/>
              <a:t>th</a:t>
            </a:r>
            <a:r>
              <a:rPr lang="en-US" b="1" dirty="0"/>
              <a:t> May 2020 (</a:t>
            </a:r>
            <a:r>
              <a:rPr lang="en-US" b="1"/>
              <a:t>by </a:t>
            </a:r>
            <a:r>
              <a:rPr lang="en-US" b="1" smtClean="0"/>
              <a:t>12pm</a:t>
            </a:r>
            <a:r>
              <a:rPr lang="en-US" b="1" dirty="0"/>
              <a:t>)</a:t>
            </a:r>
          </a:p>
          <a:p>
            <a:pPr marL="0" indent="0">
              <a:buNone/>
            </a:pPr>
            <a:r>
              <a:rPr lang="en-GB" u="sng" dirty="0"/>
              <a:t>Please note: </a:t>
            </a:r>
            <a:r>
              <a:rPr lang="en-US" dirty="0"/>
              <a:t>in case of issues with M</a:t>
            </a:r>
            <a:r>
              <a:rPr lang="en-US" dirty="0" smtClean="0"/>
              <a:t>oodle</a:t>
            </a:r>
            <a:r>
              <a:rPr lang="en-US" dirty="0"/>
              <a:t>, you will not be </a:t>
            </a:r>
            <a:r>
              <a:rPr lang="en-US" dirty="0" err="1"/>
              <a:t>penalised</a:t>
            </a:r>
            <a:r>
              <a:rPr lang="en-US" dirty="0"/>
              <a:t>. If you have issues with M</a:t>
            </a:r>
            <a:r>
              <a:rPr lang="en-US" dirty="0" smtClean="0"/>
              <a:t>oodle</a:t>
            </a:r>
            <a:r>
              <a:rPr lang="en-US" dirty="0"/>
              <a:t>, </a:t>
            </a:r>
            <a:r>
              <a:rPr lang="en-US" b="1" dirty="0"/>
              <a:t>do not panic </a:t>
            </a:r>
            <a:r>
              <a:rPr lang="mr-IN" dirty="0"/>
              <a:t>–</a:t>
            </a:r>
            <a:r>
              <a:rPr lang="en-US" dirty="0"/>
              <a:t> send the final draft to your seminar tutor and upload as soon as M</a:t>
            </a:r>
            <a:r>
              <a:rPr lang="en-US" dirty="0" smtClean="0"/>
              <a:t>oodle </a:t>
            </a:r>
            <a:r>
              <a:rPr lang="en-US" dirty="0"/>
              <a:t>is again available. </a:t>
            </a:r>
            <a:endParaRPr lang="en-US" dirty="0" smtClean="0"/>
          </a:p>
          <a:p>
            <a:pPr marL="0" indent="0">
              <a:buNone/>
            </a:pPr>
            <a:r>
              <a:rPr lang="en-US" dirty="0" smtClean="0"/>
              <a:t>In </a:t>
            </a:r>
            <a:r>
              <a:rPr lang="en-US" dirty="0"/>
              <a:t>such cases the deadline will extend to 5pm. </a:t>
            </a:r>
          </a:p>
          <a:p>
            <a:pPr marL="0" indent="0">
              <a:buNone/>
            </a:pPr>
            <a:endParaRPr lang="en-US" b="1" dirty="0"/>
          </a:p>
          <a:p>
            <a:r>
              <a:rPr lang="en-US" b="1" dirty="0"/>
              <a:t>Feedback available from </a:t>
            </a:r>
            <a:r>
              <a:rPr lang="en-GB" b="1" dirty="0"/>
              <a:t>2</a:t>
            </a:r>
            <a:r>
              <a:rPr lang="en-GB" b="1" baseline="30000" dirty="0"/>
              <a:t>nd</a:t>
            </a:r>
            <a:r>
              <a:rPr lang="en-GB" b="1" dirty="0"/>
              <a:t> June, 2020</a:t>
            </a:r>
            <a:r>
              <a:rPr lang="en-GB" dirty="0"/>
              <a:t> </a:t>
            </a:r>
            <a:r>
              <a:rPr lang="en-GB" b="1" dirty="0"/>
              <a:t>by 5pm.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4471" y="161325"/>
            <a:ext cx="3300366" cy="2470665"/>
          </a:xfrm>
          <a:prstGeom prst="rect">
            <a:avLst/>
          </a:prstGeom>
        </p:spPr>
      </p:pic>
    </p:spTree>
    <p:extLst>
      <p:ext uri="{BB962C8B-B14F-4D97-AF65-F5344CB8AC3E}">
        <p14:creationId xmlns:p14="http://schemas.microsoft.com/office/powerpoint/2010/main" val="1618604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2"/>
            <a:ext cx="12192000" cy="7162409"/>
          </a:xfrm>
          <a:prstGeom prst="rect">
            <a:avLst/>
          </a:prstGeom>
        </p:spPr>
      </p:pic>
      <p:sp>
        <p:nvSpPr>
          <p:cNvPr id="3" name="Subtitle 2"/>
          <p:cNvSpPr>
            <a:spLocks noGrp="1"/>
          </p:cNvSpPr>
          <p:nvPr>
            <p:ph type="subTitle" idx="1"/>
          </p:nvPr>
        </p:nvSpPr>
        <p:spPr>
          <a:xfrm>
            <a:off x="0" y="5527480"/>
            <a:ext cx="9144000" cy="1655762"/>
          </a:xfrm>
        </p:spPr>
        <p:txBody>
          <a:bodyPr/>
          <a:lstStyle/>
          <a:p>
            <a:r>
              <a:rPr lang="en-US" dirty="0"/>
              <a:t>Curation, Commentaries and Compositions.</a:t>
            </a:r>
          </a:p>
          <a:p>
            <a:endParaRPr lang="en-US" dirty="0">
              <a:solidFill>
                <a:schemeClr val="bg1"/>
              </a:solidFill>
            </a:endParaRPr>
          </a:p>
        </p:txBody>
      </p:sp>
      <p:sp>
        <p:nvSpPr>
          <p:cNvPr id="5" name="Title 4"/>
          <p:cNvSpPr>
            <a:spLocks noGrp="1"/>
          </p:cNvSpPr>
          <p:nvPr>
            <p:ph type="ctrTitle"/>
          </p:nvPr>
        </p:nvSpPr>
        <p:spPr/>
        <p:txBody>
          <a:bodyPr/>
          <a:lstStyle/>
          <a:p>
            <a:r>
              <a:rPr lang="en-US" dirty="0"/>
              <a:t>How am I assessed?</a:t>
            </a:r>
          </a:p>
        </p:txBody>
      </p:sp>
    </p:spTree>
    <p:extLst>
      <p:ext uri="{BB962C8B-B14F-4D97-AF65-F5344CB8AC3E}">
        <p14:creationId xmlns:p14="http://schemas.microsoft.com/office/powerpoint/2010/main" val="1774591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3"/>
            <a:ext cx="12192000" cy="1972932"/>
          </a:xfrm>
          <a:prstGeom prst="rect">
            <a:avLst/>
          </a:prstGeom>
        </p:spPr>
      </p:pic>
      <p:sp>
        <p:nvSpPr>
          <p:cNvPr id="3" name="Content Placeholder 2"/>
          <p:cNvSpPr>
            <a:spLocks noGrp="1"/>
          </p:cNvSpPr>
          <p:nvPr>
            <p:ph idx="1"/>
          </p:nvPr>
        </p:nvSpPr>
        <p:spPr>
          <a:xfrm>
            <a:off x="838200" y="2320299"/>
            <a:ext cx="10515600" cy="4351338"/>
          </a:xfrm>
        </p:spPr>
        <p:txBody>
          <a:bodyPr>
            <a:normAutofit lnSpcReduction="10000"/>
          </a:bodyPr>
          <a:lstStyle/>
          <a:p>
            <a:pPr>
              <a:buFontTx/>
              <a:buChar char="-"/>
            </a:pPr>
            <a:r>
              <a:rPr lang="en-US" b="1" dirty="0" smtClean="0"/>
              <a:t>Your work will include:</a:t>
            </a:r>
          </a:p>
          <a:p>
            <a:pPr>
              <a:buFontTx/>
              <a:buChar char="-"/>
            </a:pPr>
            <a:r>
              <a:rPr lang="en-US" b="1" dirty="0" smtClean="0"/>
              <a:t>A </a:t>
            </a:r>
            <a:r>
              <a:rPr lang="en-US" b="1" dirty="0"/>
              <a:t>set of solutions to the brief as you have redefined it to suit your disciplinary interests. </a:t>
            </a:r>
          </a:p>
          <a:p>
            <a:pPr>
              <a:buFontTx/>
              <a:buChar char="-"/>
            </a:pPr>
            <a:endParaRPr lang="en-US" b="1" dirty="0"/>
          </a:p>
          <a:p>
            <a:pPr>
              <a:buFontTx/>
              <a:buChar char="-"/>
            </a:pPr>
            <a:r>
              <a:rPr lang="en-US" b="1" dirty="0"/>
              <a:t>An exciting attempt to communicate your ideas within the constraints of </a:t>
            </a:r>
            <a:r>
              <a:rPr lang="en-US" b="1" dirty="0" smtClean="0"/>
              <a:t>1,500 </a:t>
            </a:r>
            <a:r>
              <a:rPr lang="en-US" b="1" dirty="0"/>
              <a:t>written words, including maps, diagrams, images, </a:t>
            </a:r>
            <a:r>
              <a:rPr lang="en-US" b="1" dirty="0" err="1"/>
              <a:t>etc</a:t>
            </a:r>
            <a:endParaRPr lang="en-US" b="1" dirty="0"/>
          </a:p>
          <a:p>
            <a:pPr>
              <a:buFontTx/>
              <a:buChar char="-"/>
            </a:pPr>
            <a:endParaRPr lang="en-US" b="1" dirty="0"/>
          </a:p>
          <a:p>
            <a:pPr>
              <a:buFontTx/>
              <a:buChar char="-"/>
            </a:pPr>
            <a:r>
              <a:rPr lang="en-US" b="1" dirty="0" smtClean="0"/>
              <a:t>A </a:t>
            </a:r>
            <a:r>
              <a:rPr lang="en-US" b="1" dirty="0"/>
              <a:t>self constructed theoretical framework in which you explore and </a:t>
            </a:r>
            <a:r>
              <a:rPr lang="en-US" b="1" dirty="0" smtClean="0"/>
              <a:t>   </a:t>
            </a:r>
          </a:p>
          <a:p>
            <a:pPr marL="0" indent="0">
              <a:buNone/>
            </a:pPr>
            <a:r>
              <a:rPr lang="en-US" b="1" dirty="0"/>
              <a:t> </a:t>
            </a:r>
            <a:r>
              <a:rPr lang="en-US" b="1" dirty="0" smtClean="0"/>
              <a:t>  engage </a:t>
            </a:r>
            <a:r>
              <a:rPr lang="en-US" b="1" dirty="0"/>
              <a:t>with your discipline, visual ideas and histories. </a:t>
            </a:r>
          </a:p>
        </p:txBody>
      </p:sp>
      <p:sp>
        <p:nvSpPr>
          <p:cNvPr id="2" name="Title 1"/>
          <p:cNvSpPr>
            <a:spLocks noGrp="1"/>
          </p:cNvSpPr>
          <p:nvPr>
            <p:ph type="title"/>
          </p:nvPr>
        </p:nvSpPr>
        <p:spPr/>
        <p:txBody>
          <a:bodyPr/>
          <a:lstStyle/>
          <a:p>
            <a:r>
              <a:rPr lang="en-US" dirty="0"/>
              <a:t>What </a:t>
            </a:r>
            <a:r>
              <a:rPr lang="en-US" dirty="0" smtClean="0"/>
              <a:t>‘you’ </a:t>
            </a:r>
            <a:r>
              <a:rPr lang="en-US" dirty="0"/>
              <a:t>give </a:t>
            </a:r>
            <a:r>
              <a:rPr lang="en-US" dirty="0" smtClean="0"/>
              <a:t>‘us’ </a:t>
            </a:r>
            <a:r>
              <a:rPr lang="en-US" dirty="0"/>
              <a:t>for assessment</a:t>
            </a:r>
            <a:r>
              <a:rPr lang="mr-IN" dirty="0"/>
              <a:t>…</a:t>
            </a:r>
            <a:endParaRPr lang="en-US" dirty="0"/>
          </a:p>
        </p:txBody>
      </p:sp>
    </p:spTree>
    <p:extLst>
      <p:ext uri="{BB962C8B-B14F-4D97-AF65-F5344CB8AC3E}">
        <p14:creationId xmlns:p14="http://schemas.microsoft.com/office/powerpoint/2010/main" val="687182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3"/>
            <a:ext cx="12192000" cy="1972932"/>
          </a:xfrm>
          <a:prstGeom prst="rect">
            <a:avLst/>
          </a:prstGeom>
        </p:spPr>
      </p:pic>
      <p:sp>
        <p:nvSpPr>
          <p:cNvPr id="2" name="Title 1"/>
          <p:cNvSpPr>
            <a:spLocks noGrp="1"/>
          </p:cNvSpPr>
          <p:nvPr>
            <p:ph type="title"/>
          </p:nvPr>
        </p:nvSpPr>
        <p:spPr/>
        <p:txBody>
          <a:bodyPr/>
          <a:lstStyle/>
          <a:p>
            <a:r>
              <a:rPr lang="en-US" dirty="0"/>
              <a:t>What we give you</a:t>
            </a:r>
            <a:r>
              <a:rPr lang="mr-IN" dirty="0"/>
              <a:t>…</a:t>
            </a:r>
            <a:endParaRPr lang="en-US" dirty="0"/>
          </a:p>
        </p:txBody>
      </p:sp>
      <p:sp>
        <p:nvSpPr>
          <p:cNvPr id="3" name="Content Placeholder 2"/>
          <p:cNvSpPr>
            <a:spLocks noGrp="1"/>
          </p:cNvSpPr>
          <p:nvPr>
            <p:ph idx="1"/>
          </p:nvPr>
        </p:nvSpPr>
        <p:spPr>
          <a:xfrm>
            <a:off x="838200" y="2136521"/>
            <a:ext cx="10515600" cy="4351338"/>
          </a:xfrm>
        </p:spPr>
        <p:txBody>
          <a:bodyPr>
            <a:normAutofit/>
          </a:bodyPr>
          <a:lstStyle/>
          <a:p>
            <a:pPr marL="0" indent="0">
              <a:buNone/>
            </a:pPr>
            <a:r>
              <a:rPr lang="en-US" dirty="0"/>
              <a:t>Learning Outcomes</a:t>
            </a:r>
          </a:p>
          <a:p>
            <a:pPr marL="0" indent="0">
              <a:buNone/>
            </a:pPr>
            <a:endParaRPr lang="en-US" b="1" dirty="0"/>
          </a:p>
          <a:p>
            <a:pPr lvl="0"/>
            <a:r>
              <a:rPr lang="en-GB" dirty="0"/>
              <a:t>Identify and discuss the diversity of approaches to understanding elements of cultural endeavour.</a:t>
            </a:r>
          </a:p>
          <a:p>
            <a:pPr lvl="0"/>
            <a:r>
              <a:rPr lang="en-GB" dirty="0"/>
              <a:t>apply a range of critical theories to the analysis of any given cultural product.</a:t>
            </a:r>
          </a:p>
          <a:p>
            <a:pPr lvl="0"/>
            <a:r>
              <a:rPr lang="en-GB" dirty="0"/>
              <a:t>make reference to academic sources by employing appropriate citation and referencing conventions.</a:t>
            </a:r>
          </a:p>
        </p:txBody>
      </p:sp>
    </p:spTree>
    <p:extLst>
      <p:ext uri="{BB962C8B-B14F-4D97-AF65-F5344CB8AC3E}">
        <p14:creationId xmlns:p14="http://schemas.microsoft.com/office/powerpoint/2010/main" val="1309015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3"/>
            <a:ext cx="12192000" cy="1972932"/>
          </a:xfrm>
          <a:prstGeom prst="rect">
            <a:avLst/>
          </a:prstGeom>
        </p:spPr>
      </p:pic>
      <p:sp>
        <p:nvSpPr>
          <p:cNvPr id="2" name="Title 1"/>
          <p:cNvSpPr>
            <a:spLocks noGrp="1"/>
          </p:cNvSpPr>
          <p:nvPr>
            <p:ph type="title"/>
          </p:nvPr>
        </p:nvSpPr>
        <p:spPr/>
        <p:txBody>
          <a:bodyPr/>
          <a:lstStyle/>
          <a:p>
            <a:r>
              <a:rPr lang="en-US" dirty="0"/>
              <a:t>How do we mark your outcome</a:t>
            </a:r>
            <a:r>
              <a:rPr lang="mr-IN" dirty="0"/>
              <a:t>…</a:t>
            </a:r>
            <a:endParaRPr lang="en-US" dirty="0">
              <a:solidFill>
                <a:srgbClr val="FF0000"/>
              </a:solidFill>
            </a:endParaRPr>
          </a:p>
        </p:txBody>
      </p:sp>
      <p:pic>
        <p:nvPicPr>
          <p:cNvPr id="6" name="Content Placeholder 5"/>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920622" y="1975105"/>
            <a:ext cx="8152788" cy="4882895"/>
          </a:xfrm>
        </p:spPr>
      </p:pic>
    </p:spTree>
    <p:extLst>
      <p:ext uri="{BB962C8B-B14F-4D97-AF65-F5344CB8AC3E}">
        <p14:creationId xmlns:p14="http://schemas.microsoft.com/office/powerpoint/2010/main" val="490392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Marking Criteria</a:t>
            </a:r>
            <a:endParaRPr lang="en-US" dirty="0">
              <a:solidFill>
                <a:srgbClr val="FF0000"/>
              </a:solidFill>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61102" y="1690688"/>
            <a:ext cx="7265267" cy="4351338"/>
          </a:xfrm>
        </p:spPr>
      </p:pic>
      <p:sp>
        <p:nvSpPr>
          <p:cNvPr id="7" name="Oval 6"/>
          <p:cNvSpPr/>
          <p:nvPr/>
        </p:nvSpPr>
        <p:spPr>
          <a:xfrm>
            <a:off x="736980" y="4653885"/>
            <a:ext cx="7707491" cy="162408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9149271" y="340081"/>
            <a:ext cx="2300586" cy="3785652"/>
          </a:xfrm>
          <a:prstGeom prst="rect">
            <a:avLst/>
          </a:prstGeom>
          <a:noFill/>
        </p:spPr>
        <p:txBody>
          <a:bodyPr wrap="square" rtlCol="0">
            <a:spAutoFit/>
          </a:bodyPr>
          <a:lstStyle/>
          <a:p>
            <a:r>
              <a:rPr lang="en-US" sz="2400" b="1" dirty="0">
                <a:solidFill>
                  <a:srgbClr val="FF0000"/>
                </a:solidFill>
              </a:rPr>
              <a:t>Use academic sources, comment on them and critique/</a:t>
            </a:r>
            <a:r>
              <a:rPr lang="en-US" sz="2400" b="1" dirty="0" err="1">
                <a:solidFill>
                  <a:srgbClr val="FF0000"/>
                </a:solidFill>
              </a:rPr>
              <a:t>analyse</a:t>
            </a:r>
            <a:r>
              <a:rPr lang="en-US" sz="2400" b="1" dirty="0">
                <a:solidFill>
                  <a:srgbClr val="FF0000"/>
                </a:solidFill>
              </a:rPr>
              <a:t> them (don</a:t>
            </a:r>
            <a:r>
              <a:rPr lang="mr-IN" sz="2400" b="1" dirty="0">
                <a:solidFill>
                  <a:srgbClr val="FF0000"/>
                </a:solidFill>
              </a:rPr>
              <a:t>’</a:t>
            </a:r>
            <a:r>
              <a:rPr lang="en-US" sz="2400" b="1" dirty="0">
                <a:solidFill>
                  <a:srgbClr val="FF0000"/>
                </a:solidFill>
              </a:rPr>
              <a:t>t just put them in and move on!) and reference correctly! </a:t>
            </a:r>
          </a:p>
        </p:txBody>
      </p:sp>
      <p:cxnSp>
        <p:nvCxnSpPr>
          <p:cNvPr id="10" name="Straight Arrow Connector 9"/>
          <p:cNvCxnSpPr/>
          <p:nvPr/>
        </p:nvCxnSpPr>
        <p:spPr>
          <a:xfrm flipV="1">
            <a:off x="4776716" y="2835791"/>
            <a:ext cx="4291877" cy="1818094"/>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4683411" y="587202"/>
            <a:ext cx="3197290" cy="769441"/>
          </a:xfrm>
          <a:prstGeom prst="rect">
            <a:avLst/>
          </a:prstGeom>
          <a:noFill/>
        </p:spPr>
        <p:txBody>
          <a:bodyPr wrap="square" rtlCol="0">
            <a:spAutoFit/>
          </a:bodyPr>
          <a:lstStyle/>
          <a:p>
            <a:r>
              <a:rPr lang="en-US" sz="4400" dirty="0" smtClean="0">
                <a:solidFill>
                  <a:srgbClr val="FF0000"/>
                </a:solidFill>
              </a:rPr>
              <a:t> (</a:t>
            </a:r>
            <a:r>
              <a:rPr lang="en-US" sz="4400" dirty="0">
                <a:solidFill>
                  <a:srgbClr val="FF0000"/>
                </a:solidFill>
              </a:rPr>
              <a:t>Explained)</a:t>
            </a:r>
            <a:endParaRPr lang="en-US" sz="4400" dirty="0"/>
          </a:p>
        </p:txBody>
      </p:sp>
    </p:spTree>
    <p:extLst>
      <p:ext uri="{BB962C8B-B14F-4D97-AF65-F5344CB8AC3E}">
        <p14:creationId xmlns:p14="http://schemas.microsoft.com/office/powerpoint/2010/main" val="92833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Marking Criteria</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2550" y="2591501"/>
            <a:ext cx="9486900" cy="3365500"/>
          </a:xfrm>
        </p:spPr>
      </p:pic>
      <p:sp>
        <p:nvSpPr>
          <p:cNvPr id="7" name="Oval 6"/>
          <p:cNvSpPr/>
          <p:nvPr/>
        </p:nvSpPr>
        <p:spPr>
          <a:xfrm>
            <a:off x="736980" y="4162565"/>
            <a:ext cx="9608023" cy="201986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p:cNvCxnSpPr/>
          <p:nvPr/>
        </p:nvCxnSpPr>
        <p:spPr>
          <a:xfrm flipV="1">
            <a:off x="5227092" y="1866122"/>
            <a:ext cx="2759912" cy="2296443"/>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840963" y="495794"/>
            <a:ext cx="6067350" cy="1569660"/>
          </a:xfrm>
          <a:prstGeom prst="rect">
            <a:avLst/>
          </a:prstGeom>
          <a:noFill/>
        </p:spPr>
        <p:txBody>
          <a:bodyPr wrap="square" rtlCol="0">
            <a:spAutoFit/>
          </a:bodyPr>
          <a:lstStyle/>
          <a:p>
            <a:r>
              <a:rPr lang="en-US" sz="2400" b="1" dirty="0">
                <a:solidFill>
                  <a:srgbClr val="FF0000"/>
                </a:solidFill>
              </a:rPr>
              <a:t>Create a logical structure, comment on and </a:t>
            </a:r>
            <a:r>
              <a:rPr lang="en-US" sz="2400" b="1" dirty="0" err="1">
                <a:solidFill>
                  <a:srgbClr val="FF0000"/>
                </a:solidFill>
              </a:rPr>
              <a:t>analyse</a:t>
            </a:r>
            <a:r>
              <a:rPr lang="en-US" sz="2400" b="1" dirty="0">
                <a:solidFill>
                  <a:srgbClr val="FF0000"/>
                </a:solidFill>
              </a:rPr>
              <a:t> </a:t>
            </a:r>
            <a:r>
              <a:rPr lang="en-GB" sz="2400" b="1" dirty="0">
                <a:solidFill>
                  <a:srgbClr val="FF0000"/>
                </a:solidFill>
              </a:rPr>
              <a:t>key theories discussed in your lectures </a:t>
            </a:r>
            <a:r>
              <a:rPr lang="en-GB" sz="2400" b="1" u="sng" dirty="0">
                <a:solidFill>
                  <a:srgbClr val="FF0000"/>
                </a:solidFill>
              </a:rPr>
              <a:t>or your own research</a:t>
            </a:r>
            <a:r>
              <a:rPr lang="en-GB" sz="2400" b="1" dirty="0">
                <a:solidFill>
                  <a:srgbClr val="FF0000"/>
                </a:solidFill>
              </a:rPr>
              <a:t>, </a:t>
            </a:r>
            <a:r>
              <a:rPr lang="en-US" sz="2400" b="1" dirty="0">
                <a:solidFill>
                  <a:srgbClr val="FF0000"/>
                </a:solidFill>
              </a:rPr>
              <a:t>and apply referencing conventions! </a:t>
            </a:r>
          </a:p>
        </p:txBody>
      </p:sp>
    </p:spTree>
    <p:extLst>
      <p:ext uri="{BB962C8B-B14F-4D97-AF65-F5344CB8AC3E}">
        <p14:creationId xmlns:p14="http://schemas.microsoft.com/office/powerpoint/2010/main" val="45261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Marking Criteria</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7000" y="2444792"/>
            <a:ext cx="9398000" cy="3822700"/>
          </a:xfrm>
        </p:spPr>
      </p:pic>
      <p:sp>
        <p:nvSpPr>
          <p:cNvPr id="7" name="Oval 6"/>
          <p:cNvSpPr/>
          <p:nvPr/>
        </p:nvSpPr>
        <p:spPr>
          <a:xfrm>
            <a:off x="736980" y="4694831"/>
            <a:ext cx="10372298" cy="165137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66318" y="365166"/>
            <a:ext cx="6141995" cy="1938992"/>
          </a:xfrm>
          <a:prstGeom prst="rect">
            <a:avLst/>
          </a:prstGeom>
          <a:solidFill>
            <a:schemeClr val="bg1"/>
          </a:solidFill>
        </p:spPr>
        <p:txBody>
          <a:bodyPr wrap="square" rtlCol="0">
            <a:spAutoFit/>
          </a:bodyPr>
          <a:lstStyle/>
          <a:p>
            <a:r>
              <a:rPr lang="en-US" sz="2400" b="1" dirty="0">
                <a:solidFill>
                  <a:srgbClr val="FF0000"/>
                </a:solidFill>
              </a:rPr>
              <a:t>Create links between </a:t>
            </a:r>
            <a:r>
              <a:rPr lang="en-GB" sz="2400" b="1" dirty="0">
                <a:solidFill>
                  <a:srgbClr val="FF0000"/>
                </a:solidFill>
              </a:rPr>
              <a:t>key theories discussed in your lectures </a:t>
            </a:r>
            <a:r>
              <a:rPr lang="en-GB" sz="2400" b="1" u="sng" dirty="0">
                <a:solidFill>
                  <a:srgbClr val="FF0000"/>
                </a:solidFill>
              </a:rPr>
              <a:t>or your own research</a:t>
            </a:r>
            <a:r>
              <a:rPr lang="en-GB" sz="2400" b="1" dirty="0">
                <a:solidFill>
                  <a:srgbClr val="FF0000"/>
                </a:solidFill>
              </a:rPr>
              <a:t>,  unpick, analyse </a:t>
            </a:r>
            <a:r>
              <a:rPr lang="en-US" sz="2400" b="1" dirty="0">
                <a:solidFill>
                  <a:srgbClr val="FF0000"/>
                </a:solidFill>
              </a:rPr>
              <a:t>and discuss them. Can you suggest solutions/insights/clarify your understanding in your conclusions?</a:t>
            </a:r>
          </a:p>
        </p:txBody>
      </p:sp>
      <p:cxnSp>
        <p:nvCxnSpPr>
          <p:cNvPr id="9" name="Straight Arrow Connector 8"/>
          <p:cNvCxnSpPr/>
          <p:nvPr/>
        </p:nvCxnSpPr>
        <p:spPr>
          <a:xfrm flipV="1">
            <a:off x="5209458" y="2444792"/>
            <a:ext cx="2124403" cy="2250040"/>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692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8">
                                            <p:bg/>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uiExpand="1" build="allAtOnce"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Marking Criteria</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28750" y="2458244"/>
            <a:ext cx="9334500" cy="3086100"/>
          </a:xfrm>
        </p:spPr>
      </p:pic>
      <p:sp>
        <p:nvSpPr>
          <p:cNvPr id="7" name="Oval 6"/>
          <p:cNvSpPr/>
          <p:nvPr/>
        </p:nvSpPr>
        <p:spPr>
          <a:xfrm>
            <a:off x="838200" y="4121624"/>
            <a:ext cx="10312021" cy="161043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p:cNvCxnSpPr/>
          <p:nvPr/>
        </p:nvCxnSpPr>
        <p:spPr>
          <a:xfrm flipV="1">
            <a:off x="4639496" y="1842941"/>
            <a:ext cx="2918300" cy="2278685"/>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094515" y="642612"/>
            <a:ext cx="6776476" cy="1200329"/>
          </a:xfrm>
          <a:prstGeom prst="rect">
            <a:avLst/>
          </a:prstGeom>
          <a:solidFill>
            <a:schemeClr val="bg1"/>
          </a:solidFill>
        </p:spPr>
        <p:txBody>
          <a:bodyPr wrap="square" rtlCol="0">
            <a:spAutoFit/>
          </a:bodyPr>
          <a:lstStyle/>
          <a:p>
            <a:r>
              <a:rPr lang="en-GB" sz="2400" b="1" dirty="0">
                <a:solidFill>
                  <a:srgbClr val="FF0000"/>
                </a:solidFill>
              </a:rPr>
              <a:t>Read the criteria and apply it consistently, construct and lead your reader through a framework of thought,</a:t>
            </a:r>
            <a:r>
              <a:rPr lang="en-US" sz="2400" b="1" dirty="0">
                <a:solidFill>
                  <a:srgbClr val="FF0000"/>
                </a:solidFill>
              </a:rPr>
              <a:t> reference correctly within this format. </a:t>
            </a:r>
          </a:p>
        </p:txBody>
      </p:sp>
    </p:spTree>
    <p:extLst>
      <p:ext uri="{BB962C8B-B14F-4D97-AF65-F5344CB8AC3E}">
        <p14:creationId xmlns:p14="http://schemas.microsoft.com/office/powerpoint/2010/main" val="85285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9">
                                            <p:bg/>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build="allAtOnce"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Marking Criteria</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3500" y="2705707"/>
            <a:ext cx="9525000" cy="3683000"/>
          </a:xfrm>
        </p:spPr>
      </p:pic>
      <p:sp>
        <p:nvSpPr>
          <p:cNvPr id="7" name="Oval 6"/>
          <p:cNvSpPr/>
          <p:nvPr/>
        </p:nvSpPr>
        <p:spPr>
          <a:xfrm>
            <a:off x="736980" y="3985146"/>
            <a:ext cx="10616820" cy="229282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p:cNvCxnSpPr/>
          <p:nvPr/>
        </p:nvCxnSpPr>
        <p:spPr>
          <a:xfrm flipV="1">
            <a:off x="4770125" y="2263824"/>
            <a:ext cx="2750348" cy="1738027"/>
          </a:xfrm>
          <a:prstGeom prst="straightConnector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150497" y="694164"/>
            <a:ext cx="6664509" cy="1569660"/>
          </a:xfrm>
          <a:prstGeom prst="rect">
            <a:avLst/>
          </a:prstGeom>
          <a:noFill/>
        </p:spPr>
        <p:txBody>
          <a:bodyPr wrap="square" rtlCol="0">
            <a:spAutoFit/>
          </a:bodyPr>
          <a:lstStyle/>
          <a:p>
            <a:r>
              <a:rPr lang="en-GB" sz="2400" b="1" dirty="0">
                <a:solidFill>
                  <a:srgbClr val="FF0000"/>
                </a:solidFill>
              </a:rPr>
              <a:t>Write sentences that are grammatically correct, make the sentences link and flow </a:t>
            </a:r>
            <a:r>
              <a:rPr lang="en-US" sz="2400" b="1" dirty="0">
                <a:solidFill>
                  <a:srgbClr val="FF0000"/>
                </a:solidFill>
              </a:rPr>
              <a:t>in paragraphs which link to the overall framework of thought, and use/write about visuals. </a:t>
            </a:r>
          </a:p>
        </p:txBody>
      </p:sp>
    </p:spTree>
    <p:extLst>
      <p:ext uri="{BB962C8B-B14F-4D97-AF65-F5344CB8AC3E}">
        <p14:creationId xmlns:p14="http://schemas.microsoft.com/office/powerpoint/2010/main" val="44742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build="allAtOnce"/>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2"/>
            <a:ext cx="12192000" cy="7162409"/>
          </a:xfrm>
          <a:prstGeom prst="rect">
            <a:avLst/>
          </a:prstGeom>
        </p:spPr>
      </p:pic>
      <p:sp>
        <p:nvSpPr>
          <p:cNvPr id="3" name="Subtitle 2"/>
          <p:cNvSpPr>
            <a:spLocks noGrp="1"/>
          </p:cNvSpPr>
          <p:nvPr>
            <p:ph type="subTitle" idx="1"/>
          </p:nvPr>
        </p:nvSpPr>
        <p:spPr>
          <a:xfrm>
            <a:off x="0" y="5527480"/>
            <a:ext cx="9144000" cy="1655762"/>
          </a:xfrm>
        </p:spPr>
        <p:txBody>
          <a:bodyPr/>
          <a:lstStyle/>
          <a:p>
            <a:r>
              <a:rPr lang="en-US" dirty="0">
                <a:solidFill>
                  <a:schemeClr val="bg1"/>
                </a:solidFill>
              </a:rPr>
              <a:t>Curation, Commentaries and Compositions.</a:t>
            </a:r>
          </a:p>
          <a:p>
            <a:endParaRPr lang="en-US" dirty="0">
              <a:solidFill>
                <a:schemeClr val="bg1"/>
              </a:solidFill>
            </a:endParaRPr>
          </a:p>
        </p:txBody>
      </p:sp>
      <p:sp>
        <p:nvSpPr>
          <p:cNvPr id="5" name="Title 4"/>
          <p:cNvSpPr>
            <a:spLocks noGrp="1"/>
          </p:cNvSpPr>
          <p:nvPr>
            <p:ph type="ctrTitle"/>
          </p:nvPr>
        </p:nvSpPr>
        <p:spPr/>
        <p:txBody>
          <a:bodyPr/>
          <a:lstStyle/>
          <a:p>
            <a:r>
              <a:rPr lang="en-US" dirty="0"/>
              <a:t>Thinking about WHAT</a:t>
            </a:r>
            <a:r>
              <a:rPr lang="mr-IN" dirty="0"/>
              <a:t>…</a:t>
            </a:r>
            <a:endParaRPr lang="en-US" dirty="0"/>
          </a:p>
        </p:txBody>
      </p:sp>
    </p:spTree>
    <p:extLst>
      <p:ext uri="{BB962C8B-B14F-4D97-AF65-F5344CB8AC3E}">
        <p14:creationId xmlns:p14="http://schemas.microsoft.com/office/powerpoint/2010/main" val="746688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What is Curation?</a:t>
            </a:r>
          </a:p>
          <a:p>
            <a:pPr marL="0" indent="0">
              <a:buNone/>
            </a:pPr>
            <a:endParaRPr lang="en-US" dirty="0"/>
          </a:p>
          <a:p>
            <a:pPr marL="0" indent="0">
              <a:buNone/>
            </a:pPr>
            <a:r>
              <a:rPr lang="en-US" b="1" dirty="0"/>
              <a:t>Curation</a:t>
            </a:r>
            <a:r>
              <a:rPr lang="en-US" dirty="0"/>
              <a:t> is the process of gathering information relevant to a particular topic or area of interest. </a:t>
            </a:r>
            <a:endParaRPr lang="en-US" dirty="0" smtClean="0"/>
          </a:p>
          <a:p>
            <a:pPr marL="0" indent="0">
              <a:buNone/>
            </a:pPr>
            <a:r>
              <a:rPr lang="en-US" dirty="0" smtClean="0"/>
              <a:t>Services </a:t>
            </a:r>
            <a:r>
              <a:rPr lang="en-US" dirty="0"/>
              <a:t>or people that implement content </a:t>
            </a:r>
            <a:r>
              <a:rPr lang="en-US" b="1" dirty="0"/>
              <a:t>curation</a:t>
            </a:r>
            <a:r>
              <a:rPr lang="en-US" dirty="0"/>
              <a:t> are called curators.</a:t>
            </a:r>
          </a:p>
          <a:p>
            <a:pPr marL="0" indent="0">
              <a:buNone/>
            </a:pPr>
            <a:endParaRPr lang="en-US" dirty="0"/>
          </a:p>
        </p:txBody>
      </p:sp>
    </p:spTree>
    <p:extLst>
      <p:ext uri="{BB962C8B-B14F-4D97-AF65-F5344CB8AC3E}">
        <p14:creationId xmlns:p14="http://schemas.microsoft.com/office/powerpoint/2010/main" val="1415179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What is Curation?</a:t>
            </a:r>
          </a:p>
          <a:p>
            <a:pPr marL="0" indent="0">
              <a:buNone/>
            </a:pPr>
            <a:endParaRPr lang="en-US" b="1" dirty="0"/>
          </a:p>
          <a:p>
            <a:pPr marL="0" indent="0">
              <a:buNone/>
            </a:pPr>
            <a:r>
              <a:rPr lang="en-US" b="1" dirty="0"/>
              <a:t>Curation</a:t>
            </a:r>
            <a:r>
              <a:rPr lang="en-US" dirty="0"/>
              <a:t> is the process of gathering information relevant to a particular </a:t>
            </a:r>
            <a:r>
              <a:rPr lang="en-US" dirty="0">
                <a:solidFill>
                  <a:srgbClr val="FF0000"/>
                </a:solidFill>
              </a:rPr>
              <a:t>topic or area of interest</a:t>
            </a:r>
            <a:r>
              <a:rPr lang="en-US" dirty="0"/>
              <a:t>. </a:t>
            </a:r>
            <a:endParaRPr lang="en-US" dirty="0" smtClean="0"/>
          </a:p>
          <a:p>
            <a:pPr marL="0" indent="0">
              <a:buNone/>
            </a:pPr>
            <a:r>
              <a:rPr lang="en-US" dirty="0" smtClean="0"/>
              <a:t>Services </a:t>
            </a:r>
            <a:r>
              <a:rPr lang="en-US" dirty="0"/>
              <a:t>or people that implement content </a:t>
            </a:r>
            <a:r>
              <a:rPr lang="en-US" b="1" dirty="0"/>
              <a:t>curation</a:t>
            </a:r>
            <a:r>
              <a:rPr lang="en-US" dirty="0"/>
              <a:t> are called curators.</a:t>
            </a:r>
          </a:p>
          <a:p>
            <a:pPr marL="0" indent="0">
              <a:buNone/>
            </a:pPr>
            <a:endParaRPr lang="en-US" dirty="0"/>
          </a:p>
          <a:p>
            <a:pPr marL="0" indent="0">
              <a:buNone/>
            </a:pPr>
            <a:r>
              <a:rPr lang="en-US" dirty="0"/>
              <a:t>- Your task is to gather information relevant to a particular </a:t>
            </a:r>
            <a:r>
              <a:rPr lang="en-US" dirty="0">
                <a:solidFill>
                  <a:srgbClr val="FF0000"/>
                </a:solidFill>
              </a:rPr>
              <a:t>topic or area of interest.</a:t>
            </a:r>
            <a:endParaRPr lang="en-US" dirty="0"/>
          </a:p>
        </p:txBody>
      </p:sp>
    </p:spTree>
    <p:extLst>
      <p:ext uri="{BB962C8B-B14F-4D97-AF65-F5344CB8AC3E}">
        <p14:creationId xmlns:p14="http://schemas.microsoft.com/office/powerpoint/2010/main" val="133565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Your task is to gather information relevant to a particular </a:t>
            </a:r>
            <a:r>
              <a:rPr lang="en-US" dirty="0">
                <a:solidFill>
                  <a:srgbClr val="FF0000"/>
                </a:solidFill>
              </a:rPr>
              <a:t>topic or area of interest</a:t>
            </a:r>
            <a:endParaRPr lang="en-US" dirty="0"/>
          </a:p>
          <a:p>
            <a:pPr marL="0" indent="0">
              <a:buNone/>
            </a:pPr>
            <a:r>
              <a:rPr lang="en-US" b="1" dirty="0" smtClean="0"/>
              <a:t>Mini task!</a:t>
            </a:r>
            <a:endParaRPr lang="en-US" b="1" dirty="0"/>
          </a:p>
          <a:p>
            <a:pPr marL="0" indent="0">
              <a:buNone/>
            </a:pPr>
            <a:r>
              <a:rPr lang="en-US" dirty="0"/>
              <a:t>What might a topic or area of interest be? </a:t>
            </a:r>
          </a:p>
          <a:p>
            <a:r>
              <a:rPr lang="en-US" b="1" dirty="0"/>
              <a:t>Discuss</a:t>
            </a:r>
            <a:r>
              <a:rPr lang="en-US" dirty="0"/>
              <a:t> in small groups (5 -7 minutes) </a:t>
            </a:r>
          </a:p>
          <a:p>
            <a:r>
              <a:rPr lang="en-US" b="1" dirty="0"/>
              <a:t>Discuss</a:t>
            </a:r>
            <a:r>
              <a:rPr lang="en-US" dirty="0"/>
              <a:t> the types of topics coming up in main group (10 minutes).</a:t>
            </a:r>
          </a:p>
          <a:p>
            <a:r>
              <a:rPr lang="en-US" b="1" dirty="0"/>
              <a:t>In silence </a:t>
            </a:r>
            <a:r>
              <a:rPr lang="en-US" dirty="0"/>
              <a:t>- spend </a:t>
            </a:r>
            <a:r>
              <a:rPr lang="en-US" u="sng" dirty="0"/>
              <a:t>3 minutes </a:t>
            </a:r>
            <a:r>
              <a:rPr lang="en-US" b="1" dirty="0"/>
              <a:t>writing </a:t>
            </a:r>
            <a:r>
              <a:rPr lang="en-US" dirty="0"/>
              <a:t>some example topics or areas of interest. This is what is called a ‘</a:t>
            </a:r>
            <a:r>
              <a:rPr lang="en-US" b="1" dirty="0"/>
              <a:t>context</a:t>
            </a:r>
            <a:r>
              <a:rPr lang="en-US" dirty="0"/>
              <a:t>’.</a:t>
            </a:r>
          </a:p>
        </p:txBody>
      </p:sp>
    </p:spTree>
    <p:extLst>
      <p:ext uri="{BB962C8B-B14F-4D97-AF65-F5344CB8AC3E}">
        <p14:creationId xmlns:p14="http://schemas.microsoft.com/office/powerpoint/2010/main" val="2027406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Applying this ‘</a:t>
            </a:r>
            <a:r>
              <a:rPr lang="en-US" b="1" dirty="0"/>
              <a:t>context</a:t>
            </a:r>
            <a:r>
              <a:rPr lang="en-US" dirty="0"/>
              <a:t>’</a:t>
            </a:r>
            <a:r>
              <a:rPr lang="mr-IN" dirty="0"/>
              <a:t>…</a:t>
            </a:r>
            <a:r>
              <a:rPr lang="en-GB" dirty="0"/>
              <a:t> </a:t>
            </a:r>
          </a:p>
          <a:p>
            <a:pPr marL="0" indent="0">
              <a:buNone/>
            </a:pPr>
            <a:endParaRPr lang="en-GB" dirty="0"/>
          </a:p>
          <a:p>
            <a:pPr marL="0" indent="0">
              <a:buNone/>
            </a:pPr>
            <a:r>
              <a:rPr lang="en-GB" dirty="0"/>
              <a:t>Now find works of art (in the broadest sense), that relate to this topic (context).</a:t>
            </a:r>
            <a:endParaRPr lang="en-US" dirty="0"/>
          </a:p>
        </p:txBody>
      </p:sp>
    </p:spTree>
    <p:extLst>
      <p:ext uri="{BB962C8B-B14F-4D97-AF65-F5344CB8AC3E}">
        <p14:creationId xmlns:p14="http://schemas.microsoft.com/office/powerpoint/2010/main" val="1520572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Think broadly about the </a:t>
            </a:r>
            <a:r>
              <a:rPr lang="en-US" dirty="0" smtClean="0"/>
              <a:t>artists and practitioners </a:t>
            </a:r>
            <a:r>
              <a:rPr lang="en-US" dirty="0"/>
              <a:t>you have researched over the past semester. </a:t>
            </a:r>
          </a:p>
          <a:p>
            <a:pPr marL="0" indent="0">
              <a:buNone/>
            </a:pPr>
            <a:r>
              <a:rPr lang="en-US" dirty="0"/>
              <a:t>The </a:t>
            </a:r>
            <a:r>
              <a:rPr lang="en-US" dirty="0" smtClean="0"/>
              <a:t>artists or </a:t>
            </a:r>
            <a:r>
              <a:rPr lang="en-US" dirty="0"/>
              <a:t>works you choose to exhibit do not have to be within your subject area. </a:t>
            </a:r>
            <a:endParaRPr lang="en-US" dirty="0" smtClean="0"/>
          </a:p>
          <a:p>
            <a:pPr marL="0" indent="0">
              <a:buNone/>
            </a:pPr>
            <a:endParaRPr lang="en-US" dirty="0"/>
          </a:p>
          <a:p>
            <a:pPr marL="0" indent="0">
              <a:buNone/>
            </a:pPr>
            <a:r>
              <a:rPr lang="en-US" dirty="0"/>
              <a:t>One of the most important aspects of curating an exhibition is how the selected works </a:t>
            </a:r>
            <a:r>
              <a:rPr lang="en-US" i="1" dirty="0"/>
              <a:t>speak to each other in a </a:t>
            </a:r>
            <a:r>
              <a:rPr lang="en-US" b="1" i="1" dirty="0"/>
              <a:t>space</a:t>
            </a:r>
            <a:r>
              <a:rPr lang="en-US" dirty="0"/>
              <a:t>. </a:t>
            </a:r>
          </a:p>
          <a:p>
            <a:pPr marL="0" indent="0">
              <a:buNone/>
            </a:pPr>
            <a:r>
              <a:rPr lang="en-US" dirty="0"/>
              <a:t>Consider the importance of </a:t>
            </a:r>
            <a:r>
              <a:rPr lang="en-US" b="1" dirty="0"/>
              <a:t>positioning</a:t>
            </a:r>
            <a:r>
              <a:rPr lang="en-US" dirty="0"/>
              <a:t>. </a:t>
            </a:r>
            <a:endParaRPr lang="en-GB" sz="3200" dirty="0"/>
          </a:p>
        </p:txBody>
      </p:sp>
    </p:spTree>
    <p:extLst>
      <p:ext uri="{BB962C8B-B14F-4D97-AF65-F5344CB8AC3E}">
        <p14:creationId xmlns:p14="http://schemas.microsoft.com/office/powerpoint/2010/main" val="69700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901700" y="0"/>
            <a:ext cx="10375189" cy="6858000"/>
          </a:xfrm>
          <a:prstGeom prst="rect">
            <a:avLst/>
          </a:prstGeom>
        </p:spPr>
      </p:pic>
    </p:spTree>
    <p:extLst>
      <p:ext uri="{BB962C8B-B14F-4D97-AF65-F5344CB8AC3E}">
        <p14:creationId xmlns:p14="http://schemas.microsoft.com/office/powerpoint/2010/main" val="1026064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858000" cy="6858000"/>
          </a:xfrm>
          <a:prstGeom prst="rect">
            <a:avLst/>
          </a:prstGeom>
        </p:spPr>
      </p:pic>
      <p:pic>
        <p:nvPicPr>
          <p:cNvPr id="3" name="Picture 2"/>
          <p:cNvPicPr>
            <a:picLocks noChangeAspect="1"/>
          </p:cNvPicPr>
          <p:nvPr/>
        </p:nvPicPr>
        <p:blipFill>
          <a:blip r:embed="rId3"/>
          <a:stretch>
            <a:fillRect/>
          </a:stretch>
        </p:blipFill>
        <p:spPr>
          <a:xfrm>
            <a:off x="6276340" y="4737463"/>
            <a:ext cx="5915660" cy="2120537"/>
          </a:xfrm>
          <a:prstGeom prst="rect">
            <a:avLst/>
          </a:prstGeom>
        </p:spPr>
      </p:pic>
      <p:pic>
        <p:nvPicPr>
          <p:cNvPr id="4" name="Picture 3"/>
          <p:cNvPicPr>
            <a:picLocks noChangeAspect="1"/>
          </p:cNvPicPr>
          <p:nvPr/>
        </p:nvPicPr>
        <p:blipFill>
          <a:blip r:embed="rId4"/>
          <a:stretch>
            <a:fillRect/>
          </a:stretch>
        </p:blipFill>
        <p:spPr>
          <a:xfrm>
            <a:off x="6313170" y="209732"/>
            <a:ext cx="5842000" cy="4318000"/>
          </a:xfrm>
          <a:prstGeom prst="rect">
            <a:avLst/>
          </a:prstGeom>
        </p:spPr>
      </p:pic>
    </p:spTree>
    <p:extLst>
      <p:ext uri="{BB962C8B-B14F-4D97-AF65-F5344CB8AC3E}">
        <p14:creationId xmlns:p14="http://schemas.microsoft.com/office/powerpoint/2010/main" val="7688534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1" y="853440"/>
            <a:ext cx="6960342" cy="494792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3020" y="0"/>
            <a:ext cx="3619500" cy="6858000"/>
          </a:xfrm>
          <a:prstGeom prst="rect">
            <a:avLst/>
          </a:prstGeom>
        </p:spPr>
      </p:pic>
    </p:spTree>
    <p:extLst>
      <p:ext uri="{BB962C8B-B14F-4D97-AF65-F5344CB8AC3E}">
        <p14:creationId xmlns:p14="http://schemas.microsoft.com/office/powerpoint/2010/main" val="5962894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8519" t="16593" r="33518" b="22074"/>
          <a:stretch/>
        </p:blipFill>
        <p:spPr>
          <a:xfrm>
            <a:off x="2174240" y="196767"/>
            <a:ext cx="7457440" cy="5960193"/>
          </a:xfrm>
          <a:prstGeom prst="rect">
            <a:avLst/>
          </a:prstGeom>
        </p:spPr>
      </p:pic>
    </p:spTree>
    <p:extLst>
      <p:ext uri="{BB962C8B-B14F-4D97-AF65-F5344CB8AC3E}">
        <p14:creationId xmlns:p14="http://schemas.microsoft.com/office/powerpoint/2010/main" val="1158992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How might your </a:t>
            </a:r>
            <a:r>
              <a:rPr lang="en-US" b="1" dirty="0"/>
              <a:t>writing</a:t>
            </a:r>
            <a:r>
              <a:rPr lang="en-US" dirty="0"/>
              <a:t> be designed to reflect your subject area and your outcome/curated project?    </a:t>
            </a:r>
          </a:p>
        </p:txBody>
      </p:sp>
    </p:spTree>
    <p:extLst>
      <p:ext uri="{BB962C8B-B14F-4D97-AF65-F5344CB8AC3E}">
        <p14:creationId xmlns:p14="http://schemas.microsoft.com/office/powerpoint/2010/main" val="18064045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Composition: </a:t>
            </a:r>
          </a:p>
          <a:p>
            <a:pPr marL="0" indent="0">
              <a:buNone/>
            </a:pPr>
            <a:endParaRPr lang="en-US" dirty="0"/>
          </a:p>
          <a:p>
            <a:pPr marL="0" indent="0">
              <a:buNone/>
            </a:pPr>
            <a:r>
              <a:rPr lang="en-US" dirty="0"/>
              <a:t>1. The act or art of composing. </a:t>
            </a:r>
          </a:p>
          <a:p>
            <a:pPr marL="0" indent="0">
              <a:buNone/>
            </a:pPr>
            <a:r>
              <a:rPr lang="en-US" dirty="0"/>
              <a:t>2. The arrangement of parts</a:t>
            </a:r>
          </a:p>
          <a:p>
            <a:pPr marL="0" indent="0">
              <a:buNone/>
            </a:pPr>
            <a:r>
              <a:rPr lang="en-US" dirty="0"/>
              <a:t>3. Combination</a:t>
            </a:r>
          </a:p>
        </p:txBody>
      </p:sp>
    </p:spTree>
    <p:extLst>
      <p:ext uri="{BB962C8B-B14F-4D97-AF65-F5344CB8AC3E}">
        <p14:creationId xmlns:p14="http://schemas.microsoft.com/office/powerpoint/2010/main" val="234233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Composition: </a:t>
            </a:r>
          </a:p>
          <a:p>
            <a:pPr marL="0" indent="0">
              <a:buNone/>
            </a:pPr>
            <a:endParaRPr lang="en-US" dirty="0"/>
          </a:p>
          <a:p>
            <a:pPr marL="0" indent="0">
              <a:buNone/>
            </a:pPr>
            <a:r>
              <a:rPr lang="en-US" dirty="0"/>
              <a:t>In terms of </a:t>
            </a:r>
            <a:r>
              <a:rPr lang="en-US" b="1" dirty="0">
                <a:latin typeface="Lucida Handwriting" charset="0"/>
                <a:ea typeface="Lucida Handwriting" charset="0"/>
                <a:cs typeface="Lucida Handwriting" charset="0"/>
              </a:rPr>
              <a:t>writing</a:t>
            </a:r>
            <a:r>
              <a:rPr lang="en-US" dirty="0"/>
              <a:t> this means to pay attention to </a:t>
            </a:r>
            <a:r>
              <a:rPr lang="en-US" b="1" dirty="0"/>
              <a:t>form</a:t>
            </a:r>
            <a:r>
              <a:rPr lang="en-US" dirty="0"/>
              <a:t> and </a:t>
            </a:r>
            <a:r>
              <a:rPr lang="en-US" b="1" dirty="0"/>
              <a:t>structure</a:t>
            </a:r>
            <a:r>
              <a:rPr lang="en-US" dirty="0"/>
              <a:t>. </a:t>
            </a:r>
          </a:p>
          <a:p>
            <a:pPr marL="0" indent="0">
              <a:buNone/>
            </a:pPr>
            <a:endParaRPr lang="en-US" dirty="0"/>
          </a:p>
          <a:p>
            <a:pPr marL="0" indent="0">
              <a:buNone/>
            </a:pPr>
            <a:r>
              <a:rPr lang="en-US" dirty="0"/>
              <a:t>How might your writing be designed to reflect your subject area and your outcome/curated project?    </a:t>
            </a:r>
          </a:p>
        </p:txBody>
      </p:sp>
    </p:spTree>
    <p:extLst>
      <p:ext uri="{BB962C8B-B14F-4D97-AF65-F5344CB8AC3E}">
        <p14:creationId xmlns:p14="http://schemas.microsoft.com/office/powerpoint/2010/main" val="319076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Commentary:</a:t>
            </a:r>
          </a:p>
          <a:p>
            <a:pPr marL="0" indent="0">
              <a:buNone/>
            </a:pPr>
            <a:endParaRPr lang="en-US" dirty="0"/>
          </a:p>
          <a:p>
            <a:pPr marL="742950" indent="-742950">
              <a:buAutoNum type="arabicPeriod"/>
            </a:pPr>
            <a:r>
              <a:rPr lang="en-US" dirty="0"/>
              <a:t>A series of comments on a subject</a:t>
            </a:r>
          </a:p>
          <a:p>
            <a:pPr marL="742950" indent="-742950">
              <a:buAutoNum type="arabicPeriod"/>
            </a:pPr>
            <a:r>
              <a:rPr lang="en-US" dirty="0"/>
              <a:t>A series of critical notes on a subject </a:t>
            </a:r>
          </a:p>
          <a:p>
            <a:pPr marL="742950" indent="-742950">
              <a:buAutoNum type="arabicPeriod"/>
            </a:pPr>
            <a:r>
              <a:rPr lang="en-US" dirty="0"/>
              <a:t>A critical review of a subject</a:t>
            </a:r>
          </a:p>
        </p:txBody>
      </p:sp>
    </p:spTree>
    <p:extLst>
      <p:ext uri="{BB962C8B-B14F-4D97-AF65-F5344CB8AC3E}">
        <p14:creationId xmlns:p14="http://schemas.microsoft.com/office/powerpoint/2010/main" val="11432180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46" y="-28732"/>
            <a:ext cx="9095449" cy="6886731"/>
          </a:xfrm>
          <a:prstGeom prst="rect">
            <a:avLst/>
          </a:prstGeom>
        </p:spPr>
      </p:pic>
      <p:sp>
        <p:nvSpPr>
          <p:cNvPr id="3" name="Content Placeholder 2"/>
          <p:cNvSpPr>
            <a:spLocks noGrp="1"/>
          </p:cNvSpPr>
          <p:nvPr>
            <p:ph idx="1"/>
          </p:nvPr>
        </p:nvSpPr>
        <p:spPr>
          <a:xfrm>
            <a:off x="591671" y="5325035"/>
            <a:ext cx="11449000" cy="1990163"/>
          </a:xfrm>
        </p:spPr>
        <p:txBody>
          <a:bodyPr>
            <a:normAutofit/>
          </a:bodyPr>
          <a:lstStyle/>
          <a:p>
            <a:pPr marL="0" indent="0">
              <a:buNone/>
            </a:pPr>
            <a:endParaRPr lang="en-US" dirty="0"/>
          </a:p>
          <a:p>
            <a:pPr marL="0" indent="0">
              <a:buNone/>
            </a:pPr>
            <a:endParaRPr lang="en-US" dirty="0"/>
          </a:p>
          <a:p>
            <a:pPr marL="0" indent="0">
              <a:buNone/>
            </a:pPr>
            <a:r>
              <a:rPr lang="en-US" sz="2200" dirty="0">
                <a:hlinkClick r:id="rId3"/>
              </a:rPr>
              <a:t>http://</a:t>
            </a:r>
            <a:r>
              <a:rPr lang="en-US" sz="2200" dirty="0" err="1">
                <a:hlinkClick r:id="rId3"/>
              </a:rPr>
              <a:t>www.tate.org.uk</a:t>
            </a:r>
            <a:r>
              <a:rPr lang="en-US" sz="2200" dirty="0">
                <a:hlinkClick r:id="rId3"/>
              </a:rPr>
              <a:t>/art/artists/jeremy-deller-3034/</a:t>
            </a:r>
            <a:r>
              <a:rPr lang="en-US" sz="2200" dirty="0" err="1">
                <a:hlinkClick r:id="rId3"/>
              </a:rPr>
              <a:t>jeremy</a:t>
            </a:r>
            <a:r>
              <a:rPr lang="en-US" sz="2200" dirty="0">
                <a:hlinkClick r:id="rId3"/>
              </a:rPr>
              <a:t>-</a:t>
            </a:r>
            <a:r>
              <a:rPr lang="en-US" sz="2200" dirty="0" err="1">
                <a:hlinkClick r:id="rId3"/>
              </a:rPr>
              <a:t>deller</a:t>
            </a:r>
            <a:r>
              <a:rPr lang="en-US" sz="2200" dirty="0">
                <a:hlinkClick r:id="rId3"/>
              </a:rPr>
              <a:t>-turner-prize-retrospective</a:t>
            </a:r>
            <a:endParaRPr lang="en-US" sz="22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7789" y="161325"/>
            <a:ext cx="2842882" cy="2128191"/>
          </a:xfrm>
          <a:prstGeom prst="rect">
            <a:avLst/>
          </a:prstGeom>
        </p:spPr>
      </p:pic>
      <p:sp>
        <p:nvSpPr>
          <p:cNvPr id="7" name="TextBox 6"/>
          <p:cNvSpPr txBox="1"/>
          <p:nvPr/>
        </p:nvSpPr>
        <p:spPr>
          <a:xfrm>
            <a:off x="9462783" y="3294931"/>
            <a:ext cx="2312894" cy="800219"/>
          </a:xfrm>
          <a:prstGeom prst="rect">
            <a:avLst/>
          </a:prstGeom>
          <a:noFill/>
        </p:spPr>
        <p:txBody>
          <a:bodyPr wrap="square" rtlCol="0">
            <a:spAutoFit/>
          </a:bodyPr>
          <a:lstStyle/>
          <a:p>
            <a:endParaRPr lang="en-US" dirty="0"/>
          </a:p>
          <a:p>
            <a:r>
              <a:rPr lang="en-US" sz="2800" b="1" dirty="0">
                <a:hlinkClick r:id="rId5"/>
              </a:rPr>
              <a:t>Commentary</a:t>
            </a:r>
            <a:endParaRPr lang="en-US" sz="2800" b="1" dirty="0"/>
          </a:p>
        </p:txBody>
      </p:sp>
    </p:spTree>
    <p:extLst>
      <p:ext uri="{BB962C8B-B14F-4D97-AF65-F5344CB8AC3E}">
        <p14:creationId xmlns:p14="http://schemas.microsoft.com/office/powerpoint/2010/main" val="1065314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Deconstruct:</a:t>
            </a:r>
          </a:p>
          <a:p>
            <a:pPr marL="0" indent="0">
              <a:buNone/>
            </a:pPr>
            <a:endParaRPr lang="en-US" dirty="0"/>
          </a:p>
          <a:p>
            <a:pPr marL="0" indent="0">
              <a:buNone/>
            </a:pPr>
            <a:r>
              <a:rPr lang="en-US" dirty="0"/>
              <a:t>To break an idea, history or situation down into its component parts</a:t>
            </a:r>
          </a:p>
        </p:txBody>
      </p:sp>
    </p:spTree>
    <p:extLst>
      <p:ext uri="{BB962C8B-B14F-4D97-AF65-F5344CB8AC3E}">
        <p14:creationId xmlns:p14="http://schemas.microsoft.com/office/powerpoint/2010/main" val="1898809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Deconstruction:</a:t>
            </a:r>
          </a:p>
          <a:p>
            <a:pPr marL="0" indent="0">
              <a:buNone/>
            </a:pPr>
            <a:endParaRPr lang="en-US" dirty="0"/>
          </a:p>
          <a:p>
            <a:pPr marL="0" indent="0">
              <a:buNone/>
            </a:pPr>
            <a:r>
              <a:rPr lang="en-US" dirty="0"/>
              <a:t>- a method of critical analysis of philosophical and literary language which emphasizes the internal workings of language and conceptual systems, the relational quality of meaning, and the assumptions implicit in forms of expression.</a:t>
            </a:r>
          </a:p>
        </p:txBody>
      </p:sp>
    </p:spTree>
    <p:extLst>
      <p:ext uri="{BB962C8B-B14F-4D97-AF65-F5344CB8AC3E}">
        <p14:creationId xmlns:p14="http://schemas.microsoft.com/office/powerpoint/2010/main" val="15293864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1"/>
            <a:ext cx="12192000" cy="1690688"/>
          </a:xfrm>
          <a:prstGeom prst="rect">
            <a:avLst/>
          </a:prstGeom>
        </p:spPr>
      </p:pic>
      <p:sp>
        <p:nvSpPr>
          <p:cNvPr id="2" name="Title 1"/>
          <p:cNvSpPr>
            <a:spLocks noGrp="1"/>
          </p:cNvSpPr>
          <p:nvPr>
            <p:ph type="title"/>
          </p:nvPr>
        </p:nvSpPr>
        <p:spPr/>
        <p:txBody>
          <a:bodyPr/>
          <a:lstStyle/>
          <a:p>
            <a:r>
              <a:rPr lang="en-US" dirty="0">
                <a:solidFill>
                  <a:schemeClr val="bg1"/>
                </a:solidFill>
              </a:rPr>
              <a:t>Curation, Commentaries and Compositions.</a:t>
            </a:r>
          </a:p>
        </p:txBody>
      </p:sp>
      <p:sp>
        <p:nvSpPr>
          <p:cNvPr id="3" name="Content Placeholder 2"/>
          <p:cNvSpPr>
            <a:spLocks noGrp="1"/>
          </p:cNvSpPr>
          <p:nvPr>
            <p:ph idx="1"/>
          </p:nvPr>
        </p:nvSpPr>
        <p:spPr>
          <a:xfrm>
            <a:off x="838200" y="2368550"/>
            <a:ext cx="10515600" cy="4351338"/>
          </a:xfrm>
        </p:spPr>
        <p:txBody>
          <a:bodyPr>
            <a:normAutofit/>
          </a:bodyPr>
          <a:lstStyle/>
          <a:p>
            <a:pPr marL="0" indent="0">
              <a:buNone/>
            </a:pPr>
            <a:r>
              <a:rPr lang="en-US" dirty="0"/>
              <a:t>Deconstruction:</a:t>
            </a:r>
          </a:p>
          <a:p>
            <a:pPr marL="0" indent="0">
              <a:buNone/>
            </a:pPr>
            <a:endParaRPr lang="en-US" dirty="0"/>
          </a:p>
          <a:p>
            <a:pPr marL="0" indent="0">
              <a:buNone/>
            </a:pPr>
            <a:r>
              <a:rPr lang="en-US" dirty="0"/>
              <a:t>Requires </a:t>
            </a:r>
            <a:r>
              <a:rPr lang="en-US" b="1" dirty="0"/>
              <a:t>critical analysis</a:t>
            </a:r>
            <a:r>
              <a:rPr lang="en-US" dirty="0"/>
              <a:t> of assumptions implicit in forms of expression in this instance this is an </a:t>
            </a:r>
            <a:r>
              <a:rPr lang="en-US" b="1" dirty="0"/>
              <a:t>imagined</a:t>
            </a:r>
            <a:r>
              <a:rPr lang="en-US" dirty="0"/>
              <a:t> exhibition / music concert, fashion show / film festival or anything else you would like to </a:t>
            </a:r>
            <a:r>
              <a:rPr lang="en-US" dirty="0" smtClean="0"/>
              <a:t>invent</a:t>
            </a:r>
            <a:r>
              <a:rPr lang="en-GB" dirty="0" smtClean="0"/>
              <a:t>.</a:t>
            </a:r>
            <a:endParaRPr lang="en-GB" dirty="0"/>
          </a:p>
        </p:txBody>
      </p:sp>
    </p:spTree>
    <p:extLst>
      <p:ext uri="{BB962C8B-B14F-4D97-AF65-F5344CB8AC3E}">
        <p14:creationId xmlns:p14="http://schemas.microsoft.com/office/powerpoint/2010/main" val="18859547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sp>
        <p:nvSpPr>
          <p:cNvPr id="2" name="Cloud 1"/>
          <p:cNvSpPr/>
          <p:nvPr/>
        </p:nvSpPr>
        <p:spPr>
          <a:xfrm>
            <a:off x="2063552" y="2132856"/>
            <a:ext cx="2304256" cy="1728192"/>
          </a:xfrm>
          <a:prstGeom prst="cloud">
            <a:avLst/>
          </a:prstGeom>
          <a:solidFill>
            <a:schemeClr val="accent3">
              <a:lumMod val="75000"/>
            </a:schemeClr>
          </a:solidFill>
          <a:ln>
            <a:solidFill>
              <a:schemeClr val="bg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Initial State </a:t>
            </a:r>
          </a:p>
        </p:txBody>
      </p:sp>
      <p:sp>
        <p:nvSpPr>
          <p:cNvPr id="6" name="Cloud 5"/>
          <p:cNvSpPr/>
          <p:nvPr/>
        </p:nvSpPr>
        <p:spPr>
          <a:xfrm>
            <a:off x="7680176" y="2060848"/>
            <a:ext cx="2304256" cy="1728192"/>
          </a:xfrm>
          <a:prstGeom prst="cloud">
            <a:avLst/>
          </a:prstGeom>
          <a:solidFill>
            <a:schemeClr val="accent3">
              <a:lumMod val="75000"/>
            </a:schemeClr>
          </a:solidFill>
          <a:ln>
            <a:solidFill>
              <a:schemeClr val="bg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Future State</a:t>
            </a:r>
          </a:p>
        </p:txBody>
      </p:sp>
      <p:sp>
        <p:nvSpPr>
          <p:cNvPr id="3" name="Rounded Rectangle 2"/>
          <p:cNvSpPr/>
          <p:nvPr/>
        </p:nvSpPr>
        <p:spPr>
          <a:xfrm>
            <a:off x="5303912" y="2132856"/>
            <a:ext cx="1368152" cy="1490464"/>
          </a:xfrm>
          <a:prstGeom prst="roundRect">
            <a:avLst/>
          </a:prstGeom>
          <a:solidFill>
            <a:srgbClr val="BFBFBF"/>
          </a:solidFill>
          <a:ln>
            <a:solidFill>
              <a:srgbClr val="8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Process</a:t>
            </a:r>
          </a:p>
        </p:txBody>
      </p:sp>
      <p:sp>
        <p:nvSpPr>
          <p:cNvPr id="7" name="TextBox 6"/>
          <p:cNvSpPr txBox="1"/>
          <p:nvPr/>
        </p:nvSpPr>
        <p:spPr>
          <a:xfrm>
            <a:off x="4575808" y="2692401"/>
            <a:ext cx="431053" cy="646331"/>
          </a:xfrm>
          <a:prstGeom prst="rect">
            <a:avLst/>
          </a:prstGeom>
          <a:noFill/>
        </p:spPr>
        <p:txBody>
          <a:bodyPr wrap="none" rtlCol="0">
            <a:spAutoFit/>
          </a:bodyPr>
          <a:lstStyle/>
          <a:p>
            <a:r>
              <a:rPr lang="en-US" dirty="0">
                <a:latin typeface="Wingdings"/>
                <a:ea typeface="Wingdings"/>
                <a:cs typeface="Wingdings"/>
                <a:sym typeface="Wingdings"/>
              </a:rPr>
              <a:t></a:t>
            </a:r>
            <a:endParaRPr lang="en-US" dirty="0"/>
          </a:p>
          <a:p>
            <a:endParaRPr lang="en-US" dirty="0"/>
          </a:p>
        </p:txBody>
      </p:sp>
      <p:sp>
        <p:nvSpPr>
          <p:cNvPr id="8" name="TextBox 7"/>
          <p:cNvSpPr txBox="1"/>
          <p:nvPr/>
        </p:nvSpPr>
        <p:spPr>
          <a:xfrm>
            <a:off x="6988808" y="2692401"/>
            <a:ext cx="431053" cy="646331"/>
          </a:xfrm>
          <a:prstGeom prst="rect">
            <a:avLst/>
          </a:prstGeom>
          <a:noFill/>
        </p:spPr>
        <p:txBody>
          <a:bodyPr wrap="none" rtlCol="0">
            <a:spAutoFit/>
          </a:bodyPr>
          <a:lstStyle/>
          <a:p>
            <a:r>
              <a:rPr lang="en-US" dirty="0">
                <a:latin typeface="Wingdings"/>
                <a:ea typeface="Wingdings"/>
                <a:cs typeface="Wingdings"/>
                <a:sym typeface="Wingdings"/>
              </a:rPr>
              <a:t></a:t>
            </a:r>
            <a:endParaRPr lang="en-US" dirty="0"/>
          </a:p>
          <a:p>
            <a:endParaRPr lang="en-US" dirty="0"/>
          </a:p>
        </p:txBody>
      </p:sp>
      <p:sp>
        <p:nvSpPr>
          <p:cNvPr id="9" name="TextBox 8"/>
          <p:cNvSpPr txBox="1"/>
          <p:nvPr/>
        </p:nvSpPr>
        <p:spPr>
          <a:xfrm>
            <a:off x="1864544" y="4653136"/>
            <a:ext cx="8424936" cy="369332"/>
          </a:xfrm>
          <a:prstGeom prst="rect">
            <a:avLst/>
          </a:prstGeom>
          <a:noFill/>
        </p:spPr>
        <p:txBody>
          <a:bodyPr wrap="square" rtlCol="0">
            <a:spAutoFit/>
          </a:bodyPr>
          <a:lstStyle/>
          <a:p>
            <a:r>
              <a:rPr lang="en-US" dirty="0"/>
              <a:t>Current situation		Transformation function		Desired situation</a:t>
            </a:r>
          </a:p>
        </p:txBody>
      </p:sp>
      <p:sp>
        <p:nvSpPr>
          <p:cNvPr id="10" name="TextBox 9"/>
          <p:cNvSpPr txBox="1"/>
          <p:nvPr/>
        </p:nvSpPr>
        <p:spPr>
          <a:xfrm>
            <a:off x="4511824" y="692696"/>
            <a:ext cx="3501280" cy="369332"/>
          </a:xfrm>
          <a:prstGeom prst="rect">
            <a:avLst/>
          </a:prstGeom>
          <a:noFill/>
        </p:spPr>
        <p:txBody>
          <a:bodyPr wrap="none" rtlCol="0">
            <a:spAutoFit/>
          </a:bodyPr>
          <a:lstStyle/>
          <a:p>
            <a:r>
              <a:rPr lang="en-US" dirty="0"/>
              <a:t>Basal model of design (Doblin, 198)</a:t>
            </a:r>
          </a:p>
        </p:txBody>
      </p:sp>
    </p:spTree>
    <p:extLst>
      <p:ext uri="{BB962C8B-B14F-4D97-AF65-F5344CB8AC3E}">
        <p14:creationId xmlns:p14="http://schemas.microsoft.com/office/powerpoint/2010/main" val="923455492"/>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60000"/>
            <a:extLst>
              <a:ext uri="{BEBA8EAE-BF5A-486C-A8C5-ECC9F3942E4B}">
                <a14:imgProps xmlns:a14="http://schemas.microsoft.com/office/drawing/2010/main">
                  <a14:imgLayer r:embed="rId3">
                    <a14:imgEffect>
                      <a14:sharpenSoften amount="-77000"/>
                    </a14:imgEffect>
                    <a14:imgEffect>
                      <a14:colorTemperature colorTemp="2280"/>
                    </a14:imgEffect>
                    <a14:imgEffect>
                      <a14:saturation sat="400000"/>
                    </a14:imgEffect>
                    <a14:imgEffect>
                      <a14:brightnessContrast bright="40000" contrast="-53000"/>
                    </a14:imgEffect>
                  </a14:imgLayer>
                </a14:imgProps>
              </a:ext>
              <a:ext uri="{28A0092B-C50C-407E-A947-70E740481C1C}">
                <a14:useLocalDpi xmlns:a14="http://schemas.microsoft.com/office/drawing/2010/main" val="0"/>
              </a:ext>
            </a:extLst>
          </a:blip>
          <a:stretch>
            <a:fillRect/>
          </a:stretch>
        </p:blipFill>
        <p:spPr>
          <a:xfrm>
            <a:off x="0" y="-3267"/>
            <a:ext cx="12192000" cy="2398995"/>
          </a:xfrm>
          <a:prstGeom prst="rect">
            <a:avLst/>
          </a:prstGeom>
        </p:spPr>
      </p:pic>
      <p:sp>
        <p:nvSpPr>
          <p:cNvPr id="2" name="Title 1"/>
          <p:cNvSpPr>
            <a:spLocks noGrp="1"/>
          </p:cNvSpPr>
          <p:nvPr>
            <p:ph type="title"/>
          </p:nvPr>
        </p:nvSpPr>
        <p:spPr/>
        <p:txBody>
          <a:bodyPr/>
          <a:lstStyle/>
          <a:p>
            <a:r>
              <a:rPr lang="en-US" b="1" dirty="0"/>
              <a:t>Task to prepare </a:t>
            </a:r>
            <a:r>
              <a:rPr lang="en-US" b="1" u="sng" dirty="0"/>
              <a:t>for next week </a:t>
            </a:r>
          </a:p>
        </p:txBody>
      </p:sp>
      <p:sp>
        <p:nvSpPr>
          <p:cNvPr id="3" name="Content Placeholder 2"/>
          <p:cNvSpPr>
            <a:spLocks noGrp="1"/>
          </p:cNvSpPr>
          <p:nvPr>
            <p:ph idx="1"/>
          </p:nvPr>
        </p:nvSpPr>
        <p:spPr>
          <a:xfrm>
            <a:off x="838200" y="1690710"/>
            <a:ext cx="10515600" cy="5309694"/>
          </a:xfrm>
        </p:spPr>
        <p:txBody>
          <a:bodyPr>
            <a:normAutofit/>
          </a:bodyPr>
          <a:lstStyle/>
          <a:p>
            <a:pPr marL="0" indent="0">
              <a:buNone/>
            </a:pPr>
            <a:r>
              <a:rPr lang="en-US" sz="3000" dirty="0"/>
              <a:t>RESEARCH A WORD. </a:t>
            </a:r>
          </a:p>
          <a:p>
            <a:pPr marL="0" indent="0">
              <a:buNone/>
            </a:pPr>
            <a:r>
              <a:rPr lang="en-US" sz="3000" dirty="0"/>
              <a:t>Bring in a sentence or two that defines your word</a:t>
            </a:r>
          </a:p>
          <a:p>
            <a:pPr marL="0" indent="0">
              <a:buNone/>
            </a:pPr>
            <a:r>
              <a:rPr lang="en-US" sz="3000" dirty="0"/>
              <a:t> 	- include a reference</a:t>
            </a:r>
          </a:p>
          <a:p>
            <a:pPr marL="0" indent="0">
              <a:buNone/>
            </a:pPr>
            <a:r>
              <a:rPr lang="en-US" sz="3000" dirty="0"/>
              <a:t>	- and images </a:t>
            </a:r>
          </a:p>
          <a:p>
            <a:pPr marL="0" indent="0">
              <a:buNone/>
            </a:pPr>
            <a:endParaRPr lang="en-US" sz="3000" dirty="0"/>
          </a:p>
          <a:p>
            <a:pPr marL="0" indent="0">
              <a:buNone/>
            </a:pPr>
            <a:r>
              <a:rPr lang="en-US" sz="3000" dirty="0"/>
              <a:t>Search, in the most academic sources you can find, for a sentence to define this word that shocks or surprises you. </a:t>
            </a:r>
            <a:endParaRPr lang="en-US" sz="4000" b="1" dirty="0"/>
          </a:p>
          <a:p>
            <a:pPr marL="0" indent="0">
              <a:buNone/>
            </a:pPr>
            <a:endParaRPr lang="en-US" sz="3300" b="1" dirty="0">
              <a:solidFill>
                <a:schemeClr val="bg1"/>
              </a:solidFill>
            </a:endParaRPr>
          </a:p>
          <a:p>
            <a:pPr marL="0" indent="0">
              <a:buNone/>
            </a:pPr>
            <a:r>
              <a:rPr lang="en-US" sz="3300" b="1" dirty="0"/>
              <a:t>*Do not start with dictionary definitions!</a:t>
            </a:r>
          </a:p>
        </p:txBody>
      </p:sp>
    </p:spTree>
    <p:extLst>
      <p:ext uri="{BB962C8B-B14F-4D97-AF65-F5344CB8AC3E}">
        <p14:creationId xmlns:p14="http://schemas.microsoft.com/office/powerpoint/2010/main" val="18760405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60000"/>
            <a:extLst>
              <a:ext uri="{BEBA8EAE-BF5A-486C-A8C5-ECC9F3942E4B}">
                <a14:imgProps xmlns:a14="http://schemas.microsoft.com/office/drawing/2010/main">
                  <a14:imgLayer r:embed="rId3">
                    <a14:imgEffect>
                      <a14:sharpenSoften amount="-77000"/>
                    </a14:imgEffect>
                    <a14:imgEffect>
                      <a14:colorTemperature colorTemp="2280"/>
                    </a14:imgEffect>
                    <a14:imgEffect>
                      <a14:saturation sat="400000"/>
                    </a14:imgEffect>
                    <a14:imgEffect>
                      <a14:brightnessContrast bright="40000" contrast="-53000"/>
                    </a14:imgEffect>
                  </a14:imgLayer>
                </a14:imgProps>
              </a:ext>
              <a:ext uri="{28A0092B-C50C-407E-A947-70E740481C1C}">
                <a14:useLocalDpi xmlns:a14="http://schemas.microsoft.com/office/drawing/2010/main" val="0"/>
              </a:ext>
            </a:extLst>
          </a:blip>
          <a:stretch>
            <a:fillRect/>
          </a:stretch>
        </p:blipFill>
        <p:spPr>
          <a:xfrm>
            <a:off x="0" y="-3267"/>
            <a:ext cx="12192000" cy="2398995"/>
          </a:xfrm>
          <a:prstGeom prst="rect">
            <a:avLst/>
          </a:prstGeom>
        </p:spPr>
      </p:pic>
      <p:sp>
        <p:nvSpPr>
          <p:cNvPr id="3" name="Content Placeholder 2"/>
          <p:cNvSpPr>
            <a:spLocks noGrp="1"/>
          </p:cNvSpPr>
          <p:nvPr>
            <p:ph idx="1"/>
          </p:nvPr>
        </p:nvSpPr>
        <p:spPr/>
        <p:txBody>
          <a:bodyPr>
            <a:normAutofit fontScale="85000" lnSpcReduction="20000"/>
          </a:bodyPr>
          <a:lstStyle/>
          <a:p>
            <a:pPr marL="0" indent="0">
              <a:buNone/>
            </a:pPr>
            <a:endParaRPr lang="en-US" dirty="0"/>
          </a:p>
          <a:p>
            <a:pPr marL="0" indent="0">
              <a:buNone/>
            </a:pPr>
            <a:r>
              <a:rPr lang="en-US" sz="4000" b="1" dirty="0"/>
              <a:t>Group A	= Curation 	</a:t>
            </a:r>
          </a:p>
          <a:p>
            <a:pPr marL="0" indent="0">
              <a:buNone/>
            </a:pPr>
            <a:r>
              <a:rPr lang="en-US" sz="4000" b="1" dirty="0"/>
              <a:t>Group B 	= Composition 	</a:t>
            </a:r>
          </a:p>
          <a:p>
            <a:pPr marL="0" indent="0">
              <a:buNone/>
            </a:pPr>
            <a:r>
              <a:rPr lang="en-US" sz="4000" b="1" dirty="0"/>
              <a:t>Group C 	= Commentary</a:t>
            </a:r>
          </a:p>
          <a:p>
            <a:pPr marL="0" indent="0">
              <a:buNone/>
            </a:pPr>
            <a:r>
              <a:rPr lang="en-US" sz="4000" b="1" dirty="0"/>
              <a:t>Group D 	= Deconstruct</a:t>
            </a:r>
          </a:p>
          <a:p>
            <a:pPr marL="0" indent="0">
              <a:buNone/>
            </a:pPr>
            <a:r>
              <a:rPr lang="en-US" sz="4000" b="1" dirty="0"/>
              <a:t>Group E	= History</a:t>
            </a:r>
          </a:p>
          <a:p>
            <a:pPr marL="0" indent="0">
              <a:buNone/>
            </a:pPr>
            <a:r>
              <a:rPr lang="en-US" sz="4000" b="1" dirty="0"/>
              <a:t>Group F 	= Positioning</a:t>
            </a:r>
          </a:p>
          <a:p>
            <a:pPr marL="0" indent="0">
              <a:buNone/>
            </a:pPr>
            <a:r>
              <a:rPr lang="en-US" sz="4000" b="1" dirty="0"/>
              <a:t>Group G	= Context	</a:t>
            </a:r>
          </a:p>
          <a:p>
            <a:pPr marL="0" indent="0">
              <a:buNone/>
            </a:pPr>
            <a:r>
              <a:rPr lang="en-US" sz="4000" b="1" dirty="0"/>
              <a:t>Group H	= Space			</a:t>
            </a:r>
          </a:p>
        </p:txBody>
      </p:sp>
      <p:sp>
        <p:nvSpPr>
          <p:cNvPr id="2" name="Title 1"/>
          <p:cNvSpPr>
            <a:spLocks noGrp="1"/>
          </p:cNvSpPr>
          <p:nvPr>
            <p:ph type="title"/>
          </p:nvPr>
        </p:nvSpPr>
        <p:spPr/>
        <p:txBody>
          <a:bodyPr/>
          <a:lstStyle/>
          <a:p>
            <a:r>
              <a:rPr lang="en-US" b="1" dirty="0"/>
              <a:t>Task to prepare </a:t>
            </a:r>
            <a:r>
              <a:rPr lang="en-US" b="1" u="sng" dirty="0"/>
              <a:t>for next week </a:t>
            </a:r>
          </a:p>
        </p:txBody>
      </p:sp>
    </p:spTree>
    <p:extLst>
      <p:ext uri="{BB962C8B-B14F-4D97-AF65-F5344CB8AC3E}">
        <p14:creationId xmlns:p14="http://schemas.microsoft.com/office/powerpoint/2010/main" val="7830459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EED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60000"/>
            <a:extLst>
              <a:ext uri="{BEBA8EAE-BF5A-486C-A8C5-ECC9F3942E4B}">
                <a14:imgProps xmlns:a14="http://schemas.microsoft.com/office/drawing/2010/main">
                  <a14:imgLayer r:embed="rId3">
                    <a14:imgEffect>
                      <a14:sharpenSoften amount="-77000"/>
                    </a14:imgEffect>
                    <a14:imgEffect>
                      <a14:colorTemperature colorTemp="2280"/>
                    </a14:imgEffect>
                    <a14:imgEffect>
                      <a14:saturation sat="400000"/>
                    </a14:imgEffect>
                    <a14:imgEffect>
                      <a14:brightnessContrast bright="40000" contrast="-53000"/>
                    </a14:imgEffect>
                  </a14:imgLayer>
                </a14:imgProps>
              </a:ext>
              <a:ext uri="{28A0092B-C50C-407E-A947-70E740481C1C}">
                <a14:useLocalDpi xmlns:a14="http://schemas.microsoft.com/office/drawing/2010/main" val="0"/>
              </a:ext>
            </a:extLst>
          </a:blip>
          <a:stretch>
            <a:fillRect/>
          </a:stretch>
        </p:blipFill>
        <p:spPr>
          <a:xfrm>
            <a:off x="0" y="-3267"/>
            <a:ext cx="12192000" cy="2398995"/>
          </a:xfrm>
          <a:prstGeom prst="rect">
            <a:avLst/>
          </a:prstGeom>
        </p:spPr>
      </p:pic>
      <p:sp>
        <p:nvSpPr>
          <p:cNvPr id="3" name="Content Placeholder 2"/>
          <p:cNvSpPr>
            <a:spLocks noGrp="1"/>
          </p:cNvSpPr>
          <p:nvPr>
            <p:ph idx="1"/>
          </p:nvPr>
        </p:nvSpPr>
        <p:spPr>
          <a:xfrm>
            <a:off x="838200" y="1825624"/>
            <a:ext cx="10515600" cy="4721479"/>
          </a:xfrm>
        </p:spPr>
        <p:txBody>
          <a:bodyPr>
            <a:normAutofit/>
          </a:bodyPr>
          <a:lstStyle/>
          <a:p>
            <a:pPr marL="0" indent="0">
              <a:buNone/>
            </a:pPr>
            <a:r>
              <a:rPr lang="en-US" sz="4000" dirty="0"/>
              <a:t>Once you have found a definition, comment and unpick the definition in a few sentences which show your own understanding. Consider the word in relation to your own discipline. </a:t>
            </a:r>
          </a:p>
          <a:p>
            <a:pPr marL="0" indent="0">
              <a:buNone/>
            </a:pPr>
            <a:r>
              <a:rPr lang="en-US" sz="4000" b="1" u="sng" dirty="0"/>
              <a:t>* Finally, </a:t>
            </a:r>
            <a:r>
              <a:rPr lang="en-US" sz="4000" dirty="0"/>
              <a:t>seek out a dictionary definition and compare it to the definition you have created. </a:t>
            </a:r>
          </a:p>
          <a:p>
            <a:pPr marL="0" indent="0">
              <a:buNone/>
            </a:pPr>
            <a:r>
              <a:rPr lang="en-US" sz="4000" b="1" dirty="0"/>
              <a:t>BRING </a:t>
            </a:r>
            <a:r>
              <a:rPr lang="en-US" sz="4000" b="1" u="sng" dirty="0"/>
              <a:t>ALL</a:t>
            </a:r>
            <a:r>
              <a:rPr lang="en-US" sz="4000" b="1" dirty="0"/>
              <a:t> NEXT WEEK.</a:t>
            </a:r>
          </a:p>
        </p:txBody>
      </p:sp>
      <p:sp>
        <p:nvSpPr>
          <p:cNvPr id="2" name="Title 1"/>
          <p:cNvSpPr>
            <a:spLocks noGrp="1"/>
          </p:cNvSpPr>
          <p:nvPr>
            <p:ph type="title"/>
          </p:nvPr>
        </p:nvSpPr>
        <p:spPr/>
        <p:txBody>
          <a:bodyPr/>
          <a:lstStyle/>
          <a:p>
            <a:r>
              <a:rPr lang="en-US" b="1" dirty="0"/>
              <a:t>Task to </a:t>
            </a:r>
            <a:r>
              <a:rPr lang="en-US" b="1" u="sng" dirty="0"/>
              <a:t>bring next week</a:t>
            </a:r>
            <a:r>
              <a:rPr lang="en-US" b="1" dirty="0"/>
              <a:t> </a:t>
            </a:r>
          </a:p>
        </p:txBody>
      </p:sp>
    </p:spTree>
    <p:extLst>
      <p:ext uri="{BB962C8B-B14F-4D97-AF65-F5344CB8AC3E}">
        <p14:creationId xmlns:p14="http://schemas.microsoft.com/office/powerpoint/2010/main" val="2042607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2090</TotalTime>
  <Words>1600</Words>
  <Application>Microsoft Office PowerPoint</Application>
  <PresentationFormat>Widescreen</PresentationFormat>
  <Paragraphs>194</Paragraphs>
  <Slides>43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Lucida Handwriting</vt:lpstr>
      <vt:lpstr>Mangal</vt:lpstr>
      <vt:lpstr>Wingdings</vt:lpstr>
      <vt:lpstr>Office Theme</vt:lpstr>
      <vt:lpstr>Ways of Perceiving</vt:lpstr>
      <vt:lpstr>Ways of Perceiving: Task</vt:lpstr>
      <vt:lpstr>Ways of Perceiving: Assessment</vt:lpstr>
      <vt:lpstr>Ways of Perceiving: Feedback</vt:lpstr>
      <vt:lpstr>Module outline</vt:lpstr>
      <vt:lpstr>Module outline</vt:lpstr>
      <vt:lpstr>Module outline</vt:lpstr>
      <vt:lpstr>Module Brief: </vt:lpstr>
      <vt:lpstr>Module Brief: </vt:lpstr>
      <vt:lpstr>Module Brief: </vt:lpstr>
      <vt:lpstr>Module Brief: </vt:lpstr>
      <vt:lpstr>Deadline</vt:lpstr>
      <vt:lpstr>How am I assessed?</vt:lpstr>
      <vt:lpstr>What ‘you’ give ‘us’ for assessment…</vt:lpstr>
      <vt:lpstr>What we give you…</vt:lpstr>
      <vt:lpstr>How do we mark your outcome…</vt:lpstr>
      <vt:lpstr>Marking Criteria</vt:lpstr>
      <vt:lpstr>Marking Criteria</vt:lpstr>
      <vt:lpstr>Marking Criteria</vt:lpstr>
      <vt:lpstr>Marking Criteria</vt:lpstr>
      <vt:lpstr>Marking Criteria</vt:lpstr>
      <vt:lpstr>Thinking about WHAT…</vt:lpstr>
      <vt:lpstr>Curation, Commentaries and Compositions.</vt:lpstr>
      <vt:lpstr>Curation, Commentaries and Compositions.</vt:lpstr>
      <vt:lpstr>Curation, Commentaries and Compositions.</vt:lpstr>
      <vt:lpstr>Curation, Commentaries and Compositions.</vt:lpstr>
      <vt:lpstr>Curation, Commentaries and Compositions.</vt:lpstr>
      <vt:lpstr>PowerPoint Presentation</vt:lpstr>
      <vt:lpstr>PowerPoint Presentation</vt:lpstr>
      <vt:lpstr>PowerPoint Presentation</vt:lpstr>
      <vt:lpstr>PowerPoint Presentation</vt:lpstr>
      <vt:lpstr>Curation, Commentaries and Compositions.</vt:lpstr>
      <vt:lpstr>Curation, Commentaries and Compositions.</vt:lpstr>
      <vt:lpstr>Curation, Commentaries and Compositions.</vt:lpstr>
      <vt:lpstr>Curation, Commentaries and Compositions.</vt:lpstr>
      <vt:lpstr>PowerPoint Presentation</vt:lpstr>
      <vt:lpstr>Curation, Commentaries and Compositions.</vt:lpstr>
      <vt:lpstr>Curation, Commentaries and Compositions.</vt:lpstr>
      <vt:lpstr>Curation, Commentaries and Compositions.</vt:lpstr>
      <vt:lpstr>PowerPoint Presentation</vt:lpstr>
      <vt:lpstr>Task to prepare for next week </vt:lpstr>
      <vt:lpstr>Task to prepare for next week </vt:lpstr>
      <vt:lpstr>Task to bring 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Perceiving</dc:title>
  <dc:creator>Julia Lockheart</dc:creator>
  <cp:lastModifiedBy>Jonathan Pugh</cp:lastModifiedBy>
  <cp:revision>67</cp:revision>
  <dcterms:created xsi:type="dcterms:W3CDTF">2018-01-29T11:05:11Z</dcterms:created>
  <dcterms:modified xsi:type="dcterms:W3CDTF">2020-01-28T15:15:10Z</dcterms:modified>
</cp:coreProperties>
</file>