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49" r:id="rId1"/>
  </p:sldMasterIdLst>
  <p:sldIdLst>
    <p:sldId id="268" r:id="rId2"/>
    <p:sldId id="270" r:id="rId3"/>
    <p:sldId id="256" r:id="rId4"/>
    <p:sldId id="263" r:id="rId5"/>
    <p:sldId id="257" r:id="rId6"/>
    <p:sldId id="258" r:id="rId7"/>
    <p:sldId id="264" r:id="rId8"/>
    <p:sldId id="269" r:id="rId9"/>
    <p:sldId id="259" r:id="rId10"/>
    <p:sldId id="260" r:id="rId11"/>
    <p:sldId id="261" r:id="rId12"/>
    <p:sldId id="265"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1348"/>
    <p:restoredTop sz="95028"/>
  </p:normalViewPr>
  <p:slideViewPr>
    <p:cSldViewPr snapToGrid="0">
      <p:cViewPr varScale="1">
        <p:scale>
          <a:sx n="76" d="100"/>
          <a:sy n="76" d="100"/>
        </p:scale>
        <p:origin x="216" y="5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en-UA"/>
            </a:p>
          </p:txBody>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en-UA"/>
            </a:p>
          </p:txBody>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en-UA"/>
            </a:p>
          </p:txBody>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en-UA"/>
            </a:p>
          </p:txBody>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GB"/>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F752B80C-ADA4-3349-8DF5-D515EFB82927}" type="datetimeFigureOut">
              <a:rPr lang="en-UA" smtClean="0"/>
              <a:t>09.07.2026</a:t>
            </a:fld>
            <a:endParaRPr lang="en-UA"/>
          </a:p>
        </p:txBody>
      </p:sp>
      <p:sp>
        <p:nvSpPr>
          <p:cNvPr id="5" name="Footer Placeholder 4"/>
          <p:cNvSpPr>
            <a:spLocks noGrp="1"/>
          </p:cNvSpPr>
          <p:nvPr>
            <p:ph type="ftr" sz="quarter" idx="11"/>
          </p:nvPr>
        </p:nvSpPr>
        <p:spPr>
          <a:xfrm>
            <a:off x="1876424" y="5410201"/>
            <a:ext cx="5124886" cy="365125"/>
          </a:xfrm>
        </p:spPr>
        <p:txBody>
          <a:bodyPr/>
          <a:lstStyle/>
          <a:p>
            <a:endParaRPr lang="en-UA"/>
          </a:p>
        </p:txBody>
      </p:sp>
      <p:sp>
        <p:nvSpPr>
          <p:cNvPr id="6" name="Slide Number Placeholder 5"/>
          <p:cNvSpPr>
            <a:spLocks noGrp="1"/>
          </p:cNvSpPr>
          <p:nvPr>
            <p:ph type="sldNum" sz="quarter" idx="12"/>
          </p:nvPr>
        </p:nvSpPr>
        <p:spPr>
          <a:xfrm>
            <a:off x="9896911" y="5410199"/>
            <a:ext cx="771089" cy="365125"/>
          </a:xfrm>
        </p:spPr>
        <p:txBody>
          <a:bodyPr/>
          <a:lstStyle/>
          <a:p>
            <a:fld id="{A345D46D-385B-7943-819E-43162C5E4B8F}" type="slidenum">
              <a:rPr lang="en-UA" smtClean="0"/>
              <a:t>‹#›</a:t>
            </a:fld>
            <a:endParaRPr lang="en-UA"/>
          </a:p>
        </p:txBody>
      </p:sp>
    </p:spTree>
    <p:extLst>
      <p:ext uri="{BB962C8B-B14F-4D97-AF65-F5344CB8AC3E}">
        <p14:creationId xmlns:p14="http://schemas.microsoft.com/office/powerpoint/2010/main" val="1733495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752B80C-ADA4-3349-8DF5-D515EFB82927}" type="datetimeFigureOut">
              <a:rPr lang="en-UA" smtClean="0"/>
              <a:t>09.07.2026</a:t>
            </a:fld>
            <a:endParaRPr lang="en-UA"/>
          </a:p>
        </p:txBody>
      </p:sp>
      <p:sp>
        <p:nvSpPr>
          <p:cNvPr id="5" name="Footer Placeholder 4"/>
          <p:cNvSpPr>
            <a:spLocks noGrp="1"/>
          </p:cNvSpPr>
          <p:nvPr>
            <p:ph type="ftr" sz="quarter" idx="11"/>
          </p:nvPr>
        </p:nvSpPr>
        <p:spPr/>
        <p:txBody>
          <a:bodyPr/>
          <a:lstStyle/>
          <a:p>
            <a:endParaRPr lang="en-UA"/>
          </a:p>
        </p:txBody>
      </p:sp>
      <p:sp>
        <p:nvSpPr>
          <p:cNvPr id="6" name="Slide Number Placeholder 5"/>
          <p:cNvSpPr>
            <a:spLocks noGrp="1"/>
          </p:cNvSpPr>
          <p:nvPr>
            <p:ph type="sldNum" sz="quarter" idx="12"/>
          </p:nvPr>
        </p:nvSpPr>
        <p:spPr/>
        <p:txBody>
          <a:bodyPr/>
          <a:lstStyle/>
          <a:p>
            <a:fld id="{A345D46D-385B-7943-819E-43162C5E4B8F}" type="slidenum">
              <a:rPr lang="en-UA" smtClean="0"/>
              <a:t>‹#›</a:t>
            </a:fld>
            <a:endParaRPr lang="en-UA"/>
          </a:p>
        </p:txBody>
      </p:sp>
    </p:spTree>
    <p:extLst>
      <p:ext uri="{BB962C8B-B14F-4D97-AF65-F5344CB8AC3E}">
        <p14:creationId xmlns:p14="http://schemas.microsoft.com/office/powerpoint/2010/main" val="11272187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GB"/>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752B80C-ADA4-3349-8DF5-D515EFB82927}" type="datetimeFigureOut">
              <a:rPr lang="en-UA" smtClean="0"/>
              <a:t>09.07.2026</a:t>
            </a:fld>
            <a:endParaRPr lang="en-UA"/>
          </a:p>
        </p:txBody>
      </p:sp>
      <p:sp>
        <p:nvSpPr>
          <p:cNvPr id="5" name="Footer Placeholder 4"/>
          <p:cNvSpPr>
            <a:spLocks noGrp="1"/>
          </p:cNvSpPr>
          <p:nvPr>
            <p:ph type="ftr" sz="quarter" idx="11"/>
          </p:nvPr>
        </p:nvSpPr>
        <p:spPr/>
        <p:txBody>
          <a:bodyPr/>
          <a:lstStyle/>
          <a:p>
            <a:endParaRPr lang="en-UA"/>
          </a:p>
        </p:txBody>
      </p:sp>
      <p:sp>
        <p:nvSpPr>
          <p:cNvPr id="6" name="Slide Number Placeholder 5"/>
          <p:cNvSpPr>
            <a:spLocks noGrp="1"/>
          </p:cNvSpPr>
          <p:nvPr>
            <p:ph type="sldNum" sz="quarter" idx="12"/>
          </p:nvPr>
        </p:nvSpPr>
        <p:spPr/>
        <p:txBody>
          <a:bodyPr/>
          <a:lstStyle/>
          <a:p>
            <a:fld id="{A345D46D-385B-7943-819E-43162C5E4B8F}" type="slidenum">
              <a:rPr lang="en-UA" smtClean="0"/>
              <a:t>‹#›</a:t>
            </a:fld>
            <a:endParaRPr lang="en-UA"/>
          </a:p>
        </p:txBody>
      </p:sp>
    </p:spTree>
    <p:extLst>
      <p:ext uri="{BB962C8B-B14F-4D97-AF65-F5344CB8AC3E}">
        <p14:creationId xmlns:p14="http://schemas.microsoft.com/office/powerpoint/2010/main" val="31247912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F752B80C-ADA4-3349-8DF5-D515EFB82927}" type="datetimeFigureOut">
              <a:rPr lang="en-UA" smtClean="0"/>
              <a:t>09.07.2026</a:t>
            </a:fld>
            <a:endParaRPr lang="en-UA"/>
          </a:p>
        </p:txBody>
      </p:sp>
      <p:sp>
        <p:nvSpPr>
          <p:cNvPr id="6" name="Footer Placeholder 5"/>
          <p:cNvSpPr>
            <a:spLocks noGrp="1"/>
          </p:cNvSpPr>
          <p:nvPr>
            <p:ph type="ftr" sz="quarter" idx="11"/>
          </p:nvPr>
        </p:nvSpPr>
        <p:spPr/>
        <p:txBody>
          <a:bodyPr/>
          <a:lstStyle/>
          <a:p>
            <a:endParaRPr lang="en-UA"/>
          </a:p>
        </p:txBody>
      </p:sp>
      <p:sp>
        <p:nvSpPr>
          <p:cNvPr id="7" name="Slide Number Placeholder 6"/>
          <p:cNvSpPr>
            <a:spLocks noGrp="1"/>
          </p:cNvSpPr>
          <p:nvPr>
            <p:ph type="sldNum" sz="quarter" idx="12"/>
          </p:nvPr>
        </p:nvSpPr>
        <p:spPr/>
        <p:txBody>
          <a:bodyPr/>
          <a:lstStyle/>
          <a:p>
            <a:fld id="{A345D46D-385B-7943-819E-43162C5E4B8F}" type="slidenum">
              <a:rPr lang="en-UA" smtClean="0"/>
              <a:t>‹#›</a:t>
            </a:fld>
            <a:endParaRPr lang="en-UA"/>
          </a:p>
        </p:txBody>
      </p:sp>
    </p:spTree>
    <p:extLst>
      <p:ext uri="{BB962C8B-B14F-4D97-AF65-F5344CB8AC3E}">
        <p14:creationId xmlns:p14="http://schemas.microsoft.com/office/powerpoint/2010/main" val="16899325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GB"/>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F752B80C-ADA4-3349-8DF5-D515EFB82927}" type="datetimeFigureOut">
              <a:rPr lang="en-UA" smtClean="0"/>
              <a:t>09.07.2026</a:t>
            </a:fld>
            <a:endParaRPr lang="en-UA"/>
          </a:p>
        </p:txBody>
      </p:sp>
      <p:sp>
        <p:nvSpPr>
          <p:cNvPr id="8" name="Footer Placeholder 7"/>
          <p:cNvSpPr>
            <a:spLocks noGrp="1"/>
          </p:cNvSpPr>
          <p:nvPr>
            <p:ph type="ftr" sz="quarter" idx="11"/>
          </p:nvPr>
        </p:nvSpPr>
        <p:spPr/>
        <p:txBody>
          <a:bodyPr/>
          <a:lstStyle/>
          <a:p>
            <a:endParaRPr lang="en-UA"/>
          </a:p>
        </p:txBody>
      </p:sp>
      <p:sp>
        <p:nvSpPr>
          <p:cNvPr id="9" name="Slide Number Placeholder 8"/>
          <p:cNvSpPr>
            <a:spLocks noGrp="1"/>
          </p:cNvSpPr>
          <p:nvPr>
            <p:ph type="sldNum" sz="quarter" idx="12"/>
          </p:nvPr>
        </p:nvSpPr>
        <p:spPr/>
        <p:txBody>
          <a:bodyPr/>
          <a:lstStyle/>
          <a:p>
            <a:fld id="{A345D46D-385B-7943-819E-43162C5E4B8F}" type="slidenum">
              <a:rPr lang="en-UA" smtClean="0"/>
              <a:t>‹#›</a:t>
            </a:fld>
            <a:endParaRPr lang="en-UA"/>
          </a:p>
        </p:txBody>
      </p:sp>
    </p:spTree>
    <p:extLst>
      <p:ext uri="{BB962C8B-B14F-4D97-AF65-F5344CB8AC3E}">
        <p14:creationId xmlns:p14="http://schemas.microsoft.com/office/powerpoint/2010/main" val="40893703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F752B80C-ADA4-3349-8DF5-D515EFB82927}" type="datetimeFigureOut">
              <a:rPr lang="en-UA" smtClean="0"/>
              <a:t>09.07.2026</a:t>
            </a:fld>
            <a:endParaRPr lang="en-UA"/>
          </a:p>
        </p:txBody>
      </p:sp>
      <p:sp>
        <p:nvSpPr>
          <p:cNvPr id="4" name="Footer Placeholder 3"/>
          <p:cNvSpPr>
            <a:spLocks noGrp="1"/>
          </p:cNvSpPr>
          <p:nvPr>
            <p:ph type="ftr" sz="quarter" idx="11"/>
          </p:nvPr>
        </p:nvSpPr>
        <p:spPr/>
        <p:txBody>
          <a:bodyPr/>
          <a:lstStyle/>
          <a:p>
            <a:endParaRPr lang="en-UA"/>
          </a:p>
        </p:txBody>
      </p:sp>
      <p:sp>
        <p:nvSpPr>
          <p:cNvPr id="5" name="Slide Number Placeholder 4"/>
          <p:cNvSpPr>
            <a:spLocks noGrp="1"/>
          </p:cNvSpPr>
          <p:nvPr>
            <p:ph type="sldNum" sz="quarter" idx="12"/>
          </p:nvPr>
        </p:nvSpPr>
        <p:spPr/>
        <p:txBody>
          <a:bodyPr/>
          <a:lstStyle/>
          <a:p>
            <a:fld id="{A345D46D-385B-7943-819E-43162C5E4B8F}" type="slidenum">
              <a:rPr lang="en-UA" smtClean="0"/>
              <a:t>‹#›</a:t>
            </a:fld>
            <a:endParaRPr lang="en-UA"/>
          </a:p>
        </p:txBody>
      </p:sp>
    </p:spTree>
    <p:extLst>
      <p:ext uri="{BB962C8B-B14F-4D97-AF65-F5344CB8AC3E}">
        <p14:creationId xmlns:p14="http://schemas.microsoft.com/office/powerpoint/2010/main" val="37213570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752B80C-ADA4-3349-8DF5-D515EFB82927}" type="datetimeFigureOut">
              <a:rPr lang="en-UA" smtClean="0"/>
              <a:t>09.07.2026</a:t>
            </a:fld>
            <a:endParaRPr lang="en-UA"/>
          </a:p>
        </p:txBody>
      </p:sp>
      <p:sp>
        <p:nvSpPr>
          <p:cNvPr id="3" name="Footer Placeholder 2"/>
          <p:cNvSpPr>
            <a:spLocks noGrp="1"/>
          </p:cNvSpPr>
          <p:nvPr>
            <p:ph type="ftr" sz="quarter" idx="11"/>
          </p:nvPr>
        </p:nvSpPr>
        <p:spPr/>
        <p:txBody>
          <a:bodyPr/>
          <a:lstStyle/>
          <a:p>
            <a:endParaRPr lang="en-UA"/>
          </a:p>
        </p:txBody>
      </p:sp>
      <p:sp>
        <p:nvSpPr>
          <p:cNvPr id="4" name="Slide Number Placeholder 3"/>
          <p:cNvSpPr>
            <a:spLocks noGrp="1"/>
          </p:cNvSpPr>
          <p:nvPr>
            <p:ph type="sldNum" sz="quarter" idx="12"/>
          </p:nvPr>
        </p:nvSpPr>
        <p:spPr/>
        <p:txBody>
          <a:bodyPr/>
          <a:lstStyle/>
          <a:p>
            <a:fld id="{A345D46D-385B-7943-819E-43162C5E4B8F}" type="slidenum">
              <a:rPr lang="en-UA" smtClean="0"/>
              <a:t>‹#›</a:t>
            </a:fld>
            <a:endParaRPr lang="en-UA"/>
          </a:p>
        </p:txBody>
      </p:sp>
    </p:spTree>
    <p:extLst>
      <p:ext uri="{BB962C8B-B14F-4D97-AF65-F5344CB8AC3E}">
        <p14:creationId xmlns:p14="http://schemas.microsoft.com/office/powerpoint/2010/main" val="14333419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F752B80C-ADA4-3349-8DF5-D515EFB82927}" type="datetimeFigureOut">
              <a:rPr lang="en-UA" smtClean="0"/>
              <a:t>09.07.2026</a:t>
            </a:fld>
            <a:endParaRPr lang="en-UA"/>
          </a:p>
        </p:txBody>
      </p:sp>
      <p:sp>
        <p:nvSpPr>
          <p:cNvPr id="6" name="Footer Placeholder 5"/>
          <p:cNvSpPr>
            <a:spLocks noGrp="1"/>
          </p:cNvSpPr>
          <p:nvPr>
            <p:ph type="ftr" sz="quarter" idx="11"/>
          </p:nvPr>
        </p:nvSpPr>
        <p:spPr/>
        <p:txBody>
          <a:bodyPr/>
          <a:lstStyle/>
          <a:p>
            <a:endParaRPr lang="en-UA"/>
          </a:p>
        </p:txBody>
      </p:sp>
      <p:sp>
        <p:nvSpPr>
          <p:cNvPr id="7" name="Slide Number Placeholder 6"/>
          <p:cNvSpPr>
            <a:spLocks noGrp="1"/>
          </p:cNvSpPr>
          <p:nvPr>
            <p:ph type="sldNum" sz="quarter" idx="12"/>
          </p:nvPr>
        </p:nvSpPr>
        <p:spPr/>
        <p:txBody>
          <a:bodyPr/>
          <a:lstStyle/>
          <a:p>
            <a:fld id="{A345D46D-385B-7943-819E-43162C5E4B8F}" type="slidenum">
              <a:rPr lang="en-UA" smtClean="0"/>
              <a:t>‹#›</a:t>
            </a:fld>
            <a:endParaRPr lang="en-UA"/>
          </a:p>
        </p:txBody>
      </p:sp>
    </p:spTree>
    <p:extLst>
      <p:ext uri="{BB962C8B-B14F-4D97-AF65-F5344CB8AC3E}">
        <p14:creationId xmlns:p14="http://schemas.microsoft.com/office/powerpoint/2010/main" val="16442708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F752B80C-ADA4-3349-8DF5-D515EFB82927}" type="datetimeFigureOut">
              <a:rPr lang="en-UA" smtClean="0"/>
              <a:t>09.07.2026</a:t>
            </a:fld>
            <a:endParaRPr lang="en-UA"/>
          </a:p>
        </p:txBody>
      </p:sp>
      <p:sp>
        <p:nvSpPr>
          <p:cNvPr id="6" name="Footer Placeholder 5"/>
          <p:cNvSpPr>
            <a:spLocks noGrp="1"/>
          </p:cNvSpPr>
          <p:nvPr>
            <p:ph type="ftr" sz="quarter" idx="11"/>
          </p:nvPr>
        </p:nvSpPr>
        <p:spPr/>
        <p:txBody>
          <a:bodyPr/>
          <a:lstStyle/>
          <a:p>
            <a:endParaRPr lang="en-UA"/>
          </a:p>
        </p:txBody>
      </p:sp>
      <p:sp>
        <p:nvSpPr>
          <p:cNvPr id="7" name="Slide Number Placeholder 6"/>
          <p:cNvSpPr>
            <a:spLocks noGrp="1"/>
          </p:cNvSpPr>
          <p:nvPr>
            <p:ph type="sldNum" sz="quarter" idx="12"/>
          </p:nvPr>
        </p:nvSpPr>
        <p:spPr/>
        <p:txBody>
          <a:bodyPr/>
          <a:lstStyle/>
          <a:p>
            <a:fld id="{A345D46D-385B-7943-819E-43162C5E4B8F}" type="slidenum">
              <a:rPr lang="en-UA" smtClean="0"/>
              <a:t>‹#›</a:t>
            </a:fld>
            <a:endParaRPr lang="en-UA"/>
          </a:p>
        </p:txBody>
      </p:sp>
    </p:spTree>
    <p:extLst>
      <p:ext uri="{BB962C8B-B14F-4D97-AF65-F5344CB8AC3E}">
        <p14:creationId xmlns:p14="http://schemas.microsoft.com/office/powerpoint/2010/main" val="37884135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GB"/>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F752B80C-ADA4-3349-8DF5-D515EFB82927}" type="datetimeFigureOut">
              <a:rPr lang="en-UA" smtClean="0"/>
              <a:t>09.07.2026</a:t>
            </a:fld>
            <a:endParaRPr lang="en-UA"/>
          </a:p>
        </p:txBody>
      </p:sp>
      <p:sp>
        <p:nvSpPr>
          <p:cNvPr id="6" name="Footer Placeholder 5"/>
          <p:cNvSpPr>
            <a:spLocks noGrp="1"/>
          </p:cNvSpPr>
          <p:nvPr>
            <p:ph type="ftr" sz="quarter" idx="11"/>
          </p:nvPr>
        </p:nvSpPr>
        <p:spPr/>
        <p:txBody>
          <a:bodyPr/>
          <a:lstStyle/>
          <a:p>
            <a:endParaRPr lang="en-UA"/>
          </a:p>
        </p:txBody>
      </p:sp>
      <p:sp>
        <p:nvSpPr>
          <p:cNvPr id="7" name="Slide Number Placeholder 6"/>
          <p:cNvSpPr>
            <a:spLocks noGrp="1"/>
          </p:cNvSpPr>
          <p:nvPr>
            <p:ph type="sldNum" sz="quarter" idx="12"/>
          </p:nvPr>
        </p:nvSpPr>
        <p:spPr/>
        <p:txBody>
          <a:bodyPr/>
          <a:lstStyle/>
          <a:p>
            <a:fld id="{A345D46D-385B-7943-819E-43162C5E4B8F}" type="slidenum">
              <a:rPr lang="en-UA" smtClean="0"/>
              <a:t>‹#›</a:t>
            </a:fld>
            <a:endParaRPr lang="en-UA"/>
          </a:p>
        </p:txBody>
      </p:sp>
    </p:spTree>
    <p:extLst>
      <p:ext uri="{BB962C8B-B14F-4D97-AF65-F5344CB8AC3E}">
        <p14:creationId xmlns:p14="http://schemas.microsoft.com/office/powerpoint/2010/main" val="289125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GB"/>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F752B80C-ADA4-3349-8DF5-D515EFB82927}" type="datetimeFigureOut">
              <a:rPr lang="en-UA" smtClean="0"/>
              <a:t>09.07.2026</a:t>
            </a:fld>
            <a:endParaRPr lang="en-UA"/>
          </a:p>
        </p:txBody>
      </p:sp>
      <p:sp>
        <p:nvSpPr>
          <p:cNvPr id="6" name="Footer Placeholder 5"/>
          <p:cNvSpPr>
            <a:spLocks noGrp="1"/>
          </p:cNvSpPr>
          <p:nvPr>
            <p:ph type="ftr" sz="quarter" idx="11"/>
          </p:nvPr>
        </p:nvSpPr>
        <p:spPr/>
        <p:txBody>
          <a:bodyPr/>
          <a:lstStyle/>
          <a:p>
            <a:endParaRPr lang="en-UA"/>
          </a:p>
        </p:txBody>
      </p:sp>
      <p:sp>
        <p:nvSpPr>
          <p:cNvPr id="7" name="Slide Number Placeholder 6"/>
          <p:cNvSpPr>
            <a:spLocks noGrp="1"/>
          </p:cNvSpPr>
          <p:nvPr>
            <p:ph type="sldNum" sz="quarter" idx="12"/>
          </p:nvPr>
        </p:nvSpPr>
        <p:spPr/>
        <p:txBody>
          <a:bodyPr/>
          <a:lstStyle/>
          <a:p>
            <a:fld id="{A345D46D-385B-7943-819E-43162C5E4B8F}" type="slidenum">
              <a:rPr lang="en-UA" smtClean="0"/>
              <a:t>‹#›</a:t>
            </a:fld>
            <a:endParaRPr lang="en-UA"/>
          </a:p>
        </p:txBody>
      </p:sp>
    </p:spTree>
    <p:extLst>
      <p:ext uri="{BB962C8B-B14F-4D97-AF65-F5344CB8AC3E}">
        <p14:creationId xmlns:p14="http://schemas.microsoft.com/office/powerpoint/2010/main" val="4524472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GB"/>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F752B80C-ADA4-3349-8DF5-D515EFB82927}" type="datetimeFigureOut">
              <a:rPr lang="en-UA" smtClean="0"/>
              <a:t>09.07.2026</a:t>
            </a:fld>
            <a:endParaRPr lang="en-UA"/>
          </a:p>
        </p:txBody>
      </p:sp>
      <p:sp>
        <p:nvSpPr>
          <p:cNvPr id="6" name="Footer Placeholder 5"/>
          <p:cNvSpPr>
            <a:spLocks noGrp="1"/>
          </p:cNvSpPr>
          <p:nvPr>
            <p:ph type="ftr" sz="quarter" idx="11"/>
          </p:nvPr>
        </p:nvSpPr>
        <p:spPr/>
        <p:txBody>
          <a:bodyPr/>
          <a:lstStyle/>
          <a:p>
            <a:endParaRPr lang="en-UA"/>
          </a:p>
        </p:txBody>
      </p:sp>
      <p:sp>
        <p:nvSpPr>
          <p:cNvPr id="7" name="Slide Number Placeholder 6"/>
          <p:cNvSpPr>
            <a:spLocks noGrp="1"/>
          </p:cNvSpPr>
          <p:nvPr>
            <p:ph type="sldNum" sz="quarter" idx="12"/>
          </p:nvPr>
        </p:nvSpPr>
        <p:spPr/>
        <p:txBody>
          <a:bodyPr/>
          <a:lstStyle/>
          <a:p>
            <a:fld id="{A345D46D-385B-7943-819E-43162C5E4B8F}" type="slidenum">
              <a:rPr lang="en-UA" smtClean="0"/>
              <a:t>‹#›</a:t>
            </a:fld>
            <a:endParaRPr lang="en-UA"/>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673011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GB"/>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F752B80C-ADA4-3349-8DF5-D515EFB82927}" type="datetimeFigureOut">
              <a:rPr lang="en-UA" smtClean="0"/>
              <a:t>09.07.2026</a:t>
            </a:fld>
            <a:endParaRPr lang="en-UA"/>
          </a:p>
        </p:txBody>
      </p:sp>
      <p:sp>
        <p:nvSpPr>
          <p:cNvPr id="6" name="Footer Placeholder 5"/>
          <p:cNvSpPr>
            <a:spLocks noGrp="1"/>
          </p:cNvSpPr>
          <p:nvPr>
            <p:ph type="ftr" sz="quarter" idx="11"/>
          </p:nvPr>
        </p:nvSpPr>
        <p:spPr/>
        <p:txBody>
          <a:bodyPr/>
          <a:lstStyle/>
          <a:p>
            <a:endParaRPr lang="en-UA"/>
          </a:p>
        </p:txBody>
      </p:sp>
      <p:sp>
        <p:nvSpPr>
          <p:cNvPr id="7" name="Slide Number Placeholder 6"/>
          <p:cNvSpPr>
            <a:spLocks noGrp="1"/>
          </p:cNvSpPr>
          <p:nvPr>
            <p:ph type="sldNum" sz="quarter" idx="12"/>
          </p:nvPr>
        </p:nvSpPr>
        <p:spPr/>
        <p:txBody>
          <a:bodyPr/>
          <a:lstStyle/>
          <a:p>
            <a:fld id="{A345D46D-385B-7943-819E-43162C5E4B8F}" type="slidenum">
              <a:rPr lang="en-UA" smtClean="0"/>
              <a:t>‹#›</a:t>
            </a:fld>
            <a:endParaRPr lang="en-UA"/>
          </a:p>
        </p:txBody>
      </p:sp>
    </p:spTree>
    <p:extLst>
      <p:ext uri="{BB962C8B-B14F-4D97-AF65-F5344CB8AC3E}">
        <p14:creationId xmlns:p14="http://schemas.microsoft.com/office/powerpoint/2010/main" val="6484351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GB"/>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F752B80C-ADA4-3349-8DF5-D515EFB82927}" type="datetimeFigureOut">
              <a:rPr lang="en-UA" smtClean="0"/>
              <a:t>09.07.2026</a:t>
            </a:fld>
            <a:endParaRPr lang="en-UA"/>
          </a:p>
        </p:txBody>
      </p:sp>
      <p:sp>
        <p:nvSpPr>
          <p:cNvPr id="4" name="Footer Placeholder 3"/>
          <p:cNvSpPr>
            <a:spLocks noGrp="1"/>
          </p:cNvSpPr>
          <p:nvPr>
            <p:ph type="ftr" sz="quarter" idx="11"/>
          </p:nvPr>
        </p:nvSpPr>
        <p:spPr/>
        <p:txBody>
          <a:bodyPr/>
          <a:lstStyle/>
          <a:p>
            <a:endParaRPr lang="en-UA"/>
          </a:p>
        </p:txBody>
      </p:sp>
      <p:sp>
        <p:nvSpPr>
          <p:cNvPr id="5" name="Slide Number Placeholder 4"/>
          <p:cNvSpPr>
            <a:spLocks noGrp="1"/>
          </p:cNvSpPr>
          <p:nvPr>
            <p:ph type="sldNum" sz="quarter" idx="12"/>
          </p:nvPr>
        </p:nvSpPr>
        <p:spPr/>
        <p:txBody>
          <a:bodyPr/>
          <a:lstStyle/>
          <a:p>
            <a:fld id="{A345D46D-385B-7943-819E-43162C5E4B8F}" type="slidenum">
              <a:rPr lang="en-UA" smtClean="0"/>
              <a:t>‹#›</a:t>
            </a:fld>
            <a:endParaRPr lang="en-UA"/>
          </a:p>
        </p:txBody>
      </p:sp>
    </p:spTree>
    <p:extLst>
      <p:ext uri="{BB962C8B-B14F-4D97-AF65-F5344CB8AC3E}">
        <p14:creationId xmlns:p14="http://schemas.microsoft.com/office/powerpoint/2010/main" val="496295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GB"/>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GB"/>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GB"/>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GB"/>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F752B80C-ADA4-3349-8DF5-D515EFB82927}" type="datetimeFigureOut">
              <a:rPr lang="en-UA" smtClean="0"/>
              <a:t>09.07.2026</a:t>
            </a:fld>
            <a:endParaRPr lang="en-UA"/>
          </a:p>
        </p:txBody>
      </p:sp>
      <p:sp>
        <p:nvSpPr>
          <p:cNvPr id="4" name="Footer Placeholder 3"/>
          <p:cNvSpPr>
            <a:spLocks noGrp="1"/>
          </p:cNvSpPr>
          <p:nvPr>
            <p:ph type="ftr" sz="quarter" idx="11"/>
          </p:nvPr>
        </p:nvSpPr>
        <p:spPr/>
        <p:txBody>
          <a:bodyPr/>
          <a:lstStyle/>
          <a:p>
            <a:endParaRPr lang="en-UA"/>
          </a:p>
        </p:txBody>
      </p:sp>
      <p:sp>
        <p:nvSpPr>
          <p:cNvPr id="5" name="Slide Number Placeholder 4"/>
          <p:cNvSpPr>
            <a:spLocks noGrp="1"/>
          </p:cNvSpPr>
          <p:nvPr>
            <p:ph type="sldNum" sz="quarter" idx="12"/>
          </p:nvPr>
        </p:nvSpPr>
        <p:spPr/>
        <p:txBody>
          <a:bodyPr/>
          <a:lstStyle/>
          <a:p>
            <a:fld id="{A345D46D-385B-7943-819E-43162C5E4B8F}" type="slidenum">
              <a:rPr lang="en-UA" smtClean="0"/>
              <a:t>‹#›</a:t>
            </a:fld>
            <a:endParaRPr lang="en-UA"/>
          </a:p>
        </p:txBody>
      </p:sp>
    </p:spTree>
    <p:extLst>
      <p:ext uri="{BB962C8B-B14F-4D97-AF65-F5344CB8AC3E}">
        <p14:creationId xmlns:p14="http://schemas.microsoft.com/office/powerpoint/2010/main" val="22359413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752B80C-ADA4-3349-8DF5-D515EFB82927}" type="datetimeFigureOut">
              <a:rPr lang="en-UA" smtClean="0"/>
              <a:t>09.07.2026</a:t>
            </a:fld>
            <a:endParaRPr lang="en-UA"/>
          </a:p>
        </p:txBody>
      </p:sp>
      <p:sp>
        <p:nvSpPr>
          <p:cNvPr id="5" name="Footer Placeholder 4"/>
          <p:cNvSpPr>
            <a:spLocks noGrp="1"/>
          </p:cNvSpPr>
          <p:nvPr>
            <p:ph type="ftr" sz="quarter" idx="11"/>
          </p:nvPr>
        </p:nvSpPr>
        <p:spPr/>
        <p:txBody>
          <a:bodyPr/>
          <a:lstStyle/>
          <a:p>
            <a:endParaRPr lang="en-UA"/>
          </a:p>
        </p:txBody>
      </p:sp>
      <p:sp>
        <p:nvSpPr>
          <p:cNvPr id="6" name="Slide Number Placeholder 5"/>
          <p:cNvSpPr>
            <a:spLocks noGrp="1"/>
          </p:cNvSpPr>
          <p:nvPr>
            <p:ph type="sldNum" sz="quarter" idx="12"/>
          </p:nvPr>
        </p:nvSpPr>
        <p:spPr/>
        <p:txBody>
          <a:bodyPr/>
          <a:lstStyle/>
          <a:p>
            <a:fld id="{A345D46D-385B-7943-819E-43162C5E4B8F}" type="slidenum">
              <a:rPr lang="en-UA" smtClean="0"/>
              <a:t>‹#›</a:t>
            </a:fld>
            <a:endParaRPr lang="en-UA"/>
          </a:p>
        </p:txBody>
      </p:sp>
    </p:spTree>
    <p:extLst>
      <p:ext uri="{BB962C8B-B14F-4D97-AF65-F5344CB8AC3E}">
        <p14:creationId xmlns:p14="http://schemas.microsoft.com/office/powerpoint/2010/main" val="25700244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752B80C-ADA4-3349-8DF5-D515EFB82927}" type="datetimeFigureOut">
              <a:rPr lang="en-UA" smtClean="0"/>
              <a:t>09.07.2026</a:t>
            </a:fld>
            <a:endParaRPr lang="en-UA"/>
          </a:p>
        </p:txBody>
      </p:sp>
      <p:sp>
        <p:nvSpPr>
          <p:cNvPr id="5" name="Footer Placeholder 4"/>
          <p:cNvSpPr>
            <a:spLocks noGrp="1"/>
          </p:cNvSpPr>
          <p:nvPr>
            <p:ph type="ftr" sz="quarter" idx="11"/>
          </p:nvPr>
        </p:nvSpPr>
        <p:spPr/>
        <p:txBody>
          <a:bodyPr/>
          <a:lstStyle/>
          <a:p>
            <a:endParaRPr lang="en-UA"/>
          </a:p>
        </p:txBody>
      </p:sp>
      <p:sp>
        <p:nvSpPr>
          <p:cNvPr id="6" name="Slide Number Placeholder 5"/>
          <p:cNvSpPr>
            <a:spLocks noGrp="1"/>
          </p:cNvSpPr>
          <p:nvPr>
            <p:ph type="sldNum" sz="quarter" idx="12"/>
          </p:nvPr>
        </p:nvSpPr>
        <p:spPr/>
        <p:txBody>
          <a:bodyPr/>
          <a:lstStyle/>
          <a:p>
            <a:fld id="{A345D46D-385B-7943-819E-43162C5E4B8F}" type="slidenum">
              <a:rPr lang="en-UA" smtClean="0"/>
              <a:t>‹#›</a:t>
            </a:fld>
            <a:endParaRPr lang="en-UA"/>
          </a:p>
        </p:txBody>
      </p:sp>
    </p:spTree>
    <p:extLst>
      <p:ext uri="{BB962C8B-B14F-4D97-AF65-F5344CB8AC3E}">
        <p14:creationId xmlns:p14="http://schemas.microsoft.com/office/powerpoint/2010/main" val="18271681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en-UA"/>
              </a:p>
            </p:txBody>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n-UA"/>
              </a:p>
            </p:txBody>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en-UA"/>
              </a:p>
            </p:txBody>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A"/>
              </a:p>
            </p:txBody>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en-UA"/>
              </a:p>
            </p:txBody>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F752B80C-ADA4-3349-8DF5-D515EFB82927}" type="datetimeFigureOut">
              <a:rPr lang="en-UA" smtClean="0"/>
              <a:t>09.07.2026</a:t>
            </a:fld>
            <a:endParaRPr lang="en-UA"/>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A"/>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A345D46D-385B-7943-819E-43162C5E4B8F}" type="slidenum">
              <a:rPr lang="en-UA" smtClean="0"/>
              <a:t>‹#›</a:t>
            </a:fld>
            <a:endParaRPr lang="en-UA"/>
          </a:p>
        </p:txBody>
      </p:sp>
    </p:spTree>
    <p:extLst>
      <p:ext uri="{BB962C8B-B14F-4D97-AF65-F5344CB8AC3E}">
        <p14:creationId xmlns:p14="http://schemas.microsoft.com/office/powerpoint/2010/main" val="603639515"/>
      </p:ext>
    </p:extLst>
  </p:cSld>
  <p:clrMap bg1="dk1" tx1="lt1" bg2="dk2" tx2="lt2" accent1="accent1" accent2="accent2" accent3="accent3" accent4="accent4" accent5="accent5" accent6="accent6" hlink="hlink" folHlink="folHlink"/>
  <p:sldLayoutIdLst>
    <p:sldLayoutId id="2147483750" r:id="rId1"/>
    <p:sldLayoutId id="2147483751" r:id="rId2"/>
    <p:sldLayoutId id="2147483752" r:id="rId3"/>
    <p:sldLayoutId id="2147483753" r:id="rId4"/>
    <p:sldLayoutId id="2147483754" r:id="rId5"/>
    <p:sldLayoutId id="2147483755" r:id="rId6"/>
    <p:sldLayoutId id="2147483756" r:id="rId7"/>
    <p:sldLayoutId id="2147483757" r:id="rId8"/>
    <p:sldLayoutId id="2147483758" r:id="rId9"/>
    <p:sldLayoutId id="2147483759" r:id="rId10"/>
    <p:sldLayoutId id="2147483760" r:id="rId11"/>
    <p:sldLayoutId id="2147483761" r:id="rId12"/>
    <p:sldLayoutId id="2147483762" r:id="rId13"/>
    <p:sldLayoutId id="2147483763" r:id="rId14"/>
    <p:sldLayoutId id="2147483764" r:id="rId15"/>
    <p:sldLayoutId id="2147483765" r:id="rId16"/>
    <p:sldLayoutId id="2147483766"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pic>
        <p:nvPicPr>
          <p:cNvPr id="125" name="Picture 2">
            <a:extLst>
              <a:ext uri="{FF2B5EF4-FFF2-40B4-BE49-F238E27FC236}">
                <a16:creationId xmlns:a16="http://schemas.microsoft.com/office/drawing/2014/main" id="{9FBB3149-8289-4060-BB01-ED3047C5314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xmlns:a16="http://schemas.microsoft.com/office/drawing/2014/main" xmlns="">
                <a:solidFill>
                  <a:srgbClr val="FFFFFF"/>
                </a:solidFill>
              </a14:hiddenFill>
            </a:ext>
          </a:extLst>
        </p:spPr>
      </p:pic>
      <p:grpSp>
        <p:nvGrpSpPr>
          <p:cNvPr id="126" name="Group 125">
            <a:extLst>
              <a:ext uri="{FF2B5EF4-FFF2-40B4-BE49-F238E27FC236}">
                <a16:creationId xmlns:a16="http://schemas.microsoft.com/office/drawing/2014/main" id="{3BAEF7DA-43C4-4736-B5A3-B48E6125AB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288" y="0"/>
            <a:ext cx="12053888" cy="6858001"/>
            <a:chOff x="-14288" y="0"/>
            <a:chExt cx="12053888" cy="6858001"/>
          </a:xfrm>
        </p:grpSpPr>
        <p:grpSp>
          <p:nvGrpSpPr>
            <p:cNvPr id="12" name="Group 11">
              <a:extLst>
                <a:ext uri="{FF2B5EF4-FFF2-40B4-BE49-F238E27FC236}">
                  <a16:creationId xmlns:a16="http://schemas.microsoft.com/office/drawing/2014/main" id="{A909436B-313B-4D27-BD55-E8303EF45102}"/>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27" name="Rectangle 5">
                <a:extLst>
                  <a:ext uri="{FF2B5EF4-FFF2-40B4-BE49-F238E27FC236}">
                    <a16:creationId xmlns:a16="http://schemas.microsoft.com/office/drawing/2014/main" id="{758BC0E2-32D9-41ED-907C-DA3C4A698EF0}"/>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a16="http://schemas.microsoft.com/office/drawing/2014/main" xmlns="" w="9525">
                    <a:solidFill>
                      <a:srgbClr val="000000"/>
                    </a:solidFill>
                    <a:miter lim="800000"/>
                    <a:headEnd/>
                    <a:tailEnd/>
                  </a14:hiddenLine>
                </a:ext>
              </a:extLst>
            </p:spPr>
            <p:txBody>
              <a:bodyPr/>
              <a:lstStyle/>
              <a:p>
                <a:endParaRPr lang="en-UA"/>
              </a:p>
            </p:txBody>
          </p:sp>
          <p:sp>
            <p:nvSpPr>
              <p:cNvPr id="128" name="Freeform 6">
                <a:extLst>
                  <a:ext uri="{FF2B5EF4-FFF2-40B4-BE49-F238E27FC236}">
                    <a16:creationId xmlns:a16="http://schemas.microsoft.com/office/drawing/2014/main" id="{41E486E5-1757-4896-A762-4D0BE33091A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UA"/>
              </a:p>
            </p:txBody>
          </p:sp>
          <p:sp>
            <p:nvSpPr>
              <p:cNvPr id="129" name="Freeform 7">
                <a:extLst>
                  <a:ext uri="{FF2B5EF4-FFF2-40B4-BE49-F238E27FC236}">
                    <a16:creationId xmlns:a16="http://schemas.microsoft.com/office/drawing/2014/main" id="{5812B4BD-11B4-43E6-B3D0-1F424A9FD83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UA"/>
              </a:p>
            </p:txBody>
          </p:sp>
          <p:sp>
            <p:nvSpPr>
              <p:cNvPr id="130" name="Freeform 8">
                <a:extLst>
                  <a:ext uri="{FF2B5EF4-FFF2-40B4-BE49-F238E27FC236}">
                    <a16:creationId xmlns:a16="http://schemas.microsoft.com/office/drawing/2014/main" id="{6A0E1D38-C2A3-42C9-920D-F40319CE16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UA"/>
              </a:p>
            </p:txBody>
          </p:sp>
          <p:sp>
            <p:nvSpPr>
              <p:cNvPr id="131" name="Freeform 9">
                <a:extLst>
                  <a:ext uri="{FF2B5EF4-FFF2-40B4-BE49-F238E27FC236}">
                    <a16:creationId xmlns:a16="http://schemas.microsoft.com/office/drawing/2014/main" id="{3FAF6AF3-9B01-4BEB-BB6B-08B34851198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UA"/>
              </a:p>
            </p:txBody>
          </p:sp>
          <p:sp>
            <p:nvSpPr>
              <p:cNvPr id="132" name="Freeform 10">
                <a:extLst>
                  <a:ext uri="{FF2B5EF4-FFF2-40B4-BE49-F238E27FC236}">
                    <a16:creationId xmlns:a16="http://schemas.microsoft.com/office/drawing/2014/main" id="{53F7FADA-61E9-4AAB-BED8-D6FD1BB545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UA"/>
              </a:p>
            </p:txBody>
          </p:sp>
          <p:sp>
            <p:nvSpPr>
              <p:cNvPr id="133" name="Freeform 11">
                <a:extLst>
                  <a:ext uri="{FF2B5EF4-FFF2-40B4-BE49-F238E27FC236}">
                    <a16:creationId xmlns:a16="http://schemas.microsoft.com/office/drawing/2014/main" id="{46419F9F-3EEC-45FF-98BB-4F20D5347E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UA"/>
              </a:p>
            </p:txBody>
          </p:sp>
          <p:sp>
            <p:nvSpPr>
              <p:cNvPr id="134" name="Freeform 12">
                <a:extLst>
                  <a:ext uri="{FF2B5EF4-FFF2-40B4-BE49-F238E27FC236}">
                    <a16:creationId xmlns:a16="http://schemas.microsoft.com/office/drawing/2014/main" id="{1E081BCD-31AF-4E94-966D-497357D2219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UA"/>
              </a:p>
            </p:txBody>
          </p:sp>
          <p:sp>
            <p:nvSpPr>
              <p:cNvPr id="135" name="Freeform 13">
                <a:extLst>
                  <a:ext uri="{FF2B5EF4-FFF2-40B4-BE49-F238E27FC236}">
                    <a16:creationId xmlns:a16="http://schemas.microsoft.com/office/drawing/2014/main" id="{5082EAA7-B95F-462F-8307-2C9EC1C35A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UA"/>
              </a:p>
            </p:txBody>
          </p:sp>
          <p:sp>
            <p:nvSpPr>
              <p:cNvPr id="136" name="Freeform 14">
                <a:extLst>
                  <a:ext uri="{FF2B5EF4-FFF2-40B4-BE49-F238E27FC236}">
                    <a16:creationId xmlns:a16="http://schemas.microsoft.com/office/drawing/2014/main" id="{E9A57125-4B73-448E-B7B7-94380A928D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UA"/>
              </a:p>
            </p:txBody>
          </p:sp>
          <p:sp>
            <p:nvSpPr>
              <p:cNvPr id="137" name="Freeform 15">
                <a:extLst>
                  <a:ext uri="{FF2B5EF4-FFF2-40B4-BE49-F238E27FC236}">
                    <a16:creationId xmlns:a16="http://schemas.microsoft.com/office/drawing/2014/main" id="{7290E834-81F0-42A1-B66B-33D45805739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UA"/>
              </a:p>
            </p:txBody>
          </p:sp>
          <p:sp>
            <p:nvSpPr>
              <p:cNvPr id="138" name="Line 16">
                <a:extLst>
                  <a:ext uri="{FF2B5EF4-FFF2-40B4-BE49-F238E27FC236}">
                    <a16:creationId xmlns:a16="http://schemas.microsoft.com/office/drawing/2014/main" id="{C9FA5563-6ED2-4EAC-A8ED-DF71850ACD99}"/>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n-UA"/>
              </a:p>
            </p:txBody>
          </p:sp>
          <p:sp>
            <p:nvSpPr>
              <p:cNvPr id="139" name="Freeform 17">
                <a:extLst>
                  <a:ext uri="{FF2B5EF4-FFF2-40B4-BE49-F238E27FC236}">
                    <a16:creationId xmlns:a16="http://schemas.microsoft.com/office/drawing/2014/main" id="{50479572-5CA3-41F4-8BDC-F039335C2C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UA"/>
              </a:p>
            </p:txBody>
          </p:sp>
          <p:sp>
            <p:nvSpPr>
              <p:cNvPr id="140" name="Freeform 18">
                <a:extLst>
                  <a:ext uri="{FF2B5EF4-FFF2-40B4-BE49-F238E27FC236}">
                    <a16:creationId xmlns:a16="http://schemas.microsoft.com/office/drawing/2014/main" id="{4156CB6F-DF65-4A51-A840-7A4177BDF6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UA"/>
              </a:p>
            </p:txBody>
          </p:sp>
          <p:sp>
            <p:nvSpPr>
              <p:cNvPr id="141" name="Freeform 19">
                <a:extLst>
                  <a:ext uri="{FF2B5EF4-FFF2-40B4-BE49-F238E27FC236}">
                    <a16:creationId xmlns:a16="http://schemas.microsoft.com/office/drawing/2014/main" id="{9252974F-88C0-4CAA-A42D-E94E2B7A6D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UA"/>
              </a:p>
            </p:txBody>
          </p:sp>
          <p:sp>
            <p:nvSpPr>
              <p:cNvPr id="142" name="Freeform 20">
                <a:extLst>
                  <a:ext uri="{FF2B5EF4-FFF2-40B4-BE49-F238E27FC236}">
                    <a16:creationId xmlns:a16="http://schemas.microsoft.com/office/drawing/2014/main" id="{DE3974B2-2875-4AFE-A30A-6EE823E5799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UA"/>
              </a:p>
            </p:txBody>
          </p:sp>
          <p:sp>
            <p:nvSpPr>
              <p:cNvPr id="143" name="Rectangle 21">
                <a:extLst>
                  <a:ext uri="{FF2B5EF4-FFF2-40B4-BE49-F238E27FC236}">
                    <a16:creationId xmlns:a16="http://schemas.microsoft.com/office/drawing/2014/main" id="{948A52FE-E1B0-4297-BBBE-C860B4E3D3F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a16="http://schemas.microsoft.com/office/drawing/2014/main" xmlns="" w="9525">
                    <a:solidFill>
                      <a:srgbClr val="000000"/>
                    </a:solidFill>
                    <a:miter lim="800000"/>
                    <a:headEnd/>
                    <a:tailEnd/>
                  </a14:hiddenLine>
                </a:ext>
              </a:extLst>
            </p:spPr>
            <p:txBody>
              <a:bodyPr/>
              <a:lstStyle/>
              <a:p>
                <a:endParaRPr lang="en-UA"/>
              </a:p>
            </p:txBody>
          </p:sp>
          <p:sp>
            <p:nvSpPr>
              <p:cNvPr id="144" name="Freeform 22">
                <a:extLst>
                  <a:ext uri="{FF2B5EF4-FFF2-40B4-BE49-F238E27FC236}">
                    <a16:creationId xmlns:a16="http://schemas.microsoft.com/office/drawing/2014/main" id="{C6E71B5D-6B02-417C-A0CF-4447C55F27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UA"/>
              </a:p>
            </p:txBody>
          </p:sp>
          <p:sp>
            <p:nvSpPr>
              <p:cNvPr id="145" name="Freeform 23">
                <a:extLst>
                  <a:ext uri="{FF2B5EF4-FFF2-40B4-BE49-F238E27FC236}">
                    <a16:creationId xmlns:a16="http://schemas.microsoft.com/office/drawing/2014/main" id="{0FB94710-B373-451B-84A2-947DDB4564E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UA"/>
              </a:p>
            </p:txBody>
          </p:sp>
          <p:sp>
            <p:nvSpPr>
              <p:cNvPr id="146" name="Freeform 24">
                <a:extLst>
                  <a:ext uri="{FF2B5EF4-FFF2-40B4-BE49-F238E27FC236}">
                    <a16:creationId xmlns:a16="http://schemas.microsoft.com/office/drawing/2014/main" id="{4E47778B-FD55-4A2C-A53F-E548158C89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UA"/>
              </a:p>
            </p:txBody>
          </p:sp>
          <p:sp>
            <p:nvSpPr>
              <p:cNvPr id="147" name="Freeform 25">
                <a:extLst>
                  <a:ext uri="{FF2B5EF4-FFF2-40B4-BE49-F238E27FC236}">
                    <a16:creationId xmlns:a16="http://schemas.microsoft.com/office/drawing/2014/main" id="{DA2A4F49-8FC4-4F12-8707-A6CC117E588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UA"/>
              </a:p>
            </p:txBody>
          </p:sp>
          <p:sp>
            <p:nvSpPr>
              <p:cNvPr id="148" name="Freeform 26">
                <a:extLst>
                  <a:ext uri="{FF2B5EF4-FFF2-40B4-BE49-F238E27FC236}">
                    <a16:creationId xmlns:a16="http://schemas.microsoft.com/office/drawing/2014/main" id="{2293D140-51FA-484D-8464-785D8FD3DD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UA"/>
              </a:p>
            </p:txBody>
          </p:sp>
          <p:sp>
            <p:nvSpPr>
              <p:cNvPr id="149" name="Freeform 27">
                <a:extLst>
                  <a:ext uri="{FF2B5EF4-FFF2-40B4-BE49-F238E27FC236}">
                    <a16:creationId xmlns:a16="http://schemas.microsoft.com/office/drawing/2014/main" id="{AA66B21A-3C7F-426E-9C38-C0D6AEF130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UA"/>
              </a:p>
            </p:txBody>
          </p:sp>
          <p:sp>
            <p:nvSpPr>
              <p:cNvPr id="150" name="Freeform 28">
                <a:extLst>
                  <a:ext uri="{FF2B5EF4-FFF2-40B4-BE49-F238E27FC236}">
                    <a16:creationId xmlns:a16="http://schemas.microsoft.com/office/drawing/2014/main" id="{F22F8B0E-04B8-4D29-9E19-CACDAE6ABD0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UA"/>
              </a:p>
            </p:txBody>
          </p:sp>
          <p:sp>
            <p:nvSpPr>
              <p:cNvPr id="151" name="Freeform 29">
                <a:extLst>
                  <a:ext uri="{FF2B5EF4-FFF2-40B4-BE49-F238E27FC236}">
                    <a16:creationId xmlns:a16="http://schemas.microsoft.com/office/drawing/2014/main" id="{E0D8C2CC-1759-4605-B3C9-DA4B1EF2509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UA"/>
              </a:p>
            </p:txBody>
          </p:sp>
          <p:sp>
            <p:nvSpPr>
              <p:cNvPr id="152" name="Freeform 30">
                <a:extLst>
                  <a:ext uri="{FF2B5EF4-FFF2-40B4-BE49-F238E27FC236}">
                    <a16:creationId xmlns:a16="http://schemas.microsoft.com/office/drawing/2014/main" id="{547A4BC3-AA95-4A78-AC23-65A4CE843B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UA"/>
              </a:p>
            </p:txBody>
          </p:sp>
          <p:sp>
            <p:nvSpPr>
              <p:cNvPr id="153" name="Freeform 31">
                <a:extLst>
                  <a:ext uri="{FF2B5EF4-FFF2-40B4-BE49-F238E27FC236}">
                    <a16:creationId xmlns:a16="http://schemas.microsoft.com/office/drawing/2014/main" id="{93059BC9-C7C3-41F9-8BBA-7BF49FF602B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UA"/>
              </a:p>
            </p:txBody>
          </p:sp>
        </p:grpSp>
        <p:grpSp>
          <p:nvGrpSpPr>
            <p:cNvPr id="13" name="Group 12">
              <a:extLst>
                <a:ext uri="{FF2B5EF4-FFF2-40B4-BE49-F238E27FC236}">
                  <a16:creationId xmlns:a16="http://schemas.microsoft.com/office/drawing/2014/main" id="{F335FE01-8192-4D2A-93F8-2F680F728C8C}"/>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54" name="Freeform 32">
                <a:extLst>
                  <a:ext uri="{FF2B5EF4-FFF2-40B4-BE49-F238E27FC236}">
                    <a16:creationId xmlns:a16="http://schemas.microsoft.com/office/drawing/2014/main" id="{A150A82A-9896-4D5B-BAA5-0A7ECD0789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UA"/>
              </a:p>
            </p:txBody>
          </p:sp>
          <p:sp>
            <p:nvSpPr>
              <p:cNvPr id="155" name="Freeform 33">
                <a:extLst>
                  <a:ext uri="{FF2B5EF4-FFF2-40B4-BE49-F238E27FC236}">
                    <a16:creationId xmlns:a16="http://schemas.microsoft.com/office/drawing/2014/main" id="{82641EF7-9CDB-40BE-A964-13F866165C3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UA"/>
              </a:p>
            </p:txBody>
          </p:sp>
          <p:sp>
            <p:nvSpPr>
              <p:cNvPr id="156" name="Freeform 34">
                <a:extLst>
                  <a:ext uri="{FF2B5EF4-FFF2-40B4-BE49-F238E27FC236}">
                    <a16:creationId xmlns:a16="http://schemas.microsoft.com/office/drawing/2014/main" id="{A1D1CF16-B5BD-4021-9BA9-637569FC801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UA"/>
              </a:p>
            </p:txBody>
          </p:sp>
          <p:sp>
            <p:nvSpPr>
              <p:cNvPr id="157" name="Freeform 35">
                <a:extLst>
                  <a:ext uri="{FF2B5EF4-FFF2-40B4-BE49-F238E27FC236}">
                    <a16:creationId xmlns:a16="http://schemas.microsoft.com/office/drawing/2014/main" id="{FF13F72C-CC27-48A0-AC55-686AB9153E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UA"/>
              </a:p>
            </p:txBody>
          </p:sp>
          <p:sp>
            <p:nvSpPr>
              <p:cNvPr id="158" name="Freeform 36">
                <a:extLst>
                  <a:ext uri="{FF2B5EF4-FFF2-40B4-BE49-F238E27FC236}">
                    <a16:creationId xmlns:a16="http://schemas.microsoft.com/office/drawing/2014/main" id="{0EC3BA8B-33ED-483D-935C-170AD0C4DCF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UA"/>
              </a:p>
            </p:txBody>
          </p:sp>
          <p:sp>
            <p:nvSpPr>
              <p:cNvPr id="159" name="Freeform 37">
                <a:extLst>
                  <a:ext uri="{FF2B5EF4-FFF2-40B4-BE49-F238E27FC236}">
                    <a16:creationId xmlns:a16="http://schemas.microsoft.com/office/drawing/2014/main" id="{C4C451E6-48CE-4642-B51D-FE44840872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UA"/>
              </a:p>
            </p:txBody>
          </p:sp>
          <p:sp>
            <p:nvSpPr>
              <p:cNvPr id="160" name="Freeform 38">
                <a:extLst>
                  <a:ext uri="{FF2B5EF4-FFF2-40B4-BE49-F238E27FC236}">
                    <a16:creationId xmlns:a16="http://schemas.microsoft.com/office/drawing/2014/main" id="{0F88F098-E44C-4A45-AE2B-595A7B85275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UA"/>
              </a:p>
            </p:txBody>
          </p:sp>
          <p:sp>
            <p:nvSpPr>
              <p:cNvPr id="161" name="Freeform 39">
                <a:extLst>
                  <a:ext uri="{FF2B5EF4-FFF2-40B4-BE49-F238E27FC236}">
                    <a16:creationId xmlns:a16="http://schemas.microsoft.com/office/drawing/2014/main" id="{5B782B5D-8B67-4CD5-A0B3-8067BBB328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UA"/>
              </a:p>
            </p:txBody>
          </p:sp>
          <p:sp>
            <p:nvSpPr>
              <p:cNvPr id="162" name="Freeform 40">
                <a:extLst>
                  <a:ext uri="{FF2B5EF4-FFF2-40B4-BE49-F238E27FC236}">
                    <a16:creationId xmlns:a16="http://schemas.microsoft.com/office/drawing/2014/main" id="{897A4906-0942-4CD6-840D-0915E0C4D09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UA"/>
              </a:p>
            </p:txBody>
          </p:sp>
          <p:sp>
            <p:nvSpPr>
              <p:cNvPr id="163" name="Rectangle 41">
                <a:extLst>
                  <a:ext uri="{FF2B5EF4-FFF2-40B4-BE49-F238E27FC236}">
                    <a16:creationId xmlns:a16="http://schemas.microsoft.com/office/drawing/2014/main" id="{D1131789-2DD5-462E-9FC9-E25021F5CFB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939587" y="6596063"/>
                <a:ext cx="23813" cy="252413"/>
              </a:xfrm>
              <a:prstGeom prst="rect">
                <a:avLst/>
              </a:prstGeom>
              <a:grpFill/>
              <a:ln>
                <a:noFill/>
              </a:ln>
              <a:extLst>
                <a:ext uri="{91240B29-F687-4f45-9708-019B960494DF}">
                  <a14:hiddenLine xmlns:a14="http://schemas.microsoft.com/office/drawing/2010/main" xmlns:a16="http://schemas.microsoft.com/office/drawing/2014/main" xmlns="" w="9525">
                    <a:solidFill>
                      <a:srgbClr val="000000"/>
                    </a:solidFill>
                    <a:miter lim="800000"/>
                    <a:headEnd/>
                    <a:tailEnd/>
                  </a14:hiddenLine>
                </a:ext>
              </a:extLst>
            </p:spPr>
            <p:txBody>
              <a:bodyPr/>
              <a:lstStyle/>
              <a:p>
                <a:endParaRPr lang="en-UA"/>
              </a:p>
            </p:txBody>
          </p:sp>
        </p:grpSp>
      </p:grpSp>
      <p:sp>
        <p:nvSpPr>
          <p:cNvPr id="2" name="Title 1">
            <a:extLst>
              <a:ext uri="{FF2B5EF4-FFF2-40B4-BE49-F238E27FC236}">
                <a16:creationId xmlns:a16="http://schemas.microsoft.com/office/drawing/2014/main" id="{BCF825E7-2E81-8377-2CDF-C1C15EDD38A3}"/>
              </a:ext>
            </a:extLst>
          </p:cNvPr>
          <p:cNvSpPr>
            <a:spLocks noGrp="1"/>
          </p:cNvSpPr>
          <p:nvPr>
            <p:ph type="ctrTitle"/>
          </p:nvPr>
        </p:nvSpPr>
        <p:spPr>
          <a:xfrm>
            <a:off x="1746265" y="393623"/>
            <a:ext cx="7845395" cy="992795"/>
          </a:xfrm>
        </p:spPr>
        <p:txBody>
          <a:bodyPr vert="horz" lIns="91440" tIns="45720" rIns="91440" bIns="45720" rtlCol="0" anchor="ctr">
            <a:noAutofit/>
          </a:bodyPr>
          <a:lstStyle/>
          <a:p>
            <a:pPr algn="ctr"/>
            <a:r>
              <a:rPr lang="en-GB" sz="3200" b="1" noProof="0" dirty="0">
                <a:latin typeface="Arial" panose="020B0604020202020204" pitchFamily="34" charset="0"/>
                <a:cs typeface="Arial" panose="020B0604020202020204" pitchFamily="34" charset="0"/>
              </a:rPr>
              <a:t>Understanding Isaac's Early Development Through Bowlby's Attachment Theory</a:t>
            </a:r>
          </a:p>
        </p:txBody>
      </p:sp>
      <p:sp>
        <p:nvSpPr>
          <p:cNvPr id="3" name="Subtitle 2">
            <a:extLst>
              <a:ext uri="{FF2B5EF4-FFF2-40B4-BE49-F238E27FC236}">
                <a16:creationId xmlns:a16="http://schemas.microsoft.com/office/drawing/2014/main" id="{D39775FF-700D-06CC-047A-033447DD7552}"/>
              </a:ext>
            </a:extLst>
          </p:cNvPr>
          <p:cNvSpPr>
            <a:spLocks noGrp="1"/>
          </p:cNvSpPr>
          <p:nvPr>
            <p:ph type="subTitle" idx="1"/>
          </p:nvPr>
        </p:nvSpPr>
        <p:spPr>
          <a:xfrm>
            <a:off x="2674122" y="2271713"/>
            <a:ext cx="7631927" cy="3541714"/>
          </a:xfrm>
        </p:spPr>
        <p:txBody>
          <a:bodyPr vert="horz" lIns="91440" tIns="45720" rIns="91440" bIns="45720" rtlCol="0" anchor="t">
            <a:normAutofit fontScale="77500" lnSpcReduction="20000"/>
          </a:bodyPr>
          <a:lstStyle/>
          <a:p>
            <a:pPr>
              <a:lnSpc>
                <a:spcPct val="110000"/>
              </a:lnSpc>
            </a:pPr>
            <a:r>
              <a:rPr lang="en-US" sz="2400" b="1" dirty="0">
                <a:solidFill>
                  <a:schemeClr val="tx1"/>
                </a:solidFill>
                <a:latin typeface="Arial" panose="020B0604020202020204" pitchFamily="34" charset="0"/>
                <a:cs typeface="Arial" panose="020B0604020202020204" pitchFamily="34" charset="0"/>
              </a:rPr>
              <a:t>              </a:t>
            </a:r>
            <a:r>
              <a:rPr lang="en-GB" sz="2400" b="1" noProof="0" dirty="0">
                <a:solidFill>
                  <a:schemeClr val="tx1"/>
                </a:solidFill>
                <a:latin typeface="Arial" panose="020B0604020202020204" pitchFamily="34" charset="0"/>
                <a:cs typeface="Arial" panose="020B0604020202020204" pitchFamily="34" charset="0"/>
              </a:rPr>
              <a:t>Component 1 – Individual Presentation</a:t>
            </a:r>
          </a:p>
          <a:p>
            <a:pPr indent="-228600">
              <a:lnSpc>
                <a:spcPct val="110000"/>
              </a:lnSpc>
              <a:buFont typeface="Arial" panose="020B0604020202020204" pitchFamily="34" charset="0"/>
              <a:buChar char="•"/>
            </a:pPr>
            <a:endParaRPr lang="en-GB" sz="2400" b="1" noProof="0" dirty="0">
              <a:solidFill>
                <a:schemeClr val="tx1"/>
              </a:solidFill>
              <a:latin typeface="Arial" panose="020B0604020202020204" pitchFamily="34" charset="0"/>
              <a:cs typeface="Arial" panose="020B0604020202020204" pitchFamily="34" charset="0"/>
            </a:endParaRPr>
          </a:p>
          <a:p>
            <a:pPr indent="-228600">
              <a:lnSpc>
                <a:spcPct val="110000"/>
              </a:lnSpc>
              <a:buFont typeface="Arial" panose="020B0604020202020204" pitchFamily="34" charset="0"/>
              <a:buChar char="•"/>
            </a:pPr>
            <a:r>
              <a:rPr lang="en-GB" sz="2400" b="1" noProof="0" dirty="0">
                <a:solidFill>
                  <a:schemeClr val="tx1"/>
                </a:solidFill>
                <a:latin typeface="Arial" panose="020B0604020202020204" pitchFamily="34" charset="0"/>
                <a:cs typeface="Arial" panose="020B0604020202020204" pitchFamily="34" charset="0"/>
              </a:rPr>
              <a:t>   Psychology in Health and Social Care (LCHS4010)</a:t>
            </a:r>
          </a:p>
          <a:p>
            <a:pPr indent="-228600">
              <a:lnSpc>
                <a:spcPct val="110000"/>
              </a:lnSpc>
              <a:buFont typeface="Arial" panose="020B0604020202020204" pitchFamily="34" charset="0"/>
              <a:buChar char="•"/>
            </a:pPr>
            <a:endParaRPr lang="en-GB" sz="2400" b="1" noProof="0" dirty="0">
              <a:solidFill>
                <a:schemeClr val="tx1"/>
              </a:solidFill>
              <a:latin typeface="Arial" panose="020B0604020202020204" pitchFamily="34" charset="0"/>
              <a:cs typeface="Arial" panose="020B0604020202020204" pitchFamily="34" charset="0"/>
            </a:endParaRPr>
          </a:p>
          <a:p>
            <a:pPr indent="-228600">
              <a:lnSpc>
                <a:spcPct val="110000"/>
              </a:lnSpc>
              <a:buFont typeface="Arial" panose="020B0604020202020204" pitchFamily="34" charset="0"/>
              <a:buChar char="•"/>
            </a:pPr>
            <a:r>
              <a:rPr lang="en-GB" sz="2400" b="1" noProof="0" dirty="0">
                <a:solidFill>
                  <a:schemeClr val="tx1"/>
                </a:solidFill>
                <a:latin typeface="Arial" panose="020B0604020202020204" pitchFamily="34" charset="0"/>
                <a:cs typeface="Arial" panose="020B0604020202020204" pitchFamily="34" charset="0"/>
              </a:rPr>
              <a:t>  Presented by:                      Iryna Hetman</a:t>
            </a:r>
          </a:p>
          <a:p>
            <a:pPr indent="-228600">
              <a:lnSpc>
                <a:spcPct val="110000"/>
              </a:lnSpc>
              <a:buFont typeface="Arial" panose="020B0604020202020204" pitchFamily="34" charset="0"/>
              <a:buChar char="•"/>
            </a:pPr>
            <a:r>
              <a:rPr lang="en-GB" sz="2400" b="1" noProof="0" dirty="0">
                <a:solidFill>
                  <a:schemeClr val="tx1"/>
                </a:solidFill>
                <a:latin typeface="Arial" panose="020B0604020202020204" pitchFamily="34" charset="0"/>
                <a:cs typeface="Arial" panose="020B0604020202020204" pitchFamily="34" charset="0"/>
              </a:rPr>
              <a:t>  Student ID</a:t>
            </a:r>
            <a:r>
              <a:rPr lang="en-GB" sz="2400" b="1" noProof="0">
                <a:solidFill>
                  <a:schemeClr val="tx1"/>
                </a:solidFill>
                <a:latin typeface="Arial" panose="020B0604020202020204" pitchFamily="34" charset="0"/>
                <a:cs typeface="Arial" panose="020B0604020202020204" pitchFamily="34" charset="0"/>
              </a:rPr>
              <a:t>:                             </a:t>
            </a:r>
            <a:r>
              <a:rPr lang="en-GB" sz="2400" b="1" noProof="0" dirty="0">
                <a:solidFill>
                  <a:schemeClr val="tx1"/>
                </a:solidFill>
                <a:latin typeface="Arial" panose="020B0604020202020204" pitchFamily="34" charset="0"/>
                <a:cs typeface="Arial" panose="020B0604020202020204" pitchFamily="34" charset="0"/>
              </a:rPr>
              <a:t>2509568</a:t>
            </a:r>
          </a:p>
          <a:p>
            <a:pPr indent="-228600">
              <a:lnSpc>
                <a:spcPct val="110000"/>
              </a:lnSpc>
              <a:buFont typeface="Arial" panose="020B0604020202020204" pitchFamily="34" charset="0"/>
              <a:buChar char="•"/>
            </a:pPr>
            <a:r>
              <a:rPr lang="en-GB" sz="2400" b="1" noProof="0" dirty="0">
                <a:solidFill>
                  <a:schemeClr val="tx1"/>
                </a:solidFill>
                <a:latin typeface="Arial" panose="020B0604020202020204" pitchFamily="34" charset="0"/>
                <a:cs typeface="Arial" panose="020B0604020202020204" pitchFamily="34" charset="0"/>
              </a:rPr>
              <a:t>  Lecturer:                               Lou Wells</a:t>
            </a:r>
          </a:p>
          <a:p>
            <a:pPr indent="-228600">
              <a:lnSpc>
                <a:spcPct val="110000"/>
              </a:lnSpc>
              <a:buFont typeface="Arial" panose="020B0604020202020204" pitchFamily="34" charset="0"/>
              <a:buChar char="•"/>
            </a:pPr>
            <a:endParaRPr lang="en-GB" sz="2400" b="1" noProof="0" dirty="0">
              <a:solidFill>
                <a:schemeClr val="tx1"/>
              </a:solidFill>
              <a:latin typeface="Arial" panose="020B0604020202020204" pitchFamily="34" charset="0"/>
              <a:cs typeface="Arial" panose="020B0604020202020204" pitchFamily="34" charset="0"/>
            </a:endParaRPr>
          </a:p>
          <a:p>
            <a:pPr indent="-228600">
              <a:lnSpc>
                <a:spcPct val="110000"/>
              </a:lnSpc>
              <a:buFont typeface="Arial" panose="020B0604020202020204" pitchFamily="34" charset="0"/>
              <a:buChar char="•"/>
            </a:pPr>
            <a:r>
              <a:rPr lang="en-GB" sz="2400" b="1" noProof="0" dirty="0">
                <a:solidFill>
                  <a:schemeClr val="tx1"/>
                </a:solidFill>
                <a:latin typeface="Arial" panose="020B0604020202020204" pitchFamily="34" charset="0"/>
                <a:cs typeface="Arial" panose="020B0604020202020204" pitchFamily="34" charset="0"/>
              </a:rPr>
              <a:t>  Date: July 2026 </a:t>
            </a:r>
          </a:p>
          <a:p>
            <a:pPr indent="-228600">
              <a:lnSpc>
                <a:spcPct val="110000"/>
              </a:lnSpc>
              <a:buFont typeface="Arial" panose="020B0604020202020204" pitchFamily="34" charset="0"/>
              <a:buChar char="•"/>
            </a:pPr>
            <a:endParaRPr lang="en-US" sz="1600" dirty="0">
              <a:solidFill>
                <a:schemeClr val="tx1"/>
              </a:solidFill>
            </a:endParaRPr>
          </a:p>
        </p:txBody>
      </p:sp>
      <p:pic>
        <p:nvPicPr>
          <p:cNvPr id="4" name="Picture 2" descr="UWTSD logo | Discover Dylan Thomas">
            <a:extLst>
              <a:ext uri="{FF2B5EF4-FFF2-40B4-BE49-F238E27FC236}">
                <a16:creationId xmlns:a16="http://schemas.microsoft.com/office/drawing/2014/main" id="{EC943F67-FAF1-BBB3-531B-8E6ED7EE502B}"/>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9818672" y="325142"/>
            <a:ext cx="1954228" cy="8051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02183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C7ABE6-9C25-CA3A-77B7-FDFC2443950C}"/>
              </a:ext>
            </a:extLst>
          </p:cNvPr>
          <p:cNvSpPr>
            <a:spLocks noGrp="1"/>
          </p:cNvSpPr>
          <p:nvPr>
            <p:ph type="title"/>
          </p:nvPr>
        </p:nvSpPr>
        <p:spPr>
          <a:xfrm>
            <a:off x="4334933" y="365126"/>
            <a:ext cx="3352800" cy="820207"/>
          </a:xfrm>
        </p:spPr>
        <p:txBody>
          <a:bodyPr>
            <a:normAutofit fontScale="90000"/>
          </a:bodyPr>
          <a:lstStyle/>
          <a:p>
            <a:r>
              <a:rPr lang="en-GB" sz="3600" b="1" noProof="0" dirty="0">
                <a:latin typeface="Arial" panose="020B0604020202020204" pitchFamily="34" charset="0"/>
                <a:cs typeface="Arial" panose="020B0604020202020204" pitchFamily="34" charset="0"/>
              </a:rPr>
              <a:t>Introduction</a:t>
            </a:r>
          </a:p>
        </p:txBody>
      </p:sp>
      <p:sp>
        <p:nvSpPr>
          <p:cNvPr id="3" name="Content Placeholder 2">
            <a:extLst>
              <a:ext uri="{FF2B5EF4-FFF2-40B4-BE49-F238E27FC236}">
                <a16:creationId xmlns:a16="http://schemas.microsoft.com/office/drawing/2014/main" id="{D6C7D884-8935-8599-2F61-7E566A62EAF5}"/>
              </a:ext>
            </a:extLst>
          </p:cNvPr>
          <p:cNvSpPr>
            <a:spLocks noGrp="1"/>
          </p:cNvSpPr>
          <p:nvPr>
            <p:ph idx="1"/>
          </p:nvPr>
        </p:nvSpPr>
        <p:spPr>
          <a:xfrm>
            <a:off x="635000" y="1557868"/>
            <a:ext cx="10922000" cy="3979332"/>
          </a:xfrm>
        </p:spPr>
        <p:txBody>
          <a:bodyPr>
            <a:normAutofit fontScale="85000" lnSpcReduction="10000"/>
          </a:bodyPr>
          <a:lstStyle/>
          <a:p>
            <a:pPr algn="just"/>
            <a:r>
              <a:rPr lang="en-GB" sz="2400" noProof="0" dirty="0">
                <a:latin typeface="Arial" panose="020B0604020202020204" pitchFamily="34" charset="0"/>
                <a:cs typeface="Arial" panose="020B0604020202020204" pitchFamily="34" charset="0"/>
              </a:rPr>
              <a:t>This presentation explores Isaac’s early development using Bowlby’s Attachment Theory. </a:t>
            </a:r>
          </a:p>
          <a:p>
            <a:pPr algn="just"/>
            <a:r>
              <a:rPr lang="en-GB" sz="2400" noProof="0" dirty="0">
                <a:latin typeface="Arial" panose="020B0604020202020204" pitchFamily="34" charset="0"/>
                <a:cs typeface="Arial" panose="020B0604020202020204" pitchFamily="34" charset="0"/>
              </a:rPr>
              <a:t>It explains how early relationships with caregivers can influence a child’s emotional, social and cognitive development. </a:t>
            </a:r>
          </a:p>
          <a:p>
            <a:pPr algn="just"/>
            <a:r>
              <a:rPr lang="en-GB" sz="2400" noProof="0" dirty="0">
                <a:latin typeface="Arial" panose="020B0604020202020204" pitchFamily="34" charset="0"/>
                <a:cs typeface="Arial" panose="020B0604020202020204" pitchFamily="34" charset="0"/>
              </a:rPr>
              <a:t>The presentation will also discuss the role of health and social care professionals in supporting healthy child development.</a:t>
            </a:r>
          </a:p>
          <a:p>
            <a:pPr algn="just"/>
            <a:endParaRPr lang="en-GB" sz="2400" noProof="0" dirty="0">
              <a:latin typeface="Arial" panose="020B0604020202020204" pitchFamily="34" charset="0"/>
              <a:cs typeface="Arial" panose="020B0604020202020204" pitchFamily="34" charset="0"/>
            </a:endParaRPr>
          </a:p>
          <a:p>
            <a:pPr algn="just"/>
            <a:endParaRPr lang="en-GB" sz="2400" noProof="0" dirty="0">
              <a:latin typeface="Arial" panose="020B0604020202020204" pitchFamily="34" charset="0"/>
              <a:cs typeface="Arial" panose="020B0604020202020204" pitchFamily="34" charset="0"/>
            </a:endParaRPr>
          </a:p>
          <a:p>
            <a:pPr marL="0" indent="0" algn="just">
              <a:buNone/>
            </a:pPr>
            <a:r>
              <a:rPr lang="en-GB" sz="1900" noProof="0" dirty="0">
                <a:latin typeface="Arial" panose="020B0604020202020204" pitchFamily="34" charset="0"/>
                <a:cs typeface="Arial" panose="020B0604020202020204" pitchFamily="34" charset="0"/>
              </a:rPr>
              <a:t>I confirm that I have used AI tools for language support, proofreading and editing this work (AI tool used: ChatGPT (OpenAI), July 2026). I confirm that I have not presented AI-generated material as my own works.</a:t>
            </a:r>
          </a:p>
          <a:p>
            <a:pPr marL="0" indent="0" algn="just">
              <a:buNone/>
            </a:pPr>
            <a:endParaRPr lang="en-UA" dirty="0"/>
          </a:p>
        </p:txBody>
      </p:sp>
    </p:spTree>
    <p:extLst>
      <p:ext uri="{BB962C8B-B14F-4D97-AF65-F5344CB8AC3E}">
        <p14:creationId xmlns:p14="http://schemas.microsoft.com/office/powerpoint/2010/main" val="22276470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3F0AD-05DE-998F-F61A-8FD2976A2D49}"/>
              </a:ext>
            </a:extLst>
          </p:cNvPr>
          <p:cNvSpPr>
            <a:spLocks noGrp="1"/>
          </p:cNvSpPr>
          <p:nvPr>
            <p:ph type="ctrTitle"/>
          </p:nvPr>
        </p:nvSpPr>
        <p:spPr>
          <a:xfrm>
            <a:off x="2809937" y="190361"/>
            <a:ext cx="7676635" cy="593449"/>
          </a:xfrm>
        </p:spPr>
        <p:txBody>
          <a:bodyPr>
            <a:normAutofit/>
          </a:bodyPr>
          <a:lstStyle/>
          <a:p>
            <a:r>
              <a:rPr lang="en-GB" sz="3600" b="1" dirty="0">
                <a:latin typeface="Arial" panose="020B0604020202020204" pitchFamily="34" charset="0"/>
                <a:cs typeface="Arial" panose="020B0604020202020204" pitchFamily="34" charset="0"/>
              </a:rPr>
              <a:t>Case Study Summary</a:t>
            </a:r>
            <a:endParaRPr lang="en-UA" sz="3600" b="1"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63792034-1F0A-462C-86B4-FC4C6D8E772D}"/>
              </a:ext>
            </a:extLst>
          </p:cNvPr>
          <p:cNvSpPr>
            <a:spLocks noGrp="1"/>
          </p:cNvSpPr>
          <p:nvPr>
            <p:ph type="subTitle" idx="1"/>
          </p:nvPr>
        </p:nvSpPr>
        <p:spPr>
          <a:xfrm>
            <a:off x="1524000" y="3602038"/>
            <a:ext cx="9144000" cy="3255962"/>
          </a:xfrm>
        </p:spPr>
        <p:txBody>
          <a:bodyPr>
            <a:normAutofit/>
          </a:bodyPr>
          <a:lstStyle/>
          <a:p>
            <a:endParaRPr lang="en-GB" sz="8000" dirty="0"/>
          </a:p>
          <a:p>
            <a:endParaRPr lang="en-GB" sz="8000" dirty="0"/>
          </a:p>
        </p:txBody>
      </p:sp>
      <p:sp>
        <p:nvSpPr>
          <p:cNvPr id="7" name="TextBox 6">
            <a:extLst>
              <a:ext uri="{FF2B5EF4-FFF2-40B4-BE49-F238E27FC236}">
                <a16:creationId xmlns:a16="http://schemas.microsoft.com/office/drawing/2014/main" id="{DBB28356-9986-DFFC-D949-EBB73857074E}"/>
              </a:ext>
            </a:extLst>
          </p:cNvPr>
          <p:cNvSpPr txBox="1"/>
          <p:nvPr/>
        </p:nvSpPr>
        <p:spPr>
          <a:xfrm>
            <a:off x="2290030" y="1178470"/>
            <a:ext cx="9144000" cy="3477875"/>
          </a:xfrm>
          <a:prstGeom prst="rect">
            <a:avLst/>
          </a:prstGeom>
          <a:noFill/>
        </p:spPr>
        <p:txBody>
          <a:bodyPr wrap="square" rtlCol="0">
            <a:spAutoFit/>
          </a:bodyPr>
          <a:lstStyle/>
          <a:p>
            <a:pPr algn="just"/>
            <a:r>
              <a:rPr lang="en-GB" sz="2000" noProof="0" dirty="0">
                <a:latin typeface="Arial" panose="020B0604020202020204" pitchFamily="34" charset="0"/>
                <a:cs typeface="Arial" panose="020B0604020202020204" pitchFamily="34" charset="0"/>
              </a:rPr>
              <a:t>Isaac is a 4-year-old boy. He lives with his mother, who is a single parent experiencing post-natal depression, low confidence and limited social support. Isaac becomes distressed when separated from his mother, is quiet and withdrawn during play, has language delay and struggles to join group activities. These early experiences may have influenced his emotional, social and language development. His mother’s post-natal depression and limited social support may have reduced her ability to provide consistent emotional responsiveness. As a result, Isaac may have developed difficulties forming secure relationships, managing emotions and communicating confidently with others. This presentation analyses Isaac’s development using Bowlby’s Attachment Theory (Bowlby, 1969).</a:t>
            </a:r>
          </a:p>
        </p:txBody>
      </p:sp>
      <p:pic>
        <p:nvPicPr>
          <p:cNvPr id="9" name="Picture 8">
            <a:extLst>
              <a:ext uri="{FF2B5EF4-FFF2-40B4-BE49-F238E27FC236}">
                <a16:creationId xmlns:a16="http://schemas.microsoft.com/office/drawing/2014/main" id="{FD1AE487-83E8-D3C7-F54C-ECE1F551CA2C}"/>
              </a:ext>
            </a:extLst>
          </p:cNvPr>
          <p:cNvPicPr>
            <a:picLocks noChangeAspect="1"/>
          </p:cNvPicPr>
          <p:nvPr/>
        </p:nvPicPr>
        <p:blipFill>
          <a:blip r:embed="rId2"/>
          <a:stretch>
            <a:fillRect/>
          </a:stretch>
        </p:blipFill>
        <p:spPr>
          <a:xfrm flipH="1">
            <a:off x="10015474" y="4852216"/>
            <a:ext cx="1654627" cy="1654627"/>
          </a:xfrm>
          <a:prstGeom prst="rect">
            <a:avLst/>
          </a:prstGeom>
        </p:spPr>
      </p:pic>
    </p:spTree>
    <p:extLst>
      <p:ext uri="{BB962C8B-B14F-4D97-AF65-F5344CB8AC3E}">
        <p14:creationId xmlns:p14="http://schemas.microsoft.com/office/powerpoint/2010/main" val="24256924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E45981-2362-BADD-6501-26D0B9A099DC}"/>
              </a:ext>
            </a:extLst>
          </p:cNvPr>
          <p:cNvSpPr>
            <a:spLocks noGrp="1"/>
          </p:cNvSpPr>
          <p:nvPr>
            <p:ph type="title"/>
          </p:nvPr>
        </p:nvSpPr>
        <p:spPr>
          <a:xfrm>
            <a:off x="1964267" y="227105"/>
            <a:ext cx="9702800" cy="907863"/>
          </a:xfrm>
        </p:spPr>
        <p:txBody>
          <a:bodyPr>
            <a:normAutofit fontScale="90000"/>
          </a:bodyPr>
          <a:lstStyle/>
          <a:p>
            <a:r>
              <a:rPr lang="en-GB" sz="3600" b="1" dirty="0">
                <a:latin typeface="Arial" panose="020B0604020202020204" pitchFamily="34" charset="0"/>
                <a:cs typeface="Arial" panose="020B0604020202020204" pitchFamily="34" charset="0"/>
              </a:rPr>
              <a:t>Key Concepts of Bowlby’s Attachment Theory</a:t>
            </a:r>
            <a:endParaRPr lang="en-UA" sz="36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2839CB1E-295C-998E-7000-022ABF3DEBAF}"/>
              </a:ext>
            </a:extLst>
          </p:cNvPr>
          <p:cNvSpPr>
            <a:spLocks noGrp="1"/>
          </p:cNvSpPr>
          <p:nvPr>
            <p:ph idx="1"/>
          </p:nvPr>
        </p:nvSpPr>
        <p:spPr>
          <a:xfrm>
            <a:off x="1964267" y="1531127"/>
            <a:ext cx="8517466" cy="4727235"/>
          </a:xfrm>
        </p:spPr>
        <p:txBody>
          <a:bodyPr>
            <a:normAutofit/>
          </a:bodyPr>
          <a:lstStyle/>
          <a:p>
            <a:pPr marL="0" indent="0" algn="just">
              <a:buNone/>
            </a:pPr>
            <a:r>
              <a:rPr lang="en-GB" sz="2400" dirty="0"/>
              <a:t> </a:t>
            </a:r>
            <a:r>
              <a:rPr lang="en-GB" sz="2000" dirty="0">
                <a:latin typeface="Arial" panose="020B0604020202020204" pitchFamily="34" charset="0"/>
                <a:cs typeface="Arial" panose="020B0604020202020204" pitchFamily="34" charset="0"/>
              </a:rPr>
              <a:t>John Bowlby believed that children need a strong emotional bond with a primary caregiver to feel safe and secure. Secure attachment develops when caregivers respond consistently, sensitively and appropriately to a child’s physical and emotional needs. This secure relationship provides a safe base from which children can explore their environment and supports healthy emotional, social, language and cognitive development. When care is inconsistent or emotionally unavailable, children may develop insecure attachment, increasing the risk of anxiety, behavioural difficulties and problems forming relationships later in life (Bowlby, 1969).</a:t>
            </a:r>
            <a:endParaRPr lang="en-UA"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537169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257DE-2C19-A231-BAE3-098EA93842E3}"/>
              </a:ext>
            </a:extLst>
          </p:cNvPr>
          <p:cNvSpPr>
            <a:spLocks noGrp="1"/>
          </p:cNvSpPr>
          <p:nvPr>
            <p:ph type="title"/>
          </p:nvPr>
        </p:nvSpPr>
        <p:spPr>
          <a:xfrm>
            <a:off x="2402541" y="161366"/>
            <a:ext cx="6436660" cy="968188"/>
          </a:xfrm>
        </p:spPr>
        <p:txBody>
          <a:bodyPr>
            <a:normAutofit fontScale="90000"/>
          </a:bodyPr>
          <a:lstStyle/>
          <a:p>
            <a:pPr algn="ctr"/>
            <a:r>
              <a:rPr lang="en-GB" sz="3600" b="1" dirty="0">
                <a:latin typeface="Arial" panose="020B0604020202020204" pitchFamily="34" charset="0"/>
                <a:cs typeface="Arial" panose="020B0604020202020204" pitchFamily="34" charset="0"/>
              </a:rPr>
              <a:t>Application to Isaac’s Case</a:t>
            </a:r>
            <a:endParaRPr lang="en-UA" sz="36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E8F81342-A308-EDD4-8738-F225EEF9834D}"/>
              </a:ext>
            </a:extLst>
          </p:cNvPr>
          <p:cNvSpPr>
            <a:spLocks noGrp="1"/>
          </p:cNvSpPr>
          <p:nvPr>
            <p:ph idx="1"/>
          </p:nvPr>
        </p:nvSpPr>
        <p:spPr>
          <a:xfrm>
            <a:off x="1075267" y="1569820"/>
            <a:ext cx="10515600" cy="4306046"/>
          </a:xfrm>
        </p:spPr>
        <p:txBody>
          <a:bodyPr>
            <a:normAutofit/>
          </a:bodyPr>
          <a:lstStyle/>
          <a:p>
            <a:pPr marL="0" indent="0" algn="just">
              <a:buNone/>
            </a:pPr>
            <a:r>
              <a:rPr lang="en-GB" sz="2000" dirty="0">
                <a:latin typeface="Arial" panose="020B0604020202020204" pitchFamily="34" charset="0"/>
                <a:cs typeface="Arial" panose="020B0604020202020204" pitchFamily="34" charset="0"/>
              </a:rPr>
              <a:t>Isaac’s behaviour reflects Bowlby’s Attachment Theory. According to Bowlby (1969), children need a secure attachment with a consistent caregiver to feel safe and develop confidence. Because Isaac’s mother experienced postnatal depression, she may have found it difficult to respond consistently to his emotional needs (NICE, 2020). As a result, Isaac may have developed an insecure attachment. This may explain his separation anxiety, withdrawal during play and difficulty trusting others. Frequent changes in childcare, limited social support and disrupted routines may also have affected his sense of security, emotional wellbeing and language development.</a:t>
            </a:r>
            <a:endParaRPr lang="en-UA"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850808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55FB55-AA59-0AB4-FA36-17FDF86BF361}"/>
              </a:ext>
            </a:extLst>
          </p:cNvPr>
          <p:cNvSpPr>
            <a:spLocks noGrp="1"/>
          </p:cNvSpPr>
          <p:nvPr>
            <p:ph type="title"/>
          </p:nvPr>
        </p:nvSpPr>
        <p:spPr>
          <a:xfrm>
            <a:off x="2032000" y="1"/>
            <a:ext cx="9321800" cy="1093693"/>
          </a:xfrm>
        </p:spPr>
        <p:txBody>
          <a:bodyPr>
            <a:normAutofit/>
          </a:bodyPr>
          <a:lstStyle/>
          <a:p>
            <a:r>
              <a:rPr lang="en-GB" sz="3600" b="1" dirty="0">
                <a:latin typeface="Arial" panose="020B0604020202020204" pitchFamily="34" charset="0"/>
                <a:cs typeface="Arial" panose="020B0604020202020204" pitchFamily="34" charset="0"/>
              </a:rPr>
              <a:t>Impact on Isaac’s Development</a:t>
            </a:r>
            <a:endParaRPr lang="en-UA" sz="36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BA0884B-178E-EAD4-B322-E7D183073A66}"/>
              </a:ext>
            </a:extLst>
          </p:cNvPr>
          <p:cNvSpPr>
            <a:spLocks noGrp="1"/>
          </p:cNvSpPr>
          <p:nvPr>
            <p:ph idx="1"/>
          </p:nvPr>
        </p:nvSpPr>
        <p:spPr>
          <a:xfrm>
            <a:off x="1058333" y="1649366"/>
            <a:ext cx="10295467" cy="4023302"/>
          </a:xfrm>
        </p:spPr>
        <p:txBody>
          <a:bodyPr>
            <a:normAutofit/>
          </a:bodyPr>
          <a:lstStyle/>
          <a:p>
            <a:pPr marL="0" indent="0" algn="just">
              <a:buNone/>
            </a:pPr>
            <a:r>
              <a:rPr lang="en-GB" sz="2000" dirty="0">
                <a:latin typeface="Arial" panose="020B0604020202020204" pitchFamily="34" charset="0"/>
                <a:cs typeface="Arial" panose="020B0604020202020204" pitchFamily="34" charset="0"/>
              </a:rPr>
              <a:t>Insecure attachment may affect Isaac’s emotional, social, cognitive and language development (Bowlby, 1969). Because of his mother’s post-natal depression and inconsistent emotional support, Isaac may experience separation anxiety, find it difficult to trust adults, avoid social interaction and struggle to regulate his emotions. His language delay may reduce his confidence when communicating with other children, making group activities more challenging. Early responsive caregiving and consistent support can improve his developmental outcomes (Ainsworth et al., 1978).</a:t>
            </a:r>
            <a:endParaRPr lang="en-UA"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448256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E72A2F-AB44-B235-BB7E-6196F8F391CC}"/>
              </a:ext>
            </a:extLst>
          </p:cNvPr>
          <p:cNvSpPr>
            <a:spLocks noGrp="1"/>
          </p:cNvSpPr>
          <p:nvPr>
            <p:ph type="title"/>
          </p:nvPr>
        </p:nvSpPr>
        <p:spPr>
          <a:xfrm>
            <a:off x="1608667" y="365126"/>
            <a:ext cx="8839200" cy="656850"/>
          </a:xfrm>
        </p:spPr>
        <p:txBody>
          <a:bodyPr>
            <a:noAutofit/>
          </a:bodyPr>
          <a:lstStyle/>
          <a:p>
            <a:r>
              <a:rPr lang="en-GB" b="1" dirty="0">
                <a:latin typeface="Arial" panose="020B0604020202020204" pitchFamily="34" charset="0"/>
                <a:cs typeface="Arial" panose="020B0604020202020204" pitchFamily="34" charset="0"/>
              </a:rPr>
              <a:t>Supporting Isaac’s Development</a:t>
            </a:r>
            <a:endParaRPr lang="en-UA"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9729958-769E-9607-4068-D55209D17153}"/>
              </a:ext>
            </a:extLst>
          </p:cNvPr>
          <p:cNvSpPr>
            <a:spLocks noGrp="1"/>
          </p:cNvSpPr>
          <p:nvPr>
            <p:ph idx="1"/>
          </p:nvPr>
        </p:nvSpPr>
        <p:spPr>
          <a:xfrm>
            <a:off x="1007533" y="1439333"/>
            <a:ext cx="10337800" cy="4148667"/>
          </a:xfrm>
        </p:spPr>
        <p:txBody>
          <a:bodyPr>
            <a:normAutofit/>
          </a:bodyPr>
          <a:lstStyle/>
          <a:p>
            <a:pPr marL="0" indent="0" algn="just">
              <a:buNone/>
            </a:pPr>
            <a:r>
              <a:rPr lang="en-GB" sz="2000" noProof="0" dirty="0">
                <a:latin typeface="Arial" panose="020B0604020202020204" pitchFamily="34" charset="0"/>
                <a:cs typeface="Arial" panose="020B0604020202020204" pitchFamily="34" charset="0"/>
              </a:rPr>
              <a:t> Early intervention can improve Isaac’s emotional wellbeing and strengthen secure attachment. Sensitive and consistent caregiving, parent–infant support, and early intervention services can help promote healthy development (NICE, 2020). Language-rich activities and play-based learning can also support Isaac’s communication, language, and social development. Health and social care professionals should work together to provide family-centred support (Department of Health and Social Care, 2022).</a:t>
            </a:r>
          </a:p>
        </p:txBody>
      </p:sp>
    </p:spTree>
    <p:extLst>
      <p:ext uri="{BB962C8B-B14F-4D97-AF65-F5344CB8AC3E}">
        <p14:creationId xmlns:p14="http://schemas.microsoft.com/office/powerpoint/2010/main" val="21685373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CBC041-4378-2709-D2D3-C004C3654CF1}"/>
              </a:ext>
            </a:extLst>
          </p:cNvPr>
          <p:cNvSpPr>
            <a:spLocks noGrp="1"/>
          </p:cNvSpPr>
          <p:nvPr>
            <p:ph type="ctrTitle"/>
          </p:nvPr>
        </p:nvSpPr>
        <p:spPr>
          <a:xfrm>
            <a:off x="1337733" y="169333"/>
            <a:ext cx="8856135" cy="1066800"/>
          </a:xfrm>
        </p:spPr>
        <p:txBody>
          <a:bodyPr>
            <a:noAutofit/>
          </a:bodyPr>
          <a:lstStyle/>
          <a:p>
            <a:r>
              <a:rPr lang="en-GB" sz="3600" dirty="0">
                <a:latin typeface="Arial" panose="020B0604020202020204" pitchFamily="34" charset="0"/>
                <a:cs typeface="Arial" panose="020B0604020202020204" pitchFamily="34" charset="0"/>
              </a:rPr>
              <a:t>Critical Evaluation of Bowlby’s Attachment Theory</a:t>
            </a:r>
            <a:endParaRPr lang="en-UA" sz="3600"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00B10A1-EFCF-E88B-DEE6-8EB521162DAD}"/>
              </a:ext>
            </a:extLst>
          </p:cNvPr>
          <p:cNvSpPr>
            <a:spLocks noGrp="1"/>
          </p:cNvSpPr>
          <p:nvPr>
            <p:ph type="subTitle" idx="1"/>
          </p:nvPr>
        </p:nvSpPr>
        <p:spPr>
          <a:xfrm>
            <a:off x="1337733" y="1236133"/>
            <a:ext cx="10160000" cy="5046134"/>
          </a:xfrm>
        </p:spPr>
        <p:txBody>
          <a:bodyPr>
            <a:noAutofit/>
          </a:bodyPr>
          <a:lstStyle/>
          <a:p>
            <a:pPr algn="just"/>
            <a:r>
              <a:rPr lang="en-GB" dirty="0">
                <a:latin typeface="Arial" panose="020B0604020202020204" pitchFamily="34" charset="0"/>
                <a:cs typeface="Arial" panose="020B0604020202020204" pitchFamily="34" charset="0"/>
              </a:rPr>
              <a:t>Bowlby’s Attachment Theory is widely used in early years practice because it highlights the importance of secure relationships for healthy emotional development. Research by Ainsworth et al. (1978) supports Bowlby’s ideas about secure attachment. However, the theory has some limitations. It mainly focuses on the mother as the primary caregiver and gives less attention to fathers, grandparents, and other caregivers. It has also been criticised for placing less emphasis on cultural differences, as attachment patterns may vary across different societies. Despite these limitations, the theory remains highly relevant for understanding children’s emotional development and planning early intervention in health and social care settings.</a:t>
            </a:r>
            <a:endParaRPr lang="en-UA"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03576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28F30B-0513-71D0-6DF7-EFE5D1484C61}"/>
              </a:ext>
            </a:extLst>
          </p:cNvPr>
          <p:cNvSpPr>
            <a:spLocks noGrp="1"/>
          </p:cNvSpPr>
          <p:nvPr>
            <p:ph type="title"/>
          </p:nvPr>
        </p:nvSpPr>
        <p:spPr>
          <a:xfrm>
            <a:off x="2252133" y="0"/>
            <a:ext cx="6011334" cy="1004047"/>
          </a:xfrm>
        </p:spPr>
        <p:txBody>
          <a:bodyPr>
            <a:noAutofit/>
          </a:bodyPr>
          <a:lstStyle/>
          <a:p>
            <a:r>
              <a:rPr lang="en-GB" b="1" dirty="0">
                <a:latin typeface="Arial" panose="020B0604020202020204" pitchFamily="34" charset="0"/>
                <a:cs typeface="Arial" panose="020B0604020202020204" pitchFamily="34" charset="0"/>
              </a:rPr>
              <a:t>Nature and Nurture </a:t>
            </a:r>
            <a:br>
              <a:rPr lang="en-GB" b="1" dirty="0">
                <a:latin typeface="Arial" panose="020B0604020202020204" pitchFamily="34" charset="0"/>
                <a:cs typeface="Arial" panose="020B0604020202020204" pitchFamily="34" charset="0"/>
              </a:rPr>
            </a:br>
            <a:r>
              <a:rPr lang="en-GB" b="1" dirty="0">
                <a:latin typeface="Arial" panose="020B0604020202020204" pitchFamily="34" charset="0"/>
                <a:cs typeface="Arial" panose="020B0604020202020204" pitchFamily="34" charset="0"/>
              </a:rPr>
              <a:t>Influences</a:t>
            </a:r>
            <a:endParaRPr lang="en-UA"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D352D874-F0FF-F028-81F1-4D4E62EC0511}"/>
              </a:ext>
            </a:extLst>
          </p:cNvPr>
          <p:cNvSpPr>
            <a:spLocks noGrp="1"/>
          </p:cNvSpPr>
          <p:nvPr>
            <p:ph idx="1"/>
          </p:nvPr>
        </p:nvSpPr>
        <p:spPr>
          <a:xfrm>
            <a:off x="838200" y="1388533"/>
            <a:ext cx="10134600" cy="3657600"/>
          </a:xfrm>
        </p:spPr>
        <p:txBody>
          <a:bodyPr>
            <a:normAutofit/>
          </a:bodyPr>
          <a:lstStyle/>
          <a:p>
            <a:pPr marL="0" indent="0" algn="just">
              <a:buNone/>
            </a:pPr>
            <a:r>
              <a:rPr lang="en-GB" sz="2000" dirty="0">
                <a:latin typeface="Arial" panose="020B0604020202020204" pitchFamily="34" charset="0"/>
                <a:cs typeface="Arial" panose="020B0604020202020204" pitchFamily="34" charset="0"/>
              </a:rPr>
              <a:t> Isaac’s development is influenced by both biological and environmental factors. Biological factors may include his temperament and early brain development, which can affect how he responds to stress and new situations. Environmental factors include his mother’s postnatal depression, limited social support and disrupted childcare. These biological and environmental influences work together rather than separately. For example, a stable, supportive and responsive environment can help reduce the effects of early difficulties and promote healthier emotional and social development. This shows that child development is shaped by both nature and nurture (Bronfenbrenner, 1979; Sameroff, 2010).</a:t>
            </a:r>
            <a:endParaRPr lang="en-UA"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773814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147544-AC8F-37CF-E121-DEC32D9DA3EB}"/>
              </a:ext>
            </a:extLst>
          </p:cNvPr>
          <p:cNvSpPr>
            <a:spLocks noGrp="1"/>
          </p:cNvSpPr>
          <p:nvPr>
            <p:ph type="title"/>
          </p:nvPr>
        </p:nvSpPr>
        <p:spPr>
          <a:xfrm>
            <a:off x="2980267" y="0"/>
            <a:ext cx="6248400" cy="1093694"/>
          </a:xfrm>
        </p:spPr>
        <p:txBody>
          <a:bodyPr>
            <a:noAutofit/>
          </a:bodyPr>
          <a:lstStyle/>
          <a:p>
            <a:r>
              <a:rPr lang="en-GB" b="1" dirty="0">
                <a:latin typeface="Arial" panose="020B0604020202020204" pitchFamily="34" charset="0"/>
                <a:cs typeface="Arial" panose="020B0604020202020204" pitchFamily="34" charset="0"/>
              </a:rPr>
              <a:t>Recommendations for Practice</a:t>
            </a:r>
            <a:endParaRPr lang="en-UA"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6F8F94D-4470-6B7B-F230-9627C5639152}"/>
              </a:ext>
            </a:extLst>
          </p:cNvPr>
          <p:cNvSpPr>
            <a:spLocks noGrp="1"/>
          </p:cNvSpPr>
          <p:nvPr>
            <p:ph idx="1"/>
          </p:nvPr>
        </p:nvSpPr>
        <p:spPr>
          <a:xfrm>
            <a:off x="1202266" y="1219200"/>
            <a:ext cx="10151533" cy="4957763"/>
          </a:xfrm>
        </p:spPr>
        <p:txBody>
          <a:bodyPr/>
          <a:lstStyle/>
          <a:p>
            <a:pPr marL="0" indent="0" algn="just">
              <a:buNone/>
            </a:pPr>
            <a:r>
              <a:rPr lang="en-GB" dirty="0"/>
              <a:t> </a:t>
            </a:r>
            <a:r>
              <a:rPr lang="en-GB" sz="2000" dirty="0">
                <a:latin typeface="Arial" panose="020B0604020202020204" pitchFamily="34" charset="0"/>
                <a:cs typeface="Arial" panose="020B0604020202020204" pitchFamily="34" charset="0"/>
              </a:rPr>
              <a:t>Health and social care professionals should complete an early assessment of Isaac’s emotional, social and language development. A speech and language therapist could support his communication skills, while a health visitor and family support worker could provide ongoing support for Emma’s mental health and parenting confidence. Nursery staff should provide a consistent key person, predictable routines and play-based learning to strengthen secure attachment. Regular multi-agency meetings would help monitor Isaac’s progress and ensure coordinated support (NICE, 2020; Department of Health and Social Care, 2022).</a:t>
            </a:r>
            <a:endParaRPr lang="en-UA"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114742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E724E-0986-A623-D0C8-18B1561043F3}"/>
              </a:ext>
            </a:extLst>
          </p:cNvPr>
          <p:cNvSpPr>
            <a:spLocks noGrp="1"/>
          </p:cNvSpPr>
          <p:nvPr>
            <p:ph type="title"/>
          </p:nvPr>
        </p:nvSpPr>
        <p:spPr>
          <a:xfrm>
            <a:off x="3708400" y="365126"/>
            <a:ext cx="3454400" cy="459627"/>
          </a:xfrm>
        </p:spPr>
        <p:txBody>
          <a:bodyPr>
            <a:noAutofit/>
          </a:bodyPr>
          <a:lstStyle/>
          <a:p>
            <a:r>
              <a:rPr lang="en-GB" b="1" dirty="0">
                <a:latin typeface="Arial" panose="020B0604020202020204" pitchFamily="34" charset="0"/>
                <a:cs typeface="Arial" panose="020B0604020202020204" pitchFamily="34" charset="0"/>
              </a:rPr>
              <a:t>Conclusion</a:t>
            </a:r>
            <a:endParaRPr lang="en-UA"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A75B094-A792-3A32-6DAE-916E8A5B0948}"/>
              </a:ext>
            </a:extLst>
          </p:cNvPr>
          <p:cNvSpPr>
            <a:spLocks noGrp="1"/>
          </p:cNvSpPr>
          <p:nvPr>
            <p:ph idx="1"/>
          </p:nvPr>
        </p:nvSpPr>
        <p:spPr>
          <a:xfrm>
            <a:off x="931333" y="999067"/>
            <a:ext cx="10329334" cy="4588934"/>
          </a:xfrm>
        </p:spPr>
        <p:txBody>
          <a:bodyPr/>
          <a:lstStyle/>
          <a:p>
            <a:pPr marL="0" indent="0" algn="just">
              <a:buNone/>
            </a:pPr>
            <a:r>
              <a:rPr lang="en-GB" dirty="0"/>
              <a:t> </a:t>
            </a:r>
            <a:r>
              <a:rPr lang="en-GB" sz="2000" dirty="0">
                <a:latin typeface="Arial" panose="020B0604020202020204" pitchFamily="34" charset="0"/>
                <a:cs typeface="Arial" panose="020B0604020202020204" pitchFamily="34" charset="0"/>
              </a:rPr>
              <a:t>Bowlby’s Attachment Theory helps explain Isaac’s emotional, social and behavioural development. This case study shows how early experiences, including his mother’s postnatal depression and limited social support, may have influenced his attachment and overall development. Early intervention, secure relationships and coordinated support from health and social care professionals can improve Isaac’s long-term wellbeing and future outcomes (Bowlby, 1969; NICE, 2020).</a:t>
            </a:r>
            <a:endParaRPr lang="en-UA"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510645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0A03F7-6EFE-58B7-A9F8-33F14442DB55}"/>
              </a:ext>
            </a:extLst>
          </p:cNvPr>
          <p:cNvSpPr>
            <a:spLocks noGrp="1"/>
          </p:cNvSpPr>
          <p:nvPr>
            <p:ph type="title"/>
          </p:nvPr>
        </p:nvSpPr>
        <p:spPr>
          <a:xfrm>
            <a:off x="3853828" y="355601"/>
            <a:ext cx="4138705" cy="711199"/>
          </a:xfrm>
        </p:spPr>
        <p:txBody>
          <a:bodyPr>
            <a:normAutofit/>
          </a:bodyPr>
          <a:lstStyle/>
          <a:p>
            <a:r>
              <a:rPr lang="en-GB" dirty="0">
                <a:latin typeface="Arial" panose="020B0604020202020204" pitchFamily="34" charset="0"/>
                <a:cs typeface="Arial" panose="020B0604020202020204" pitchFamily="34" charset="0"/>
              </a:rPr>
              <a:t>References</a:t>
            </a:r>
            <a:endParaRPr lang="en-UA"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960606A6-981C-8B2E-B49E-547E848EB5AB}"/>
              </a:ext>
            </a:extLst>
          </p:cNvPr>
          <p:cNvSpPr>
            <a:spLocks noGrp="1"/>
          </p:cNvSpPr>
          <p:nvPr>
            <p:ph idx="1"/>
          </p:nvPr>
        </p:nvSpPr>
        <p:spPr>
          <a:xfrm>
            <a:off x="999067" y="1439332"/>
            <a:ext cx="10634133" cy="4842935"/>
          </a:xfrm>
        </p:spPr>
        <p:txBody>
          <a:bodyPr>
            <a:noAutofit/>
          </a:bodyPr>
          <a:lstStyle/>
          <a:p>
            <a:r>
              <a:rPr lang="en-GB" sz="2000" dirty="0">
                <a:latin typeface="Arial" panose="020B0604020202020204" pitchFamily="34" charset="0"/>
                <a:cs typeface="Arial" panose="020B0604020202020204" pitchFamily="34" charset="0"/>
              </a:rPr>
              <a:t>Ainsworth, M.D.S., </a:t>
            </a:r>
            <a:r>
              <a:rPr lang="en-GB" sz="2000" dirty="0" err="1">
                <a:latin typeface="Arial" panose="020B0604020202020204" pitchFamily="34" charset="0"/>
                <a:cs typeface="Arial" panose="020B0604020202020204" pitchFamily="34" charset="0"/>
              </a:rPr>
              <a:t>Blehar</a:t>
            </a:r>
            <a:r>
              <a:rPr lang="en-GB" sz="2000" dirty="0">
                <a:latin typeface="Arial" panose="020B0604020202020204" pitchFamily="34" charset="0"/>
                <a:cs typeface="Arial" panose="020B0604020202020204" pitchFamily="34" charset="0"/>
              </a:rPr>
              <a:t>, M.C., Waters, E. and Wall, S. (1978) Patterns of Attachment: A Psychological Study of the Strange Situation. Hillsdale, NJ: Lawrence Erlbaum Associates.</a:t>
            </a:r>
          </a:p>
          <a:p>
            <a:r>
              <a:rPr lang="en-GB" sz="2000" dirty="0">
                <a:latin typeface="Arial" panose="020B0604020202020204" pitchFamily="34" charset="0"/>
                <a:cs typeface="Arial" panose="020B0604020202020204" pitchFamily="34" charset="0"/>
              </a:rPr>
              <a:t>Bowlby, J. (1969) Attachment and Loss. Volume 1: Attachment. London: Penguin Books.</a:t>
            </a:r>
          </a:p>
          <a:p>
            <a:r>
              <a:rPr lang="en-GB" sz="2000" dirty="0">
                <a:latin typeface="Arial" panose="020B0604020202020204" pitchFamily="34" charset="0"/>
                <a:cs typeface="Arial" panose="020B0604020202020204" pitchFamily="34" charset="0"/>
              </a:rPr>
              <a:t>Bronfenbrenner, U. and Morris, P.A. (2006) ‘The bioecological model of human development’, in Damon, W. and Lerner, R.M. (eds.) Handbook of Child Psychology. 6th </a:t>
            </a:r>
            <a:r>
              <a:rPr lang="en-GB" sz="2000" dirty="0" err="1">
                <a:latin typeface="Arial" panose="020B0604020202020204" pitchFamily="34" charset="0"/>
                <a:cs typeface="Arial" panose="020B0604020202020204" pitchFamily="34" charset="0"/>
              </a:rPr>
              <a:t>edn</a:t>
            </a:r>
            <a:r>
              <a:rPr lang="en-GB" sz="2000" dirty="0">
                <a:latin typeface="Arial" panose="020B0604020202020204" pitchFamily="34" charset="0"/>
                <a:cs typeface="Arial" panose="020B0604020202020204" pitchFamily="34" charset="0"/>
              </a:rPr>
              <a:t>., New York: John Wiley &amp; Sons.</a:t>
            </a:r>
          </a:p>
          <a:p>
            <a:r>
              <a:rPr lang="en-GB" sz="2000" dirty="0">
                <a:latin typeface="Arial" panose="020B0604020202020204" pitchFamily="34" charset="0"/>
                <a:cs typeface="Arial" panose="020B0604020202020204" pitchFamily="34" charset="0"/>
              </a:rPr>
              <a:t>Department of Health and Social Care (2022) Health and Social Care Integration: Joining Up Care for People, Places and Populations. London: DHSC.</a:t>
            </a:r>
          </a:p>
          <a:p>
            <a:r>
              <a:rPr lang="en-GB" sz="2000" dirty="0">
                <a:latin typeface="Arial" panose="020B0604020202020204" pitchFamily="34" charset="0"/>
                <a:cs typeface="Arial" panose="020B0604020202020204" pitchFamily="34" charset="0"/>
              </a:rPr>
              <a:t>National Institute for Health and Care Excellence (NICE) (2020) Antenatal and Postnatal Mental Health: Clinical Management and Service Guidance (CG192). London: NICE.</a:t>
            </a:r>
          </a:p>
          <a:p>
            <a:r>
              <a:rPr lang="en-GB" sz="2000" dirty="0">
                <a:latin typeface="Arial" panose="020B0604020202020204" pitchFamily="34" charset="0"/>
                <a:cs typeface="Arial" panose="020B0604020202020204" pitchFamily="34" charset="0"/>
              </a:rPr>
              <a:t>Sameroff, A.J. (2010) ‘A unified theory of development: A dialectic integration of nature and nurture’, Child Development, 81(1), pp. 6–22.</a:t>
            </a:r>
          </a:p>
        </p:txBody>
      </p:sp>
    </p:spTree>
    <p:extLst>
      <p:ext uri="{BB962C8B-B14F-4D97-AF65-F5344CB8AC3E}">
        <p14:creationId xmlns:p14="http://schemas.microsoft.com/office/powerpoint/2010/main" val="207611743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Circuit</Template>
  <TotalTime>3385</TotalTime>
  <Words>1273</Words>
  <Application>Microsoft Macintosh PowerPoint</Application>
  <PresentationFormat>Widescreen</PresentationFormat>
  <Paragraphs>42</Paragraphs>
  <Slides>12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Tw Cen MT</vt:lpstr>
      <vt:lpstr>Circuit</vt:lpstr>
      <vt:lpstr>Understanding Isaac's Early Development Through Bowlby's Attachment Theory</vt:lpstr>
      <vt:lpstr>Introduction</vt:lpstr>
      <vt:lpstr>Case Study Summary</vt:lpstr>
      <vt:lpstr>Key Concepts of Bowlby’s Attachment Theory</vt:lpstr>
      <vt:lpstr>Application to Isaac’s Case</vt:lpstr>
      <vt:lpstr>Impact on Isaac’s Development</vt:lpstr>
      <vt:lpstr>Supporting Isaac’s Development</vt:lpstr>
      <vt:lpstr>Critical Evaluation of Bowlby’s Attachment Theory</vt:lpstr>
      <vt:lpstr>Nature and Nurture  Influences</vt:lpstr>
      <vt:lpstr>Recommendations for Practice</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Iryna Hetman</dc:creator>
  <cp:lastModifiedBy>Iryna Hetman (2509568)</cp:lastModifiedBy>
  <cp:revision>27</cp:revision>
  <dcterms:created xsi:type="dcterms:W3CDTF">2026-06-11T10:59:57Z</dcterms:created>
  <dcterms:modified xsi:type="dcterms:W3CDTF">2026-07-09T11:38:46Z</dcterms:modified>
</cp:coreProperties>
</file>