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4"/>
  </p:notesMasterIdLst>
  <p:sldIdLst>
    <p:sldId id="268" r:id="rId2"/>
    <p:sldId id="257" r:id="rId3"/>
    <p:sldId id="258" r:id="rId4"/>
    <p:sldId id="259" r:id="rId5"/>
    <p:sldId id="256"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p:scale>
          <a:sx n="83" d="100"/>
          <a:sy n="83" d="100"/>
        </p:scale>
        <p:origin x="45" y="3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F1DA69-10D6-48C4-A4D7-697EDCD2F963}" type="datetimeFigureOut">
              <a:rPr lang="en-GB" smtClean="0"/>
              <a:t>10/11/2024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A73110-56CD-4540-AB81-92F1BB26EBEA}" type="slidenum">
              <a:rPr lang="en-GB" smtClean="0"/>
              <a:t>‹#›</a:t>
            </a:fld>
            <a:endParaRPr lang="en-GB"/>
          </a:p>
        </p:txBody>
      </p:sp>
    </p:spTree>
    <p:extLst>
      <p:ext uri="{BB962C8B-B14F-4D97-AF65-F5344CB8AC3E}">
        <p14:creationId xmlns:p14="http://schemas.microsoft.com/office/powerpoint/2010/main" val="4139832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A73110-56CD-4540-AB81-92F1BB26EBEA}" type="slidenum">
              <a:rPr lang="en-GB" smtClean="0"/>
              <a:t>5</a:t>
            </a:fld>
            <a:endParaRPr lang="en-GB"/>
          </a:p>
        </p:txBody>
      </p:sp>
    </p:spTree>
    <p:extLst>
      <p:ext uri="{BB962C8B-B14F-4D97-AF65-F5344CB8AC3E}">
        <p14:creationId xmlns:p14="http://schemas.microsoft.com/office/powerpoint/2010/main" val="3700390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11/10/2024</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2791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11/10/2024</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97391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11/10/2024</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96134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11/10/2024</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816267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11/10/2024</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69334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11/10/2024</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795935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11/10/2024</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702385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11/10/2024</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06808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11/10/2024</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305608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11/10/2024</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759803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11/10/2024</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46992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11/10/2024</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834137627"/>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package" Target="../embeddings/Microsoft_Excel_Worksheet.xlsx"/><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416544-6A53-63D7-CAE6-8D728618216F}"/>
              </a:ext>
            </a:extLst>
          </p:cNvPr>
          <p:cNvSpPr txBox="1"/>
          <p:nvPr/>
        </p:nvSpPr>
        <p:spPr>
          <a:xfrm>
            <a:off x="3047475" y="2553413"/>
            <a:ext cx="6094948" cy="1754326"/>
          </a:xfrm>
          <a:prstGeom prst="rect">
            <a:avLst/>
          </a:prstGeom>
          <a:noFill/>
        </p:spPr>
        <p:txBody>
          <a:bodyPr wrap="square">
            <a:spAutoFit/>
          </a:bodyPr>
          <a:lstStyle/>
          <a:p>
            <a:r>
              <a:rPr lang="en-GB" sz="1800" dirty="0">
                <a:effectLst/>
                <a:latin typeface="Arial" panose="020B0604020202020204" pitchFamily="34" charset="0"/>
                <a:ea typeface="Arial" panose="020B0604020202020204" pitchFamily="34" charset="0"/>
                <a:cs typeface="Arial" panose="020B0604020202020204" pitchFamily="34" charset="0"/>
              </a:rPr>
              <a:t>Component 2- Module</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Arial" panose="020B0604020202020204" pitchFamily="34" charset="0"/>
                <a:cs typeface="Arial" panose="020B0604020202020204" pitchFamily="34" charset="0"/>
              </a:rPr>
              <a:t> BA (Hons)Business Management</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Aptos" panose="020B0004020202020204" pitchFamily="34" charset="0"/>
                <a:cs typeface="Arial" panose="020B0604020202020204" pitchFamily="34" charset="0"/>
              </a:rPr>
              <a:t>Entrepreneurship: Business Plan </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Arial" panose="020B0604020202020204" pitchFamily="34" charset="0"/>
                <a:cs typeface="Arial" panose="020B0604020202020204" pitchFamily="34" charset="0"/>
              </a:rPr>
              <a:t>Student Name: Tanya Georgieva</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Arial" panose="020B0604020202020204" pitchFamily="34" charset="0"/>
                <a:cs typeface="Arial" panose="020B0604020202020204" pitchFamily="34" charset="0"/>
              </a:rPr>
              <a:t>Student Number:2028228</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Arial" panose="020B0604020202020204" pitchFamily="34" charset="0"/>
              </a:rPr>
              <a:t>Lecturer Name: Vasilios </a:t>
            </a:r>
            <a:r>
              <a:rPr lang="en-GB" sz="1800" dirty="0" err="1">
                <a:effectLst/>
                <a:latin typeface="Arial" panose="020B0604020202020204" pitchFamily="34" charset="0"/>
                <a:ea typeface="Arial" panose="020B0604020202020204" pitchFamily="34" charset="0"/>
              </a:rPr>
              <a:t>Tavlaridis</a:t>
            </a:r>
            <a:r>
              <a:rPr lang="en-GB" sz="1800" dirty="0">
                <a:effectLst/>
                <a:latin typeface="Arial" panose="020B0604020202020204" pitchFamily="34" charset="0"/>
                <a:ea typeface="Arial" panose="020B0604020202020204" pitchFamily="34" charset="0"/>
              </a:rPr>
              <a:t> </a:t>
            </a:r>
            <a:endParaRPr lang="en-GB" dirty="0"/>
          </a:p>
        </p:txBody>
      </p:sp>
    </p:spTree>
    <p:extLst>
      <p:ext uri="{BB962C8B-B14F-4D97-AF65-F5344CB8AC3E}">
        <p14:creationId xmlns:p14="http://schemas.microsoft.com/office/powerpoint/2010/main" val="2130141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FC2BE-DB2B-8EC1-48FB-1111B74A9DDD}"/>
              </a:ext>
            </a:extLst>
          </p:cNvPr>
          <p:cNvSpPr>
            <a:spLocks noGrp="1"/>
          </p:cNvSpPr>
          <p:nvPr>
            <p:ph type="ctrTitle"/>
          </p:nvPr>
        </p:nvSpPr>
        <p:spPr>
          <a:xfrm>
            <a:off x="457200" y="0"/>
            <a:ext cx="7626795" cy="3509963"/>
          </a:xfrm>
        </p:spPr>
        <p:txBody>
          <a:bodyPr>
            <a:normAutofit fontScale="90000"/>
          </a:bodyPr>
          <a:lstStyle/>
          <a:p>
            <a:pPr>
              <a:lnSpc>
                <a:spcPct val="107000"/>
              </a:lnSpc>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Contents of the Book.</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Introduction.</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A concise overview of the business concept, including its products and services.</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The legal structure of the new company </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How the company is run SWOT analysis. </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Utilisation of the 4Ps of Marketing to Forecast Cash Flow for the Initial 12 Months.</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A Synopsis of the Business Concept, Products, and Services. </a:t>
            </a: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Compilation of References.</a:t>
            </a:r>
            <a:br>
              <a:rPr lang="en-GB" sz="1800" dirty="0">
                <a:effectLst/>
                <a:latin typeface="Aptos" panose="020B0004020202020204" pitchFamily="34" charset="0"/>
                <a:ea typeface="Aptos" panose="020B0004020202020204" pitchFamily="34"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Cash Flow template.</a:t>
            </a:r>
            <a:br>
              <a:rPr lang="en-GB" sz="1800" dirty="0">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Aptos" panose="020B0004020202020204" pitchFamily="34" charset="0"/>
                <a:ea typeface="Aptos" panose="020B0004020202020204" pitchFamily="34" charset="0"/>
                <a:cs typeface="Arial" panose="020B0604020202020204" pitchFamily="34" charset="0"/>
              </a:rPr>
            </a:br>
            <a:endParaRPr lang="en-GB" dirty="0"/>
          </a:p>
        </p:txBody>
      </p:sp>
      <p:sp>
        <p:nvSpPr>
          <p:cNvPr id="3" name="Subtitle 2">
            <a:extLst>
              <a:ext uri="{FF2B5EF4-FFF2-40B4-BE49-F238E27FC236}">
                <a16:creationId xmlns:a16="http://schemas.microsoft.com/office/drawing/2014/main" id="{70F06C9A-F87A-9AD7-E3BD-DF2D4AA07496}"/>
              </a:ext>
            </a:extLst>
          </p:cNvPr>
          <p:cNvSpPr>
            <a:spLocks noGrp="1"/>
          </p:cNvSpPr>
          <p:nvPr>
            <p:ph type="subTitle" idx="1"/>
          </p:nvPr>
        </p:nvSpPr>
        <p:spPr>
          <a:xfrm>
            <a:off x="457200" y="7326701"/>
            <a:ext cx="7626795" cy="253041"/>
          </a:xfrm>
        </p:spPr>
        <p:txBody>
          <a:bodyPr>
            <a:normAutofit fontScale="55000" lnSpcReduction="20000"/>
          </a:bodyPr>
          <a:lstStyle/>
          <a:p>
            <a:endParaRPr lang="en-GB" dirty="0"/>
          </a:p>
        </p:txBody>
      </p:sp>
    </p:spTree>
    <p:extLst>
      <p:ext uri="{BB962C8B-B14F-4D97-AF65-F5344CB8AC3E}">
        <p14:creationId xmlns:p14="http://schemas.microsoft.com/office/powerpoint/2010/main" val="1748060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871E86-1E5D-4471-CBB5-E3A327A176E7}"/>
              </a:ext>
            </a:extLst>
          </p:cNvPr>
          <p:cNvSpPr>
            <a:spLocks noGrp="1"/>
          </p:cNvSpPr>
          <p:nvPr>
            <p:ph idx="1"/>
          </p:nvPr>
        </p:nvSpPr>
        <p:spPr/>
        <p:txBody>
          <a:bodyPr>
            <a:normAutofit fontScale="92500" lnSpcReduction="20000"/>
          </a:bodyPr>
          <a:lstStyle/>
          <a:p>
            <a:pPr marL="0" indent="0">
              <a:lnSpc>
                <a:spcPct val="107000"/>
              </a:lnSpc>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                                                  Introduction</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marL="0" indent="0">
              <a:lnSpc>
                <a:spcPct val="107000"/>
              </a:lnSpc>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marL="0" indent="0">
              <a:lnSpc>
                <a:spcPct val="107000"/>
              </a:lnSpc>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 Entrepreneurship is crucial to small and medium-sized enterprises (SMEs) as it fosters innovation and flexibility, enabling them to address niche markets and swiftly respond to evolving client demands. The objective of this business plan is to provide a comprehensive strategy for establishing a medium- or small-sized company that addresses market deficiencies through innovative products, services, and customer-centric solutions. This plan delineates the core concept of the business, its formal structure, managerial framework, marketing strategy, and anticipated earnings. Lux Nail Salon aims to secure £25,000 in external funding to establish a presence in the competitive market, focussing on long-term profitability and consistent growth. The company will operate efficiently and with a robust commitment to client satisfaction, facilitating its success in the current fast-paced market.</a:t>
            </a:r>
            <a:endParaRPr lang="en-GB" dirty="0"/>
          </a:p>
        </p:txBody>
      </p:sp>
    </p:spTree>
    <p:extLst>
      <p:ext uri="{BB962C8B-B14F-4D97-AF65-F5344CB8AC3E}">
        <p14:creationId xmlns:p14="http://schemas.microsoft.com/office/powerpoint/2010/main" val="4041726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CEB3F-5B6E-E471-11E1-8D13E5B1EBFA}"/>
              </a:ext>
            </a:extLst>
          </p:cNvPr>
          <p:cNvSpPr>
            <a:spLocks noGrp="1"/>
          </p:cNvSpPr>
          <p:nvPr>
            <p:ph type="title"/>
          </p:nvPr>
        </p:nvSpPr>
        <p:spPr/>
        <p:txBody>
          <a:bodyPr/>
          <a:lstStyle/>
          <a:p>
            <a:br>
              <a:rPr lang="en-GB" dirty="0"/>
            </a:br>
            <a:endParaRPr lang="en-GB" dirty="0"/>
          </a:p>
        </p:txBody>
      </p:sp>
      <p:sp>
        <p:nvSpPr>
          <p:cNvPr id="3" name="Content Placeholder 2">
            <a:extLst>
              <a:ext uri="{FF2B5EF4-FFF2-40B4-BE49-F238E27FC236}">
                <a16:creationId xmlns:a16="http://schemas.microsoft.com/office/drawing/2014/main" id="{36CDEC38-AD04-3D52-AF27-166CDA4C43E6}"/>
              </a:ext>
            </a:extLst>
          </p:cNvPr>
          <p:cNvSpPr>
            <a:spLocks noGrp="1"/>
          </p:cNvSpPr>
          <p:nvPr>
            <p:ph idx="1"/>
          </p:nvPr>
        </p:nvSpPr>
        <p:spPr>
          <a:xfrm>
            <a:off x="0" y="0"/>
            <a:ext cx="12192000" cy="8538603"/>
          </a:xfrm>
        </p:spPr>
        <p:txBody>
          <a:bodyPr>
            <a:normAutofit fontScale="32500" lnSpcReduction="20000"/>
          </a:bodyPr>
          <a:lstStyle/>
          <a:p>
            <a:pPr>
              <a:lnSpc>
                <a:spcPct val="107000"/>
              </a:lnSpc>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44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4400" dirty="0">
                <a:effectLst/>
                <a:latin typeface="Arial" panose="020B0604020202020204" pitchFamily="34" charset="0"/>
                <a:ea typeface="Times New Roman" panose="02020603050405020304" pitchFamily="18" charset="0"/>
                <a:cs typeface="Arial" panose="020B0604020202020204" pitchFamily="34" charset="0"/>
              </a:rPr>
              <a:t>The business and marketing plan outlined demonstrates a structured approach to entrepreneurship within the SME sector. The organisation is positioned for sustained growth by concentrating on a defined target market and implementing innovative, customer-centric solutions. An influential internet presence and customer loyalty programs are essential components of good marketing that will assist in acquiring and retaining customers, providing a competitive advantage. Successfully fulfils consumer requirements while maintaining profitability through strategic budgeting, resource allocation, and continual market adaptation. An astute combination of business acumen, marketing expertise, and operational efficacy will enable the organisation to have a lasting impact, foster brand loyalty, and provide enduring value to its consumers and stakeholders. The American edition to the Marketing Management is the preeminent marketing text globally, the material and layout are consistently revised to align with advancements in theory and the implementation of marketing strategies. According Barringer., &amp; </a:t>
            </a:r>
            <a:r>
              <a:rPr lang="en-GB" sz="4400" dirty="0" err="1">
                <a:effectLst/>
                <a:latin typeface="Arial" panose="020B0604020202020204" pitchFamily="34" charset="0"/>
                <a:ea typeface="Times New Roman" panose="02020603050405020304" pitchFamily="18" charset="0"/>
                <a:cs typeface="Arial" panose="020B0604020202020204" pitchFamily="34" charset="0"/>
              </a:rPr>
              <a:t>Irland</a:t>
            </a:r>
            <a:r>
              <a:rPr lang="en-GB" sz="4400" dirty="0">
                <a:effectLst/>
                <a:latin typeface="Arial" panose="020B0604020202020204" pitchFamily="34" charset="0"/>
                <a:ea typeface="Times New Roman" panose="02020603050405020304" pitchFamily="18" charset="0"/>
                <a:cs typeface="Arial" panose="020B0604020202020204" pitchFamily="34" charset="0"/>
              </a:rPr>
              <a:t>, R.D. (2022). The content and layout are consistently modified to align with emerging advertising theories and methodologies. Jamil, G. L. (Ed.). (2018). Methods for segmenting business markets; market targeting; formulating differentiation and positioning strategies; developing perceptual maps; repositioning; devising and implementing variation strategies; differentiation tactics; objectives of positioning; enhancing customer satisfaction and loyalty; augmenting customer value; optimising customer happiness; increasing customer lifetime value; cultivating customer relationships; and fostering customer loyalty. Kotler, P. (2009). emphasises the significance of obtaining client feedback prior to the design phase. The title of the poll was "How to Obtain Dependable Customer Feedback." Quantity of Customers Surveyed.</a:t>
            </a:r>
            <a:br>
              <a:rPr lang="en-GB" sz="4400" dirty="0">
                <a:effectLst/>
                <a:latin typeface="Arial" panose="020B0604020202020204" pitchFamily="34" charset="0"/>
                <a:ea typeface="Times New Roman" panose="02020603050405020304" pitchFamily="18" charset="0"/>
                <a:cs typeface="Arial" panose="020B0604020202020204" pitchFamily="34" charset="0"/>
              </a:rPr>
            </a:br>
            <a:r>
              <a:rPr lang="en-GB" sz="4400" dirty="0">
                <a:effectLst/>
                <a:latin typeface="Arial" panose="020B0604020202020204" pitchFamily="34" charset="0"/>
                <a:ea typeface="Times New Roman" panose="02020603050405020304" pitchFamily="18" charset="0"/>
                <a:cs typeface="Arial" panose="020B0604020202020204" pitchFamily="34" charset="0"/>
              </a:rPr>
              <a:t>The Wiley.  </a:t>
            </a:r>
            <a:r>
              <a:rPr lang="en-GB" sz="4400" dirty="0" err="1">
                <a:effectLst/>
                <a:latin typeface="Arial" panose="020B0604020202020204" pitchFamily="34" charset="0"/>
                <a:ea typeface="Times New Roman" panose="02020603050405020304" pitchFamily="18" charset="0"/>
                <a:cs typeface="Arial" panose="020B0604020202020204" pitchFamily="34" charset="0"/>
              </a:rPr>
              <a:t>Gajdzik</a:t>
            </a:r>
            <a:r>
              <a:rPr lang="en-GB" sz="4400" dirty="0">
                <a:effectLst/>
                <a:latin typeface="Arial" panose="020B0604020202020204" pitchFamily="34" charset="0"/>
                <a:ea typeface="Times New Roman" panose="02020603050405020304" pitchFamily="18" charset="0"/>
                <a:cs typeface="Arial" panose="020B0604020202020204" pitchFamily="34" charset="0"/>
              </a:rPr>
              <a:t>, B., &amp; </a:t>
            </a:r>
            <a:r>
              <a:rPr lang="en-GB" sz="4400" dirty="0" err="1">
                <a:effectLst/>
                <a:latin typeface="Arial" panose="020B0604020202020204" pitchFamily="34" charset="0"/>
                <a:ea typeface="Times New Roman" panose="02020603050405020304" pitchFamily="18" charset="0"/>
                <a:cs typeface="Arial" panose="020B0604020202020204" pitchFamily="34" charset="0"/>
              </a:rPr>
              <a:t>Wolniak</a:t>
            </a:r>
            <a:r>
              <a:rPr lang="en-GB" sz="4400" dirty="0">
                <a:effectLst/>
                <a:latin typeface="Arial" panose="020B0604020202020204" pitchFamily="34" charset="0"/>
                <a:ea typeface="Times New Roman" panose="02020603050405020304" pitchFamily="18" charset="0"/>
                <a:cs typeface="Arial" panose="020B0604020202020204" pitchFamily="34" charset="0"/>
              </a:rPr>
              <a:t>, R. (2022).  action influences both their growth rate and competitive capacity simultaneously. The article discusses the nature and functioning of research and development initiatives. It subsequently establishes a framework. </a:t>
            </a:r>
            <a:br>
              <a:rPr lang="en-GB" sz="4400" dirty="0">
                <a:effectLst/>
                <a:latin typeface="Arial" panose="020B0604020202020204" pitchFamily="34" charset="0"/>
                <a:ea typeface="Times New Roman" panose="02020603050405020304" pitchFamily="18" charset="0"/>
                <a:cs typeface="Arial" panose="020B0604020202020204" pitchFamily="34" charset="0"/>
              </a:rPr>
            </a:br>
            <a:r>
              <a:rPr lang="en-GB" sz="4400" dirty="0">
                <a:effectLst/>
                <a:latin typeface="Arial" panose="020B0604020202020204" pitchFamily="34" charset="0"/>
                <a:ea typeface="Times New Roman" panose="02020603050405020304" pitchFamily="18" charset="0"/>
                <a:cs typeface="Arial" panose="020B0604020202020204" pitchFamily="34" charset="0"/>
              </a:rPr>
              <a:t>The latest methodologies for managing strategy Ferreira et al. (2016) assert that collaboration effectively enhances technical and human capital, in addition to corporate and relationship capital. These are the paramount factors that confer a corporation a sustainable advantage over its competition. An increasing number of international enterprises are beginning to manage their information and innovations dynamically. </a:t>
            </a:r>
            <a:br>
              <a:rPr lang="en-GB" sz="4400" dirty="0">
                <a:effectLst/>
                <a:latin typeface="Arial" panose="020B0604020202020204" pitchFamily="34" charset="0"/>
                <a:ea typeface="Times New Roman" panose="02020603050405020304" pitchFamily="18" charset="0"/>
                <a:cs typeface="Arial" panose="020B0604020202020204" pitchFamily="34" charset="0"/>
              </a:rPr>
            </a:br>
            <a:r>
              <a:rPr lang="en-GB" sz="4400" dirty="0">
                <a:effectLst/>
                <a:latin typeface="Arial" panose="020B0604020202020204" pitchFamily="34" charset="0"/>
                <a:ea typeface="Times New Roman" panose="02020603050405020304" pitchFamily="18" charset="0"/>
                <a:cs typeface="Arial" panose="020B0604020202020204" pitchFamily="34" charset="0"/>
              </a:rPr>
              <a:t>As fallows Helms, M. M., &amp; Nixon, J. (2010).  states that the objective of this study is to examine the application and evolution of the strategic management technique known as Strengths-Weaknesses-Opportunities-Threats (SWOT) analysis. The outcomes of both the positive and negative aspects of SWOT analysis will give a comprehensive understanding of the process and assist in the formulation of new hypotheses. Based on Goodwin, A. (2022).</a:t>
            </a:r>
            <a:endParaRPr lang="en-GB" sz="44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4400" dirty="0">
                <a:effectLst/>
                <a:latin typeface="Arial" panose="020B0604020202020204" pitchFamily="34" charset="0"/>
                <a:ea typeface="Times New Roman" panose="02020603050405020304" pitchFamily="18" charset="0"/>
                <a:cs typeface="Arial" panose="020B0604020202020204" pitchFamily="34" charset="0"/>
              </a:rPr>
              <a:t>Comprehending intricate and beneficial materials is challenging due to the necessity of examining their structural qualities over various length scales. Actual-life instances are now generated by quantitatively synthesising data from various studies. </a:t>
            </a:r>
            <a:br>
              <a:rPr lang="en-GB" sz="4400" dirty="0">
                <a:effectLst/>
                <a:latin typeface="Arial" panose="020B0604020202020204" pitchFamily="34" charset="0"/>
                <a:ea typeface="Times New Roman" panose="02020603050405020304" pitchFamily="18" charset="0"/>
                <a:cs typeface="Arial" panose="020B0604020202020204" pitchFamily="34" charset="0"/>
              </a:rPr>
            </a:br>
            <a:r>
              <a:rPr lang="en-GB" sz="4400" dirty="0">
                <a:effectLst/>
                <a:latin typeface="Arial" panose="020B0604020202020204" pitchFamily="34" charset="0"/>
                <a:ea typeface="Times New Roman" panose="02020603050405020304" pitchFamily="18" charset="0"/>
                <a:cs typeface="Arial" panose="020B0604020202020204" pitchFamily="34" charset="0"/>
              </a:rPr>
              <a:t>This article discusses the advantages and disadvantages of this strategy while also endorsing it, examining the mechanisms that generate structural complexity. Consistent with </a:t>
            </a:r>
            <a:r>
              <a:rPr lang="en-GB" sz="4400" dirty="0" err="1">
                <a:effectLst/>
                <a:latin typeface="Arial" panose="020B0604020202020204" pitchFamily="34" charset="0"/>
                <a:ea typeface="Times New Roman" panose="02020603050405020304" pitchFamily="18" charset="0"/>
                <a:cs typeface="Arial" panose="020B0604020202020204" pitchFamily="34" charset="0"/>
              </a:rPr>
              <a:t>Dalgic</a:t>
            </a:r>
            <a:r>
              <a:rPr lang="en-GB" sz="4400" dirty="0">
                <a:effectLst/>
                <a:latin typeface="Arial" panose="020B0604020202020204" pitchFamily="34" charset="0"/>
                <a:ea typeface="Times New Roman" panose="02020603050405020304" pitchFamily="18" charset="0"/>
                <a:cs typeface="Arial" panose="020B0604020202020204" pitchFamily="34" charset="0"/>
              </a:rPr>
              <a:t>, T., &amp; Unal, S. (2018). In the contemporary global economy, comprehending consumer behaviour is increasingly challenging. To effectively engage clients, organisations must comprehend the emotional factors that influence behaviour and decision-making. Employing Consumer Behaviour in corporate strategy is a novel perspective on decision-making processes and customer actions, emphasising business advancement and innovation. </a:t>
            </a:r>
            <a:br>
              <a:rPr lang="en-GB" sz="3400" dirty="0">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Arial" panose="020B0604020202020204" pitchFamily="34" charset="0"/>
                <a:ea typeface="Times New Roman" panose="02020603050405020304" pitchFamily="18" charset="0"/>
                <a:cs typeface="Arial" panose="020B0604020202020204" pitchFamily="34" charset="0"/>
              </a:rPr>
            </a:b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90800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6"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47" name="Picture 46" descr="Paint in motion from the bottom of the view">
            <a:extLst>
              <a:ext uri="{FF2B5EF4-FFF2-40B4-BE49-F238E27FC236}">
                <a16:creationId xmlns:a16="http://schemas.microsoft.com/office/drawing/2014/main" id="{AE9C518A-2B47-5475-ED71-7FB1AB8C9772}"/>
              </a:ext>
            </a:extLst>
          </p:cNvPr>
          <p:cNvPicPr>
            <a:picLocks noChangeAspect="1"/>
          </p:cNvPicPr>
          <p:nvPr/>
        </p:nvPicPr>
        <p:blipFill>
          <a:blip r:embed="rId3">
            <a:alphaModFix amt="60000"/>
          </a:blip>
          <a:srcRect t="12769" r="-1" b="-1"/>
          <a:stretch/>
        </p:blipFill>
        <p:spPr>
          <a:xfrm>
            <a:off x="17868" y="10"/>
            <a:ext cx="12153215" cy="6857990"/>
          </a:xfrm>
          <a:prstGeom prst="rect">
            <a:avLst/>
          </a:prstGeom>
        </p:spPr>
      </p:pic>
      <p:sp>
        <p:nvSpPr>
          <p:cNvPr id="2" name="Title 1">
            <a:extLst>
              <a:ext uri="{FF2B5EF4-FFF2-40B4-BE49-F238E27FC236}">
                <a16:creationId xmlns:a16="http://schemas.microsoft.com/office/drawing/2014/main" id="{7B7E9A47-2653-4F31-B5D7-3E9B6837EFDF}"/>
              </a:ext>
            </a:extLst>
          </p:cNvPr>
          <p:cNvSpPr>
            <a:spLocks noGrp="1"/>
          </p:cNvSpPr>
          <p:nvPr>
            <p:ph type="ctrTitle"/>
          </p:nvPr>
        </p:nvSpPr>
        <p:spPr>
          <a:xfrm>
            <a:off x="3164583" y="686020"/>
            <a:ext cx="5859787" cy="2742980"/>
          </a:xfrm>
        </p:spPr>
        <p:txBody>
          <a:bodyPr>
            <a:normAutofit/>
          </a:bodyPr>
          <a:lstStyle/>
          <a:p>
            <a:pPr>
              <a:lnSpc>
                <a:spcPct val="107000"/>
              </a:lnSpc>
              <a:spcAft>
                <a:spcPts val="12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br>
              <a:rPr lang="en-GB" sz="1800" dirty="0">
                <a:effectLst/>
                <a:latin typeface="Aptos" panose="020B0004020202020204" pitchFamily="34" charset="0"/>
                <a:ea typeface="Aptos" panose="020B0004020202020204" pitchFamily="34" charset="0"/>
                <a:cs typeface="Arial" panose="020B0604020202020204" pitchFamily="34" charset="0"/>
              </a:rPr>
            </a:br>
            <a:endParaRPr lang="en-GB" dirty="0">
              <a:solidFill>
                <a:srgbClr val="FFFFFF"/>
              </a:solidFill>
            </a:endParaRPr>
          </a:p>
        </p:txBody>
      </p:sp>
      <p:sp>
        <p:nvSpPr>
          <p:cNvPr id="3" name="Subtitle 2">
            <a:extLst>
              <a:ext uri="{FF2B5EF4-FFF2-40B4-BE49-F238E27FC236}">
                <a16:creationId xmlns:a16="http://schemas.microsoft.com/office/drawing/2014/main" id="{0E4D32FB-6D3C-595E-1059-45C0F81995D0}"/>
              </a:ext>
            </a:extLst>
          </p:cNvPr>
          <p:cNvSpPr>
            <a:spLocks noGrp="1"/>
          </p:cNvSpPr>
          <p:nvPr>
            <p:ph type="subTitle" idx="1"/>
          </p:nvPr>
        </p:nvSpPr>
        <p:spPr>
          <a:xfrm>
            <a:off x="3164583" y="2943020"/>
            <a:ext cx="5279428" cy="1742491"/>
          </a:xfrm>
        </p:spPr>
        <p:txBody>
          <a:bodyPr>
            <a:normAutofit/>
          </a:bodyPr>
          <a:lstStyle/>
          <a:p>
            <a:pPr algn="ctr"/>
            <a:r>
              <a:rPr lang="en-GB" dirty="0">
                <a:solidFill>
                  <a:srgbClr val="FFFFFF"/>
                </a:solidFill>
              </a:rPr>
              <a:t>Lux Nail Studio</a:t>
            </a:r>
          </a:p>
        </p:txBody>
      </p:sp>
      <p:grpSp>
        <p:nvGrpSpPr>
          <p:cNvPr id="48" name="Group 47">
            <a:extLst>
              <a:ext uri="{FF2B5EF4-FFF2-40B4-BE49-F238E27FC236}">
                <a16:creationId xmlns:a16="http://schemas.microsoft.com/office/drawing/2014/main" id="{3A87D413-7BAA-462C-B2E4-D3E7F1B849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12" name="Oval 11">
              <a:extLst>
                <a:ext uri="{FF2B5EF4-FFF2-40B4-BE49-F238E27FC236}">
                  <a16:creationId xmlns:a16="http://schemas.microsoft.com/office/drawing/2014/main" id="{7C2E2750-B9DE-455A-B750-2FAFF87D8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Graphic 9">
              <a:extLst>
                <a:ext uri="{FF2B5EF4-FFF2-40B4-BE49-F238E27FC236}">
                  <a16:creationId xmlns:a16="http://schemas.microsoft.com/office/drawing/2014/main" id="{A77A1618-AFD3-49E5-A4AC-89FA51FA9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4" name="Freeform: Shape 13">
              <a:extLst>
                <a:ext uri="{FF2B5EF4-FFF2-40B4-BE49-F238E27FC236}">
                  <a16:creationId xmlns:a16="http://schemas.microsoft.com/office/drawing/2014/main" id="{DA76DC57-ED9C-40FB-A897-CDD7D62229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5" name="Freeform: Shape 14">
              <a:extLst>
                <a:ext uri="{FF2B5EF4-FFF2-40B4-BE49-F238E27FC236}">
                  <a16:creationId xmlns:a16="http://schemas.microsoft.com/office/drawing/2014/main" id="{6BB714E6-B071-4696-ACD5-A9A96F9299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A303CB3D-0086-4A58-BDAE-F18B143EE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8AB02D57-74BD-4B38-94E0-EF2F291E0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3340591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B8E286-DB25-1289-79D8-95AD59885193}"/>
              </a:ext>
            </a:extLst>
          </p:cNvPr>
          <p:cNvSpPr txBox="1"/>
          <p:nvPr/>
        </p:nvSpPr>
        <p:spPr>
          <a:xfrm>
            <a:off x="119818" y="813500"/>
            <a:ext cx="12192000" cy="3301545"/>
          </a:xfrm>
          <a:prstGeom prst="rect">
            <a:avLst/>
          </a:prstGeom>
          <a:noFill/>
        </p:spPr>
        <p:txBody>
          <a:bodyPr wrap="square">
            <a:spAutoFit/>
          </a:bodyPr>
          <a:lstStyle/>
          <a:p>
            <a:pPr>
              <a:lnSpc>
                <a:spcPct val="107000"/>
              </a:lnSpc>
              <a:spcAft>
                <a:spcPts val="12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Business Plan.</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Business Name: Lux Nails Studio Sector:</a:t>
            </a:r>
            <a:endParaRPr lang="en-GB" sz="1100" dirty="0">
              <a:effectLst/>
              <a:latin typeface="Aptos" panose="020B0004020202020204" pitchFamily="34" charset="0"/>
              <a:ea typeface="Aptos" panose="020B0004020202020204" pitchFamily="34" charset="0"/>
              <a:cs typeface="Arial" panose="020B0604020202020204" pitchFamily="34" charset="0"/>
            </a:endParaRPr>
          </a:p>
          <a:p>
            <a:r>
              <a:rPr lang="en-GB" sz="1100" dirty="0">
                <a:effectLst/>
                <a:latin typeface="Arial" panose="020B0604020202020204" pitchFamily="34" charset="0"/>
                <a:ea typeface="Times New Roman" panose="02020603050405020304" pitchFamily="18" charset="0"/>
              </a:rPr>
              <a:t> Beauty and Personal Care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Lux Nails Studio aims to deliver high-quality, trendy, and hygienic nail care services to contemporary urban workers. We focus on providing a high-end experience using eco-friendly and non-toxic materials and putting an emphasis on relaxing and customisation for each customer.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1.Target Audience: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Professionals, beauty enthusiasts, and health-conscious women aged 18 to 50 seeking fashionable nail art and cruelty-free, eco-friendly products.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Essential commodities and services: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Classic, gel, and plastic nail polishes are all offered for manicures and pedicures.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Nail art: bespoke designs for fashion-conscious clients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Services at the spa include paraffin baths and massages for the hands and feet.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Ecologically sustainable Organic nail polish and treatments are available alternatives.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Membership Packages: Discounts for frequent users and individuals who enrol in a monthly subscription plan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2. The legal framework of the new enterprise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Structure of the Company: Lux Nails Studio will be a Limited Liability Company (LLC). This legal structure lets us keep the owner's personal risk to a minimum while giving us management flexibility and tax efficiency. A clear way to get money from investors is also provided, and the business is legally protected.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3. The people who run the business </a:t>
            </a:r>
            <a:endParaRPr lang="en-GB" sz="1100" dirty="0"/>
          </a:p>
        </p:txBody>
      </p:sp>
    </p:spTree>
    <p:extLst>
      <p:ext uri="{BB962C8B-B14F-4D97-AF65-F5344CB8AC3E}">
        <p14:creationId xmlns:p14="http://schemas.microsoft.com/office/powerpoint/2010/main" val="3425524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EFAFD9-6916-5AE9-7B83-6C6CD34D97D3}"/>
              </a:ext>
            </a:extLst>
          </p:cNvPr>
          <p:cNvSpPr txBox="1"/>
          <p:nvPr/>
        </p:nvSpPr>
        <p:spPr>
          <a:xfrm flipH="1">
            <a:off x="0" y="0"/>
            <a:ext cx="12243756" cy="4093428"/>
          </a:xfrm>
          <a:prstGeom prst="rect">
            <a:avLst/>
          </a:prstGeom>
          <a:noFill/>
        </p:spPr>
        <p:txBody>
          <a:bodyPr wrap="square">
            <a:spAutoFit/>
          </a:bodyPr>
          <a:lstStyle/>
          <a:p>
            <a:r>
              <a:rPr lang="en-GB" sz="1100" dirty="0">
                <a:effectLst/>
                <a:latin typeface="Arial" panose="020B0604020202020204" pitchFamily="34" charset="0"/>
                <a:ea typeface="Times New Roman" panose="02020603050405020304" pitchFamily="18" charset="0"/>
              </a:rPr>
              <a:t>Owner: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Tanya Georgieva, CEO and founder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A lot of experience in the beauty and health business, with a focus on customer service and nail care.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Workers: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There are two full-time nail technicians who are trained experts who can do a variety of manicures, pedicures, and nail art.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One part-time receptionist takes care of reservations, payments, and customer questions.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Cleaning and General Upkeep Staff member (1 part-time): Makes sure the place is clean, hygienic, and follows health rules.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Professional Services from Outside: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The company hired a part-time accountant to do bookkeeping, tax work, and financial reports.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I've been hired as a marketing consultant to help with branding, social media strategy, and building relationships in my community.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4. The SWOT analysis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Strengths.</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A lot of people want high-quality, eco-friendly nail care services.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Strong business image that focusses on cleanliness, luxury, and making customers happy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Staff that is trained and has a name for quality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Bad Points.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High start-up costs for things like rent, tools, and advertising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Limited funds because the most you can get for a startup is £25,000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Depending on the area customer base; possible seasonal changes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Getting chances.</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More people are becoming aware of beauty items that are safe and good for the environment. Possible agreements with spas, salons, or beauty brands that care about the environment in the area </a:t>
            </a:r>
            <a:br>
              <a:rPr lang="en-GB" sz="1100" dirty="0">
                <a:effectLst/>
                <a:latin typeface="Arial" panose="020B0604020202020204" pitchFamily="34" charset="0"/>
                <a:ea typeface="Times New Roman" panose="02020603050405020304" pitchFamily="18" charset="0"/>
              </a:rPr>
            </a:br>
            <a:r>
              <a:rPr lang="en-GB" sz="1100" dirty="0">
                <a:effectLst/>
                <a:latin typeface="Arial" panose="020B0604020202020204" pitchFamily="34" charset="0"/>
                <a:ea typeface="Times New Roman" panose="02020603050405020304" pitchFamily="18" charset="0"/>
              </a:rPr>
              <a:t>Membership programs for customers who buy from you again and again could boost trust and keep cash flow stable. </a:t>
            </a:r>
            <a:br>
              <a:rPr lang="en-GB" sz="1800" dirty="0">
                <a:effectLst/>
                <a:latin typeface="Arial" panose="020B0604020202020204" pitchFamily="34" charset="0"/>
                <a:ea typeface="Times New Roman" panose="02020603050405020304" pitchFamily="18" charset="0"/>
              </a:rPr>
            </a:br>
            <a:endParaRPr lang="en-GB" dirty="0"/>
          </a:p>
        </p:txBody>
      </p:sp>
    </p:spTree>
    <p:extLst>
      <p:ext uri="{BB962C8B-B14F-4D97-AF65-F5344CB8AC3E}">
        <p14:creationId xmlns:p14="http://schemas.microsoft.com/office/powerpoint/2010/main" val="2431797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25035B-1B38-80C6-F9B6-1A18EE530FEA}"/>
              </a:ext>
            </a:extLst>
          </p:cNvPr>
          <p:cNvSpPr txBox="1"/>
          <p:nvPr/>
        </p:nvSpPr>
        <p:spPr>
          <a:xfrm>
            <a:off x="1" y="56755"/>
            <a:ext cx="12191999" cy="6965497"/>
          </a:xfrm>
          <a:prstGeom prst="rect">
            <a:avLst/>
          </a:prstGeom>
          <a:noFill/>
        </p:spPr>
        <p:txBody>
          <a:bodyPr wrap="square">
            <a:spAutoFit/>
          </a:bodyPr>
          <a:lstStyle/>
          <a:p>
            <a:pPr>
              <a:lnSpc>
                <a:spcPct val="107000"/>
              </a:lnSpc>
              <a:spcAft>
                <a:spcPts val="1200"/>
              </a:spcAft>
            </a:pPr>
            <a:r>
              <a:rPr lang="en-GB" sz="1050" dirty="0">
                <a:effectLst/>
                <a:latin typeface="Arial" panose="020B0604020202020204" pitchFamily="34" charset="0"/>
                <a:ea typeface="Times New Roman" panose="02020603050405020304" pitchFamily="18" charset="0"/>
                <a:cs typeface="Arial" panose="020B0604020202020204" pitchFamily="34" charset="0"/>
              </a:rPr>
              <a:t>Threats.</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A lot of competition from nail salons and beauty stores that have been around for a while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The prices of cruelty-free and eco-friendly goods are going up.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When the economy is bad, people don't have as much money to spend on beauty services.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5. How to Use the Four Ps of Marketing.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Lux Nails Studio will offer high-end nail care services, with a focus on choices that are both healthy and stylish. Manicures, pedicures, and detailed nail art are some of the main services offered. Organic, non-toxic polishes are available for clients who care about the environment.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Price: The way we set our prices shows that our goods and services are high-end. For example, nail art or gel polish will cost more than the base price of £15. There will also be membership packages with discounts on regular services to get people to come back.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Place: Lux Nails Studio will be based in a modern, stylish studio in the middle of Birmingham City/New Street central train station. Our goal is to make a high-end, relaxing space that draws in busy workers and beauty fans. To make things easier for our customers, we will also let them make appointments online through our website and app.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Promotion: To show off our nail art and services, we will focus on digital marketing strategies, such as social media ads (Facebook and Instagram). Working with local leaders will bring in more customers, and referral programs and first-time customer discounts will bring in new customers. We will also take part in area beauty fairs and events to get our name out there.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6. A view of the cash flow for the first twelve months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To explain: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Due to start-up costs like salon rent, tools, and marketing, the first few months are likely to be loss-making.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By Month 5, it's expected that sales will have topped costs thanks to more informed customers and steady customer base growth.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In the later months, membership packages and paid services will help bring in more money. What’s Inside the Book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A summary of the business idea, its goods and services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How the startup company is set up legally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Staffing of the Business SWOT Analysis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How the 4Ps of Marketing Are Used to Predict Cash Flow for the First 12 Months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See also: List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1. A summary of the business idea, its goods and services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Name of the business: Lux Nails Studio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Beauty and personal care business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The goal of Lux Nails Studio is to provide modern, urban professionals with high-quality, stylish, and clean nail care services. We focus on providing a high-end experience using eco-friendly and non-toxic materials and putting an emphasis on relaxing and customisation for each customer.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Who You Want to Reach: Professionals, beauty fans, and health-conscious women ages 18 to 50 Customers looking for trendy nail art and cruelty-free, eco-friendly goods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Important goods and services: Classic, gel, and plastic nail polish are all available for manicures and pedicures. Nail art: custom designs for customers who care about fashion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Service at the spa: paraffin baths and massages for the hands and feet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Friendly to the environment Organic nail paint and treatments are an option.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Packages for members: Discounts for regular users and people who sign up for a monthly plan.</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2. The legal structure of the new business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Setup of the company: </a:t>
            </a:r>
            <a:br>
              <a:rPr lang="en-GB" sz="1050" dirty="0">
                <a:effectLst/>
                <a:latin typeface="Arial" panose="020B0604020202020204" pitchFamily="34" charset="0"/>
                <a:ea typeface="Times New Roman" panose="02020603050405020304" pitchFamily="18" charset="0"/>
                <a:cs typeface="Arial" panose="020B0604020202020204" pitchFamily="34" charset="0"/>
              </a:rPr>
            </a:br>
            <a:r>
              <a:rPr lang="en-GB" sz="1050" dirty="0">
                <a:effectLst/>
                <a:latin typeface="Arial" panose="020B0604020202020204" pitchFamily="34" charset="0"/>
                <a:ea typeface="Times New Roman" panose="02020603050405020304" pitchFamily="18" charset="0"/>
                <a:cs typeface="Arial" panose="020B0604020202020204" pitchFamily="34" charset="0"/>
              </a:rPr>
              <a:t>Lux Nails Studio will be set up as an LLC, or Limited Liability Company. This legal structure lets us keep the owner's personal risk to a minimum while giving us management flexibility and tax efficiency. A clear way to get money from investors is also provided, and the business is legally protected. </a:t>
            </a:r>
            <a:endParaRPr lang="en-GB" sz="1050" dirty="0">
              <a:effectLst/>
              <a:latin typeface="Aptos" panose="020B0004020202020204" pitchFamily="34" charset="0"/>
              <a:ea typeface="Aptos" panose="020B0004020202020204" pitchFamily="34" charset="0"/>
              <a:cs typeface="Arial" panose="020B0604020202020204" pitchFamily="34" charset="0"/>
            </a:endParaRPr>
          </a:p>
          <a:p>
            <a:br>
              <a:rPr lang="en-GB" sz="1050" dirty="0">
                <a:effectLst/>
                <a:latin typeface="Arial" panose="020B0604020202020204" pitchFamily="34" charset="0"/>
                <a:ea typeface="Times New Roman" panose="02020603050405020304" pitchFamily="18" charset="0"/>
              </a:rPr>
            </a:br>
            <a:endParaRPr lang="en-GB" sz="1050" dirty="0"/>
          </a:p>
        </p:txBody>
      </p:sp>
    </p:spTree>
    <p:extLst>
      <p:ext uri="{BB962C8B-B14F-4D97-AF65-F5344CB8AC3E}">
        <p14:creationId xmlns:p14="http://schemas.microsoft.com/office/powerpoint/2010/main" val="1413078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798163-1906-92DB-1DF7-BB3A28D5AFA3}"/>
              </a:ext>
            </a:extLst>
          </p:cNvPr>
          <p:cNvSpPr txBox="1"/>
          <p:nvPr/>
        </p:nvSpPr>
        <p:spPr>
          <a:xfrm flipH="1">
            <a:off x="-2" y="0"/>
            <a:ext cx="12133143" cy="6301725"/>
          </a:xfrm>
          <a:prstGeom prst="rect">
            <a:avLst/>
          </a:prstGeom>
          <a:noFill/>
        </p:spPr>
        <p:txBody>
          <a:bodyPr wrap="square">
            <a:spAutoFit/>
          </a:bodyPr>
          <a:lstStyle/>
          <a:p>
            <a:r>
              <a:rPr lang="en-GB" sz="1050" dirty="0">
                <a:effectLst/>
                <a:latin typeface="Arial" panose="020B0604020202020204" pitchFamily="34" charset="0"/>
                <a:ea typeface="Times New Roman" panose="02020603050405020304" pitchFamily="18" charset="0"/>
              </a:rPr>
              <a:t>3. The owner of the business oversees: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Tanya Georgieva, CEO and founder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A lot of experience in the beauty and health business, with a focus on customer service and nail care.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Workers: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There are two full-time nail technicians who are trained experts who can do a variety of manicures, pedicures, and nail art,18 years old-minimum wage 8.60£ ph.</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One part-time receptionist takes care of reservations, payments, and customer questions.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Cleaning and General Upkeep Staff member (1 part-time): Makes sure the place is clean, hygienic, and follows health rules.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Professional Services from Outside: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The company hired a part-time accountant to do bookkeeping, tax work, and financial reports.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I've been hired as a marketing consultant to help with branding, social media strategy, and building relationships in my community.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4. The SWOT analysis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Strengths;</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A lot of people want high-quality, eco-friendly nail care services.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Strong business image that focusses on cleanliness, luxury, and making customers happy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Staff with a name for quality and a lot of experience Weaknesses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High start-up costs for things like rent, tools, and advertising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Limited funds because the most you can get for a startup is £25,000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Depending on the area customer base; possible seasonal changes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Getting chances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More people are becoming aware of beauty items that are safe and good for the environment.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Possible agreements with spas, salons, or beauty brands that care about the environment in the area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Membership programs for customers who buy from you again and again could boost trust and keep cash flow stable.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Threats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A lot of competition from nail salons and beauty stores that have been around for a while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The prices of cruelty-free and eco-friendly goods are going up.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When the economy is bad, people don't have as much money to spend on beauty services.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5. 4Ps of Marketing for a Product: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Lux Nails Studio will offer high-end nail care services, with a focus on choices that are both healthy and stylish. Manicures, pedicures, and detailed nail art are some of the main services offered. Organic, non-toxic polishes are available for clients who care about the environment.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Price: The way we set our prices shows that our goods and services are high-end. For example, nail art or gel polish will cost more than the base price of £25. There will also be membership packages with discounts on regular services to get people to come back.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Place: Lux Nails Studio will be based in a modern, stylish studio in the middle of Birmingham City New Street central station the busiest area. Our goal is to make a high-end, relaxing space that draws in busy workers and beauty fans. To make things easier for our customers, we will also let them make appointments online through our website and app. </a:t>
            </a:r>
            <a:br>
              <a:rPr lang="en-GB" sz="1050" dirty="0">
                <a:effectLst/>
                <a:latin typeface="Arial" panose="020B0604020202020204" pitchFamily="34" charset="0"/>
                <a:ea typeface="Times New Roman" panose="02020603050405020304" pitchFamily="18" charset="0"/>
              </a:rPr>
            </a:br>
            <a:r>
              <a:rPr lang="en-GB" sz="1050" dirty="0">
                <a:effectLst/>
                <a:latin typeface="Arial" panose="020B0604020202020204" pitchFamily="34" charset="0"/>
                <a:ea typeface="Times New Roman" panose="02020603050405020304" pitchFamily="18" charset="0"/>
              </a:rPr>
              <a:t>Promotion: To show off our nail art and services, we will focus on digital marketing strategies, such as social media ads (Facebook and Instagram). Working with local leaders will bring in more customers, and referral programs and first-time customer discounts will bring in new customers. We will also take part in area beauty fairs and events to get our name out there. </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                                             </a:t>
            </a:r>
            <a:br>
              <a:rPr lang="en-GB" sz="1800" dirty="0">
                <a:effectLst/>
                <a:latin typeface="Arial" panose="020B0604020202020204" pitchFamily="34" charset="0"/>
                <a:ea typeface="Times New Roman" panose="02020603050405020304" pitchFamily="18" charset="0"/>
              </a:rPr>
            </a:br>
            <a:endParaRPr lang="en-GB" dirty="0"/>
          </a:p>
        </p:txBody>
      </p:sp>
    </p:spTree>
    <p:extLst>
      <p:ext uri="{BB962C8B-B14F-4D97-AF65-F5344CB8AC3E}">
        <p14:creationId xmlns:p14="http://schemas.microsoft.com/office/powerpoint/2010/main" val="3873124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1F4F14E2-0D55-6C27-BFE2-66D94CD1474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3" name="Object 2">
            <a:extLst>
              <a:ext uri="{FF2B5EF4-FFF2-40B4-BE49-F238E27FC236}">
                <a16:creationId xmlns:a16="http://schemas.microsoft.com/office/drawing/2014/main" id="{1531F4C3-8BF7-83AA-78E4-0D247840FE34}"/>
              </a:ext>
            </a:extLst>
          </p:cNvPr>
          <p:cNvGraphicFramePr>
            <a:graphicFrameLocks noChangeAspect="1"/>
          </p:cNvGraphicFramePr>
          <p:nvPr>
            <p:extLst>
              <p:ext uri="{D42A27DB-BD31-4B8C-83A1-F6EECF244321}">
                <p14:modId xmlns:p14="http://schemas.microsoft.com/office/powerpoint/2010/main" val="3980099378"/>
              </p:ext>
            </p:extLst>
          </p:nvPr>
        </p:nvGraphicFramePr>
        <p:xfrm>
          <a:off x="4445876" y="3254003"/>
          <a:ext cx="942975" cy="628650"/>
        </p:xfrm>
        <a:graphic>
          <a:graphicData uri="http://schemas.openxmlformats.org/presentationml/2006/ole">
            <mc:AlternateContent xmlns:mc="http://schemas.openxmlformats.org/markup-compatibility/2006">
              <mc:Choice xmlns:v="urn:schemas-microsoft-com:vml" Requires="v">
                <p:oleObj name="Worksheet" showAsIcon="1" r:id="rId2" imgW="944188" imgH="630672" progId="Excel.Sheet.12">
                  <p:embed/>
                </p:oleObj>
              </mc:Choice>
              <mc:Fallback>
                <p:oleObj name="Worksheet" showAsIcon="1" r:id="rId2" imgW="944188" imgH="630672" progId="Excel.Sheet.12">
                  <p:embed/>
                  <p:pic>
                    <p:nvPicPr>
                      <p:cNvPr id="0" name="Object 1"/>
                      <p:cNvPicPr>
                        <a:picLocks noChangeAspect="1" noChangeArrowheads="1"/>
                      </p:cNvPicPr>
                      <p:nvPr/>
                    </p:nvPicPr>
                    <p:blipFill>
                      <a:blip r:embed="rId3"/>
                      <a:srcRect/>
                      <a:stretch>
                        <a:fillRect/>
                      </a:stretch>
                    </p:blipFill>
                    <p:spPr bwMode="auto">
                      <a:xfrm>
                        <a:off x="4445876" y="3254003"/>
                        <a:ext cx="942975" cy="6286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1080694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504D6D-9827-1614-07B1-4146A6EFC513}"/>
              </a:ext>
            </a:extLst>
          </p:cNvPr>
          <p:cNvSpPr txBox="1"/>
          <p:nvPr/>
        </p:nvSpPr>
        <p:spPr>
          <a:xfrm>
            <a:off x="3047475" y="646641"/>
            <a:ext cx="6094948" cy="2527230"/>
          </a:xfrm>
          <a:prstGeom prst="rect">
            <a:avLst/>
          </a:prstGeom>
          <a:noFill/>
        </p:spPr>
        <p:txBody>
          <a:bodyPr wrap="square">
            <a:spAutoFit/>
          </a:bodyPr>
          <a:lstStyle/>
          <a:p>
            <a:pPr>
              <a:lnSpc>
                <a:spcPct val="107000"/>
              </a:lnSpc>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100" dirty="0">
                <a:effectLst/>
                <a:latin typeface="Arial" panose="020B0604020202020204" pitchFamily="34" charset="0"/>
                <a:ea typeface="Times New Roman" panose="02020603050405020304" pitchFamily="18" charset="0"/>
                <a:cs typeface="Arial" panose="020B0604020202020204" pitchFamily="34" charset="0"/>
              </a:rPr>
              <a:t>Conclusion</a:t>
            </a:r>
            <a:endParaRPr lang="en-GB" sz="1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12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At the end of the plan for business demonstrates a definitive and pragmatic opportunity for success in the SME sector. The organisation is positioned to succeed within a highly competitive marketplace by offering innovative products and services, targeting a specialised niche, and employing strategic marketing methods. The £25,000 cash will provide the business with the necessary capital to commence operations, acquire essential tools, and execute its initial phase of activities.</a:t>
            </a:r>
            <a:br>
              <a:rPr lang="en-GB" sz="1100" dirty="0">
                <a:effectLst/>
                <a:latin typeface="Arial" panose="020B0604020202020204" pitchFamily="34" charset="0"/>
                <a:ea typeface="Times New Roman" panose="02020603050405020304" pitchFamily="18" charset="0"/>
                <a:cs typeface="Arial" panose="020B0604020202020204" pitchFamily="34" charset="0"/>
              </a:rPr>
            </a:br>
            <a:r>
              <a:rPr lang="en-GB" sz="1100" dirty="0">
                <a:effectLst/>
                <a:latin typeface="Arial" panose="020B0604020202020204" pitchFamily="34" charset="0"/>
                <a:ea typeface="Times New Roman" panose="02020603050405020304" pitchFamily="18" charset="0"/>
                <a:cs typeface="Arial" panose="020B0604020202020204" pitchFamily="34" charset="0"/>
              </a:rPr>
              <a:t>Lux Nail Salon may achieve consistent profitability, expand its marketplace share, and provide long-term value to investors by implementing a clear managerial structure, prioritising customer satisfaction, and committing to growth and sustainability. This strategy demonstrates the strategic foresight and prudent financial management essential for maintaining profitability and competitiveness in the future. </a:t>
            </a:r>
            <a:endParaRPr lang="en-GB" sz="1100" dirty="0"/>
          </a:p>
        </p:txBody>
      </p:sp>
    </p:spTree>
    <p:extLst>
      <p:ext uri="{BB962C8B-B14F-4D97-AF65-F5344CB8AC3E}">
        <p14:creationId xmlns:p14="http://schemas.microsoft.com/office/powerpoint/2010/main" val="1087667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0AE9FA8-D859-6217-03E1-D87971E8436C}"/>
              </a:ext>
            </a:extLst>
          </p:cNvPr>
          <p:cNvPicPr>
            <a:picLocks noChangeAspect="1"/>
          </p:cNvPicPr>
          <p:nvPr/>
        </p:nvPicPr>
        <p:blipFill>
          <a:blip r:embed="rId2"/>
          <a:stretch>
            <a:fillRect/>
          </a:stretch>
        </p:blipFill>
        <p:spPr>
          <a:xfrm>
            <a:off x="1240959" y="313555"/>
            <a:ext cx="5733288" cy="5862828"/>
          </a:xfrm>
          <a:prstGeom prst="rect">
            <a:avLst/>
          </a:prstGeom>
        </p:spPr>
      </p:pic>
    </p:spTree>
    <p:extLst>
      <p:ext uri="{BB962C8B-B14F-4D97-AF65-F5344CB8AC3E}">
        <p14:creationId xmlns:p14="http://schemas.microsoft.com/office/powerpoint/2010/main" val="2830994867"/>
      </p:ext>
    </p:extLst>
  </p:cSld>
  <p:clrMapOvr>
    <a:masterClrMapping/>
  </p:clrMapOvr>
</p:sld>
</file>

<file path=ppt/theme/theme1.xml><?xml version="1.0" encoding="utf-8"?>
<a:theme xmlns:a="http://schemas.openxmlformats.org/drawingml/2006/main" name="TropicVTI">
  <a:themeElements>
    <a:clrScheme name="AnalogousFromLightSeedLeftStep">
      <a:dk1>
        <a:srgbClr val="000000"/>
      </a:dk1>
      <a:lt1>
        <a:srgbClr val="FFFFFF"/>
      </a:lt1>
      <a:dk2>
        <a:srgbClr val="312441"/>
      </a:dk2>
      <a:lt2>
        <a:srgbClr val="E2E8E6"/>
      </a:lt2>
      <a:accent1>
        <a:srgbClr val="EE6E96"/>
      </a:accent1>
      <a:accent2>
        <a:srgbClr val="EB4EC0"/>
      </a:accent2>
      <a:accent3>
        <a:srgbClr val="DC6EEE"/>
      </a:accent3>
      <a:accent4>
        <a:srgbClr val="924EEB"/>
      </a:accent4>
      <a:accent5>
        <a:srgbClr val="716EEE"/>
      </a:accent5>
      <a:accent6>
        <a:srgbClr val="4E8CEB"/>
      </a:accent6>
      <a:hlink>
        <a:srgbClr val="568F7D"/>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952</TotalTime>
  <Words>2910</Words>
  <Application>Microsoft Office PowerPoint</Application>
  <PresentationFormat>Widescreen</PresentationFormat>
  <Paragraphs>24</Paragraphs>
  <Slides>12</Slides>
  <Notes>1</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8" baseType="lpstr">
      <vt:lpstr>Aptos</vt:lpstr>
      <vt:lpstr>Arial</vt:lpstr>
      <vt:lpstr>Gill Sans Nova</vt:lpstr>
      <vt:lpstr>Times New Roman</vt:lpstr>
      <vt:lpstr>TropicVTI</vt:lpstr>
      <vt:lpstr>Worksheet</vt:lpstr>
      <vt:lpstr>PowerPoint Presentation</vt:lpstr>
      <vt:lpstr>  Contents of the Book. Introduction. A concise overview of the business concept, including its products and services. The legal structure of the new company  How the company is run SWOT analysis.  Utilisation of the 4Ps of Marketing to Forecast Cash Flow for the Initial 12 Months. A Synopsis of the Business Concept, Products, and Services.  Compilation of References. Cash Flow template.  </vt:lpstr>
      <vt:lpstr>PowerPoint Presentation</vt:lpstr>
      <vt:lpstr> </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Tanya Georgieva Georgieva (2028228)</dc:creator>
  <cp:lastModifiedBy>Tanya Georgieva Georgieva (2028228)</cp:lastModifiedBy>
  <cp:revision>5</cp:revision>
  <dcterms:created xsi:type="dcterms:W3CDTF">2024-11-01T13:12:31Z</dcterms:created>
  <dcterms:modified xsi:type="dcterms:W3CDTF">2024-11-10T18:21:13Z</dcterms:modified>
</cp:coreProperties>
</file>