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2.xml" ContentType="application/vnd.openxmlformats-officedocument.presentationml.tags+xml"/>
  <Override PartName="/ppt/notesSlides/notesSlide39.xml" ContentType="application/vnd.openxmlformats-officedocument.presentationml.notesSlide+xml"/>
  <Override PartName="/ppt/tags/tag3.xml" ContentType="application/vnd.openxmlformats-officedocument.presentationml.tags+xml"/>
  <Override PartName="/ppt/notesSlides/notesSlide40.xml" ContentType="application/vnd.openxmlformats-officedocument.presentationml.notesSlide+xml"/>
  <Override PartName="/ppt/tags/tag4.xml" ContentType="application/vnd.openxmlformats-officedocument.presentationml.tags+xml"/>
  <Override PartName="/ppt/notesSlides/notesSlide41.xml" ContentType="application/vnd.openxmlformats-officedocument.presentationml.notesSlide+xml"/>
  <Override PartName="/ppt/tags/tag5.xml" ContentType="application/vnd.openxmlformats-officedocument.presentationml.tags+xml"/>
  <Override PartName="/ppt/notesSlides/notesSlide42.xml" ContentType="application/vnd.openxmlformats-officedocument.presentationml.notesSlide+xml"/>
  <Override PartName="/ppt/tags/tag6.xml" ContentType="application/vnd.openxmlformats-officedocument.presentationml.tags+xml"/>
  <Override PartName="/ppt/notesSlides/notesSlide43.xml" ContentType="application/vnd.openxmlformats-officedocument.presentationml.notesSlide+xml"/>
  <Override PartName="/ppt/tags/tag7.xml" ContentType="application/vnd.openxmlformats-officedocument.presentationml.tags+xml"/>
  <Override PartName="/ppt/notesSlides/notesSlide44.xml" ContentType="application/vnd.openxmlformats-officedocument.presentationml.notesSlide+xml"/>
  <Override PartName="/ppt/tags/tag8.xml" ContentType="application/vnd.openxmlformats-officedocument.presentationml.tags+xml"/>
  <Override PartName="/ppt/notesSlides/notesSlide45.xml" ContentType="application/vnd.openxmlformats-officedocument.presentationml.notesSlide+xml"/>
  <Override PartName="/ppt/tags/tag9.xml" ContentType="application/vnd.openxmlformats-officedocument.presentationml.tags+xml"/>
  <Override PartName="/ppt/notesSlides/notesSlide46.xml" ContentType="application/vnd.openxmlformats-officedocument.presentationml.notesSlide+xml"/>
  <Override PartName="/ppt/tags/tag10.xml" ContentType="application/vnd.openxmlformats-officedocument.presentationml.tags+xml"/>
  <Override PartName="/ppt/notesSlides/notesSlide47.xml" ContentType="application/vnd.openxmlformats-officedocument.presentationml.notesSlide+xml"/>
  <Override PartName="/ppt/tags/tag11.xml" ContentType="application/vnd.openxmlformats-officedocument.presentationml.tags+xml"/>
  <Override PartName="/ppt/notesSlides/notesSlide48.xml" ContentType="application/vnd.openxmlformats-officedocument.presentationml.notesSlide+xml"/>
  <Override PartName="/ppt/tags/tag12.xml" ContentType="application/vnd.openxmlformats-officedocument.presentationml.tags+xml"/>
  <Override PartName="/ppt/notesSlides/notesSlide49.xml" ContentType="application/vnd.openxmlformats-officedocument.presentationml.notesSlide+xml"/>
  <Override PartName="/ppt/tags/tag13.xml" ContentType="application/vnd.openxmlformats-officedocument.presentationml.tags+xml"/>
  <Override PartName="/ppt/notesSlides/notesSlide50.xml" ContentType="application/vnd.openxmlformats-officedocument.presentationml.notesSlide+xml"/>
  <Override PartName="/ppt/tags/tag14.xml" ContentType="application/vnd.openxmlformats-officedocument.presentationml.tags+xml"/>
  <Override PartName="/ppt/notesSlides/notesSlide51.xml" ContentType="application/vnd.openxmlformats-officedocument.presentationml.notesSlide+xml"/>
  <Override PartName="/ppt/tags/tag15.xml" ContentType="application/vnd.openxmlformats-officedocument.presentationml.tags+xml"/>
  <Override PartName="/ppt/notesSlides/notesSlide52.xml" ContentType="application/vnd.openxmlformats-officedocument.presentationml.notesSlide+xml"/>
  <Override PartName="/ppt/tags/tag16.xml" ContentType="application/vnd.openxmlformats-officedocument.presentationml.tags+xml"/>
  <Override PartName="/ppt/notesSlides/notesSlide53.xml" ContentType="application/vnd.openxmlformats-officedocument.presentationml.notesSlide+xml"/>
  <Override PartName="/ppt/tags/tag17.xml" ContentType="application/vnd.openxmlformats-officedocument.presentationml.tags+xml"/>
  <Override PartName="/ppt/notesSlides/notesSlide54.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55.xml" ContentType="application/vnd.openxmlformats-officedocument.presentationml.notesSlide+xml"/>
  <Override PartName="/ppt/tags/tag20.xml" ContentType="application/vnd.openxmlformats-officedocument.presentationml.tags+xml"/>
  <Override PartName="/ppt/notesSlides/notesSlide56.xml" ContentType="application/vnd.openxmlformats-officedocument.presentationml.notesSlide+xml"/>
  <Override PartName="/ppt/tags/tag21.xml" ContentType="application/vnd.openxmlformats-officedocument.presentationml.tags+xml"/>
  <Override PartName="/ppt/notesSlides/notesSlide57.xml" ContentType="application/vnd.openxmlformats-officedocument.presentationml.notesSlide+xml"/>
  <Override PartName="/ppt/tags/tag22.xml" ContentType="application/vnd.openxmlformats-officedocument.presentationml.tags+xml"/>
  <Override PartName="/ppt/notesSlides/notesSlide58.xml" ContentType="application/vnd.openxmlformats-officedocument.presentationml.notesSlide+xml"/>
  <Override PartName="/ppt/tags/tag23.xml" ContentType="application/vnd.openxmlformats-officedocument.presentationml.tags+xml"/>
  <Override PartName="/ppt/notesSlides/notesSlide59.xml" ContentType="application/vnd.openxmlformats-officedocument.presentationml.notesSlide+xml"/>
  <Override PartName="/ppt/tags/tag24.xml" ContentType="application/vnd.openxmlformats-officedocument.presentationml.tags+xml"/>
  <Override PartName="/ppt/notesSlides/notesSlide60.xml" ContentType="application/vnd.openxmlformats-officedocument.presentationml.notesSlide+xml"/>
  <Override PartName="/ppt/tags/tag25.xml" ContentType="application/vnd.openxmlformats-officedocument.presentationml.tags+xml"/>
  <Override PartName="/ppt/notesSlides/notesSlide61.xml" ContentType="application/vnd.openxmlformats-officedocument.presentationml.notesSlide+xml"/>
  <Override PartName="/ppt/tags/tag26.xml" ContentType="application/vnd.openxmlformats-officedocument.presentationml.tags+xml"/>
  <Override PartName="/ppt/notesSlides/notesSlide62.xml" ContentType="application/vnd.openxmlformats-officedocument.presentationml.notesSlide+xml"/>
  <Override PartName="/ppt/tags/tag27.xml" ContentType="application/vnd.openxmlformats-officedocument.presentationml.tags+xml"/>
  <Override PartName="/ppt/notesSlides/notesSlide63.xml" ContentType="application/vnd.openxmlformats-officedocument.presentationml.notesSlide+xml"/>
  <Override PartName="/ppt/tags/tag28.xml" ContentType="application/vnd.openxmlformats-officedocument.presentationml.tags+xml"/>
  <Override PartName="/ppt/notesSlides/notesSlide64.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notesSlides/notesSlide65.xml" ContentType="application/vnd.openxmlformats-officedocument.presentationml.notesSlide+xml"/>
  <Override PartName="/ppt/tags/tag31.xml" ContentType="application/vnd.openxmlformats-officedocument.presentationml.tags+xml"/>
  <Override PartName="/ppt/notesSlides/notesSlide66.xml" ContentType="application/vnd.openxmlformats-officedocument.presentationml.notesSlide+xml"/>
  <Override PartName="/ppt/tags/tag32.xml" ContentType="application/vnd.openxmlformats-officedocument.presentationml.tags+xml"/>
  <Override PartName="/ppt/notesSlides/notesSlide67.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notesSlides/notesSlide68.xml" ContentType="application/vnd.openxmlformats-officedocument.presentationml.notesSlide+xml"/>
  <Override PartName="/ppt/tags/tag35.xml" ContentType="application/vnd.openxmlformats-officedocument.presentationml.tags+xml"/>
  <Override PartName="/ppt/notesSlides/notesSlide69.xml" ContentType="application/vnd.openxmlformats-officedocument.presentationml.notesSlide+xml"/>
  <Override PartName="/ppt/tags/tag36.xml" ContentType="application/vnd.openxmlformats-officedocument.presentationml.tags+xml"/>
  <Override PartName="/ppt/notesSlides/notesSlide70.xml" ContentType="application/vnd.openxmlformats-officedocument.presentationml.notesSlide+xml"/>
  <Override PartName="/ppt/tags/tag37.xml" ContentType="application/vnd.openxmlformats-officedocument.presentationml.tags+xml"/>
  <Override PartName="/ppt/notesSlides/notesSlide71.xml" ContentType="application/vnd.openxmlformats-officedocument.presentationml.notesSlide+xml"/>
  <Override PartName="/ppt/tags/tag38.xml" ContentType="application/vnd.openxmlformats-officedocument.presentationml.tags+xml"/>
  <Override PartName="/ppt/notesSlides/notesSlide72.xml" ContentType="application/vnd.openxmlformats-officedocument.presentationml.notesSlide+xml"/>
  <Override PartName="/ppt/tags/tag39.xml" ContentType="application/vnd.openxmlformats-officedocument.presentationml.tags+xml"/>
  <Override PartName="/ppt/notesSlides/notesSlide73.xml" ContentType="application/vnd.openxmlformats-officedocument.presentationml.notesSlide+xml"/>
  <Override PartName="/ppt/tags/tag40.xml" ContentType="application/vnd.openxmlformats-officedocument.presentationml.tags+xml"/>
  <Override PartName="/ppt/tags/tag41.xml" ContentType="application/vnd.openxmlformats-officedocument.presentationml.tags+xml"/>
  <Override PartName="/ppt/notesSlides/notesSlide74.xml" ContentType="application/vnd.openxmlformats-officedocument.presentationml.notesSlide+xml"/>
  <Override PartName="/ppt/tags/tag42.xml" ContentType="application/vnd.openxmlformats-officedocument.presentationml.tags+xml"/>
  <Override PartName="/ppt/notesSlides/notesSlide75.xml" ContentType="application/vnd.openxmlformats-officedocument.presentationml.notesSlide+xml"/>
  <Override PartName="/ppt/tags/tag43.xml" ContentType="application/vnd.openxmlformats-officedocument.presentationml.tags+xml"/>
  <Override PartName="/ppt/notesSlides/notesSlide76.xml" ContentType="application/vnd.openxmlformats-officedocument.presentationml.notesSlide+xml"/>
  <Override PartName="/ppt/tags/tag44.xml" ContentType="application/vnd.openxmlformats-officedocument.presentationml.tags+xml"/>
  <Override PartName="/ppt/notesSlides/notesSlide77.xml" ContentType="application/vnd.openxmlformats-officedocument.presentationml.notesSlide+xml"/>
  <Override PartName="/ppt/tags/tag45.xml" ContentType="application/vnd.openxmlformats-officedocument.presentationml.tags+xml"/>
  <Override PartName="/ppt/notesSlides/notesSlide78.xml" ContentType="application/vnd.openxmlformats-officedocument.presentationml.notesSlide+xml"/>
  <Override PartName="/ppt/tags/tag46.xml" ContentType="application/vnd.openxmlformats-officedocument.presentationml.tags+xml"/>
  <Override PartName="/ppt/notesSlides/notesSlide79.xml" ContentType="application/vnd.openxmlformats-officedocument.presentationml.notesSlide+xml"/>
  <Override PartName="/ppt/tags/tag47.xml" ContentType="application/vnd.openxmlformats-officedocument.presentationml.tags+xml"/>
  <Override PartName="/ppt/tags/tag48.xml" ContentType="application/vnd.openxmlformats-officedocument.presentationml.tags+xml"/>
  <Override PartName="/ppt/notesSlides/notesSlide80.xml" ContentType="application/vnd.openxmlformats-officedocument.presentationml.notesSlide+xml"/>
  <Override PartName="/ppt/tags/tag49.xml" ContentType="application/vnd.openxmlformats-officedocument.presentationml.tags+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7"/>
  </p:notesMasterIdLst>
  <p:handoutMasterIdLst>
    <p:handoutMasterId r:id="rId178"/>
  </p:handoutMasterIdLst>
  <p:sldIdLst>
    <p:sldId id="303" r:id="rId5"/>
    <p:sldId id="463" r:id="rId6"/>
    <p:sldId id="707" r:id="rId7"/>
    <p:sldId id="659" r:id="rId8"/>
    <p:sldId id="662" r:id="rId9"/>
    <p:sldId id="617" r:id="rId10"/>
    <p:sldId id="624" r:id="rId11"/>
    <p:sldId id="618" r:id="rId12"/>
    <p:sldId id="635" r:id="rId13"/>
    <p:sldId id="668" r:id="rId14"/>
    <p:sldId id="669" r:id="rId15"/>
    <p:sldId id="670" r:id="rId16"/>
    <p:sldId id="660" r:id="rId17"/>
    <p:sldId id="616" r:id="rId18"/>
    <p:sldId id="341" r:id="rId19"/>
    <p:sldId id="619" r:id="rId20"/>
    <p:sldId id="663" r:id="rId21"/>
    <p:sldId id="666" r:id="rId22"/>
    <p:sldId id="613" r:id="rId23"/>
    <p:sldId id="614" r:id="rId24"/>
    <p:sldId id="321" r:id="rId25"/>
    <p:sldId id="328" r:id="rId26"/>
    <p:sldId id="615" r:id="rId27"/>
    <p:sldId id="324" r:id="rId28"/>
    <p:sldId id="326" r:id="rId29"/>
    <p:sldId id="667" r:id="rId30"/>
    <p:sldId id="339" r:id="rId31"/>
    <p:sldId id="621" r:id="rId32"/>
    <p:sldId id="656" r:id="rId33"/>
    <p:sldId id="628" r:id="rId34"/>
    <p:sldId id="644" r:id="rId35"/>
    <p:sldId id="636" r:id="rId36"/>
    <p:sldId id="486" r:id="rId37"/>
    <p:sldId id="273" r:id="rId38"/>
    <p:sldId id="373" r:id="rId39"/>
    <p:sldId id="664" r:id="rId40"/>
    <p:sldId id="665" r:id="rId41"/>
    <p:sldId id="305" r:id="rId42"/>
    <p:sldId id="400" r:id="rId43"/>
    <p:sldId id="330" r:id="rId44"/>
    <p:sldId id="480" r:id="rId45"/>
    <p:sldId id="470" r:id="rId46"/>
    <p:sldId id="473" r:id="rId47"/>
    <p:sldId id="527" r:id="rId48"/>
    <p:sldId id="475" r:id="rId49"/>
    <p:sldId id="471" r:id="rId50"/>
    <p:sldId id="526" r:id="rId51"/>
    <p:sldId id="478" r:id="rId52"/>
    <p:sldId id="637" r:id="rId53"/>
    <p:sldId id="623" r:id="rId54"/>
    <p:sldId id="288" r:id="rId55"/>
    <p:sldId id="638" r:id="rId56"/>
    <p:sldId id="639" r:id="rId57"/>
    <p:sldId id="625" r:id="rId58"/>
    <p:sldId id="640" r:id="rId59"/>
    <p:sldId id="643" r:id="rId60"/>
    <p:sldId id="626" r:id="rId61"/>
    <p:sldId id="657" r:id="rId62"/>
    <p:sldId id="641" r:id="rId63"/>
    <p:sldId id="474" r:id="rId64"/>
    <p:sldId id="523" r:id="rId65"/>
    <p:sldId id="511" r:id="rId66"/>
    <p:sldId id="533" r:id="rId67"/>
    <p:sldId id="512" r:id="rId68"/>
    <p:sldId id="513" r:id="rId69"/>
    <p:sldId id="645" r:id="rId70"/>
    <p:sldId id="646" r:id="rId71"/>
    <p:sldId id="627" r:id="rId72"/>
    <p:sldId id="642" r:id="rId73"/>
    <p:sldId id="647" r:id="rId74"/>
    <p:sldId id="671" r:id="rId75"/>
    <p:sldId id="697" r:id="rId76"/>
    <p:sldId id="699" r:id="rId77"/>
    <p:sldId id="700" r:id="rId78"/>
    <p:sldId id="701" r:id="rId79"/>
    <p:sldId id="702" r:id="rId80"/>
    <p:sldId id="703" r:id="rId81"/>
    <p:sldId id="704" r:id="rId82"/>
    <p:sldId id="705" r:id="rId83"/>
    <p:sldId id="706" r:id="rId84"/>
    <p:sldId id="672" r:id="rId85"/>
    <p:sldId id="687" r:id="rId86"/>
    <p:sldId id="688" r:id="rId87"/>
    <p:sldId id="689" r:id="rId88"/>
    <p:sldId id="690" r:id="rId89"/>
    <p:sldId id="691" r:id="rId90"/>
    <p:sldId id="692" r:id="rId91"/>
    <p:sldId id="693" r:id="rId92"/>
    <p:sldId id="694" r:id="rId93"/>
    <p:sldId id="695" r:id="rId94"/>
    <p:sldId id="696" r:id="rId95"/>
    <p:sldId id="673" r:id="rId96"/>
    <p:sldId id="677" r:id="rId97"/>
    <p:sldId id="678" r:id="rId98"/>
    <p:sldId id="679" r:id="rId99"/>
    <p:sldId id="680" r:id="rId100"/>
    <p:sldId id="681" r:id="rId101"/>
    <p:sldId id="682" r:id="rId102"/>
    <p:sldId id="683" r:id="rId103"/>
    <p:sldId id="684" r:id="rId104"/>
    <p:sldId id="685" r:id="rId105"/>
    <p:sldId id="686" r:id="rId106"/>
    <p:sldId id="674" r:id="rId107"/>
    <p:sldId id="651" r:id="rId108"/>
    <p:sldId id="622" r:id="rId109"/>
    <p:sldId id="650" r:id="rId110"/>
    <p:sldId id="629" r:id="rId111"/>
    <p:sldId id="652" r:id="rId112"/>
    <p:sldId id="630" r:id="rId113"/>
    <p:sldId id="653" r:id="rId114"/>
    <p:sldId id="631" r:id="rId115"/>
    <p:sldId id="654" r:id="rId116"/>
    <p:sldId id="632" r:id="rId117"/>
    <p:sldId id="676" r:id="rId118"/>
    <p:sldId id="633" r:id="rId119"/>
    <p:sldId id="655" r:id="rId120"/>
    <p:sldId id="278" r:id="rId121"/>
    <p:sldId id="279" r:id="rId122"/>
    <p:sldId id="586" r:id="rId123"/>
    <p:sldId id="281" r:id="rId124"/>
    <p:sldId id="282" r:id="rId125"/>
    <p:sldId id="283" r:id="rId126"/>
    <p:sldId id="284" r:id="rId127"/>
    <p:sldId id="285" r:id="rId128"/>
    <p:sldId id="286" r:id="rId129"/>
    <p:sldId id="587" r:id="rId130"/>
    <p:sldId id="589" r:id="rId131"/>
    <p:sldId id="293" r:id="rId132"/>
    <p:sldId id="294" r:id="rId133"/>
    <p:sldId id="297" r:id="rId134"/>
    <p:sldId id="598" r:id="rId135"/>
    <p:sldId id="298" r:id="rId136"/>
    <p:sldId id="576" r:id="rId137"/>
    <p:sldId id="301" r:id="rId138"/>
    <p:sldId id="302" r:id="rId139"/>
    <p:sldId id="648" r:id="rId140"/>
    <p:sldId id="306" r:id="rId141"/>
    <p:sldId id="599" r:id="rId142"/>
    <p:sldId id="307" r:id="rId143"/>
    <p:sldId id="577" r:id="rId144"/>
    <p:sldId id="594" r:id="rId145"/>
    <p:sldId id="311" r:id="rId146"/>
    <p:sldId id="312" r:id="rId147"/>
    <p:sldId id="381" r:id="rId148"/>
    <p:sldId id="315" r:id="rId149"/>
    <p:sldId id="601" r:id="rId150"/>
    <p:sldId id="600" r:id="rId151"/>
    <p:sldId id="578" r:id="rId152"/>
    <p:sldId id="319" r:id="rId153"/>
    <p:sldId id="602" r:id="rId154"/>
    <p:sldId id="603" r:id="rId155"/>
    <p:sldId id="604" r:id="rId156"/>
    <p:sldId id="605" r:id="rId157"/>
    <p:sldId id="325" r:id="rId158"/>
    <p:sldId id="579" r:id="rId159"/>
    <p:sldId id="334" r:id="rId160"/>
    <p:sldId id="606" r:id="rId161"/>
    <p:sldId id="547" r:id="rId162"/>
    <p:sldId id="607" r:id="rId163"/>
    <p:sldId id="608" r:id="rId164"/>
    <p:sldId id="582" r:id="rId165"/>
    <p:sldId id="584" r:id="rId166"/>
    <p:sldId id="583" r:id="rId167"/>
    <p:sldId id="548" r:id="rId168"/>
    <p:sldId id="537" r:id="rId169"/>
    <p:sldId id="265" r:id="rId170"/>
    <p:sldId id="482" r:id="rId171"/>
    <p:sldId id="483" r:id="rId172"/>
    <p:sldId id="535" r:id="rId173"/>
    <p:sldId id="532" r:id="rId174"/>
    <p:sldId id="524" r:id="rId175"/>
    <p:sldId id="477" r:id="rId176"/>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A3464E-FE74-0640-8DAB-FC7F7D8FB339}" v="4" dt="2025-01-26T11:02:44.4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882" autoAdjust="0"/>
    <p:restoredTop sz="75743" autoAdjust="0"/>
  </p:normalViewPr>
  <p:slideViewPr>
    <p:cSldViewPr>
      <p:cViewPr varScale="1">
        <p:scale>
          <a:sx n="82" d="100"/>
          <a:sy n="82" d="100"/>
        </p:scale>
        <p:origin x="760" y="16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slide" Target="slides/slide166.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181" Type="http://schemas.openxmlformats.org/officeDocument/2006/relationships/theme" Target="theme/theme1.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slide" Target="slides/slide167.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5" Type="http://schemas.openxmlformats.org/officeDocument/2006/relationships/slide" Target="slides/slide71.xml"/><Relationship Id="rId96" Type="http://schemas.openxmlformats.org/officeDocument/2006/relationships/slide" Target="slides/slide92.xml"/><Relationship Id="rId140" Type="http://schemas.openxmlformats.org/officeDocument/2006/relationships/slide" Target="slides/slide136.xml"/><Relationship Id="rId161" Type="http://schemas.openxmlformats.org/officeDocument/2006/relationships/slide" Target="slides/slide157.xml"/><Relationship Id="rId182" Type="http://schemas.openxmlformats.org/officeDocument/2006/relationships/tableStyles" Target="tableStyles.xml"/><Relationship Id="rId6" Type="http://schemas.openxmlformats.org/officeDocument/2006/relationships/slide" Target="slides/slide2.xml"/><Relationship Id="rId23" Type="http://schemas.openxmlformats.org/officeDocument/2006/relationships/slide" Target="slides/slide19.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77" Type="http://schemas.openxmlformats.org/officeDocument/2006/relationships/notesMaster" Target="notesMasters/notesMaster1.xml"/><Relationship Id="rId172" Type="http://schemas.openxmlformats.org/officeDocument/2006/relationships/slide" Target="slides/slide168.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slide" Target="slides/slide16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183" Type="http://schemas.microsoft.com/office/2016/11/relationships/changesInfo" Target="changesInfos/changesInfo1.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178" Type="http://schemas.openxmlformats.org/officeDocument/2006/relationships/handoutMaster" Target="handoutMasters/handoutMaster1.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73" Type="http://schemas.openxmlformats.org/officeDocument/2006/relationships/slide" Target="slides/slide169.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slide" Target="slides/slide164.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184" Type="http://schemas.microsoft.com/office/2015/10/relationships/revisionInfo" Target="revisionInfo.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74" Type="http://schemas.openxmlformats.org/officeDocument/2006/relationships/slide" Target="slides/slide170.xml"/><Relationship Id="rId179" Type="http://schemas.openxmlformats.org/officeDocument/2006/relationships/presProps" Target="presProps.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slide" Target="slides/slide165.xml"/><Relationship Id="rId4" Type="http://schemas.openxmlformats.org/officeDocument/2006/relationships/slideMaster" Target="slideMasters/slideMaster1.xml"/><Relationship Id="rId9" Type="http://schemas.openxmlformats.org/officeDocument/2006/relationships/slide" Target="slides/slide5.xml"/><Relationship Id="rId180" Type="http://schemas.openxmlformats.org/officeDocument/2006/relationships/viewProps" Target="viewProps.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75" Type="http://schemas.openxmlformats.org/officeDocument/2006/relationships/slide" Target="slides/slide171.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6" Type="http://schemas.openxmlformats.org/officeDocument/2006/relationships/slide" Target="slides/slide172.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 Id="rId70" Type="http://schemas.openxmlformats.org/officeDocument/2006/relationships/slide" Target="slides/slide66.xml"/><Relationship Id="rId91" Type="http://schemas.openxmlformats.org/officeDocument/2006/relationships/slide" Target="slides/slide87.xml"/><Relationship Id="rId145" Type="http://schemas.openxmlformats.org/officeDocument/2006/relationships/slide" Target="slides/slide141.xml"/><Relationship Id="rId166" Type="http://schemas.openxmlformats.org/officeDocument/2006/relationships/slide" Target="slides/slide162.xml"/><Relationship Id="rId1" Type="http://schemas.openxmlformats.org/officeDocument/2006/relationships/customXml" Target="../customXml/item1.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46A3464E-FE74-0640-8DAB-FC7F7D8FB339}"/>
    <pc:docChg chg="addSld delSld modSld sldOrd">
      <pc:chgData name="James Moore" userId="2734fbee-75e6-4c68-b1e1-71d90938a1bc" providerId="ADAL" clId="{46A3464E-FE74-0640-8DAB-FC7F7D8FB339}" dt="2025-01-26T11:02:44.423" v="10" actId="404"/>
      <pc:docMkLst>
        <pc:docMk/>
      </pc:docMkLst>
      <pc:sldChg chg="modSp">
        <pc:chgData name="James Moore" userId="2734fbee-75e6-4c68-b1e1-71d90938a1bc" providerId="ADAL" clId="{46A3464E-FE74-0640-8DAB-FC7F7D8FB339}" dt="2025-01-26T11:02:44.423" v="10" actId="404"/>
        <pc:sldMkLst>
          <pc:docMk/>
          <pc:sldMk cId="0" sldId="586"/>
        </pc:sldMkLst>
        <pc:spChg chg="mod">
          <ac:chgData name="James Moore" userId="2734fbee-75e6-4c68-b1e1-71d90938a1bc" providerId="ADAL" clId="{46A3464E-FE74-0640-8DAB-FC7F7D8FB339}" dt="2025-01-26T11:02:44.423" v="10" actId="404"/>
          <ac:spMkLst>
            <pc:docMk/>
            <pc:sldMk cId="0" sldId="586"/>
            <ac:spMk id="10243" creationId="{00000000-0000-0000-0000-000000000000}"/>
          </ac:spMkLst>
        </pc:spChg>
      </pc:sldChg>
      <pc:sldChg chg="ord">
        <pc:chgData name="James Moore" userId="2734fbee-75e6-4c68-b1e1-71d90938a1bc" providerId="ADAL" clId="{46A3464E-FE74-0640-8DAB-FC7F7D8FB339}" dt="2025-01-26T10:57:42.021" v="5" actId="20578"/>
        <pc:sldMkLst>
          <pc:docMk/>
          <pc:sldMk cId="3753529204" sldId="618"/>
        </pc:sldMkLst>
      </pc:sldChg>
      <pc:sldChg chg="ord">
        <pc:chgData name="James Moore" userId="2734fbee-75e6-4c68-b1e1-71d90938a1bc" providerId="ADAL" clId="{46A3464E-FE74-0640-8DAB-FC7F7D8FB339}" dt="2025-01-26T10:57:37.235" v="4" actId="20578"/>
        <pc:sldMkLst>
          <pc:docMk/>
          <pc:sldMk cId="2652147063" sldId="624"/>
        </pc:sldMkLst>
      </pc:sldChg>
      <pc:sldChg chg="del">
        <pc:chgData name="James Moore" userId="2734fbee-75e6-4c68-b1e1-71d90938a1bc" providerId="ADAL" clId="{46A3464E-FE74-0640-8DAB-FC7F7D8FB339}" dt="2025-01-26T10:58:24.597" v="6" actId="2696"/>
        <pc:sldMkLst>
          <pc:docMk/>
          <pc:sldMk cId="1734604298" sldId="635"/>
        </pc:sldMkLst>
      </pc:sldChg>
      <pc:sldChg chg="add">
        <pc:chgData name="James Moore" userId="2734fbee-75e6-4c68-b1e1-71d90938a1bc" providerId="ADAL" clId="{46A3464E-FE74-0640-8DAB-FC7F7D8FB339}" dt="2025-01-26T10:58:34.064" v="7"/>
        <pc:sldMkLst>
          <pc:docMk/>
          <pc:sldMk cId="3985831596" sldId="635"/>
        </pc:sldMkLst>
      </pc:sldChg>
      <pc:sldChg chg="ord">
        <pc:chgData name="James Moore" userId="2734fbee-75e6-4c68-b1e1-71d90938a1bc" providerId="ADAL" clId="{46A3464E-FE74-0640-8DAB-FC7F7D8FB339}" dt="2025-01-26T10:57:11.504" v="2" actId="20578"/>
        <pc:sldMkLst>
          <pc:docMk/>
          <pc:sldMk cId="275173470" sldId="659"/>
        </pc:sldMkLst>
      </pc:sldChg>
      <pc:sldChg chg="ord">
        <pc:chgData name="James Moore" userId="2734fbee-75e6-4c68-b1e1-71d90938a1bc" providerId="ADAL" clId="{46A3464E-FE74-0640-8DAB-FC7F7D8FB339}" dt="2025-01-26T10:57:24.128" v="3" actId="20578"/>
        <pc:sldMkLst>
          <pc:docMk/>
          <pc:sldMk cId="2879423239" sldId="662"/>
        </pc:sldMkLst>
      </pc:sldChg>
      <pc:sldChg chg="add">
        <pc:chgData name="James Moore" userId="2734fbee-75e6-4c68-b1e1-71d90938a1bc" providerId="ADAL" clId="{46A3464E-FE74-0640-8DAB-FC7F7D8FB339}" dt="2025-01-26T10:58:34.064" v="7"/>
        <pc:sldMkLst>
          <pc:docMk/>
          <pc:sldMk cId="1046258373" sldId="668"/>
        </pc:sldMkLst>
      </pc:sldChg>
      <pc:sldChg chg="del">
        <pc:chgData name="James Moore" userId="2734fbee-75e6-4c68-b1e1-71d90938a1bc" providerId="ADAL" clId="{46A3464E-FE74-0640-8DAB-FC7F7D8FB339}" dt="2025-01-26T10:58:24.597" v="6" actId="2696"/>
        <pc:sldMkLst>
          <pc:docMk/>
          <pc:sldMk cId="1789629631" sldId="668"/>
        </pc:sldMkLst>
      </pc:sldChg>
      <pc:sldChg chg="del">
        <pc:chgData name="James Moore" userId="2734fbee-75e6-4c68-b1e1-71d90938a1bc" providerId="ADAL" clId="{46A3464E-FE74-0640-8DAB-FC7F7D8FB339}" dt="2025-01-26T10:58:48.516" v="8" actId="2696"/>
        <pc:sldMkLst>
          <pc:docMk/>
          <pc:sldMk cId="1912057732" sldId="669"/>
        </pc:sldMkLst>
      </pc:sldChg>
      <pc:sldChg chg="add">
        <pc:chgData name="James Moore" userId="2734fbee-75e6-4c68-b1e1-71d90938a1bc" providerId="ADAL" clId="{46A3464E-FE74-0640-8DAB-FC7F7D8FB339}" dt="2025-01-26T10:58:56.038" v="9"/>
        <pc:sldMkLst>
          <pc:docMk/>
          <pc:sldMk cId="3279699731" sldId="669"/>
        </pc:sldMkLst>
      </pc:sldChg>
      <pc:sldChg chg="del">
        <pc:chgData name="James Moore" userId="2734fbee-75e6-4c68-b1e1-71d90938a1bc" providerId="ADAL" clId="{46A3464E-FE74-0640-8DAB-FC7F7D8FB339}" dt="2025-01-26T10:58:48.516" v="8" actId="2696"/>
        <pc:sldMkLst>
          <pc:docMk/>
          <pc:sldMk cId="2361143112" sldId="670"/>
        </pc:sldMkLst>
      </pc:sldChg>
      <pc:sldChg chg="add">
        <pc:chgData name="James Moore" userId="2734fbee-75e6-4c68-b1e1-71d90938a1bc" providerId="ADAL" clId="{46A3464E-FE74-0640-8DAB-FC7F7D8FB339}" dt="2025-01-26T10:58:56.038" v="9"/>
        <pc:sldMkLst>
          <pc:docMk/>
          <pc:sldMk cId="3983506387" sldId="670"/>
        </pc:sldMkLst>
      </pc:sldChg>
      <pc:sldChg chg="add">
        <pc:chgData name="James Moore" userId="2734fbee-75e6-4c68-b1e1-71d90938a1bc" providerId="ADAL" clId="{46A3464E-FE74-0640-8DAB-FC7F7D8FB339}" dt="2025-01-26T08:42:33.014" v="0"/>
        <pc:sldMkLst>
          <pc:docMk/>
          <pc:sldMk cId="2140463925" sldId="70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26/01/2025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26/01/2025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www.cipd.co.uk/knowledge/strategy/corporate-responsibility/factsheet/" TargetMode="External"/><Relationship Id="rId4" Type="http://schemas.openxmlformats.org/officeDocument/2006/relationships/hyperlink" Target="https://www.cipd.co.uk/knowledge/strategy/governance/factsheet/"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4</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645462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19</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21</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22</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CC717A-3818-427A-BE97-A632EDFED5EB}" type="slidenum">
              <a:rPr lang="en-GB" smtClean="0"/>
              <a:t>27</a:t>
            </a:fld>
            <a:endParaRPr lang="en-GB"/>
          </a:p>
        </p:txBody>
      </p:sp>
    </p:spTree>
    <p:extLst>
      <p:ext uri="{BB962C8B-B14F-4D97-AF65-F5344CB8AC3E}">
        <p14:creationId xmlns:p14="http://schemas.microsoft.com/office/powerpoint/2010/main" val="3985837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78D98-BBEB-34A5-D261-AAFA4ABDA4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A3470-8906-D0AE-312C-FA18073D7E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623C6BD-AD01-F194-FFBB-1E5DFA461452}"/>
              </a:ext>
            </a:extLst>
          </p:cNvPr>
          <p:cNvSpPr>
            <a:spLocks noGrp="1"/>
          </p:cNvSpPr>
          <p:nvPr>
            <p:ph type="body" idx="1"/>
          </p:nvPr>
        </p:nvSpPr>
        <p:spPr/>
        <p:txBody>
          <a:bodyPr/>
          <a:lstStyle/>
          <a:p>
            <a:pPr marL="0" indent="0">
              <a:buNone/>
            </a:pPr>
            <a:r>
              <a:rPr lang="en-GB" dirty="0"/>
              <a:t>And also touched on some theory and frameworks:</a:t>
            </a:r>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B0C5DECD-E054-C8C6-530D-476EA0E75DAE}"/>
              </a:ext>
            </a:extLst>
          </p:cNvPr>
          <p:cNvSpPr>
            <a:spLocks noGrp="1"/>
          </p:cNvSpPr>
          <p:nvPr>
            <p:ph type="sldNum" sz="quarter" idx="5"/>
          </p:nvPr>
        </p:nvSpPr>
        <p:spPr/>
        <p:txBody>
          <a:bodyPr/>
          <a:lstStyle/>
          <a:p>
            <a:fld id="{A5553E8B-3C33-4B97-8EA9-05E63040F10E}" type="slidenum">
              <a:rPr lang="en-GB" smtClean="0"/>
              <a:t>31</a:t>
            </a:fld>
            <a:endParaRPr lang="en-GB"/>
          </a:p>
        </p:txBody>
      </p:sp>
    </p:spTree>
    <p:extLst>
      <p:ext uri="{BB962C8B-B14F-4D97-AF65-F5344CB8AC3E}">
        <p14:creationId xmlns:p14="http://schemas.microsoft.com/office/powerpoint/2010/main" val="3181130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EF733-2478-C420-1999-CE9EF014C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CCD9B-8235-360B-65B8-42C1FCA5C6F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E700549-77A8-E052-EAD7-80EF597330ED}"/>
              </a:ext>
            </a:extLst>
          </p:cNvPr>
          <p:cNvSpPr>
            <a:spLocks noGrp="1"/>
          </p:cNvSpPr>
          <p:nvPr>
            <p:ph type="body" idx="1"/>
          </p:nvPr>
        </p:nvSpPr>
        <p:spPr/>
        <p:txBody>
          <a:bodyPr/>
          <a:lstStyle/>
          <a:p>
            <a:pPr>
              <a:buFont typeface="Arial" pitchFamily="34" charset="0"/>
              <a:buNone/>
            </a:pPr>
            <a:endParaRPr lang="en-GB" baseline="0" dirty="0"/>
          </a:p>
          <a:p>
            <a:pPr>
              <a:buFont typeface="Arial" pitchFamily="34" charset="0"/>
              <a:buNone/>
            </a:pPr>
            <a:r>
              <a:rPr lang="en-GB" baseline="0" dirty="0"/>
              <a:t>So to give some added aspects of definitions around ethical practice we have two here to help set the scene for this module. </a:t>
            </a:r>
          </a:p>
        </p:txBody>
      </p:sp>
      <p:sp>
        <p:nvSpPr>
          <p:cNvPr id="4" name="Header Placeholder 3">
            <a:extLst>
              <a:ext uri="{FF2B5EF4-FFF2-40B4-BE49-F238E27FC236}">
                <a16:creationId xmlns:a16="http://schemas.microsoft.com/office/drawing/2014/main" id="{4D2F9A34-8ED8-A267-FD3B-9AD89BB1EB1E}"/>
              </a:ext>
            </a:extLst>
          </p:cNvPr>
          <p:cNvSpPr>
            <a:spLocks noGrp="1"/>
          </p:cNvSpPr>
          <p:nvPr>
            <p:ph type="hdr" sz="quarter" idx="10"/>
          </p:nvPr>
        </p:nvSpPr>
        <p:spPr/>
        <p:txBody>
          <a:bodyPr/>
          <a:lstStyle/>
          <a:p>
            <a:r>
              <a:rPr lang="en-GB"/>
              <a:t>insert header</a:t>
            </a:r>
          </a:p>
        </p:txBody>
      </p:sp>
      <p:sp>
        <p:nvSpPr>
          <p:cNvPr id="5" name="Slide Number Placeholder 4">
            <a:extLst>
              <a:ext uri="{FF2B5EF4-FFF2-40B4-BE49-F238E27FC236}">
                <a16:creationId xmlns:a16="http://schemas.microsoft.com/office/drawing/2014/main" id="{7738C105-351D-60DC-431C-5E6CC909EFEE}"/>
              </a:ext>
            </a:extLst>
          </p:cNvPr>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3502857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8530B-06C7-8D97-2193-FCAD1CC2C4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CCE78E-5D9A-7A7F-0162-9B22DB4DF1A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CB28DE5-8DD1-44DD-E3CB-9303F5E9D6CF}"/>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11B22319-213D-CBAD-73E0-B0A39CED385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7F7F1EF-8095-CB5B-2DCF-E9C8D9283630}"/>
              </a:ext>
            </a:extLst>
          </p:cNvPr>
          <p:cNvSpPr>
            <a:spLocks noGrp="1"/>
          </p:cNvSpPr>
          <p:nvPr>
            <p:ph type="sldNum" sz="quarter" idx="5"/>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20245697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0F99A-AA81-BC62-75BA-58462BBE8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CD18F8-36C9-7C9E-74EB-6263C2546415}"/>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F4EB65D-4473-D1C5-F197-5CDEBCF3F00F}"/>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At the heart of the CIPD Profession Map is that having sound, ethical principles that align with an organisation’s vision and values, produces a positive mindset and working environment. Ethical practice is about building trust by role-modelling ethical behaviour and applying principles and values consistently in decision-making.</a:t>
            </a:r>
            <a:endParaRPr lang="en-US" dirty="0"/>
          </a:p>
        </p:txBody>
      </p:sp>
      <p:sp>
        <p:nvSpPr>
          <p:cNvPr id="4" name="Header Placeholder 3">
            <a:extLst>
              <a:ext uri="{FF2B5EF4-FFF2-40B4-BE49-F238E27FC236}">
                <a16:creationId xmlns:a16="http://schemas.microsoft.com/office/drawing/2014/main" id="{20EE66CA-03C2-E6BA-1EDD-1A55BBC0471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C267761-B6EF-7E94-41C7-0A2713D499DA}"/>
              </a:ext>
            </a:extLst>
          </p:cNvPr>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20079011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these values will contribute to better decision-making in all aspects of professional practice.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311652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meant to demonstrate professional and ethical behaviours, but what does this mean?</a:t>
            </a:r>
          </a:p>
        </p:txBody>
      </p:sp>
      <p:sp>
        <p:nvSpPr>
          <p:cNvPr id="4" name="Slide Number Placeholder 3"/>
          <p:cNvSpPr>
            <a:spLocks noGrp="1"/>
          </p:cNvSpPr>
          <p:nvPr>
            <p:ph type="sldNum" sz="quarter" idx="5"/>
          </p:nvPr>
        </p:nvSpPr>
        <p:spPr/>
        <p:txBody>
          <a:bodyPr/>
          <a:lstStyle/>
          <a:p>
            <a:fld id="{9FCC717A-3818-427A-BE97-A632EDFED5EB}" type="slidenum">
              <a:rPr lang="en-GB" smtClean="0"/>
              <a:t>38</a:t>
            </a:fld>
            <a:endParaRPr lang="en-GB"/>
          </a:p>
        </p:txBody>
      </p:sp>
    </p:spTree>
    <p:extLst>
      <p:ext uri="{BB962C8B-B14F-4D97-AF65-F5344CB8AC3E}">
        <p14:creationId xmlns:p14="http://schemas.microsoft.com/office/powerpoint/2010/main" val="3685703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8CD54-8D9F-0301-E073-CDE535DF55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978E3-56F0-17BB-5418-71461B95465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1B29E240-2D7C-B58E-6E63-64D784964146}"/>
              </a:ext>
            </a:extLst>
          </p:cNvPr>
          <p:cNvSpPr>
            <a:spLocks noGrp="1"/>
          </p:cNvSpPr>
          <p:nvPr>
            <p:ph type="body" idx="1"/>
          </p:nvPr>
        </p:nvSpPr>
        <p:spPr/>
        <p:txBody>
          <a:bodyPr/>
          <a:lstStyle/>
          <a:p>
            <a:r>
              <a:rPr lang="en-US" dirty="0"/>
              <a:t>Can be accessed free, just need to sign in. </a:t>
            </a:r>
          </a:p>
          <a:p>
            <a:endParaRPr lang="en-US" dirty="0"/>
          </a:p>
          <a:p>
            <a:r>
              <a:rPr lang="en-US" dirty="0"/>
              <a:t>Focus on the first 3 of these as these are mentioned in the learner assessment document for this module, however, the professional courage and influence course will help you also – specifically for 1.2 and 1.3</a:t>
            </a:r>
          </a:p>
        </p:txBody>
      </p:sp>
      <p:sp>
        <p:nvSpPr>
          <p:cNvPr id="4" name="Header Placeholder 3">
            <a:extLst>
              <a:ext uri="{FF2B5EF4-FFF2-40B4-BE49-F238E27FC236}">
                <a16:creationId xmlns:a16="http://schemas.microsoft.com/office/drawing/2014/main" id="{4FBC7FFE-2FE3-20B1-52B5-161F40C55ACE}"/>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088D8DF5-4697-BEAB-E144-5EBCCEA0E4AF}"/>
              </a:ext>
            </a:extLst>
          </p:cNvPr>
          <p:cNvSpPr>
            <a:spLocks noGrp="1"/>
          </p:cNvSpPr>
          <p:nvPr>
            <p:ph type="sldNum" sz="quarter" idx="5"/>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9575499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7541C-4695-EB79-3D6D-6D73896BF7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E2A76-65A3-3E17-C898-3FEF5B54FC7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C084BCB-0B58-E40F-F5CE-876F84305EBA}"/>
              </a:ext>
            </a:extLst>
          </p:cNvPr>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a:extLst>
              <a:ext uri="{FF2B5EF4-FFF2-40B4-BE49-F238E27FC236}">
                <a16:creationId xmlns:a16="http://schemas.microsoft.com/office/drawing/2014/main" id="{3FDFE90B-E96D-5A64-6657-E6A944490FE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191252F-322F-408D-6080-5365DED73172}"/>
              </a:ext>
            </a:extLst>
          </p:cNvPr>
          <p:cNvSpPr>
            <a:spLocks noGrp="1"/>
          </p:cNvSpPr>
          <p:nvPr>
            <p:ph type="sldNum" sz="quarter" idx="5"/>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3231765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ACEA7-75C4-E295-87E7-BA6C40351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B55689-904C-C307-1278-5A14EF52E1FF}"/>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41997AE-502A-845B-BBEE-A65B343E292D}"/>
              </a:ext>
            </a:extLst>
          </p:cNvPr>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https://www.cipd.co.uk/knowledge/culture/ethics/role-hr-factsheet</a:t>
            </a:r>
            <a:r>
              <a:rPr lang="en-GB" sz="1200" u="sng"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u="sng" kern="1200" dirty="0">
                <a:solidFill>
                  <a:schemeClr val="tx1"/>
                </a:solidFill>
                <a:effectLst/>
                <a:latin typeface="+mn-lt"/>
                <a:ea typeface="+mn-ea"/>
                <a:cs typeface="+mn-cs"/>
                <a:hlinkClick r:id="rId4" tooltip="Corporate governance factsheet"/>
              </a:rPr>
              <a:t>corporate governance</a:t>
            </a:r>
            <a:r>
              <a:rPr lang="en-GB" sz="1200" b="1" kern="1200" dirty="0">
                <a:solidFill>
                  <a:schemeClr val="tx1"/>
                </a:solidFill>
                <a:effectLst/>
                <a:latin typeface="+mn-lt"/>
                <a:ea typeface="+mn-ea"/>
                <a:cs typeface="+mn-cs"/>
              </a:rPr>
              <a:t>, employment practices, sales techniques, stakeholder relations, accounting practices, and issues of product and </a:t>
            </a:r>
            <a:r>
              <a:rPr lang="en-GB" sz="1200" b="1" u="sng" kern="1200" dirty="0">
                <a:solidFill>
                  <a:schemeClr val="tx1"/>
                </a:solidFill>
                <a:effectLst/>
                <a:latin typeface="+mn-lt"/>
                <a:ea typeface="+mn-ea"/>
                <a:cs typeface="+mn-cs"/>
                <a:hlinkClick r:id="rId5" tooltip="Corporate responsibility factsheet"/>
              </a:rPr>
              <a:t>corporate responsibility</a:t>
            </a:r>
            <a:r>
              <a:rPr lang="en-GB" sz="1200" b="1" kern="1200" dirty="0">
                <a:solidFill>
                  <a:schemeClr val="tx1"/>
                </a:solidFill>
                <a:effectLst/>
                <a:latin typeface="+mn-lt"/>
                <a:ea typeface="+mn-ea"/>
                <a:cs typeface="+mn-cs"/>
              </a:rPr>
              <a:t>. It’s about the discretionary decisions that organisations and the people who work for them make, and transparency with all stakeholders about those decisions. Are colleagues treated with dignity and respect? Are customers treated fairly? Does the organisation acknowledge its responsibilities to wider society?</a:t>
            </a:r>
          </a:p>
          <a:p>
            <a:r>
              <a:rPr lang="en-GB" sz="1200" b="1" kern="1200" dirty="0">
                <a:solidFill>
                  <a:schemeClr val="tx1"/>
                </a:solidFill>
                <a:effectLst/>
                <a:latin typeface="+mn-lt"/>
                <a:ea typeface="+mn-ea"/>
                <a:cs typeface="+mn-cs"/>
              </a:rPr>
              <a:t>People management decisions often involve trade-offs between different needs or priorities. Being aware of and understanding the outcomes of alternative courses of action will enable people managers to make sound judgements. Transparency means being open with employees and stakeholders about decisions and the rationale behind them. Such communication will build trust.</a:t>
            </a:r>
          </a:p>
          <a:p>
            <a:r>
              <a:rPr lang="en-GB" sz="1200" b="1" kern="1200" dirty="0">
                <a:solidFill>
                  <a:schemeClr val="tx1"/>
                </a:solidFill>
                <a:effectLst/>
                <a:latin typeface="+mn-lt"/>
                <a:ea typeface="+mn-ea"/>
                <a:cs typeface="+mn-cs"/>
              </a:rPr>
              <a:t>The COVID-19 pandemic has forced many organisations to make rapid changes to their business model. It’s also bringing unique people management challenges as employees adapt to workplace changes or personal challenges such as juggling caring responsibilities or self-isolating.</a:t>
            </a:r>
          </a:p>
          <a:p>
            <a:r>
              <a:rPr lang="en-GB" sz="1200" b="1" kern="1200" dirty="0">
                <a:solidFill>
                  <a:schemeClr val="tx1"/>
                </a:solidFill>
                <a:effectLst/>
                <a:latin typeface="+mn-lt"/>
                <a:ea typeface="+mn-ea"/>
                <a:cs typeface="+mn-cs"/>
              </a:rPr>
              <a:t>In this unparalleled situation, having a principle-based approach to decision-making is essential to make sure organisations behave ethically. There are many factors to be considered; from employee wellbeing and safety, business finances and long-term sustainability. A principle-led approach can help guide decisions as the situation evolves.</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a:extLst>
              <a:ext uri="{FF2B5EF4-FFF2-40B4-BE49-F238E27FC236}">
                <a16:creationId xmlns:a16="http://schemas.microsoft.com/office/drawing/2014/main" id="{14C9A6E5-2769-2193-5A10-CC2D77AEF01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4651DE9-3AC8-537C-B87D-631CA016F570}"/>
              </a:ext>
            </a:extLst>
          </p:cNvPr>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30607900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DF6DB-2FC7-C17C-8E39-A384098958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D352E-7ED4-53AB-6CF0-BB721BA3B76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9134BAC-CE48-0DAA-026A-7C4F57BE2198}"/>
              </a:ext>
            </a:extLst>
          </p:cNvPr>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a:extLst>
              <a:ext uri="{FF2B5EF4-FFF2-40B4-BE49-F238E27FC236}">
                <a16:creationId xmlns:a16="http://schemas.microsoft.com/office/drawing/2014/main" id="{25919CA1-ACDA-158F-9102-6FBD78757B3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B8CF3BE-38C0-E997-8D5B-BD7C07AB029E}"/>
              </a:ext>
            </a:extLst>
          </p:cNvPr>
          <p:cNvSpPr>
            <a:spLocks noGrp="1"/>
          </p:cNvSpPr>
          <p:nvPr>
            <p:ph type="sldNum" sz="quarter" idx="5"/>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23525472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C119B-D07D-FD6C-107E-3C05B44426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F4EFE3-FC95-3E7F-7389-B6B83E6280F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D225F6DF-9FF5-7368-3D07-2EC77CD1DD6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IBE report – on Moodle also descries that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a:extLst>
              <a:ext uri="{FF2B5EF4-FFF2-40B4-BE49-F238E27FC236}">
                <a16:creationId xmlns:a16="http://schemas.microsoft.com/office/drawing/2014/main" id="{06440BD6-4870-D447-E777-0DE60E7DB0D3}"/>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1E9D2D97-5CEF-C512-0F3D-1AF79D135A36}"/>
              </a:ext>
            </a:extLst>
          </p:cNvPr>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35455842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33D41-D5DF-D768-FBB2-6F4773EE9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CDF14-0258-5756-E925-F67A1A0BA9C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E960373-D9AB-4E63-E436-5FC4E4EDF51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tornado and other poor working practices – heatwave, ambulances queuing outside to collect them as they fell, drivers relieving themselves into bottles to keep up their delivery quotas as they didn’t have time to go to the toilet.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think we can all say we've heard of mis-selling of PPI - example of short-term gains and not seeing the longer-term sustainability and ethical principles in business. </a:t>
            </a:r>
          </a:p>
        </p:txBody>
      </p:sp>
      <p:sp>
        <p:nvSpPr>
          <p:cNvPr id="4" name="Header Placeholder 3">
            <a:extLst>
              <a:ext uri="{FF2B5EF4-FFF2-40B4-BE49-F238E27FC236}">
                <a16:creationId xmlns:a16="http://schemas.microsoft.com/office/drawing/2014/main" id="{3AF2DF48-3891-9319-E0BD-9FAB1EEDD65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E6897DAD-1544-FB71-D400-57E057A0702B}"/>
              </a:ext>
            </a:extLst>
          </p:cNvPr>
          <p:cNvSpPr>
            <a:spLocks noGrp="1"/>
          </p:cNvSpPr>
          <p:nvPr>
            <p:ph type="sldNum" sz="quarter" idx="5"/>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17108503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DC628-1D86-4BDD-761E-D8C82D474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72F34-A982-6ADF-A20B-A180A7F9175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5671407A-9294-607D-D893-6C769360E12A}"/>
              </a:ext>
            </a:extLst>
          </p:cNvPr>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shortly. </a:t>
            </a:r>
          </a:p>
          <a:p>
            <a:endParaRPr lang="en-US" dirty="0"/>
          </a:p>
          <a:p>
            <a:endParaRPr lang="en-US" dirty="0"/>
          </a:p>
          <a:p>
            <a:endParaRPr lang="en-US" b="0" dirty="0"/>
          </a:p>
          <a:p>
            <a:endParaRPr lang="en-US" b="0" dirty="0"/>
          </a:p>
        </p:txBody>
      </p:sp>
      <p:sp>
        <p:nvSpPr>
          <p:cNvPr id="4" name="Header Placeholder 3">
            <a:extLst>
              <a:ext uri="{FF2B5EF4-FFF2-40B4-BE49-F238E27FC236}">
                <a16:creationId xmlns:a16="http://schemas.microsoft.com/office/drawing/2014/main" id="{BC716018-4778-B318-17B0-46E31A1A9A3D}"/>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DC79889-7919-214C-1E89-DA9575333B2F}"/>
              </a:ext>
            </a:extLst>
          </p:cNvPr>
          <p:cNvSpPr>
            <a:spLocks noGrp="1"/>
          </p:cNvSpPr>
          <p:nvPr>
            <p:ph type="sldNum" sz="quarter" idx="5"/>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13573235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8C8BF-4D88-449C-AF64-EE4BADDB85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851FE-F202-D67F-5A84-05FC48CD7893}"/>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B94CBEE-B63C-B7D9-15DF-DECAD316EDA4}"/>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F8284949-9774-E5AD-15BF-5955EF815F6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7E5AFDA-E800-500D-434D-44DEFB006FA7}"/>
              </a:ext>
            </a:extLst>
          </p:cNvPr>
          <p:cNvSpPr>
            <a:spLocks noGrp="1"/>
          </p:cNvSpPr>
          <p:nvPr>
            <p:ph type="sldNum" sz="quarter" idx="5"/>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9982713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3E39E-1C63-2BD5-0ACA-D9CAA23681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8A650-0C74-4F7A-0758-F0A163635D4D}"/>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A0EC9DC8-8DEC-97CA-83D6-8387D7981B94}"/>
              </a:ext>
            </a:extLst>
          </p:cNvPr>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097068C7-F368-63C1-23EF-15A25CD50071}"/>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3156AB0-EB0C-F0D3-3E56-D9134DBEFC5D}"/>
              </a:ext>
            </a:extLst>
          </p:cNvPr>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31881337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81FE4-D676-41B1-F5E1-4FC4019E9BFB}"/>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EA1B26AB-457F-250F-2339-7AF22AAA4FAC}"/>
              </a:ext>
            </a:extLst>
          </p:cNvPr>
          <p:cNvSpPr>
            <a:spLocks noGrp="1" noChangeArrowheads="1"/>
          </p:cNvSpPr>
          <p:nvPr>
            <p:ph type="sldNum" sz="quarter" idx="5"/>
          </p:nvPr>
        </p:nvSpPr>
        <p:spPr>
          <a:ln/>
        </p:spPr>
        <p:txBody>
          <a:bodyPr/>
          <a:lstStyle/>
          <a:p>
            <a:fld id="{334F7BDA-A65F-41FF-8D90-4D2703C2E3E3}" type="slidenum">
              <a:rPr lang="en-GB" altLang="en-US"/>
              <a:pPr/>
              <a:t>51</a:t>
            </a:fld>
            <a:endParaRPr lang="en-GB" altLang="en-US"/>
          </a:p>
        </p:txBody>
      </p:sp>
      <p:sp>
        <p:nvSpPr>
          <p:cNvPr id="105474" name="Rectangle 2">
            <a:extLst>
              <a:ext uri="{FF2B5EF4-FFF2-40B4-BE49-F238E27FC236}">
                <a16:creationId xmlns:a16="http://schemas.microsoft.com/office/drawing/2014/main" id="{9DEB78AD-253B-E1FF-19A4-014D2745500B}"/>
              </a:ext>
            </a:extLst>
          </p:cNvPr>
          <p:cNvSpPr>
            <a:spLocks noGrp="1" noRot="1" noChangeAspect="1" noChangeArrowheads="1" noTextEdit="1"/>
          </p:cNvSpPr>
          <p:nvPr>
            <p:ph type="sldImg"/>
          </p:nvPr>
        </p:nvSpPr>
        <p:spPr>
          <a:xfrm>
            <a:off x="444500" y="1243013"/>
            <a:ext cx="5969000" cy="3357562"/>
          </a:xfrm>
          <a:ln/>
        </p:spPr>
      </p:sp>
      <p:sp>
        <p:nvSpPr>
          <p:cNvPr id="105475" name="Rectangle 3">
            <a:extLst>
              <a:ext uri="{FF2B5EF4-FFF2-40B4-BE49-F238E27FC236}">
                <a16:creationId xmlns:a16="http://schemas.microsoft.com/office/drawing/2014/main" id="{7BF888A8-4C1A-48AD-88FC-ABCA718419F1}"/>
              </a:ext>
            </a:extLst>
          </p:cNvPr>
          <p:cNvSpPr>
            <a:spLocks noGrp="1" noChangeArrowheads="1"/>
          </p:cNvSpPr>
          <p:nvPr>
            <p:ph type="body" idx="1"/>
          </p:nvPr>
        </p:nvSpPr>
        <p:spPr/>
        <p:txBody>
          <a:bodyPr/>
          <a:lstStyle/>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US" dirty="0"/>
          </a:p>
          <a:p>
            <a:r>
              <a:rPr lang="en-GB" sz="1200" kern="1200" dirty="0">
                <a:solidFill>
                  <a:schemeClr val="tx1"/>
                </a:solidFill>
                <a:effectLst/>
                <a:latin typeface="+mn-lt"/>
                <a:ea typeface="+mn-ea"/>
                <a:cs typeface="+mn-cs"/>
              </a:rPr>
              <a:t>Authenticity plays a part here too – and that starts with knowing ourselves - being self-aware and also by understanding others. Only then can you start feeling that you are acting with authenticity and reap the benefits of being authentic towards others.  There is a blog by Amy Brann on Moodle– who has done much research into the neuroscience of leadership amongst other elements of business. She talks about building trust by being authentic. The bottom line is that if people don’t perceive you as genuine then you are hard to trust.  </a:t>
            </a:r>
          </a:p>
          <a:p>
            <a:r>
              <a:rPr lang="en-GB" sz="1200" kern="1200" dirty="0">
                <a:solidFill>
                  <a:schemeClr val="tx1"/>
                </a:solidFill>
                <a:effectLst/>
                <a:latin typeface="+mn-lt"/>
                <a:ea typeface="+mn-ea"/>
                <a:cs typeface="+mn-cs"/>
              </a:rPr>
              <a:t>So how can you let people know they can trust you when you are trying something new?  </a:t>
            </a:r>
          </a:p>
          <a:p>
            <a:r>
              <a:rPr lang="en-GB" sz="1200" kern="1200" dirty="0">
                <a:solidFill>
                  <a:schemeClr val="tx1"/>
                </a:solidFill>
                <a:effectLst/>
                <a:latin typeface="+mn-lt"/>
                <a:ea typeface="+mn-ea"/>
                <a:cs typeface="+mn-cs"/>
              </a:rPr>
              <a:t>It comes down to framing..  Re-framing also has links to Neuro </a:t>
            </a:r>
            <a:r>
              <a:rPr lang="en-GB" sz="1200" kern="1200" dirty="0" err="1">
                <a:solidFill>
                  <a:schemeClr val="tx1"/>
                </a:solidFill>
                <a:effectLst/>
                <a:latin typeface="+mn-lt"/>
                <a:ea typeface="+mn-ea"/>
                <a:cs typeface="+mn-cs"/>
              </a:rPr>
              <a:t>Lingustic</a:t>
            </a:r>
            <a:r>
              <a:rPr lang="en-GB" sz="1200" kern="1200" dirty="0">
                <a:solidFill>
                  <a:schemeClr val="tx1"/>
                </a:solidFill>
                <a:effectLst/>
                <a:latin typeface="+mn-lt"/>
                <a:ea typeface="+mn-ea"/>
                <a:cs typeface="+mn-cs"/>
              </a:rPr>
              <a:t> Programming or NLP, which you may have heard of, </a:t>
            </a:r>
            <a:r>
              <a:rPr lang="en-GB" sz="1200" b="0" i="0" kern="1200" dirty="0">
                <a:solidFill>
                  <a:schemeClr val="tx1"/>
                </a:solidFill>
                <a:effectLst/>
                <a:latin typeface="+mn-lt"/>
                <a:ea typeface="+mn-ea"/>
                <a:cs typeface="+mn-cs"/>
              </a:rPr>
              <a:t>within this behavioural science approach to self development, it provides a way for people to remove self-imposed limitations and limiting self-beliefs.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Also to tie in with this, Carol</a:t>
            </a:r>
            <a:r>
              <a:rPr lang="en-GB" sz="1200" b="0" i="0" kern="1200" baseline="0" dirty="0">
                <a:solidFill>
                  <a:schemeClr val="tx1"/>
                </a:solidFill>
                <a:effectLst/>
                <a:latin typeface="+mn-lt"/>
                <a:ea typeface="+mn-ea"/>
                <a:cs typeface="+mn-cs"/>
              </a:rPr>
              <a:t> Dweck (2012) in her book Mindset, also describes how peoples mindset’s can influence their development and learning. In having what is termed a “growth” mindset you can fulfil your potential.  Whereas a fixed mindset very much a</a:t>
            </a:r>
            <a:r>
              <a:rPr lang="en-GB" sz="1800" b="0" i="0" kern="1200" dirty="0">
                <a:solidFill>
                  <a:schemeClr val="tx1"/>
                </a:solidFill>
                <a:effectLst/>
                <a:latin typeface="+mn-lt"/>
                <a:ea typeface="+mn-ea"/>
                <a:cs typeface="+mn-cs"/>
              </a:rPr>
              <a:t>ssumes that our character, intelligence, and creative ability are static givens which we can’t change in any meaningful way, this makes those with</a:t>
            </a:r>
            <a:r>
              <a:rPr lang="en-GB" sz="1800" b="0" i="0" kern="1200" baseline="0" dirty="0">
                <a:solidFill>
                  <a:schemeClr val="tx1"/>
                </a:solidFill>
                <a:effectLst/>
                <a:latin typeface="+mn-lt"/>
                <a:ea typeface="+mn-ea"/>
                <a:cs typeface="+mn-cs"/>
              </a:rPr>
              <a:t> a fixed mindset more difficult to engage in training and development as well as </a:t>
            </a:r>
            <a:r>
              <a:rPr lang="en-GB" sz="1800" b="0" i="0" kern="1200" baseline="0" dirty="0" err="1">
                <a:solidFill>
                  <a:schemeClr val="tx1"/>
                </a:solidFill>
                <a:effectLst/>
                <a:latin typeface="+mn-lt"/>
                <a:ea typeface="+mn-ea"/>
                <a:cs typeface="+mn-cs"/>
              </a:rPr>
              <a:t>embrasing</a:t>
            </a:r>
            <a:r>
              <a:rPr lang="en-GB" sz="1800" b="0" i="0" kern="1200" baseline="0" dirty="0">
                <a:solidFill>
                  <a:schemeClr val="tx1"/>
                </a:solidFill>
                <a:effectLst/>
                <a:latin typeface="+mn-lt"/>
                <a:ea typeface="+mn-ea"/>
                <a:cs typeface="+mn-cs"/>
              </a:rPr>
              <a:t> change and innovation. </a:t>
            </a: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Tree>
    <p:extLst>
      <p:ext uri="{BB962C8B-B14F-4D97-AF65-F5344CB8AC3E}">
        <p14:creationId xmlns:p14="http://schemas.microsoft.com/office/powerpoint/2010/main" val="34028914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56</a:t>
            </a:fld>
            <a:endParaRPr lang="en-GB"/>
          </a:p>
        </p:txBody>
      </p:sp>
    </p:spTree>
    <p:extLst>
      <p:ext uri="{BB962C8B-B14F-4D97-AF65-F5344CB8AC3E}">
        <p14:creationId xmlns:p14="http://schemas.microsoft.com/office/powerpoint/2010/main" val="31156031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42EB2-9276-2CBF-ECD9-468CFCD93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3BF1B0-093A-096E-A5FB-46902EE5903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70821219-C932-1E3C-DF8F-4979EDC2394F}"/>
              </a:ext>
            </a:extLst>
          </p:cNvPr>
          <p:cNvSpPr>
            <a:spLocks noGrp="1"/>
          </p:cNvSpPr>
          <p:nvPr>
            <p:ph type="body" idx="1"/>
          </p:nvPr>
        </p:nvSpPr>
        <p:spPr/>
        <p:txBody>
          <a:bodyPr/>
          <a:lstStyle/>
          <a:p>
            <a:pPr marL="171450" indent="-171450">
              <a:buFont typeface="Arial" panose="020B0604020202020204" pitchFamily="34" charset="0"/>
              <a:buChar char="•"/>
            </a:pPr>
            <a:r>
              <a:rPr lang="en-US" dirty="0"/>
              <a:t>Diff circs, cultures, roles, backgrounds etc. </a:t>
            </a:r>
          </a:p>
          <a:p>
            <a:pPr marL="171450" indent="-171450">
              <a:buFont typeface="Arial" panose="020B0604020202020204" pitchFamily="34" charset="0"/>
              <a:buChar char="•"/>
            </a:pPr>
            <a:r>
              <a:rPr lang="en-US" dirty="0"/>
              <a:t>Employee reps or focus groups can be powerful and engaging, </a:t>
            </a:r>
          </a:p>
          <a:p>
            <a:pPr marL="171450" indent="-171450">
              <a:buFont typeface="Arial" panose="020B0604020202020204" pitchFamily="34" charset="0"/>
              <a:buChar char="•"/>
            </a:pPr>
            <a:r>
              <a:rPr lang="en-US" dirty="0"/>
              <a:t>Be non-judgmental and show a willingness to learn from others. </a:t>
            </a:r>
          </a:p>
          <a:p>
            <a:endParaRPr lang="en-GB" sz="1200" b="0" i="0" kern="1200" dirty="0">
              <a:solidFill>
                <a:schemeClr val="tx1"/>
              </a:solidFill>
              <a:effectLst/>
              <a:latin typeface="+mn-lt"/>
              <a:ea typeface="+mn-ea"/>
              <a:cs typeface="+mn-cs"/>
            </a:endParaRPr>
          </a:p>
          <a:p>
            <a:r>
              <a:rPr lang="en-US" dirty="0"/>
              <a:t>So from the Insights document in the assessment brief – Inclusion and diversity in the workplace </a:t>
            </a:r>
          </a:p>
          <a:p>
            <a:endParaRPr lang="en-US" dirty="0"/>
          </a:p>
          <a:p>
            <a:r>
              <a:rPr lang="en-GB" sz="1200" kern="1200" dirty="0">
                <a:solidFill>
                  <a:schemeClr val="tx1"/>
                </a:solidFill>
                <a:effectLst/>
                <a:latin typeface="+mn-lt"/>
                <a:ea typeface="+mn-ea"/>
                <a:cs typeface="+mn-cs"/>
              </a:rPr>
              <a:t>Promoting and supporting diversity in the workplace is an important aspect of good</a:t>
            </a:r>
          </a:p>
          <a:p>
            <a:r>
              <a:rPr lang="en-GB" sz="1200" kern="1200" dirty="0">
                <a:solidFill>
                  <a:schemeClr val="tx1"/>
                </a:solidFill>
                <a:effectLst/>
                <a:latin typeface="+mn-lt"/>
                <a:ea typeface="+mn-ea"/>
                <a:cs typeface="+mn-cs"/>
              </a:rPr>
              <a:t>people management - it’s about valuing everyone in the organisation as an individual.</a:t>
            </a:r>
          </a:p>
          <a:p>
            <a:r>
              <a:rPr lang="en-GB" sz="1200" kern="1200" dirty="0">
                <a:solidFill>
                  <a:schemeClr val="tx1"/>
                </a:solidFill>
                <a:effectLst/>
                <a:latin typeface="+mn-lt"/>
                <a:ea typeface="+mn-ea"/>
                <a:cs typeface="+mn-cs"/>
              </a:rPr>
              <a:t>However, to reap the benefits of a diverse workforce it’s vital to have an inclusive</a:t>
            </a:r>
          </a:p>
          <a:p>
            <a:r>
              <a:rPr lang="en-GB" sz="1200" kern="1200" dirty="0">
                <a:solidFill>
                  <a:schemeClr val="tx1"/>
                </a:solidFill>
                <a:effectLst/>
                <a:latin typeface="+mn-lt"/>
                <a:ea typeface="+mn-ea"/>
                <a:cs typeface="+mn-cs"/>
              </a:rPr>
              <a:t>environment where everyone feels able to participate and achieve their potential. While</a:t>
            </a:r>
          </a:p>
          <a:p>
            <a:r>
              <a:rPr lang="en-GB" sz="1200" kern="1200" dirty="0">
                <a:solidFill>
                  <a:schemeClr val="tx1"/>
                </a:solidFill>
                <a:effectLst/>
                <a:latin typeface="+mn-lt"/>
                <a:ea typeface="+mn-ea"/>
                <a:cs typeface="+mn-cs"/>
              </a:rPr>
              <a:t>UK legislation – covering age, disability, race, religion, sex and sexual orientation among</a:t>
            </a:r>
          </a:p>
          <a:p>
            <a:r>
              <a:rPr lang="en-GB" sz="1200" kern="1200" dirty="0">
                <a:solidFill>
                  <a:schemeClr val="tx1"/>
                </a:solidFill>
                <a:effectLst/>
                <a:latin typeface="+mn-lt"/>
                <a:ea typeface="+mn-ea"/>
                <a:cs typeface="+mn-cs"/>
              </a:rPr>
              <a:t>others – sets minimum standards, an effective inclusion and diversity strategy goes</a:t>
            </a:r>
          </a:p>
          <a:p>
            <a:r>
              <a:rPr lang="en-GB" sz="1200" kern="1200" dirty="0">
                <a:solidFill>
                  <a:schemeClr val="tx1"/>
                </a:solidFill>
                <a:effectLst/>
                <a:latin typeface="+mn-lt"/>
                <a:ea typeface="+mn-ea"/>
                <a:cs typeface="+mn-cs"/>
              </a:rPr>
              <a:t>beyond legal compliance and seeks to add value to an organisation, contributing to</a:t>
            </a:r>
          </a:p>
          <a:p>
            <a:r>
              <a:rPr lang="en-GB" sz="1200" kern="1200" dirty="0">
                <a:solidFill>
                  <a:schemeClr val="tx1"/>
                </a:solidFill>
                <a:effectLst/>
                <a:latin typeface="+mn-lt"/>
                <a:ea typeface="+mn-ea"/>
                <a:cs typeface="+mn-cs"/>
              </a:rPr>
              <a:t>employee wellbeing and engagement.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moral case for building fairer and more inclusive labour markets and workplaces is</a:t>
            </a:r>
          </a:p>
          <a:p>
            <a:r>
              <a:rPr lang="en-GB" sz="1200" kern="1200" dirty="0">
                <a:solidFill>
                  <a:schemeClr val="tx1"/>
                </a:solidFill>
                <a:effectLst/>
                <a:latin typeface="+mn-lt"/>
                <a:ea typeface="+mn-ea"/>
                <a:cs typeface="+mn-cs"/>
              </a:rPr>
              <a:t>indisputable: regardless of our identity, background or circumstance, we all deserve the</a:t>
            </a:r>
          </a:p>
          <a:p>
            <a:r>
              <a:rPr lang="en-GB" sz="1200" kern="1200" dirty="0">
                <a:solidFill>
                  <a:schemeClr val="tx1"/>
                </a:solidFill>
                <a:effectLst/>
                <a:latin typeface="+mn-lt"/>
                <a:ea typeface="+mn-ea"/>
                <a:cs typeface="+mn-cs"/>
              </a:rPr>
              <a:t>opportunity to develop our skills and talents to our full potential, work in a safe,</a:t>
            </a:r>
          </a:p>
          <a:p>
            <a:r>
              <a:rPr lang="en-GB" sz="1200" kern="1200" dirty="0">
                <a:solidFill>
                  <a:schemeClr val="tx1"/>
                </a:solidFill>
                <a:effectLst/>
                <a:latin typeface="+mn-lt"/>
                <a:ea typeface="+mn-ea"/>
                <a:cs typeface="+mn-cs"/>
              </a:rPr>
              <a:t>supportive and inclusive environment, be fairly rewarded and recognised for our work</a:t>
            </a:r>
          </a:p>
          <a:p>
            <a:r>
              <a:rPr lang="en-GB" sz="1200" kern="1200" dirty="0">
                <a:solidFill>
                  <a:schemeClr val="tx1"/>
                </a:solidFill>
                <a:effectLst/>
                <a:latin typeface="+mn-lt"/>
                <a:ea typeface="+mn-ea"/>
                <a:cs typeface="+mn-cs"/>
              </a:rPr>
              <a:t>and have a meaningful voice on matters that affect us.</a:t>
            </a:r>
          </a:p>
          <a:p>
            <a:r>
              <a:rPr lang="en-GB" sz="1200" kern="1200" dirty="0">
                <a:solidFill>
                  <a:schemeClr val="tx1"/>
                </a:solidFill>
                <a:effectLst/>
                <a:latin typeface="+mn-lt"/>
                <a:ea typeface="+mn-ea"/>
                <a:cs typeface="+mn-cs"/>
              </a:rPr>
              <a:t>It’s also vital for the sustainability of businesses and economies. Everyone stands to</a:t>
            </a:r>
          </a:p>
          <a:p>
            <a:r>
              <a:rPr lang="en-GB" sz="1200" kern="1200" dirty="0">
                <a:solidFill>
                  <a:schemeClr val="tx1"/>
                </a:solidFill>
                <a:effectLst/>
                <a:latin typeface="+mn-lt"/>
                <a:ea typeface="+mn-ea"/>
                <a:cs typeface="+mn-cs"/>
              </a:rPr>
              <a:t>benefit when we embrace and value the diversity of thoughts, ideas and ways of working</a:t>
            </a:r>
          </a:p>
          <a:p>
            <a:r>
              <a:rPr lang="en-GB" sz="1200" kern="1200" dirty="0">
                <a:solidFill>
                  <a:schemeClr val="tx1"/>
                </a:solidFill>
                <a:effectLst/>
                <a:latin typeface="+mn-lt"/>
                <a:ea typeface="+mn-ea"/>
                <a:cs typeface="+mn-cs"/>
              </a:rPr>
              <a:t>that people from different backgrounds, experiences and identities bring to an</a:t>
            </a:r>
          </a:p>
          <a:p>
            <a:r>
              <a:rPr lang="en-GB" sz="1200" kern="1200" dirty="0">
                <a:solidFill>
                  <a:schemeClr val="tx1"/>
                </a:solidFill>
                <a:effectLst/>
                <a:latin typeface="+mn-lt"/>
                <a:ea typeface="+mn-ea"/>
                <a:cs typeface="+mn-cs"/>
              </a:rPr>
              <a:t>organisation. So organisations must ensure their people management approaches do not</a:t>
            </a:r>
          </a:p>
          <a:p>
            <a:r>
              <a:rPr lang="en-GB" sz="1200" kern="1200" dirty="0">
                <a:solidFill>
                  <a:schemeClr val="tx1"/>
                </a:solidFill>
                <a:effectLst/>
                <a:latin typeface="+mn-lt"/>
                <a:ea typeface="+mn-ea"/>
                <a:cs typeface="+mn-cs"/>
              </a:rPr>
              <a:t>put any group at a disadvantage. People professionals have a key role to play in role</a:t>
            </a:r>
          </a:p>
          <a:p>
            <a:r>
              <a:rPr lang="en-GB" sz="1200" kern="1200" dirty="0">
                <a:solidFill>
                  <a:schemeClr val="tx1"/>
                </a:solidFill>
                <a:effectLst/>
                <a:latin typeface="+mn-lt"/>
                <a:ea typeface="+mn-ea"/>
                <a:cs typeface="+mn-cs"/>
              </a:rPr>
              <a:t>modelling inclusion and diversity in their organisation.</a:t>
            </a:r>
            <a:endParaRPr lang="en-US" dirty="0"/>
          </a:p>
        </p:txBody>
      </p:sp>
      <p:sp>
        <p:nvSpPr>
          <p:cNvPr id="4" name="Header Placeholder 3">
            <a:extLst>
              <a:ext uri="{FF2B5EF4-FFF2-40B4-BE49-F238E27FC236}">
                <a16:creationId xmlns:a16="http://schemas.microsoft.com/office/drawing/2014/main" id="{535B0FAF-F518-9392-6883-CC772ACDBA1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4633A5F8-CFCE-4CB8-F891-C66150FC3AD4}"/>
              </a:ext>
            </a:extLst>
          </p:cNvPr>
          <p:cNvSpPr>
            <a:spLocks noGrp="1"/>
          </p:cNvSpPr>
          <p:nvPr>
            <p:ph type="sldNum" sz="quarter" idx="5"/>
          </p:nvPr>
        </p:nvSpPr>
        <p:spPr/>
        <p:txBody>
          <a:bodyPr/>
          <a:lstStyle/>
          <a:p>
            <a:fld id="{831A1511-BA99-4995-9603-94CCAF14FA3D}" type="slidenum">
              <a:rPr lang="en-GB" smtClean="0"/>
              <a:pPr/>
              <a:t>60</a:t>
            </a:fld>
            <a:endParaRPr lang="en-GB"/>
          </a:p>
        </p:txBody>
      </p:sp>
    </p:spTree>
    <p:extLst>
      <p:ext uri="{BB962C8B-B14F-4D97-AF65-F5344CB8AC3E}">
        <p14:creationId xmlns:p14="http://schemas.microsoft.com/office/powerpoint/2010/main" val="52304441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A82E1-5E56-E4D1-5AFC-81AD7E10A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4DC35-83FB-BE05-9C05-ADCB99639AEC}"/>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343405E6-340D-5006-0B73-64C390FC947B}"/>
              </a:ext>
            </a:extLst>
          </p:cNvPr>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a:extLst>
              <a:ext uri="{FF2B5EF4-FFF2-40B4-BE49-F238E27FC236}">
                <a16:creationId xmlns:a16="http://schemas.microsoft.com/office/drawing/2014/main" id="{61900639-367F-6947-672D-29E9CDA1C3A0}"/>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2250876A-E275-F5B6-5D03-417A3FF59F96}"/>
              </a:ext>
            </a:extLst>
          </p:cNvPr>
          <p:cNvSpPr>
            <a:spLocks noGrp="1"/>
          </p:cNvSpPr>
          <p:nvPr>
            <p:ph type="sldNum" sz="quarter" idx="5"/>
          </p:nvPr>
        </p:nvSpPr>
        <p:spPr/>
        <p:txBody>
          <a:bodyPr/>
          <a:lstStyle/>
          <a:p>
            <a:fld id="{831A1511-BA99-4995-9603-94CCAF14FA3D}" type="slidenum">
              <a:rPr lang="en-GB" smtClean="0"/>
              <a:pPr/>
              <a:t>61</a:t>
            </a:fld>
            <a:endParaRPr lang="en-GB"/>
          </a:p>
        </p:txBody>
      </p:sp>
    </p:spTree>
    <p:extLst>
      <p:ext uri="{BB962C8B-B14F-4D97-AF65-F5344CB8AC3E}">
        <p14:creationId xmlns:p14="http://schemas.microsoft.com/office/powerpoint/2010/main" val="31273714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C04C0-8520-358A-A193-F0A6551212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9726DB-76AC-DFF6-BD05-62BE22960EF0}"/>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0A8E12C2-8785-5C9B-AF69-4459D2184CF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Differences include visible and non-visible factors, for instance, personal characteristics</a:t>
            </a:r>
          </a:p>
          <a:p>
            <a:r>
              <a:rPr lang="en-GB" sz="1200" kern="1200" dirty="0">
                <a:solidFill>
                  <a:schemeClr val="tx1"/>
                </a:solidFill>
                <a:effectLst/>
                <a:latin typeface="+mn-lt"/>
                <a:ea typeface="+mn-ea"/>
                <a:cs typeface="+mn-cs"/>
              </a:rPr>
              <a:t>such as background, culture, personality, work-style, accent, and language. It’s important</a:t>
            </a:r>
          </a:p>
          <a:p>
            <a:r>
              <a:rPr lang="en-GB" sz="1200" kern="1200" dirty="0">
                <a:solidFill>
                  <a:schemeClr val="tx1"/>
                </a:solidFill>
                <a:effectLst/>
                <a:latin typeface="+mn-lt"/>
                <a:ea typeface="+mn-ea"/>
                <a:cs typeface="+mn-cs"/>
              </a:rPr>
              <a:t>to recognise that a ‘one-size-fits all’ approach to managing people does not achieve</a:t>
            </a:r>
          </a:p>
          <a:p>
            <a:r>
              <a:rPr lang="en-GB" sz="1200" kern="1200" dirty="0">
                <a:solidFill>
                  <a:schemeClr val="tx1"/>
                </a:solidFill>
                <a:effectLst/>
                <a:latin typeface="+mn-lt"/>
                <a:ea typeface="+mn-ea"/>
                <a:cs typeface="+mn-cs"/>
              </a:rPr>
              <a:t>fairness and equality of opportunity for everyone. People have different personal needs,</a:t>
            </a:r>
          </a:p>
          <a:p>
            <a:r>
              <a:rPr lang="en-GB" sz="1200" kern="1200" dirty="0">
                <a:solidFill>
                  <a:schemeClr val="tx1"/>
                </a:solidFill>
                <a:effectLst/>
                <a:latin typeface="+mn-lt"/>
                <a:ea typeface="+mn-ea"/>
                <a:cs typeface="+mn-cs"/>
              </a:rPr>
              <a:t>values and beliefs. Good people management practice needs to be consistently fair but</a:t>
            </a:r>
          </a:p>
          <a:p>
            <a:r>
              <a:rPr lang="en-GB" sz="1200" kern="1200" dirty="0">
                <a:solidFill>
                  <a:schemeClr val="tx1"/>
                </a:solidFill>
                <a:effectLst/>
                <a:latin typeface="+mn-lt"/>
                <a:ea typeface="+mn-ea"/>
                <a:cs typeface="+mn-cs"/>
              </a:rPr>
              <a:t>also flexible and inclusive to support both individual and business needs.</a:t>
            </a:r>
          </a:p>
          <a:p>
            <a:endParaRPr lang="en-US" dirty="0"/>
          </a:p>
          <a:p>
            <a:endParaRPr lang="en-US" b="1" dirty="0"/>
          </a:p>
          <a:p>
            <a:endParaRPr lang="en-US" dirty="0"/>
          </a:p>
          <a:p>
            <a:endParaRPr lang="en-US" dirty="0"/>
          </a:p>
        </p:txBody>
      </p:sp>
      <p:sp>
        <p:nvSpPr>
          <p:cNvPr id="4" name="Header Placeholder 3">
            <a:extLst>
              <a:ext uri="{FF2B5EF4-FFF2-40B4-BE49-F238E27FC236}">
                <a16:creationId xmlns:a16="http://schemas.microsoft.com/office/drawing/2014/main" id="{97837254-F39C-ACD7-FC61-A1AEEF10CEA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38A400B-E2AC-E36D-DEE5-FC5344E66576}"/>
              </a:ext>
            </a:extLst>
          </p:cNvPr>
          <p:cNvSpPr>
            <a:spLocks noGrp="1"/>
          </p:cNvSpPr>
          <p:nvPr>
            <p:ph type="sldNum" sz="quarter" idx="5"/>
          </p:nvPr>
        </p:nvSpPr>
        <p:spPr/>
        <p:txBody>
          <a:bodyPr/>
          <a:lstStyle/>
          <a:p>
            <a:fld id="{831A1511-BA99-4995-9603-94CCAF14FA3D}" type="slidenum">
              <a:rPr lang="en-GB" smtClean="0"/>
              <a:pPr/>
              <a:t>62</a:t>
            </a:fld>
            <a:endParaRPr lang="en-GB"/>
          </a:p>
        </p:txBody>
      </p:sp>
    </p:spTree>
    <p:extLst>
      <p:ext uri="{BB962C8B-B14F-4D97-AF65-F5344CB8AC3E}">
        <p14:creationId xmlns:p14="http://schemas.microsoft.com/office/powerpoint/2010/main" val="21437728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777D2-041E-EE19-5DE6-D0FCEDC54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A1291-BDFB-6624-737A-8C78BEB26654}"/>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741E8EC-541C-E3F1-2533-2418BAAD5D66}"/>
              </a:ext>
            </a:extLst>
          </p:cNvPr>
          <p:cNvSpPr>
            <a:spLocks noGrp="1"/>
          </p:cNvSpPr>
          <p:nvPr>
            <p:ph type="body" idx="1"/>
          </p:nvPr>
        </p:nvSpPr>
        <p:spPr/>
        <p:txBody>
          <a:bodyPr/>
          <a:lstStyle/>
          <a:p>
            <a:endParaRPr lang="en-US" dirty="0"/>
          </a:p>
        </p:txBody>
      </p:sp>
      <p:sp>
        <p:nvSpPr>
          <p:cNvPr id="4" name="Header Placeholder 3">
            <a:extLst>
              <a:ext uri="{FF2B5EF4-FFF2-40B4-BE49-F238E27FC236}">
                <a16:creationId xmlns:a16="http://schemas.microsoft.com/office/drawing/2014/main" id="{BB224EFA-A8A3-0C8F-0294-A7D23BA66D7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5CB1F873-911F-B045-1CBE-0A489968CA6C}"/>
              </a:ext>
            </a:extLst>
          </p:cNvPr>
          <p:cNvSpPr>
            <a:spLocks noGrp="1"/>
          </p:cNvSpPr>
          <p:nvPr>
            <p:ph type="sldNum" sz="quarter" idx="5"/>
          </p:nvPr>
        </p:nvSpPr>
        <p:spPr/>
        <p:txBody>
          <a:bodyPr/>
          <a:lstStyle/>
          <a:p>
            <a:fld id="{831A1511-BA99-4995-9603-94CCAF14FA3D}" type="slidenum">
              <a:rPr lang="en-GB" smtClean="0"/>
              <a:pPr/>
              <a:t>63</a:t>
            </a:fld>
            <a:endParaRPr lang="en-GB"/>
          </a:p>
        </p:txBody>
      </p:sp>
    </p:spTree>
    <p:extLst>
      <p:ext uri="{BB962C8B-B14F-4D97-AF65-F5344CB8AC3E}">
        <p14:creationId xmlns:p14="http://schemas.microsoft.com/office/powerpoint/2010/main" val="161961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F668E-FB5F-025C-FF6D-483A6E29B2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C99DBB-D366-7CBF-32D2-3C9D2BE3FE39}"/>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8573050E-EF41-0127-FEBC-B515BB9AEBC7}"/>
              </a:ext>
            </a:extLst>
          </p:cNvPr>
          <p:cNvSpPr>
            <a:spLocks noGrp="1"/>
          </p:cNvSpPr>
          <p:nvPr>
            <p:ph type="body" idx="1"/>
          </p:nvPr>
        </p:nvSpPr>
        <p:spPr/>
        <p:txBody>
          <a:bodyPr/>
          <a:lstStyle/>
          <a:p>
            <a:r>
              <a:rPr lang="en-US" dirty="0"/>
              <a:t>Also during this time, its about ensuring that investigations, disciplinaries and grievance processes are carried out via online means in a fair and transparent manner. </a:t>
            </a:r>
          </a:p>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a:extLst>
              <a:ext uri="{FF2B5EF4-FFF2-40B4-BE49-F238E27FC236}">
                <a16:creationId xmlns:a16="http://schemas.microsoft.com/office/drawing/2014/main" id="{83973ED3-AF96-6E4F-CE45-7235E318D328}"/>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BC2A5E51-BCAF-AB5D-0563-4952E748F9CA}"/>
              </a:ext>
            </a:extLst>
          </p:cNvPr>
          <p:cNvSpPr>
            <a:spLocks noGrp="1"/>
          </p:cNvSpPr>
          <p:nvPr>
            <p:ph type="sldNum" sz="quarter" idx="5"/>
          </p:nvPr>
        </p:nvSpPr>
        <p:spPr/>
        <p:txBody>
          <a:bodyPr/>
          <a:lstStyle/>
          <a:p>
            <a:fld id="{831A1511-BA99-4995-9603-94CCAF14FA3D}" type="slidenum">
              <a:rPr lang="en-GB" smtClean="0"/>
              <a:pPr/>
              <a:t>64</a:t>
            </a:fld>
            <a:endParaRPr lang="en-GB"/>
          </a:p>
        </p:txBody>
      </p:sp>
    </p:spTree>
    <p:extLst>
      <p:ext uri="{BB962C8B-B14F-4D97-AF65-F5344CB8AC3E}">
        <p14:creationId xmlns:p14="http://schemas.microsoft.com/office/powerpoint/2010/main" val="8788151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1F2F3-06CB-38D9-F3AF-F8FDDA0995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D50C03-E192-1934-115E-0502A90A27E1}"/>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B81AA1DB-4987-2F86-0182-CAFE804BBCEC}"/>
              </a:ext>
            </a:extLst>
          </p:cNvPr>
          <p:cNvSpPr>
            <a:spLocks noGrp="1"/>
          </p:cNvSpPr>
          <p:nvPr>
            <p:ph type="body" idx="1"/>
          </p:nvPr>
        </p:nvSpPr>
        <p:spPr/>
        <p:txBody>
          <a:bodyPr/>
          <a:lstStyle/>
          <a:p>
            <a:r>
              <a:rPr lang="en-US" dirty="0"/>
              <a:t>Corporate reputation is more in the spotlight with the introduction of ESG reports </a:t>
            </a:r>
          </a:p>
          <a:p>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r>
              <a:rPr lang="en-US" dirty="0"/>
              <a:t>Gives a snapshot of how sustainable and responsible the company is. </a:t>
            </a:r>
          </a:p>
          <a:p>
            <a:endParaRPr lang="en-US" dirty="0"/>
          </a:p>
          <a:p>
            <a:r>
              <a:rPr lang="en-US" dirty="0"/>
              <a:t>Within the “Social”</a:t>
            </a:r>
          </a:p>
          <a:p>
            <a:r>
              <a:rPr lang="en-US" dirty="0"/>
              <a:t>Human capital; Gender and diversity; employee engagement; human rights; labor management</a:t>
            </a:r>
          </a:p>
          <a:p>
            <a:endParaRPr lang="en-US" dirty="0"/>
          </a:p>
          <a:p>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approaches are likely to be more successful: equality and diversity need to be embedded in the business organisational strategy, not ad-hoc additions to the business. Department for Business, Innovation &amp; Skills and Government Equalities Office. (2013) </a:t>
            </a:r>
            <a:r>
              <a:rPr lang="en-GB" sz="1200" i="1" kern="1200" dirty="0">
                <a:solidFill>
                  <a:schemeClr val="tx1"/>
                </a:solidFill>
                <a:effectLst/>
                <a:latin typeface="+mn-lt"/>
                <a:ea typeface="+mn-ea"/>
                <a:cs typeface="+mn-cs"/>
              </a:rPr>
              <a:t>The business case for equality and diversity: a survey of the academic literature. </a:t>
            </a:r>
            <a:r>
              <a:rPr lang="en-GB" sz="1200" kern="1200" dirty="0">
                <a:solidFill>
                  <a:schemeClr val="tx1"/>
                </a:solidFill>
                <a:effectLst/>
                <a:latin typeface="+mn-lt"/>
                <a:ea typeface="+mn-ea"/>
                <a:cs typeface="+mn-cs"/>
              </a:rPr>
              <a:t>BIS Occasional Paper No.4. London: The Department. Available at: </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/government/publications/the-business-case-for-equality-and-diversity-a-survey-of-the-academic-literature  </a:t>
            </a:r>
          </a:p>
          <a:p>
            <a:endParaRPr lang="en-US" dirty="0"/>
          </a:p>
        </p:txBody>
      </p:sp>
      <p:sp>
        <p:nvSpPr>
          <p:cNvPr id="4" name="Header Placeholder 3">
            <a:extLst>
              <a:ext uri="{FF2B5EF4-FFF2-40B4-BE49-F238E27FC236}">
                <a16:creationId xmlns:a16="http://schemas.microsoft.com/office/drawing/2014/main" id="{865D6C0F-6F2C-44BF-8BFA-63466C33B4CA}"/>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DF6340D-34FC-5718-5D78-87A33388436D}"/>
              </a:ext>
            </a:extLst>
          </p:cNvPr>
          <p:cNvSpPr>
            <a:spLocks noGrp="1"/>
          </p:cNvSpPr>
          <p:nvPr>
            <p:ph type="sldNum" sz="quarter" idx="5"/>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23513412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69</a:t>
            </a:fld>
            <a:endParaRPr lang="en-GB"/>
          </a:p>
        </p:txBody>
      </p:sp>
    </p:spTree>
    <p:extLst>
      <p:ext uri="{BB962C8B-B14F-4D97-AF65-F5344CB8AC3E}">
        <p14:creationId xmlns:p14="http://schemas.microsoft.com/office/powerpoint/2010/main" val="24976686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xfrm>
            <a:off x="101600" y="750888"/>
            <a:ext cx="6681788" cy="3759200"/>
          </a:xfrm>
          <a:ln/>
        </p:spPr>
      </p:sp>
      <p:sp>
        <p:nvSpPr>
          <p:cNvPr id="137219" name="Notes Placeholder 2"/>
          <p:cNvSpPr>
            <a:spLocks noGrp="1"/>
          </p:cNvSpPr>
          <p:nvPr>
            <p:ph type="body" idx="1"/>
          </p:nvPr>
        </p:nvSpPr>
        <p:spPr>
          <a:noFill/>
          <a:ln/>
        </p:spPr>
        <p:txBody>
          <a:bodyPr/>
          <a:lstStyle/>
          <a:p>
            <a:endParaRPr lang="en-GB" dirty="0"/>
          </a:p>
        </p:txBody>
      </p:sp>
      <p:sp>
        <p:nvSpPr>
          <p:cNvPr id="137220" name="Slide Number Placeholder 3"/>
          <p:cNvSpPr>
            <a:spLocks noGrp="1"/>
          </p:cNvSpPr>
          <p:nvPr>
            <p:ph type="sldNum" sz="quarter" idx="5"/>
          </p:nvPr>
        </p:nvSpPr>
        <p:spPr>
          <a:noFill/>
        </p:spPr>
        <p:txBody>
          <a:bodyPr/>
          <a:lstStyle/>
          <a:p>
            <a:fld id="{1A9B7DDE-0794-445E-9563-2F3FD241B56C}" type="slidenum">
              <a:rPr lang="en-GB" smtClean="0"/>
              <a:pPr/>
              <a:t>117</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p:cNvSpPr>
            <a:spLocks noGrp="1" noRot="1" noChangeAspect="1" noTextEdit="1"/>
          </p:cNvSpPr>
          <p:nvPr>
            <p:ph type="sldImg"/>
          </p:nvPr>
        </p:nvSpPr>
        <p:spPr>
          <a:xfrm>
            <a:off x="101600" y="750888"/>
            <a:ext cx="6681788" cy="3759200"/>
          </a:xfrm>
          <a:ln/>
        </p:spPr>
      </p:sp>
      <p:sp>
        <p:nvSpPr>
          <p:cNvPr id="138243" name="Notes Placeholder 2"/>
          <p:cNvSpPr>
            <a:spLocks noGrp="1"/>
          </p:cNvSpPr>
          <p:nvPr>
            <p:ph type="body" idx="1"/>
          </p:nvPr>
        </p:nvSpPr>
        <p:spPr>
          <a:noFill/>
          <a:ln/>
        </p:spPr>
        <p:txBody>
          <a:bodyPr/>
          <a:lstStyle/>
          <a:p>
            <a:endParaRPr lang="en-GB" dirty="0"/>
          </a:p>
          <a:p>
            <a:endParaRPr lang="en-GB" dirty="0"/>
          </a:p>
        </p:txBody>
      </p:sp>
      <p:sp>
        <p:nvSpPr>
          <p:cNvPr id="138244" name="Slide Number Placeholder 3"/>
          <p:cNvSpPr>
            <a:spLocks noGrp="1"/>
          </p:cNvSpPr>
          <p:nvPr>
            <p:ph type="sldNum" sz="quarter" idx="5"/>
          </p:nvPr>
        </p:nvSpPr>
        <p:spPr>
          <a:noFill/>
        </p:spPr>
        <p:txBody>
          <a:bodyPr/>
          <a:lstStyle/>
          <a:p>
            <a:fld id="{8B61EFE9-D4A7-41B4-BF46-AA1D0AA70948}" type="slidenum">
              <a:rPr lang="en-GB" smtClean="0"/>
              <a:pPr/>
              <a:t>118</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p:cNvSpPr>
            <a:spLocks noGrp="1" noRot="1" noChangeAspect="1" noTextEdit="1"/>
          </p:cNvSpPr>
          <p:nvPr>
            <p:ph type="sldImg"/>
          </p:nvPr>
        </p:nvSpPr>
        <p:spPr>
          <a:xfrm>
            <a:off x="101600" y="750888"/>
            <a:ext cx="6681788" cy="3759200"/>
          </a:xfrm>
          <a:ln/>
        </p:spPr>
      </p:sp>
      <p:sp>
        <p:nvSpPr>
          <p:cNvPr id="139267" name="Notes Placeholder 2"/>
          <p:cNvSpPr>
            <a:spLocks noGrp="1"/>
          </p:cNvSpPr>
          <p:nvPr>
            <p:ph type="body" idx="1"/>
          </p:nvPr>
        </p:nvSpPr>
        <p:spPr>
          <a:noFill/>
          <a:ln/>
        </p:spPr>
        <p:txBody>
          <a:bodyPr/>
          <a:lstStyle/>
          <a:p>
            <a:pPr eaLnBrk="1" hangingPunct="1"/>
            <a:r>
              <a:rPr lang="en-US"/>
              <a:t>Handout: Yes – Group FB</a:t>
            </a:r>
          </a:p>
          <a:p>
            <a:endParaRPr lang="en-GB"/>
          </a:p>
          <a:p>
            <a:endParaRPr lang="en-GB"/>
          </a:p>
        </p:txBody>
      </p:sp>
      <p:sp>
        <p:nvSpPr>
          <p:cNvPr id="139268" name="Slide Number Placeholder 3"/>
          <p:cNvSpPr>
            <a:spLocks noGrp="1"/>
          </p:cNvSpPr>
          <p:nvPr>
            <p:ph type="sldNum" sz="quarter" idx="5"/>
          </p:nvPr>
        </p:nvSpPr>
        <p:spPr>
          <a:noFill/>
        </p:spPr>
        <p:txBody>
          <a:bodyPr/>
          <a:lstStyle/>
          <a:p>
            <a:fld id="{AA5C2B35-58D3-45C5-AAB3-42D823B5DEA3}" type="slidenum">
              <a:rPr lang="en-GB" smtClean="0"/>
              <a:pPr/>
              <a:t>119</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p:spPr>
        <p:txBody>
          <a:bodyPr/>
          <a:lstStyle/>
          <a:p>
            <a:fld id="{09E70999-6031-44E1-9460-F7002842A459}" type="slidenum">
              <a:rPr lang="en-GB" smtClean="0"/>
              <a:pPr/>
              <a:t>120</a:t>
            </a:fld>
            <a:endParaRPr lang="en-GB"/>
          </a:p>
        </p:txBody>
      </p:sp>
      <p:sp>
        <p:nvSpPr>
          <p:cNvPr id="140291" name="Rectangle 2"/>
          <p:cNvSpPr>
            <a:spLocks noGrp="1" noRot="1" noChangeAspect="1" noChangeArrowheads="1" noTextEdit="1"/>
          </p:cNvSpPr>
          <p:nvPr>
            <p:ph type="sldImg"/>
          </p:nvPr>
        </p:nvSpPr>
        <p:spPr>
          <a:xfrm>
            <a:off x="101600" y="750888"/>
            <a:ext cx="6681788" cy="3759200"/>
          </a:xfrm>
          <a:ln/>
        </p:spPr>
      </p:sp>
      <p:sp>
        <p:nvSpPr>
          <p:cNvPr id="14029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Slide Image Placeholder 1"/>
          <p:cNvSpPr>
            <a:spLocks noGrp="1" noRot="1" noChangeAspect="1" noTextEdit="1"/>
          </p:cNvSpPr>
          <p:nvPr>
            <p:ph type="sldImg"/>
          </p:nvPr>
        </p:nvSpPr>
        <p:spPr>
          <a:xfrm>
            <a:off x="101600" y="750888"/>
            <a:ext cx="6681788" cy="3759200"/>
          </a:xfrm>
          <a:ln/>
        </p:spPr>
      </p:sp>
      <p:sp>
        <p:nvSpPr>
          <p:cNvPr id="141315" name="Notes Placeholder 2"/>
          <p:cNvSpPr>
            <a:spLocks noGrp="1"/>
          </p:cNvSpPr>
          <p:nvPr>
            <p:ph type="body" idx="1"/>
          </p:nvPr>
        </p:nvSpPr>
        <p:spPr>
          <a:noFill/>
          <a:ln/>
        </p:spPr>
        <p:txBody>
          <a:bodyPr/>
          <a:lstStyle/>
          <a:p>
            <a:endParaRPr lang="en-GB" dirty="0"/>
          </a:p>
        </p:txBody>
      </p:sp>
      <p:sp>
        <p:nvSpPr>
          <p:cNvPr id="141316" name="Slide Number Placeholder 3"/>
          <p:cNvSpPr>
            <a:spLocks noGrp="1"/>
          </p:cNvSpPr>
          <p:nvPr>
            <p:ph type="sldNum" sz="quarter" idx="5"/>
          </p:nvPr>
        </p:nvSpPr>
        <p:spPr>
          <a:noFill/>
        </p:spPr>
        <p:txBody>
          <a:bodyPr/>
          <a:lstStyle/>
          <a:p>
            <a:fld id="{53C88144-E22A-43FC-AB1B-C9AEFE04197C}" type="slidenum">
              <a:rPr lang="en-GB" smtClean="0"/>
              <a:pPr/>
              <a:t>121</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Slide Image Placeholder 1"/>
          <p:cNvSpPr>
            <a:spLocks noGrp="1" noRot="1" noChangeAspect="1" noTextEdit="1"/>
          </p:cNvSpPr>
          <p:nvPr>
            <p:ph type="sldImg"/>
          </p:nvPr>
        </p:nvSpPr>
        <p:spPr>
          <a:xfrm>
            <a:off x="101600" y="750888"/>
            <a:ext cx="6681788" cy="3759200"/>
          </a:xfrm>
          <a:ln/>
        </p:spPr>
      </p:sp>
      <p:sp>
        <p:nvSpPr>
          <p:cNvPr id="142339" name="Notes Placeholder 2"/>
          <p:cNvSpPr>
            <a:spLocks noGrp="1"/>
          </p:cNvSpPr>
          <p:nvPr>
            <p:ph type="body" idx="1"/>
          </p:nvPr>
        </p:nvSpPr>
        <p:spPr>
          <a:noFill/>
          <a:ln/>
        </p:spPr>
        <p:txBody>
          <a:bodyPr/>
          <a:lstStyle/>
          <a:p>
            <a:endParaRPr lang="en-GB" dirty="0"/>
          </a:p>
        </p:txBody>
      </p:sp>
      <p:sp>
        <p:nvSpPr>
          <p:cNvPr id="142340" name="Slide Number Placeholder 3"/>
          <p:cNvSpPr>
            <a:spLocks noGrp="1"/>
          </p:cNvSpPr>
          <p:nvPr>
            <p:ph type="sldNum" sz="quarter" idx="5"/>
          </p:nvPr>
        </p:nvSpPr>
        <p:spPr>
          <a:noFill/>
        </p:spPr>
        <p:txBody>
          <a:bodyPr/>
          <a:lstStyle/>
          <a:p>
            <a:fld id="{8606AFD7-3F58-4190-AC2B-E12398D0E1F7}" type="slidenum">
              <a:rPr lang="en-GB" smtClean="0"/>
              <a:pPr/>
              <a:t>122</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Slide Image Placeholder 1"/>
          <p:cNvSpPr>
            <a:spLocks noGrp="1" noRot="1" noChangeAspect="1" noTextEdit="1"/>
          </p:cNvSpPr>
          <p:nvPr>
            <p:ph type="sldImg"/>
          </p:nvPr>
        </p:nvSpPr>
        <p:spPr>
          <a:xfrm>
            <a:off x="101600" y="750888"/>
            <a:ext cx="6681788" cy="3759200"/>
          </a:xfrm>
          <a:ln/>
        </p:spPr>
      </p:sp>
      <p:sp>
        <p:nvSpPr>
          <p:cNvPr id="143363" name="Notes Placeholder 2"/>
          <p:cNvSpPr>
            <a:spLocks noGrp="1"/>
          </p:cNvSpPr>
          <p:nvPr>
            <p:ph type="body" idx="1"/>
          </p:nvPr>
        </p:nvSpPr>
        <p:spPr>
          <a:noFill/>
          <a:ln/>
        </p:spPr>
        <p:txBody>
          <a:bodyPr/>
          <a:lstStyle/>
          <a:p>
            <a:endParaRPr lang="en-GB" dirty="0"/>
          </a:p>
        </p:txBody>
      </p:sp>
      <p:sp>
        <p:nvSpPr>
          <p:cNvPr id="143364" name="Slide Number Placeholder 3"/>
          <p:cNvSpPr>
            <a:spLocks noGrp="1"/>
          </p:cNvSpPr>
          <p:nvPr>
            <p:ph type="sldNum" sz="quarter" idx="5"/>
          </p:nvPr>
        </p:nvSpPr>
        <p:spPr>
          <a:noFill/>
        </p:spPr>
        <p:txBody>
          <a:bodyPr/>
          <a:lstStyle/>
          <a:p>
            <a:fld id="{37AABBFC-ADA5-4899-A89E-6B2EFB0578D5}" type="slidenum">
              <a:rPr lang="en-GB" smtClean="0"/>
              <a:pPr/>
              <a:t>123</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Slide Image Placeholder 1"/>
          <p:cNvSpPr>
            <a:spLocks noGrp="1" noRot="1" noChangeAspect="1" noTextEdit="1"/>
          </p:cNvSpPr>
          <p:nvPr>
            <p:ph type="sldImg"/>
          </p:nvPr>
        </p:nvSpPr>
        <p:spPr>
          <a:xfrm>
            <a:off x="101600" y="750888"/>
            <a:ext cx="6681788" cy="3759200"/>
          </a:xfrm>
          <a:ln/>
        </p:spPr>
      </p:sp>
      <p:sp>
        <p:nvSpPr>
          <p:cNvPr id="144387" name="Notes Placeholder 2"/>
          <p:cNvSpPr>
            <a:spLocks noGrp="1"/>
          </p:cNvSpPr>
          <p:nvPr>
            <p:ph type="body" idx="1"/>
          </p:nvPr>
        </p:nvSpPr>
        <p:spPr>
          <a:noFill/>
          <a:ln/>
        </p:spPr>
        <p:txBody>
          <a:bodyPr/>
          <a:lstStyle/>
          <a:p>
            <a:endParaRPr lang="en-GB" dirty="0"/>
          </a:p>
        </p:txBody>
      </p:sp>
      <p:sp>
        <p:nvSpPr>
          <p:cNvPr id="144388" name="Slide Number Placeholder 3"/>
          <p:cNvSpPr>
            <a:spLocks noGrp="1"/>
          </p:cNvSpPr>
          <p:nvPr>
            <p:ph type="sldNum" sz="quarter" idx="5"/>
          </p:nvPr>
        </p:nvSpPr>
        <p:spPr>
          <a:noFill/>
        </p:spPr>
        <p:txBody>
          <a:bodyPr/>
          <a:lstStyle/>
          <a:p>
            <a:fld id="{EF801A83-9EBC-4E9F-8F3A-1E393FF38574}" type="slidenum">
              <a:rPr lang="en-GB" smtClean="0"/>
              <a:pPr/>
              <a:t>124</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a:xfrm>
            <a:off x="101600" y="750888"/>
            <a:ext cx="6681788" cy="3759200"/>
          </a:xfrm>
          <a:ln/>
        </p:spPr>
      </p:sp>
      <p:sp>
        <p:nvSpPr>
          <p:cNvPr id="145411" name="Notes Placeholder 2"/>
          <p:cNvSpPr>
            <a:spLocks noGrp="1"/>
          </p:cNvSpPr>
          <p:nvPr>
            <p:ph type="body" idx="1"/>
          </p:nvPr>
        </p:nvSpPr>
        <p:spPr>
          <a:noFill/>
          <a:ln/>
        </p:spPr>
        <p:txBody>
          <a:bodyPr/>
          <a:lstStyle/>
          <a:p>
            <a:pPr eaLnBrk="1" hangingPunct="1"/>
            <a:endParaRPr lang="en-US" dirty="0"/>
          </a:p>
        </p:txBody>
      </p:sp>
      <p:sp>
        <p:nvSpPr>
          <p:cNvPr id="145412" name="Slide Number Placeholder 3"/>
          <p:cNvSpPr>
            <a:spLocks noGrp="1"/>
          </p:cNvSpPr>
          <p:nvPr>
            <p:ph type="sldNum" sz="quarter" idx="5"/>
          </p:nvPr>
        </p:nvSpPr>
        <p:spPr>
          <a:noFill/>
        </p:spPr>
        <p:txBody>
          <a:bodyPr/>
          <a:lstStyle/>
          <a:p>
            <a:fld id="{D158EEA3-D43C-4964-9D24-6DFDDD9CF523}" type="slidenum">
              <a:rPr lang="en-GB" smtClean="0"/>
              <a:pPr/>
              <a:t>125</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xfrm>
            <a:off x="101600" y="750888"/>
            <a:ext cx="6681788" cy="3759200"/>
          </a:xfrm>
          <a:ln/>
        </p:spPr>
      </p:sp>
      <p:sp>
        <p:nvSpPr>
          <p:cNvPr id="148483" name="Notes Placeholder 2"/>
          <p:cNvSpPr>
            <a:spLocks noGrp="1"/>
          </p:cNvSpPr>
          <p:nvPr>
            <p:ph type="body" idx="1"/>
          </p:nvPr>
        </p:nvSpPr>
        <p:spPr>
          <a:noFill/>
          <a:ln/>
        </p:spPr>
        <p:txBody>
          <a:bodyPr/>
          <a:lstStyle/>
          <a:p>
            <a:pPr eaLnBrk="1" hangingPunct="1"/>
            <a:r>
              <a:rPr lang="en-US" dirty="0"/>
              <a:t>Handout: Yes – Group FB</a:t>
            </a:r>
          </a:p>
          <a:p>
            <a:endParaRPr lang="en-GB" dirty="0"/>
          </a:p>
          <a:p>
            <a:r>
              <a:rPr lang="en-GB" dirty="0"/>
              <a:t>Invite the </a:t>
            </a:r>
            <a:r>
              <a:rPr lang="en-GB" sz="1800" dirty="0">
                <a:solidFill>
                  <a:srgbClr val="FF0000"/>
                </a:solidFill>
                <a:latin typeface="Segoe UI" panose="020B0502040204020203" pitchFamily="34" charset="0"/>
              </a:rPr>
              <a:t>E–I</a:t>
            </a:r>
            <a:r>
              <a:rPr lang="en-GB" dirty="0"/>
              <a:t> group to present the preference pair.</a:t>
            </a:r>
          </a:p>
          <a:p>
            <a:endParaRPr lang="en-GB" dirty="0"/>
          </a:p>
        </p:txBody>
      </p:sp>
      <p:sp>
        <p:nvSpPr>
          <p:cNvPr id="148484" name="Slide Number Placeholder 3"/>
          <p:cNvSpPr>
            <a:spLocks noGrp="1"/>
          </p:cNvSpPr>
          <p:nvPr>
            <p:ph type="sldNum" sz="quarter" idx="5"/>
          </p:nvPr>
        </p:nvSpPr>
        <p:spPr>
          <a:noFill/>
        </p:spPr>
        <p:txBody>
          <a:bodyPr/>
          <a:lstStyle/>
          <a:p>
            <a:fld id="{54DBC6D8-6DAD-4BE9-8E86-0ACEEF5951AE}" type="slidenum">
              <a:rPr lang="en-GB" smtClean="0"/>
              <a:pPr/>
              <a:t>126</a:t>
            </a:fld>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xfrm>
            <a:off x="101600" y="750888"/>
            <a:ext cx="6681788" cy="3759200"/>
          </a:xfrm>
          <a:ln/>
        </p:spPr>
      </p:sp>
      <p:sp>
        <p:nvSpPr>
          <p:cNvPr id="150531" name="Notes Placeholder 2"/>
          <p:cNvSpPr>
            <a:spLocks noGrp="1"/>
          </p:cNvSpPr>
          <p:nvPr>
            <p:ph type="body" idx="1"/>
          </p:nvPr>
        </p:nvSpPr>
        <p:spPr>
          <a:noFill/>
          <a:ln/>
        </p:spPr>
        <p:txBody>
          <a:bodyPr/>
          <a:lstStyle/>
          <a:p>
            <a:pPr eaLnBrk="1" hangingPunct="1"/>
            <a:r>
              <a:rPr lang="en-US" dirty="0"/>
              <a:t>Handout: Yes – Group FB</a:t>
            </a:r>
          </a:p>
          <a:p>
            <a:pPr algn="ctr"/>
            <a:r>
              <a:rPr lang="en-GB" dirty="0"/>
              <a:t>Laminated card</a:t>
            </a:r>
          </a:p>
          <a:p>
            <a:pPr>
              <a:buFontTx/>
              <a:buChar char="•"/>
            </a:pPr>
            <a:endParaRPr lang="en-GB" dirty="0"/>
          </a:p>
          <a:p>
            <a:pPr>
              <a:buFontTx/>
              <a:buChar char="•"/>
            </a:pPr>
            <a:r>
              <a:rPr lang="en-GB" dirty="0"/>
              <a:t> Extraversion is about focusing on and getting energy from outside – from other people or the environment. All the arrows are on the outside, pointing either inwards or outwards.</a:t>
            </a:r>
          </a:p>
          <a:p>
            <a:pPr>
              <a:buFontTx/>
              <a:buChar char="•"/>
            </a:pPr>
            <a:endParaRPr lang="en-GB" dirty="0"/>
          </a:p>
          <a:p>
            <a:pPr>
              <a:buFontTx/>
              <a:buChar char="•"/>
            </a:pPr>
            <a:r>
              <a:rPr lang="en-GB" dirty="0"/>
              <a:t> Introversion is about focusing on and getting energy from within oneself, through reflection. All the arrows are on the inside this time. </a:t>
            </a:r>
          </a:p>
          <a:p>
            <a:pPr>
              <a:buFontTx/>
              <a:buChar char="•"/>
            </a:pPr>
            <a:endParaRPr lang="en-GB" dirty="0"/>
          </a:p>
          <a:p>
            <a:pPr>
              <a:buFontTx/>
              <a:buChar char="•"/>
            </a:pPr>
            <a:r>
              <a:rPr lang="en-GB" dirty="0"/>
              <a:t> Importantly, there are the same number of arrows for each type, so the levels of energy are the same; this is just displayed differently.</a:t>
            </a:r>
          </a:p>
          <a:p>
            <a:endParaRPr lang="en-GB" dirty="0"/>
          </a:p>
        </p:txBody>
      </p:sp>
      <p:sp>
        <p:nvSpPr>
          <p:cNvPr id="150532" name="Slide Number Placeholder 3"/>
          <p:cNvSpPr>
            <a:spLocks noGrp="1"/>
          </p:cNvSpPr>
          <p:nvPr>
            <p:ph type="sldNum" sz="quarter" idx="5"/>
          </p:nvPr>
        </p:nvSpPr>
        <p:spPr>
          <a:noFill/>
        </p:spPr>
        <p:txBody>
          <a:bodyPr/>
          <a:lstStyle/>
          <a:p>
            <a:fld id="{541FBEC9-5C77-4A89-B83E-3DE8F366F672}" type="slidenum">
              <a:rPr lang="en-GB" smtClean="0"/>
              <a:pPr/>
              <a:t>127</a:t>
            </a:fld>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7"/>
          <p:cNvSpPr>
            <a:spLocks noGrp="1" noChangeArrowheads="1"/>
          </p:cNvSpPr>
          <p:nvPr>
            <p:ph type="sldNum" sz="quarter" idx="5"/>
          </p:nvPr>
        </p:nvSpPr>
        <p:spPr>
          <a:noFill/>
        </p:spPr>
        <p:txBody>
          <a:bodyPr/>
          <a:lstStyle/>
          <a:p>
            <a:fld id="{8C4CA646-5458-4299-BCAF-213F41F0C753}" type="slidenum">
              <a:rPr lang="en-GB" smtClean="0"/>
              <a:pPr/>
              <a:t>128</a:t>
            </a:fld>
            <a:endParaRPr lang="en-GB"/>
          </a:p>
        </p:txBody>
      </p:sp>
      <p:sp>
        <p:nvSpPr>
          <p:cNvPr id="151555" name="Rectangle 2"/>
          <p:cNvSpPr>
            <a:spLocks noGrp="1" noRot="1" noChangeAspect="1" noChangeArrowheads="1" noTextEdit="1"/>
          </p:cNvSpPr>
          <p:nvPr>
            <p:ph type="sldImg"/>
          </p:nvPr>
        </p:nvSpPr>
        <p:spPr>
          <a:xfrm>
            <a:off x="101600" y="750888"/>
            <a:ext cx="6680200" cy="3757612"/>
          </a:xfrm>
          <a:ln/>
        </p:spPr>
      </p:sp>
      <p:sp>
        <p:nvSpPr>
          <p:cNvPr id="15155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a:defRPr/>
            </a:pPr>
            <a:endParaRPr lang="en-GB" dirty="0"/>
          </a:p>
        </p:txBody>
      </p:sp>
      <p:sp>
        <p:nvSpPr>
          <p:cNvPr id="152580" name="Slide Number Placeholder 3"/>
          <p:cNvSpPr>
            <a:spLocks noGrp="1"/>
          </p:cNvSpPr>
          <p:nvPr>
            <p:ph type="sldNum" sz="quarter" idx="5"/>
          </p:nvPr>
        </p:nvSpPr>
        <p:spPr>
          <a:noFill/>
        </p:spPr>
        <p:txBody>
          <a:bodyPr/>
          <a:lstStyle/>
          <a:p>
            <a:fld id="{4BD3495C-06CB-412B-B82E-5DA983D15960}" type="slidenum">
              <a:rPr lang="en-GB" smtClean="0"/>
              <a:pPr/>
              <a:t>129</a:t>
            </a:fld>
            <a:endParaRPr lang="en-GB"/>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xfrm>
            <a:off x="101600" y="750888"/>
            <a:ext cx="6681788" cy="3759200"/>
          </a:xfrm>
          <a:ln/>
        </p:spPr>
      </p:sp>
      <p:sp>
        <p:nvSpPr>
          <p:cNvPr id="154627" name="Notes Placeholder 2"/>
          <p:cNvSpPr>
            <a:spLocks noGrp="1"/>
          </p:cNvSpPr>
          <p:nvPr>
            <p:ph type="body" idx="1"/>
          </p:nvPr>
        </p:nvSpPr>
        <p:spPr>
          <a:noFill/>
          <a:ln/>
        </p:spPr>
        <p:txBody>
          <a:bodyPr/>
          <a:lstStyle/>
          <a:p>
            <a:pPr eaLnBrk="1" hangingPunct="1"/>
            <a:endParaRPr lang="en-GB" dirty="0"/>
          </a:p>
        </p:txBody>
      </p:sp>
      <p:sp>
        <p:nvSpPr>
          <p:cNvPr id="154628" name="Slide Number Placeholder 3"/>
          <p:cNvSpPr>
            <a:spLocks noGrp="1"/>
          </p:cNvSpPr>
          <p:nvPr>
            <p:ph type="sldNum" sz="quarter" idx="5"/>
          </p:nvPr>
        </p:nvSpPr>
        <p:spPr>
          <a:noFill/>
        </p:spPr>
        <p:txBody>
          <a:bodyPr/>
          <a:lstStyle/>
          <a:p>
            <a:fld id="{631B5B39-5DAD-4C84-AD38-1F14FF762E06}" type="slidenum">
              <a:rPr lang="en-GB" smtClean="0"/>
              <a:pPr/>
              <a:t>130</a:t>
            </a:fld>
            <a:endParaRPr lang="en-GB"/>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7"/>
          <p:cNvSpPr>
            <a:spLocks noGrp="1" noChangeArrowheads="1"/>
          </p:cNvSpPr>
          <p:nvPr>
            <p:ph type="sldNum" sz="quarter" idx="5"/>
          </p:nvPr>
        </p:nvSpPr>
        <p:spPr>
          <a:noFill/>
        </p:spPr>
        <p:txBody>
          <a:bodyPr/>
          <a:lstStyle/>
          <a:p>
            <a:fld id="{7E012C56-685C-4C86-B07B-694B412EBF1F}" type="slidenum">
              <a:rPr lang="en-GB" smtClean="0"/>
              <a:pPr/>
              <a:t>131</a:t>
            </a:fld>
            <a:endParaRPr lang="en-GB"/>
          </a:p>
        </p:txBody>
      </p:sp>
      <p:sp>
        <p:nvSpPr>
          <p:cNvPr id="155651" name="Rectangle 2"/>
          <p:cNvSpPr>
            <a:spLocks noGrp="1" noRot="1" noChangeAspect="1" noChangeArrowheads="1" noTextEdit="1"/>
          </p:cNvSpPr>
          <p:nvPr>
            <p:ph type="sldImg"/>
          </p:nvPr>
        </p:nvSpPr>
        <p:spPr>
          <a:xfrm>
            <a:off x="101600" y="750888"/>
            <a:ext cx="6680200" cy="3757612"/>
          </a:xfrm>
          <a:ln/>
        </p:spPr>
      </p:sp>
      <p:sp>
        <p:nvSpPr>
          <p:cNvPr id="155652"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7"/>
          <p:cNvSpPr>
            <a:spLocks noGrp="1" noChangeArrowheads="1"/>
          </p:cNvSpPr>
          <p:nvPr>
            <p:ph type="sldNum" sz="quarter" idx="5"/>
          </p:nvPr>
        </p:nvSpPr>
        <p:spPr>
          <a:noFill/>
        </p:spPr>
        <p:txBody>
          <a:bodyPr/>
          <a:lstStyle/>
          <a:p>
            <a:fld id="{4422644D-35BC-4C1E-9EC9-BF92B8F34A50}" type="slidenum">
              <a:rPr lang="en-GB" smtClean="0"/>
              <a:pPr/>
              <a:t>132</a:t>
            </a:fld>
            <a:endParaRPr lang="en-GB"/>
          </a:p>
        </p:txBody>
      </p:sp>
      <p:sp>
        <p:nvSpPr>
          <p:cNvPr id="156675" name="Rectangle 2"/>
          <p:cNvSpPr>
            <a:spLocks noGrp="1" noRot="1" noChangeAspect="1" noChangeArrowheads="1" noTextEdit="1"/>
          </p:cNvSpPr>
          <p:nvPr>
            <p:ph type="sldImg"/>
          </p:nvPr>
        </p:nvSpPr>
        <p:spPr>
          <a:xfrm>
            <a:off x="101600" y="750888"/>
            <a:ext cx="6680200" cy="3757612"/>
          </a:xfrm>
          <a:ln/>
        </p:spPr>
      </p:sp>
      <p:sp>
        <p:nvSpPr>
          <p:cNvPr id="156676"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xfrm>
            <a:off x="101600" y="750888"/>
            <a:ext cx="6681788" cy="3759200"/>
          </a:xfrm>
          <a:ln/>
        </p:spPr>
      </p:sp>
      <p:sp>
        <p:nvSpPr>
          <p:cNvPr id="159747" name="Notes Placeholder 2"/>
          <p:cNvSpPr>
            <a:spLocks noGrp="1"/>
          </p:cNvSpPr>
          <p:nvPr>
            <p:ph type="body" idx="1"/>
          </p:nvPr>
        </p:nvSpPr>
        <p:spPr>
          <a:noFill/>
          <a:ln/>
        </p:spPr>
        <p:txBody>
          <a:bodyPr/>
          <a:lstStyle/>
          <a:p>
            <a:endParaRPr lang="en-GB" dirty="0"/>
          </a:p>
        </p:txBody>
      </p:sp>
      <p:sp>
        <p:nvSpPr>
          <p:cNvPr id="159748" name="Slide Number Placeholder 3"/>
          <p:cNvSpPr>
            <a:spLocks noGrp="1"/>
          </p:cNvSpPr>
          <p:nvPr>
            <p:ph type="sldNum" sz="quarter" idx="5"/>
          </p:nvPr>
        </p:nvSpPr>
        <p:spPr>
          <a:noFill/>
        </p:spPr>
        <p:txBody>
          <a:bodyPr/>
          <a:lstStyle/>
          <a:p>
            <a:fld id="{A8F31F3D-5F92-466C-8810-192C8283622F}" type="slidenum">
              <a:rPr lang="en-GB" smtClean="0"/>
              <a:pPr/>
              <a:t>134</a:t>
            </a:fld>
            <a:endParaRPr lang="en-GB"/>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7"/>
          <p:cNvSpPr>
            <a:spLocks noGrp="1" noChangeArrowheads="1"/>
          </p:cNvSpPr>
          <p:nvPr>
            <p:ph type="sldNum" sz="quarter" idx="5"/>
          </p:nvPr>
        </p:nvSpPr>
        <p:spPr>
          <a:noFill/>
        </p:spPr>
        <p:txBody>
          <a:bodyPr/>
          <a:lstStyle/>
          <a:p>
            <a:fld id="{CCC5BEDD-52E9-4401-B03F-2F9C5E36AF51}" type="slidenum">
              <a:rPr lang="en-GB" smtClean="0"/>
              <a:pPr/>
              <a:t>135</a:t>
            </a:fld>
            <a:endParaRPr lang="en-GB"/>
          </a:p>
        </p:txBody>
      </p:sp>
      <p:sp>
        <p:nvSpPr>
          <p:cNvPr id="160771" name="Rectangle 2"/>
          <p:cNvSpPr>
            <a:spLocks noGrp="1" noRot="1" noChangeAspect="1" noChangeArrowheads="1" noTextEdit="1"/>
          </p:cNvSpPr>
          <p:nvPr>
            <p:ph type="sldImg"/>
          </p:nvPr>
        </p:nvSpPr>
        <p:spPr>
          <a:xfrm>
            <a:off x="101600" y="750888"/>
            <a:ext cx="6680200" cy="3757612"/>
          </a:xfrm>
          <a:ln/>
        </p:spPr>
      </p:sp>
      <p:sp>
        <p:nvSpPr>
          <p:cNvPr id="16077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p:txBody>
      </p:sp>
      <p:sp>
        <p:nvSpPr>
          <p:cNvPr id="161796" name="Slide Number Placeholder 3"/>
          <p:cNvSpPr>
            <a:spLocks noGrp="1"/>
          </p:cNvSpPr>
          <p:nvPr>
            <p:ph type="sldNum" sz="quarter" idx="5"/>
          </p:nvPr>
        </p:nvSpPr>
        <p:spPr>
          <a:noFill/>
        </p:spPr>
        <p:txBody>
          <a:bodyPr/>
          <a:lstStyle/>
          <a:p>
            <a:fld id="{2D8573D5-D38C-470A-86A6-515D2FC3EE59}" type="slidenum">
              <a:rPr lang="en-GB" smtClean="0"/>
              <a:pPr/>
              <a:t>136</a:t>
            </a:fld>
            <a:endParaRPr lang="en-GB"/>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xfrm>
            <a:off x="101600" y="750888"/>
            <a:ext cx="6681788" cy="3759200"/>
          </a:xfrm>
          <a:ln/>
        </p:spPr>
      </p:sp>
      <p:sp>
        <p:nvSpPr>
          <p:cNvPr id="164867" name="Notes Placeholder 2"/>
          <p:cNvSpPr>
            <a:spLocks noGrp="1"/>
          </p:cNvSpPr>
          <p:nvPr>
            <p:ph type="body" idx="1"/>
          </p:nvPr>
        </p:nvSpPr>
        <p:spPr>
          <a:noFill/>
          <a:ln/>
        </p:spPr>
        <p:txBody>
          <a:bodyPr/>
          <a:lstStyle/>
          <a:p>
            <a:pPr eaLnBrk="1" hangingPunct="1"/>
            <a:endParaRPr lang="en-GB" dirty="0"/>
          </a:p>
        </p:txBody>
      </p:sp>
      <p:sp>
        <p:nvSpPr>
          <p:cNvPr id="164868" name="Slide Number Placeholder 3"/>
          <p:cNvSpPr>
            <a:spLocks noGrp="1"/>
          </p:cNvSpPr>
          <p:nvPr>
            <p:ph type="sldNum" sz="quarter" idx="5"/>
          </p:nvPr>
        </p:nvSpPr>
        <p:spPr>
          <a:noFill/>
        </p:spPr>
        <p:txBody>
          <a:bodyPr/>
          <a:lstStyle/>
          <a:p>
            <a:fld id="{355B8051-E3F2-49FE-9989-A731842A15EA}" type="slidenum">
              <a:rPr lang="en-GB" smtClean="0"/>
              <a:pPr/>
              <a:t>137</a:t>
            </a:fld>
            <a:endParaRPr lang="en-GB"/>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796291C-B8BC-447E-A102-0FD737D00B41}" type="slidenum">
              <a:rPr lang="en-GB" smtClean="0"/>
              <a:pPr/>
              <a:t>138</a:t>
            </a:fld>
            <a:endParaRPr lang="en-GB"/>
          </a:p>
        </p:txBody>
      </p:sp>
      <p:sp>
        <p:nvSpPr>
          <p:cNvPr id="163843" name="Rectangle 2"/>
          <p:cNvSpPr>
            <a:spLocks noGrp="1" noRot="1" noChangeAspect="1" noChangeArrowheads="1" noTextEdit="1"/>
          </p:cNvSpPr>
          <p:nvPr>
            <p:ph type="sldImg"/>
          </p:nvPr>
        </p:nvSpPr>
        <p:spPr>
          <a:xfrm>
            <a:off x="101600" y="750888"/>
            <a:ext cx="6680200" cy="3757612"/>
          </a:xfrm>
          <a:ln/>
        </p:spPr>
      </p:sp>
      <p:sp>
        <p:nvSpPr>
          <p:cNvPr id="163844"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7"/>
          <p:cNvSpPr>
            <a:spLocks noGrp="1" noChangeArrowheads="1"/>
          </p:cNvSpPr>
          <p:nvPr>
            <p:ph type="sldNum" sz="quarter" idx="5"/>
          </p:nvPr>
        </p:nvSpPr>
        <p:spPr>
          <a:noFill/>
        </p:spPr>
        <p:txBody>
          <a:bodyPr/>
          <a:lstStyle/>
          <a:p>
            <a:fld id="{EC0E3856-14A6-4741-855C-43E2DF902A45}" type="slidenum">
              <a:rPr lang="en-GB" smtClean="0"/>
              <a:pPr/>
              <a:t>139</a:t>
            </a:fld>
            <a:endParaRPr lang="en-GB"/>
          </a:p>
        </p:txBody>
      </p:sp>
      <p:sp>
        <p:nvSpPr>
          <p:cNvPr id="165891" name="Rectangle 2"/>
          <p:cNvSpPr>
            <a:spLocks noGrp="1" noRot="1" noChangeAspect="1" noChangeArrowheads="1" noTextEdit="1"/>
          </p:cNvSpPr>
          <p:nvPr>
            <p:ph type="sldImg"/>
          </p:nvPr>
        </p:nvSpPr>
        <p:spPr>
          <a:xfrm>
            <a:off x="101600" y="750888"/>
            <a:ext cx="6680200" cy="3757612"/>
          </a:xfrm>
          <a:ln/>
        </p:spPr>
      </p:sp>
      <p:sp>
        <p:nvSpPr>
          <p:cNvPr id="165892"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1600" y="750888"/>
            <a:ext cx="6681788" cy="37592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6136133-D7D6-44D3-9847-093E86F7A15E}" type="slidenum">
              <a:rPr lang="en-GB" smtClean="0"/>
              <a:pPr>
                <a:defRPr/>
              </a:pPr>
              <a:t>140</a:t>
            </a:fld>
            <a:endParaRPr lang="en-GB"/>
          </a:p>
        </p:txBody>
      </p:sp>
    </p:spTree>
    <p:extLst>
      <p:ext uri="{BB962C8B-B14F-4D97-AF65-F5344CB8AC3E}">
        <p14:creationId xmlns:p14="http://schemas.microsoft.com/office/powerpoint/2010/main" val="18030458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xfrm>
            <a:off x="457200" y="719138"/>
            <a:ext cx="6402388" cy="3602037"/>
          </a:xfrm>
          <a:ln/>
        </p:spPr>
      </p:sp>
      <p:sp>
        <p:nvSpPr>
          <p:cNvPr id="168963" name="Notes Placeholder 2"/>
          <p:cNvSpPr>
            <a:spLocks noGrp="1"/>
          </p:cNvSpPr>
          <p:nvPr>
            <p:ph type="body" idx="1"/>
          </p:nvPr>
        </p:nvSpPr>
        <p:spPr>
          <a:noFill/>
          <a:ln/>
        </p:spPr>
        <p:txBody>
          <a:bodyPr/>
          <a:lstStyle/>
          <a:p>
            <a:pPr eaLnBrk="1" hangingPunct="1"/>
            <a:r>
              <a:rPr lang="en-US"/>
              <a:t>Handout: Yes – Group FB</a:t>
            </a:r>
          </a:p>
          <a:p>
            <a:pPr algn="ctr"/>
            <a:r>
              <a:rPr lang="en-GB"/>
              <a:t>Laminated card</a:t>
            </a:r>
          </a:p>
          <a:p>
            <a:pPr>
              <a:buFontTx/>
              <a:buChar char="•"/>
            </a:pPr>
            <a:endParaRPr lang="en-GB"/>
          </a:p>
          <a:p>
            <a:pPr>
              <a:buFontTx/>
              <a:buChar char="•"/>
            </a:pPr>
            <a:r>
              <a:rPr lang="en-GB"/>
              <a:t>Someone with a preference for Thinking  will make decisions based more on using their head, ie. impersonal logic and analysis.</a:t>
            </a:r>
          </a:p>
          <a:p>
            <a:pPr>
              <a:buFontTx/>
              <a:buChar char="•"/>
            </a:pPr>
            <a:endParaRPr lang="en-GB"/>
          </a:p>
          <a:p>
            <a:pPr>
              <a:buFontTx/>
              <a:buChar char="•"/>
            </a:pPr>
            <a:r>
              <a:rPr lang="en-GB"/>
              <a:t> Someone with a preference for Feeling will make decisions based more on using their heart, ie. on personal values and concern for others.</a:t>
            </a:r>
          </a:p>
          <a:p>
            <a:pPr>
              <a:buFontTx/>
              <a:buChar char="•"/>
            </a:pPr>
            <a:endParaRPr lang="en-GB"/>
          </a:p>
          <a:p>
            <a:pPr>
              <a:buFontTx/>
              <a:buChar char="•"/>
            </a:pPr>
            <a:r>
              <a:rPr lang="en-GB"/>
              <a:t> Remember that both types do have a head and a heart.</a:t>
            </a:r>
          </a:p>
        </p:txBody>
      </p:sp>
      <p:sp>
        <p:nvSpPr>
          <p:cNvPr id="168964" name="Slide Number Placeholder 3"/>
          <p:cNvSpPr>
            <a:spLocks noGrp="1"/>
          </p:cNvSpPr>
          <p:nvPr>
            <p:ph type="sldNum" sz="quarter" idx="5"/>
          </p:nvPr>
        </p:nvSpPr>
        <p:spPr>
          <a:noFill/>
        </p:spPr>
        <p:txBody>
          <a:bodyPr/>
          <a:lstStyle/>
          <a:p>
            <a:fld id="{A75DF933-8A51-4608-AD9E-56D27854C5B5}" type="slidenum">
              <a:rPr lang="en-GB" smtClean="0"/>
              <a:pPr/>
              <a:t>141</a:t>
            </a:fld>
            <a:endParaRPr lang="en-GB"/>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7"/>
          <p:cNvSpPr>
            <a:spLocks noGrp="1" noChangeArrowheads="1"/>
          </p:cNvSpPr>
          <p:nvPr>
            <p:ph type="sldNum" sz="quarter" idx="5"/>
          </p:nvPr>
        </p:nvSpPr>
        <p:spPr>
          <a:noFill/>
        </p:spPr>
        <p:txBody>
          <a:bodyPr/>
          <a:lstStyle/>
          <a:p>
            <a:fld id="{5D821B0B-57B3-4FCD-B6AC-457C2833D44E}" type="slidenum">
              <a:rPr lang="en-GB" smtClean="0"/>
              <a:pPr/>
              <a:t>142</a:t>
            </a:fld>
            <a:endParaRPr lang="en-GB"/>
          </a:p>
        </p:txBody>
      </p:sp>
      <p:sp>
        <p:nvSpPr>
          <p:cNvPr id="169987" name="Rectangle 2"/>
          <p:cNvSpPr>
            <a:spLocks noGrp="1" noRot="1" noChangeAspect="1" noChangeArrowheads="1" noTextEdit="1"/>
          </p:cNvSpPr>
          <p:nvPr>
            <p:ph type="sldImg"/>
          </p:nvPr>
        </p:nvSpPr>
        <p:spPr>
          <a:xfrm>
            <a:off x="101600" y="750888"/>
            <a:ext cx="6680200" cy="3757612"/>
          </a:xfrm>
          <a:ln/>
        </p:spPr>
      </p:sp>
      <p:sp>
        <p:nvSpPr>
          <p:cNvPr id="16998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xfrm>
            <a:off x="101600" y="750888"/>
            <a:ext cx="6681788" cy="3759200"/>
          </a:xfrm>
          <a:ln/>
        </p:spPr>
      </p:sp>
      <p:sp>
        <p:nvSpPr>
          <p:cNvPr id="171011" name="Notes Placeholder 2"/>
          <p:cNvSpPr>
            <a:spLocks noGrp="1"/>
          </p:cNvSpPr>
          <p:nvPr>
            <p:ph type="body" idx="1"/>
          </p:nvPr>
        </p:nvSpPr>
        <p:spPr>
          <a:noFill/>
          <a:ln/>
        </p:spPr>
        <p:txBody>
          <a:bodyPr/>
          <a:lstStyle/>
          <a:p>
            <a:pPr eaLnBrk="1" hangingPunct="1"/>
            <a:endParaRPr lang="en-US" dirty="0"/>
          </a:p>
        </p:txBody>
      </p:sp>
      <p:sp>
        <p:nvSpPr>
          <p:cNvPr id="171012" name="Slide Number Placeholder 3"/>
          <p:cNvSpPr>
            <a:spLocks noGrp="1"/>
          </p:cNvSpPr>
          <p:nvPr>
            <p:ph type="sldNum" sz="quarter" idx="5"/>
          </p:nvPr>
        </p:nvSpPr>
        <p:spPr>
          <a:noFill/>
        </p:spPr>
        <p:txBody>
          <a:bodyPr/>
          <a:lstStyle/>
          <a:p>
            <a:fld id="{A9B3F956-2262-47DA-8FA4-A9F373D35D6E}" type="slidenum">
              <a:rPr lang="en-GB" smtClean="0"/>
              <a:pPr/>
              <a:t>143</a:t>
            </a:fld>
            <a:endParaRPr lang="en-GB"/>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Slide Image Placeholder 1"/>
          <p:cNvSpPr>
            <a:spLocks noGrp="1" noRot="1" noChangeAspect="1" noTextEdit="1"/>
          </p:cNvSpPr>
          <p:nvPr>
            <p:ph type="sldImg"/>
          </p:nvPr>
        </p:nvSpPr>
        <p:spPr>
          <a:xfrm>
            <a:off x="101600" y="750888"/>
            <a:ext cx="6681788" cy="3759200"/>
          </a:xfrm>
          <a:ln/>
        </p:spPr>
      </p:sp>
      <p:sp>
        <p:nvSpPr>
          <p:cNvPr id="174083" name="Notes Placeholder 2"/>
          <p:cNvSpPr>
            <a:spLocks noGrp="1"/>
          </p:cNvSpPr>
          <p:nvPr>
            <p:ph type="body" idx="1"/>
          </p:nvPr>
        </p:nvSpPr>
        <p:spPr>
          <a:noFill/>
          <a:ln/>
        </p:spPr>
        <p:txBody>
          <a:bodyPr/>
          <a:lstStyle/>
          <a:p>
            <a:pPr eaLnBrk="1" hangingPunct="1"/>
            <a:endParaRPr lang="en-GB" dirty="0"/>
          </a:p>
        </p:txBody>
      </p:sp>
      <p:sp>
        <p:nvSpPr>
          <p:cNvPr id="174084" name="Slide Number Placeholder 3"/>
          <p:cNvSpPr>
            <a:spLocks noGrp="1"/>
          </p:cNvSpPr>
          <p:nvPr>
            <p:ph type="sldNum" sz="quarter" idx="5"/>
          </p:nvPr>
        </p:nvSpPr>
        <p:spPr>
          <a:noFill/>
        </p:spPr>
        <p:txBody>
          <a:bodyPr/>
          <a:lstStyle/>
          <a:p>
            <a:fld id="{F9A499AC-5B03-4DFD-BB49-6F9EF6E44713}" type="slidenum">
              <a:rPr lang="en-GB" smtClean="0"/>
              <a:pPr/>
              <a:t>145</a:t>
            </a:fld>
            <a:endParaRPr lang="en-GB"/>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7"/>
          <p:cNvSpPr>
            <a:spLocks noGrp="1" noChangeArrowheads="1"/>
          </p:cNvSpPr>
          <p:nvPr>
            <p:ph type="sldNum" sz="quarter" idx="5"/>
          </p:nvPr>
        </p:nvSpPr>
        <p:spPr>
          <a:noFill/>
        </p:spPr>
        <p:txBody>
          <a:bodyPr/>
          <a:lstStyle/>
          <a:p>
            <a:fld id="{7FD0701F-7E07-4899-9FDD-A7AF9734F31B}" type="slidenum">
              <a:rPr lang="en-GB" smtClean="0"/>
              <a:pPr/>
              <a:t>146</a:t>
            </a:fld>
            <a:endParaRPr lang="en-GB"/>
          </a:p>
        </p:txBody>
      </p:sp>
      <p:sp>
        <p:nvSpPr>
          <p:cNvPr id="175107" name="Rectangle 2"/>
          <p:cNvSpPr>
            <a:spLocks noGrp="1" noRot="1" noChangeAspect="1" noChangeArrowheads="1" noTextEdit="1"/>
          </p:cNvSpPr>
          <p:nvPr>
            <p:ph type="sldImg"/>
          </p:nvPr>
        </p:nvSpPr>
        <p:spPr>
          <a:xfrm>
            <a:off x="101600" y="750888"/>
            <a:ext cx="6680200" cy="3757612"/>
          </a:xfrm>
          <a:ln/>
        </p:spPr>
      </p:sp>
      <p:sp>
        <p:nvSpPr>
          <p:cNvPr id="175108"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7"/>
          <p:cNvSpPr>
            <a:spLocks noGrp="1" noChangeArrowheads="1"/>
          </p:cNvSpPr>
          <p:nvPr>
            <p:ph type="sldNum" sz="quarter" idx="5"/>
          </p:nvPr>
        </p:nvSpPr>
        <p:spPr>
          <a:noFill/>
        </p:spPr>
        <p:txBody>
          <a:bodyPr/>
          <a:lstStyle/>
          <a:p>
            <a:fld id="{4AA0579C-5855-4D22-A812-AD2C476CAC4E}" type="slidenum">
              <a:rPr lang="en-GB" smtClean="0"/>
              <a:pPr/>
              <a:t>147</a:t>
            </a:fld>
            <a:endParaRPr lang="en-GB"/>
          </a:p>
        </p:txBody>
      </p:sp>
      <p:sp>
        <p:nvSpPr>
          <p:cNvPr id="173059" name="Rectangle 2"/>
          <p:cNvSpPr>
            <a:spLocks noGrp="1" noRot="1" noChangeAspect="1" noChangeArrowheads="1" noTextEdit="1"/>
          </p:cNvSpPr>
          <p:nvPr>
            <p:ph type="sldImg"/>
          </p:nvPr>
        </p:nvSpPr>
        <p:spPr>
          <a:xfrm>
            <a:off x="101600" y="750888"/>
            <a:ext cx="6680200" cy="3757612"/>
          </a:xfrm>
          <a:ln/>
        </p:spPr>
      </p:sp>
      <p:sp>
        <p:nvSpPr>
          <p:cNvPr id="173060" name="Rectangle 3"/>
          <p:cNvSpPr>
            <a:spLocks noGrp="1" noChangeArrowheads="1"/>
          </p:cNvSpPr>
          <p:nvPr>
            <p:ph type="body" idx="1"/>
          </p:nvPr>
        </p:nvSpPr>
        <p:spPr>
          <a:xfrm>
            <a:off x="917575" y="4759325"/>
            <a:ext cx="5048250" cy="4510088"/>
          </a:xfrm>
          <a:noFill/>
          <a:ln/>
        </p:spPr>
        <p:txBody>
          <a:bodyPr/>
          <a:lstStyle/>
          <a:p>
            <a:pPr lvl="1" eaLnBrk="1" hangingPunct="1"/>
            <a:endParaRPr lang="en-US" dirty="0"/>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p:cNvSpPr>
            <a:spLocks noGrp="1" noRot="1" noChangeAspect="1" noTextEdit="1"/>
          </p:cNvSpPr>
          <p:nvPr>
            <p:ph type="sldImg"/>
          </p:nvPr>
        </p:nvSpPr>
        <p:spPr>
          <a:xfrm>
            <a:off x="101600" y="750888"/>
            <a:ext cx="6681788" cy="3759200"/>
          </a:xfrm>
          <a:ln/>
        </p:spPr>
      </p:sp>
      <p:sp>
        <p:nvSpPr>
          <p:cNvPr id="178179" name="Notes Placeholder 2"/>
          <p:cNvSpPr>
            <a:spLocks noGrp="1"/>
          </p:cNvSpPr>
          <p:nvPr>
            <p:ph type="body" idx="1"/>
          </p:nvPr>
        </p:nvSpPr>
        <p:spPr>
          <a:noFill/>
          <a:ln/>
        </p:spPr>
        <p:txBody>
          <a:bodyPr/>
          <a:lstStyle/>
          <a:p>
            <a:pPr eaLnBrk="1" hangingPunct="1"/>
            <a:endParaRPr lang="en-GB" dirty="0"/>
          </a:p>
        </p:txBody>
      </p:sp>
      <p:sp>
        <p:nvSpPr>
          <p:cNvPr id="178180" name="Slide Number Placeholder 3"/>
          <p:cNvSpPr>
            <a:spLocks noGrp="1"/>
          </p:cNvSpPr>
          <p:nvPr>
            <p:ph type="sldNum" sz="quarter" idx="5"/>
          </p:nvPr>
        </p:nvSpPr>
        <p:spPr>
          <a:noFill/>
        </p:spPr>
        <p:txBody>
          <a:bodyPr/>
          <a:lstStyle/>
          <a:p>
            <a:fld id="{5277383B-192B-4848-A427-AAADC6BFA506}" type="slidenum">
              <a:rPr lang="en-GB" smtClean="0"/>
              <a:pPr/>
              <a:t>149</a:t>
            </a:fld>
            <a:endParaRPr lang="en-GB"/>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p:spPr>
        <p:txBody>
          <a:bodyPr/>
          <a:lstStyle/>
          <a:p>
            <a:fld id="{8FA98704-F7AF-4344-B910-13D77C6A6CB6}" type="slidenum">
              <a:rPr lang="en-GB" smtClean="0"/>
              <a:pPr/>
              <a:t>150</a:t>
            </a:fld>
            <a:endParaRPr lang="en-GB"/>
          </a:p>
        </p:txBody>
      </p:sp>
      <p:sp>
        <p:nvSpPr>
          <p:cNvPr id="179203" name="Rectangle 2"/>
          <p:cNvSpPr>
            <a:spLocks noGrp="1" noRot="1" noChangeAspect="1" noChangeArrowheads="1" noTextEdit="1"/>
          </p:cNvSpPr>
          <p:nvPr>
            <p:ph type="sldImg"/>
          </p:nvPr>
        </p:nvSpPr>
        <p:spPr>
          <a:xfrm>
            <a:off x="149225" y="774700"/>
            <a:ext cx="6592888" cy="3709988"/>
          </a:xfrm>
          <a:ln w="12700" cap="flat"/>
        </p:spPr>
      </p:sp>
      <p:sp>
        <p:nvSpPr>
          <p:cNvPr id="179204" name="Rectangle 3"/>
          <p:cNvSpPr>
            <a:spLocks noGrp="1" noChangeArrowheads="1"/>
          </p:cNvSpPr>
          <p:nvPr>
            <p:ph type="body" idx="1"/>
          </p:nvPr>
        </p:nvSpPr>
        <p:spPr>
          <a:xfrm>
            <a:off x="917575" y="4792663"/>
            <a:ext cx="5048250" cy="4484687"/>
          </a:xfrm>
          <a:noFill/>
          <a:ln/>
        </p:spPr>
        <p:txBody>
          <a:bodyPr lIns="98763" tIns="49381" rIns="98763" bIns="49381"/>
          <a:lstStyle/>
          <a:p>
            <a:pPr eaLnBrk="1" hangingPunct="1"/>
            <a:endParaRPr lang="en-US" dirty="0"/>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101600" y="750888"/>
            <a:ext cx="6681788" cy="3759200"/>
          </a:xfrm>
          <a:ln/>
        </p:spPr>
      </p:sp>
      <p:sp>
        <p:nvSpPr>
          <p:cNvPr id="3" name="Notes Placeholder 2"/>
          <p:cNvSpPr>
            <a:spLocks noGrp="1"/>
          </p:cNvSpPr>
          <p:nvPr>
            <p:ph type="body" idx="1"/>
          </p:nvPr>
        </p:nvSpPr>
        <p:spPr/>
        <p:txBody>
          <a:bodyPr>
            <a:normAutofit/>
          </a:bodyPr>
          <a:lstStyle/>
          <a:p>
            <a:pPr eaLnBrk="1" hangingPunct="1">
              <a:defRPr/>
            </a:pPr>
            <a:endParaRPr lang="en-GB" dirty="0"/>
          </a:p>
          <a:p>
            <a:pPr>
              <a:defRPr/>
            </a:pPr>
            <a:endParaRPr lang="en-GB" dirty="0"/>
          </a:p>
        </p:txBody>
      </p:sp>
      <p:sp>
        <p:nvSpPr>
          <p:cNvPr id="180228" name="Slide Number Placeholder 3"/>
          <p:cNvSpPr>
            <a:spLocks noGrp="1"/>
          </p:cNvSpPr>
          <p:nvPr>
            <p:ph type="sldNum" sz="quarter" idx="5"/>
          </p:nvPr>
        </p:nvSpPr>
        <p:spPr>
          <a:noFill/>
        </p:spPr>
        <p:txBody>
          <a:bodyPr/>
          <a:lstStyle/>
          <a:p>
            <a:fld id="{5A4DEE6D-22CD-4BF5-A5FD-326CDD531447}" type="slidenum">
              <a:rPr lang="en-GB" smtClean="0"/>
              <a:pPr/>
              <a:t>151</a:t>
            </a:fld>
            <a:endParaRPr lang="en-GB"/>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xfrm>
            <a:off x="101600" y="750888"/>
            <a:ext cx="6681788" cy="3759200"/>
          </a:xfrm>
          <a:ln/>
        </p:spPr>
      </p:sp>
      <p:sp>
        <p:nvSpPr>
          <p:cNvPr id="183299" name="Notes Placeholder 2"/>
          <p:cNvSpPr>
            <a:spLocks noGrp="1"/>
          </p:cNvSpPr>
          <p:nvPr>
            <p:ph type="body" idx="1"/>
          </p:nvPr>
        </p:nvSpPr>
        <p:spPr>
          <a:noFill/>
          <a:ln/>
        </p:spPr>
        <p:txBody>
          <a:bodyPr/>
          <a:lstStyle/>
          <a:p>
            <a:pPr eaLnBrk="1" hangingPunct="1"/>
            <a:endParaRPr lang="en-GB" dirty="0"/>
          </a:p>
        </p:txBody>
      </p:sp>
      <p:sp>
        <p:nvSpPr>
          <p:cNvPr id="183300" name="Slide Number Placeholder 3"/>
          <p:cNvSpPr>
            <a:spLocks noGrp="1"/>
          </p:cNvSpPr>
          <p:nvPr>
            <p:ph type="sldNum" sz="quarter" idx="5"/>
          </p:nvPr>
        </p:nvSpPr>
        <p:spPr>
          <a:noFill/>
        </p:spPr>
        <p:txBody>
          <a:bodyPr/>
          <a:lstStyle/>
          <a:p>
            <a:fld id="{28EED0F2-CF7F-488A-BC96-0D20DF62B72C}" type="slidenum">
              <a:rPr lang="en-GB" smtClean="0"/>
              <a:pPr/>
              <a:t>152</a:t>
            </a:fld>
            <a:endParaRPr lang="en-GB"/>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7"/>
          <p:cNvSpPr>
            <a:spLocks noGrp="1" noChangeArrowheads="1"/>
          </p:cNvSpPr>
          <p:nvPr>
            <p:ph type="sldNum" sz="quarter" idx="5"/>
          </p:nvPr>
        </p:nvSpPr>
        <p:spPr>
          <a:noFill/>
        </p:spPr>
        <p:txBody>
          <a:bodyPr/>
          <a:lstStyle/>
          <a:p>
            <a:fld id="{7688C38D-899F-4F24-9275-8471A31A7B21}" type="slidenum">
              <a:rPr lang="en-GB" smtClean="0"/>
              <a:pPr/>
              <a:t>153</a:t>
            </a:fld>
            <a:endParaRPr lang="en-GB"/>
          </a:p>
        </p:txBody>
      </p:sp>
      <p:sp>
        <p:nvSpPr>
          <p:cNvPr id="182275" name="Rectangle 2"/>
          <p:cNvSpPr>
            <a:spLocks noGrp="1" noRot="1" noChangeAspect="1" noChangeArrowheads="1" noTextEdit="1"/>
          </p:cNvSpPr>
          <p:nvPr>
            <p:ph type="sldImg"/>
          </p:nvPr>
        </p:nvSpPr>
        <p:spPr>
          <a:xfrm>
            <a:off x="101600" y="750888"/>
            <a:ext cx="6680200" cy="3757612"/>
          </a:xfrm>
          <a:ln/>
        </p:spPr>
      </p:sp>
      <p:sp>
        <p:nvSpPr>
          <p:cNvPr id="182276" name="Rectangle 3"/>
          <p:cNvSpPr>
            <a:spLocks noGrp="1" noChangeArrowheads="1"/>
          </p:cNvSpPr>
          <p:nvPr>
            <p:ph type="body" idx="1"/>
          </p:nvPr>
        </p:nvSpPr>
        <p:spPr>
          <a:xfrm>
            <a:off x="917575" y="4759325"/>
            <a:ext cx="5048250" cy="4510088"/>
          </a:xfrm>
          <a:noFill/>
          <a:ln/>
        </p:spPr>
        <p:txBody>
          <a:bodyPr/>
          <a:lstStyle/>
          <a:p>
            <a:pPr eaLnBrk="1" hangingPunct="1"/>
            <a:endParaRPr lang="en-GB" dirty="0"/>
          </a:p>
          <a:p>
            <a:pPr lvl="1" eaLnBrk="1" hangingPunct="1"/>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7"/>
          <p:cNvSpPr>
            <a:spLocks noGrp="1" noChangeArrowheads="1"/>
          </p:cNvSpPr>
          <p:nvPr>
            <p:ph type="sldNum" sz="quarter" idx="5"/>
          </p:nvPr>
        </p:nvSpPr>
        <p:spPr>
          <a:noFill/>
        </p:spPr>
        <p:txBody>
          <a:bodyPr/>
          <a:lstStyle/>
          <a:p>
            <a:fld id="{0859E73F-8B54-40CD-93BC-E7E0392FBF2A}" type="slidenum">
              <a:rPr lang="en-GB" smtClean="0"/>
              <a:pPr/>
              <a:t>154</a:t>
            </a:fld>
            <a:endParaRPr lang="en-GB"/>
          </a:p>
        </p:txBody>
      </p:sp>
      <p:sp>
        <p:nvSpPr>
          <p:cNvPr id="184323" name="Rectangle 2"/>
          <p:cNvSpPr>
            <a:spLocks noGrp="1" noRot="1" noChangeAspect="1" noChangeArrowheads="1" noTextEdit="1"/>
          </p:cNvSpPr>
          <p:nvPr>
            <p:ph type="sldImg"/>
          </p:nvPr>
        </p:nvSpPr>
        <p:spPr>
          <a:xfrm>
            <a:off x="101600" y="750888"/>
            <a:ext cx="6680200" cy="3757612"/>
          </a:xfrm>
          <a:ln/>
        </p:spPr>
      </p:sp>
      <p:sp>
        <p:nvSpPr>
          <p:cNvPr id="184324" name="Rectangle 3"/>
          <p:cNvSpPr>
            <a:spLocks noGrp="1" noChangeArrowheads="1"/>
          </p:cNvSpPr>
          <p:nvPr>
            <p:ph type="body" idx="1"/>
          </p:nvPr>
        </p:nvSpPr>
        <p:spPr>
          <a:xfrm>
            <a:off x="917575" y="4759325"/>
            <a:ext cx="5048250" cy="4510088"/>
          </a:xfrm>
          <a:noFill/>
          <a:ln/>
        </p:spPr>
        <p:txBody>
          <a:bodyPr/>
          <a:lstStyle/>
          <a:p>
            <a:pPr eaLnBrk="1" hangingPunct="1"/>
            <a:endParaRPr lang="en-US" dirty="0"/>
          </a:p>
          <a:p>
            <a:endParaRPr lang="en-GB" dirty="0"/>
          </a:p>
          <a:p>
            <a:pPr eaLnBrk="1" hangingPunct="1"/>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p:cNvSpPr>
            <a:spLocks noGrp="1" noChangeArrowheads="1"/>
          </p:cNvSpPr>
          <p:nvPr>
            <p:ph type="sldNum" sz="quarter" idx="5"/>
          </p:nvPr>
        </p:nvSpPr>
        <p:spPr>
          <a:noFill/>
        </p:spPr>
        <p:txBody>
          <a:bodyPr/>
          <a:lstStyle/>
          <a:p>
            <a:fld id="{57F1BE2F-7C26-4238-906E-59CCCE33765E}" type="slidenum">
              <a:rPr lang="en-GB" smtClean="0"/>
              <a:pPr/>
              <a:t>156</a:t>
            </a:fld>
            <a:endParaRPr lang="en-GB"/>
          </a:p>
        </p:txBody>
      </p:sp>
      <p:sp>
        <p:nvSpPr>
          <p:cNvPr id="190467" name="Rectangle 2"/>
          <p:cNvSpPr>
            <a:spLocks noGrp="1" noRot="1" noChangeAspect="1" noChangeArrowheads="1" noTextEdit="1"/>
          </p:cNvSpPr>
          <p:nvPr>
            <p:ph type="sldImg"/>
          </p:nvPr>
        </p:nvSpPr>
        <p:spPr>
          <a:xfrm>
            <a:off x="146050" y="766763"/>
            <a:ext cx="6615113" cy="3721100"/>
          </a:xfrm>
          <a:ln w="12700" cap="flat"/>
        </p:spPr>
      </p:sp>
      <p:sp>
        <p:nvSpPr>
          <p:cNvPr id="190468" name="Rectangle 3"/>
          <p:cNvSpPr>
            <a:spLocks noGrp="1" noChangeArrowheads="1"/>
          </p:cNvSpPr>
          <p:nvPr>
            <p:ph type="body" idx="1"/>
          </p:nvPr>
        </p:nvSpPr>
        <p:spPr>
          <a:xfrm>
            <a:off x="909638" y="4800600"/>
            <a:ext cx="5064125" cy="4489450"/>
          </a:xfrm>
          <a:noFill/>
          <a:ln/>
        </p:spPr>
        <p:txBody>
          <a:bodyPr lIns="90771" tIns="45394" rIns="90771" bIns="45394"/>
          <a:lstStyle/>
          <a:p>
            <a:pPr eaLnBrk="1" hangingPunct="1"/>
            <a:endParaRPr lang="en-US" dirty="0"/>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xfrm>
            <a:off x="101600" y="750888"/>
            <a:ext cx="6681788" cy="3759200"/>
          </a:xfrm>
          <a:ln/>
        </p:spPr>
      </p:sp>
      <p:sp>
        <p:nvSpPr>
          <p:cNvPr id="195587" name="Notes Placeholder 2"/>
          <p:cNvSpPr>
            <a:spLocks noGrp="1"/>
          </p:cNvSpPr>
          <p:nvPr>
            <p:ph type="body" idx="1"/>
          </p:nvPr>
        </p:nvSpPr>
        <p:spPr>
          <a:noFill/>
          <a:ln/>
        </p:spPr>
        <p:txBody>
          <a:bodyPr/>
          <a:lstStyle/>
          <a:p>
            <a:endParaRPr lang="en-GB" dirty="0"/>
          </a:p>
        </p:txBody>
      </p:sp>
      <p:sp>
        <p:nvSpPr>
          <p:cNvPr id="195588" name="Slide Number Placeholder 3"/>
          <p:cNvSpPr>
            <a:spLocks noGrp="1"/>
          </p:cNvSpPr>
          <p:nvPr>
            <p:ph type="sldNum" sz="quarter" idx="5"/>
          </p:nvPr>
        </p:nvSpPr>
        <p:spPr>
          <a:noFill/>
        </p:spPr>
        <p:txBody>
          <a:bodyPr/>
          <a:lstStyle/>
          <a:p>
            <a:fld id="{4ECC2901-F7E1-4827-9DB5-C4247CA2101F}" type="slidenum">
              <a:rPr lang="en-GB" smtClean="0"/>
              <a:pPr/>
              <a:t>157</a:t>
            </a:fld>
            <a:endParaRPr lang="en-GB"/>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158</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Slide Image Placeholder 1"/>
          <p:cNvSpPr>
            <a:spLocks noGrp="1" noRot="1" noChangeAspect="1" noTextEdit="1"/>
          </p:cNvSpPr>
          <p:nvPr>
            <p:ph type="sldImg"/>
          </p:nvPr>
        </p:nvSpPr>
        <p:spPr>
          <a:xfrm>
            <a:off x="101600" y="750888"/>
            <a:ext cx="6681788" cy="3759200"/>
          </a:xfrm>
          <a:ln/>
        </p:spPr>
      </p:sp>
      <p:sp>
        <p:nvSpPr>
          <p:cNvPr id="199683" name="Notes Placeholder 2"/>
          <p:cNvSpPr>
            <a:spLocks noGrp="1"/>
          </p:cNvSpPr>
          <p:nvPr>
            <p:ph type="body" idx="1"/>
          </p:nvPr>
        </p:nvSpPr>
        <p:spPr>
          <a:noFill/>
          <a:ln/>
        </p:spPr>
        <p:txBody>
          <a:bodyPr/>
          <a:lstStyle/>
          <a:p>
            <a:pPr eaLnBrk="1" hangingPunct="1"/>
            <a:endParaRPr lang="en-US" dirty="0"/>
          </a:p>
        </p:txBody>
      </p:sp>
      <p:sp>
        <p:nvSpPr>
          <p:cNvPr id="199684" name="Slide Number Placeholder 3"/>
          <p:cNvSpPr>
            <a:spLocks noGrp="1"/>
          </p:cNvSpPr>
          <p:nvPr>
            <p:ph type="sldNum" sz="quarter" idx="5"/>
          </p:nvPr>
        </p:nvSpPr>
        <p:spPr>
          <a:noFill/>
        </p:spPr>
        <p:txBody>
          <a:bodyPr/>
          <a:lstStyle/>
          <a:p>
            <a:fld id="{581BAF8C-6613-4473-AD45-E86071C1300B}" type="slidenum">
              <a:rPr lang="en-GB" smtClean="0"/>
              <a:pPr/>
              <a:t>159</a:t>
            </a:fld>
            <a:endParaRPr lang="en-GB"/>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Slide Image Placeholder 1"/>
          <p:cNvSpPr>
            <a:spLocks noGrp="1" noRot="1" noChangeAspect="1" noTextEdit="1"/>
          </p:cNvSpPr>
          <p:nvPr>
            <p:ph type="sldImg"/>
          </p:nvPr>
        </p:nvSpPr>
        <p:spPr>
          <a:xfrm>
            <a:off x="101600" y="750888"/>
            <a:ext cx="6681788" cy="3759200"/>
          </a:xfrm>
          <a:ln/>
        </p:spPr>
      </p:sp>
      <p:sp>
        <p:nvSpPr>
          <p:cNvPr id="200707" name="Notes Placeholder 2"/>
          <p:cNvSpPr>
            <a:spLocks noGrp="1"/>
          </p:cNvSpPr>
          <p:nvPr>
            <p:ph type="body" idx="1"/>
          </p:nvPr>
        </p:nvSpPr>
        <p:spPr>
          <a:noFill/>
          <a:ln/>
        </p:spPr>
        <p:txBody>
          <a:bodyPr/>
          <a:lstStyle/>
          <a:p>
            <a:pPr eaLnBrk="1" hangingPunct="1"/>
            <a:endParaRPr lang="en-US" dirty="0"/>
          </a:p>
        </p:txBody>
      </p:sp>
      <p:sp>
        <p:nvSpPr>
          <p:cNvPr id="200708" name="Slide Number Placeholder 3"/>
          <p:cNvSpPr>
            <a:spLocks noGrp="1"/>
          </p:cNvSpPr>
          <p:nvPr>
            <p:ph type="sldNum" sz="quarter" idx="5"/>
          </p:nvPr>
        </p:nvSpPr>
        <p:spPr>
          <a:noFill/>
        </p:spPr>
        <p:txBody>
          <a:bodyPr/>
          <a:lstStyle/>
          <a:p>
            <a:fld id="{5FA67977-5B56-4905-9980-110184D5800C}" type="slidenum">
              <a:rPr lang="en-GB" smtClean="0"/>
              <a:pPr/>
              <a:t>160</a:t>
            </a:fld>
            <a:endParaRPr lang="en-GB"/>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161</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70490603"/>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066D2524-7FE9-4C5C-9734-ABE8A868C0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1220FC-6BFE-4B01-830B-F49198A2E283}" type="slidenum">
              <a:rPr lang="en-GB" altLang="en-US" smtClean="0"/>
              <a:pPr>
                <a:spcBef>
                  <a:spcPct val="0"/>
                </a:spcBef>
              </a:pPr>
              <a:t>163</a:t>
            </a:fld>
            <a:endParaRPr lang="en-GB" altLang="en-US"/>
          </a:p>
        </p:txBody>
      </p:sp>
      <p:sp>
        <p:nvSpPr>
          <p:cNvPr id="67587" name="Rectangle 2">
            <a:extLst>
              <a:ext uri="{FF2B5EF4-FFF2-40B4-BE49-F238E27FC236}">
                <a16:creationId xmlns:a16="http://schemas.microsoft.com/office/drawing/2014/main" id="{A781C137-2342-4352-8AC4-28BE0F92A1B6}"/>
              </a:ext>
            </a:extLst>
          </p:cNvPr>
          <p:cNvSpPr>
            <a:spLocks noGrp="1" noRot="1" noChangeAspect="1" noChangeArrowheads="1" noTextEdit="1"/>
          </p:cNvSpPr>
          <p:nvPr>
            <p:ph type="sldImg"/>
          </p:nvPr>
        </p:nvSpPr>
        <p:spPr>
          <a:xfrm>
            <a:off x="101600" y="750888"/>
            <a:ext cx="6680200" cy="3757612"/>
          </a:xfrm>
          <a:ln/>
        </p:spPr>
      </p:sp>
      <p:sp>
        <p:nvSpPr>
          <p:cNvPr id="67588" name="Rectangle 3">
            <a:extLst>
              <a:ext uri="{FF2B5EF4-FFF2-40B4-BE49-F238E27FC236}">
                <a16:creationId xmlns:a16="http://schemas.microsoft.com/office/drawing/2014/main" id="{927B4412-387D-489E-88BF-C1A375A72AA7}"/>
              </a:ext>
            </a:extLst>
          </p:cNvPr>
          <p:cNvSpPr>
            <a:spLocks noGrp="1" noChangeArrowheads="1"/>
          </p:cNvSpPr>
          <p:nvPr>
            <p:ph type="body" idx="1"/>
          </p:nvPr>
        </p:nvSpPr>
        <p:spPr>
          <a:xfrm>
            <a:off x="917575" y="4759325"/>
            <a:ext cx="5048250" cy="45100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7773816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84BC9087-B55B-4B0A-B765-01B2598D4C38}"/>
              </a:ext>
            </a:extLst>
          </p:cNvPr>
          <p:cNvSpPr>
            <a:spLocks noGrp="1" noRot="1" noChangeAspect="1" noTextEdit="1"/>
          </p:cNvSpPr>
          <p:nvPr>
            <p:ph type="sldImg"/>
          </p:nvPr>
        </p:nvSpPr>
        <p:spPr>
          <a:xfrm>
            <a:off x="101600" y="750888"/>
            <a:ext cx="6681788" cy="3759200"/>
          </a:xfrm>
          <a:ln/>
        </p:spPr>
      </p:sp>
      <p:sp>
        <p:nvSpPr>
          <p:cNvPr id="71683" name="Notes Placeholder 2">
            <a:extLst>
              <a:ext uri="{FF2B5EF4-FFF2-40B4-BE49-F238E27FC236}">
                <a16:creationId xmlns:a16="http://schemas.microsoft.com/office/drawing/2014/main" id="{F017212A-09F5-4208-BF96-6EFAE2B20F3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A03C2653-5ED7-4354-A364-1920113626B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A89F1F-4368-4277-AD9E-46751B5C9762}" type="slidenum">
              <a:rPr lang="en-GB" altLang="en-US" smtClean="0"/>
              <a:pPr>
                <a:spcBef>
                  <a:spcPct val="0"/>
                </a:spcBef>
              </a:pPr>
              <a:t>164</a:t>
            </a:fld>
            <a:endParaRPr lang="en-GB" alt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165</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166</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167</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168</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169</a:t>
            </a:fld>
            <a:endParaRPr lang="en-GB"/>
          </a:p>
        </p:txBody>
      </p:sp>
    </p:spTree>
    <p:extLst>
      <p:ext uri="{BB962C8B-B14F-4D97-AF65-F5344CB8AC3E}">
        <p14:creationId xmlns:p14="http://schemas.microsoft.com/office/powerpoint/2010/main" val="1410315148"/>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170</a:t>
            </a:fld>
            <a:endParaRPr lang="en-GB"/>
          </a:p>
        </p:txBody>
      </p:sp>
    </p:spTree>
    <p:extLst>
      <p:ext uri="{BB962C8B-B14F-4D97-AF65-F5344CB8AC3E}">
        <p14:creationId xmlns:p14="http://schemas.microsoft.com/office/powerpoint/2010/main" val="50185842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171</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172</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26/01/2025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209264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hasCustomPrompt="1"/>
          </p:nvPr>
        </p:nvSpPr>
        <p:spPr>
          <a:xfrm>
            <a:off x="1390651" y="228600"/>
            <a:ext cx="10566400" cy="5943600"/>
          </a:xfrm>
        </p:spPr>
        <p:txBody>
          <a:bodyPr/>
          <a:lstStyle>
            <a:lvl1pPr>
              <a:defRPr sz="2400"/>
            </a:lvl1pPr>
            <a:lvl2pPr>
              <a:defRPr sz="2400"/>
            </a:lvl2pPr>
            <a:lvl3pPr>
              <a:defRPr sz="2200"/>
            </a:lvl3pPr>
            <a:lvl4pPr>
              <a:defRPr sz="1800"/>
            </a:lvl4pPr>
            <a:lvl5pPr>
              <a:defRPr sz="1800"/>
            </a:lvl5pPr>
          </a:lstStyle>
          <a:p>
            <a:pPr lvl="0"/>
            <a:r>
              <a:rPr lang="en-US" dirty="0"/>
              <a:t> 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custDataLst>
      <p:tags r:id="rId1"/>
    </p:custDataLst>
    <p:extLst>
      <p:ext uri="{BB962C8B-B14F-4D97-AF65-F5344CB8AC3E}">
        <p14:creationId xmlns:p14="http://schemas.microsoft.com/office/powerpoint/2010/main" val="200506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6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eg"/><Relationship Id="rId7"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25.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6.png"/><Relationship Id="rId7" Type="http://schemas.openxmlformats.org/officeDocument/2006/relationships/image" Target="../media/image31.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5" Type="http://schemas.openxmlformats.org/officeDocument/2006/relationships/hyperlink" Target="https://www.cipd.org/uk/membership/professional-standards/code-of-conduct/#code" TargetMode="Externa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40.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18.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43.jpeg"/></Relationships>
</file>

<file path=ppt/slides/_rels/slide119.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20.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45.png"/><Relationship Id="rId4" Type="http://schemas.openxmlformats.org/officeDocument/2006/relationships/image" Target="../media/image44.jpeg"/></Relationships>
</file>

<file path=ppt/slides/_rels/slide121.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22.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46.jpeg"/></Relationships>
</file>

<file path=ppt/slides/_rels/slide123.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24.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47.jpeg"/></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6.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7.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tags" Target="../tags/tag12.xml"/><Relationship Id="rId5" Type="http://schemas.openxmlformats.org/officeDocument/2006/relationships/image" Target="../media/image49.jpeg"/><Relationship Id="rId4" Type="http://schemas.openxmlformats.org/officeDocument/2006/relationships/image" Target="../media/image48.jpeg"/></Relationships>
</file>

<file path=ppt/slides/_rels/slide128.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tags" Target="../tags/tag13.xml"/><Relationship Id="rId5" Type="http://schemas.openxmlformats.org/officeDocument/2006/relationships/image" Target="../media/image51.jpeg"/><Relationship Id="rId4" Type="http://schemas.openxmlformats.org/officeDocument/2006/relationships/image" Target="../media/image50.jpeg"/></Relationships>
</file>

<file path=ppt/slides/_rels/slide129.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30.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52.jpeg"/></Relationships>
</file>

<file path=ppt/slides/_rels/slide131.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53.jpg"/></Relationships>
</file>

<file path=ppt/slides/_rels/slide132.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49.jpeg"/><Relationship Id="rId4" Type="http://schemas.openxmlformats.org/officeDocument/2006/relationships/image" Target="../media/image48.jpeg"/></Relationships>
</file>

<file path=ppt/slides/_rels/slide1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19.xml"/><Relationship Id="rId5" Type="http://schemas.openxmlformats.org/officeDocument/2006/relationships/image" Target="../media/image55.jpeg"/><Relationship Id="rId4" Type="http://schemas.openxmlformats.org/officeDocument/2006/relationships/image" Target="../media/image54.jpeg"/></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image" Target="../media/image57.jpeg"/><Relationship Id="rId4" Type="http://schemas.openxmlformats.org/officeDocument/2006/relationships/image" Target="../media/image56.jpeg"/></Relationships>
</file>

<file path=ppt/slides/_rels/slide136.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2.xml"/><Relationship Id="rId1" Type="http://schemas.openxmlformats.org/officeDocument/2006/relationships/tags" Target="../tags/tag21.xml"/><Relationship Id="rId5" Type="http://schemas.openxmlformats.org/officeDocument/2006/relationships/image" Target="../media/image59.jpeg"/><Relationship Id="rId4" Type="http://schemas.openxmlformats.org/officeDocument/2006/relationships/image" Target="../media/image58.jpeg"/></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image" Target="../media/image60.jpeg"/></Relationships>
</file>

<file path=ppt/slides/_rels/slide138.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2.xml"/><Relationship Id="rId1" Type="http://schemas.openxmlformats.org/officeDocument/2006/relationships/tags" Target="../tags/tag23.xml"/><Relationship Id="rId4" Type="http://schemas.openxmlformats.org/officeDocument/2006/relationships/image" Target="../media/image61.jpg"/></Relationships>
</file>

<file path=ppt/slides/_rels/slide139.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2.xml"/><Relationship Id="rId1" Type="http://schemas.openxmlformats.org/officeDocument/2006/relationships/tags" Target="../tags/tag24.xml"/><Relationship Id="rId5" Type="http://schemas.openxmlformats.org/officeDocument/2006/relationships/image" Target="../media/image55.jpeg"/><Relationship Id="rId4" Type="http://schemas.openxmlformats.org/officeDocument/2006/relationships/image" Target="../media/image62.jpeg"/></Relationships>
</file>

<file path=ppt/slides/_rels/slide140.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141.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2.xml"/><Relationship Id="rId1" Type="http://schemas.openxmlformats.org/officeDocument/2006/relationships/tags" Target="../tags/tag26.xml"/><Relationship Id="rId5" Type="http://schemas.openxmlformats.org/officeDocument/2006/relationships/image" Target="../media/image64.jpeg"/><Relationship Id="rId4" Type="http://schemas.openxmlformats.org/officeDocument/2006/relationships/image" Target="../media/image63.jpeg"/></Relationships>
</file>

<file path=ppt/slides/_rels/slide142.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2.xml"/><Relationship Id="rId1" Type="http://schemas.openxmlformats.org/officeDocument/2006/relationships/tags" Target="../tags/tag27.xml"/><Relationship Id="rId5" Type="http://schemas.openxmlformats.org/officeDocument/2006/relationships/image" Target="../media/image66.jpeg"/><Relationship Id="rId4" Type="http://schemas.openxmlformats.org/officeDocument/2006/relationships/image" Target="../media/image65.jpeg"/></Relationships>
</file>

<file path=ppt/slides/_rels/slide143.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tags" Target="../tags/tag28.xml"/><Relationship Id="rId4" Type="http://schemas.openxmlformats.org/officeDocument/2006/relationships/image" Target="../media/image67.jpeg"/></Relationships>
</file>

<file path=ppt/slides/_rels/slide14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slideLayout" Target="../slideLayouts/slideLayout14.xml"/><Relationship Id="rId1" Type="http://schemas.openxmlformats.org/officeDocument/2006/relationships/tags" Target="../tags/tag29.xml"/></Relationships>
</file>

<file path=ppt/slides/_rels/slide14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tags" Target="../tags/tag30.xml"/><Relationship Id="rId4" Type="http://schemas.openxmlformats.org/officeDocument/2006/relationships/image" Target="../media/image69.jpeg"/></Relationships>
</file>

<file path=ppt/slides/_rels/slide14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xml"/><Relationship Id="rId1" Type="http://schemas.openxmlformats.org/officeDocument/2006/relationships/tags" Target="../tags/tag31.xml"/><Relationship Id="rId5" Type="http://schemas.openxmlformats.org/officeDocument/2006/relationships/image" Target="../media/image64.jpeg"/><Relationship Id="rId4" Type="http://schemas.openxmlformats.org/officeDocument/2006/relationships/image" Target="../media/image63.jpeg"/></Relationships>
</file>

<file path=ppt/slides/_rels/slide14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tags" Target="../tags/tag32.xml"/><Relationship Id="rId4" Type="http://schemas.openxmlformats.org/officeDocument/2006/relationships/image" Target="../media/image70.jpg"/></Relationships>
</file>

<file path=ppt/slides/_rels/slide1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149.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2.xml"/><Relationship Id="rId1" Type="http://schemas.openxmlformats.org/officeDocument/2006/relationships/tags" Target="../tags/tag34.xml"/><Relationship Id="rId5" Type="http://schemas.openxmlformats.org/officeDocument/2006/relationships/image" Target="../media/image72.jpeg"/><Relationship Id="rId4" Type="http://schemas.openxmlformats.org/officeDocument/2006/relationships/image" Target="../media/image71.jpeg"/></Relationships>
</file>

<file path=ppt/slides/_rels/slide150.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2.xml"/><Relationship Id="rId1" Type="http://schemas.openxmlformats.org/officeDocument/2006/relationships/tags" Target="../tags/tag35.xml"/><Relationship Id="rId5" Type="http://schemas.openxmlformats.org/officeDocument/2006/relationships/image" Target="../media/image74.jpeg"/><Relationship Id="rId4" Type="http://schemas.openxmlformats.org/officeDocument/2006/relationships/image" Target="../media/image73.jpeg"/></Relationships>
</file>

<file path=ppt/slides/_rels/slide151.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tags" Target="../tags/tag36.xml"/><Relationship Id="rId5" Type="http://schemas.openxmlformats.org/officeDocument/2006/relationships/image" Target="../media/image76.jpeg"/><Relationship Id="rId4" Type="http://schemas.openxmlformats.org/officeDocument/2006/relationships/image" Target="../media/image75.jpeg"/></Relationships>
</file>

<file path=ppt/slides/_rels/slide152.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tags" Target="../tags/tag37.xml"/><Relationship Id="rId4" Type="http://schemas.openxmlformats.org/officeDocument/2006/relationships/image" Target="../media/image77.jpeg"/></Relationships>
</file>

<file path=ppt/slides/_rels/slide153.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tags" Target="../tags/tag38.xml"/><Relationship Id="rId4" Type="http://schemas.openxmlformats.org/officeDocument/2006/relationships/image" Target="../media/image78.jpg"/></Relationships>
</file>

<file path=ppt/slides/_rels/slide154.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xml"/><Relationship Id="rId1" Type="http://schemas.openxmlformats.org/officeDocument/2006/relationships/tags" Target="../tags/tag39.xml"/><Relationship Id="rId5" Type="http://schemas.openxmlformats.org/officeDocument/2006/relationships/image" Target="../media/image72.jpeg"/><Relationship Id="rId4" Type="http://schemas.openxmlformats.org/officeDocument/2006/relationships/image" Target="../media/image71.jpeg"/></Relationships>
</file>

<file path=ppt/slides/_rels/slide1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156.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tags" Target="../tags/tag41.xml"/><Relationship Id="rId4" Type="http://schemas.openxmlformats.org/officeDocument/2006/relationships/image" Target="../media/image79.png"/></Relationships>
</file>

<file path=ppt/slides/_rels/slide157.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tags" Target="../tags/tag42.xml"/><Relationship Id="rId4" Type="http://schemas.openxmlformats.org/officeDocument/2006/relationships/image" Target="../media/image80.png"/></Relationships>
</file>

<file path=ppt/slides/_rels/slide158.xml.rels><?xml version="1.0" encoding="UTF-8" standalone="yes"?>
<Relationships xmlns="http://schemas.openxmlformats.org/package/2006/relationships"><Relationship Id="rId3" Type="http://schemas.openxmlformats.org/officeDocument/2006/relationships/notesSlide" Target="../notesSlides/notesSlide76.xml"/><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159.xml.rels><?xml version="1.0" encoding="UTF-8" standalone="yes"?>
<Relationships xmlns="http://schemas.openxmlformats.org/package/2006/relationships"><Relationship Id="rId3" Type="http://schemas.openxmlformats.org/officeDocument/2006/relationships/notesSlide" Target="../notesSlides/notesSlide77.xml"/><Relationship Id="rId2" Type="http://schemas.openxmlformats.org/officeDocument/2006/relationships/slideLayout" Target="../slideLayouts/slideLayout2.xml"/><Relationship Id="rId1" Type="http://schemas.openxmlformats.org/officeDocument/2006/relationships/tags" Target="../tags/tag44.xml"/></Relationships>
</file>

<file path=ppt/slides/_rels/slide160.xml.rels><?xml version="1.0" encoding="UTF-8" standalone="yes"?>
<Relationships xmlns="http://schemas.openxmlformats.org/package/2006/relationships"><Relationship Id="rId3" Type="http://schemas.openxmlformats.org/officeDocument/2006/relationships/notesSlide" Target="../notesSlides/notesSlide78.xml"/><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161.xml.rels><?xml version="1.0" encoding="UTF-8" standalone="yes"?>
<Relationships xmlns="http://schemas.openxmlformats.org/package/2006/relationships"><Relationship Id="rId3" Type="http://schemas.openxmlformats.org/officeDocument/2006/relationships/notesSlide" Target="../notesSlides/notesSlide79.xml"/><Relationship Id="rId2" Type="http://schemas.openxmlformats.org/officeDocument/2006/relationships/slideLayout" Target="../slideLayouts/slideLayout2.xml"/><Relationship Id="rId1" Type="http://schemas.openxmlformats.org/officeDocument/2006/relationships/tags" Target="../tags/tag46.xml"/></Relationships>
</file>

<file path=ppt/slides/_rels/slide162.xml.rels><?xml version="1.0" encoding="UTF-8" standalone="yes"?>
<Relationships xmlns="http://schemas.openxmlformats.org/package/2006/relationships"><Relationship Id="rId3" Type="http://schemas.openxmlformats.org/officeDocument/2006/relationships/image" Target="../media/image81.emf"/><Relationship Id="rId2" Type="http://schemas.openxmlformats.org/officeDocument/2006/relationships/slideLayout" Target="../slideLayouts/slideLayout2.xml"/><Relationship Id="rId1" Type="http://schemas.openxmlformats.org/officeDocument/2006/relationships/tags" Target="../tags/tag47.xml"/><Relationship Id="rId4" Type="http://schemas.openxmlformats.org/officeDocument/2006/relationships/image" Target="../media/image82.emf"/></Relationships>
</file>

<file path=ppt/slides/_rels/slide163.xml.rels><?xml version="1.0" encoding="UTF-8" standalone="yes"?>
<Relationships xmlns="http://schemas.openxmlformats.org/package/2006/relationships"><Relationship Id="rId3" Type="http://schemas.openxmlformats.org/officeDocument/2006/relationships/notesSlide" Target="../notesSlides/notesSlide80.xml"/><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164.xml.rels><?xml version="1.0" encoding="UTF-8" standalone="yes"?>
<Relationships xmlns="http://schemas.openxmlformats.org/package/2006/relationships"><Relationship Id="rId3" Type="http://schemas.openxmlformats.org/officeDocument/2006/relationships/notesSlide" Target="../notesSlides/notesSlide81.xml"/><Relationship Id="rId2" Type="http://schemas.openxmlformats.org/officeDocument/2006/relationships/slideLayout" Target="../slideLayouts/slideLayout2.xml"/><Relationship Id="rId1" Type="http://schemas.openxmlformats.org/officeDocument/2006/relationships/tags" Target="../tags/tag49.xml"/><Relationship Id="rId4" Type="http://schemas.openxmlformats.org/officeDocument/2006/relationships/image" Target="../media/image43.jpeg"/></Relationships>
</file>

<file path=ppt/slides/_rels/slide16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3143672" y="3068960"/>
            <a:ext cx="6400800" cy="1752600"/>
          </a:xfrm>
        </p:spPr>
        <p:txBody>
          <a:bodyPr>
            <a:normAutofit/>
          </a:bodyPr>
          <a:lstStyle/>
          <a:p>
            <a:r>
              <a:rPr lang="en-GB" sz="4000" b="1" dirty="0">
                <a:solidFill>
                  <a:schemeClr val="bg1"/>
                </a:solidFill>
              </a:rPr>
              <a:t>Professional Behaviours and Valuing People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group of people sitting on a bench with a dog&#10;&#10;Description automatically generated">
            <a:extLst>
              <a:ext uri="{FF2B5EF4-FFF2-40B4-BE49-F238E27FC236}">
                <a16:creationId xmlns:a16="http://schemas.microsoft.com/office/drawing/2014/main" id="{09408B79-8893-5D28-2087-D9075336C994}"/>
              </a:ext>
            </a:extLst>
          </p:cNvPr>
          <p:cNvPicPr>
            <a:picLocks noChangeAspect="1"/>
          </p:cNvPicPr>
          <p:nvPr/>
        </p:nvPicPr>
        <p:blipFill>
          <a:blip r:embed="rId2">
            <a:extLst>
              <a:ext uri="{28A0092B-C50C-407E-A947-70E740481C1C}">
                <a14:useLocalDpi xmlns:a14="http://schemas.microsoft.com/office/drawing/2010/main" val="0"/>
              </a:ext>
            </a:extLst>
          </a:blip>
          <a:srcRect l="7047" t="8604" r="4047" b="22291"/>
          <a:stretch/>
        </p:blipFill>
        <p:spPr>
          <a:xfrm>
            <a:off x="2559449" y="2080038"/>
            <a:ext cx="3968599" cy="3311992"/>
          </a:xfrm>
          <a:prstGeom prst="rect">
            <a:avLst/>
          </a:prstGeom>
        </p:spPr>
      </p:pic>
      <p:sp>
        <p:nvSpPr>
          <p:cNvPr id="2" name="Title 1">
            <a:extLst>
              <a:ext uri="{FF2B5EF4-FFF2-40B4-BE49-F238E27FC236}">
                <a16:creationId xmlns:a16="http://schemas.microsoft.com/office/drawing/2014/main" id="{9B497897-AC8B-7D81-63AA-4B19448D4E98}"/>
              </a:ext>
            </a:extLst>
          </p:cNvPr>
          <p:cNvSpPr>
            <a:spLocks noGrp="1"/>
          </p:cNvSpPr>
          <p:nvPr>
            <p:ph type="title"/>
          </p:nvPr>
        </p:nvSpPr>
        <p:spPr>
          <a:xfrm>
            <a:off x="609600" y="274637"/>
            <a:ext cx="10972800" cy="1648755"/>
          </a:xfrm>
        </p:spPr>
        <p:txBody>
          <a:bodyPr>
            <a:normAutofit/>
          </a:bodyPr>
          <a:lstStyle/>
          <a:p>
            <a:r>
              <a:rPr lang="en-GB" b="1" dirty="0">
                <a:latin typeface="Arial" panose="020B0604020202020204" pitchFamily="34" charset="0"/>
                <a:cs typeface="Arial" panose="020B0604020202020204" pitchFamily="34" charset="0"/>
              </a:rPr>
              <a:t>Introductions Matter…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Who am I?</a:t>
            </a:r>
          </a:p>
        </p:txBody>
      </p:sp>
      <p:pic>
        <p:nvPicPr>
          <p:cNvPr id="5" name="Picture 4" descr="A football field with people in the stands&#10;&#10;Description automatically generated">
            <a:extLst>
              <a:ext uri="{FF2B5EF4-FFF2-40B4-BE49-F238E27FC236}">
                <a16:creationId xmlns:a16="http://schemas.microsoft.com/office/drawing/2014/main" id="{207E05E5-6CD7-069C-1694-666C954F63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78181">
            <a:off x="9171016" y="948291"/>
            <a:ext cx="2590149" cy="1950200"/>
          </a:xfrm>
          <a:prstGeom prst="rect">
            <a:avLst/>
          </a:prstGeom>
        </p:spPr>
      </p:pic>
      <p:pic>
        <p:nvPicPr>
          <p:cNvPr id="7" name="Picture 6" descr="A person sitting at a desk talking on the phone&#10;&#10;Description automatically generated">
            <a:extLst>
              <a:ext uri="{FF2B5EF4-FFF2-40B4-BE49-F238E27FC236}">
                <a16:creationId xmlns:a16="http://schemas.microsoft.com/office/drawing/2014/main" id="{24F76240-69A9-7311-4867-AE531B37D784}"/>
              </a:ext>
            </a:extLst>
          </p:cNvPr>
          <p:cNvPicPr>
            <a:picLocks noChangeAspect="1"/>
          </p:cNvPicPr>
          <p:nvPr/>
        </p:nvPicPr>
        <p:blipFill>
          <a:blip r:embed="rId4">
            <a:extLst>
              <a:ext uri="{28A0092B-C50C-407E-A947-70E740481C1C}">
                <a14:useLocalDpi xmlns:a14="http://schemas.microsoft.com/office/drawing/2010/main" val="0"/>
              </a:ext>
            </a:extLst>
          </a:blip>
          <a:srcRect l="6555" t="21605" r="18065" b="21586"/>
          <a:stretch/>
        </p:blipFill>
        <p:spPr>
          <a:xfrm rot="21397212">
            <a:off x="8380554" y="3380996"/>
            <a:ext cx="3312368" cy="1872208"/>
          </a:xfrm>
          <a:prstGeom prst="rect">
            <a:avLst/>
          </a:prstGeom>
        </p:spPr>
      </p:pic>
      <p:pic>
        <p:nvPicPr>
          <p:cNvPr id="9" name="Picture 8" descr="A group of people posing for a photo&#10;&#10;Description automatically generated">
            <a:extLst>
              <a:ext uri="{FF2B5EF4-FFF2-40B4-BE49-F238E27FC236}">
                <a16:creationId xmlns:a16="http://schemas.microsoft.com/office/drawing/2014/main" id="{E569720D-03D6-515A-C09B-6B724B2BEA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28048" y="2040712"/>
            <a:ext cx="2752311" cy="2064233"/>
          </a:xfrm>
          <a:prstGeom prst="rect">
            <a:avLst/>
          </a:prstGeom>
        </p:spPr>
      </p:pic>
      <p:pic>
        <p:nvPicPr>
          <p:cNvPr id="11" name="Picture 10" descr="A dog wearing a harness&#10;&#10;Description automatically generated">
            <a:extLst>
              <a:ext uri="{FF2B5EF4-FFF2-40B4-BE49-F238E27FC236}">
                <a16:creationId xmlns:a16="http://schemas.microsoft.com/office/drawing/2014/main" id="{5F47E618-F887-88A2-D11B-20390DA093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50404" y="3966877"/>
            <a:ext cx="1155487" cy="1648756"/>
          </a:xfrm>
          <a:prstGeom prst="rect">
            <a:avLst/>
          </a:prstGeom>
        </p:spPr>
      </p:pic>
      <p:pic>
        <p:nvPicPr>
          <p:cNvPr id="13" name="Picture 12" descr="A beach with a body of water and the sun&#10;&#10;Description automatically generated">
            <a:extLst>
              <a:ext uri="{FF2B5EF4-FFF2-40B4-BE49-F238E27FC236}">
                <a16:creationId xmlns:a16="http://schemas.microsoft.com/office/drawing/2014/main" id="{0EE46103-51A4-8568-8C3C-468EE594489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08146" y="1124744"/>
            <a:ext cx="2995981" cy="1371269"/>
          </a:xfrm>
          <a:prstGeom prst="rect">
            <a:avLst/>
          </a:prstGeom>
        </p:spPr>
      </p:pic>
      <p:pic>
        <p:nvPicPr>
          <p:cNvPr id="15" name="Picture 14" descr="A person holding a flag&#10;&#10;Description automatically generated">
            <a:extLst>
              <a:ext uri="{FF2B5EF4-FFF2-40B4-BE49-F238E27FC236}">
                <a16:creationId xmlns:a16="http://schemas.microsoft.com/office/drawing/2014/main" id="{5C3AC1B9-5520-F60F-D4B3-24665C6C430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048188">
            <a:off x="21797" y="3102451"/>
            <a:ext cx="2514104" cy="1885578"/>
          </a:xfrm>
          <a:prstGeom prst="rect">
            <a:avLst/>
          </a:prstGeom>
        </p:spPr>
      </p:pic>
    </p:spTree>
    <p:extLst>
      <p:ext uri="{BB962C8B-B14F-4D97-AF65-F5344CB8AC3E}">
        <p14:creationId xmlns:p14="http://schemas.microsoft.com/office/powerpoint/2010/main" val="2140463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1E6F0-E8EF-4244-3F65-6F5C364D2FA2}"/>
              </a:ext>
            </a:extLst>
          </p:cNvPr>
          <p:cNvSpPr>
            <a:spLocks noGrp="1"/>
          </p:cNvSpPr>
          <p:nvPr>
            <p:ph type="title"/>
          </p:nvPr>
        </p:nvSpPr>
        <p:spPr/>
        <p:txBody>
          <a:bodyPr/>
          <a:lstStyle/>
          <a:p>
            <a:r>
              <a:rPr lang="en-GB" dirty="0"/>
              <a:t>Why? What?</a:t>
            </a:r>
          </a:p>
        </p:txBody>
      </p:sp>
      <p:sp>
        <p:nvSpPr>
          <p:cNvPr id="3" name="Content Placeholder 2">
            <a:extLst>
              <a:ext uri="{FF2B5EF4-FFF2-40B4-BE49-F238E27FC236}">
                <a16:creationId xmlns:a16="http://schemas.microsoft.com/office/drawing/2014/main" id="{00223B9D-65FB-4EB3-18B7-6C8B83E8B2B0}"/>
              </a:ext>
            </a:extLst>
          </p:cNvPr>
          <p:cNvSpPr>
            <a:spLocks noGrp="1"/>
          </p:cNvSpPr>
          <p:nvPr>
            <p:ph idx="1"/>
          </p:nvPr>
        </p:nvSpPr>
        <p:spPr>
          <a:xfrm>
            <a:off x="609600" y="1417638"/>
            <a:ext cx="10972800" cy="4099595"/>
          </a:xfrm>
        </p:spPr>
        <p:txBody>
          <a:bodyPr>
            <a:normAutofit/>
          </a:bodyPr>
          <a:lstStyle/>
          <a:p>
            <a:pPr marL="0" indent="0">
              <a:buNone/>
            </a:pPr>
            <a:r>
              <a:rPr lang="en-GB" sz="3600" dirty="0">
                <a:latin typeface="Arial" panose="020B0604020202020204" pitchFamily="34" charset="0"/>
                <a:ea typeface="Arial" panose="020B0604020202020204" pitchFamily="34" charset="0"/>
              </a:rPr>
              <a:t>Unit f</a:t>
            </a:r>
            <a:r>
              <a:rPr lang="en-GB" sz="3600" dirty="0">
                <a:effectLst/>
                <a:latin typeface="Arial" panose="020B0604020202020204" pitchFamily="34" charset="0"/>
                <a:ea typeface="Arial" panose="020B0604020202020204" pitchFamily="34" charset="0"/>
              </a:rPr>
              <a:t>ocuses on: </a:t>
            </a:r>
          </a:p>
          <a:p>
            <a:pPr marL="0" indent="0">
              <a:buNone/>
            </a:pPr>
            <a:r>
              <a:rPr lang="en-GB" sz="3600" dirty="0">
                <a:latin typeface="Arial" panose="020B0604020202020204" pitchFamily="34" charset="0"/>
                <a:ea typeface="Arial" panose="020B0604020202020204" pitchFamily="34" charset="0"/>
              </a:rPr>
              <a:t>1) </a:t>
            </a:r>
            <a:r>
              <a:rPr lang="en-GB" sz="3600" dirty="0">
                <a:effectLst/>
                <a:latin typeface="Arial" panose="020B0604020202020204" pitchFamily="34" charset="0"/>
                <a:ea typeface="Arial" panose="020B0604020202020204" pitchFamily="34" charset="0"/>
              </a:rPr>
              <a:t>core professional behaviours on positive working relationships, wellbeing, employee voice: </a:t>
            </a:r>
            <a:r>
              <a:rPr lang="en-GB" sz="3600" dirty="0">
                <a:latin typeface="Arial" panose="020B0604020202020204" pitchFamily="34" charset="0"/>
                <a:ea typeface="Arial" panose="020B0604020202020204" pitchFamily="34" charset="0"/>
              </a:rPr>
              <a:t>	</a:t>
            </a:r>
          </a:p>
          <a:p>
            <a:pPr marL="0" indent="0">
              <a:buNone/>
            </a:pPr>
            <a:r>
              <a:rPr lang="en-GB" sz="3600" dirty="0">
                <a:latin typeface="Arial" panose="020B0604020202020204" pitchFamily="34" charset="0"/>
                <a:ea typeface="Arial" panose="020B0604020202020204" pitchFamily="34" charset="0"/>
              </a:rPr>
              <a:t>	&gt; </a:t>
            </a:r>
            <a:r>
              <a:rPr lang="en-GB" sz="3600" dirty="0">
                <a:effectLst/>
                <a:latin typeface="Arial" panose="020B0604020202020204" pitchFamily="34" charset="0"/>
                <a:ea typeface="Arial" panose="020B0604020202020204" pitchFamily="34" charset="0"/>
              </a:rPr>
              <a:t>ethical practice &gt; courage &gt; inclusivity</a:t>
            </a:r>
          </a:p>
          <a:p>
            <a:pPr marL="0" indent="0">
              <a:buNone/>
            </a:pPr>
            <a:r>
              <a:rPr lang="en-GB" sz="3600" dirty="0">
                <a:latin typeface="Arial" panose="020B0604020202020204" pitchFamily="34" charset="0"/>
                <a:ea typeface="Arial" panose="020B0604020202020204" pitchFamily="34" charset="0"/>
              </a:rPr>
              <a:t>2)</a:t>
            </a:r>
            <a:r>
              <a:rPr lang="en-GB" sz="3600" dirty="0">
                <a:effectLst/>
                <a:latin typeface="Arial" panose="020B0604020202020204" pitchFamily="34" charset="0"/>
                <a:ea typeface="Arial" panose="020B0604020202020204" pitchFamily="34" charset="0"/>
              </a:rPr>
              <a:t> impact of professional behaviours on performance </a:t>
            </a:r>
          </a:p>
          <a:p>
            <a:pPr marL="0" indent="0">
              <a:buNone/>
            </a:pPr>
            <a:r>
              <a:rPr lang="en-GB" sz="3600" dirty="0">
                <a:latin typeface="Arial" panose="020B0604020202020204" pitchFamily="34" charset="0"/>
              </a:rPr>
              <a:t>3) the role &amp; influence of People Practitioners </a:t>
            </a:r>
            <a:endParaRPr lang="en-GB" sz="3600" dirty="0"/>
          </a:p>
        </p:txBody>
      </p:sp>
    </p:spTree>
    <p:extLst>
      <p:ext uri="{BB962C8B-B14F-4D97-AF65-F5344CB8AC3E}">
        <p14:creationId xmlns:p14="http://schemas.microsoft.com/office/powerpoint/2010/main" val="1043949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a:extLst>
            <a:ext uri="{FF2B5EF4-FFF2-40B4-BE49-F238E27FC236}">
              <a16:creationId xmlns:a16="http://schemas.microsoft.com/office/drawing/2014/main" id="{E961DDF2-412F-3C37-5938-FA8BFECD7B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C1977-0869-5E7B-4230-50DEB3AFB31F}"/>
              </a:ext>
            </a:extLst>
          </p:cNvPr>
          <p:cNvSpPr>
            <a:spLocks noGrp="1"/>
          </p:cNvSpPr>
          <p:nvPr>
            <p:ph type="title"/>
          </p:nvPr>
        </p:nvSpPr>
        <p:spPr>
          <a:xfrm>
            <a:off x="609600" y="274638"/>
            <a:ext cx="4622304" cy="1354162"/>
          </a:xfrm>
        </p:spPr>
        <p:txBody>
          <a:bodyPr>
            <a:normAutofit fontScale="90000"/>
          </a:bodyPr>
          <a:lstStyle/>
          <a:p>
            <a:r>
              <a:rPr lang="en-GB" b="1" dirty="0"/>
              <a:t>It’s also a lot about you…</a:t>
            </a:r>
          </a:p>
        </p:txBody>
      </p:sp>
      <p:sp>
        <p:nvSpPr>
          <p:cNvPr id="3" name="Content Placeholder 2">
            <a:extLst>
              <a:ext uri="{FF2B5EF4-FFF2-40B4-BE49-F238E27FC236}">
                <a16:creationId xmlns:a16="http://schemas.microsoft.com/office/drawing/2014/main" id="{5A93B375-9B5B-8736-6BF0-CA20A286AA74}"/>
              </a:ext>
            </a:extLst>
          </p:cNvPr>
          <p:cNvSpPr>
            <a:spLocks noGrp="1"/>
          </p:cNvSpPr>
          <p:nvPr>
            <p:ph idx="1"/>
          </p:nvPr>
        </p:nvSpPr>
        <p:spPr>
          <a:xfrm>
            <a:off x="609600" y="2060849"/>
            <a:ext cx="4622304" cy="3024336"/>
          </a:xfrm>
        </p:spPr>
        <p:txBody>
          <a:bodyPr>
            <a:normAutofit/>
          </a:bodyPr>
          <a:lstStyle/>
          <a:p>
            <a:pPr marL="0" indent="0">
              <a:buNone/>
            </a:pPr>
            <a:r>
              <a:rPr lang="en-GB" sz="3600" dirty="0">
                <a:latin typeface="Arial" panose="020B0604020202020204" pitchFamily="34" charset="0"/>
              </a:rPr>
              <a:t>What do you do?</a:t>
            </a:r>
          </a:p>
          <a:p>
            <a:pPr marL="0" indent="0">
              <a:buNone/>
            </a:pPr>
            <a:r>
              <a:rPr lang="en-GB" sz="3600" dirty="0">
                <a:latin typeface="Arial" panose="020B0604020202020204" pitchFamily="34" charset="0"/>
              </a:rPr>
              <a:t>How do you behave?</a:t>
            </a:r>
          </a:p>
          <a:p>
            <a:pPr marL="0" indent="0">
              <a:buNone/>
            </a:pPr>
            <a:r>
              <a:rPr lang="en-GB" sz="3600" dirty="0">
                <a:latin typeface="Arial" panose="020B0604020202020204" pitchFamily="34" charset="0"/>
              </a:rPr>
              <a:t>What do you believe?</a:t>
            </a:r>
          </a:p>
          <a:p>
            <a:pPr marL="0" indent="0">
              <a:buNone/>
            </a:pPr>
            <a:r>
              <a:rPr lang="en-GB" sz="3600" dirty="0">
                <a:latin typeface="Arial" panose="020B0604020202020204" pitchFamily="34" charset="0"/>
              </a:rPr>
              <a:t>Who are you? </a:t>
            </a:r>
            <a:endParaRPr lang="en-GB" sz="3600" dirty="0"/>
          </a:p>
        </p:txBody>
      </p:sp>
      <p:pic>
        <p:nvPicPr>
          <p:cNvPr id="1026" name="Picture 2" descr="Virginia Satir Iceberg Model | Videos &amp; Resources">
            <a:extLst>
              <a:ext uri="{FF2B5EF4-FFF2-40B4-BE49-F238E27FC236}">
                <a16:creationId xmlns:a16="http://schemas.microsoft.com/office/drawing/2014/main" id="{BFDC31C3-A117-E36F-1577-6D5C1A93B1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7968" y="0"/>
            <a:ext cx="59229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47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9FAB-0BF2-82DC-FB9C-A53F03F4A4DE}"/>
              </a:ext>
            </a:extLst>
          </p:cNvPr>
          <p:cNvSpPr>
            <a:spLocks noGrp="1"/>
          </p:cNvSpPr>
          <p:nvPr>
            <p:ph type="title"/>
          </p:nvPr>
        </p:nvSpPr>
        <p:spPr/>
        <p:txBody>
          <a:bodyPr/>
          <a:lstStyle/>
          <a:p>
            <a:r>
              <a:rPr lang="en-GB" dirty="0"/>
              <a:t>How we will do this today…</a:t>
            </a:r>
          </a:p>
        </p:txBody>
      </p:sp>
      <p:sp>
        <p:nvSpPr>
          <p:cNvPr id="3" name="Content Placeholder 2">
            <a:extLst>
              <a:ext uri="{FF2B5EF4-FFF2-40B4-BE49-F238E27FC236}">
                <a16:creationId xmlns:a16="http://schemas.microsoft.com/office/drawing/2014/main" id="{D64CD529-71B0-13F0-3747-31C25BA69662}"/>
              </a:ext>
            </a:extLst>
          </p:cNvPr>
          <p:cNvSpPr>
            <a:spLocks noGrp="1"/>
          </p:cNvSpPr>
          <p:nvPr>
            <p:ph idx="1"/>
          </p:nvPr>
        </p:nvSpPr>
        <p:spPr/>
        <p:txBody>
          <a:bodyPr>
            <a:normAutofit fontScale="92500" lnSpcReduction="20000"/>
          </a:bodyPr>
          <a:lstStyle/>
          <a:p>
            <a:pPr>
              <a:buFont typeface="Wingdings" pitchFamily="2" charset="2"/>
              <a:buChar char="Ø"/>
            </a:pPr>
            <a:r>
              <a:rPr lang="en-GB" sz="3200" dirty="0"/>
              <a:t>CIPD Code of Conduct and Ethics</a:t>
            </a:r>
          </a:p>
          <a:p>
            <a:pPr>
              <a:buFont typeface="Wingdings" pitchFamily="2" charset="2"/>
              <a:buChar char="Ø"/>
            </a:pPr>
            <a:r>
              <a:rPr lang="en-GB" sz="3200" dirty="0"/>
              <a:t>Explore professionalism and ethical practice concepts</a:t>
            </a:r>
          </a:p>
          <a:p>
            <a:pPr>
              <a:buFont typeface="Wingdings" pitchFamily="2" charset="2"/>
              <a:buChar char="Ø"/>
            </a:pPr>
            <a:r>
              <a:rPr lang="en-GB" sz="3200" dirty="0"/>
              <a:t>Unethical workplace behaviour</a:t>
            </a:r>
          </a:p>
          <a:p>
            <a:pPr>
              <a:buFont typeface="Wingdings" pitchFamily="2" charset="2"/>
              <a:buChar char="Ø"/>
            </a:pPr>
            <a:r>
              <a:rPr lang="en-GB" sz="3200" dirty="0"/>
              <a:t>Play with </a:t>
            </a:r>
            <a:r>
              <a:rPr lang="en-GB" dirty="0"/>
              <a:t>who you are: your values; your preferences </a:t>
            </a:r>
          </a:p>
          <a:p>
            <a:pPr>
              <a:buFont typeface="Wingdings" pitchFamily="2" charset="2"/>
              <a:buChar char="Ø"/>
            </a:pPr>
            <a:r>
              <a:rPr lang="en-GB" dirty="0"/>
              <a:t>Really i</a:t>
            </a:r>
            <a:r>
              <a:rPr lang="en-GB" sz="3200" dirty="0"/>
              <a:t>nclude difference</a:t>
            </a:r>
          </a:p>
          <a:p>
            <a:pPr marL="0" indent="0">
              <a:buNone/>
            </a:pPr>
            <a:endParaRPr lang="en-GB" sz="3200" dirty="0"/>
          </a:p>
          <a:p>
            <a:pPr marL="0" indent="0">
              <a:buNone/>
            </a:pPr>
            <a:r>
              <a:rPr lang="en-GB" sz="3200" dirty="0"/>
              <a:t>We will break in mid-morning, for lunch and during the afternoon</a:t>
            </a:r>
          </a:p>
          <a:p>
            <a:pPr marL="0" indent="0">
              <a:buNone/>
            </a:pPr>
            <a:endParaRPr lang="en-GB" dirty="0"/>
          </a:p>
        </p:txBody>
      </p:sp>
    </p:spTree>
    <p:extLst>
      <p:ext uri="{BB962C8B-B14F-4D97-AF65-F5344CB8AC3E}">
        <p14:creationId xmlns:p14="http://schemas.microsoft.com/office/powerpoint/2010/main" val="3753529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1D950D-1D99-8B26-AFC6-71E38AE347A8}"/>
              </a:ext>
            </a:extLst>
          </p:cNvPr>
          <p:cNvSpPr>
            <a:spLocks noGrp="1"/>
          </p:cNvSpPr>
          <p:nvPr>
            <p:ph idx="1"/>
          </p:nvPr>
        </p:nvSpPr>
        <p:spPr>
          <a:xfrm>
            <a:off x="215246" y="55669"/>
            <a:ext cx="11713402" cy="6894722"/>
          </a:xfrm>
        </p:spPr>
        <p:txBody>
          <a:bodyPr>
            <a:noAutofit/>
          </a:bodyPr>
          <a:lstStyle/>
          <a:p>
            <a:pPr marL="0" lvl="0" indent="0">
              <a:lnSpc>
                <a:spcPct val="110000"/>
              </a:lnSpc>
              <a:spcAft>
                <a:spcPts val="800"/>
              </a:spcAft>
              <a:buNone/>
            </a:pPr>
            <a:r>
              <a:rPr lang="en-GB" sz="2400" b="1" dirty="0">
                <a:effectLst/>
                <a:latin typeface="Arial" panose="020B0604020202020204" pitchFamily="34" charset="0"/>
                <a:ea typeface="Arial" panose="020B0604020202020204" pitchFamily="34" charset="0"/>
                <a:cs typeface="Arial" panose="020B0604020202020204" pitchFamily="34" charset="0"/>
              </a:rPr>
              <a:t>1. Understand the purpose and value of the people profession.</a:t>
            </a:r>
            <a:r>
              <a:rPr lang="en-GB" sz="2400" dirty="0">
                <a:effectLst/>
                <a:latin typeface="Arial" panose="020B0604020202020204" pitchFamily="34" charset="0"/>
                <a:ea typeface="Arial" panose="020B0604020202020204" pitchFamily="34" charset="0"/>
                <a:cs typeface="Arial" panose="020B0604020202020204" pitchFamily="34" charset="0"/>
              </a:rPr>
              <a:t> </a:t>
            </a:r>
          </a:p>
          <a:p>
            <a:pPr marL="114300" indent="0">
              <a:lnSpc>
                <a:spcPct val="110000"/>
              </a:lnSpc>
              <a:spcAft>
                <a:spcPts val="800"/>
              </a:spcAft>
              <a:buNone/>
            </a:pPr>
            <a:r>
              <a:rPr lang="en-GB" sz="2400" dirty="0">
                <a:effectLst/>
                <a:latin typeface="Arial" panose="020B0604020202020204" pitchFamily="34" charset="0"/>
                <a:ea typeface="Arial" panose="020B0604020202020204" pitchFamily="34" charset="0"/>
                <a:cs typeface="Arial" panose="020B0604020202020204" pitchFamily="34" charset="0"/>
              </a:rPr>
              <a:t>Q: With reference to the CIPD Profession Map, appraise what it means to be a people professional. (AC 1.1)</a:t>
            </a:r>
          </a:p>
          <a:p>
            <a:pPr marL="0" lvl="0" indent="0">
              <a:lnSpc>
                <a:spcPct val="110000"/>
              </a:lnSpc>
              <a:spcAft>
                <a:spcPts val="800"/>
              </a:spcAft>
              <a:buNone/>
            </a:pPr>
            <a:r>
              <a:rPr lang="en-GB" sz="2400" b="1" dirty="0">
                <a:effectLst/>
                <a:latin typeface="Arial" panose="020B0604020202020204" pitchFamily="34" charset="0"/>
                <a:ea typeface="Arial" panose="020B0604020202020204" pitchFamily="34" charset="0"/>
                <a:cs typeface="Arial" panose="020B0604020202020204" pitchFamily="34" charset="0"/>
              </a:rPr>
              <a:t>2. Know own personal and ethical values and apply these consistently in their (people practice) work.</a:t>
            </a:r>
            <a:r>
              <a:rPr lang="en-GB" sz="2400" dirty="0">
                <a:effectLst/>
                <a:latin typeface="Arial" panose="020B0604020202020204" pitchFamily="34" charset="0"/>
                <a:ea typeface="Arial" panose="020B0604020202020204" pitchFamily="34" charset="0"/>
                <a:cs typeface="Arial" panose="020B0604020202020204" pitchFamily="34" charset="0"/>
              </a:rPr>
              <a:t>  </a:t>
            </a:r>
          </a:p>
          <a:p>
            <a:pPr marL="114300" indent="0">
              <a:lnSpc>
                <a:spcPct val="110000"/>
              </a:lnSpc>
              <a:spcAft>
                <a:spcPts val="800"/>
              </a:spcAft>
              <a:buNone/>
            </a:pPr>
            <a:r>
              <a:rPr lang="en-GB" sz="2400" dirty="0">
                <a:effectLst/>
                <a:latin typeface="Arial" panose="020B0604020202020204" pitchFamily="34" charset="0"/>
                <a:ea typeface="Arial" panose="020B0604020202020204" pitchFamily="34" charset="0"/>
                <a:cs typeface="Arial" panose="020B0604020202020204" pitchFamily="34" charset="0"/>
              </a:rPr>
              <a:t>Q: Discuss your personal and ethical values (one of each), with examples of how these are evident in your work. (</a:t>
            </a:r>
            <a:r>
              <a:rPr lang="en-GB" sz="2400" i="1" dirty="0">
                <a:effectLst/>
                <a:latin typeface="Arial" panose="020B0604020202020204" pitchFamily="34" charset="0"/>
                <a:ea typeface="Arial" panose="020B0604020202020204" pitchFamily="34" charset="0"/>
                <a:cs typeface="Arial" panose="020B0604020202020204" pitchFamily="34" charset="0"/>
              </a:rPr>
              <a:t>If you have yet to work in people practice, explore how you believe your values </a:t>
            </a:r>
            <a:r>
              <a:rPr lang="en-GB" sz="2400" i="1" u="sng" dirty="0">
                <a:effectLst/>
                <a:latin typeface="Arial" panose="020B0604020202020204" pitchFamily="34" charset="0"/>
                <a:ea typeface="Arial" panose="020B0604020202020204" pitchFamily="34" charset="0"/>
                <a:cs typeface="Arial" panose="020B0604020202020204" pitchFamily="34" charset="0"/>
              </a:rPr>
              <a:t>would</a:t>
            </a:r>
            <a:r>
              <a:rPr lang="en-GB" sz="2400" i="1" dirty="0">
                <a:effectLst/>
                <a:latin typeface="Arial" panose="020B0604020202020204" pitchFamily="34" charset="0"/>
                <a:ea typeface="Arial" panose="020B0604020202020204" pitchFamily="34" charset="0"/>
                <a:cs typeface="Arial" panose="020B0604020202020204" pitchFamily="34" charset="0"/>
              </a:rPr>
              <a:t> inform your work.)</a:t>
            </a:r>
            <a:r>
              <a:rPr lang="en-GB" sz="2400" dirty="0">
                <a:effectLst/>
                <a:latin typeface="Arial" panose="020B0604020202020204" pitchFamily="34" charset="0"/>
                <a:ea typeface="Arial" panose="020B0604020202020204" pitchFamily="34" charset="0"/>
                <a:cs typeface="Arial" panose="020B0604020202020204" pitchFamily="34" charset="0"/>
              </a:rPr>
              <a:t>  (AC 1.2)   </a:t>
            </a: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2400" dirty="0">
              <a:latin typeface="Arial" panose="020B0604020202020204" pitchFamily="34" charset="0"/>
              <a:ea typeface="Arial" panose="020B0604020202020204" pitchFamily="34" charset="0"/>
              <a:cs typeface="Arial" panose="020B0604020202020204" pitchFamily="34" charset="0"/>
            </a:endParaRPr>
          </a:p>
          <a:p>
            <a:pPr marL="114300" indent="0">
              <a:lnSpc>
                <a:spcPct val="110000"/>
              </a:lnSpc>
              <a:spcAft>
                <a:spcPts val="800"/>
              </a:spcAft>
              <a:buNone/>
            </a:pP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3. Know the importance of people professionals contributing to discussions in an informed, clear and confident way to influence others. </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10000"/>
              </a:lnSpc>
              <a:spcAft>
                <a:spcPts val="800"/>
              </a:spcAft>
            </a:pP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Q: Discuss reasons why this is important and the consequences of people practitioners not being willing or able to influence others. (AC 1.3)</a:t>
            </a:r>
            <a:endParaRPr lang="en-GB" sz="24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pP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5831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487632-3635-0448-A891-E8B486C72A95}"/>
              </a:ext>
            </a:extLst>
          </p:cNvPr>
          <p:cNvSpPr txBox="1"/>
          <p:nvPr/>
        </p:nvSpPr>
        <p:spPr>
          <a:xfrm>
            <a:off x="227348" y="260648"/>
            <a:ext cx="11737304" cy="5369034"/>
          </a:xfrm>
          <a:prstGeom prst="rect">
            <a:avLst/>
          </a:prstGeom>
          <a:noFill/>
        </p:spPr>
        <p:txBody>
          <a:bodyPr wrap="square">
            <a:spAutoFit/>
          </a:bodyPr>
          <a:lstStyle/>
          <a:p>
            <a:pPr marL="342900" lvl="0" indent="-342900">
              <a:lnSpc>
                <a:spcPct val="110000"/>
              </a:lnSpc>
              <a:spcAft>
                <a:spcPts val="800"/>
              </a:spcAft>
              <a:buAutoNum type="arabicPeriod" startAt="4"/>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Know when and how to raise matters that might be unethical or illegal</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Q: Discuss, with examples, when and how you would react to both unethical and illegal matters (</a:t>
            </a: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each). (AC 1.4)</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0000"/>
              </a:lnSpc>
              <a:spcAft>
                <a:spcPts val="800"/>
              </a:spcAft>
              <a:buAutoNum type="arabicPeriod" startAt="5"/>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make use of related theory and thinking, to argue the human and business benefits of people feeling included, valued, and fairly treated at work.</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Q: Demonstrate your ability to do this with a written argument, which poses different theoretical perspectives, as well as your own. (AC 2.1) </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6. Know how to design people practice initiatives to be inclusive and how to check inclusivity after an initiative has been implemented.</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Q: Discuss, with examples, how you have, or would, achieve </a:t>
            </a: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both</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these (AC 2.2) </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0000"/>
              </a:lnSpc>
              <a:spcAft>
                <a:spcPts val="800"/>
              </a:spcAft>
              <a:buAutoNum type="arabicPeriod" startAt="7"/>
            </a:pP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work inclusively with others and build positive working relationships</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700" dirty="0">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pP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Q: Using a combination of your own reflections </a:t>
            </a: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feedback from at least </a:t>
            </a:r>
            <a:r>
              <a:rPr lang="en-GB" sz="17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1700" dirty="0">
                <a:solidFill>
                  <a:srgbClr val="000000"/>
                </a:solidFill>
                <a:effectLst/>
                <a:latin typeface="Arial" panose="020B0604020202020204" pitchFamily="34" charset="0"/>
                <a:ea typeface="Arial" panose="020B0604020202020204" pitchFamily="34" charset="0"/>
                <a:cs typeface="Arial" panose="020B0604020202020204" pitchFamily="34" charset="0"/>
              </a:rPr>
              <a:t> other person, discuss your ability to work inclusively and positively with others. (AC 2.3) </a:t>
            </a:r>
            <a:r>
              <a:rPr lang="en-GB" sz="17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2.3</a:t>
            </a:r>
            <a:endParaRPr lang="en-GB" sz="17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258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048141-5116-CA15-4E5C-7893000E812A}"/>
              </a:ext>
            </a:extLst>
          </p:cNvPr>
          <p:cNvSpPr txBox="1"/>
          <p:nvPr/>
        </p:nvSpPr>
        <p:spPr>
          <a:xfrm>
            <a:off x="407368" y="404664"/>
            <a:ext cx="11377264" cy="5337551"/>
          </a:xfrm>
          <a:prstGeom prst="rect">
            <a:avLst/>
          </a:prstGeom>
          <a:noFill/>
        </p:spPr>
        <p:txBody>
          <a:bodyPr wrap="square">
            <a:spAutoFit/>
          </a:bodyPr>
          <a:lstStyle/>
          <a:p>
            <a:pPr marL="457200">
              <a:lnSpc>
                <a:spcPct val="110000"/>
              </a:lnSpc>
              <a:spcAft>
                <a:spcPts val="800"/>
              </a:spcAft>
            </a:pPr>
            <a:r>
              <a:rPr lang="en-GB" b="1" dirty="0">
                <a:solidFill>
                  <a:srgbClr val="000000"/>
                </a:solidFill>
                <a:latin typeface="Arial" panose="020B0604020202020204" pitchFamily="34" charset="0"/>
                <a:ea typeface="Arial" panose="020B0604020202020204" pitchFamily="34" charset="0"/>
                <a:cs typeface="Arial" panose="020B0604020202020204" pitchFamily="34" charset="0"/>
              </a:rPr>
              <a:t>8.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Understand how the people practitioner role is evolving and the implications this has for your ongoing professional development. </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Demonstrate your understanding of this with a written response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related entries in your CPD Plan. (AC 3.1)</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marL="457200">
              <a:lnSpc>
                <a:spcPct val="107000"/>
              </a:lnSpc>
            </a:pP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10000"/>
              </a:lnSpc>
              <a:spcAft>
                <a:spcPts val="800"/>
              </a:spcAft>
              <a:buAutoNum type="arabicPeriod" startAt="9"/>
            </a:pP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assess (own) strengths, weaknesses and development areas, based on own considerations and feedback from others</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Using a combination of your own conclusions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feedback from at least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other person, assess yourself against a specification of your choice (such as a role/job description or any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two</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the core behaviour areas of the CIPD Profession Map (associate level). Briefly explain the outcome of your assessment (strengths, weaknesses and development areas) and the information that informed your conclusions. (AC 3.2)</a:t>
            </a:r>
            <a:r>
              <a:rPr lang="en-GB" dirty="0">
                <a:latin typeface="Arial" panose="020B0604020202020204" pitchFamily="34" charset="0"/>
                <a:ea typeface="Arial" panose="020B0604020202020204" pitchFamily="34" charset="0"/>
                <a:cs typeface="Arial" panose="020B0604020202020204" pitchFamily="34" charset="0"/>
              </a:rPr>
              <a:t>. </a:t>
            </a:r>
            <a:r>
              <a:rPr lang="en-GB" sz="18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3.2</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10. Be able to formulate a range of appropriate CPD options to support ongoing learning</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a:t>
            </a:r>
            <a:endParaRPr lang="en-GB" dirty="0">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Following on from your self-assessment, identify a range of formal or informal development activities and add these to your CPD Plan/document. Provide a brief explanation as to why you have selected these activities. (AC 3.3). </a:t>
            </a:r>
            <a:r>
              <a:rPr lang="en-GB" sz="18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3.3</a:t>
            </a:r>
            <a:endParaRPr lang="en-GB" sz="18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9699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FEB569-4690-8C89-695D-5B756FEF0199}"/>
              </a:ext>
            </a:extLst>
          </p:cNvPr>
          <p:cNvSpPr txBox="1"/>
          <p:nvPr/>
        </p:nvSpPr>
        <p:spPr>
          <a:xfrm>
            <a:off x="334536" y="1070531"/>
            <a:ext cx="11594111" cy="2390013"/>
          </a:xfrm>
          <a:prstGeom prst="rect">
            <a:avLst/>
          </a:prstGeom>
          <a:noFill/>
        </p:spPr>
        <p:txBody>
          <a:bodyPr wrap="square">
            <a:spAutoFit/>
          </a:bodyPr>
          <a:lstStyle/>
          <a:p>
            <a:pPr>
              <a:lnSpc>
                <a:spcPct val="107000"/>
              </a:lnSpc>
            </a:pPr>
            <a:endParaRPr lang="en-GB" sz="1800" dirty="0">
              <a:effectLst/>
              <a:latin typeface="Arial" panose="020B0604020202020204" pitchFamily="34" charset="0"/>
              <a:ea typeface="Arial" panose="020B0604020202020204" pitchFamily="34" charset="0"/>
              <a:cs typeface="Arial" panose="020B0604020202020204" pitchFamily="34" charset="0"/>
            </a:endParaRPr>
          </a:p>
          <a:p>
            <a:pPr>
              <a:lnSpc>
                <a:spcPct val="107000"/>
              </a:lnSpc>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11. Be able to reflect on and draw conclusions about the effectiveness of development activities. </a:t>
            </a:r>
            <a:endParaRPr lang="en-GB" b="1"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Reflect on </a:t>
            </a:r>
            <a:r>
              <a:rPr lang="en-GB" sz="18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three</a:t>
            </a:r>
            <a:r>
              <a:rPr lang="en-GB" sz="1800" dirty="0">
                <a:solidFill>
                  <a:srgbClr val="000000"/>
                </a:solidFill>
                <a:effectLst/>
                <a:latin typeface="Arial" panose="020B0604020202020204" pitchFamily="34" charset="0"/>
                <a:ea typeface="Arial" panose="020B0604020202020204" pitchFamily="34" charset="0"/>
                <a:cs typeface="Arial" panose="020B0604020202020204" pitchFamily="34" charset="0"/>
              </a:rPr>
              <a:t> development activities, already undertaken, that have had an impact on your work behaviour or performance, explaining how they have impacted you. (Your reflections should be presented within your CPD Record document.) (AC 3.4)</a:t>
            </a:r>
            <a:endParaRPr lang="en-GB"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18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3.4</a:t>
            </a:r>
            <a:endParaRPr lang="en-GB" dirty="0"/>
          </a:p>
        </p:txBody>
      </p:sp>
    </p:spTree>
    <p:extLst>
      <p:ext uri="{BB962C8B-B14F-4D97-AF65-F5344CB8AC3E}">
        <p14:creationId xmlns:p14="http://schemas.microsoft.com/office/powerpoint/2010/main" val="3983506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E5E6-841C-EDB3-C027-4E2533A4A2E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SOS: Self, Others &amp; Situation</a:t>
            </a:r>
          </a:p>
        </p:txBody>
      </p:sp>
      <p:sp>
        <p:nvSpPr>
          <p:cNvPr id="4" name="Oval 3">
            <a:extLst>
              <a:ext uri="{FF2B5EF4-FFF2-40B4-BE49-F238E27FC236}">
                <a16:creationId xmlns:a16="http://schemas.microsoft.com/office/drawing/2014/main" id="{81AF7A53-816B-A8A5-D2BB-2FC738FB2D2C}"/>
              </a:ext>
            </a:extLst>
          </p:cNvPr>
          <p:cNvSpPr/>
          <p:nvPr/>
        </p:nvSpPr>
        <p:spPr>
          <a:xfrm>
            <a:off x="1971643" y="1417638"/>
            <a:ext cx="2817341" cy="2767914"/>
          </a:xfrm>
          <a:prstGeom prst="ellipse">
            <a:avLst/>
          </a:prstGeom>
          <a:solidFill>
            <a:schemeClr val="accent2">
              <a:lumMod val="20000"/>
              <a:lumOff val="8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SELF</a:t>
            </a:r>
          </a:p>
        </p:txBody>
      </p:sp>
      <p:sp>
        <p:nvSpPr>
          <p:cNvPr id="5" name="Oval 4">
            <a:extLst>
              <a:ext uri="{FF2B5EF4-FFF2-40B4-BE49-F238E27FC236}">
                <a16:creationId xmlns:a16="http://schemas.microsoft.com/office/drawing/2014/main" id="{1B017346-955C-B4AB-1BE8-0D9CB3DDEE9F}"/>
              </a:ext>
            </a:extLst>
          </p:cNvPr>
          <p:cNvSpPr/>
          <p:nvPr/>
        </p:nvSpPr>
        <p:spPr>
          <a:xfrm>
            <a:off x="4047581" y="1417638"/>
            <a:ext cx="2817341" cy="2767914"/>
          </a:xfrm>
          <a:prstGeom prst="ellipse">
            <a:avLst/>
          </a:prstGeom>
          <a:solidFill>
            <a:srgbClr val="FAC9E1">
              <a:alpha val="3026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OTHERS</a:t>
            </a:r>
          </a:p>
        </p:txBody>
      </p:sp>
      <p:sp>
        <p:nvSpPr>
          <p:cNvPr id="6" name="Oval 5">
            <a:extLst>
              <a:ext uri="{FF2B5EF4-FFF2-40B4-BE49-F238E27FC236}">
                <a16:creationId xmlns:a16="http://schemas.microsoft.com/office/drawing/2014/main" id="{FDC6C5AC-388E-ACE7-3FFC-D7DA3EA880EE}"/>
              </a:ext>
            </a:extLst>
          </p:cNvPr>
          <p:cNvSpPr/>
          <p:nvPr/>
        </p:nvSpPr>
        <p:spPr>
          <a:xfrm>
            <a:off x="3009612" y="3097556"/>
            <a:ext cx="2817341" cy="2563692"/>
          </a:xfrm>
          <a:prstGeom prst="ellipse">
            <a:avLst/>
          </a:prstGeom>
          <a:solidFill>
            <a:schemeClr val="accent6">
              <a:lumMod val="20000"/>
              <a:lumOff val="80000"/>
              <a:alpha val="296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SITUATION</a:t>
            </a:r>
          </a:p>
        </p:txBody>
      </p:sp>
      <p:sp>
        <p:nvSpPr>
          <p:cNvPr id="7" name="TextBox 6">
            <a:extLst>
              <a:ext uri="{FF2B5EF4-FFF2-40B4-BE49-F238E27FC236}">
                <a16:creationId xmlns:a16="http://schemas.microsoft.com/office/drawing/2014/main" id="{A45F7052-802D-695C-DF1F-F3ED00E4080E}"/>
              </a:ext>
            </a:extLst>
          </p:cNvPr>
          <p:cNvSpPr txBox="1"/>
          <p:nvPr/>
        </p:nvSpPr>
        <p:spPr>
          <a:xfrm>
            <a:off x="7410777" y="1659285"/>
            <a:ext cx="3625767" cy="3539430"/>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Constantly evolving:</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Focus, size, boundaries = Dynamic</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Our role: notice bring attention, adapt</a:t>
            </a:r>
          </a:p>
        </p:txBody>
      </p:sp>
    </p:spTree>
    <p:extLst>
      <p:ext uri="{BB962C8B-B14F-4D97-AF65-F5344CB8AC3E}">
        <p14:creationId xmlns:p14="http://schemas.microsoft.com/office/powerpoint/2010/main" val="291419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120979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0E9E4-F87C-21F4-74FA-15E505CAC444}"/>
              </a:ext>
            </a:extLst>
          </p:cNvPr>
          <p:cNvSpPr>
            <a:spLocks noGrp="1"/>
          </p:cNvSpPr>
          <p:nvPr>
            <p:ph type="title"/>
          </p:nvPr>
        </p:nvSpPr>
        <p:spPr/>
        <p:txBody>
          <a:bodyPr/>
          <a:lstStyle/>
          <a:p>
            <a:r>
              <a:rPr lang="en-GB" b="1" dirty="0"/>
              <a:t>Activity – Personal Values</a:t>
            </a:r>
          </a:p>
        </p:txBody>
      </p:sp>
      <p:sp>
        <p:nvSpPr>
          <p:cNvPr id="3" name="Content Placeholder 2">
            <a:extLst>
              <a:ext uri="{FF2B5EF4-FFF2-40B4-BE49-F238E27FC236}">
                <a16:creationId xmlns:a16="http://schemas.microsoft.com/office/drawing/2014/main" id="{66F2CE1A-1059-2826-4DBB-4C2588FCCED9}"/>
              </a:ext>
            </a:extLst>
          </p:cNvPr>
          <p:cNvSpPr>
            <a:spLocks noGrp="1"/>
          </p:cNvSpPr>
          <p:nvPr>
            <p:ph idx="1"/>
          </p:nvPr>
        </p:nvSpPr>
        <p:spPr>
          <a:xfrm>
            <a:off x="1559496" y="1600201"/>
            <a:ext cx="9145015" cy="3917032"/>
          </a:xfrm>
        </p:spPr>
        <p:txBody>
          <a:bodyPr/>
          <a:lstStyle/>
          <a:p>
            <a:pPr algn="ctr"/>
            <a:r>
              <a:rPr lang="en-GB" dirty="0"/>
              <a:t>Read the handout</a:t>
            </a:r>
          </a:p>
          <a:p>
            <a:pPr algn="ctr"/>
            <a:r>
              <a:rPr lang="en-GB" dirty="0"/>
              <a:t>Complete the exercise to determine your top 3 values</a:t>
            </a:r>
          </a:p>
        </p:txBody>
      </p:sp>
    </p:spTree>
    <p:extLst>
      <p:ext uri="{BB962C8B-B14F-4D97-AF65-F5344CB8AC3E}">
        <p14:creationId xmlns:p14="http://schemas.microsoft.com/office/powerpoint/2010/main" val="8925038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F75A3-D00A-F3D7-EA75-BBD77BC2D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9AACF-9BCA-3DAD-C405-D7DCF264FBF4}"/>
              </a:ext>
            </a:extLst>
          </p:cNvPr>
          <p:cNvSpPr>
            <a:spLocks noGrp="1"/>
          </p:cNvSpPr>
          <p:nvPr>
            <p:ph type="title"/>
          </p:nvPr>
        </p:nvSpPr>
        <p:spPr>
          <a:xfrm>
            <a:off x="609600" y="769267"/>
            <a:ext cx="10972800" cy="1143000"/>
          </a:xfrm>
        </p:spPr>
        <p:txBody>
          <a:bodyPr>
            <a:normAutofit fontScale="90000"/>
          </a:bodyPr>
          <a:lstStyle/>
          <a:p>
            <a:r>
              <a:rPr lang="en-GB" sz="4000" dirty="0">
                <a:latin typeface="Arial" panose="020B0604020202020204" pitchFamily="34" charset="0"/>
                <a:ea typeface="Arial" panose="020B0604020202020204" pitchFamily="34" charset="0"/>
              </a:rPr>
              <a:t>With reference to typical activities and behaviours, appraise what it means to be a ‘people professional’. (AC 1.1)</a:t>
            </a:r>
            <a:br>
              <a:rPr lang="en-GB" sz="4400" dirty="0">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95A6C86-B48F-67E1-C481-BA3D5F320DE8}"/>
              </a:ext>
            </a:extLst>
          </p:cNvPr>
          <p:cNvSpPr>
            <a:spLocks noGrp="1"/>
          </p:cNvSpPr>
          <p:nvPr>
            <p:ph idx="1"/>
          </p:nvPr>
        </p:nvSpPr>
        <p:spPr>
          <a:xfrm>
            <a:off x="350010" y="2204864"/>
            <a:ext cx="4881894" cy="3176021"/>
          </a:xfrm>
        </p:spPr>
        <p:txBody>
          <a:bodyPr>
            <a:normAutofit/>
          </a:bodyPr>
          <a:lstStyle/>
          <a:p>
            <a:pPr marL="0" indent="0">
              <a:lnSpc>
                <a:spcPct val="110000"/>
              </a:lnSpc>
              <a:spcAft>
                <a:spcPts val="800"/>
              </a:spcAft>
              <a:buNone/>
            </a:pPr>
            <a:r>
              <a:rPr lang="en-GB" sz="2800" dirty="0">
                <a:latin typeface="Arial" panose="020B0604020202020204" pitchFamily="34" charset="0"/>
                <a:ea typeface="Arial" panose="020B0604020202020204" pitchFamily="34" charset="0"/>
              </a:rPr>
              <a:t>Behaviours: what is the role (see the CIPD Profession Map)</a:t>
            </a:r>
          </a:p>
          <a:p>
            <a:pPr marL="0" indent="0">
              <a:lnSpc>
                <a:spcPct val="110000"/>
              </a:lnSpc>
              <a:spcAft>
                <a:spcPts val="800"/>
              </a:spcAft>
              <a:buNone/>
            </a:pPr>
            <a:r>
              <a:rPr lang="en-GB" sz="2800" dirty="0">
                <a:latin typeface="Arial" panose="020B0604020202020204" pitchFamily="34" charset="0"/>
                <a:ea typeface="Arial" panose="020B0604020202020204" pitchFamily="34" charset="0"/>
              </a:rPr>
              <a:t>what is the purpose/value of the role  </a:t>
            </a:r>
            <a:endParaRPr lang="en-GB" sz="1800" dirty="0">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01CA75A2-6C48-F17E-198F-7EE72339CE39}"/>
              </a:ext>
            </a:extLst>
          </p:cNvPr>
          <p:cNvPicPr>
            <a:picLocks noChangeAspect="1"/>
          </p:cNvPicPr>
          <p:nvPr/>
        </p:nvPicPr>
        <p:blipFill>
          <a:blip r:embed="rId2"/>
          <a:stretch>
            <a:fillRect/>
          </a:stretch>
        </p:blipFill>
        <p:spPr>
          <a:xfrm>
            <a:off x="5231904" y="1934871"/>
            <a:ext cx="6610086" cy="3446014"/>
          </a:xfrm>
          <a:prstGeom prst="rect">
            <a:avLst/>
          </a:prstGeom>
        </p:spPr>
      </p:pic>
    </p:spTree>
    <p:extLst>
      <p:ext uri="{BB962C8B-B14F-4D97-AF65-F5344CB8AC3E}">
        <p14:creationId xmlns:p14="http://schemas.microsoft.com/office/powerpoint/2010/main" val="25481363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225FF-3DC7-3D3B-AFAE-A2071C76AE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50533C-C4FD-3750-C1B4-9C9EEF183590}"/>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535C5C59-E989-40D9-1EE9-71437A22B844}"/>
              </a:ext>
            </a:extLst>
          </p:cNvPr>
          <p:cNvPicPr>
            <a:picLocks noChangeAspect="1"/>
          </p:cNvPicPr>
          <p:nvPr/>
        </p:nvPicPr>
        <p:blipFill rotWithShape="1">
          <a:blip r:embed="rId2"/>
          <a:srcRect l="-28" t="12236" r="12848" b="10829"/>
          <a:stretch/>
        </p:blipFill>
        <p:spPr>
          <a:xfrm>
            <a:off x="898369" y="0"/>
            <a:ext cx="10395262" cy="5733498"/>
          </a:xfrm>
          <a:prstGeom prst="rect">
            <a:avLst/>
          </a:prstGeom>
        </p:spPr>
      </p:pic>
    </p:spTree>
    <p:extLst>
      <p:ext uri="{BB962C8B-B14F-4D97-AF65-F5344CB8AC3E}">
        <p14:creationId xmlns:p14="http://schemas.microsoft.com/office/powerpoint/2010/main" val="934736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6706C-7A3C-FE10-8BF8-FB3C8F04B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4B963-5AB6-BBBE-24D5-8BE99210C031}"/>
              </a:ext>
            </a:extLst>
          </p:cNvPr>
          <p:cNvSpPr>
            <a:spLocks noGrp="1"/>
          </p:cNvSpPr>
          <p:nvPr>
            <p:ph type="title"/>
          </p:nvPr>
        </p:nvSpPr>
        <p:spPr>
          <a:xfrm>
            <a:off x="609600" y="1340767"/>
            <a:ext cx="10972800" cy="1143000"/>
          </a:xfrm>
        </p:spPr>
        <p:txBody>
          <a:bodyPr>
            <a:normAutofit fontScale="90000"/>
          </a:bodyPr>
          <a:lstStyle/>
          <a:p>
            <a:r>
              <a:rPr lang="en-GB" sz="3600" dirty="0">
                <a:effectLst/>
                <a:latin typeface="Arial" panose="020B0604020202020204" pitchFamily="34" charset="0"/>
                <a:ea typeface="Arial" panose="020B0604020202020204" pitchFamily="34" charset="0"/>
                <a:cs typeface="Arial" panose="020B0604020202020204" pitchFamily="34" charset="0"/>
              </a:rPr>
              <a:t>:Discuss your personal and ethical values (one of each), with examples of how these are evident in your work. (</a:t>
            </a:r>
            <a:r>
              <a:rPr lang="en-GB" sz="3600" i="1" dirty="0">
                <a:effectLst/>
                <a:latin typeface="Arial" panose="020B0604020202020204" pitchFamily="34" charset="0"/>
                <a:ea typeface="Arial" panose="020B0604020202020204" pitchFamily="34" charset="0"/>
                <a:cs typeface="Arial" panose="020B0604020202020204" pitchFamily="34" charset="0"/>
              </a:rPr>
              <a:t>If you have yet to work in people practice, explore how you believe your values </a:t>
            </a:r>
            <a:r>
              <a:rPr lang="en-GB" sz="3600" i="1" u="sng" dirty="0">
                <a:effectLst/>
                <a:latin typeface="Arial" panose="020B0604020202020204" pitchFamily="34" charset="0"/>
                <a:ea typeface="Arial" panose="020B0604020202020204" pitchFamily="34" charset="0"/>
                <a:cs typeface="Arial" panose="020B0604020202020204" pitchFamily="34" charset="0"/>
              </a:rPr>
              <a:t>would</a:t>
            </a:r>
            <a:r>
              <a:rPr lang="en-GB" sz="3600" i="1" dirty="0">
                <a:effectLst/>
                <a:latin typeface="Arial" panose="020B0604020202020204" pitchFamily="34" charset="0"/>
                <a:ea typeface="Arial" panose="020B0604020202020204" pitchFamily="34" charset="0"/>
                <a:cs typeface="Arial" panose="020B0604020202020204" pitchFamily="34" charset="0"/>
              </a:rPr>
              <a:t> inform your work.)</a:t>
            </a:r>
            <a:r>
              <a:rPr lang="en-GB" sz="3600" dirty="0">
                <a:effectLst/>
                <a:latin typeface="Arial" panose="020B0604020202020204" pitchFamily="34" charset="0"/>
                <a:ea typeface="Arial" panose="020B0604020202020204" pitchFamily="34" charset="0"/>
                <a:cs typeface="Arial" panose="020B0604020202020204" pitchFamily="34" charset="0"/>
              </a:rPr>
              <a:t>  (</a:t>
            </a:r>
            <a:r>
              <a:rPr lang="en-GB" sz="3600" dirty="0">
                <a:latin typeface="Arial" panose="020B0604020202020204" pitchFamily="34" charset="0"/>
                <a:ea typeface="Arial" panose="020B0604020202020204" pitchFamily="34" charset="0"/>
              </a:rPr>
              <a:t>. (AC 1.2)</a:t>
            </a:r>
            <a:br>
              <a:rPr lang="en-GB" sz="4400" dirty="0">
                <a:latin typeface="Arial" panose="020B0604020202020204" pitchFamily="34" charset="0"/>
                <a:ea typeface="Arial" panose="020B0604020202020204" pitchFamily="34" charset="0"/>
              </a:rPr>
            </a:br>
            <a:br>
              <a:rPr lang="en-GB" sz="4400" dirty="0">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B7710DA-DFE6-61E5-A8D5-55A4657ADD2D}"/>
              </a:ext>
            </a:extLst>
          </p:cNvPr>
          <p:cNvSpPr>
            <a:spLocks noGrp="1"/>
          </p:cNvSpPr>
          <p:nvPr>
            <p:ph idx="1"/>
          </p:nvPr>
        </p:nvSpPr>
        <p:spPr>
          <a:xfrm>
            <a:off x="609600" y="2636911"/>
            <a:ext cx="10972800" cy="2880321"/>
          </a:xfrm>
        </p:spPr>
        <p:txBody>
          <a:bodyPr>
            <a:normAutofit lnSpcReduction="10000"/>
          </a:bodyPr>
          <a:lstStyle/>
          <a:p>
            <a:pPr marL="0" indent="0">
              <a:lnSpc>
                <a:spcPct val="110000"/>
              </a:lnSpc>
              <a:spcAft>
                <a:spcPts val="800"/>
              </a:spcAft>
              <a:buNone/>
            </a:pPr>
            <a:r>
              <a:rPr lang="en-GB" sz="2400" b="1" dirty="0">
                <a:latin typeface="Arial" panose="020B0604020202020204" pitchFamily="34" charset="0"/>
                <a:ea typeface="Arial" panose="020B0604020202020204" pitchFamily="34" charset="0"/>
                <a:cs typeface="Arial" panose="020B0604020202020204" pitchFamily="34" charset="0"/>
              </a:rPr>
              <a:t>What are ethical values? What are the theories? What does this look like for People Professionals? </a:t>
            </a:r>
          </a:p>
          <a:p>
            <a:pPr marL="0" indent="0">
              <a:lnSpc>
                <a:spcPct val="110000"/>
              </a:lnSpc>
              <a:spcAft>
                <a:spcPts val="800"/>
              </a:spcAft>
              <a:buNone/>
            </a:pPr>
            <a:r>
              <a:rPr lang="en-GB" sz="2400" dirty="0">
                <a:latin typeface="Arial" panose="020B0604020202020204" pitchFamily="34" charset="0"/>
                <a:ea typeface="Arial" panose="020B0604020202020204" pitchFamily="34" charset="0"/>
                <a:cs typeface="Arial" panose="020B0604020202020204" pitchFamily="34" charset="0"/>
              </a:rPr>
              <a:t>E.g. </a:t>
            </a:r>
            <a:r>
              <a:rPr lang="en-GB" sz="2400" b="0" i="0" dirty="0">
                <a:solidFill>
                  <a:srgbClr val="202124"/>
                </a:solidFill>
                <a:effectLst/>
                <a:latin typeface="Arial" panose="020B0604020202020204" pitchFamily="34" charset="0"/>
                <a:cs typeface="Arial" panose="020B0604020202020204" pitchFamily="34" charset="0"/>
              </a:rPr>
              <a:t>utilitarianism, consequentialism, </a:t>
            </a:r>
            <a:r>
              <a:rPr lang="en-GB" sz="2400" b="0" i="0" dirty="0" err="1">
                <a:solidFill>
                  <a:srgbClr val="202124"/>
                </a:solidFill>
                <a:effectLst/>
                <a:latin typeface="Arial" panose="020B0604020202020204" pitchFamily="34" charset="0"/>
                <a:cs typeface="Arial" panose="020B0604020202020204" pitchFamily="34" charset="0"/>
              </a:rPr>
              <a:t>contractualism</a:t>
            </a:r>
            <a:r>
              <a:rPr lang="en-GB" sz="2400" b="0" i="0" dirty="0">
                <a:solidFill>
                  <a:srgbClr val="202124"/>
                </a:solidFill>
                <a:effectLst/>
                <a:latin typeface="Arial" panose="020B0604020202020204" pitchFamily="34" charset="0"/>
                <a:cs typeface="Arial" panose="020B0604020202020204" pitchFamily="34" charset="0"/>
              </a:rPr>
              <a:t>, virtue ethics, etc</a:t>
            </a:r>
            <a:endParaRPr lang="en-GB" sz="2400" dirty="0">
              <a:latin typeface="Arial" panose="020B0604020202020204" pitchFamily="34" charset="0"/>
              <a:ea typeface="Arial" panose="020B0604020202020204" pitchFamily="34" charset="0"/>
              <a:cs typeface="Arial" panose="020B0604020202020204" pitchFamily="34" charset="0"/>
            </a:endParaRPr>
          </a:p>
          <a:p>
            <a:pPr marL="0" indent="0">
              <a:lnSpc>
                <a:spcPct val="110000"/>
              </a:lnSpc>
              <a:spcAft>
                <a:spcPts val="800"/>
              </a:spcAft>
              <a:buNone/>
            </a:pPr>
            <a:r>
              <a:rPr lang="en-GB" sz="2400" b="1" dirty="0">
                <a:latin typeface="Arial" panose="020B0604020202020204" pitchFamily="34" charset="0"/>
                <a:ea typeface="Arial" panose="020B0604020202020204" pitchFamily="34" charset="0"/>
              </a:rPr>
              <a:t>How might these look for People Practitioners? </a:t>
            </a:r>
          </a:p>
          <a:p>
            <a:pPr marL="0" indent="0">
              <a:lnSpc>
                <a:spcPct val="110000"/>
              </a:lnSpc>
              <a:spcAft>
                <a:spcPts val="800"/>
              </a:spcAft>
              <a:buNone/>
            </a:pPr>
            <a:r>
              <a:rPr lang="en-GB" sz="2400" dirty="0">
                <a:latin typeface="Arial" panose="020B0604020202020204" pitchFamily="34" charset="0"/>
                <a:ea typeface="Arial" panose="020B0604020202020204" pitchFamily="34" charset="0"/>
              </a:rPr>
              <a:t>E.g. development/implementation of policies; recruitment and selection practices; what people are trained on and how delivered</a:t>
            </a:r>
          </a:p>
        </p:txBody>
      </p:sp>
    </p:spTree>
    <p:extLst>
      <p:ext uri="{BB962C8B-B14F-4D97-AF65-F5344CB8AC3E}">
        <p14:creationId xmlns:p14="http://schemas.microsoft.com/office/powerpoint/2010/main" val="407967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1C486-AF17-9872-690B-1E49BDDC7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2DEB37-F43E-FD66-3A23-B02C997920AA}"/>
              </a:ext>
            </a:extLst>
          </p:cNvPr>
          <p:cNvSpPr>
            <a:spLocks noGrp="1"/>
          </p:cNvSpPr>
          <p:nvPr>
            <p:ph type="title"/>
          </p:nvPr>
        </p:nvSpPr>
        <p:spPr>
          <a:xfrm>
            <a:off x="1523492" y="548858"/>
            <a:ext cx="9145016" cy="540060"/>
          </a:xfrm>
        </p:spPr>
        <p:txBody>
          <a:bodyPr>
            <a:normAutofit fontScale="90000"/>
          </a:bodyPr>
          <a:lstStyle/>
          <a:p>
            <a:r>
              <a:rPr lang="en-GB" b="1" dirty="0"/>
              <a:t>Ethical Frameworks and Theory</a:t>
            </a:r>
          </a:p>
        </p:txBody>
      </p:sp>
      <p:sp>
        <p:nvSpPr>
          <p:cNvPr id="3" name="Content Placeholder 2">
            <a:extLst>
              <a:ext uri="{FF2B5EF4-FFF2-40B4-BE49-F238E27FC236}">
                <a16:creationId xmlns:a16="http://schemas.microsoft.com/office/drawing/2014/main" id="{B30DF7E2-E60A-80FE-C762-1775E1B68883}"/>
              </a:ext>
            </a:extLst>
          </p:cNvPr>
          <p:cNvSpPr>
            <a:spLocks noGrp="1"/>
          </p:cNvSpPr>
          <p:nvPr>
            <p:ph idx="1"/>
          </p:nvPr>
        </p:nvSpPr>
        <p:spPr>
          <a:xfrm>
            <a:off x="263352" y="1484784"/>
            <a:ext cx="11737304" cy="4104456"/>
          </a:xfrm>
        </p:spPr>
        <p:txBody>
          <a:bodyPr>
            <a:normAutofit fontScale="62500" lnSpcReduction="20000"/>
          </a:bodyPr>
          <a:lstStyle/>
          <a:p>
            <a:pPr marL="0" indent="0">
              <a:buNone/>
            </a:pPr>
            <a:r>
              <a:rPr lang="en-GB" sz="4500" dirty="0"/>
              <a:t>Deontological theory (some actions are right or wrong, what is right for one is right for all, do to others as you would be done by). </a:t>
            </a:r>
          </a:p>
          <a:p>
            <a:pPr marL="0" indent="0">
              <a:buNone/>
            </a:pPr>
            <a:r>
              <a:rPr lang="en-GB" sz="4500" dirty="0"/>
              <a:t>Utilitarianism – doing the greatest good, to the greatest number of people. </a:t>
            </a:r>
          </a:p>
          <a:p>
            <a:pPr marL="0" indent="0">
              <a:buNone/>
            </a:pPr>
            <a:r>
              <a:rPr lang="en-GB" sz="4500" dirty="0"/>
              <a:t>Equity Theory – fairness.</a:t>
            </a:r>
          </a:p>
          <a:p>
            <a:pPr marL="0" indent="0">
              <a:buNone/>
            </a:pPr>
            <a:r>
              <a:rPr lang="en-GB" sz="4500" dirty="0"/>
              <a:t>Stakeholder Theory – Management should act in interests of stakeholders.</a:t>
            </a:r>
          </a:p>
          <a:p>
            <a:pPr marL="0" indent="0">
              <a:buNone/>
            </a:pPr>
            <a:r>
              <a:rPr lang="en-GB" sz="4500" dirty="0"/>
              <a:t>Justice – treating people in a way that is fair, right and proper.</a:t>
            </a:r>
          </a:p>
          <a:p>
            <a:pPr marL="0" indent="0">
              <a:buNone/>
            </a:pPr>
            <a:endParaRPr lang="en-GB" sz="4500" dirty="0"/>
          </a:p>
          <a:p>
            <a:pPr marL="0" indent="0">
              <a:buNone/>
            </a:pPr>
            <a:r>
              <a:rPr lang="en-GB" sz="4500" dirty="0"/>
              <a:t>Frameworks can be used to make decisions and guide policy. </a:t>
            </a:r>
          </a:p>
        </p:txBody>
      </p:sp>
      <p:sp>
        <p:nvSpPr>
          <p:cNvPr id="4" name="Slide Number Placeholder 3">
            <a:extLst>
              <a:ext uri="{FF2B5EF4-FFF2-40B4-BE49-F238E27FC236}">
                <a16:creationId xmlns:a16="http://schemas.microsoft.com/office/drawing/2014/main" id="{B6B161E1-15F8-E665-94C7-761B356660FC}"/>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17111132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5867B-5ADA-4ADA-8A33-B4FBB316DF62}"/>
              </a:ext>
            </a:extLst>
          </p:cNvPr>
          <p:cNvSpPr>
            <a:spLocks noGrp="1"/>
          </p:cNvSpPr>
          <p:nvPr>
            <p:ph type="title"/>
          </p:nvPr>
        </p:nvSpPr>
        <p:spPr>
          <a:xfrm>
            <a:off x="609600" y="188640"/>
            <a:ext cx="10972800" cy="1143000"/>
          </a:xfrm>
        </p:spPr>
        <p:txBody>
          <a:bodyPr/>
          <a:lstStyle/>
          <a:p>
            <a:r>
              <a:rPr lang="en-GB" dirty="0"/>
              <a:t>Ethical theories</a:t>
            </a:r>
          </a:p>
        </p:txBody>
      </p:sp>
      <p:sp>
        <p:nvSpPr>
          <p:cNvPr id="3" name="Content Placeholder 2">
            <a:extLst>
              <a:ext uri="{FF2B5EF4-FFF2-40B4-BE49-F238E27FC236}">
                <a16:creationId xmlns:a16="http://schemas.microsoft.com/office/drawing/2014/main" id="{8C3FBD03-CCF4-FFE5-EF6F-582F5693A9DD}"/>
              </a:ext>
            </a:extLst>
          </p:cNvPr>
          <p:cNvSpPr>
            <a:spLocks noGrp="1"/>
          </p:cNvSpPr>
          <p:nvPr>
            <p:ph idx="1"/>
          </p:nvPr>
        </p:nvSpPr>
        <p:spPr>
          <a:xfrm>
            <a:off x="156370" y="1417638"/>
            <a:ext cx="3131318" cy="3917032"/>
          </a:xfrm>
        </p:spPr>
        <p:txBody>
          <a:bodyPr>
            <a:normAutofit/>
          </a:bodyPr>
          <a:lstStyle/>
          <a:p>
            <a:pPr marL="0" indent="0" algn="ctr">
              <a:buNone/>
            </a:pPr>
            <a:r>
              <a:rPr lang="en-GB" sz="2800" b="1" dirty="0">
                <a:solidFill>
                  <a:srgbClr val="040C28"/>
                </a:solidFill>
                <a:latin typeface="Arial" panose="020B0604020202020204" pitchFamily="34" charset="0"/>
                <a:cs typeface="Arial" panose="020B0604020202020204" pitchFamily="34" charset="0"/>
              </a:rPr>
              <a:t>D</a:t>
            </a:r>
            <a:r>
              <a:rPr lang="en-GB" sz="2800" b="1" i="0" dirty="0">
                <a:solidFill>
                  <a:srgbClr val="040C28"/>
                </a:solidFill>
                <a:effectLst/>
                <a:latin typeface="Arial" panose="020B0604020202020204" pitchFamily="34" charset="0"/>
                <a:cs typeface="Arial" panose="020B0604020202020204" pitchFamily="34" charset="0"/>
              </a:rPr>
              <a:t>eontology</a:t>
            </a:r>
            <a:endParaRPr lang="en-GB" sz="2800" b="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E9F990D-BDD0-361F-9177-C30B54706888}"/>
              </a:ext>
            </a:extLst>
          </p:cNvPr>
          <p:cNvSpPr txBox="1">
            <a:spLocks/>
          </p:cNvSpPr>
          <p:nvPr/>
        </p:nvSpPr>
        <p:spPr>
          <a:xfrm>
            <a:off x="3108698"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Utilitarianism</a:t>
            </a:r>
            <a:endParaRPr lang="en-GB" sz="2800" b="1"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DB74F021-50B8-6DD1-08E8-87AE815C1256}"/>
              </a:ext>
            </a:extLst>
          </p:cNvPr>
          <p:cNvSpPr txBox="1">
            <a:spLocks/>
          </p:cNvSpPr>
          <p:nvPr/>
        </p:nvSpPr>
        <p:spPr>
          <a:xfrm>
            <a:off x="6240016"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Rights</a:t>
            </a:r>
            <a:endParaRPr lang="en-GB" sz="2800" b="1"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7C3D449B-452B-6D5C-F157-87416DAED79A}"/>
              </a:ext>
            </a:extLst>
          </p:cNvPr>
          <p:cNvSpPr txBox="1">
            <a:spLocks/>
          </p:cNvSpPr>
          <p:nvPr/>
        </p:nvSpPr>
        <p:spPr>
          <a:xfrm>
            <a:off x="8904312" y="1417638"/>
            <a:ext cx="313131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2800" b="1" dirty="0">
                <a:solidFill>
                  <a:srgbClr val="040C28"/>
                </a:solidFill>
                <a:latin typeface="Arial" panose="020B0604020202020204" pitchFamily="34" charset="0"/>
                <a:cs typeface="Arial" panose="020B0604020202020204" pitchFamily="34" charset="0"/>
              </a:rPr>
              <a:t>Virtues</a:t>
            </a:r>
            <a:endParaRPr lang="en-GB" sz="2800" b="1" dirty="0">
              <a:latin typeface="Arial" panose="020B0604020202020204" pitchFamily="34" charset="0"/>
              <a:cs typeface="Arial" panose="020B0604020202020204" pitchFamily="34" charset="0"/>
            </a:endParaRPr>
          </a:p>
        </p:txBody>
      </p:sp>
      <p:pic>
        <p:nvPicPr>
          <p:cNvPr id="2050" name="Picture 2" descr="deontology examples and definition, explained below">
            <a:extLst>
              <a:ext uri="{FF2B5EF4-FFF2-40B4-BE49-F238E27FC236}">
                <a16:creationId xmlns:a16="http://schemas.microsoft.com/office/drawing/2014/main" id="{761A4D09-1FE3-F648-320A-3776EB8C56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19" y="152944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5 Rule Utilitarianism Examples (2024)">
            <a:extLst>
              <a:ext uri="{FF2B5EF4-FFF2-40B4-BE49-F238E27FC236}">
                <a16:creationId xmlns:a16="http://schemas.microsoft.com/office/drawing/2014/main" id="{2F5585AA-05AC-BEE5-5BDB-0319DD8E6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1992" y="1523330"/>
            <a:ext cx="3131319"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8 Natural Rights Examples (2024)">
            <a:extLst>
              <a:ext uri="{FF2B5EF4-FFF2-40B4-BE49-F238E27FC236}">
                <a16:creationId xmlns:a16="http://schemas.microsoft.com/office/drawing/2014/main" id="{69134904-83C2-9D1B-7A38-BB7DF2D59E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3336" y="1523722"/>
            <a:ext cx="3131318" cy="391703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15 Virtue Ethics Examples (2024)">
            <a:extLst>
              <a:ext uri="{FF2B5EF4-FFF2-40B4-BE49-F238E27FC236}">
                <a16:creationId xmlns:a16="http://schemas.microsoft.com/office/drawing/2014/main" id="{0B363AA0-B604-8E0B-4711-1B71C08B91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57784" y="1520666"/>
            <a:ext cx="2834216" cy="3925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87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60C5E-E79E-E70E-E8F0-E6F5E8639F0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B010DB-6BF1-8BE2-7CBF-C53F58B4EF8A}"/>
              </a:ext>
            </a:extLst>
          </p:cNvPr>
          <p:cNvSpPr>
            <a:spLocks noGrp="1"/>
          </p:cNvSpPr>
          <p:nvPr>
            <p:ph type="title"/>
          </p:nvPr>
        </p:nvSpPr>
        <p:spPr/>
        <p:txBody>
          <a:bodyPr>
            <a:normAutofit/>
          </a:bodyPr>
          <a:lstStyle/>
          <a:p>
            <a:pPr algn="ctr"/>
            <a:r>
              <a:rPr lang="en-GB" dirty="0"/>
              <a:t> Ethical practice</a:t>
            </a:r>
          </a:p>
        </p:txBody>
      </p:sp>
      <p:sp>
        <p:nvSpPr>
          <p:cNvPr id="5" name="Vertical Text Placeholder 4">
            <a:extLst>
              <a:ext uri="{FF2B5EF4-FFF2-40B4-BE49-F238E27FC236}">
                <a16:creationId xmlns:a16="http://schemas.microsoft.com/office/drawing/2014/main" id="{F365A440-7BF9-4C3D-202D-2C0047C465F8}"/>
              </a:ext>
            </a:extLst>
          </p:cNvPr>
          <p:cNvSpPr>
            <a:spLocks noGrp="1"/>
          </p:cNvSpPr>
          <p:nvPr>
            <p:ph type="body" orient="vert" idx="1"/>
          </p:nvPr>
        </p:nvSpPr>
        <p:spPr>
          <a:xfrm>
            <a:off x="1929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B6ACBBC5-3013-A712-D2F9-7C1804311912}"/>
              </a:ext>
            </a:extLst>
          </p:cNvPr>
          <p:cNvSpPr/>
          <p:nvPr/>
        </p:nvSpPr>
        <p:spPr>
          <a:xfrm>
            <a:off x="227348" y="1406001"/>
            <a:ext cx="11737304" cy="3970318"/>
          </a:xfrm>
          <a:prstGeom prst="rect">
            <a:avLst/>
          </a:prstGeom>
        </p:spPr>
        <p:txBody>
          <a:bodyPr wrap="square">
            <a:spAutoFit/>
          </a:bodyPr>
          <a:lstStyle/>
          <a:p>
            <a:pPr>
              <a:buFont typeface="Arial" pitchFamily="34" charset="0"/>
              <a:buNone/>
            </a:pPr>
            <a:r>
              <a:rPr lang="en-GB" sz="2800" i="1" dirty="0"/>
              <a:t>“A code of ethics provides foundational guidelines in relation to what to expect from those in the profession”(</a:t>
            </a:r>
            <a:r>
              <a:rPr lang="en-GB" sz="2800" dirty="0"/>
              <a:t>Gert, 1988).</a:t>
            </a:r>
          </a:p>
          <a:p>
            <a:pPr>
              <a:buFont typeface="Arial" pitchFamily="34" charset="0"/>
              <a:buNone/>
            </a:pPr>
            <a:r>
              <a:rPr lang="en-GB" sz="2800" dirty="0"/>
              <a:t> </a:t>
            </a:r>
          </a:p>
          <a:p>
            <a:pPr>
              <a:buFont typeface="Arial" pitchFamily="34" charset="0"/>
              <a:buNone/>
            </a:pPr>
            <a:r>
              <a:rPr lang="en-GB" sz="2800" i="1" dirty="0"/>
              <a:t>“Ethical codes are standards of conduct that define the essentials of honourable behaviour within the particular field or organisation.  Upon joining, a member of a professional body agrees to abide by the organisation’s code and acknowledgement of the code creates a feeling of community and mutual obligation among the members towards each other and the overall profession</a:t>
            </a:r>
            <a:r>
              <a:rPr lang="en-GB" sz="2800" dirty="0"/>
              <a:t>” (Khurana &amp; </a:t>
            </a:r>
            <a:r>
              <a:rPr lang="en-GB" sz="2800" dirty="0" err="1"/>
              <a:t>Nobria</a:t>
            </a:r>
            <a:r>
              <a:rPr lang="en-GB" sz="2800" dirty="0"/>
              <a:t>, 2008). </a:t>
            </a:r>
          </a:p>
        </p:txBody>
      </p:sp>
    </p:spTree>
    <p:extLst>
      <p:ext uri="{BB962C8B-B14F-4D97-AF65-F5344CB8AC3E}">
        <p14:creationId xmlns:p14="http://schemas.microsoft.com/office/powerpoint/2010/main" val="19406397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71B97-5309-B099-2285-A7DA9FEB38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E3F75B-0E8F-B032-AA4F-C839E78B3E51}"/>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3F1E4B77-06B3-A21D-FEA6-35D546C1ECAE}"/>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pPr marL="0" indent="0">
              <a:buNone/>
            </a:pPr>
            <a:endParaRPr lang="en-GB" dirty="0"/>
          </a:p>
        </p:txBody>
      </p:sp>
    </p:spTree>
    <p:extLst>
      <p:ext uri="{BB962C8B-B14F-4D97-AF65-F5344CB8AC3E}">
        <p14:creationId xmlns:p14="http://schemas.microsoft.com/office/powerpoint/2010/main" val="28240442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42F40-016E-7496-5A51-55772C87C9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CF5C09-3B4A-FFAC-4458-9BF14E10927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D4D41B4B-AF80-8439-703A-80DCF7989689}"/>
              </a:ext>
            </a:extLst>
          </p:cNvPr>
          <p:cNvSpPr>
            <a:spLocks noGrp="1"/>
          </p:cNvSpPr>
          <p:nvPr>
            <p:ph idx="1"/>
          </p:nvPr>
        </p:nvSpPr>
        <p:spPr/>
        <p:txBody>
          <a:bodyPr>
            <a:normAutofit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38853363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46152" y="740207"/>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7766179" y="3071531"/>
            <a:ext cx="2470280" cy="2308324"/>
          </a:xfrm>
          <a:prstGeom prst="rect">
            <a:avLst/>
          </a:prstGeom>
          <a:solidFill>
            <a:schemeClr val="accent1">
              <a:lumMod val="20000"/>
              <a:lumOff val="80000"/>
            </a:schemeClr>
          </a:solidFill>
        </p:spPr>
        <p:txBody>
          <a:bodyPr wrap="square" rtlCol="0">
            <a:spAutoFit/>
          </a:bodyPr>
          <a:lstStyle/>
          <a:p>
            <a:r>
              <a:rPr lang="en-GB" sz="2400" b="1" dirty="0">
                <a:solidFill>
                  <a:prstClr val="black"/>
                </a:solidFill>
                <a:latin typeface="Myriad Pro"/>
              </a:rPr>
              <a:t>Professional Values</a:t>
            </a:r>
            <a:r>
              <a:rPr lang="en-GB" sz="2400" dirty="0">
                <a:solidFill>
                  <a:prstClr val="black"/>
                </a:solidFill>
                <a:latin typeface="Myriad Pro"/>
              </a:rPr>
              <a:t> -  Principles-led, evidence-based and outcomes-driven </a:t>
            </a:r>
          </a:p>
        </p:txBody>
      </p:sp>
      <p:sp>
        <p:nvSpPr>
          <p:cNvPr id="4" name="TextBox 3">
            <a:extLst>
              <a:ext uri="{FF2B5EF4-FFF2-40B4-BE49-F238E27FC236}">
                <a16:creationId xmlns:a16="http://schemas.microsoft.com/office/drawing/2014/main" id="{696A1A50-FDD5-F993-B553-CC80C5823652}"/>
              </a:ext>
            </a:extLst>
          </p:cNvPr>
          <p:cNvSpPr txBox="1"/>
          <p:nvPr/>
        </p:nvSpPr>
        <p:spPr>
          <a:xfrm>
            <a:off x="477078" y="159026"/>
            <a:ext cx="9647583" cy="523220"/>
          </a:xfrm>
          <a:prstGeom prst="rect">
            <a:avLst/>
          </a:prstGeom>
          <a:noFill/>
        </p:spPr>
        <p:txBody>
          <a:bodyPr wrap="square" rtlCol="0">
            <a:spAutoFit/>
          </a:bodyPr>
          <a:lstStyle/>
          <a:p>
            <a:r>
              <a:rPr lang="en-GB" sz="2800" b="1" dirty="0"/>
              <a:t>What does it mean to be a People Professional?</a:t>
            </a:r>
          </a:p>
        </p:txBody>
      </p:sp>
      <p:sp>
        <p:nvSpPr>
          <p:cNvPr id="5" name="TextBox 4">
            <a:extLst>
              <a:ext uri="{FF2B5EF4-FFF2-40B4-BE49-F238E27FC236}">
                <a16:creationId xmlns:a16="http://schemas.microsoft.com/office/drawing/2014/main" id="{68F9919B-9BED-C427-5A28-8545E67EF77E}"/>
              </a:ext>
            </a:extLst>
          </p:cNvPr>
          <p:cNvSpPr txBox="1"/>
          <p:nvPr/>
        </p:nvSpPr>
        <p:spPr>
          <a:xfrm>
            <a:off x="477078" y="1166191"/>
            <a:ext cx="1802296" cy="923330"/>
          </a:xfrm>
          <a:prstGeom prst="rect">
            <a:avLst/>
          </a:prstGeom>
          <a:noFill/>
        </p:spPr>
        <p:txBody>
          <a:bodyPr wrap="square" rtlCol="0">
            <a:spAutoFit/>
          </a:bodyPr>
          <a:lstStyle/>
          <a:p>
            <a:r>
              <a:rPr lang="en-GB" b="1" dirty="0"/>
              <a:t>CIPD Profession Map</a:t>
            </a:r>
          </a:p>
        </p:txBody>
      </p:sp>
    </p:spTree>
    <p:extLst>
      <p:ext uri="{BB962C8B-B14F-4D97-AF65-F5344CB8AC3E}">
        <p14:creationId xmlns:p14="http://schemas.microsoft.com/office/powerpoint/2010/main" val="9818775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dirty="0"/>
              <a:t>CIPD Code of Conduct &amp; Ethics</a:t>
            </a:r>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cstate="print">
            <a:extLst>
              <a:ext uri="{28A0092B-C50C-407E-A947-70E740481C1C}">
                <a14:useLocalDpi xmlns:a14="http://schemas.microsoft.com/office/drawing/2010/main" val="0"/>
              </a:ext>
            </a:extLst>
          </a:blip>
          <a:srcRect t="28466" r="2" b="17086"/>
          <a:stretch/>
        </p:blipFill>
        <p:spPr>
          <a:xfrm>
            <a:off x="609600" y="1600201"/>
            <a:ext cx="5384800" cy="3989040"/>
          </a:xfrm>
          <a:prstGeom prst="rect">
            <a:avLst/>
          </a:prstGeom>
          <a:noFill/>
        </p:spPr>
      </p:pic>
      <p:sp>
        <p:nvSpPr>
          <p:cNvPr id="3" name="Content Placeholder 2"/>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dirty="0"/>
              <a:t>Ethics and need to observe high standards of conduct – part of being a professional.</a:t>
            </a:r>
          </a:p>
          <a:p>
            <a:pPr marL="0" indent="0">
              <a:lnSpc>
                <a:spcPct val="90000"/>
              </a:lnSpc>
              <a:buNone/>
            </a:pPr>
            <a:endParaRPr lang="en-GB" sz="2200" dirty="0"/>
          </a:p>
          <a:p>
            <a:pPr marL="0" indent="0">
              <a:lnSpc>
                <a:spcPct val="90000"/>
              </a:lnSpc>
              <a:buNone/>
            </a:pPr>
            <a:r>
              <a:rPr lang="en-GB" sz="2200" dirty="0"/>
              <a:t>HR as role models. </a:t>
            </a:r>
          </a:p>
          <a:p>
            <a:pPr marL="0" indent="0">
              <a:lnSpc>
                <a:spcPct val="90000"/>
              </a:lnSpc>
              <a:buNone/>
            </a:pPr>
            <a:endParaRPr lang="en-GB" sz="2200" dirty="0"/>
          </a:p>
          <a:p>
            <a:pPr marL="0" indent="0">
              <a:lnSpc>
                <a:spcPct val="90000"/>
              </a:lnSpc>
              <a:buNone/>
            </a:pPr>
            <a:r>
              <a:rPr lang="en-GB" sz="2200" dirty="0"/>
              <a:t>CIPD Code of Conduct includes ethical standards and integrity. </a:t>
            </a:r>
          </a:p>
          <a:p>
            <a:pPr marL="0" indent="0">
              <a:lnSpc>
                <a:spcPct val="90000"/>
              </a:lnSpc>
              <a:buNone/>
            </a:pPr>
            <a:endParaRPr lang="en-GB" sz="2200" dirty="0"/>
          </a:p>
          <a:p>
            <a:pPr marL="0" indent="0">
              <a:lnSpc>
                <a:spcPct val="90000"/>
              </a:lnSpc>
              <a:buNone/>
            </a:pPr>
            <a:r>
              <a:rPr lang="en-GB" sz="2200" dirty="0">
                <a:hlinkClick r:id="rId5"/>
              </a:rPr>
              <a:t>CIPD Professional Standards: Code of Conduct &amp; Ethics | CIPD | CIPD</a:t>
            </a:r>
            <a:endParaRPr lang="en-GB" sz="2200" dirty="0"/>
          </a:p>
          <a:p>
            <a:pPr marL="0" indent="0">
              <a:lnSpc>
                <a:spcPct val="90000"/>
              </a:lnSpc>
              <a:buNone/>
            </a:pPr>
            <a:endParaRPr lang="en-GB" sz="2200" dirty="0"/>
          </a:p>
          <a:p>
            <a:pPr marL="0" indent="0">
              <a:lnSpc>
                <a:spcPct val="90000"/>
              </a:lnSpc>
              <a:buNone/>
            </a:pPr>
            <a:endParaRPr lang="en-GB" sz="2200" dirty="0"/>
          </a:p>
          <a:p>
            <a:pPr marL="0" indent="0">
              <a:lnSpc>
                <a:spcPct val="90000"/>
              </a:lnSpc>
              <a:buNone/>
            </a:pPr>
            <a:endParaRPr lang="en-GB" sz="2200" dirty="0"/>
          </a:p>
          <a:p>
            <a:pPr>
              <a:lnSpc>
                <a:spcPct val="90000"/>
              </a:lnSpc>
            </a:pPr>
            <a:endParaRPr lang="en-GB" sz="2200" dirty="0"/>
          </a:p>
        </p:txBody>
      </p:sp>
      <p:sp>
        <p:nvSpPr>
          <p:cNvPr id="4" name="Slide Number Placeholder 3" hidden="1"/>
          <p:cNvSpPr>
            <a:spLocks noGrp="1"/>
          </p:cNvSpPr>
          <p:nvPr>
            <p:ph type="sldNum" sz="quarter" idx="12"/>
          </p:nvPr>
        </p:nvSpPr>
        <p:spPr/>
        <p:txBody>
          <a:bodyPr/>
          <a:lstStyle/>
          <a:p>
            <a:pPr>
              <a:spcAft>
                <a:spcPts val="600"/>
              </a:spcAft>
            </a:pPr>
            <a:fld id="{AC82685A-BD3A-4230-8D85-804689F67293}" type="slidenum">
              <a:rPr lang="en-GB">
                <a:solidFill>
                  <a:prstClr val="black">
                    <a:tint val="75000"/>
                  </a:prstClr>
                </a:solidFill>
                <a:latin typeface="Myriad Pro"/>
              </a:rPr>
              <a:pPr>
                <a:spcAft>
                  <a:spcPts val="600"/>
                </a:spcAft>
              </a:pPr>
              <a:t>37</a:t>
            </a:fld>
            <a:endParaRPr lang="en-GB">
              <a:solidFill>
                <a:prstClr val="black">
                  <a:tint val="75000"/>
                </a:prstClr>
              </a:solidFill>
              <a:latin typeface="Myriad Pro"/>
            </a:endParaRPr>
          </a:p>
        </p:txBody>
      </p:sp>
    </p:spTree>
    <p:extLst>
      <p:ext uri="{BB962C8B-B14F-4D97-AF65-F5344CB8AC3E}">
        <p14:creationId xmlns:p14="http://schemas.microsoft.com/office/powerpoint/2010/main" val="5611069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54316-26F3-1323-A460-121902DD7491}"/>
              </a:ext>
            </a:extLst>
          </p:cNvPr>
          <p:cNvSpPr>
            <a:spLocks noGrp="1"/>
          </p:cNvSpPr>
          <p:nvPr>
            <p:ph type="title"/>
          </p:nvPr>
        </p:nvSpPr>
        <p:spPr>
          <a:xfrm>
            <a:off x="288758" y="274638"/>
            <a:ext cx="11646568" cy="832267"/>
          </a:xfrm>
        </p:spPr>
        <p:txBody>
          <a:bodyPr>
            <a:normAutofit/>
          </a:bodyPr>
          <a:lstStyle/>
          <a:p>
            <a:r>
              <a:rPr lang="en-GB" b="1" dirty="0"/>
              <a:t>What does it mean to be a Professional?</a:t>
            </a:r>
          </a:p>
        </p:txBody>
      </p:sp>
      <p:sp>
        <p:nvSpPr>
          <p:cNvPr id="3" name="Content Placeholder 2">
            <a:extLst>
              <a:ext uri="{FF2B5EF4-FFF2-40B4-BE49-F238E27FC236}">
                <a16:creationId xmlns:a16="http://schemas.microsoft.com/office/drawing/2014/main" id="{FAD2D135-6FF5-F194-64FA-C88C5CA27454}"/>
              </a:ext>
            </a:extLst>
          </p:cNvPr>
          <p:cNvSpPr>
            <a:spLocks noGrp="1"/>
          </p:cNvSpPr>
          <p:nvPr>
            <p:ph idx="1"/>
          </p:nvPr>
        </p:nvSpPr>
        <p:spPr>
          <a:xfrm>
            <a:off x="609600" y="1106905"/>
            <a:ext cx="10972800" cy="4410328"/>
          </a:xfrm>
        </p:spPr>
        <p:txBody>
          <a:bodyPr>
            <a:normAutofit fontScale="92500" lnSpcReduction="10000"/>
          </a:bodyPr>
          <a:lstStyle/>
          <a:p>
            <a:r>
              <a:rPr lang="en-GB" dirty="0"/>
              <a:t>Member of a profession</a:t>
            </a:r>
          </a:p>
          <a:p>
            <a:r>
              <a:rPr lang="en-GB" dirty="0"/>
              <a:t>Governed by codes of ethics/conduct</a:t>
            </a:r>
          </a:p>
          <a:p>
            <a:r>
              <a:rPr lang="en-GB" dirty="0"/>
              <a:t>Commitment to competence (keeping skills and knowledge up to date), integrity, morality, altruism, working for public good</a:t>
            </a:r>
          </a:p>
          <a:p>
            <a:r>
              <a:rPr lang="en-GB" dirty="0"/>
              <a:t>Accountable to those served and to society</a:t>
            </a:r>
          </a:p>
          <a:p>
            <a:r>
              <a:rPr lang="en-GB" dirty="0"/>
              <a:t>Carries out role to a high standard</a:t>
            </a:r>
          </a:p>
          <a:p>
            <a:endParaRPr lang="en-GB" dirty="0"/>
          </a:p>
          <a:p>
            <a:pPr marL="0" indent="0">
              <a:buNone/>
            </a:pPr>
            <a:r>
              <a:rPr lang="en-GB" i="1" dirty="0"/>
              <a:t>So, can people practitioners be considered professionals?</a:t>
            </a:r>
          </a:p>
        </p:txBody>
      </p:sp>
    </p:spTree>
    <p:extLst>
      <p:ext uri="{BB962C8B-B14F-4D97-AF65-F5344CB8AC3E}">
        <p14:creationId xmlns:p14="http://schemas.microsoft.com/office/powerpoint/2010/main" val="14552156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B820-E043-38E8-BCF7-EC906C583D01}"/>
              </a:ext>
            </a:extLst>
          </p:cNvPr>
          <p:cNvSpPr>
            <a:spLocks noGrp="1"/>
          </p:cNvSpPr>
          <p:nvPr>
            <p:ph type="title"/>
          </p:nvPr>
        </p:nvSpPr>
        <p:spPr/>
        <p:txBody>
          <a:bodyPr/>
          <a:lstStyle/>
          <a:p>
            <a:r>
              <a:rPr lang="en-GB" b="1" dirty="0"/>
              <a:t>Code of Conduct – Key Areas</a:t>
            </a:r>
          </a:p>
        </p:txBody>
      </p:sp>
      <p:sp>
        <p:nvSpPr>
          <p:cNvPr id="3" name="Content Placeholder 2">
            <a:extLst>
              <a:ext uri="{FF2B5EF4-FFF2-40B4-BE49-F238E27FC236}">
                <a16:creationId xmlns:a16="http://schemas.microsoft.com/office/drawing/2014/main" id="{3C557C09-940B-2A76-C9E1-1695AC3F6190}"/>
              </a:ext>
            </a:extLst>
          </p:cNvPr>
          <p:cNvSpPr>
            <a:spLocks noGrp="1"/>
          </p:cNvSpPr>
          <p:nvPr>
            <p:ph idx="1"/>
          </p:nvPr>
        </p:nvSpPr>
        <p:spPr/>
        <p:txBody>
          <a:bodyPr>
            <a:normAutofit fontScale="92500" lnSpcReduction="20000"/>
          </a:bodyPr>
          <a:lstStyle/>
          <a:p>
            <a:pPr marL="514350" indent="-514350">
              <a:buAutoNum type="arabicPeriod"/>
            </a:pPr>
            <a:r>
              <a:rPr lang="en-GB" dirty="0"/>
              <a:t>Positive and active impact on working lives</a:t>
            </a:r>
          </a:p>
          <a:p>
            <a:pPr marL="514350" indent="-514350">
              <a:buAutoNum type="arabicPeriod"/>
            </a:pPr>
            <a:r>
              <a:rPr lang="en-GB" dirty="0"/>
              <a:t>Civic virtue and stewardship</a:t>
            </a:r>
          </a:p>
          <a:p>
            <a:pPr marL="514350" indent="-514350">
              <a:buAutoNum type="arabicPeriod"/>
            </a:pPr>
            <a:r>
              <a:rPr lang="en-GB" dirty="0"/>
              <a:t>Good character</a:t>
            </a:r>
          </a:p>
          <a:p>
            <a:pPr marL="514350" indent="-514350">
              <a:buAutoNum type="arabicPeriod"/>
            </a:pPr>
            <a:r>
              <a:rPr lang="en-GB" dirty="0"/>
              <a:t>Professional service and competence</a:t>
            </a:r>
          </a:p>
          <a:p>
            <a:pPr marL="514350" indent="-514350">
              <a:buAutoNum type="arabicPeriod"/>
            </a:pPr>
            <a:r>
              <a:rPr lang="en-GB" dirty="0"/>
              <a:t>Personal responsibility</a:t>
            </a:r>
          </a:p>
          <a:p>
            <a:pPr marL="0" indent="0">
              <a:buNone/>
            </a:pPr>
            <a:endParaRPr lang="en-GB" dirty="0"/>
          </a:p>
          <a:p>
            <a:pPr marL="0" indent="0">
              <a:buNone/>
            </a:pPr>
            <a:r>
              <a:rPr lang="en-GB" dirty="0"/>
              <a:t>In your groups discuss the area you have been given. What will you personally do to uphold this part of the Code?</a:t>
            </a:r>
          </a:p>
        </p:txBody>
      </p:sp>
    </p:spTree>
    <p:extLst>
      <p:ext uri="{BB962C8B-B14F-4D97-AF65-F5344CB8AC3E}">
        <p14:creationId xmlns:p14="http://schemas.microsoft.com/office/powerpoint/2010/main" val="36921267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9F56CE-421F-2ADC-65C3-B897C6532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D6ED1-291C-3AB5-4817-46973FE0A0AF}"/>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FDE9C1F3-B943-2C97-285A-98675958201D}"/>
              </a:ext>
            </a:extLst>
          </p:cNvPr>
          <p:cNvSpPr>
            <a:spLocks noGrp="1"/>
          </p:cNvSpPr>
          <p:nvPr>
            <p:ph idx="1"/>
          </p:nvPr>
        </p:nvSpPr>
        <p:spPr>
          <a:xfrm>
            <a:off x="1981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528057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C7841-A62C-05FD-7047-C0B7A869C1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809A0-DBDD-4A8C-988C-CF4DD06BBB76}"/>
              </a:ext>
            </a:extLst>
          </p:cNvPr>
          <p:cNvSpPr>
            <a:spLocks noGrp="1"/>
          </p:cNvSpPr>
          <p:nvPr>
            <p:ph type="title"/>
          </p:nvPr>
        </p:nvSpPr>
        <p:spPr>
          <a:xfrm>
            <a:off x="1981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BB4F5DA9-9694-975F-1AE7-8C32456E3499}"/>
              </a:ext>
            </a:extLst>
          </p:cNvPr>
          <p:cNvSpPr>
            <a:spLocks noGrp="1"/>
          </p:cNvSpPr>
          <p:nvPr>
            <p:ph idx="1"/>
          </p:nvPr>
        </p:nvSpPr>
        <p:spPr/>
        <p:txBody>
          <a:bodyPr>
            <a:normAutofit fontScale="400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27799253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915E2-B056-0077-EB03-35FCFAAE99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0BA94-75C3-5C30-DD9B-77FA1C628D51}"/>
              </a:ext>
            </a:extLst>
          </p:cNvPr>
          <p:cNvSpPr>
            <a:spLocks noGrp="1"/>
          </p:cNvSpPr>
          <p:nvPr>
            <p:ph type="title"/>
          </p:nvPr>
        </p:nvSpPr>
        <p:spPr/>
        <p:txBody>
          <a:bodyPr>
            <a:normAutofit fontScale="90000"/>
          </a:bodyPr>
          <a:lstStyle/>
          <a:p>
            <a:r>
              <a:rPr lang="en-US" dirty="0"/>
              <a:t>What does an ethical approach to HRM entail?</a:t>
            </a:r>
          </a:p>
        </p:txBody>
      </p:sp>
      <p:sp>
        <p:nvSpPr>
          <p:cNvPr id="3" name="Content Placeholder 2">
            <a:extLst>
              <a:ext uri="{FF2B5EF4-FFF2-40B4-BE49-F238E27FC236}">
                <a16:creationId xmlns:a16="http://schemas.microsoft.com/office/drawing/2014/main" id="{09E9E1D4-951A-E930-DF5D-93C6FFACB131}"/>
              </a:ext>
            </a:extLst>
          </p:cNvPr>
          <p:cNvSpPr>
            <a:spLocks noGrp="1"/>
          </p:cNvSpPr>
          <p:nvPr>
            <p:ph idx="1"/>
          </p:nvPr>
        </p:nvSpPr>
        <p:spPr>
          <a:xfrm>
            <a:off x="1981200" y="1600202"/>
            <a:ext cx="8229600" cy="3268959"/>
          </a:xfrm>
        </p:spPr>
        <p:txBody>
          <a:bodyPr/>
          <a:lstStyle/>
          <a:p>
            <a:r>
              <a:rPr lang="en-US"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8A2F41D6-3E3B-501D-827F-FDF436826C4D}"/>
              </a:ext>
            </a:extLst>
          </p:cNvPr>
          <p:cNvPicPr>
            <a:picLocks noRot="1" noChangeAspect="1"/>
          </p:cNvPicPr>
          <p:nvPr>
            <a:videoFile r:link="rId1"/>
          </p:nvPr>
        </p:nvPicPr>
        <p:blipFill>
          <a:blip r:embed="rId4"/>
          <a:stretch>
            <a:fillRect/>
          </a:stretch>
        </p:blipFill>
        <p:spPr>
          <a:xfrm>
            <a:off x="3842594" y="2155826"/>
            <a:ext cx="4506812" cy="2546349"/>
          </a:xfrm>
          <a:prstGeom prst="rect">
            <a:avLst/>
          </a:prstGeom>
        </p:spPr>
      </p:pic>
      <p:sp>
        <p:nvSpPr>
          <p:cNvPr id="5" name="TextBox 4">
            <a:extLst>
              <a:ext uri="{FF2B5EF4-FFF2-40B4-BE49-F238E27FC236}">
                <a16:creationId xmlns:a16="http://schemas.microsoft.com/office/drawing/2014/main" id="{CB6FE579-B84D-BE4B-3059-13DA9AC805FF}"/>
              </a:ext>
            </a:extLst>
          </p:cNvPr>
          <p:cNvSpPr txBox="1"/>
          <p:nvPr/>
        </p:nvSpPr>
        <p:spPr>
          <a:xfrm>
            <a:off x="2279577" y="5051723"/>
            <a:ext cx="5518731"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a:t>
            </a:r>
            <a:r>
              <a:rPr lang="en-US" dirty="0" err="1"/>
              <a:t>KtGipKcJ_CQ</a:t>
            </a:r>
            <a:endParaRPr lang="en-US" dirty="0"/>
          </a:p>
        </p:txBody>
      </p:sp>
    </p:spTree>
    <p:extLst>
      <p:ext uri="{BB962C8B-B14F-4D97-AF65-F5344CB8AC3E}">
        <p14:creationId xmlns:p14="http://schemas.microsoft.com/office/powerpoint/2010/main" val="29351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F077C-9548-82EF-EFE2-89D4341156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D8D3C1-D52A-6316-0923-0B8EB7C45005}"/>
              </a:ext>
            </a:extLst>
          </p:cNvPr>
          <p:cNvSpPr>
            <a:spLocks noGrp="1"/>
          </p:cNvSpPr>
          <p:nvPr>
            <p:ph type="title"/>
          </p:nvPr>
        </p:nvSpPr>
        <p:spPr/>
        <p:txBody>
          <a:bodyPr/>
          <a:lstStyle/>
          <a:p>
            <a:r>
              <a:rPr lang="en-US" dirty="0"/>
              <a:t>Ethical practice (CIPD Prof map)</a:t>
            </a:r>
          </a:p>
        </p:txBody>
      </p:sp>
      <p:sp>
        <p:nvSpPr>
          <p:cNvPr id="3" name="Content Placeholder 2">
            <a:extLst>
              <a:ext uri="{FF2B5EF4-FFF2-40B4-BE49-F238E27FC236}">
                <a16:creationId xmlns:a16="http://schemas.microsoft.com/office/drawing/2014/main" id="{C1DC0961-005A-7788-C563-C134782CE97C}"/>
              </a:ext>
            </a:extLst>
          </p:cNvPr>
          <p:cNvSpPr>
            <a:spLocks noGrp="1"/>
          </p:cNvSpPr>
          <p:nvPr>
            <p:ph idx="1"/>
          </p:nvPr>
        </p:nvSpPr>
        <p:spPr/>
        <p:txBody>
          <a:bodyPr>
            <a:normAutofit fontScale="92500" lnSpcReduction="10000"/>
          </a:bodyPr>
          <a:lstStyle/>
          <a:p>
            <a:r>
              <a:rPr lang="en-GB" dirty="0"/>
              <a:t>Consider how professional principles and values currently inform your approach and how they can be more consistently applied in the future</a:t>
            </a:r>
          </a:p>
          <a:p>
            <a:r>
              <a:rPr lang="en-GB" dirty="0"/>
              <a:t>Take responsibility for your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a:p>
            <a:endParaRPr lang="en-US" dirty="0"/>
          </a:p>
        </p:txBody>
      </p:sp>
    </p:spTree>
    <p:extLst>
      <p:ext uri="{BB962C8B-B14F-4D97-AF65-F5344CB8AC3E}">
        <p14:creationId xmlns:p14="http://schemas.microsoft.com/office/powerpoint/2010/main" val="32990722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F5B5D-9D79-822C-B10D-A188F441B8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A472D-156E-EDEA-B446-DFCAA2578826}"/>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A151202A-E463-B151-4EFF-3E7CFCE5D1E2}"/>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 </a:t>
            </a:r>
          </a:p>
          <a:p>
            <a:r>
              <a:rPr lang="en-GB" dirty="0"/>
              <a:t>Ethical companies outperform their peers financially in the long term. </a:t>
            </a:r>
          </a:p>
          <a:p>
            <a:endParaRPr lang="en-US" dirty="0"/>
          </a:p>
        </p:txBody>
      </p:sp>
    </p:spTree>
    <p:extLst>
      <p:ext uri="{BB962C8B-B14F-4D97-AF65-F5344CB8AC3E}">
        <p14:creationId xmlns:p14="http://schemas.microsoft.com/office/powerpoint/2010/main" val="18998644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4677D-8E7D-0272-9BE3-E793A2AF89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D9E41-2743-00F9-5CC4-275222C91C23}"/>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00C95FA4-2AC6-F21E-3FB9-61C8A3AC9FE8}"/>
              </a:ext>
            </a:extLst>
          </p:cNvPr>
          <p:cNvSpPr>
            <a:spLocks noGrp="1"/>
          </p:cNvSpPr>
          <p:nvPr>
            <p:ph idx="1"/>
          </p:nvPr>
        </p:nvSpPr>
        <p:spPr/>
        <p:txBody>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r>
              <a:rPr lang="en-US" dirty="0"/>
              <a:t>High profile examples – where was HR? </a:t>
            </a:r>
          </a:p>
        </p:txBody>
      </p:sp>
    </p:spTree>
    <p:extLst>
      <p:ext uri="{BB962C8B-B14F-4D97-AF65-F5344CB8AC3E}">
        <p14:creationId xmlns:p14="http://schemas.microsoft.com/office/powerpoint/2010/main" val="8365868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FAA37-2128-8D5B-9634-87C1348507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97F151-93A5-6E10-0DA8-EF6E3C7AC8E1}"/>
              </a:ext>
            </a:extLst>
          </p:cNvPr>
          <p:cNvSpPr>
            <a:spLocks noGrp="1"/>
          </p:cNvSpPr>
          <p:nvPr>
            <p:ph type="title"/>
          </p:nvPr>
        </p:nvSpPr>
        <p:spPr/>
        <p:txBody>
          <a:bodyPr>
            <a:normAutofit fontScale="90000"/>
          </a:bodyPr>
          <a:lstStyle/>
          <a:p>
            <a:r>
              <a:rPr lang="en-US" dirty="0"/>
              <a:t>Professional courage and influencing (CIPD Prof map)</a:t>
            </a:r>
          </a:p>
        </p:txBody>
      </p:sp>
      <p:sp>
        <p:nvSpPr>
          <p:cNvPr id="3" name="Content Placeholder 2">
            <a:extLst>
              <a:ext uri="{FF2B5EF4-FFF2-40B4-BE49-F238E27FC236}">
                <a16:creationId xmlns:a16="http://schemas.microsoft.com/office/drawing/2014/main" id="{81D328EF-A3CE-00ED-4C80-77FC06CFDB01}"/>
              </a:ext>
            </a:extLst>
          </p:cNvPr>
          <p:cNvSpPr>
            <a:spLocks noGrp="1"/>
          </p:cNvSpPr>
          <p:nvPr>
            <p:ph idx="1"/>
          </p:nvPr>
        </p:nvSpPr>
        <p:spPr/>
        <p:txBody>
          <a:bodyPr>
            <a:normAutofit fontScale="92500" lnSpcReduction="20000"/>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a:p>
            <a:pPr marL="0" indent="0">
              <a:buNone/>
            </a:pPr>
            <a:endParaRPr lang="en-GB" dirty="0"/>
          </a:p>
          <a:p>
            <a:pPr marL="0" indent="0">
              <a:buNone/>
            </a:pPr>
            <a:r>
              <a:rPr lang="en-GB" dirty="0"/>
              <a:t>1.3 and 1.4)</a:t>
            </a:r>
          </a:p>
          <a:p>
            <a:endParaRPr lang="en-US" dirty="0"/>
          </a:p>
        </p:txBody>
      </p:sp>
    </p:spTree>
    <p:extLst>
      <p:ext uri="{BB962C8B-B14F-4D97-AF65-F5344CB8AC3E}">
        <p14:creationId xmlns:p14="http://schemas.microsoft.com/office/powerpoint/2010/main" val="40985059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BB18D-DDCF-0CEB-443B-361E256077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9369E8-A209-A20A-9BA8-E3BE343A7AD4}"/>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93F0F460-DEEA-57AC-37D6-45C6AC3B9A36}"/>
              </a:ext>
            </a:extLst>
          </p:cNvPr>
          <p:cNvSpPr>
            <a:spLocks noGrp="1"/>
          </p:cNvSpPr>
          <p:nvPr>
            <p:ph idx="1"/>
          </p:nvPr>
        </p:nvSpPr>
        <p:spPr>
          <a:xfrm>
            <a:off x="1981200" y="2492896"/>
            <a:ext cx="8229600" cy="2160241"/>
          </a:xfrm>
        </p:spPr>
        <p:txBody>
          <a:bodyPr>
            <a:normAutofit/>
          </a:bodyPr>
          <a:lstStyle/>
          <a:p>
            <a:pPr marL="0" indent="0" algn="ctr">
              <a:buNone/>
            </a:pPr>
            <a:r>
              <a:rPr lang="en-US" sz="4000" dirty="0"/>
              <a:t>What does being professional mean to you?</a:t>
            </a:r>
          </a:p>
          <a:p>
            <a:pPr marL="0" indent="0" algn="ctr">
              <a:buNone/>
            </a:pPr>
            <a:r>
              <a:rPr lang="en-US" sz="4000" dirty="0"/>
              <a:t>What key words spring to mind? </a:t>
            </a:r>
          </a:p>
        </p:txBody>
      </p:sp>
    </p:spTree>
    <p:extLst>
      <p:ext uri="{BB962C8B-B14F-4D97-AF65-F5344CB8AC3E}">
        <p14:creationId xmlns:p14="http://schemas.microsoft.com/office/powerpoint/2010/main" val="15409829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35021A-30EE-7AB1-1C45-468680D19C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22BBB7-FB4F-3F71-25C3-2422A5ABBA2D}"/>
              </a:ext>
            </a:extLst>
          </p:cNvPr>
          <p:cNvSpPr>
            <a:spLocks noGrp="1"/>
          </p:cNvSpPr>
          <p:nvPr>
            <p:ph type="title"/>
          </p:nvPr>
        </p:nvSpPr>
        <p:spPr/>
        <p:txBody>
          <a:bodyPr/>
          <a:lstStyle/>
          <a:p>
            <a:r>
              <a:rPr lang="en-US" dirty="0"/>
              <a:t>People professionals</a:t>
            </a:r>
          </a:p>
        </p:txBody>
      </p:sp>
      <p:sp>
        <p:nvSpPr>
          <p:cNvPr id="3" name="Content Placeholder 2">
            <a:extLst>
              <a:ext uri="{FF2B5EF4-FFF2-40B4-BE49-F238E27FC236}">
                <a16:creationId xmlns:a16="http://schemas.microsoft.com/office/drawing/2014/main" id="{66348496-BC30-5B26-3A53-F33A380EBA0E}"/>
              </a:ext>
            </a:extLst>
          </p:cNvPr>
          <p:cNvSpPr>
            <a:spLocks noGrp="1"/>
          </p:cNvSpPr>
          <p:nvPr>
            <p:ph idx="1"/>
          </p:nvPr>
        </p:nvSpPr>
        <p:spPr/>
        <p:txBody>
          <a:bodyPr>
            <a:normAutofit fontScale="85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10749210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DEC1A-71EE-0D62-A3C3-8B3A2CB02447}"/>
              </a:ext>
            </a:extLst>
          </p:cNvPr>
          <p:cNvSpPr>
            <a:spLocks noGrp="1"/>
          </p:cNvSpPr>
          <p:nvPr>
            <p:ph type="title"/>
          </p:nvPr>
        </p:nvSpPr>
        <p:spPr/>
        <p:txBody>
          <a:bodyPr/>
          <a:lstStyle/>
          <a:p>
            <a:r>
              <a:rPr lang="en-GB" dirty="0"/>
              <a:t>Examples of ethics in People Practice</a:t>
            </a:r>
          </a:p>
        </p:txBody>
      </p:sp>
      <p:sp>
        <p:nvSpPr>
          <p:cNvPr id="3" name="Content Placeholder 2">
            <a:extLst>
              <a:ext uri="{FF2B5EF4-FFF2-40B4-BE49-F238E27FC236}">
                <a16:creationId xmlns:a16="http://schemas.microsoft.com/office/drawing/2014/main" id="{4623A11B-0ED8-FEC2-319D-05C9E383032A}"/>
              </a:ext>
            </a:extLst>
          </p:cNvPr>
          <p:cNvSpPr>
            <a:spLocks noGrp="1"/>
          </p:cNvSpPr>
          <p:nvPr>
            <p:ph idx="1"/>
          </p:nvPr>
        </p:nvSpPr>
        <p:spPr>
          <a:xfrm>
            <a:off x="609600" y="1417638"/>
            <a:ext cx="10972800" cy="4171602"/>
          </a:xfrm>
        </p:spPr>
        <p:txBody>
          <a:bodyPr/>
          <a:lstStyle/>
          <a:p>
            <a:pPr marL="0" indent="0">
              <a:buNone/>
            </a:pPr>
            <a:r>
              <a:rPr lang="en-GB" dirty="0"/>
              <a:t>Attraction?</a:t>
            </a:r>
          </a:p>
          <a:p>
            <a:pPr marL="0" indent="0">
              <a:buNone/>
            </a:pPr>
            <a:r>
              <a:rPr lang="en-GB" dirty="0"/>
              <a:t>	Recruitment and Selection?</a:t>
            </a:r>
          </a:p>
          <a:p>
            <a:pPr marL="0" indent="0">
              <a:buNone/>
            </a:pPr>
            <a:r>
              <a:rPr lang="en-GB" dirty="0"/>
              <a:t>		Onboarding?</a:t>
            </a:r>
          </a:p>
          <a:p>
            <a:pPr marL="0" indent="0">
              <a:buNone/>
            </a:pPr>
            <a:r>
              <a:rPr lang="en-GB" dirty="0"/>
              <a:t>			Training and development?</a:t>
            </a:r>
          </a:p>
          <a:p>
            <a:pPr marL="0" indent="0">
              <a:buNone/>
            </a:pPr>
            <a:r>
              <a:rPr lang="en-GB" dirty="0"/>
              <a:t>				Performance and discipline?</a:t>
            </a:r>
          </a:p>
          <a:p>
            <a:pPr marL="0" indent="0">
              <a:buNone/>
            </a:pPr>
            <a:r>
              <a:rPr lang="en-GB" dirty="0"/>
              <a:t>					Engagement &amp; ownership?</a:t>
            </a:r>
          </a:p>
          <a:p>
            <a:pPr marL="0" indent="0">
              <a:buNone/>
            </a:pPr>
            <a:r>
              <a:rPr lang="en-GB" dirty="0"/>
              <a:t>						Exiting?</a:t>
            </a:r>
          </a:p>
        </p:txBody>
      </p:sp>
      <p:sp>
        <p:nvSpPr>
          <p:cNvPr id="4" name="Cloud 3">
            <a:extLst>
              <a:ext uri="{FF2B5EF4-FFF2-40B4-BE49-F238E27FC236}">
                <a16:creationId xmlns:a16="http://schemas.microsoft.com/office/drawing/2014/main" id="{87E5A506-13EA-3970-7689-3C4F99BD959E}"/>
              </a:ext>
            </a:extLst>
          </p:cNvPr>
          <p:cNvSpPr/>
          <p:nvPr/>
        </p:nvSpPr>
        <p:spPr>
          <a:xfrm>
            <a:off x="7320136" y="1417638"/>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Evidence based decisions?</a:t>
            </a:r>
          </a:p>
        </p:txBody>
      </p:sp>
      <p:sp>
        <p:nvSpPr>
          <p:cNvPr id="5" name="Cloud 4">
            <a:extLst>
              <a:ext uri="{FF2B5EF4-FFF2-40B4-BE49-F238E27FC236}">
                <a16:creationId xmlns:a16="http://schemas.microsoft.com/office/drawing/2014/main" id="{78E5745A-8E9C-027D-6B61-06DF6578B39E}"/>
              </a:ext>
            </a:extLst>
          </p:cNvPr>
          <p:cNvSpPr/>
          <p:nvPr/>
        </p:nvSpPr>
        <p:spPr>
          <a:xfrm>
            <a:off x="9192344" y="1772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Objective/ fair decision making</a:t>
            </a:r>
          </a:p>
        </p:txBody>
      </p:sp>
      <p:sp>
        <p:nvSpPr>
          <p:cNvPr id="6" name="Cloud 5">
            <a:extLst>
              <a:ext uri="{FF2B5EF4-FFF2-40B4-BE49-F238E27FC236}">
                <a16:creationId xmlns:a16="http://schemas.microsoft.com/office/drawing/2014/main" id="{959B4DFB-DCF8-8024-0982-77E57B1946D4}"/>
              </a:ext>
            </a:extLst>
          </p:cNvPr>
          <p:cNvSpPr/>
          <p:nvPr/>
        </p:nvSpPr>
        <p:spPr>
          <a:xfrm>
            <a:off x="191344" y="2867514"/>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subjective decision making</a:t>
            </a:r>
          </a:p>
        </p:txBody>
      </p:sp>
      <p:sp>
        <p:nvSpPr>
          <p:cNvPr id="7" name="Cloud 6">
            <a:extLst>
              <a:ext uri="{FF2B5EF4-FFF2-40B4-BE49-F238E27FC236}">
                <a16:creationId xmlns:a16="http://schemas.microsoft.com/office/drawing/2014/main" id="{EBEF1BCE-6F81-7BF2-91A1-FC60DEFFB5CE}"/>
              </a:ext>
            </a:extLst>
          </p:cNvPr>
          <p:cNvSpPr/>
          <p:nvPr/>
        </p:nvSpPr>
        <p:spPr>
          <a:xfrm>
            <a:off x="1509700" y="3829902"/>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Fair discrimination</a:t>
            </a:r>
          </a:p>
        </p:txBody>
      </p:sp>
      <p:sp>
        <p:nvSpPr>
          <p:cNvPr id="8" name="Cloud 7">
            <a:extLst>
              <a:ext uri="{FF2B5EF4-FFF2-40B4-BE49-F238E27FC236}">
                <a16:creationId xmlns:a16="http://schemas.microsoft.com/office/drawing/2014/main" id="{6A73CC6B-D98F-C5D9-1460-B77F3B53B2B1}"/>
              </a:ext>
            </a:extLst>
          </p:cNvPr>
          <p:cNvSpPr/>
          <p:nvPr/>
        </p:nvSpPr>
        <p:spPr>
          <a:xfrm>
            <a:off x="9854208" y="2915816"/>
            <a:ext cx="2160240" cy="136329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Legislative background</a:t>
            </a:r>
          </a:p>
        </p:txBody>
      </p:sp>
      <p:sp>
        <p:nvSpPr>
          <p:cNvPr id="9" name="Cloud 8">
            <a:extLst>
              <a:ext uri="{FF2B5EF4-FFF2-40B4-BE49-F238E27FC236}">
                <a16:creationId xmlns:a16="http://schemas.microsoft.com/office/drawing/2014/main" id="{50714A0E-773D-7FE1-CB72-09F501BABFE1}"/>
              </a:ext>
            </a:extLst>
          </p:cNvPr>
          <p:cNvSpPr/>
          <p:nvPr/>
        </p:nvSpPr>
        <p:spPr>
          <a:xfrm>
            <a:off x="2769840" y="4692411"/>
            <a:ext cx="2520280" cy="108012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Strategic development</a:t>
            </a:r>
          </a:p>
        </p:txBody>
      </p:sp>
    </p:spTree>
    <p:extLst>
      <p:ext uri="{BB962C8B-B14F-4D97-AF65-F5344CB8AC3E}">
        <p14:creationId xmlns:p14="http://schemas.microsoft.com/office/powerpoint/2010/main" val="36541843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A88F1-1F66-CA96-81D2-2C9996653E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5B828F-7904-1324-50BE-0417302CBF9D}"/>
              </a:ext>
            </a:extLst>
          </p:cNvPr>
          <p:cNvSpPr>
            <a:spLocks noGrp="1"/>
          </p:cNvSpPr>
          <p:nvPr>
            <p:ph type="title"/>
          </p:nvPr>
        </p:nvSpPr>
        <p:spPr>
          <a:xfrm>
            <a:off x="609600" y="1052736"/>
            <a:ext cx="10972800" cy="4320480"/>
          </a:xfrm>
        </p:spPr>
        <p:txBody>
          <a:bodyPr>
            <a:normAutofit fontScale="90000"/>
          </a:bodyPr>
          <a:lstStyle/>
          <a:p>
            <a:r>
              <a:rPr lang="en-GB" sz="4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Know the importance of people professionals contributing to discussions in an informed, clear and confident way to influence others</a:t>
            </a: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 Discuss reasons why this is important and the consequences of people practitioners not being willing or able to influence others. (AC 1.3)</a:t>
            </a:r>
            <a:br>
              <a:rPr lang="en-GB" sz="4400" dirty="0">
                <a:effectLst/>
                <a:latin typeface="Arial" panose="020B0604020202020204" pitchFamily="34" charset="0"/>
                <a:ea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16218301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0F5F766A-B27B-EB62-DAD6-632B24025DBE}"/>
            </a:ext>
          </a:extLst>
        </p:cNvPr>
        <p:cNvGrpSpPr/>
        <p:nvPr/>
      </p:nvGrpSpPr>
      <p:grpSpPr>
        <a:xfrm>
          <a:off x="0" y="0"/>
          <a:ext cx="0" cy="0"/>
          <a:chOff x="0" y="0"/>
          <a:chExt cx="0" cy="0"/>
        </a:xfrm>
      </p:grpSpPr>
      <p:sp>
        <p:nvSpPr>
          <p:cNvPr id="47106" name="Rectangle 2">
            <a:extLst>
              <a:ext uri="{FF2B5EF4-FFF2-40B4-BE49-F238E27FC236}">
                <a16:creationId xmlns:a16="http://schemas.microsoft.com/office/drawing/2014/main" id="{AC1CBBBB-242B-D4FA-A520-B9F075EF3F0C}"/>
              </a:ext>
            </a:extLst>
          </p:cNvPr>
          <p:cNvSpPr>
            <a:spLocks noGrp="1" noChangeArrowheads="1"/>
          </p:cNvSpPr>
          <p:nvPr>
            <p:ph type="title"/>
          </p:nvPr>
        </p:nvSpPr>
        <p:spPr/>
        <p:txBody>
          <a:bodyPr>
            <a:normAutofit fontScale="90000"/>
          </a:bodyPr>
          <a:lstStyle/>
          <a:p>
            <a:br>
              <a:rPr lang="en-GB" altLang="en-US" b="0" dirty="0"/>
            </a:br>
            <a:r>
              <a:rPr lang="en-GB" altLang="en-US" b="0" dirty="0"/>
              <a:t>Effective communication and contributing to discussions</a:t>
            </a:r>
            <a:br>
              <a:rPr lang="en-GB" altLang="en-US" b="0" dirty="0"/>
            </a:br>
            <a:endParaRPr lang="en-GB" altLang="en-US" b="0" dirty="0"/>
          </a:p>
        </p:txBody>
      </p:sp>
      <p:sp>
        <p:nvSpPr>
          <p:cNvPr id="35843" name="Rectangle 3">
            <a:extLst>
              <a:ext uri="{FF2B5EF4-FFF2-40B4-BE49-F238E27FC236}">
                <a16:creationId xmlns:a16="http://schemas.microsoft.com/office/drawing/2014/main" id="{42D3955E-9ACC-1E75-BBD3-4CB2C9A616AA}"/>
              </a:ext>
            </a:extLst>
          </p:cNvPr>
          <p:cNvSpPr>
            <a:spLocks noChangeArrowheads="1"/>
          </p:cNvSpPr>
          <p:nvPr/>
        </p:nvSpPr>
        <p:spPr bwMode="auto">
          <a:xfrm>
            <a:off x="2909888" y="1808560"/>
            <a:ext cx="6490727"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sz="2000" dirty="0">
                <a:latin typeface="+mn-lt"/>
                <a:cs typeface="Arial" panose="020B0604020202020204" pitchFamily="34" charset="0"/>
              </a:rPr>
              <a:t>In any communication, the listener’s impression is based</a:t>
            </a:r>
          </a:p>
          <a:p>
            <a:pPr>
              <a:buFontTx/>
              <a:buNone/>
            </a:pPr>
            <a:r>
              <a:rPr lang="en-US" altLang="en-US" sz="2000" dirty="0">
                <a:latin typeface="+mn-lt"/>
                <a:cs typeface="Arial" panose="020B0604020202020204" pitchFamily="34" charset="0"/>
              </a:rPr>
              <a:t>on…</a:t>
            </a:r>
          </a:p>
          <a:p>
            <a:pPr>
              <a:buFontTx/>
              <a:buNone/>
            </a:pPr>
            <a:endParaRPr lang="en-US" altLang="en-US" sz="2000" dirty="0">
              <a:latin typeface="+mn-lt"/>
              <a:cs typeface="Arial" panose="020B0604020202020204" pitchFamily="34" charset="0"/>
            </a:endParaRPr>
          </a:p>
          <a:p>
            <a:pPr>
              <a:buFontTx/>
              <a:buNone/>
            </a:pPr>
            <a:r>
              <a:rPr lang="en-US" altLang="en-US" sz="2000" dirty="0">
                <a:latin typeface="+mn-lt"/>
                <a:cs typeface="Arial" panose="020B0604020202020204" pitchFamily="34" charset="0"/>
              </a:rPr>
              <a:t>Body language (55%)</a:t>
            </a:r>
          </a:p>
          <a:p>
            <a:pPr>
              <a:buFontTx/>
              <a:buNone/>
            </a:pPr>
            <a:r>
              <a:rPr lang="en-US" altLang="en-US" sz="2000" dirty="0">
                <a:latin typeface="+mn-lt"/>
                <a:cs typeface="Arial" panose="020B0604020202020204" pitchFamily="34" charset="0"/>
              </a:rPr>
              <a:t>Tone (38%)</a:t>
            </a:r>
          </a:p>
          <a:p>
            <a:pPr>
              <a:buFontTx/>
              <a:buNone/>
            </a:pPr>
            <a:r>
              <a:rPr lang="en-US" altLang="en-US" sz="2000" dirty="0">
                <a:latin typeface="+mn-lt"/>
                <a:cs typeface="Arial" panose="020B0604020202020204" pitchFamily="34" charset="0"/>
              </a:rPr>
              <a:t>Words (7%)</a:t>
            </a:r>
          </a:p>
        </p:txBody>
      </p:sp>
      <p:pic>
        <p:nvPicPr>
          <p:cNvPr id="47110" name="Picture 4" descr="brent2">
            <a:extLst>
              <a:ext uri="{FF2B5EF4-FFF2-40B4-BE49-F238E27FC236}">
                <a16:creationId xmlns:a16="http://schemas.microsoft.com/office/drawing/2014/main" id="{2C53A67A-4B24-1FEE-0EAB-EDA76A9F50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0668" y="3158731"/>
            <a:ext cx="1674019"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63573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3676-5FD4-E815-8FD6-C5D7B2D73C68}"/>
              </a:ext>
            </a:extLst>
          </p:cNvPr>
          <p:cNvSpPr>
            <a:spLocks noGrp="1"/>
          </p:cNvSpPr>
          <p:nvPr>
            <p:ph type="title"/>
          </p:nvPr>
        </p:nvSpPr>
        <p:spPr/>
        <p:txBody>
          <a:bodyPr/>
          <a:lstStyle/>
          <a:p>
            <a:r>
              <a:rPr lang="en-GB" dirty="0"/>
              <a:t>Why “us” influencing important?</a:t>
            </a:r>
          </a:p>
        </p:txBody>
      </p:sp>
      <p:sp>
        <p:nvSpPr>
          <p:cNvPr id="3" name="Content Placeholder 2">
            <a:extLst>
              <a:ext uri="{FF2B5EF4-FFF2-40B4-BE49-F238E27FC236}">
                <a16:creationId xmlns:a16="http://schemas.microsoft.com/office/drawing/2014/main" id="{86A84BE6-1BE3-AA05-8354-699A5CC2F971}"/>
              </a:ext>
            </a:extLst>
          </p:cNvPr>
          <p:cNvSpPr>
            <a:spLocks noGrp="1"/>
          </p:cNvSpPr>
          <p:nvPr>
            <p:ph idx="1"/>
          </p:nvPr>
        </p:nvSpPr>
        <p:spPr/>
        <p:txBody>
          <a:bodyPr/>
          <a:lstStyle/>
          <a:p>
            <a:r>
              <a:rPr lang="en-GB" dirty="0"/>
              <a:t>Diverse perspectives: ensure balance in organisational decision making (particular long term focus)</a:t>
            </a:r>
          </a:p>
          <a:p>
            <a:r>
              <a:rPr lang="en-GB" dirty="0"/>
              <a:t>Champion the importance of people and their uniqueness</a:t>
            </a:r>
          </a:p>
          <a:p>
            <a:r>
              <a:rPr lang="en-GB" dirty="0"/>
              <a:t>Challenge the Lord/Serfdom model of management</a:t>
            </a:r>
          </a:p>
          <a:p>
            <a:r>
              <a:rPr lang="en-GB" dirty="0"/>
              <a:t>Recognise that mainly people professionals have limited “overt power”</a:t>
            </a:r>
          </a:p>
          <a:p>
            <a:r>
              <a:rPr lang="en-GB" dirty="0"/>
              <a:t>What happens if we don’t?</a:t>
            </a:r>
          </a:p>
          <a:p>
            <a:endParaRPr lang="en-GB" dirty="0"/>
          </a:p>
          <a:p>
            <a:endParaRPr lang="en-GB" dirty="0"/>
          </a:p>
          <a:p>
            <a:endParaRPr lang="en-GB" dirty="0"/>
          </a:p>
        </p:txBody>
      </p:sp>
    </p:spTree>
    <p:extLst>
      <p:ext uri="{BB962C8B-B14F-4D97-AF65-F5344CB8AC3E}">
        <p14:creationId xmlns:p14="http://schemas.microsoft.com/office/powerpoint/2010/main" val="3592423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9843B-6ABE-4C83-10D9-4C3754EF1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D1976-7BC3-B54E-2EDE-7FF9AB77B883}"/>
              </a:ext>
            </a:extLst>
          </p:cNvPr>
          <p:cNvSpPr>
            <a:spLocks noGrp="1"/>
          </p:cNvSpPr>
          <p:nvPr>
            <p:ph type="title"/>
          </p:nvPr>
        </p:nvSpPr>
        <p:spPr>
          <a:xfrm>
            <a:off x="191344" y="274638"/>
            <a:ext cx="11809312" cy="1143000"/>
          </a:xfrm>
        </p:spPr>
        <p:txBody>
          <a:bodyPr>
            <a:normAutofit fontScale="90000"/>
          </a:bodyPr>
          <a:lstStyle/>
          <a:p>
            <a:r>
              <a:rPr lang="en-GB" dirty="0"/>
              <a:t>How to make sure People Professionals influence?</a:t>
            </a:r>
          </a:p>
        </p:txBody>
      </p:sp>
      <p:sp>
        <p:nvSpPr>
          <p:cNvPr id="3" name="Content Placeholder 2">
            <a:extLst>
              <a:ext uri="{FF2B5EF4-FFF2-40B4-BE49-F238E27FC236}">
                <a16:creationId xmlns:a16="http://schemas.microsoft.com/office/drawing/2014/main" id="{BC90A8EA-E5D5-13B7-8299-6463D7926151}"/>
              </a:ext>
            </a:extLst>
          </p:cNvPr>
          <p:cNvSpPr>
            <a:spLocks noGrp="1"/>
          </p:cNvSpPr>
          <p:nvPr>
            <p:ph idx="1"/>
          </p:nvPr>
        </p:nvSpPr>
        <p:spPr>
          <a:xfrm>
            <a:off x="407368" y="1600201"/>
            <a:ext cx="11449272" cy="3917032"/>
          </a:xfrm>
        </p:spPr>
        <p:txBody>
          <a:bodyPr/>
          <a:lstStyle/>
          <a:p>
            <a:r>
              <a:rPr lang="en-GB" dirty="0"/>
              <a:t>Know good people practice (e.g. law)</a:t>
            </a:r>
          </a:p>
          <a:p>
            <a:r>
              <a:rPr lang="en-GB" dirty="0"/>
              <a:t>Know organisation/sector and outcomes</a:t>
            </a:r>
          </a:p>
          <a:p>
            <a:r>
              <a:rPr lang="en-GB" dirty="0"/>
              <a:t>Know yourself: strengths/limitations/areas for development</a:t>
            </a:r>
          </a:p>
          <a:p>
            <a:r>
              <a:rPr lang="en-GB" dirty="0"/>
              <a:t>Understand psychology, power dynamics, people dynamics</a:t>
            </a:r>
          </a:p>
          <a:p>
            <a:endParaRPr lang="en-GB" dirty="0"/>
          </a:p>
          <a:p>
            <a:pPr marL="0" indent="0">
              <a:buNone/>
            </a:pPr>
            <a:r>
              <a:rPr lang="en-GB" dirty="0"/>
              <a:t>MBTI, Belbin, TA, Drama Triangle, Organisational Design</a:t>
            </a:r>
          </a:p>
          <a:p>
            <a:endParaRPr lang="en-GB" dirty="0"/>
          </a:p>
          <a:p>
            <a:endParaRPr lang="en-GB" dirty="0"/>
          </a:p>
          <a:p>
            <a:endParaRPr lang="en-GB" dirty="0"/>
          </a:p>
        </p:txBody>
      </p:sp>
    </p:spTree>
    <p:extLst>
      <p:ext uri="{BB962C8B-B14F-4D97-AF65-F5344CB8AC3E}">
        <p14:creationId xmlns:p14="http://schemas.microsoft.com/office/powerpoint/2010/main" val="13699303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A9DE4-6BE5-8951-9FFE-31EEDD0FF7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C616C0-E6C6-7BB1-24E3-0158974A4ADB}"/>
              </a:ext>
            </a:extLst>
          </p:cNvPr>
          <p:cNvSpPr>
            <a:spLocks noGrp="1"/>
          </p:cNvSpPr>
          <p:nvPr>
            <p:ph type="title"/>
          </p:nvPr>
        </p:nvSpPr>
        <p:spPr>
          <a:xfrm>
            <a:off x="407368" y="404664"/>
            <a:ext cx="10972800" cy="4608512"/>
          </a:xfrm>
        </p:spPr>
        <p:txBody>
          <a:bodyPr>
            <a:noAutofit/>
          </a:bodyPr>
          <a:lstStyle/>
          <a:p>
            <a:pPr lvl="0">
              <a:lnSpc>
                <a:spcPct val="110000"/>
              </a:lnSpc>
              <a:spcAft>
                <a:spcPts val="800"/>
              </a:spcAft>
            </a:pP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Discuss, with examples, when and how you would react to both unethical and illegal matters (</a:t>
            </a: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each). (AC 1.4)</a:t>
            </a:r>
            <a:endParaRPr lang="en-GB" sz="3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96932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4A46-70B0-1AA2-F733-30284962093B}"/>
              </a:ext>
            </a:extLst>
          </p:cNvPr>
          <p:cNvSpPr>
            <a:spLocks noGrp="1"/>
          </p:cNvSpPr>
          <p:nvPr>
            <p:ph type="title"/>
          </p:nvPr>
        </p:nvSpPr>
        <p:spPr/>
        <p:txBody>
          <a:bodyPr/>
          <a:lstStyle/>
          <a:p>
            <a:r>
              <a:rPr lang="en-GB" dirty="0"/>
              <a:t>Raising an issue: unethical </a:t>
            </a:r>
          </a:p>
        </p:txBody>
      </p:sp>
      <p:sp>
        <p:nvSpPr>
          <p:cNvPr id="3" name="Content Placeholder 2">
            <a:extLst>
              <a:ext uri="{FF2B5EF4-FFF2-40B4-BE49-F238E27FC236}">
                <a16:creationId xmlns:a16="http://schemas.microsoft.com/office/drawing/2014/main" id="{1A3F364D-32EE-0D6C-90BC-D2B5694326AD}"/>
              </a:ext>
            </a:extLst>
          </p:cNvPr>
          <p:cNvSpPr>
            <a:spLocks noGrp="1"/>
          </p:cNvSpPr>
          <p:nvPr>
            <p:ph idx="1"/>
          </p:nvPr>
        </p:nvSpPr>
        <p:spPr/>
        <p:txBody>
          <a:bodyPr>
            <a:normAutofit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 Get a 2</a:t>
            </a:r>
            <a:r>
              <a:rPr lang="en-GB" baseline="30000" dirty="0"/>
              <a:t>nd</a:t>
            </a:r>
            <a:r>
              <a:rPr lang="en-GB" dirty="0"/>
              <a:t> opinion?</a:t>
            </a:r>
          </a:p>
          <a:p>
            <a:pPr marL="0" indent="0">
              <a:buNone/>
            </a:pPr>
            <a:endParaRPr lang="en-GB" sz="1200" dirty="0"/>
          </a:p>
          <a:p>
            <a:pPr marL="0" indent="0">
              <a:buNone/>
            </a:pPr>
            <a:r>
              <a:rPr lang="en-GB" dirty="0"/>
              <a:t>Examples?</a:t>
            </a:r>
          </a:p>
          <a:p>
            <a:pPr marL="0" indent="0">
              <a:buNone/>
            </a:pPr>
            <a:r>
              <a:rPr lang="en-GB" dirty="0"/>
              <a:t>- someone being offered something (e.g. hospitality) for a reason</a:t>
            </a:r>
          </a:p>
          <a:p>
            <a:pPr marL="0" indent="0">
              <a:buNone/>
            </a:pPr>
            <a:r>
              <a:rPr lang="en-GB" dirty="0"/>
              <a:t>- taking credit for/using someone else’s work</a:t>
            </a:r>
          </a:p>
          <a:p>
            <a:pPr lvl="1"/>
            <a:endParaRPr lang="en-GB" dirty="0"/>
          </a:p>
        </p:txBody>
      </p:sp>
    </p:spTree>
    <p:extLst>
      <p:ext uri="{BB962C8B-B14F-4D97-AF65-F5344CB8AC3E}">
        <p14:creationId xmlns:p14="http://schemas.microsoft.com/office/powerpoint/2010/main" val="16312272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6F46-8549-EF5A-F39A-32D9409CA510}"/>
              </a:ext>
            </a:extLst>
          </p:cNvPr>
          <p:cNvSpPr>
            <a:spLocks noGrp="1"/>
          </p:cNvSpPr>
          <p:nvPr>
            <p:ph type="title"/>
          </p:nvPr>
        </p:nvSpPr>
        <p:spPr/>
        <p:txBody>
          <a:bodyPr/>
          <a:lstStyle/>
          <a:p>
            <a:r>
              <a:rPr lang="en-GB" dirty="0"/>
              <a:t>Raising an issue: illegal </a:t>
            </a:r>
          </a:p>
        </p:txBody>
      </p:sp>
      <p:sp>
        <p:nvSpPr>
          <p:cNvPr id="4" name="Content Placeholder 2">
            <a:extLst>
              <a:ext uri="{FF2B5EF4-FFF2-40B4-BE49-F238E27FC236}">
                <a16:creationId xmlns:a16="http://schemas.microsoft.com/office/drawing/2014/main" id="{FDD9E29B-AB4C-AAD9-CF47-E3CDBA2B9F9F}"/>
              </a:ext>
            </a:extLst>
          </p:cNvPr>
          <p:cNvSpPr>
            <a:spLocks noGrp="1"/>
          </p:cNvSpPr>
          <p:nvPr>
            <p:ph idx="1"/>
          </p:nvPr>
        </p:nvSpPr>
        <p:spPr>
          <a:xfrm>
            <a:off x="609600" y="1600201"/>
            <a:ext cx="10972800" cy="3917032"/>
          </a:xfrm>
        </p:spPr>
        <p:txBody>
          <a:bodyPr>
            <a:normAutofit fontScale="92500" lnSpcReduction="10000"/>
          </a:bodyPr>
          <a:lstStyle/>
          <a:p>
            <a:r>
              <a:rPr lang="en-GB" dirty="0"/>
              <a:t>When have you or might you have raised an issue? </a:t>
            </a:r>
          </a:p>
          <a:p>
            <a:pPr marL="0" indent="0">
              <a:buNone/>
            </a:pPr>
            <a:r>
              <a:rPr lang="en-GB" dirty="0"/>
              <a:t>	- What was it? Why was it an issue?</a:t>
            </a:r>
          </a:p>
          <a:p>
            <a:pPr marL="0" indent="0">
              <a:buNone/>
            </a:pPr>
            <a:r>
              <a:rPr lang="en-GB" dirty="0"/>
              <a:t>	- What did you/would you do?</a:t>
            </a:r>
          </a:p>
          <a:p>
            <a:pPr marL="0" indent="0">
              <a:buNone/>
            </a:pPr>
            <a:endParaRPr lang="en-GB" sz="1200" dirty="0"/>
          </a:p>
          <a:p>
            <a:pPr marL="0" indent="0">
              <a:buNone/>
            </a:pPr>
            <a:r>
              <a:rPr lang="en-GB" dirty="0"/>
              <a:t>Examples?</a:t>
            </a:r>
          </a:p>
          <a:p>
            <a:pPr marL="0" indent="0">
              <a:buNone/>
            </a:pPr>
            <a:r>
              <a:rPr lang="en-GB" dirty="0"/>
              <a:t>- potential discrimination? Hate crime? Something outside of work? </a:t>
            </a:r>
          </a:p>
          <a:p>
            <a:pPr marL="0" indent="0">
              <a:buNone/>
            </a:pPr>
            <a:r>
              <a:rPr lang="en-GB" dirty="0"/>
              <a:t>- stealing something (but at what point does it become illegal?)</a:t>
            </a:r>
          </a:p>
          <a:p>
            <a:pPr lvl="1"/>
            <a:endParaRPr lang="en-GB" dirty="0"/>
          </a:p>
        </p:txBody>
      </p:sp>
    </p:spTree>
    <p:extLst>
      <p:ext uri="{BB962C8B-B14F-4D97-AF65-F5344CB8AC3E}">
        <p14:creationId xmlns:p14="http://schemas.microsoft.com/office/powerpoint/2010/main" val="84065655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93593-4AA1-AFE9-06C5-7BE57FF315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61F9C-D6A0-DD5D-1D07-9D26A7D06981}"/>
              </a:ext>
            </a:extLst>
          </p:cNvPr>
          <p:cNvSpPr>
            <a:spLocks noGrp="1"/>
          </p:cNvSpPr>
          <p:nvPr>
            <p:ph type="title"/>
          </p:nvPr>
        </p:nvSpPr>
        <p:spPr>
          <a:xfrm>
            <a:off x="335360" y="188640"/>
            <a:ext cx="11593288" cy="5328592"/>
          </a:xfrm>
        </p:spPr>
        <p:txBody>
          <a:bodyPr>
            <a:normAutofit fontScale="90000"/>
          </a:bodyPr>
          <a:lstStyle/>
          <a:p>
            <a:pPr lvl="0">
              <a:lnSpc>
                <a:spcPct val="110000"/>
              </a:lnSpc>
              <a:spcAft>
                <a:spcPts val="800"/>
              </a:spcAft>
            </a:pPr>
            <a:r>
              <a:rPr lang="en-GB" sz="4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make use of related theory and thinking, to argue the human and business benefits of people feeling included, valued, and fairly treated at work.</a:t>
            </a: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br>
              <a:rPr lang="en-GB" sz="4400" dirty="0">
                <a:latin typeface="Arial" panose="020B0604020202020204" pitchFamily="34" charset="0"/>
                <a:ea typeface="Arial" panose="020B0604020202020204" pitchFamily="34" charset="0"/>
                <a:cs typeface="Arial" panose="020B0604020202020204" pitchFamily="34" charset="0"/>
              </a:rPr>
            </a:b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Demonstrate your ability to do this with a written argument, which poses different theoretical perspectives, as well as your own. (AC 2.1) </a:t>
            </a:r>
            <a:endParaRPr lang="en-GB" sz="4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27267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93593-4AA1-AFE9-06C5-7BE57FF315A9}"/>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B5B982B-5D20-B7C3-B3FA-7300C70203C4}"/>
              </a:ext>
            </a:extLst>
          </p:cNvPr>
          <p:cNvPicPr>
            <a:picLocks noChangeAspect="1"/>
          </p:cNvPicPr>
          <p:nvPr/>
        </p:nvPicPr>
        <p:blipFill rotWithShape="1">
          <a:blip r:embed="rId2"/>
          <a:srcRect t="11459" r="12015" b="11459"/>
          <a:stretch/>
        </p:blipFill>
        <p:spPr>
          <a:xfrm>
            <a:off x="851756" y="0"/>
            <a:ext cx="10488488" cy="5742941"/>
          </a:xfrm>
          <a:prstGeom prst="rect">
            <a:avLst/>
          </a:prstGeom>
        </p:spPr>
      </p:pic>
      <p:sp>
        <p:nvSpPr>
          <p:cNvPr id="5" name="Title 4">
            <a:extLst>
              <a:ext uri="{FF2B5EF4-FFF2-40B4-BE49-F238E27FC236}">
                <a16:creationId xmlns:a16="http://schemas.microsoft.com/office/drawing/2014/main" id="{A7852C99-A4CF-EBC3-41C6-80054C6802E3}"/>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74545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D13AD-F68B-00FC-F1CC-03765559448B}"/>
              </a:ext>
            </a:extLst>
          </p:cNvPr>
          <p:cNvSpPr>
            <a:spLocks noGrp="1"/>
          </p:cNvSpPr>
          <p:nvPr>
            <p:ph type="title"/>
          </p:nvPr>
        </p:nvSpPr>
        <p:spPr/>
        <p:txBody>
          <a:bodyPr/>
          <a:lstStyle/>
          <a:p>
            <a:r>
              <a:rPr lang="en-GB" dirty="0"/>
              <a:t>Why is fairness and inclusivity important?</a:t>
            </a:r>
          </a:p>
        </p:txBody>
      </p:sp>
      <p:sp>
        <p:nvSpPr>
          <p:cNvPr id="3" name="Content Placeholder 2">
            <a:extLst>
              <a:ext uri="{FF2B5EF4-FFF2-40B4-BE49-F238E27FC236}">
                <a16:creationId xmlns:a16="http://schemas.microsoft.com/office/drawing/2014/main" id="{64E63445-1887-601E-9343-25D29E6CA29D}"/>
              </a:ext>
            </a:extLst>
          </p:cNvPr>
          <p:cNvSpPr>
            <a:spLocks noGrp="1"/>
          </p:cNvSpPr>
          <p:nvPr>
            <p:ph idx="1"/>
          </p:nvPr>
        </p:nvSpPr>
        <p:spPr/>
        <p:txBody>
          <a:bodyPr/>
          <a:lstStyle/>
          <a:p>
            <a:r>
              <a:rPr lang="en-GB" dirty="0"/>
              <a:t>What are the benefits for individuals?</a:t>
            </a:r>
          </a:p>
          <a:p>
            <a:r>
              <a:rPr lang="en-GB" dirty="0"/>
              <a:t>What are the benefits for organisations?</a:t>
            </a:r>
          </a:p>
        </p:txBody>
      </p:sp>
    </p:spTree>
    <p:extLst>
      <p:ext uri="{BB962C8B-B14F-4D97-AF65-F5344CB8AC3E}">
        <p14:creationId xmlns:p14="http://schemas.microsoft.com/office/powerpoint/2010/main" val="6413836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F77CA-EFDD-23BB-CF1A-488EF034F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70868-A623-A60E-7D8E-9449E9B7C2C3}"/>
              </a:ext>
            </a:extLst>
          </p:cNvPr>
          <p:cNvSpPr>
            <a:spLocks noGrp="1"/>
          </p:cNvSpPr>
          <p:nvPr>
            <p:ph type="title"/>
          </p:nvPr>
        </p:nvSpPr>
        <p:spPr/>
        <p:txBody>
          <a:bodyPr>
            <a:normAutofit/>
          </a:bodyPr>
          <a:lstStyle/>
          <a:p>
            <a:r>
              <a:rPr lang="en-US" dirty="0"/>
              <a:t>Working Inclusively (CIPD Prof map)</a:t>
            </a:r>
          </a:p>
        </p:txBody>
      </p:sp>
      <p:sp>
        <p:nvSpPr>
          <p:cNvPr id="3" name="Content Placeholder 2">
            <a:extLst>
              <a:ext uri="{FF2B5EF4-FFF2-40B4-BE49-F238E27FC236}">
                <a16:creationId xmlns:a16="http://schemas.microsoft.com/office/drawing/2014/main" id="{258F1447-149E-D157-EE19-AF3A67441E58}"/>
              </a:ext>
            </a:extLst>
          </p:cNvPr>
          <p:cNvSpPr>
            <a:spLocks noGrp="1"/>
          </p:cNvSpPr>
          <p:nvPr>
            <p:ph idx="1"/>
          </p:nvPr>
        </p:nvSpPr>
        <p:spPr/>
        <p:txBody>
          <a:bodyPr>
            <a:normAutofit/>
          </a:bodyPr>
          <a:lstStyle/>
          <a:p>
            <a:r>
              <a:rPr lang="en-GB" dirty="0"/>
              <a:t>Show sensitivity and respect to others</a:t>
            </a:r>
          </a:p>
          <a:p>
            <a:r>
              <a:rPr lang="en-GB" dirty="0"/>
              <a:t>Demonstrate openness to diverse views and opinions</a:t>
            </a:r>
          </a:p>
          <a:p>
            <a:r>
              <a:rPr lang="en-GB" dirty="0"/>
              <a:t>Build positive working relationships with immediate colleagues</a:t>
            </a:r>
          </a:p>
          <a:p>
            <a:r>
              <a:rPr lang="en-GB" dirty="0"/>
              <a:t>Share data and information to inform work in your area</a:t>
            </a:r>
          </a:p>
          <a:p>
            <a:r>
              <a:rPr lang="en-GB" dirty="0"/>
              <a:t>Handle difficult situations calmly and contribute to finding a way forward</a:t>
            </a:r>
          </a:p>
          <a:p>
            <a:endParaRPr lang="en-US" dirty="0"/>
          </a:p>
        </p:txBody>
      </p:sp>
    </p:spTree>
    <p:extLst>
      <p:ext uri="{BB962C8B-B14F-4D97-AF65-F5344CB8AC3E}">
        <p14:creationId xmlns:p14="http://schemas.microsoft.com/office/powerpoint/2010/main" val="2024088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EA289-01D5-914F-32DF-18C919737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3A53E-8E25-A237-D4D6-B3DCF7E65D3A}"/>
              </a:ext>
            </a:extLst>
          </p:cNvPr>
          <p:cNvSpPr>
            <a:spLocks noGrp="1"/>
          </p:cNvSpPr>
          <p:nvPr>
            <p:ph type="title"/>
          </p:nvPr>
        </p:nvSpPr>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0AA413-B547-F8EE-BE26-06A82D924FDF}"/>
              </a:ext>
            </a:extLst>
          </p:cNvPr>
          <p:cNvSpPr>
            <a:spLocks noGrp="1"/>
          </p:cNvSpPr>
          <p:nvPr>
            <p:ph idx="1"/>
          </p:nvPr>
        </p:nvSpPr>
        <p:spPr>
          <a:xfrm>
            <a:off x="1978809" y="1988840"/>
            <a:ext cx="8229600" cy="3917032"/>
          </a:xfrm>
        </p:spPr>
        <p:txBody>
          <a:bodyPr>
            <a:normAutofit fontScale="92500" lnSpcReduction="20000"/>
          </a:bodyPr>
          <a:lstStyle/>
          <a:p>
            <a:r>
              <a:rPr lang="en-US" dirty="0"/>
              <a:t>Job satisfaction</a:t>
            </a:r>
          </a:p>
          <a:p>
            <a:r>
              <a:rPr lang="en-US" dirty="0"/>
              <a:t>Reduced conflict</a:t>
            </a:r>
          </a:p>
          <a:p>
            <a:r>
              <a:rPr lang="en-US" dirty="0"/>
              <a:t>Enhanced reputation</a:t>
            </a:r>
          </a:p>
          <a:p>
            <a:r>
              <a:rPr lang="en-US" dirty="0"/>
              <a:t>Enhanced wellbeing</a:t>
            </a:r>
          </a:p>
          <a:p>
            <a:r>
              <a:rPr lang="en-US" dirty="0"/>
              <a:t>Increased retention</a:t>
            </a:r>
          </a:p>
          <a:p>
            <a:r>
              <a:rPr lang="en-US" dirty="0"/>
              <a:t>Reduced sickness absence</a:t>
            </a:r>
          </a:p>
          <a:p>
            <a:r>
              <a:rPr lang="en-US" dirty="0"/>
              <a:t>Increased engagement leading to increased productivity </a:t>
            </a:r>
          </a:p>
        </p:txBody>
      </p:sp>
    </p:spTree>
    <p:extLst>
      <p:ext uri="{BB962C8B-B14F-4D97-AF65-F5344CB8AC3E}">
        <p14:creationId xmlns:p14="http://schemas.microsoft.com/office/powerpoint/2010/main" val="29435440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7352D-B6EB-624B-E0EB-A8D14277A0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931ECC-EED0-0D63-8993-4D0256927A55}"/>
              </a:ext>
            </a:extLst>
          </p:cNvPr>
          <p:cNvSpPr>
            <a:spLocks noGrp="1"/>
          </p:cNvSpPr>
          <p:nvPr>
            <p:ph type="title"/>
          </p:nvPr>
        </p:nvSpPr>
        <p:spPr/>
        <p:txBody>
          <a:bodyPr>
            <a:normAutofit fontScale="90000"/>
          </a:bodyPr>
          <a:lstStyle/>
          <a:p>
            <a:r>
              <a:rPr lang="en-US" dirty="0"/>
              <a:t>Inclusion and diversity go hand in hand but they are different </a:t>
            </a:r>
          </a:p>
        </p:txBody>
      </p:sp>
      <p:sp>
        <p:nvSpPr>
          <p:cNvPr id="3" name="Content Placeholder 2">
            <a:extLst>
              <a:ext uri="{FF2B5EF4-FFF2-40B4-BE49-F238E27FC236}">
                <a16:creationId xmlns:a16="http://schemas.microsoft.com/office/drawing/2014/main" id="{5EF36F1A-19AD-73DC-544B-F1E27174C7C2}"/>
              </a:ext>
            </a:extLst>
          </p:cNvPr>
          <p:cNvSpPr>
            <a:spLocks noGrp="1"/>
          </p:cNvSpPr>
          <p:nvPr>
            <p:ph idx="1"/>
          </p:nvPr>
        </p:nvSpPr>
        <p:spPr/>
        <p:txBody>
          <a:bodyPr>
            <a:noAutofit/>
          </a:bodyPr>
          <a:lstStyle/>
          <a:p>
            <a:r>
              <a:rPr lang="en-GB" sz="1600" dirty="0"/>
              <a:t>Inclusion is where people’s differences are valued and used to enable everyone to</a:t>
            </a:r>
          </a:p>
          <a:p>
            <a:pPr marL="0" indent="0">
              <a:buNone/>
            </a:pPr>
            <a:r>
              <a:rPr lang="en-GB" sz="1600" dirty="0"/>
              <a:t> thrive at work. An inclusive working environment is one in which everyone feels that</a:t>
            </a:r>
          </a:p>
          <a:p>
            <a:pPr marL="0" indent="0">
              <a:buNone/>
            </a:pPr>
            <a:r>
              <a:rPr lang="en-GB" sz="1600" dirty="0"/>
              <a:t> they belong without having to conform, that their contribution matters and they are</a:t>
            </a:r>
          </a:p>
          <a:p>
            <a:pPr marL="0" indent="0">
              <a:buNone/>
            </a:pPr>
            <a:r>
              <a:rPr lang="en-GB" sz="1600" dirty="0"/>
              <a:t> able to perform to their full potential, no matter their background, identity or</a:t>
            </a:r>
          </a:p>
          <a:p>
            <a:pPr marL="0" indent="0">
              <a:buNone/>
            </a:pPr>
            <a:r>
              <a:rPr lang="en-GB" sz="1600" dirty="0"/>
              <a:t> circumstances. An inclusive workplace has fair policies and practices in place and</a:t>
            </a:r>
          </a:p>
          <a:p>
            <a:pPr marL="0" indent="0">
              <a:buNone/>
            </a:pPr>
            <a:r>
              <a:rPr lang="en-GB" sz="1600" dirty="0"/>
              <a:t> enables a diverse range of people to work together effectively. </a:t>
            </a:r>
          </a:p>
          <a:p>
            <a:pPr marL="0" indent="0">
              <a:buNone/>
            </a:pPr>
            <a:endParaRPr lang="en-GB" sz="1600" dirty="0"/>
          </a:p>
          <a:p>
            <a:r>
              <a:rPr lang="en-GB" sz="1600" dirty="0"/>
              <a:t>Diversity is about recognising difference. It’s acknowledging the benefit of having a</a:t>
            </a:r>
          </a:p>
          <a:p>
            <a:pPr marL="0" indent="0">
              <a:buNone/>
            </a:pPr>
            <a:r>
              <a:rPr lang="en-GB" sz="1600" dirty="0"/>
              <a:t>range of perspectives in decision-making and the workforce being representative of</a:t>
            </a:r>
          </a:p>
          <a:p>
            <a:pPr marL="0" indent="0">
              <a:buNone/>
            </a:pPr>
            <a:r>
              <a:rPr lang="en-GB" sz="1600" dirty="0"/>
              <a:t>the organisation’s customers.</a:t>
            </a:r>
          </a:p>
          <a:p>
            <a:pPr marL="0" indent="0">
              <a:buNone/>
            </a:pPr>
            <a:endParaRPr lang="en-US" sz="1600" dirty="0"/>
          </a:p>
          <a:p>
            <a:pPr marL="0" indent="0">
              <a:buNone/>
            </a:pPr>
            <a:r>
              <a:rPr lang="en-US" sz="1600" i="1" dirty="0"/>
              <a:t>CIPD insights document – Inclusion and diversity in the workplace.</a:t>
            </a:r>
          </a:p>
        </p:txBody>
      </p:sp>
    </p:spTree>
    <p:extLst>
      <p:ext uri="{BB962C8B-B14F-4D97-AF65-F5344CB8AC3E}">
        <p14:creationId xmlns:p14="http://schemas.microsoft.com/office/powerpoint/2010/main" val="21063717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BE044-A44E-EC6C-5C06-F3157A2DE4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F4363A-54CF-A4AC-4E6C-CF6BCF153919}"/>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D382AD89-05D0-1FCC-11EA-F40C2F234F2B}"/>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23185329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9B04E-94EE-C573-F127-8F6DBF79E3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F743FC-2013-A93A-2FC7-C8B101CFF369}"/>
              </a:ext>
            </a:extLst>
          </p:cNvPr>
          <p:cNvSpPr>
            <a:spLocks noGrp="1"/>
          </p:cNvSpPr>
          <p:nvPr>
            <p:ph type="title"/>
          </p:nvPr>
        </p:nvSpPr>
        <p:spPr/>
        <p:txBody>
          <a:bodyPr>
            <a:normAutofit/>
          </a:bodyPr>
          <a:lstStyle/>
          <a:p>
            <a:r>
              <a:rPr lang="en-US" dirty="0"/>
              <a:t>Inclusion and diversity</a:t>
            </a:r>
          </a:p>
        </p:txBody>
      </p:sp>
      <p:sp>
        <p:nvSpPr>
          <p:cNvPr id="3" name="Content Placeholder 2">
            <a:extLst>
              <a:ext uri="{FF2B5EF4-FFF2-40B4-BE49-F238E27FC236}">
                <a16:creationId xmlns:a16="http://schemas.microsoft.com/office/drawing/2014/main" id="{A8B1ACD7-BB41-2D3C-0C06-5A4A619DDA1F}"/>
              </a:ext>
            </a:extLst>
          </p:cNvPr>
          <p:cNvSpPr>
            <a:spLocks noGrp="1"/>
          </p:cNvSpPr>
          <p:nvPr>
            <p:ph idx="1"/>
          </p:nvPr>
        </p:nvSpPr>
        <p:spPr/>
        <p:txBody>
          <a:bodyPr>
            <a:normAutofit fontScale="92500" lnSpcReduction="1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28845303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07254-DF47-6A45-10E5-D1E2A8A1E3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33526-9B7E-BCA5-E6F9-6666C6EFECE2}"/>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6E71E977-8A44-6364-1EDC-88DDFB79C3CF}"/>
              </a:ext>
            </a:extLst>
          </p:cNvPr>
          <p:cNvSpPr>
            <a:spLocks noGrp="1"/>
          </p:cNvSpPr>
          <p:nvPr>
            <p:ph idx="1"/>
          </p:nvPr>
        </p:nvSpPr>
        <p:spPr/>
        <p:txBody>
          <a:bodyPr>
            <a:normAutofit fontScale="775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r>
              <a:rPr lang="en-US" sz="2600" i="1" dirty="0"/>
              <a:t>CIPD insights document – Inclusion and diversity in the workplace.</a:t>
            </a:r>
          </a:p>
          <a:p>
            <a:pPr marL="0" indent="0">
              <a:buNone/>
            </a:pPr>
            <a:endParaRPr lang="en-US" dirty="0"/>
          </a:p>
        </p:txBody>
      </p:sp>
    </p:spTree>
    <p:extLst>
      <p:ext uri="{BB962C8B-B14F-4D97-AF65-F5344CB8AC3E}">
        <p14:creationId xmlns:p14="http://schemas.microsoft.com/office/powerpoint/2010/main" val="943493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46B9F-9AEB-FCE0-C63D-FD65A19BBC45}"/>
              </a:ext>
            </a:extLst>
          </p:cNvPr>
          <p:cNvSpPr>
            <a:spLocks noGrp="1"/>
          </p:cNvSpPr>
          <p:nvPr>
            <p:ph type="title"/>
          </p:nvPr>
        </p:nvSpPr>
        <p:spPr/>
        <p:txBody>
          <a:bodyPr/>
          <a:lstStyle/>
          <a:p>
            <a:r>
              <a:rPr lang="en-GB" dirty="0"/>
              <a:t>What models?</a:t>
            </a:r>
          </a:p>
        </p:txBody>
      </p:sp>
      <p:sp>
        <p:nvSpPr>
          <p:cNvPr id="3" name="Content Placeholder 2">
            <a:extLst>
              <a:ext uri="{FF2B5EF4-FFF2-40B4-BE49-F238E27FC236}">
                <a16:creationId xmlns:a16="http://schemas.microsoft.com/office/drawing/2014/main" id="{9DC618E2-F70C-2354-831E-2A8BAAB80F63}"/>
              </a:ext>
            </a:extLst>
          </p:cNvPr>
          <p:cNvSpPr>
            <a:spLocks noGrp="1"/>
          </p:cNvSpPr>
          <p:nvPr>
            <p:ph idx="1"/>
          </p:nvPr>
        </p:nvSpPr>
        <p:spPr/>
        <p:txBody>
          <a:bodyPr/>
          <a:lstStyle/>
          <a:p>
            <a:r>
              <a:rPr lang="en-GB" dirty="0"/>
              <a:t>Older theories – Hertzberg, Maslow etc</a:t>
            </a:r>
          </a:p>
          <a:p>
            <a:r>
              <a:rPr lang="en-GB" dirty="0"/>
              <a:t>3 Factor Theory</a:t>
            </a:r>
          </a:p>
          <a:p>
            <a:r>
              <a:rPr lang="en-GB" dirty="0"/>
              <a:t>Margaret </a:t>
            </a:r>
            <a:r>
              <a:rPr lang="en-GB" dirty="0" err="1"/>
              <a:t>Hefferman</a:t>
            </a:r>
            <a:r>
              <a:rPr lang="en-GB" dirty="0"/>
              <a:t> </a:t>
            </a:r>
          </a:p>
          <a:p>
            <a:r>
              <a:rPr lang="en-GB" dirty="0"/>
              <a:t>Other new theories</a:t>
            </a:r>
          </a:p>
          <a:p>
            <a:endParaRPr lang="en-GB" dirty="0"/>
          </a:p>
        </p:txBody>
      </p:sp>
    </p:spTree>
    <p:extLst>
      <p:ext uri="{BB962C8B-B14F-4D97-AF65-F5344CB8AC3E}">
        <p14:creationId xmlns:p14="http://schemas.microsoft.com/office/powerpoint/2010/main" val="41062117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DD48B-E1F2-9C41-F6E2-F38FA11F67D3}"/>
              </a:ext>
            </a:extLst>
          </p:cNvPr>
          <p:cNvSpPr>
            <a:spLocks noGrp="1"/>
          </p:cNvSpPr>
          <p:nvPr>
            <p:ph type="title"/>
          </p:nvPr>
        </p:nvSpPr>
        <p:spPr/>
        <p:txBody>
          <a:bodyPr/>
          <a:lstStyle/>
          <a:p>
            <a:r>
              <a:rPr lang="en-GB" dirty="0"/>
              <a:t>What is your view/experience?</a:t>
            </a:r>
          </a:p>
        </p:txBody>
      </p:sp>
      <p:sp>
        <p:nvSpPr>
          <p:cNvPr id="3" name="Content Placeholder 2">
            <a:extLst>
              <a:ext uri="{FF2B5EF4-FFF2-40B4-BE49-F238E27FC236}">
                <a16:creationId xmlns:a16="http://schemas.microsoft.com/office/drawing/2014/main" id="{CBBAF28A-DECA-2257-AD97-01CC56F71152}"/>
              </a:ext>
            </a:extLst>
          </p:cNvPr>
          <p:cNvSpPr>
            <a:spLocks noGrp="1"/>
          </p:cNvSpPr>
          <p:nvPr>
            <p:ph idx="1"/>
          </p:nvPr>
        </p:nvSpPr>
        <p:spPr/>
        <p:txBody>
          <a:bodyPr/>
          <a:lstStyle/>
          <a:p>
            <a:r>
              <a:rPr lang="en-GB" dirty="0"/>
              <a:t>What do you think? Your view…</a:t>
            </a:r>
          </a:p>
          <a:p>
            <a:r>
              <a:rPr lang="en-GB" dirty="0"/>
              <a:t>What’s your evidence?</a:t>
            </a:r>
          </a:p>
          <a:p>
            <a:r>
              <a:rPr lang="en-GB" dirty="0"/>
              <a:t>What benefits have you seen? Have you seen them?</a:t>
            </a:r>
          </a:p>
          <a:p>
            <a:r>
              <a:rPr lang="en-GB" dirty="0"/>
              <a:t>Consider the balance between individual vs collective inclusivity</a:t>
            </a:r>
          </a:p>
          <a:p>
            <a:r>
              <a:rPr lang="en-GB" dirty="0"/>
              <a:t>Consider engagement/productivity</a:t>
            </a:r>
          </a:p>
        </p:txBody>
      </p:sp>
    </p:spTree>
    <p:extLst>
      <p:ext uri="{BB962C8B-B14F-4D97-AF65-F5344CB8AC3E}">
        <p14:creationId xmlns:p14="http://schemas.microsoft.com/office/powerpoint/2010/main" val="22478975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FE7BC-420C-DD68-47DE-EB07132B19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8FBDBD-CF9F-DC04-4701-D4643C9AC20C}"/>
              </a:ext>
            </a:extLst>
          </p:cNvPr>
          <p:cNvSpPr>
            <a:spLocks noGrp="1"/>
          </p:cNvSpPr>
          <p:nvPr>
            <p:ph type="title"/>
          </p:nvPr>
        </p:nvSpPr>
        <p:spPr>
          <a:xfrm>
            <a:off x="609600" y="836712"/>
            <a:ext cx="10972800" cy="4306490"/>
          </a:xfrm>
        </p:spPr>
        <p:txBody>
          <a:bodyPr>
            <a:normAutofit fontScale="90000"/>
          </a:bodyPr>
          <a:lstStyle/>
          <a:p>
            <a:pPr lvl="0">
              <a:lnSpc>
                <a:spcPct val="110000"/>
              </a:lnSpc>
              <a:spcAft>
                <a:spcPts val="800"/>
              </a:spcAft>
            </a:pPr>
            <a:r>
              <a:rPr lang="en-GB" sz="4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Know how to design people practice initiatives to be inclusive and how to check inclusivity after an initiative has been implemented.</a:t>
            </a: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br>
              <a:rPr lang="en-GB" sz="4400" dirty="0">
                <a:latin typeface="Arial" panose="020B0604020202020204" pitchFamily="34" charset="0"/>
                <a:ea typeface="Arial" panose="020B0604020202020204" pitchFamily="34" charset="0"/>
                <a:cs typeface="Arial" panose="020B0604020202020204" pitchFamily="34" charset="0"/>
              </a:rPr>
            </a:b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Discuss, with examples, how you have, or would, achieve </a:t>
            </a:r>
            <a:r>
              <a:rPr lang="en-GB" sz="4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both</a:t>
            </a:r>
            <a:r>
              <a:rPr lang="en-GB" sz="44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these (AC 2.2) </a:t>
            </a:r>
            <a:endParaRPr lang="en-GB" sz="4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85333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FEAC-C19E-C18A-0C45-0E4D79855A7D}"/>
              </a:ext>
            </a:extLst>
          </p:cNvPr>
          <p:cNvSpPr>
            <a:spLocks noGrp="1"/>
          </p:cNvSpPr>
          <p:nvPr>
            <p:ph type="title"/>
          </p:nvPr>
        </p:nvSpPr>
        <p:spPr/>
        <p:txBody>
          <a:bodyPr/>
          <a:lstStyle/>
          <a:p>
            <a:r>
              <a:rPr lang="en-GB" dirty="0"/>
              <a:t>Building inclusivity</a:t>
            </a:r>
          </a:p>
        </p:txBody>
      </p:sp>
      <p:sp>
        <p:nvSpPr>
          <p:cNvPr id="3" name="Content Placeholder 2">
            <a:extLst>
              <a:ext uri="{FF2B5EF4-FFF2-40B4-BE49-F238E27FC236}">
                <a16:creationId xmlns:a16="http://schemas.microsoft.com/office/drawing/2014/main" id="{814BDDE1-6672-5A7A-01BD-F3D0061EB7D4}"/>
              </a:ext>
            </a:extLst>
          </p:cNvPr>
          <p:cNvSpPr>
            <a:spLocks noGrp="1"/>
          </p:cNvSpPr>
          <p:nvPr>
            <p:ph idx="1"/>
          </p:nvPr>
        </p:nvSpPr>
        <p:spPr>
          <a:xfrm>
            <a:off x="263352" y="1478599"/>
            <a:ext cx="5616624" cy="3917032"/>
          </a:xfrm>
          <a:solidFill>
            <a:schemeClr val="accent1">
              <a:lumMod val="20000"/>
              <a:lumOff val="80000"/>
            </a:schemeClr>
          </a:solidFill>
        </p:spPr>
        <p:txBody>
          <a:bodyPr>
            <a:normAutofit fontScale="85000" lnSpcReduction="10000"/>
          </a:bodyPr>
          <a:lstStyle/>
          <a:p>
            <a:pPr marL="0" indent="0" algn="ctr">
              <a:buNone/>
            </a:pPr>
            <a:r>
              <a:rPr lang="en-GB" b="1" dirty="0"/>
              <a:t>Design (2 examples)</a:t>
            </a:r>
          </a:p>
          <a:p>
            <a:pPr marL="0" indent="0">
              <a:buNone/>
            </a:pPr>
            <a:r>
              <a:rPr lang="en-GB" dirty="0"/>
              <a:t>How can you get people involved to develop the approach?</a:t>
            </a:r>
          </a:p>
          <a:p>
            <a:pPr marL="0" indent="0">
              <a:buNone/>
            </a:pPr>
            <a:r>
              <a:rPr lang="en-GB" dirty="0"/>
              <a:t>E.g. System, new way of working, values/behaviours, a new policy…</a:t>
            </a:r>
          </a:p>
          <a:p>
            <a:pPr marL="0" indent="0">
              <a:buNone/>
            </a:pPr>
            <a:r>
              <a:rPr lang="en-GB" dirty="0"/>
              <a:t>How do you get people’s views of those affected? Consultation, surveys, focus groups etc</a:t>
            </a:r>
          </a:p>
        </p:txBody>
      </p:sp>
      <p:sp>
        <p:nvSpPr>
          <p:cNvPr id="4" name="Content Placeholder 2">
            <a:extLst>
              <a:ext uri="{FF2B5EF4-FFF2-40B4-BE49-F238E27FC236}">
                <a16:creationId xmlns:a16="http://schemas.microsoft.com/office/drawing/2014/main" id="{A758C598-4BD9-1327-8D42-452DB2770585}"/>
              </a:ext>
            </a:extLst>
          </p:cNvPr>
          <p:cNvSpPr txBox="1">
            <a:spLocks/>
          </p:cNvSpPr>
          <p:nvPr/>
        </p:nvSpPr>
        <p:spPr>
          <a:xfrm>
            <a:off x="6312026" y="1487727"/>
            <a:ext cx="5616624" cy="3917032"/>
          </a:xfrm>
          <a:prstGeom prst="rect">
            <a:avLst/>
          </a:prstGeom>
          <a:solidFill>
            <a:schemeClr val="accent3">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b="1" dirty="0"/>
              <a:t>Evaluation (2 examples)</a:t>
            </a:r>
          </a:p>
          <a:p>
            <a:pPr marL="0" indent="0">
              <a:buFont typeface="Arial" pitchFamily="34" charset="0"/>
              <a:buNone/>
            </a:pPr>
            <a:r>
              <a:rPr lang="en-GB" dirty="0"/>
              <a:t>How do you know it is effective? What’s not working well? How do you implement learning? </a:t>
            </a:r>
          </a:p>
          <a:p>
            <a:pPr marL="0" indent="0">
              <a:buFont typeface="Arial" pitchFamily="34" charset="0"/>
              <a:buNone/>
            </a:pPr>
            <a:r>
              <a:rPr lang="en-GB" dirty="0"/>
              <a:t>Consultation, workshops, surveys, etc</a:t>
            </a:r>
          </a:p>
        </p:txBody>
      </p:sp>
    </p:spTree>
    <p:extLst>
      <p:ext uri="{BB962C8B-B14F-4D97-AF65-F5344CB8AC3E}">
        <p14:creationId xmlns:p14="http://schemas.microsoft.com/office/powerpoint/2010/main" val="21178782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3930-8F92-9643-3F96-17EB93AB5C91}"/>
              </a:ext>
            </a:extLst>
          </p:cNvPr>
          <p:cNvSpPr>
            <a:spLocks noGrp="1"/>
          </p:cNvSpPr>
          <p:nvPr>
            <p:ph type="title"/>
          </p:nvPr>
        </p:nvSpPr>
        <p:spPr/>
        <p:txBody>
          <a:bodyPr/>
          <a:lstStyle/>
          <a:p>
            <a:r>
              <a:rPr lang="en-GB" dirty="0"/>
              <a:t>Valuing Difference</a:t>
            </a:r>
          </a:p>
        </p:txBody>
      </p:sp>
      <p:sp>
        <p:nvSpPr>
          <p:cNvPr id="3" name="Content Placeholder 2">
            <a:extLst>
              <a:ext uri="{FF2B5EF4-FFF2-40B4-BE49-F238E27FC236}">
                <a16:creationId xmlns:a16="http://schemas.microsoft.com/office/drawing/2014/main" id="{3792F2B0-3A82-4176-A3FE-C475FB08E843}"/>
              </a:ext>
            </a:extLst>
          </p:cNvPr>
          <p:cNvSpPr>
            <a:spLocks noGrp="1"/>
          </p:cNvSpPr>
          <p:nvPr>
            <p:ph idx="1"/>
          </p:nvPr>
        </p:nvSpPr>
        <p:spPr/>
        <p:txBody>
          <a:bodyPr/>
          <a:lstStyle/>
          <a:p>
            <a:r>
              <a:rPr lang="en-GB" dirty="0"/>
              <a:t>Finding middle ground</a:t>
            </a:r>
          </a:p>
          <a:p>
            <a:r>
              <a:rPr lang="en-GB" dirty="0"/>
              <a:t>Seeing the world from someone else’s perspective</a:t>
            </a:r>
          </a:p>
          <a:p>
            <a:r>
              <a:rPr lang="en-GB" dirty="0"/>
              <a:t>Walking in their shoes</a:t>
            </a:r>
          </a:p>
          <a:p>
            <a:r>
              <a:rPr lang="en-GB" dirty="0"/>
              <a:t>Treating people how they want to be treated (no-one else is exactly like you)</a:t>
            </a:r>
          </a:p>
          <a:p>
            <a:endParaRPr lang="en-GB" dirty="0"/>
          </a:p>
        </p:txBody>
      </p:sp>
    </p:spTree>
    <p:extLst>
      <p:ext uri="{BB962C8B-B14F-4D97-AF65-F5344CB8AC3E}">
        <p14:creationId xmlns:p14="http://schemas.microsoft.com/office/powerpoint/2010/main" val="28402030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F59BA2-E6C8-F647-464A-D4894BAD9CF1}"/>
              </a:ext>
            </a:extLst>
          </p:cNvPr>
          <p:cNvSpPr txBox="1"/>
          <p:nvPr/>
        </p:nvSpPr>
        <p:spPr>
          <a:xfrm>
            <a:off x="695400" y="1268761"/>
            <a:ext cx="11017224" cy="3944734"/>
          </a:xfrm>
          <a:prstGeom prst="rect">
            <a:avLst/>
          </a:prstGeom>
          <a:noFill/>
        </p:spPr>
        <p:txBody>
          <a:bodyPr wrap="square">
            <a:spAutoFit/>
          </a:bodyPr>
          <a:lstStyle/>
          <a:p>
            <a:pPr lvl="0">
              <a:lnSpc>
                <a:spcPct val="110000"/>
              </a:lnSpc>
              <a:spcAft>
                <a:spcPts val="800"/>
              </a:spcAft>
            </a:pP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work inclusively with others and build positive working relationships</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3200" dirty="0">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pP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Using a combination of your own reflections </a:t>
            </a: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feedback from at least </a:t>
            </a: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other person, discuss your ability to work inclusively and positively with others. (AC 2.3) </a:t>
            </a:r>
            <a:r>
              <a:rPr lang="en-GB" sz="32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2.3</a:t>
            </a:r>
            <a:endParaRPr lang="en-GB" sz="3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315048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E03F7-80E5-5D94-A8F6-AD75B0DC93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A6E15B-0254-5237-A394-85F90B34476B}"/>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F3685DF8-F996-5D14-DB68-767FD590DBA7}"/>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337996067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20B93-A3F5-BFB3-5917-22B1196A7F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18BAC8-5E56-3A0E-1717-5657A0C246F2}"/>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7E2467AF-559F-FF50-2F07-F60519F49A2A}"/>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a:p>
            <a:pPr marL="0" indent="0">
              <a:buNone/>
            </a:pPr>
            <a:endParaRPr lang="en-GB" dirty="0"/>
          </a:p>
          <a:p>
            <a:r>
              <a:rPr lang="en-GB" dirty="0"/>
              <a:t>Use references to back up points</a:t>
            </a:r>
          </a:p>
        </p:txBody>
      </p:sp>
    </p:spTree>
    <p:extLst>
      <p:ext uri="{BB962C8B-B14F-4D97-AF65-F5344CB8AC3E}">
        <p14:creationId xmlns:p14="http://schemas.microsoft.com/office/powerpoint/2010/main" val="41984102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EFCC4-CEC3-5B78-FCF3-DCB4ED1976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B20F1F-0666-F65A-5772-4F9F0AA69CB2}"/>
              </a:ext>
            </a:extLst>
          </p:cNvPr>
          <p:cNvSpPr>
            <a:spLocks noGrp="1"/>
          </p:cNvSpPr>
          <p:nvPr>
            <p:ph type="title"/>
          </p:nvPr>
        </p:nvSpPr>
        <p:spPr>
          <a:xfrm>
            <a:off x="609600" y="769268"/>
            <a:ext cx="10972800" cy="4171900"/>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Explore how the role of a people professional (specialist or generalist) is evolving and the implications this has for your CPD. (AC 3.1)</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055194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851AA-C4AC-8FA4-F974-6827FBDF4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0701D9-7977-F8AD-26BC-5782D83012DA}"/>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5CF25278-304C-C917-1995-9B57608A33FF}"/>
              </a:ext>
            </a:extLst>
          </p:cNvPr>
          <p:cNvSpPr>
            <a:spLocks noGrp="1"/>
          </p:cNvSpPr>
          <p:nvPr>
            <p:ph idx="1"/>
          </p:nvPr>
        </p:nvSpPr>
        <p:spPr/>
        <p:txBody>
          <a:bodyPr/>
          <a:lstStyle/>
          <a:p>
            <a:r>
              <a:rPr lang="en-GB" dirty="0"/>
              <a:t>What are new expectations?</a:t>
            </a:r>
          </a:p>
          <a:p>
            <a:r>
              <a:rPr lang="en-GB" dirty="0"/>
              <a:t>What are the implications? What are the implications for you?</a:t>
            </a:r>
          </a:p>
        </p:txBody>
      </p:sp>
    </p:spTree>
    <p:extLst>
      <p:ext uri="{BB962C8B-B14F-4D97-AF65-F5344CB8AC3E}">
        <p14:creationId xmlns:p14="http://schemas.microsoft.com/office/powerpoint/2010/main" val="60486789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20F1B-4348-C609-57AE-8AB1CF5320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D8F11-1612-5BDA-25E5-470206E999B7}"/>
              </a:ext>
            </a:extLst>
          </p:cNvPr>
          <p:cNvSpPr>
            <a:spLocks noGrp="1"/>
          </p:cNvSpPr>
          <p:nvPr>
            <p:ph type="title"/>
          </p:nvPr>
        </p:nvSpPr>
        <p:spPr>
          <a:xfrm>
            <a:off x="609600" y="274638"/>
            <a:ext cx="10972800" cy="4810546"/>
          </a:xfrm>
        </p:spPr>
        <p:txBody>
          <a:bodyPr>
            <a:normAutofit fontScale="90000"/>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With reference to your responses for Q1 &amp; Q2,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and feedback on your behaviours or performance obtained from (at least) one other person</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assess your current strengths, weaknesses, and development needs.  Your response should include an explanation of the feedback received and how it has informed your self- assessment. (AC 3.2)</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DE73A8-E91C-CD66-CA59-A514A254E33D}"/>
              </a:ext>
            </a:extLst>
          </p:cNvPr>
          <p:cNvSpPr>
            <a:spLocks noGrp="1"/>
          </p:cNvSpPr>
          <p:nvPr>
            <p:ph idx="1"/>
          </p:nvPr>
        </p:nvSpPr>
        <p:spPr>
          <a:xfrm>
            <a:off x="609600" y="3861047"/>
            <a:ext cx="10972800" cy="1656185"/>
          </a:xfrm>
        </p:spPr>
        <p:txBody>
          <a:bodyPr>
            <a:normAutofit/>
          </a:bodyPr>
          <a:lstStyle/>
          <a:p>
            <a:pPr>
              <a:lnSpc>
                <a:spcPct val="107000"/>
              </a:lnSpc>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6058625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8216B-F585-ADE4-B66B-A75AA0F09C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742612-B683-0DCC-521A-E8840CFEA809}"/>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F8DB110C-1695-A1F3-A52B-1D02AE364322}"/>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122249203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6208B-976A-E0BA-80AD-ED157C09E8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2FDD90-06F1-DF9C-C0E5-632557BDCD8D}"/>
              </a:ext>
            </a:extLst>
          </p:cNvPr>
          <p:cNvSpPr>
            <a:spLocks noGrp="1"/>
          </p:cNvSpPr>
          <p:nvPr>
            <p:ph type="title"/>
          </p:nvPr>
        </p:nvSpPr>
        <p:spPr>
          <a:xfrm>
            <a:off x="609600" y="51619"/>
            <a:ext cx="10972800" cy="6617741"/>
          </a:xfrm>
          <a:noFill/>
        </p:spPr>
        <p:txBody>
          <a:bodyPr>
            <a:noAutofit/>
          </a:bodyPr>
          <a:lstStyle/>
          <a:p>
            <a:pPr>
              <a:lnSpc>
                <a:spcPct val="107000"/>
              </a:lnSpc>
            </a:pPr>
            <a:r>
              <a:rPr lang="en-GB" sz="3600" dirty="0">
                <a:solidFill>
                  <a:srgbClr val="000000"/>
                </a:solidFill>
                <a:latin typeface="Arial" panose="020B0604020202020204" pitchFamily="34" charset="0"/>
                <a:ea typeface="Arial" panose="020B0604020202020204" pitchFamily="34" charset="0"/>
                <a:cs typeface="Arial" panose="020B0604020202020204" pitchFamily="34" charset="0"/>
              </a:rPr>
              <a:t>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a:t>
            </a:r>
            <a:br>
              <a:rPr lang="en-GB" sz="3200" dirty="0">
                <a:latin typeface="Arial" panose="020B0604020202020204" pitchFamily="34" charset="0"/>
                <a:ea typeface="Arial" panose="020B0604020202020204" pitchFamily="34" charset="0"/>
                <a:cs typeface="Arial" panose="020B0604020202020204" pitchFamily="34" charset="0"/>
              </a:rPr>
            </a:br>
            <a:r>
              <a:rPr lang="en-GB" sz="3200" dirty="0">
                <a:solidFill>
                  <a:srgbClr val="000000"/>
                </a:solidFill>
                <a:latin typeface="Arial" panose="020B0604020202020204" pitchFamily="34" charset="0"/>
                <a:ea typeface="Arial" panose="020B0604020202020204" pitchFamily="34" charset="0"/>
                <a:cs typeface="Arial" panose="020B0604020202020204" pitchFamily="34" charset="0"/>
              </a:rPr>
              <a:t> </a:t>
            </a:r>
            <a:br>
              <a:rPr lang="en-GB" sz="3200" dirty="0">
                <a:latin typeface="Arial" panose="020B0604020202020204" pitchFamily="34" charset="0"/>
                <a:ea typeface="Arial" panose="020B0604020202020204" pitchFamily="34" charset="0"/>
                <a:cs typeface="Arial" panose="020B0604020202020204" pitchFamily="34" charset="0"/>
              </a:rPr>
            </a:b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(Note: If using the CIPD ‘My Learning Plan’, you may find it useful to self-assess against the behaviours: ‘</a:t>
            </a:r>
            <a:r>
              <a:rPr lang="en-GB" sz="1600" i="1" dirty="0">
                <a:solidFill>
                  <a:srgbClr val="000000"/>
                </a:solidFill>
                <a:latin typeface="Arial" panose="020B0604020202020204" pitchFamily="34" charset="0"/>
                <a:ea typeface="Arial" panose="020B0604020202020204" pitchFamily="34" charset="0"/>
                <a:cs typeface="Arial" panose="020B0604020202020204" pitchFamily="34" charset="0"/>
              </a:rPr>
              <a:t>Working</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Inclusively’ and ‘Passion for Learning’ </a:t>
            </a:r>
            <a:r>
              <a:rPr lang="en-GB" sz="2000" i="1" dirty="0">
                <a:latin typeface="Arial" panose="020B0604020202020204" pitchFamily="34" charset="0"/>
                <a:ea typeface="Arial" panose="020B0604020202020204" pitchFamily="34" charset="0"/>
                <a:cs typeface="Arial" panose="020B0604020202020204" pitchFamily="34" charset="0"/>
              </a:rPr>
              <a:t>(along with other relevant areas) as this will stimulate development ideas around the areas at Q1 and Q2 above. (However, there is no requirement to provide copies of these self-assessment pages.)</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Your Learning Plan activities can be ‘copied and pasted’ into your assignment document, and edited so that you are not adding unnecessarily to your word count.)</a:t>
            </a:r>
            <a:endParaRPr lang="en-GB" sz="32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002533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82345-2162-3940-8F9E-EAB70049B0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17404A-DB95-517B-0DF2-7770D35734CC}"/>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F5DCD8F6-6965-8E71-C361-CA1E27FA8136}"/>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147042724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08128C-6305-55AA-DE1F-BD56155AE4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90C55-8097-CA46-D35F-53BD48F5FF10}"/>
              </a:ext>
            </a:extLst>
          </p:cNvPr>
          <p:cNvSpPr>
            <a:spLocks noGrp="1"/>
          </p:cNvSpPr>
          <p:nvPr>
            <p:ph type="title"/>
          </p:nvPr>
        </p:nvSpPr>
        <p:spPr>
          <a:xfrm>
            <a:off x="609600" y="274637"/>
            <a:ext cx="10972800" cy="5259060"/>
          </a:xfrm>
        </p:spPr>
        <p:txBody>
          <a:bodyPr>
            <a:normAutofit fontScale="90000"/>
          </a:bodyPr>
          <a:lstStyle/>
          <a:p>
            <a:pPr marL="0" indent="0">
              <a:lnSpc>
                <a:spcPct val="107000"/>
              </a:lnSpc>
              <a:buNone/>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the impact of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previous </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learning activities (i.e., not the activities planned at Q4 above) on your behaviour and performance.  The selected activities may be any formal/planned or informal/unplanned activities undertaken in the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last 12 months</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which you consider to have impacted your behaviour and performance.  (AC 3.4)</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BB6A919-182E-E259-35ED-F4E95272F127}"/>
              </a:ext>
            </a:extLst>
          </p:cNvPr>
          <p:cNvSpPr>
            <a:spLocks noGrp="1"/>
          </p:cNvSpPr>
          <p:nvPr>
            <p:ph idx="1"/>
          </p:nvPr>
        </p:nvSpPr>
        <p:spPr/>
        <p:txBody>
          <a:bodyPr>
            <a:normAutofit/>
          </a:bodyPr>
          <a:lstStyle/>
          <a:p>
            <a:pPr marL="0" indent="0">
              <a:lnSpc>
                <a:spcPct val="107000"/>
              </a:lnSpc>
              <a:buNone/>
            </a:pPr>
            <a:r>
              <a:rPr lang="en-GB" sz="1800" dirty="0">
                <a:solidFill>
                  <a:srgbClr val="FF0000"/>
                </a:solidFill>
                <a:latin typeface="Arial" panose="020B0604020202020204" pitchFamily="34" charset="0"/>
                <a:ea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6730042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D1525E-7BF8-23C6-13E1-9DF169C96AA2}"/>
              </a:ext>
            </a:extLst>
          </p:cNvPr>
          <p:cNvSpPr txBox="1"/>
          <p:nvPr/>
        </p:nvSpPr>
        <p:spPr>
          <a:xfrm>
            <a:off x="1055440" y="1036219"/>
            <a:ext cx="10081120" cy="3701398"/>
          </a:xfrm>
          <a:prstGeom prst="rect">
            <a:avLst/>
          </a:prstGeom>
          <a:noFill/>
        </p:spPr>
        <p:txBody>
          <a:bodyPr wrap="square">
            <a:spAutoFit/>
          </a:bodyPr>
          <a:lstStyle/>
          <a:p>
            <a:pPr marL="457200">
              <a:lnSpc>
                <a:spcPct val="110000"/>
              </a:lnSpc>
              <a:spcAft>
                <a:spcPts val="800"/>
              </a:spcAft>
            </a:pPr>
            <a:r>
              <a:rPr lang="en-GB" sz="3600" b="1" dirty="0">
                <a:solidFill>
                  <a:srgbClr val="000000"/>
                </a:solidFill>
                <a:effectLst/>
                <a:latin typeface="Arial" panose="020B0604020202020204" pitchFamily="34" charset="0"/>
                <a:ea typeface="Arial" panose="020B0604020202020204" pitchFamily="34" charset="0"/>
                <a:cs typeface="Arial" panose="020B0604020202020204" pitchFamily="34" charset="0"/>
              </a:rPr>
              <a:t>Understand how the people practitioner role is evolving and the implications this has for your ongoing professional development. </a:t>
            </a:r>
            <a:r>
              <a:rPr lang="en-GB" sz="3600" dirty="0">
                <a:solidFill>
                  <a:srgbClr val="000000"/>
                </a:solidFill>
                <a:effectLst/>
                <a:latin typeface="Arial" panose="020B0604020202020204" pitchFamily="34" charset="0"/>
                <a:ea typeface="Arial" panose="020B0604020202020204" pitchFamily="34" charset="0"/>
                <a:cs typeface="Arial" panose="020B0604020202020204" pitchFamily="34" charset="0"/>
              </a:rPr>
              <a:t>Demonstrate your understanding of this with a written response </a:t>
            </a:r>
            <a:r>
              <a:rPr lang="en-GB" sz="36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3600" dirty="0">
                <a:solidFill>
                  <a:srgbClr val="000000"/>
                </a:solidFill>
                <a:effectLst/>
                <a:latin typeface="Arial" panose="020B0604020202020204" pitchFamily="34" charset="0"/>
                <a:ea typeface="Arial" panose="020B0604020202020204" pitchFamily="34" charset="0"/>
                <a:cs typeface="Arial" panose="020B0604020202020204" pitchFamily="34" charset="0"/>
              </a:rPr>
              <a:t> related entries in your CPD Plan. (AC 3.1)</a:t>
            </a:r>
            <a:endParaRPr lang="en-GB" sz="3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881169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712E7-5D07-4A3F-FCE7-BC49A02ACF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0F89B6-709F-AB64-8949-ECBD1C8BA59A}"/>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DD11764F-3760-DD69-5036-0CD96A965DE0}"/>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418267017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59584-5CD4-2F56-0FF3-47322277B8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115DD2-6839-5E2E-6CB6-2A8AFBB48C73}"/>
              </a:ext>
            </a:extLst>
          </p:cNvPr>
          <p:cNvSpPr>
            <a:spLocks noGrp="1"/>
          </p:cNvSpPr>
          <p:nvPr>
            <p:ph type="title"/>
          </p:nvPr>
        </p:nvSpPr>
        <p:spPr>
          <a:xfrm>
            <a:off x="609600" y="1340768"/>
            <a:ext cx="10972800" cy="4032448"/>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your own approach to working inclusively and building positive working relationships with others. (AC 2.3)</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19785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F1F55-740B-9DAE-2D1C-BD2C2BE54E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AA627-FD5D-62C3-FFBF-404F999C5AFC}"/>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37FC4B1F-0B56-F241-4C12-AB6D932615F4}"/>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a:p>
            <a:pPr marL="0" indent="0">
              <a:buNone/>
            </a:pPr>
            <a:endParaRPr lang="en-GB" dirty="0"/>
          </a:p>
          <a:p>
            <a:r>
              <a:rPr lang="en-GB" dirty="0"/>
              <a:t>Use references to back up points</a:t>
            </a:r>
          </a:p>
        </p:txBody>
      </p:sp>
    </p:spTree>
    <p:extLst>
      <p:ext uri="{BB962C8B-B14F-4D97-AF65-F5344CB8AC3E}">
        <p14:creationId xmlns:p14="http://schemas.microsoft.com/office/powerpoint/2010/main" val="167753707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30B56-4CA8-7C85-0F4D-3F9A46DAFA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859BF1-26FF-91F9-5259-BA9DE231B9D6}"/>
              </a:ext>
            </a:extLst>
          </p:cNvPr>
          <p:cNvSpPr>
            <a:spLocks noGrp="1"/>
          </p:cNvSpPr>
          <p:nvPr>
            <p:ph type="title"/>
          </p:nvPr>
        </p:nvSpPr>
        <p:spPr>
          <a:xfrm>
            <a:off x="609600" y="769268"/>
            <a:ext cx="10972800" cy="4171900"/>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Explore how the role of a people professional (specialist or generalist) is evolving and the implications this has for your CPD. (AC 3.1)</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404890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9E511-AF6E-D4B6-2892-775CC72B6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73E90E-E6C4-BB97-11E0-B090A80C1B94}"/>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58F9BCBE-2FB2-B1C1-F124-A36D1A92B159}"/>
              </a:ext>
            </a:extLst>
          </p:cNvPr>
          <p:cNvSpPr>
            <a:spLocks noGrp="1"/>
          </p:cNvSpPr>
          <p:nvPr>
            <p:ph idx="1"/>
          </p:nvPr>
        </p:nvSpPr>
        <p:spPr/>
        <p:txBody>
          <a:bodyPr/>
          <a:lstStyle/>
          <a:p>
            <a:r>
              <a:rPr lang="en-GB" dirty="0"/>
              <a:t>What are new expectations?</a:t>
            </a:r>
          </a:p>
          <a:p>
            <a:r>
              <a:rPr lang="en-GB" dirty="0"/>
              <a:t>What are the implications? What are the implications for you?</a:t>
            </a:r>
          </a:p>
        </p:txBody>
      </p:sp>
    </p:spTree>
    <p:extLst>
      <p:ext uri="{BB962C8B-B14F-4D97-AF65-F5344CB8AC3E}">
        <p14:creationId xmlns:p14="http://schemas.microsoft.com/office/powerpoint/2010/main" val="174467143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FA266-EA97-C340-DDA1-4D9BDF6C0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6DC91-9AF9-89CD-9830-FCC76C69CAE6}"/>
              </a:ext>
            </a:extLst>
          </p:cNvPr>
          <p:cNvSpPr>
            <a:spLocks noGrp="1"/>
          </p:cNvSpPr>
          <p:nvPr>
            <p:ph type="title"/>
          </p:nvPr>
        </p:nvSpPr>
        <p:spPr>
          <a:xfrm>
            <a:off x="609600" y="274638"/>
            <a:ext cx="10972800" cy="4810546"/>
          </a:xfrm>
        </p:spPr>
        <p:txBody>
          <a:bodyPr>
            <a:normAutofit fontScale="90000"/>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With reference to your responses for Q1 &amp; Q2,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and feedback on your behaviours or performance obtained from (at least) one other person</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assess your current strengths, weaknesses, and development needs.  Your response should include an explanation of the feedback received and how it has informed your self- assessment. (AC 3.2)</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85E17D-0776-9361-A3C1-F432C41E7D46}"/>
              </a:ext>
            </a:extLst>
          </p:cNvPr>
          <p:cNvSpPr>
            <a:spLocks noGrp="1"/>
          </p:cNvSpPr>
          <p:nvPr>
            <p:ph idx="1"/>
          </p:nvPr>
        </p:nvSpPr>
        <p:spPr>
          <a:xfrm>
            <a:off x="609600" y="3861047"/>
            <a:ext cx="10972800" cy="1656185"/>
          </a:xfrm>
        </p:spPr>
        <p:txBody>
          <a:bodyPr>
            <a:normAutofit/>
          </a:bodyPr>
          <a:lstStyle/>
          <a:p>
            <a:pPr>
              <a:lnSpc>
                <a:spcPct val="107000"/>
              </a:lnSpc>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9564933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3A727-811C-D72F-41A9-B2F6EAC182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57FC3E-4C33-3C0A-5904-6E2CECDE3446}"/>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53CD0BC0-0636-6E84-FF90-851BEEB5580E}"/>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241532975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F8E23-6665-A7E7-9DED-3BF1CE355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D61C88-20F3-3B61-E156-FB715502759E}"/>
              </a:ext>
            </a:extLst>
          </p:cNvPr>
          <p:cNvSpPr>
            <a:spLocks noGrp="1"/>
          </p:cNvSpPr>
          <p:nvPr>
            <p:ph type="title"/>
          </p:nvPr>
        </p:nvSpPr>
        <p:spPr>
          <a:xfrm>
            <a:off x="609600" y="51619"/>
            <a:ext cx="10972800" cy="6617741"/>
          </a:xfrm>
          <a:noFill/>
        </p:spPr>
        <p:txBody>
          <a:bodyPr>
            <a:noAutofit/>
          </a:bodyPr>
          <a:lstStyle/>
          <a:p>
            <a:pPr>
              <a:lnSpc>
                <a:spcPct val="107000"/>
              </a:lnSpc>
            </a:pPr>
            <a:r>
              <a:rPr lang="en-GB" sz="3600" dirty="0">
                <a:solidFill>
                  <a:srgbClr val="000000"/>
                </a:solidFill>
                <a:latin typeface="Arial" panose="020B0604020202020204" pitchFamily="34" charset="0"/>
                <a:ea typeface="Arial" panose="020B0604020202020204" pitchFamily="34" charset="0"/>
                <a:cs typeface="Arial" panose="020B0604020202020204" pitchFamily="34" charset="0"/>
              </a:rPr>
              <a:t>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a:t>
            </a:r>
            <a:br>
              <a:rPr lang="en-GB" sz="3200" dirty="0">
                <a:latin typeface="Arial" panose="020B0604020202020204" pitchFamily="34" charset="0"/>
                <a:ea typeface="Arial" panose="020B0604020202020204" pitchFamily="34" charset="0"/>
                <a:cs typeface="Arial" panose="020B0604020202020204" pitchFamily="34" charset="0"/>
              </a:rPr>
            </a:br>
            <a:r>
              <a:rPr lang="en-GB" sz="3200" dirty="0">
                <a:solidFill>
                  <a:srgbClr val="000000"/>
                </a:solidFill>
                <a:latin typeface="Arial" panose="020B0604020202020204" pitchFamily="34" charset="0"/>
                <a:ea typeface="Arial" panose="020B0604020202020204" pitchFamily="34" charset="0"/>
                <a:cs typeface="Arial" panose="020B0604020202020204" pitchFamily="34" charset="0"/>
              </a:rPr>
              <a:t> </a:t>
            </a:r>
            <a:br>
              <a:rPr lang="en-GB" sz="3200" dirty="0">
                <a:latin typeface="Arial" panose="020B0604020202020204" pitchFamily="34" charset="0"/>
                <a:ea typeface="Arial" panose="020B0604020202020204" pitchFamily="34" charset="0"/>
                <a:cs typeface="Arial" panose="020B0604020202020204" pitchFamily="34" charset="0"/>
              </a:rPr>
            </a:b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(Note: If using the CIPD ‘My Learning Plan’, you may find it useful to self-assess against the behaviours: ‘</a:t>
            </a:r>
            <a:r>
              <a:rPr lang="en-GB" sz="1600" i="1" dirty="0">
                <a:solidFill>
                  <a:srgbClr val="000000"/>
                </a:solidFill>
                <a:latin typeface="Arial" panose="020B0604020202020204" pitchFamily="34" charset="0"/>
                <a:ea typeface="Arial" panose="020B0604020202020204" pitchFamily="34" charset="0"/>
                <a:cs typeface="Arial" panose="020B0604020202020204" pitchFamily="34" charset="0"/>
              </a:rPr>
              <a:t>Working</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Inclusively’ and ‘Passion for Learning’ </a:t>
            </a:r>
            <a:r>
              <a:rPr lang="en-GB" sz="2000" i="1" dirty="0">
                <a:latin typeface="Arial" panose="020B0604020202020204" pitchFamily="34" charset="0"/>
                <a:ea typeface="Arial" panose="020B0604020202020204" pitchFamily="34" charset="0"/>
                <a:cs typeface="Arial" panose="020B0604020202020204" pitchFamily="34" charset="0"/>
              </a:rPr>
              <a:t>(along with other relevant areas) as this will stimulate development ideas around the areas at Q1 and Q2 above. (However, there is no requirement to provide copies of these self-assessment pages.)</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Your Learning Plan activities can be ‘copied and pasted’ into your assignment document, and edited so that you are not adding unnecessarily to your word count.)</a:t>
            </a:r>
            <a:endParaRPr lang="en-GB" sz="32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237218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0D9C95-8229-E384-27F8-D5808B0CC4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DBD4AA-F823-318D-D30C-03DDBDB7363B}"/>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041D2814-8893-6732-211A-17E06624869D}"/>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98475852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9FED2-7A06-C9F5-53DE-DB5C08CD1F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13CF07-2CE1-DE53-AFF5-5DD6E8CE3A2E}"/>
              </a:ext>
            </a:extLst>
          </p:cNvPr>
          <p:cNvSpPr>
            <a:spLocks noGrp="1"/>
          </p:cNvSpPr>
          <p:nvPr>
            <p:ph type="title"/>
          </p:nvPr>
        </p:nvSpPr>
        <p:spPr>
          <a:xfrm>
            <a:off x="609600" y="274637"/>
            <a:ext cx="10972800" cy="5259060"/>
          </a:xfrm>
        </p:spPr>
        <p:txBody>
          <a:bodyPr>
            <a:normAutofit fontScale="90000"/>
          </a:bodyPr>
          <a:lstStyle/>
          <a:p>
            <a:pPr marL="0" indent="0">
              <a:lnSpc>
                <a:spcPct val="107000"/>
              </a:lnSpc>
              <a:buNone/>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the impact of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previous </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learning activities (i.e., not the activities planned at Q4 above) on your behaviour and performance.  The selected activities may be any formal/planned or informal/unplanned activities undertaken in the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last 12 months</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which you consider to have impacted your behaviour and performance.  (AC 3.4)</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87AF4E9-22B1-A7F2-4FD0-41FB01ED840D}"/>
              </a:ext>
            </a:extLst>
          </p:cNvPr>
          <p:cNvSpPr>
            <a:spLocks noGrp="1"/>
          </p:cNvSpPr>
          <p:nvPr>
            <p:ph idx="1"/>
          </p:nvPr>
        </p:nvSpPr>
        <p:spPr/>
        <p:txBody>
          <a:bodyPr>
            <a:normAutofit/>
          </a:bodyPr>
          <a:lstStyle/>
          <a:p>
            <a:pPr marL="0" indent="0">
              <a:lnSpc>
                <a:spcPct val="107000"/>
              </a:lnSpc>
              <a:buNone/>
            </a:pPr>
            <a:r>
              <a:rPr lang="en-GB" sz="1800" dirty="0">
                <a:solidFill>
                  <a:srgbClr val="FF0000"/>
                </a:solidFill>
                <a:latin typeface="Arial" panose="020B0604020202020204" pitchFamily="34" charset="0"/>
                <a:ea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8111839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8FB19D6-4962-8061-769C-E49CF3FD6ABF}"/>
              </a:ext>
            </a:extLst>
          </p:cNvPr>
          <p:cNvSpPr txBox="1"/>
          <p:nvPr/>
        </p:nvSpPr>
        <p:spPr>
          <a:xfrm>
            <a:off x="1055440" y="476672"/>
            <a:ext cx="10408014" cy="4226029"/>
          </a:xfrm>
          <a:prstGeom prst="rect">
            <a:avLst/>
          </a:prstGeom>
          <a:noFill/>
        </p:spPr>
        <p:txBody>
          <a:bodyPr wrap="square">
            <a:spAutoFit/>
          </a:bodyPr>
          <a:lstStyle/>
          <a:p>
            <a:pPr lvl="0">
              <a:lnSpc>
                <a:spcPct val="110000"/>
              </a:lnSpc>
              <a:spcAft>
                <a:spcPts val="800"/>
              </a:spcAft>
            </a:pP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assess (own) strengths, weaknesses and development areas, based on own considerations and feedback from others</a:t>
            </a: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endParaRPr lang="en-GB" sz="2400"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Using a combination of your own conclusions </a:t>
            </a: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and</a:t>
            </a: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 feedback from at least </a:t>
            </a: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one</a:t>
            </a: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 other person, assess yourself against a specification of your choice (such as a role/job description or any </a:t>
            </a:r>
            <a:r>
              <a:rPr lang="en-GB" sz="24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two</a:t>
            </a:r>
            <a:r>
              <a:rPr lang="en-GB" sz="2400" dirty="0">
                <a:solidFill>
                  <a:srgbClr val="000000"/>
                </a:solidFill>
                <a:effectLst/>
                <a:latin typeface="Arial" panose="020B0604020202020204" pitchFamily="34" charset="0"/>
                <a:ea typeface="Arial" panose="020B0604020202020204" pitchFamily="34" charset="0"/>
                <a:cs typeface="Arial" panose="020B0604020202020204" pitchFamily="34" charset="0"/>
              </a:rPr>
              <a:t> of the core behaviour areas of the CIPD Profession Map (associate level). Briefly explain the outcome of your assessment (strengths, weaknesses and development areas) and the information that informed your conclusions. (AC 3.2)</a:t>
            </a:r>
            <a:r>
              <a:rPr lang="en-GB" sz="2400" dirty="0">
                <a:latin typeface="Arial" panose="020B0604020202020204" pitchFamily="34" charset="0"/>
                <a:ea typeface="Arial" panose="020B0604020202020204" pitchFamily="34" charset="0"/>
                <a:cs typeface="Arial" panose="020B0604020202020204" pitchFamily="34" charset="0"/>
              </a:rPr>
              <a:t>. </a:t>
            </a:r>
            <a:r>
              <a:rPr lang="en-GB" sz="24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3.2</a:t>
            </a:r>
            <a:endParaRPr lang="en-GB" sz="24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557640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11A6B-DE91-D066-80EC-AFC110C7A5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7F9349-4429-1B56-F553-4990A66C0AAD}"/>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21DDAD1A-8AE4-5E8B-3874-ABD31D3A5598}"/>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413080227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50251-46E3-BAFC-2646-E293AA2151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AD6EB1-8858-2232-780D-7D9A98FDE6AA}"/>
              </a:ext>
            </a:extLst>
          </p:cNvPr>
          <p:cNvSpPr>
            <a:spLocks noGrp="1"/>
          </p:cNvSpPr>
          <p:nvPr>
            <p:ph type="title"/>
          </p:nvPr>
        </p:nvSpPr>
        <p:spPr>
          <a:xfrm>
            <a:off x="609600" y="1340768"/>
            <a:ext cx="10972800" cy="4032448"/>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your own approach to working inclusively and building positive working relationships with others. (AC 2.3)</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685981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DD74C-2295-7AB1-5BBB-27FE4FD7D2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42FDE3-5F37-3A64-75BD-76CC726D9059}"/>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27D3599D-0319-930A-918B-D84D34A2C542}"/>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a:p>
            <a:pPr marL="0" indent="0">
              <a:buNone/>
            </a:pPr>
            <a:endParaRPr lang="en-GB" dirty="0"/>
          </a:p>
          <a:p>
            <a:r>
              <a:rPr lang="en-GB" dirty="0"/>
              <a:t>Use references to back up points</a:t>
            </a:r>
          </a:p>
        </p:txBody>
      </p:sp>
    </p:spTree>
    <p:extLst>
      <p:ext uri="{BB962C8B-B14F-4D97-AF65-F5344CB8AC3E}">
        <p14:creationId xmlns:p14="http://schemas.microsoft.com/office/powerpoint/2010/main" val="263042858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4F08D-ED1D-81BE-E80C-47DB326DD6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BC4A00-BEC7-2D23-70B6-C820333F2A97}"/>
              </a:ext>
            </a:extLst>
          </p:cNvPr>
          <p:cNvSpPr>
            <a:spLocks noGrp="1"/>
          </p:cNvSpPr>
          <p:nvPr>
            <p:ph type="title"/>
          </p:nvPr>
        </p:nvSpPr>
        <p:spPr>
          <a:xfrm>
            <a:off x="609600" y="769268"/>
            <a:ext cx="10972800" cy="4171900"/>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Explore how the role of a people professional (specialist or generalist) is evolving and the implications this has for your CPD. (AC 3.1)</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601113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BE22D-06D8-AC37-D6E4-86D2D57A2E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743A2A-9881-A4BB-0E25-C2E32A6E3022}"/>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0407764B-C702-7C06-EA86-EF4BA0F7CB17}"/>
              </a:ext>
            </a:extLst>
          </p:cNvPr>
          <p:cNvSpPr>
            <a:spLocks noGrp="1"/>
          </p:cNvSpPr>
          <p:nvPr>
            <p:ph idx="1"/>
          </p:nvPr>
        </p:nvSpPr>
        <p:spPr/>
        <p:txBody>
          <a:bodyPr/>
          <a:lstStyle/>
          <a:p>
            <a:r>
              <a:rPr lang="en-GB" dirty="0"/>
              <a:t>What are new expectations?</a:t>
            </a:r>
          </a:p>
          <a:p>
            <a:r>
              <a:rPr lang="en-GB" dirty="0"/>
              <a:t>What are the implications? What are the implications for you?</a:t>
            </a:r>
          </a:p>
        </p:txBody>
      </p:sp>
    </p:spTree>
    <p:extLst>
      <p:ext uri="{BB962C8B-B14F-4D97-AF65-F5344CB8AC3E}">
        <p14:creationId xmlns:p14="http://schemas.microsoft.com/office/powerpoint/2010/main" val="98176748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C8AFD-9624-13A7-0401-F58B69EF4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60FCF0-73EA-2689-FC17-482B7A37C4D0}"/>
              </a:ext>
            </a:extLst>
          </p:cNvPr>
          <p:cNvSpPr>
            <a:spLocks noGrp="1"/>
          </p:cNvSpPr>
          <p:nvPr>
            <p:ph type="title"/>
          </p:nvPr>
        </p:nvSpPr>
        <p:spPr>
          <a:xfrm>
            <a:off x="609600" y="274638"/>
            <a:ext cx="10972800" cy="4810546"/>
          </a:xfrm>
        </p:spPr>
        <p:txBody>
          <a:bodyPr>
            <a:normAutofit fontScale="90000"/>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With reference to your responses for Q1 &amp; Q2,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and feedback on your behaviours or performance obtained from (at least) one other person</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assess your current strengths, weaknesses, and development needs.  Your response should include an explanation of the feedback received and how it has informed your self- assessment. (AC 3.2)</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798AFC-5819-21A5-FC4E-10C4C993C719}"/>
              </a:ext>
            </a:extLst>
          </p:cNvPr>
          <p:cNvSpPr>
            <a:spLocks noGrp="1"/>
          </p:cNvSpPr>
          <p:nvPr>
            <p:ph idx="1"/>
          </p:nvPr>
        </p:nvSpPr>
        <p:spPr>
          <a:xfrm>
            <a:off x="609600" y="3861047"/>
            <a:ext cx="10972800" cy="1656185"/>
          </a:xfrm>
        </p:spPr>
        <p:txBody>
          <a:bodyPr>
            <a:normAutofit/>
          </a:bodyPr>
          <a:lstStyle/>
          <a:p>
            <a:pPr>
              <a:lnSpc>
                <a:spcPct val="107000"/>
              </a:lnSpc>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3165441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F4E18-B317-C877-6BC1-ED4ECE612E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401089-6209-0EFB-3126-40C797708491}"/>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5681CC72-753C-469D-3673-8F3A5B72FF8A}"/>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337808795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B4A9A-7823-D988-6AAE-08CD65CAC7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2B1904-19E1-7B93-BD0F-6DC0F07983E1}"/>
              </a:ext>
            </a:extLst>
          </p:cNvPr>
          <p:cNvSpPr>
            <a:spLocks noGrp="1"/>
          </p:cNvSpPr>
          <p:nvPr>
            <p:ph type="title"/>
          </p:nvPr>
        </p:nvSpPr>
        <p:spPr>
          <a:xfrm>
            <a:off x="609600" y="51619"/>
            <a:ext cx="10972800" cy="6617741"/>
          </a:xfrm>
          <a:noFill/>
        </p:spPr>
        <p:txBody>
          <a:bodyPr>
            <a:noAutofit/>
          </a:bodyPr>
          <a:lstStyle/>
          <a:p>
            <a:pPr>
              <a:lnSpc>
                <a:spcPct val="107000"/>
              </a:lnSpc>
            </a:pPr>
            <a:r>
              <a:rPr lang="en-GB" sz="3600" dirty="0">
                <a:solidFill>
                  <a:srgbClr val="000000"/>
                </a:solidFill>
                <a:latin typeface="Arial" panose="020B0604020202020204" pitchFamily="34" charset="0"/>
                <a:ea typeface="Arial" panose="020B0604020202020204" pitchFamily="34" charset="0"/>
                <a:cs typeface="Arial" panose="020B0604020202020204" pitchFamily="34" charset="0"/>
              </a:rPr>
              <a:t>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a:t>
            </a:r>
            <a:br>
              <a:rPr lang="en-GB" sz="3200" dirty="0">
                <a:latin typeface="Arial" panose="020B0604020202020204" pitchFamily="34" charset="0"/>
                <a:ea typeface="Arial" panose="020B0604020202020204" pitchFamily="34" charset="0"/>
                <a:cs typeface="Arial" panose="020B0604020202020204" pitchFamily="34" charset="0"/>
              </a:rPr>
            </a:br>
            <a:r>
              <a:rPr lang="en-GB" sz="3200" dirty="0">
                <a:solidFill>
                  <a:srgbClr val="000000"/>
                </a:solidFill>
                <a:latin typeface="Arial" panose="020B0604020202020204" pitchFamily="34" charset="0"/>
                <a:ea typeface="Arial" panose="020B0604020202020204" pitchFamily="34" charset="0"/>
                <a:cs typeface="Arial" panose="020B0604020202020204" pitchFamily="34" charset="0"/>
              </a:rPr>
              <a:t> </a:t>
            </a:r>
            <a:br>
              <a:rPr lang="en-GB" sz="3200" dirty="0">
                <a:latin typeface="Arial" panose="020B0604020202020204" pitchFamily="34" charset="0"/>
                <a:ea typeface="Arial" panose="020B0604020202020204" pitchFamily="34" charset="0"/>
                <a:cs typeface="Arial" panose="020B0604020202020204" pitchFamily="34" charset="0"/>
              </a:rPr>
            </a:b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(Note: If using the CIPD ‘My Learning Plan’, you may find it useful to self-assess against the behaviours: ‘</a:t>
            </a:r>
            <a:r>
              <a:rPr lang="en-GB" sz="1600" i="1" dirty="0">
                <a:solidFill>
                  <a:srgbClr val="000000"/>
                </a:solidFill>
                <a:latin typeface="Arial" panose="020B0604020202020204" pitchFamily="34" charset="0"/>
                <a:ea typeface="Arial" panose="020B0604020202020204" pitchFamily="34" charset="0"/>
                <a:cs typeface="Arial" panose="020B0604020202020204" pitchFamily="34" charset="0"/>
              </a:rPr>
              <a:t>Working</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Inclusively’ and ‘Passion for Learning’ </a:t>
            </a:r>
            <a:r>
              <a:rPr lang="en-GB" sz="2000" i="1" dirty="0">
                <a:latin typeface="Arial" panose="020B0604020202020204" pitchFamily="34" charset="0"/>
                <a:ea typeface="Arial" panose="020B0604020202020204" pitchFamily="34" charset="0"/>
                <a:cs typeface="Arial" panose="020B0604020202020204" pitchFamily="34" charset="0"/>
              </a:rPr>
              <a:t>(along with other relevant areas) as this will stimulate development ideas around the areas at Q1 and Q2 above. (However, there is no requirement to provide copies of these self-assessment pages.)</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Your Learning Plan activities can be ‘copied and pasted’ into your assignment document, and edited so that you are not adding unnecessarily to your word count.)</a:t>
            </a:r>
            <a:endParaRPr lang="en-GB" sz="32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11276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12EE7-B180-3C25-F5DE-96B5AECF07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1F6A27-A903-1652-3F07-BF035C8E43FD}"/>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4F52C8CA-5305-7C30-5BF4-B162912F703C}"/>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106655633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4943C1-49B4-1322-8D46-497D74361A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17E65A-A86B-4E33-B518-3C955626BD03}"/>
              </a:ext>
            </a:extLst>
          </p:cNvPr>
          <p:cNvSpPr>
            <a:spLocks noGrp="1"/>
          </p:cNvSpPr>
          <p:nvPr>
            <p:ph type="title"/>
          </p:nvPr>
        </p:nvSpPr>
        <p:spPr>
          <a:xfrm>
            <a:off x="609600" y="274637"/>
            <a:ext cx="10972800" cy="5259060"/>
          </a:xfrm>
        </p:spPr>
        <p:txBody>
          <a:bodyPr>
            <a:normAutofit fontScale="90000"/>
          </a:bodyPr>
          <a:lstStyle/>
          <a:p>
            <a:pPr marL="0" indent="0">
              <a:lnSpc>
                <a:spcPct val="107000"/>
              </a:lnSpc>
              <a:buNone/>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the impact of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previous </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learning activities (i.e., not the activities planned at Q4 above) on your behaviour and performance.  The selected activities may be any formal/planned or informal/unplanned activities undertaken in the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last 12 months</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which you consider to have impacted your behaviour and performance.  (AC 3.4)</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B67044-AD12-33A4-19B6-024DAC3DC3E7}"/>
              </a:ext>
            </a:extLst>
          </p:cNvPr>
          <p:cNvSpPr>
            <a:spLocks noGrp="1"/>
          </p:cNvSpPr>
          <p:nvPr>
            <p:ph idx="1"/>
          </p:nvPr>
        </p:nvSpPr>
        <p:spPr/>
        <p:txBody>
          <a:bodyPr>
            <a:normAutofit/>
          </a:bodyPr>
          <a:lstStyle/>
          <a:p>
            <a:pPr marL="0" indent="0">
              <a:lnSpc>
                <a:spcPct val="107000"/>
              </a:lnSpc>
              <a:buNone/>
            </a:pPr>
            <a:r>
              <a:rPr lang="en-GB" sz="1800" dirty="0">
                <a:solidFill>
                  <a:srgbClr val="FF0000"/>
                </a:solidFill>
                <a:latin typeface="Arial" panose="020B0604020202020204" pitchFamily="34" charset="0"/>
                <a:ea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8442644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1CF9D72-56D5-D6C0-DE7A-BD88A95ECF31}"/>
              </a:ext>
            </a:extLst>
          </p:cNvPr>
          <p:cNvSpPr txBox="1"/>
          <p:nvPr/>
        </p:nvSpPr>
        <p:spPr>
          <a:xfrm>
            <a:off x="767408" y="332656"/>
            <a:ext cx="10873208" cy="4354334"/>
          </a:xfrm>
          <a:prstGeom prst="rect">
            <a:avLst/>
          </a:prstGeom>
          <a:noFill/>
        </p:spPr>
        <p:txBody>
          <a:bodyPr wrap="square">
            <a:spAutoFit/>
          </a:bodyPr>
          <a:lstStyle/>
          <a:p>
            <a:pPr>
              <a:lnSpc>
                <a:spcPct val="107000"/>
              </a:lnSpc>
            </a:pP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formulate a range of appropriate CPD options to support ongoing learning</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a:t>
            </a:r>
            <a:endParaRPr lang="en-GB" sz="3200" dirty="0">
              <a:latin typeface="Arial" panose="020B0604020202020204" pitchFamily="34" charset="0"/>
              <a:ea typeface="Arial" panose="020B0604020202020204" pitchFamily="34" charset="0"/>
              <a:cs typeface="Arial" panose="020B0604020202020204" pitchFamily="34" charset="0"/>
            </a:endParaRPr>
          </a:p>
          <a:p>
            <a:pPr>
              <a:lnSpc>
                <a:spcPct val="110000"/>
              </a:lnSpc>
              <a:spcAft>
                <a:spcPts val="800"/>
              </a:spcAft>
            </a:pP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Following on from your self-assessment, identify a range of formal or informal development activities and add these to your CPD Plan/document. Provide a brief explanation as to why you have selected these activities. (AC 3.3). </a:t>
            </a:r>
            <a:r>
              <a:rPr lang="en-GB" sz="32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3.3</a:t>
            </a:r>
            <a:endParaRPr lang="en-GB" sz="3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66518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96FE3-C599-71BF-EBA4-98822D334F0C}"/>
              </a:ext>
            </a:extLst>
          </p:cNvPr>
          <p:cNvSpPr>
            <a:spLocks noGrp="1"/>
          </p:cNvSpPr>
          <p:nvPr>
            <p:ph type="title"/>
          </p:nvPr>
        </p:nvSpPr>
        <p:spPr/>
        <p:txBody>
          <a:bodyPr>
            <a:normAutofit fontScale="90000"/>
          </a:bodyPr>
          <a:lstStyle/>
          <a:p>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Review of last 12 months &amp; plan for future development </a:t>
            </a:r>
            <a:endParaRPr lang="en-GB" dirty="0"/>
          </a:p>
        </p:txBody>
      </p:sp>
      <p:sp>
        <p:nvSpPr>
          <p:cNvPr id="3" name="Content Placeholder 2">
            <a:extLst>
              <a:ext uri="{FF2B5EF4-FFF2-40B4-BE49-F238E27FC236}">
                <a16:creationId xmlns:a16="http://schemas.microsoft.com/office/drawing/2014/main" id="{F8DB8A53-CE6C-348C-81D0-053EB65003F8}"/>
              </a:ext>
            </a:extLst>
          </p:cNvPr>
          <p:cNvSpPr>
            <a:spLocks noGrp="1"/>
          </p:cNvSpPr>
          <p:nvPr>
            <p:ph idx="1"/>
          </p:nvPr>
        </p:nvSpPr>
        <p:spPr/>
        <p:txBody>
          <a:bodyPr/>
          <a:lstStyle/>
          <a:p>
            <a:pPr marL="0" indent="0">
              <a:buNone/>
            </a:pPr>
            <a:r>
              <a:rPr lang="en-GB" dirty="0"/>
              <a:t>- self reflection and feedback from others: what are you strengths? Areas for development? Actions you’re going to take to get better?</a:t>
            </a:r>
          </a:p>
          <a:p>
            <a:pPr marL="0" indent="0">
              <a:buNone/>
            </a:pPr>
            <a:endParaRPr lang="en-GB" dirty="0"/>
          </a:p>
          <a:p>
            <a:pPr marL="0" indent="0">
              <a:buNone/>
            </a:pPr>
            <a:r>
              <a:rPr lang="en-GB" dirty="0"/>
              <a:t>- Identifying developments: what development has worked for you? What didn’t? </a:t>
            </a:r>
          </a:p>
        </p:txBody>
      </p:sp>
    </p:spTree>
    <p:extLst>
      <p:ext uri="{BB962C8B-B14F-4D97-AF65-F5344CB8AC3E}">
        <p14:creationId xmlns:p14="http://schemas.microsoft.com/office/powerpoint/2010/main" val="295902764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1988E-CA1C-0E28-6AF4-CA7042DCD3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FC615C-E724-3203-A625-851014349CE0}"/>
              </a:ext>
            </a:extLst>
          </p:cNvPr>
          <p:cNvSpPr>
            <a:spLocks noGrp="1"/>
          </p:cNvSpPr>
          <p:nvPr>
            <p:ph type="title"/>
          </p:nvPr>
        </p:nvSpPr>
        <p:spPr>
          <a:xfrm>
            <a:off x="609600" y="1340768"/>
            <a:ext cx="10972800" cy="4032448"/>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your own approach to working inclusively and building positive working relationships with others. (AC 2.3)</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256256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CCF7-FF55-FF50-3B9B-94428BAF27B3}"/>
              </a:ext>
            </a:extLst>
          </p:cNvPr>
          <p:cNvSpPr>
            <a:spLocks noGrp="1"/>
          </p:cNvSpPr>
          <p:nvPr>
            <p:ph type="title"/>
          </p:nvPr>
        </p:nvSpPr>
        <p:spPr/>
        <p:txBody>
          <a:bodyPr>
            <a:normAutofit fontScale="90000"/>
          </a:bodyPr>
          <a:lstStyle/>
          <a:p>
            <a:r>
              <a:rPr lang="en-GB" dirty="0"/>
              <a:t>Inclusively &amp; positive working relationships..</a:t>
            </a:r>
          </a:p>
        </p:txBody>
      </p:sp>
      <p:sp>
        <p:nvSpPr>
          <p:cNvPr id="3" name="Content Placeholder 2">
            <a:extLst>
              <a:ext uri="{FF2B5EF4-FFF2-40B4-BE49-F238E27FC236}">
                <a16:creationId xmlns:a16="http://schemas.microsoft.com/office/drawing/2014/main" id="{17A4B551-7963-579D-60E3-5BC512519852}"/>
              </a:ext>
            </a:extLst>
          </p:cNvPr>
          <p:cNvSpPr>
            <a:spLocks noGrp="1"/>
          </p:cNvSpPr>
          <p:nvPr>
            <p:ph idx="1"/>
          </p:nvPr>
        </p:nvSpPr>
        <p:spPr/>
        <p:txBody>
          <a:bodyPr/>
          <a:lstStyle/>
          <a:p>
            <a:r>
              <a:rPr lang="en-GB" dirty="0"/>
              <a:t>How have you included people? </a:t>
            </a:r>
          </a:p>
          <a:p>
            <a:r>
              <a:rPr lang="en-GB" dirty="0"/>
              <a:t>How have you valued diversity?</a:t>
            </a:r>
          </a:p>
          <a:p>
            <a:r>
              <a:rPr lang="en-GB" dirty="0"/>
              <a:t>How have you developed positive working relationships?</a:t>
            </a:r>
          </a:p>
          <a:p>
            <a:r>
              <a:rPr lang="en-GB" dirty="0"/>
              <a:t>Why is this important?</a:t>
            </a:r>
          </a:p>
          <a:p>
            <a:pPr marL="0" indent="0">
              <a:buNone/>
            </a:pPr>
            <a:endParaRPr lang="en-GB" dirty="0"/>
          </a:p>
          <a:p>
            <a:r>
              <a:rPr lang="en-GB" dirty="0"/>
              <a:t>Use references to back up points</a:t>
            </a:r>
          </a:p>
        </p:txBody>
      </p:sp>
    </p:spTree>
    <p:extLst>
      <p:ext uri="{BB962C8B-B14F-4D97-AF65-F5344CB8AC3E}">
        <p14:creationId xmlns:p14="http://schemas.microsoft.com/office/powerpoint/2010/main" val="423681062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03630-AB7C-0317-E419-720CCD920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D343F5-2E10-B778-E122-0C6A1CFCC4B4}"/>
              </a:ext>
            </a:extLst>
          </p:cNvPr>
          <p:cNvSpPr>
            <a:spLocks noGrp="1"/>
          </p:cNvSpPr>
          <p:nvPr>
            <p:ph type="title"/>
          </p:nvPr>
        </p:nvSpPr>
        <p:spPr>
          <a:xfrm>
            <a:off x="609600" y="769268"/>
            <a:ext cx="10972800" cy="4171900"/>
          </a:xfrm>
        </p:spPr>
        <p:txBody>
          <a:bodyPr>
            <a:normAutofit/>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Explore how the role of a people professional (specialist or generalist) is evolving and the implications this has for your CPD. (AC 3.1)</a:t>
            </a:r>
            <a:endParaRPr lang="en-GB" sz="44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757437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3FB1-4059-B919-47CB-D9EC23C47A41}"/>
              </a:ext>
            </a:extLst>
          </p:cNvPr>
          <p:cNvSpPr>
            <a:spLocks noGrp="1"/>
          </p:cNvSpPr>
          <p:nvPr>
            <p:ph type="title"/>
          </p:nvPr>
        </p:nvSpPr>
        <p:spPr/>
        <p:txBody>
          <a:bodyPr/>
          <a:lstStyle/>
          <a:p>
            <a:r>
              <a:rPr lang="en-GB" dirty="0"/>
              <a:t>How is the profession changing?</a:t>
            </a:r>
          </a:p>
        </p:txBody>
      </p:sp>
      <p:sp>
        <p:nvSpPr>
          <p:cNvPr id="3" name="Content Placeholder 2">
            <a:extLst>
              <a:ext uri="{FF2B5EF4-FFF2-40B4-BE49-F238E27FC236}">
                <a16:creationId xmlns:a16="http://schemas.microsoft.com/office/drawing/2014/main" id="{8A45D272-2D27-0DC4-BC3E-2CDFF8A157D7}"/>
              </a:ext>
            </a:extLst>
          </p:cNvPr>
          <p:cNvSpPr>
            <a:spLocks noGrp="1"/>
          </p:cNvSpPr>
          <p:nvPr>
            <p:ph idx="1"/>
          </p:nvPr>
        </p:nvSpPr>
        <p:spPr/>
        <p:txBody>
          <a:bodyPr/>
          <a:lstStyle/>
          <a:p>
            <a:r>
              <a:rPr lang="en-GB" dirty="0"/>
              <a:t>What are new expectations?</a:t>
            </a:r>
          </a:p>
          <a:p>
            <a:r>
              <a:rPr lang="en-GB" dirty="0"/>
              <a:t>What are the implications? What are the implications for you?</a:t>
            </a:r>
          </a:p>
        </p:txBody>
      </p:sp>
    </p:spTree>
    <p:extLst>
      <p:ext uri="{BB962C8B-B14F-4D97-AF65-F5344CB8AC3E}">
        <p14:creationId xmlns:p14="http://schemas.microsoft.com/office/powerpoint/2010/main" val="362489820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8D98B4-C5E8-7C82-1051-68A0B4DEB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00B4CE-333E-986F-EC8E-93980E34BE28}"/>
              </a:ext>
            </a:extLst>
          </p:cNvPr>
          <p:cNvSpPr>
            <a:spLocks noGrp="1"/>
          </p:cNvSpPr>
          <p:nvPr>
            <p:ph type="title"/>
          </p:nvPr>
        </p:nvSpPr>
        <p:spPr>
          <a:xfrm>
            <a:off x="609600" y="274638"/>
            <a:ext cx="10972800" cy="4810546"/>
          </a:xfrm>
        </p:spPr>
        <p:txBody>
          <a:bodyPr>
            <a:normAutofit fontScale="90000"/>
          </a:bodyPr>
          <a:lstStyle/>
          <a:p>
            <a:pPr>
              <a:lnSpc>
                <a:spcPct val="107000"/>
              </a:lnSpc>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With reference to your responses for Q1 &amp; Q2,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and feedback on your behaviours or performance obtained from (at least) one other person</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assess your current strengths, weaknesses, and development needs.  Your response should include an explanation of the feedback received and how it has informed your self- assessment. (AC 3.2)</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8E13FE-486A-4F65-E2B6-970D5051F869}"/>
              </a:ext>
            </a:extLst>
          </p:cNvPr>
          <p:cNvSpPr>
            <a:spLocks noGrp="1"/>
          </p:cNvSpPr>
          <p:nvPr>
            <p:ph idx="1"/>
          </p:nvPr>
        </p:nvSpPr>
        <p:spPr>
          <a:xfrm>
            <a:off x="609600" y="3861047"/>
            <a:ext cx="10972800" cy="1656185"/>
          </a:xfrm>
        </p:spPr>
        <p:txBody>
          <a:bodyPr>
            <a:normAutofit/>
          </a:bodyPr>
          <a:lstStyle/>
          <a:p>
            <a:pPr>
              <a:lnSpc>
                <a:spcPct val="107000"/>
              </a:lnSpc>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34700271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96C23-7FEF-EDDC-7EB0-E2ECE4692DCE}"/>
              </a:ext>
            </a:extLst>
          </p:cNvPr>
          <p:cNvSpPr>
            <a:spLocks noGrp="1"/>
          </p:cNvSpPr>
          <p:nvPr>
            <p:ph type="title"/>
          </p:nvPr>
        </p:nvSpPr>
        <p:spPr/>
        <p:txBody>
          <a:bodyPr/>
          <a:lstStyle/>
          <a:p>
            <a:r>
              <a:rPr lang="en-GB" dirty="0"/>
              <a:t>Assess yourself </a:t>
            </a:r>
          </a:p>
        </p:txBody>
      </p:sp>
      <p:sp>
        <p:nvSpPr>
          <p:cNvPr id="3" name="Content Placeholder 2">
            <a:extLst>
              <a:ext uri="{FF2B5EF4-FFF2-40B4-BE49-F238E27FC236}">
                <a16:creationId xmlns:a16="http://schemas.microsoft.com/office/drawing/2014/main" id="{2311D542-E012-DD9E-2F1A-028F36378E85}"/>
              </a:ext>
            </a:extLst>
          </p:cNvPr>
          <p:cNvSpPr>
            <a:spLocks noGrp="1"/>
          </p:cNvSpPr>
          <p:nvPr>
            <p:ph idx="1"/>
          </p:nvPr>
        </p:nvSpPr>
        <p:spPr/>
        <p:txBody>
          <a:bodyPr/>
          <a:lstStyle/>
          <a:p>
            <a:r>
              <a:rPr lang="en-GB" dirty="0"/>
              <a:t>Self reflection</a:t>
            </a:r>
          </a:p>
          <a:p>
            <a:r>
              <a:rPr lang="en-GB" dirty="0"/>
              <a:t>Feedback from others (who is the person, how has this helped?)</a:t>
            </a:r>
          </a:p>
          <a:p>
            <a:r>
              <a:rPr lang="en-GB" dirty="0"/>
              <a:t>Strengths, weaknesses, development needs</a:t>
            </a:r>
          </a:p>
          <a:p>
            <a:r>
              <a:rPr lang="en-GB" dirty="0"/>
              <a:t>What you need to do to be “match fit”?</a:t>
            </a:r>
          </a:p>
        </p:txBody>
      </p:sp>
    </p:spTree>
    <p:extLst>
      <p:ext uri="{BB962C8B-B14F-4D97-AF65-F5344CB8AC3E}">
        <p14:creationId xmlns:p14="http://schemas.microsoft.com/office/powerpoint/2010/main" val="290830251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470F8-4B5D-9D7E-B526-6EAA3574B4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E24AE-3C60-13A6-E6D5-D8F510FECC59}"/>
              </a:ext>
            </a:extLst>
          </p:cNvPr>
          <p:cNvSpPr>
            <a:spLocks noGrp="1"/>
          </p:cNvSpPr>
          <p:nvPr>
            <p:ph type="title"/>
          </p:nvPr>
        </p:nvSpPr>
        <p:spPr>
          <a:xfrm>
            <a:off x="609600" y="51619"/>
            <a:ext cx="10972800" cy="6617741"/>
          </a:xfrm>
          <a:noFill/>
        </p:spPr>
        <p:txBody>
          <a:bodyPr>
            <a:noAutofit/>
          </a:bodyPr>
          <a:lstStyle/>
          <a:p>
            <a:pPr>
              <a:lnSpc>
                <a:spcPct val="107000"/>
              </a:lnSpc>
            </a:pPr>
            <a:r>
              <a:rPr lang="en-GB" sz="3600" dirty="0">
                <a:solidFill>
                  <a:srgbClr val="000000"/>
                </a:solidFill>
                <a:latin typeface="Arial" panose="020B0604020202020204" pitchFamily="34" charset="0"/>
                <a:ea typeface="Arial" panose="020B0604020202020204" pitchFamily="34" charset="0"/>
                <a:cs typeface="Arial" panose="020B0604020202020204" pitchFamily="34" charset="0"/>
              </a:rPr>
              <a:t>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a:t>
            </a:r>
            <a:br>
              <a:rPr lang="en-GB" sz="3200" dirty="0">
                <a:latin typeface="Arial" panose="020B0604020202020204" pitchFamily="34" charset="0"/>
                <a:ea typeface="Arial" panose="020B0604020202020204" pitchFamily="34" charset="0"/>
                <a:cs typeface="Arial" panose="020B0604020202020204" pitchFamily="34" charset="0"/>
              </a:rPr>
            </a:br>
            <a:r>
              <a:rPr lang="en-GB" sz="3200" dirty="0">
                <a:solidFill>
                  <a:srgbClr val="000000"/>
                </a:solidFill>
                <a:latin typeface="Arial" panose="020B0604020202020204" pitchFamily="34" charset="0"/>
                <a:ea typeface="Arial" panose="020B0604020202020204" pitchFamily="34" charset="0"/>
                <a:cs typeface="Arial" panose="020B0604020202020204" pitchFamily="34" charset="0"/>
              </a:rPr>
              <a:t> </a:t>
            </a:r>
            <a:br>
              <a:rPr lang="en-GB" sz="3200" dirty="0">
                <a:latin typeface="Arial" panose="020B0604020202020204" pitchFamily="34" charset="0"/>
                <a:ea typeface="Arial" panose="020B0604020202020204" pitchFamily="34" charset="0"/>
                <a:cs typeface="Arial" panose="020B0604020202020204" pitchFamily="34" charset="0"/>
              </a:rPr>
            </a:b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(Note: If using the CIPD ‘My Learning Plan’, you may find it useful to self-assess against the behaviours: ‘</a:t>
            </a:r>
            <a:r>
              <a:rPr lang="en-GB" sz="1600" i="1" dirty="0">
                <a:solidFill>
                  <a:srgbClr val="000000"/>
                </a:solidFill>
                <a:latin typeface="Arial" panose="020B0604020202020204" pitchFamily="34" charset="0"/>
                <a:ea typeface="Arial" panose="020B0604020202020204" pitchFamily="34" charset="0"/>
                <a:cs typeface="Arial" panose="020B0604020202020204" pitchFamily="34" charset="0"/>
              </a:rPr>
              <a:t>Working</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Inclusively’ and ‘Passion for Learning’ </a:t>
            </a:r>
            <a:r>
              <a:rPr lang="en-GB" sz="2000" i="1" dirty="0">
                <a:latin typeface="Arial" panose="020B0604020202020204" pitchFamily="34" charset="0"/>
                <a:ea typeface="Arial" panose="020B0604020202020204" pitchFamily="34" charset="0"/>
                <a:cs typeface="Arial" panose="020B0604020202020204" pitchFamily="34" charset="0"/>
              </a:rPr>
              <a:t>(along with other relevant areas) as this will stimulate development ideas around the areas at Q1 and Q2 above. (However, there is no requirement to provide copies of these self-assessment pages.)</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Your Learning Plan activities can be ‘copied and pasted’ into your assignment document, and edited so that you are not adding unnecessarily to your word count.)</a:t>
            </a:r>
            <a:endParaRPr lang="en-GB" sz="3200"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220575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98A3-EC9C-EF6D-1547-836996BBA61C}"/>
              </a:ext>
            </a:extLst>
          </p:cNvPr>
          <p:cNvSpPr>
            <a:spLocks noGrp="1"/>
          </p:cNvSpPr>
          <p:nvPr>
            <p:ph type="title"/>
          </p:nvPr>
        </p:nvSpPr>
        <p:spPr/>
        <p:txBody>
          <a:bodyPr/>
          <a:lstStyle/>
          <a:p>
            <a:r>
              <a:rPr lang="en-GB" dirty="0"/>
              <a:t>What are you going to do?</a:t>
            </a:r>
          </a:p>
        </p:txBody>
      </p:sp>
      <p:sp>
        <p:nvSpPr>
          <p:cNvPr id="3" name="Content Placeholder 2">
            <a:extLst>
              <a:ext uri="{FF2B5EF4-FFF2-40B4-BE49-F238E27FC236}">
                <a16:creationId xmlns:a16="http://schemas.microsoft.com/office/drawing/2014/main" id="{5CC9DC61-436F-E7D8-E8E1-9C3EFDE4CC03}"/>
              </a:ext>
            </a:extLst>
          </p:cNvPr>
          <p:cNvSpPr>
            <a:spLocks noGrp="1"/>
          </p:cNvSpPr>
          <p:nvPr>
            <p:ph idx="1"/>
          </p:nvPr>
        </p:nvSpPr>
        <p:spPr/>
        <p:txBody>
          <a:bodyPr/>
          <a:lstStyle/>
          <a:p>
            <a:r>
              <a:rPr lang="en-GB" dirty="0"/>
              <a:t>What activities? </a:t>
            </a:r>
          </a:p>
          <a:p>
            <a:pPr lvl="1"/>
            <a:r>
              <a:rPr lang="en-GB" dirty="0"/>
              <a:t>Formal</a:t>
            </a:r>
          </a:p>
          <a:p>
            <a:pPr lvl="1"/>
            <a:r>
              <a:rPr lang="en-GB" dirty="0"/>
              <a:t>informal learning</a:t>
            </a:r>
          </a:p>
          <a:p>
            <a:r>
              <a:rPr lang="en-GB" dirty="0"/>
              <a:t>Why do you want to achieve these?</a:t>
            </a:r>
          </a:p>
          <a:p>
            <a:pPr lvl="1"/>
            <a:r>
              <a:rPr lang="en-GB" dirty="0"/>
              <a:t>What’s your learning style?</a:t>
            </a:r>
          </a:p>
          <a:p>
            <a:pPr lvl="1"/>
            <a:r>
              <a:rPr lang="en-GB" dirty="0"/>
              <a:t>Method/approach/content?</a:t>
            </a:r>
          </a:p>
          <a:p>
            <a:pPr lvl="1"/>
            <a:r>
              <a:rPr lang="en-GB" dirty="0"/>
              <a:t>Introvert/extravert?</a:t>
            </a:r>
          </a:p>
        </p:txBody>
      </p:sp>
    </p:spTree>
    <p:extLst>
      <p:ext uri="{BB962C8B-B14F-4D97-AF65-F5344CB8AC3E}">
        <p14:creationId xmlns:p14="http://schemas.microsoft.com/office/powerpoint/2010/main" val="94527877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E0B46-9F7C-C293-40BF-EA04AA4752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7DCBEA-84AA-2537-650B-51F3BF2DE3B5}"/>
              </a:ext>
            </a:extLst>
          </p:cNvPr>
          <p:cNvSpPr>
            <a:spLocks noGrp="1"/>
          </p:cNvSpPr>
          <p:nvPr>
            <p:ph type="title"/>
          </p:nvPr>
        </p:nvSpPr>
        <p:spPr>
          <a:xfrm>
            <a:off x="609600" y="274637"/>
            <a:ext cx="10972800" cy="5259060"/>
          </a:xfrm>
        </p:spPr>
        <p:txBody>
          <a:bodyPr>
            <a:normAutofit fontScale="90000"/>
          </a:bodyPr>
          <a:lstStyle/>
          <a:p>
            <a:pPr marL="0" indent="0">
              <a:lnSpc>
                <a:spcPct val="107000"/>
              </a:lnSpc>
              <a:buNone/>
            </a:pP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Reflect on the impact of </a:t>
            </a:r>
            <a:r>
              <a:rPr lang="en-GB" sz="4400"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previous </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learning activities (i.e., not the activities planned at Q4 above) on your behaviour and performance.  The selected activities may be any formal/planned or informal/unplanned activities undertaken in the </a:t>
            </a:r>
            <a:r>
              <a:rPr lang="en-GB" sz="4400" u="sng" dirty="0">
                <a:solidFill>
                  <a:srgbClr val="000000"/>
                </a:solidFill>
                <a:latin typeface="Arial" panose="020B0604020202020204" pitchFamily="34" charset="0"/>
                <a:ea typeface="Arial" panose="020B0604020202020204" pitchFamily="34" charset="0"/>
                <a:cs typeface="Arial" panose="020B0604020202020204" pitchFamily="34" charset="0"/>
              </a:rPr>
              <a:t>last 12 months</a:t>
            </a:r>
            <a:r>
              <a:rPr lang="en-GB" sz="4400" dirty="0">
                <a:solidFill>
                  <a:srgbClr val="000000"/>
                </a:solidFill>
                <a:latin typeface="Arial" panose="020B0604020202020204" pitchFamily="34" charset="0"/>
                <a:ea typeface="Arial" panose="020B0604020202020204" pitchFamily="34" charset="0"/>
                <a:cs typeface="Arial" panose="020B0604020202020204" pitchFamily="34" charset="0"/>
              </a:rPr>
              <a:t>, which you consider to have impacted your behaviour and performance.  (AC 3.4)</a:t>
            </a:r>
            <a:endParaRPr lang="en-GB" sz="4400" dirty="0">
              <a:latin typeface="Arial" panose="020B0604020202020204" pitchFamily="34" charset="0"/>
              <a:ea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6556B9-8541-B6CE-8F80-7969453910DA}"/>
              </a:ext>
            </a:extLst>
          </p:cNvPr>
          <p:cNvSpPr>
            <a:spLocks noGrp="1"/>
          </p:cNvSpPr>
          <p:nvPr>
            <p:ph idx="1"/>
          </p:nvPr>
        </p:nvSpPr>
        <p:spPr/>
        <p:txBody>
          <a:bodyPr>
            <a:normAutofit/>
          </a:bodyPr>
          <a:lstStyle/>
          <a:p>
            <a:pPr marL="0" indent="0">
              <a:lnSpc>
                <a:spcPct val="107000"/>
              </a:lnSpc>
              <a:buNone/>
            </a:pPr>
            <a:r>
              <a:rPr lang="en-GB" sz="1800" dirty="0">
                <a:solidFill>
                  <a:srgbClr val="FF0000"/>
                </a:solidFill>
                <a:latin typeface="Arial" panose="020B0604020202020204" pitchFamily="34" charset="0"/>
                <a:ea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 </a:t>
            </a: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77055224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83999-C758-2329-9B04-CA7171FC55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30F01C5-92F4-3596-1546-ED596A75D2C2}"/>
              </a:ext>
            </a:extLst>
          </p:cNvPr>
          <p:cNvSpPr txBox="1"/>
          <p:nvPr/>
        </p:nvSpPr>
        <p:spPr>
          <a:xfrm>
            <a:off x="298944" y="404664"/>
            <a:ext cx="11594111" cy="4998484"/>
          </a:xfrm>
          <a:prstGeom prst="rect">
            <a:avLst/>
          </a:prstGeom>
          <a:noFill/>
        </p:spPr>
        <p:txBody>
          <a:bodyPr wrap="square">
            <a:spAutoFit/>
          </a:bodyPr>
          <a:lstStyle/>
          <a:p>
            <a:pPr>
              <a:lnSpc>
                <a:spcPct val="107000"/>
              </a:lnSpc>
            </a:pP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Be able to reflect on and draw conclusions about the effectiveness of development activities. </a:t>
            </a:r>
            <a:endParaRPr lang="en-GB" sz="3200" b="1"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Reflect on </a:t>
            </a:r>
            <a:r>
              <a:rPr lang="en-GB" sz="32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three</a:t>
            </a:r>
            <a:r>
              <a:rPr lang="en-GB" sz="3200" dirty="0">
                <a:solidFill>
                  <a:srgbClr val="000000"/>
                </a:solidFill>
                <a:effectLst/>
                <a:latin typeface="Arial" panose="020B0604020202020204" pitchFamily="34" charset="0"/>
                <a:ea typeface="Arial" panose="020B0604020202020204" pitchFamily="34" charset="0"/>
                <a:cs typeface="Arial" panose="020B0604020202020204" pitchFamily="34" charset="0"/>
              </a:rPr>
              <a:t> development activities, already undertaken, that have had an impact on your work behaviour or performance, explaining how they have impacted you. (Your reflections should be presented within your CPD Record document.) (AC 3.4)</a:t>
            </a:r>
            <a:endParaRPr lang="en-GB" sz="3200" dirty="0">
              <a:latin typeface="Arial" panose="020B0604020202020204" pitchFamily="34" charset="0"/>
              <a:ea typeface="Arial" panose="020B0604020202020204" pitchFamily="34" charset="0"/>
              <a:cs typeface="Arial" panose="020B0604020202020204" pitchFamily="34" charset="0"/>
            </a:endParaRPr>
          </a:p>
          <a:p>
            <a:pPr lvl="0">
              <a:lnSpc>
                <a:spcPct val="110000"/>
              </a:lnSpc>
              <a:spcAft>
                <a:spcPts val="800"/>
              </a:spcAft>
            </a:pPr>
            <a:r>
              <a:rPr lang="en-GB" sz="3200" i="1"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no requirement to include evidence of the use of references to wider reading for AC 3.4</a:t>
            </a:r>
            <a:endParaRPr lang="en-GB" sz="3200" dirty="0"/>
          </a:p>
        </p:txBody>
      </p:sp>
    </p:spTree>
    <p:extLst>
      <p:ext uri="{BB962C8B-B14F-4D97-AF65-F5344CB8AC3E}">
        <p14:creationId xmlns:p14="http://schemas.microsoft.com/office/powerpoint/2010/main" val="226593217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17357-356B-C5B1-47D0-0A566DDFE0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876B43-A9A6-7D08-97CD-3BD3D58DD80C}"/>
              </a:ext>
            </a:extLst>
          </p:cNvPr>
          <p:cNvSpPr>
            <a:spLocks noGrp="1"/>
          </p:cNvSpPr>
          <p:nvPr>
            <p:ph type="title"/>
          </p:nvPr>
        </p:nvSpPr>
        <p:spPr/>
        <p:txBody>
          <a:bodyPr/>
          <a:lstStyle/>
          <a:p>
            <a:r>
              <a:rPr lang="en-GB" dirty="0"/>
              <a:t>3.4 Additional guidance</a:t>
            </a:r>
          </a:p>
        </p:txBody>
      </p:sp>
      <p:sp>
        <p:nvSpPr>
          <p:cNvPr id="3" name="Content Placeholder 2">
            <a:extLst>
              <a:ext uri="{FF2B5EF4-FFF2-40B4-BE49-F238E27FC236}">
                <a16:creationId xmlns:a16="http://schemas.microsoft.com/office/drawing/2014/main" id="{6D657D94-13B9-3C07-8D10-AE5CED848B3E}"/>
              </a:ext>
            </a:extLst>
          </p:cNvPr>
          <p:cNvSpPr>
            <a:spLocks noGrp="1"/>
          </p:cNvSpPr>
          <p:nvPr>
            <p:ph idx="1"/>
          </p:nvPr>
        </p:nvSpPr>
        <p:spPr/>
        <p:txBody>
          <a:bodyPr>
            <a:normAutofit/>
          </a:bodyPr>
          <a:lstStyle/>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Present your reflections, attached to your assignment, as either </a:t>
            </a: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your own format CPD record, edited to include just the </a:t>
            </a:r>
            <a:r>
              <a:rPr lang="en-GB" b="1" dirty="0">
                <a:solidFill>
                  <a:srgbClr val="000000"/>
                </a:solidFill>
                <a:latin typeface="Arial" panose="020B0604020202020204" pitchFamily="34" charset="0"/>
                <a:ea typeface="Arial" panose="020B0604020202020204" pitchFamily="34" charset="0"/>
                <a:cs typeface="Arial" panose="020B0604020202020204" pitchFamily="34" charset="0"/>
              </a:rPr>
              <a:t>three</a:t>
            </a: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 selected activities, or</a:t>
            </a:r>
            <a:endParaRPr lang="en-GB" dirty="0">
              <a:latin typeface="Arial" panose="020B0604020202020204" pitchFamily="34" charset="0"/>
              <a:ea typeface="Arial" panose="020B0604020202020204" pitchFamily="34" charset="0"/>
              <a:cs typeface="Arial" panose="020B0604020202020204" pitchFamily="34" charset="0"/>
            </a:endParaRPr>
          </a:p>
          <a:p>
            <a:pPr marL="400050" indent="-285750">
              <a:lnSpc>
                <a:spcPct val="107000"/>
              </a:lnSpc>
            </a:pPr>
            <a:r>
              <a:rPr lang="en-GB" dirty="0">
                <a:solidFill>
                  <a:srgbClr val="000000"/>
                </a:solidFill>
                <a:latin typeface="Arial" panose="020B0604020202020204" pitchFamily="34" charset="0"/>
                <a:ea typeface="Arial" panose="020B0604020202020204" pitchFamily="34" charset="0"/>
                <a:cs typeface="Arial" panose="020B0604020202020204" pitchFamily="34" charset="0"/>
              </a:rPr>
              <a:t>a report (or reports) from the CIPD ‘My CPD Reflections’ tool.  </a:t>
            </a:r>
            <a:endParaRPr lang="en-GB"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4143045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4C2DF-8E94-8107-7EB1-FC096C5561C5}"/>
              </a:ext>
            </a:extLst>
          </p:cNvPr>
          <p:cNvSpPr>
            <a:spLocks noGrp="1"/>
          </p:cNvSpPr>
          <p:nvPr>
            <p:ph type="title"/>
          </p:nvPr>
        </p:nvSpPr>
        <p:spPr/>
        <p:txBody>
          <a:bodyPr/>
          <a:lstStyle/>
          <a:p>
            <a:r>
              <a:rPr lang="en-GB" dirty="0"/>
              <a:t>What have you done in the past?</a:t>
            </a:r>
          </a:p>
        </p:txBody>
      </p:sp>
      <p:sp>
        <p:nvSpPr>
          <p:cNvPr id="3" name="Content Placeholder 2">
            <a:extLst>
              <a:ext uri="{FF2B5EF4-FFF2-40B4-BE49-F238E27FC236}">
                <a16:creationId xmlns:a16="http://schemas.microsoft.com/office/drawing/2014/main" id="{A090D48E-73F0-3C69-3F3C-9876DB1B1182}"/>
              </a:ext>
            </a:extLst>
          </p:cNvPr>
          <p:cNvSpPr>
            <a:spLocks noGrp="1"/>
          </p:cNvSpPr>
          <p:nvPr>
            <p:ph idx="1"/>
          </p:nvPr>
        </p:nvSpPr>
        <p:spPr/>
        <p:txBody>
          <a:bodyPr/>
          <a:lstStyle/>
          <a:p>
            <a:r>
              <a:rPr lang="en-GB" dirty="0"/>
              <a:t>What did you do and why?</a:t>
            </a:r>
          </a:p>
          <a:p>
            <a:r>
              <a:rPr lang="en-GB" dirty="0"/>
              <a:t>What worked for you?</a:t>
            </a:r>
          </a:p>
          <a:p>
            <a:r>
              <a:rPr lang="en-GB" dirty="0"/>
              <a:t>What didn’t work for you?</a:t>
            </a:r>
          </a:p>
          <a:p>
            <a:r>
              <a:rPr lang="en-GB" dirty="0"/>
              <a:t>How did you know? What’s the impact?</a:t>
            </a:r>
          </a:p>
        </p:txBody>
      </p:sp>
    </p:spTree>
    <p:extLst>
      <p:ext uri="{BB962C8B-B14F-4D97-AF65-F5344CB8AC3E}">
        <p14:creationId xmlns:p14="http://schemas.microsoft.com/office/powerpoint/2010/main" val="298406101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1746" name="Rectangle 5"/>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MBTI Purpose</a:t>
            </a:r>
            <a:endParaRPr lang="en-US" dirty="0">
              <a:latin typeface="Arial" panose="020B0604020202020204" pitchFamily="34" charset="0"/>
              <a:cs typeface="Arial" panose="020B0604020202020204" pitchFamily="34" charset="0"/>
            </a:endParaRPr>
          </a:p>
        </p:txBody>
      </p:sp>
      <p:sp>
        <p:nvSpPr>
          <p:cNvPr id="257030" name="Rectangle 6"/>
          <p:cNvSpPr>
            <a:spLocks noGrp="1" noChangeArrowheads="1"/>
          </p:cNvSpPr>
          <p:nvPr>
            <p:ph idx="1"/>
          </p:nvPr>
        </p:nvSpPr>
        <p:spPr>
          <a:xfrm>
            <a:off x="372533" y="1705186"/>
            <a:ext cx="11311467" cy="3447627"/>
          </a:xfrm>
        </p:spPr>
        <p:txBody>
          <a:bodyPr>
            <a:normAutofit lnSpcReduction="10000"/>
          </a:bodyPr>
          <a:lstStyle/>
          <a:p>
            <a:pPr>
              <a:buFontTx/>
              <a:buNone/>
            </a:pPr>
            <a:r>
              <a:rPr lang="en-US" sz="2800" dirty="0">
                <a:latin typeface="Arial" panose="020B0604020202020204" pitchFamily="34" charset="0"/>
                <a:cs typeface="Arial" panose="020B0604020202020204" pitchFamily="34" charset="0"/>
              </a:rPr>
              <a:t>The MBTI instrument will help you to:</a:t>
            </a:r>
          </a:p>
          <a:p>
            <a:pPr marL="442913" indent="-442913"/>
            <a:r>
              <a:rPr lang="en-US" dirty="0">
                <a:latin typeface="Arial" panose="020B0604020202020204" pitchFamily="34" charset="0"/>
                <a:cs typeface="Arial" panose="020B0604020202020204" pitchFamily="34" charset="0"/>
              </a:rPr>
              <a:t>Learn about yourself, understanding where you fit in a framework that describes personality differences in positive and constructive ways.</a:t>
            </a:r>
          </a:p>
          <a:p>
            <a:pPr marL="442913" indent="-442913"/>
            <a:r>
              <a:rPr lang="en-US" dirty="0">
                <a:latin typeface="Arial" panose="020B0604020202020204" pitchFamily="34" charset="0"/>
                <a:cs typeface="Arial" panose="020B0604020202020204" pitchFamily="34" charset="0"/>
              </a:rPr>
              <a:t>Appreciate important differences between people, and understand how different types can work together in a complementary way.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57030">
                                            <p:txEl>
                                              <p:pRg st="0" end="0"/>
                                            </p:txEl>
                                          </p:spTgt>
                                        </p:tgtEl>
                                        <p:attrNameLst>
                                          <p:attrName>style.visibility</p:attrName>
                                        </p:attrNameLst>
                                      </p:cBhvr>
                                      <p:to>
                                        <p:strVal val="visible"/>
                                      </p:to>
                                    </p:set>
                                    <p:animEffect transition="in" filter="wipe(left)">
                                      <p:cBhvr>
                                        <p:cTn id="7" dur="500"/>
                                        <p:tgtEl>
                                          <p:spTgt spid="2570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57030">
                                            <p:txEl>
                                              <p:pRg st="1" end="1"/>
                                            </p:txEl>
                                          </p:spTgt>
                                        </p:tgtEl>
                                        <p:attrNameLst>
                                          <p:attrName>style.visibility</p:attrName>
                                        </p:attrNameLst>
                                      </p:cBhvr>
                                      <p:to>
                                        <p:strVal val="visible"/>
                                      </p:to>
                                    </p:set>
                                    <p:animEffect transition="in" filter="wipe(left)">
                                      <p:cBhvr>
                                        <p:cTn id="12" dur="500"/>
                                        <p:tgtEl>
                                          <p:spTgt spid="2570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57030">
                                            <p:txEl>
                                              <p:pRg st="2" end="2"/>
                                            </p:txEl>
                                          </p:spTgt>
                                        </p:tgtEl>
                                        <p:attrNameLst>
                                          <p:attrName>style.visibility</p:attrName>
                                        </p:attrNameLst>
                                      </p:cBhvr>
                                      <p:to>
                                        <p:strVal val="visible"/>
                                      </p:to>
                                    </p:set>
                                    <p:animEffect transition="in" filter="wipe(left)">
                                      <p:cBhvr>
                                        <p:cTn id="17" dur="500"/>
                                        <p:tgtEl>
                                          <p:spTgt spid="25703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30" grpId="0" build="p"/>
    </p:bld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Making it relevant to you</a:t>
            </a:r>
          </a:p>
        </p:txBody>
      </p:sp>
      <p:sp>
        <p:nvSpPr>
          <p:cNvPr id="32771" name="Content Placeholder 2"/>
          <p:cNvSpPr>
            <a:spLocks noGrp="1"/>
          </p:cNvSpPr>
          <p:nvPr>
            <p:ph idx="1"/>
          </p:nvPr>
        </p:nvSpPr>
        <p:spPr>
          <a:xfrm>
            <a:off x="3972560" y="2319866"/>
            <a:ext cx="6519650" cy="3800561"/>
          </a:xfrm>
        </p:spPr>
        <p:txBody>
          <a:bodyPr/>
          <a:lstStyle/>
          <a:p>
            <a:pPr marL="442913" indent="-442913"/>
            <a:r>
              <a:rPr lang="en-GB" dirty="0">
                <a:latin typeface="Arial" panose="020B0604020202020204" pitchFamily="34" charset="0"/>
                <a:cs typeface="Arial" panose="020B0604020202020204" pitchFamily="34" charset="0"/>
              </a:rPr>
              <a:t>Take a moment to reflect on what YOU want to get out of this session.</a:t>
            </a:r>
          </a:p>
          <a:p>
            <a:pPr marL="442913" indent="-442913"/>
            <a:r>
              <a:rPr lang="en-GB" dirty="0">
                <a:latin typeface="Arial" panose="020B0604020202020204" pitchFamily="34" charset="0"/>
                <a:cs typeface="Arial" panose="020B0604020202020204" pitchFamily="34" charset="0"/>
              </a:rPr>
              <a:t>The next slide will remind you of some of the general areas in which you can apply type. Which ones apply to you?</a:t>
            </a:r>
          </a:p>
        </p:txBody>
      </p:sp>
      <p:pic>
        <p:nvPicPr>
          <p:cNvPr id="32772" name="Picture 4" descr="signs_2.jpg"/>
          <p:cNvPicPr>
            <a:picLocks noChangeAspect="1"/>
          </p:cNvPicPr>
          <p:nvPr/>
        </p:nvPicPr>
        <p:blipFill>
          <a:blip r:embed="rId4" cstate="print"/>
          <a:srcRect r="13354"/>
          <a:stretch>
            <a:fillRect/>
          </a:stretch>
        </p:blipFill>
        <p:spPr bwMode="auto">
          <a:xfrm>
            <a:off x="1107064" y="1847320"/>
            <a:ext cx="2182813" cy="4010025"/>
          </a:xfrm>
          <a:prstGeom prst="rect">
            <a:avLst/>
          </a:prstGeom>
          <a:noFill/>
          <a:ln w="9525">
            <a:noFill/>
            <a:miter lim="800000"/>
            <a:headEnd/>
            <a:tailEnd/>
          </a:ln>
        </p:spPr>
      </p:pic>
    </p:spTree>
    <p:custDataLst>
      <p:tags r:id="rId1"/>
    </p:custData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p:cNvSpPr>
            <a:spLocks noGrp="1"/>
          </p:cNvSpPr>
          <p:nvPr>
            <p:ph type="title"/>
          </p:nvPr>
        </p:nvSpPr>
        <p:spPr>
          <a:xfrm>
            <a:off x="516467" y="306917"/>
            <a:ext cx="10515600" cy="887942"/>
          </a:xfrm>
        </p:spPr>
        <p:txBody>
          <a:bodyPr/>
          <a:lstStyle/>
          <a:p>
            <a:r>
              <a:rPr lang="en-GB" dirty="0">
                <a:latin typeface="Arial" panose="020B0604020202020204" pitchFamily="34" charset="0"/>
                <a:cs typeface="Arial" panose="020B0604020202020204" pitchFamily="34" charset="0"/>
              </a:rPr>
              <a:t>General application areas</a:t>
            </a:r>
          </a:p>
        </p:txBody>
      </p:sp>
      <p:sp>
        <p:nvSpPr>
          <p:cNvPr id="10243" name="Content Placeholder 2"/>
          <p:cNvSpPr>
            <a:spLocks noGrp="1"/>
          </p:cNvSpPr>
          <p:nvPr>
            <p:ph idx="1"/>
          </p:nvPr>
        </p:nvSpPr>
        <p:spPr>
          <a:xfrm>
            <a:off x="1159933" y="1194859"/>
            <a:ext cx="10360660" cy="5544608"/>
          </a:xfrm>
        </p:spPr>
        <p:txBody>
          <a:bodyPr>
            <a:noAutofit/>
          </a:bodyPr>
          <a:lstStyle/>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Self-understanding and individual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Communication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Team building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Management and leadership</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Coaching</a:t>
            </a:r>
          </a:p>
          <a:p>
            <a:pPr marL="457200" lvl="1" indent="-457200" eaLnBrk="1" hangingPunct="1">
              <a:buSzPct val="80000"/>
              <a:buFont typeface="Courier New" panose="02070309020205020404" pitchFamily="49" charset="0"/>
              <a:buChar char="o"/>
              <a:defRPr/>
            </a:pP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development</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Diversity and multicultural training</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Problem solving and conflict resolution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Career development and exploration</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Education and learning style</a:t>
            </a:r>
          </a:p>
          <a:p>
            <a:pPr marL="457200" lvl="1" indent="-457200" eaLnBrk="1" hangingPunct="1">
              <a:buSzPct val="80000"/>
              <a:buFont typeface="Courier New" panose="02070309020205020404" pitchFamily="49" charset="0"/>
              <a:buChar char="o"/>
              <a:defRPr/>
            </a:pPr>
            <a:r>
              <a:rPr lang="en-US" dirty="0">
                <a:latin typeface="Arial" panose="020B0604020202020204" pitchFamily="34" charset="0"/>
                <a:cs typeface="Arial" panose="020B0604020202020204" pitchFamily="34" charset="0"/>
              </a:rPr>
              <a:t>Relationships</a:t>
            </a:r>
            <a:endParaRPr lang="en-US" sz="3200"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wipe(left)">
                                      <p:cBhvr>
                                        <p:cTn id="7" dur="500"/>
                                        <p:tgtEl>
                                          <p:spTgt spid="1024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0243">
                                            <p:txEl>
                                              <p:pRg st="1" end="1"/>
                                            </p:txEl>
                                          </p:spTgt>
                                        </p:tgtEl>
                                        <p:attrNameLst>
                                          <p:attrName>style.visibility</p:attrName>
                                        </p:attrNameLst>
                                      </p:cBhvr>
                                      <p:to>
                                        <p:strVal val="visible"/>
                                      </p:to>
                                    </p:set>
                                    <p:animEffect transition="in" filter="wipe(left)">
                                      <p:cBhvr>
                                        <p:cTn id="10" dur="500"/>
                                        <p:tgtEl>
                                          <p:spTgt spid="1024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Effect transition="in" filter="wipe(left)">
                                      <p:cBhvr>
                                        <p:cTn id="13" dur="500"/>
                                        <p:tgtEl>
                                          <p:spTgt spid="1024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0243">
                                            <p:txEl>
                                              <p:pRg st="3" end="3"/>
                                            </p:txEl>
                                          </p:spTgt>
                                        </p:tgtEl>
                                        <p:attrNameLst>
                                          <p:attrName>style.visibility</p:attrName>
                                        </p:attrNameLst>
                                      </p:cBhvr>
                                      <p:to>
                                        <p:strVal val="visible"/>
                                      </p:to>
                                    </p:set>
                                    <p:animEffect transition="in" filter="wipe(left)">
                                      <p:cBhvr>
                                        <p:cTn id="16" dur="500"/>
                                        <p:tgtEl>
                                          <p:spTgt spid="1024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Effect transition="in" filter="wipe(left)">
                                      <p:cBhvr>
                                        <p:cTn id="19" dur="500"/>
                                        <p:tgtEl>
                                          <p:spTgt spid="10243">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0243">
                                            <p:txEl>
                                              <p:pRg st="5" end="5"/>
                                            </p:txEl>
                                          </p:spTgt>
                                        </p:tgtEl>
                                        <p:attrNameLst>
                                          <p:attrName>style.visibility</p:attrName>
                                        </p:attrNameLst>
                                      </p:cBhvr>
                                      <p:to>
                                        <p:strVal val="visible"/>
                                      </p:to>
                                    </p:set>
                                    <p:animEffect transition="in" filter="wipe(left)">
                                      <p:cBhvr>
                                        <p:cTn id="22" dur="500"/>
                                        <p:tgtEl>
                                          <p:spTgt spid="10243">
                                            <p:txEl>
                                              <p:pRg st="5" end="5"/>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Effect transition="in" filter="wipe(left)">
                                      <p:cBhvr>
                                        <p:cTn id="25" dur="500"/>
                                        <p:tgtEl>
                                          <p:spTgt spid="10243">
                                            <p:txEl>
                                              <p:pRg st="6" end="6"/>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10243">
                                            <p:txEl>
                                              <p:pRg st="7" end="7"/>
                                            </p:txEl>
                                          </p:spTgt>
                                        </p:tgtEl>
                                        <p:attrNameLst>
                                          <p:attrName>style.visibility</p:attrName>
                                        </p:attrNameLst>
                                      </p:cBhvr>
                                      <p:to>
                                        <p:strVal val="visible"/>
                                      </p:to>
                                    </p:set>
                                    <p:animEffect transition="in" filter="wipe(left)">
                                      <p:cBhvr>
                                        <p:cTn id="28" dur="500"/>
                                        <p:tgtEl>
                                          <p:spTgt spid="10243">
                                            <p:txEl>
                                              <p:pRg st="7" end="7"/>
                                            </p:txEl>
                                          </p:spTgt>
                                        </p:tgtEl>
                                      </p:cBhvr>
                                    </p:animEffect>
                                  </p:childTnLst>
                                </p:cTn>
                              </p:par>
                              <p:par>
                                <p:cTn id="29" presetID="22" presetClass="entr" presetSubtype="8" fill="hold" grpId="0" nodeType="with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Effect transition="in" filter="wipe(left)">
                                      <p:cBhvr>
                                        <p:cTn id="31" dur="500"/>
                                        <p:tgtEl>
                                          <p:spTgt spid="10243">
                                            <p:txEl>
                                              <p:pRg st="8" end="8"/>
                                            </p:tx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10243">
                                            <p:txEl>
                                              <p:pRg st="9" end="9"/>
                                            </p:txEl>
                                          </p:spTgt>
                                        </p:tgtEl>
                                        <p:attrNameLst>
                                          <p:attrName>style.visibility</p:attrName>
                                        </p:attrNameLst>
                                      </p:cBhvr>
                                      <p:to>
                                        <p:strVal val="visible"/>
                                      </p:to>
                                    </p:set>
                                    <p:animEffect transition="in" filter="wipe(left)">
                                      <p:cBhvr>
                                        <p:cTn id="34" dur="500"/>
                                        <p:tgtEl>
                                          <p:spTgt spid="10243">
                                            <p:txEl>
                                              <p:pRg st="9" end="9"/>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10243">
                                            <p:txEl>
                                              <p:pRg st="10" end="10"/>
                                            </p:txEl>
                                          </p:spTgt>
                                        </p:tgtEl>
                                        <p:attrNameLst>
                                          <p:attrName>style.visibility</p:attrName>
                                        </p:attrNameLst>
                                      </p:cBhvr>
                                      <p:to>
                                        <p:strVal val="visible"/>
                                      </p:to>
                                    </p:set>
                                    <p:animEffect transition="in" filter="wipe(left)">
                                      <p:cBhvr>
                                        <p:cTn id="37" dur="500"/>
                                        <p:tgtEl>
                                          <p:spTgt spid="1024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8" name="Picture 7" descr="Carl-Jung---GettyImages_3226504[1].jpg"/>
          <p:cNvPicPr>
            <a:picLocks noChangeAspect="1"/>
          </p:cNvPicPr>
          <p:nvPr/>
        </p:nvPicPr>
        <p:blipFill>
          <a:blip r:embed="rId4" cstate="print"/>
          <a:stretch>
            <a:fillRect/>
          </a:stretch>
        </p:blipFill>
        <p:spPr>
          <a:xfrm>
            <a:off x="10565573" y="2125661"/>
            <a:ext cx="1490685" cy="2208201"/>
          </a:xfrm>
          <a:prstGeom prst="rect">
            <a:avLst/>
          </a:prstGeom>
          <a:effectLst>
            <a:softEdge rad="63500"/>
          </a:effectLst>
        </p:spPr>
      </p:pic>
      <p:sp>
        <p:nvSpPr>
          <p:cNvPr id="34819" name="Rectangle 2"/>
          <p:cNvSpPr>
            <a:spLocks noGrp="1" noChangeArrowheads="1"/>
          </p:cNvSpPr>
          <p:nvPr>
            <p:ph type="title"/>
          </p:nvPr>
        </p:nvSpPr>
        <p:spPr>
          <a:xfrm>
            <a:off x="838200" y="365126"/>
            <a:ext cx="10515600" cy="820208"/>
          </a:xfrm>
        </p:spPr>
        <p:txBody>
          <a:bodyPr/>
          <a:lstStyle/>
          <a:p>
            <a:pPr eaLnBrk="1" hangingPunct="1"/>
            <a:r>
              <a:rPr lang="en-GB" dirty="0">
                <a:latin typeface="Arial" panose="020B0604020202020204" pitchFamily="34" charset="0"/>
                <a:cs typeface="Arial" panose="020B0604020202020204" pitchFamily="34" charset="0"/>
              </a:rPr>
              <a:t>History</a:t>
            </a:r>
            <a:endParaRPr lang="en-US" dirty="0">
              <a:latin typeface="Arial" panose="020B0604020202020204" pitchFamily="34" charset="0"/>
              <a:cs typeface="Arial" panose="020B0604020202020204" pitchFamily="34" charset="0"/>
            </a:endParaRPr>
          </a:p>
        </p:txBody>
      </p:sp>
      <p:sp>
        <p:nvSpPr>
          <p:cNvPr id="10" name="Content Placeholder 9"/>
          <p:cNvSpPr>
            <a:spLocks noGrp="1"/>
          </p:cNvSpPr>
          <p:nvPr>
            <p:ph idx="1"/>
          </p:nvPr>
        </p:nvSpPr>
        <p:spPr>
          <a:xfrm>
            <a:off x="135742" y="1392759"/>
            <a:ext cx="10515600" cy="4351338"/>
          </a:xfrm>
        </p:spPr>
        <p:txBody>
          <a:bodyPr>
            <a:normAutofit lnSpcReduction="10000"/>
          </a:bodyPr>
          <a:lstStyle/>
          <a:p>
            <a:pPr marL="442913" indent="-442913" eaLnBrk="1" hangingPunct="1">
              <a:lnSpc>
                <a:spcPct val="90000"/>
              </a:lnSpc>
            </a:pPr>
            <a:r>
              <a:rPr lang="en-US" dirty="0">
                <a:latin typeface="Arial" panose="020B0604020202020204" pitchFamily="34" charset="0"/>
                <a:cs typeface="Arial" panose="020B0604020202020204" pitchFamily="34" charset="0"/>
              </a:rPr>
              <a:t>The Indicator is based on the personality theories of the eminent Swiss psychologist Carl Jung. </a:t>
            </a:r>
          </a:p>
          <a:p>
            <a:pPr marL="442913" indent="-442913" eaLnBrk="1" hangingPunct="1">
              <a:lnSpc>
                <a:spcPct val="90000"/>
              </a:lnSpc>
            </a:pPr>
            <a:r>
              <a:rPr lang="en-US" dirty="0">
                <a:latin typeface="Arial" panose="020B0604020202020204" pitchFamily="34" charset="0"/>
                <a:cs typeface="Arial" panose="020B0604020202020204" pitchFamily="34" charset="0"/>
              </a:rPr>
              <a:t>The model was developed by two non-psychologists, Briggs and Myers, who wanted to give as many people as possible access to these powerful ideas.</a:t>
            </a:r>
          </a:p>
          <a:p>
            <a:pPr marL="442913" indent="-442913" eaLnBrk="1" hangingPunct="1">
              <a:lnSpc>
                <a:spcPct val="90000"/>
              </a:lnSpc>
            </a:pPr>
            <a:r>
              <a:rPr lang="en-US" dirty="0">
                <a:latin typeface="Arial" panose="020B0604020202020204" pitchFamily="34" charset="0"/>
                <a:cs typeface="Arial" panose="020B0604020202020204" pitchFamily="34" charset="0"/>
              </a:rPr>
              <a:t>It is one of the few models of personality that describes differences positively.</a:t>
            </a:r>
          </a:p>
          <a:p>
            <a:pPr marL="442913" indent="-442913" eaLnBrk="1" hangingPunct="1">
              <a:lnSpc>
                <a:spcPct val="90000"/>
              </a:lnSpc>
            </a:pPr>
            <a:r>
              <a:rPr lang="en-US" dirty="0">
                <a:latin typeface="Arial" panose="020B0604020202020204" pitchFamily="34" charset="0"/>
                <a:cs typeface="Arial" panose="020B0604020202020204" pitchFamily="34" charset="0"/>
              </a:rPr>
              <a:t>There are no better or worse types to be;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each type has its strengths and possible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pitfalls.</a:t>
            </a:r>
          </a:p>
        </p:txBody>
      </p:sp>
      <p:sp>
        <p:nvSpPr>
          <p:cNvPr id="34820" name="Text Box 9"/>
          <p:cNvSpPr txBox="1">
            <a:spLocks noChangeArrowheads="1"/>
          </p:cNvSpPr>
          <p:nvPr/>
        </p:nvSpPr>
        <p:spPr bwMode="auto">
          <a:xfrm>
            <a:off x="3521077" y="1557338"/>
            <a:ext cx="4175125" cy="366712"/>
          </a:xfrm>
          <a:prstGeom prst="rect">
            <a:avLst/>
          </a:prstGeom>
          <a:noFill/>
          <a:ln w="9525" algn="ctr">
            <a:noFill/>
            <a:miter lim="800000"/>
            <a:headEnd/>
            <a:tailEnd/>
          </a:ln>
        </p:spPr>
        <p:txBody>
          <a:bodyPr>
            <a:spAutoFit/>
          </a:bodyPr>
          <a:lstStyle/>
          <a:p>
            <a:endParaRPr lang="en-US"/>
          </a:p>
        </p:txBody>
      </p:sp>
      <p:pic>
        <p:nvPicPr>
          <p:cNvPr id="38922" name="Picture 10"/>
          <p:cNvPicPr>
            <a:picLocks noChangeAspect="1" noChangeArrowheads="1"/>
          </p:cNvPicPr>
          <p:nvPr/>
        </p:nvPicPr>
        <p:blipFill>
          <a:blip r:embed="rId5" cstate="print"/>
          <a:srcRect/>
          <a:stretch>
            <a:fillRect/>
          </a:stretch>
        </p:blipFill>
        <p:spPr bwMode="auto">
          <a:xfrm>
            <a:off x="8673296" y="4126699"/>
            <a:ext cx="3382962" cy="2557463"/>
          </a:xfrm>
          <a:prstGeom prst="rect">
            <a:avLst/>
          </a:prstGeom>
          <a:noFill/>
          <a:ln w="9525" algn="ctr">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wipe(left)">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0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2000"/>
                                        <p:tgtEl>
                                          <p:spTgt spid="8"/>
                                        </p:tgtEl>
                                      </p:cBhvr>
                                    </p:animEffect>
                                    <p:set>
                                      <p:cBhvr>
                                        <p:cTn id="15" dur="1" fill="hold">
                                          <p:stCondLst>
                                            <p:cond delay="1999"/>
                                          </p:stCondLst>
                                        </p:cTn>
                                        <p:tgtEl>
                                          <p:spTgt spid="8"/>
                                        </p:tgtEl>
                                        <p:attrNameLst>
                                          <p:attrName>style.visibility</p:attrName>
                                        </p:attrNameLst>
                                      </p:cBhvr>
                                      <p:to>
                                        <p:strVal val="hidden"/>
                                      </p:to>
                                    </p:set>
                                  </p:childTnLst>
                                </p:cTn>
                              </p:par>
                            </p:childTnLst>
                          </p:cTn>
                        </p:par>
                        <p:par>
                          <p:cTn id="16" fill="hold">
                            <p:stCondLst>
                              <p:cond delay="2000"/>
                            </p:stCondLst>
                            <p:childTnLst>
                              <p:par>
                                <p:cTn id="17" presetID="22" presetClass="entr" presetSubtype="8" fill="hold" nodeType="after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wipe(left)">
                                      <p:cBhvr>
                                        <p:cTn id="19" dur="500"/>
                                        <p:tgtEl>
                                          <p:spTgt spid="10">
                                            <p:txEl>
                                              <p:pRg st="1" end="1"/>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8922"/>
                                        </p:tgtEl>
                                        <p:attrNameLst>
                                          <p:attrName>style.visibility</p:attrName>
                                        </p:attrNameLst>
                                      </p:cBhvr>
                                      <p:to>
                                        <p:strVal val="visible"/>
                                      </p:to>
                                    </p:set>
                                    <p:animEffect transition="in" filter="fade">
                                      <p:cBhvr>
                                        <p:cTn id="22" dur="1000"/>
                                        <p:tgtEl>
                                          <p:spTgt spid="3892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1000"/>
                                        <p:tgtEl>
                                          <p:spTgt spid="38922"/>
                                        </p:tgtEl>
                                      </p:cBhvr>
                                    </p:animEffect>
                                    <p:set>
                                      <p:cBhvr>
                                        <p:cTn id="27" dur="1" fill="hold">
                                          <p:stCondLst>
                                            <p:cond delay="999"/>
                                          </p:stCondLst>
                                        </p:cTn>
                                        <p:tgtEl>
                                          <p:spTgt spid="38922"/>
                                        </p:tgtEl>
                                        <p:attrNameLst>
                                          <p:attrName>style.visibility</p:attrName>
                                        </p:attrNameLst>
                                      </p:cBhvr>
                                      <p:to>
                                        <p:strVal val="hidden"/>
                                      </p:to>
                                    </p:set>
                                  </p:childTnLst>
                                </p:cTn>
                              </p:par>
                            </p:childTnLst>
                          </p:cTn>
                        </p:par>
                        <p:par>
                          <p:cTn id="28" fill="hold">
                            <p:stCondLst>
                              <p:cond delay="1000"/>
                            </p:stCondLst>
                            <p:childTnLst>
                              <p:par>
                                <p:cTn id="29" presetID="22" presetClass="entr" presetSubtype="8" fill="hold" nodeType="after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Effect transition="in" filter="wipe(left)">
                                      <p:cBhvr>
                                        <p:cTn id="31" dur="500"/>
                                        <p:tgtEl>
                                          <p:spTgt spid="10">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10">
                                            <p:txEl>
                                              <p:pRg st="3" end="3"/>
                                            </p:txEl>
                                          </p:spTgt>
                                        </p:tgtEl>
                                        <p:attrNameLst>
                                          <p:attrName>style.visibility</p:attrName>
                                        </p:attrNameLst>
                                      </p:cBhvr>
                                      <p:to>
                                        <p:strVal val="visible"/>
                                      </p:to>
                                    </p:set>
                                    <p:animEffect transition="in" filter="wipe(left)">
                                      <p:cBhvr>
                                        <p:cTn id="36"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Research</a:t>
            </a:r>
            <a:endParaRPr lang="en-US" dirty="0">
              <a:latin typeface="Arial" panose="020B0604020202020204" pitchFamily="34" charset="0"/>
              <a:cs typeface="Arial" panose="020B0604020202020204" pitchFamily="34" charset="0"/>
            </a:endParaRPr>
          </a:p>
        </p:txBody>
      </p:sp>
      <p:sp>
        <p:nvSpPr>
          <p:cNvPr id="260099" name="Rectangle 3"/>
          <p:cNvSpPr>
            <a:spLocks noGrp="1" noChangeArrowheads="1"/>
          </p:cNvSpPr>
          <p:nvPr>
            <p:ph idx="1"/>
          </p:nvPr>
        </p:nvSpPr>
        <p:spPr>
          <a:xfrm>
            <a:off x="401982" y="1903012"/>
            <a:ext cx="11100904"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Over 20 years of research went into the MBTI questionnaire before it was published.</a:t>
            </a:r>
          </a:p>
          <a:p>
            <a:pPr marL="442800" indent="-442800" eaLnBrk="1" hangingPunct="1"/>
            <a:r>
              <a:rPr lang="en-US" dirty="0">
                <a:latin typeface="Arial" panose="020B0604020202020204" pitchFamily="34" charset="0"/>
                <a:cs typeface="Arial" panose="020B0604020202020204" pitchFamily="34" charset="0"/>
              </a:rPr>
              <a:t>There are over 10,000 research papers on the MBTI instrument, which provide strong support for its reliability and validity.</a:t>
            </a:r>
          </a:p>
          <a:p>
            <a:pPr marL="442800" indent="-442800" eaLnBrk="1" hangingPunct="1"/>
            <a:r>
              <a:rPr lang="en-US" dirty="0">
                <a:latin typeface="Arial" panose="020B0604020202020204" pitchFamily="34" charset="0"/>
                <a:cs typeface="Arial" panose="020B0604020202020204" pitchFamily="34" charset="0"/>
              </a:rPr>
              <a:t>The MBTI assessment continues to be refined and updated. Culturally sensitive forms have been published, including the UK MBTI Step I. It is available in 15 European languages.</a:t>
            </a:r>
          </a:p>
          <a:p>
            <a:pPr marL="442800" indent="-442800" eaLnBrk="1" hangingPunct="1"/>
            <a:r>
              <a:rPr lang="en-US" dirty="0">
                <a:latin typeface="Arial" panose="020B0604020202020204" pitchFamily="34" charset="0"/>
                <a:cs typeface="Arial" panose="020B0604020202020204" pitchFamily="34" charset="0"/>
              </a:rPr>
              <a:t>Authors from a wide range of backgrounds have written about the Indicator, and hundreds of practical, easy-to-read resources are available.</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0099">
                                            <p:txEl>
                                              <p:pRg st="0" end="0"/>
                                            </p:txEl>
                                          </p:spTgt>
                                        </p:tgtEl>
                                        <p:attrNameLst>
                                          <p:attrName>style.visibility</p:attrName>
                                        </p:attrNameLst>
                                      </p:cBhvr>
                                      <p:to>
                                        <p:strVal val="visible"/>
                                      </p:to>
                                    </p:set>
                                    <p:animEffect transition="in" filter="wipe(left)">
                                      <p:cBhvr>
                                        <p:cTn id="7" dur="500"/>
                                        <p:tgtEl>
                                          <p:spTgt spid="260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0099">
                                            <p:txEl>
                                              <p:pRg st="1" end="1"/>
                                            </p:txEl>
                                          </p:spTgt>
                                        </p:tgtEl>
                                        <p:attrNameLst>
                                          <p:attrName>style.visibility</p:attrName>
                                        </p:attrNameLst>
                                      </p:cBhvr>
                                      <p:to>
                                        <p:strVal val="visible"/>
                                      </p:to>
                                    </p:set>
                                    <p:animEffect transition="in" filter="wipe(left)">
                                      <p:cBhvr>
                                        <p:cTn id="12" dur="500"/>
                                        <p:tgtEl>
                                          <p:spTgt spid="260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0099">
                                            <p:txEl>
                                              <p:pRg st="2" end="2"/>
                                            </p:txEl>
                                          </p:spTgt>
                                        </p:tgtEl>
                                        <p:attrNameLst>
                                          <p:attrName>style.visibility</p:attrName>
                                        </p:attrNameLst>
                                      </p:cBhvr>
                                      <p:to>
                                        <p:strVal val="visible"/>
                                      </p:to>
                                    </p:set>
                                    <p:animEffect transition="in" filter="wipe(left)">
                                      <p:cBhvr>
                                        <p:cTn id="17" dur="500"/>
                                        <p:tgtEl>
                                          <p:spTgt spid="260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0099">
                                            <p:txEl>
                                              <p:pRg st="3" end="3"/>
                                            </p:txEl>
                                          </p:spTgt>
                                        </p:tgtEl>
                                        <p:attrNameLst>
                                          <p:attrName>style.visibility</p:attrName>
                                        </p:attrNameLst>
                                      </p:cBhvr>
                                      <p:to>
                                        <p:strVal val="visible"/>
                                      </p:to>
                                    </p:set>
                                    <p:animEffect transition="in" filter="wipe(left)">
                                      <p:cBhvr>
                                        <p:cTn id="22" dur="500"/>
                                        <p:tgtEl>
                                          <p:spTgt spid="260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0099" grpId="0" build="p"/>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6" name="Picture 5" descr="1.jpg"/>
          <p:cNvPicPr>
            <a:picLocks noChangeAspect="1"/>
          </p:cNvPicPr>
          <p:nvPr/>
        </p:nvPicPr>
        <p:blipFill>
          <a:blip r:embed="rId4" cstate="print"/>
          <a:srcRect l="38333" t="10556" r="15279" b="37917"/>
          <a:stretch>
            <a:fillRect/>
          </a:stretch>
        </p:blipFill>
        <p:spPr bwMode="auto">
          <a:xfrm>
            <a:off x="7971765" y="1982167"/>
            <a:ext cx="2401888" cy="2668587"/>
          </a:xfrm>
          <a:prstGeom prst="rect">
            <a:avLst/>
          </a:prstGeom>
          <a:noFill/>
          <a:ln w="9525">
            <a:noFill/>
            <a:miter lim="800000"/>
            <a:headEnd/>
            <a:tailEnd/>
          </a:ln>
        </p:spPr>
      </p:pic>
      <p:sp>
        <p:nvSpPr>
          <p:cNvPr id="36868" name="Rectangle 2"/>
          <p:cNvSpPr>
            <a:spLocks noGrp="1" noChangeArrowheads="1"/>
          </p:cNvSpPr>
          <p:nvPr>
            <p:ph type="title"/>
          </p:nvPr>
        </p:nvSpPr>
        <p:spPr>
          <a:xfrm>
            <a:off x="427382" y="232088"/>
            <a:ext cx="10515600" cy="1325563"/>
          </a:xfrm>
        </p:spPr>
        <p:txBody>
          <a:bodyPr/>
          <a:lstStyle/>
          <a:p>
            <a:r>
              <a:rPr lang="en-GB" dirty="0">
                <a:latin typeface="Arial" panose="020B0604020202020204" pitchFamily="34" charset="0"/>
                <a:cs typeface="Arial" panose="020B0604020202020204" pitchFamily="34" charset="0"/>
              </a:rPr>
              <a:t>What is a preference?</a:t>
            </a:r>
            <a:endParaRPr lang="en-US" dirty="0">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838200" y="2315956"/>
            <a:ext cx="10515600" cy="3872810"/>
          </a:xfrm>
        </p:spPr>
        <p:txBody>
          <a:bodyPr>
            <a:normAutofit fontScale="92500" lnSpcReduction="20000"/>
          </a:bodyPr>
          <a:lstStyle/>
          <a:p>
            <a:endParaRPr lang="en-GB" dirty="0"/>
          </a:p>
          <a:p>
            <a:endParaRPr lang="en-GB" dirty="0"/>
          </a:p>
          <a:p>
            <a:endParaRPr lang="en-GB" dirty="0"/>
          </a:p>
          <a:p>
            <a:endParaRPr lang="en-GB" dirty="0"/>
          </a:p>
          <a:p>
            <a:endParaRPr lang="en-GB" dirty="0"/>
          </a:p>
          <a:p>
            <a:pPr marL="0" indent="0">
              <a:buNone/>
            </a:pPr>
            <a:r>
              <a:rPr lang="en-GB" dirty="0">
                <a:latin typeface="Arial" panose="020B0604020202020204" pitchFamily="34" charset="0"/>
                <a:cs typeface="Arial" panose="020B0604020202020204" pitchFamily="34" charset="0"/>
              </a:rPr>
              <a:t>Write your signature…</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...now do it again with the OTHER hand!</a:t>
            </a:r>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wipe(left)">
                                      <p:cBhvr>
                                        <p:cTn id="7" dur="500"/>
                                        <p:tgtEl>
                                          <p:spTgt spid="8">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7" end="7"/>
                                            </p:txEl>
                                          </p:spTgt>
                                        </p:tgtEl>
                                        <p:attrNameLst>
                                          <p:attrName>style.visibility</p:attrName>
                                        </p:attrNameLst>
                                      </p:cBhvr>
                                      <p:to>
                                        <p:strVal val="visible"/>
                                      </p:to>
                                    </p:set>
                                    <p:animEffect transition="in" filter="wipe(left)">
                                      <p:cBhvr>
                                        <p:cTn id="12" dur="500"/>
                                        <p:tgtEl>
                                          <p:spTgt spid="8">
                                            <p:txEl>
                                              <p:pRg st="7" end="7"/>
                                            </p:txEl>
                                          </p:spTgt>
                                        </p:tgtEl>
                                      </p:cBhvr>
                                    </p:animEffect>
                                  </p:childTnLst>
                                </p:cTn>
                              </p:par>
                            </p:childTnLst>
                          </p:cTn>
                        </p:par>
                        <p:par>
                          <p:cTn id="13" fill="hold">
                            <p:stCondLst>
                              <p:cond delay="500"/>
                            </p:stCondLst>
                            <p:childTnLst>
                              <p:par>
                                <p:cTn id="14" presetID="63" presetClass="path" presetSubtype="0" accel="50000" decel="50000" fill="hold" nodeType="afterEffect">
                                  <p:stCondLst>
                                    <p:cond delay="0"/>
                                  </p:stCondLst>
                                  <p:childTnLst>
                                    <p:animMotion origin="layout" path="M 5E-6 2.96296E-6 L 0.1948 2.96296E-6 " pathEditMode="relative" rAng="0" ptsTypes="AA">
                                      <p:cBhvr>
                                        <p:cTn id="15" dur="2000" fill="hold"/>
                                        <p:tgtEl>
                                          <p:spTgt spid="6"/>
                                        </p:tgtEl>
                                        <p:attrNameLst>
                                          <p:attrName>ppt_x</p:attrName>
                                          <p:attrName>ppt_y</p:attrName>
                                        </p:attrNameLst>
                                      </p:cBhvr>
                                      <p:rCtr x="9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27383" y="62706"/>
            <a:ext cx="10515600" cy="1325563"/>
          </a:xfrm>
        </p:spPr>
        <p:txBody>
          <a:bodyPr/>
          <a:lstStyle/>
          <a:p>
            <a:r>
              <a:rPr lang="en-US" dirty="0">
                <a:latin typeface="Arial" panose="020B0604020202020204" pitchFamily="34" charset="0"/>
                <a:cs typeface="Arial" panose="020B0604020202020204" pitchFamily="34" charset="0"/>
              </a:rPr>
              <a:t>What was the difference?</a:t>
            </a:r>
          </a:p>
        </p:txBody>
      </p:sp>
      <p:sp>
        <p:nvSpPr>
          <p:cNvPr id="371715" name="Rectangle 3"/>
          <p:cNvSpPr>
            <a:spLocks noGrp="1" noChangeArrowheads="1"/>
          </p:cNvSpPr>
          <p:nvPr>
            <p:ph idx="1"/>
          </p:nvPr>
        </p:nvSpPr>
        <p:spPr>
          <a:xfrm>
            <a:off x="838200" y="2133600"/>
            <a:ext cx="4643945" cy="4724400"/>
          </a:xfrm>
        </p:spPr>
        <p:txBody>
          <a:bodyPr>
            <a:normAutofit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Preferred hand</a:t>
            </a:r>
          </a:p>
          <a:p>
            <a:pPr marL="442800" indent="-442800"/>
            <a:r>
              <a:rPr lang="en-GB" dirty="0">
                <a:latin typeface="Arial" panose="020B0604020202020204" pitchFamily="34" charset="0"/>
                <a:cs typeface="Arial" panose="020B0604020202020204" pitchFamily="34" charset="0"/>
              </a:rPr>
              <a:t>Feels natural, flowing and comfortable</a:t>
            </a:r>
          </a:p>
          <a:p>
            <a:pPr marL="442800" indent="-442800"/>
            <a:r>
              <a:rPr lang="en-GB" dirty="0">
                <a:latin typeface="Arial" panose="020B0604020202020204" pitchFamily="34" charset="0"/>
                <a:cs typeface="Arial" panose="020B0604020202020204" pitchFamily="34" charset="0"/>
              </a:rPr>
              <a:t>Didn’t think about it, just did it</a:t>
            </a:r>
          </a:p>
          <a:p>
            <a:pPr marL="442800" indent="-442800"/>
            <a:r>
              <a:rPr lang="en-GB" dirty="0">
                <a:latin typeface="Arial" panose="020B0604020202020204" pitchFamily="34" charset="0"/>
                <a:cs typeface="Arial" panose="020B0604020202020204" pitchFamily="34" charset="0"/>
              </a:rPr>
              <a:t>Quick, effortless and easy</a:t>
            </a:r>
          </a:p>
          <a:p>
            <a:pPr marL="442800" indent="-442800"/>
            <a:r>
              <a:rPr lang="en-GB" dirty="0">
                <a:latin typeface="Arial" panose="020B0604020202020204" pitchFamily="34" charset="0"/>
                <a:cs typeface="Arial" panose="020B0604020202020204" pitchFamily="34" charset="0"/>
              </a:rPr>
              <a:t>Looks distinctive, recognisably my work</a:t>
            </a:r>
          </a:p>
        </p:txBody>
      </p:sp>
      <p:sp>
        <p:nvSpPr>
          <p:cNvPr id="371716" name="Rectangle 4"/>
          <p:cNvSpPr>
            <a:spLocks noGrp="1" noChangeArrowheads="1"/>
          </p:cNvSpPr>
          <p:nvPr>
            <p:ph sz="half" idx="4294967295"/>
          </p:nvPr>
        </p:nvSpPr>
        <p:spPr>
          <a:xfrm>
            <a:off x="6709857" y="2133600"/>
            <a:ext cx="4419600" cy="4268787"/>
          </a:xfrm>
        </p:spPr>
        <p:txBody>
          <a:bodyPr>
            <a:normAutofit fontScale="92500" lnSpcReduction="10000"/>
          </a:bodyPr>
          <a:lstStyle/>
          <a:p>
            <a:pPr>
              <a:buFontTx/>
              <a:buNone/>
            </a:pPr>
            <a:r>
              <a:rPr lang="en-GB" dirty="0">
                <a:solidFill>
                  <a:schemeClr val="tx2"/>
                </a:solidFill>
                <a:latin typeface="Arial" panose="020B0604020202020204" pitchFamily="34" charset="0"/>
                <a:cs typeface="Arial" panose="020B0604020202020204" pitchFamily="34" charset="0"/>
              </a:rPr>
              <a:t>Non-preferred hand</a:t>
            </a:r>
          </a:p>
          <a:p>
            <a:pPr marL="442800" indent="-442800"/>
            <a:r>
              <a:rPr lang="en-GB" dirty="0">
                <a:latin typeface="Arial" panose="020B0604020202020204" pitchFamily="34" charset="0"/>
                <a:cs typeface="Arial" panose="020B0604020202020204" pitchFamily="34" charset="0"/>
              </a:rPr>
              <a:t>Feels unnatural, difficult and awkward</a:t>
            </a:r>
          </a:p>
          <a:p>
            <a:pPr marL="442800" indent="-442800"/>
            <a:r>
              <a:rPr lang="en-GB" dirty="0">
                <a:latin typeface="Arial" panose="020B0604020202020204" pitchFamily="34" charset="0"/>
                <a:cs typeface="Arial" panose="020B0604020202020204" pitchFamily="34" charset="0"/>
              </a:rPr>
              <a:t>Required concentration to do it</a:t>
            </a:r>
          </a:p>
          <a:p>
            <a:pPr marL="442800" indent="-442800"/>
            <a:r>
              <a:rPr lang="en-GB" dirty="0">
                <a:latin typeface="Arial" panose="020B0604020202020204" pitchFamily="34" charset="0"/>
                <a:cs typeface="Arial" panose="020B0604020202020204" pitchFamily="34" charset="0"/>
              </a:rPr>
              <a:t>Slow, jerky, takes more effort</a:t>
            </a:r>
          </a:p>
          <a:p>
            <a:pPr marL="442800" indent="-442800"/>
            <a:r>
              <a:rPr lang="en-GB" dirty="0">
                <a:latin typeface="Arial" panose="020B0604020202020204" pitchFamily="34" charset="0"/>
                <a:cs typeface="Arial" panose="020B0604020202020204" pitchFamily="34" charset="0"/>
              </a:rPr>
              <a:t>Not ‘me’, but gets easier with practice</a:t>
            </a:r>
          </a:p>
        </p:txBody>
      </p:sp>
      <p:sp>
        <p:nvSpPr>
          <p:cNvPr id="37893" name="TextBox 6"/>
          <p:cNvSpPr txBox="1">
            <a:spLocks noChangeArrowheads="1"/>
          </p:cNvSpPr>
          <p:nvPr/>
        </p:nvSpPr>
        <p:spPr bwMode="auto">
          <a:xfrm>
            <a:off x="4344194" y="1388269"/>
            <a:ext cx="3503612" cy="523875"/>
          </a:xfrm>
          <a:prstGeom prst="rect">
            <a:avLst/>
          </a:prstGeom>
          <a:noFill/>
          <a:ln w="9525">
            <a:noFill/>
            <a:miter lim="800000"/>
            <a:headEnd/>
            <a:tailEnd/>
          </a:ln>
        </p:spPr>
        <p:txBody>
          <a:bodyPr>
            <a:spAutoFit/>
          </a:bodyPr>
          <a:lstStyle/>
          <a:p>
            <a:r>
              <a:rPr lang="en-GB" sz="2800" b="1" i="1" dirty="0">
                <a:solidFill>
                  <a:schemeClr val="tx2"/>
                </a:solidFill>
                <a:latin typeface="Arial" panose="020B0604020202020204" pitchFamily="34" charset="0"/>
                <a:cs typeface="Arial" panose="020B0604020202020204" pitchFamily="34" charset="0"/>
              </a:rPr>
              <a:t>Typical</a:t>
            </a:r>
            <a:r>
              <a:rPr lang="en-GB" sz="2800" i="1" dirty="0">
                <a:solidFill>
                  <a:schemeClr val="tx2"/>
                </a:solidFill>
                <a:latin typeface="Arial" panose="020B0604020202020204" pitchFamily="34" charset="0"/>
                <a:cs typeface="Arial" panose="020B0604020202020204" pitchFamily="34" charset="0"/>
              </a:rPr>
              <a:t> </a:t>
            </a:r>
            <a:r>
              <a:rPr lang="en-GB" sz="2800" b="1" i="1" dirty="0">
                <a:solidFill>
                  <a:schemeClr val="tx2"/>
                </a:solidFill>
                <a:latin typeface="Arial" panose="020B0604020202020204" pitchFamily="34" charset="0"/>
                <a:cs typeface="Arial" panose="020B0604020202020204" pitchFamily="34" charset="0"/>
              </a:rPr>
              <a:t>responses:</a:t>
            </a:r>
            <a:endParaRPr lang="en-US" sz="2800" b="1" i="1" dirty="0">
              <a:solidFill>
                <a:schemeClr val="tx2"/>
              </a:solidFill>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par>
                          <p:cTn id="7" fill="hold">
                            <p:stCondLst>
                              <p:cond delay="0"/>
                            </p:stCondLst>
                            <p:childTnLst>
                              <p:par>
                                <p:cTn id="8" presetID="22" presetClass="entr" presetSubtype="8" fill="hold" grpId="0" nodeType="afterEffect">
                                  <p:stCondLst>
                                    <p:cond delay="0"/>
                                  </p:stCondLst>
                                  <p:childTnLst>
                                    <p:set>
                                      <p:cBhvr>
                                        <p:cTn id="9" dur="1" fill="hold">
                                          <p:stCondLst>
                                            <p:cond delay="0"/>
                                          </p:stCondLst>
                                        </p:cTn>
                                        <p:tgtEl>
                                          <p:spTgt spid="371715">
                                            <p:txEl>
                                              <p:pRg st="1" end="1"/>
                                            </p:txEl>
                                          </p:spTgt>
                                        </p:tgtEl>
                                        <p:attrNameLst>
                                          <p:attrName>style.visibility</p:attrName>
                                        </p:attrNameLst>
                                      </p:cBhvr>
                                      <p:to>
                                        <p:strVal val="visible"/>
                                      </p:to>
                                    </p:set>
                                    <p:animEffect transition="in" filter="wipe(left)">
                                      <p:cBhvr>
                                        <p:cTn id="10" dur="500"/>
                                        <p:tgtEl>
                                          <p:spTgt spid="37171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71715">
                                            <p:txEl>
                                              <p:pRg st="2" end="2"/>
                                            </p:txEl>
                                          </p:spTgt>
                                        </p:tgtEl>
                                        <p:attrNameLst>
                                          <p:attrName>style.visibility</p:attrName>
                                        </p:attrNameLst>
                                      </p:cBhvr>
                                      <p:to>
                                        <p:strVal val="visible"/>
                                      </p:to>
                                    </p:set>
                                    <p:animEffect transition="in" filter="wipe(left)">
                                      <p:cBhvr>
                                        <p:cTn id="13" dur="500"/>
                                        <p:tgtEl>
                                          <p:spTgt spid="37171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71715">
                                            <p:txEl>
                                              <p:pRg st="3" end="3"/>
                                            </p:txEl>
                                          </p:spTgt>
                                        </p:tgtEl>
                                        <p:attrNameLst>
                                          <p:attrName>style.visibility</p:attrName>
                                        </p:attrNameLst>
                                      </p:cBhvr>
                                      <p:to>
                                        <p:strVal val="visible"/>
                                      </p:to>
                                    </p:set>
                                    <p:animEffect transition="in" filter="wipe(left)">
                                      <p:cBhvr>
                                        <p:cTn id="16" dur="500"/>
                                        <p:tgtEl>
                                          <p:spTgt spid="37171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71715">
                                            <p:txEl>
                                              <p:pRg st="4" end="4"/>
                                            </p:txEl>
                                          </p:spTgt>
                                        </p:tgtEl>
                                        <p:attrNameLst>
                                          <p:attrName>style.visibility</p:attrName>
                                        </p:attrNameLst>
                                      </p:cBhvr>
                                      <p:to>
                                        <p:strVal val="visible"/>
                                      </p:to>
                                    </p:set>
                                    <p:animEffect transition="in" filter="wipe(left)">
                                      <p:cBhvr>
                                        <p:cTn id="19" dur="500"/>
                                        <p:tgtEl>
                                          <p:spTgt spid="37171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71716">
                                            <p:txEl>
                                              <p:pRg st="0" end="0"/>
                                            </p:txEl>
                                          </p:spTgt>
                                        </p:tgtEl>
                                        <p:attrNameLst>
                                          <p:attrName>style.visibility</p:attrName>
                                        </p:attrNameLst>
                                      </p:cBhvr>
                                      <p:to>
                                        <p:strVal val="visible"/>
                                      </p:to>
                                    </p:set>
                                  </p:childTnLst>
                                </p:cTn>
                              </p:par>
                            </p:childTnLst>
                          </p:cTn>
                        </p:par>
                        <p:par>
                          <p:cTn id="24" fill="hold">
                            <p:stCondLst>
                              <p:cond delay="0"/>
                            </p:stCondLst>
                            <p:childTnLst>
                              <p:par>
                                <p:cTn id="25" presetID="22" presetClass="entr" presetSubtype="8" fill="hold" grpId="0" nodeType="afterEffect">
                                  <p:stCondLst>
                                    <p:cond delay="0"/>
                                  </p:stCondLst>
                                  <p:childTnLst>
                                    <p:set>
                                      <p:cBhvr>
                                        <p:cTn id="26" dur="1" fill="hold">
                                          <p:stCondLst>
                                            <p:cond delay="0"/>
                                          </p:stCondLst>
                                        </p:cTn>
                                        <p:tgtEl>
                                          <p:spTgt spid="371716">
                                            <p:txEl>
                                              <p:pRg st="1" end="1"/>
                                            </p:txEl>
                                          </p:spTgt>
                                        </p:tgtEl>
                                        <p:attrNameLst>
                                          <p:attrName>style.visibility</p:attrName>
                                        </p:attrNameLst>
                                      </p:cBhvr>
                                      <p:to>
                                        <p:strVal val="visible"/>
                                      </p:to>
                                    </p:set>
                                    <p:animEffect transition="in" filter="wipe(left)">
                                      <p:cBhvr>
                                        <p:cTn id="27" dur="500"/>
                                        <p:tgtEl>
                                          <p:spTgt spid="371716">
                                            <p:txEl>
                                              <p:pRg st="1" end="1"/>
                                            </p:tx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371716">
                                            <p:txEl>
                                              <p:pRg st="2" end="2"/>
                                            </p:txEl>
                                          </p:spTgt>
                                        </p:tgtEl>
                                        <p:attrNameLst>
                                          <p:attrName>style.visibility</p:attrName>
                                        </p:attrNameLst>
                                      </p:cBhvr>
                                      <p:to>
                                        <p:strVal val="visible"/>
                                      </p:to>
                                    </p:set>
                                    <p:animEffect transition="in" filter="wipe(left)">
                                      <p:cBhvr>
                                        <p:cTn id="30" dur="500"/>
                                        <p:tgtEl>
                                          <p:spTgt spid="371716">
                                            <p:txEl>
                                              <p:pRg st="2" end="2"/>
                                            </p:txEl>
                                          </p:spTgt>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371716">
                                            <p:txEl>
                                              <p:pRg st="3" end="3"/>
                                            </p:txEl>
                                          </p:spTgt>
                                        </p:tgtEl>
                                        <p:attrNameLst>
                                          <p:attrName>style.visibility</p:attrName>
                                        </p:attrNameLst>
                                      </p:cBhvr>
                                      <p:to>
                                        <p:strVal val="visible"/>
                                      </p:to>
                                    </p:set>
                                    <p:animEffect transition="in" filter="wipe(left)">
                                      <p:cBhvr>
                                        <p:cTn id="33" dur="500"/>
                                        <p:tgtEl>
                                          <p:spTgt spid="371716">
                                            <p:txEl>
                                              <p:pRg st="3" end="3"/>
                                            </p:tx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371716">
                                            <p:txEl>
                                              <p:pRg st="4" end="4"/>
                                            </p:txEl>
                                          </p:spTgt>
                                        </p:tgtEl>
                                        <p:attrNameLst>
                                          <p:attrName>style.visibility</p:attrName>
                                        </p:attrNameLst>
                                      </p:cBhvr>
                                      <p:to>
                                        <p:strVal val="visible"/>
                                      </p:to>
                                    </p:set>
                                    <p:animEffect transition="in" filter="wipe(left)">
                                      <p:cBhvr>
                                        <p:cTn id="36" dur="500"/>
                                        <p:tgtEl>
                                          <p:spTgt spid="37171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P spid="371716" grpId="0" build="p"/>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pic>
        <p:nvPicPr>
          <p:cNvPr id="38916" name="Picture 4" descr="flag.jpg"/>
          <p:cNvPicPr>
            <a:picLocks noChangeAspect="1"/>
          </p:cNvPicPr>
          <p:nvPr/>
        </p:nvPicPr>
        <p:blipFill>
          <a:blip r:embed="rId4" cstate="print"/>
          <a:srcRect l="16100" t="7500" r="17236" b="4028"/>
          <a:stretch>
            <a:fillRect/>
          </a:stretch>
        </p:blipFill>
        <p:spPr bwMode="auto">
          <a:xfrm>
            <a:off x="9796951" y="2532410"/>
            <a:ext cx="1779008" cy="3218400"/>
          </a:xfrm>
          <a:prstGeom prst="rect">
            <a:avLst/>
          </a:prstGeom>
          <a:noFill/>
          <a:ln w="9525">
            <a:noFill/>
            <a:miter lim="800000"/>
            <a:headEnd/>
            <a:tailEnd/>
          </a:ln>
        </p:spPr>
      </p:pic>
      <p:sp>
        <p:nvSpPr>
          <p:cNvPr id="38914" name="Rectangle 5"/>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Things to remember</a:t>
            </a:r>
          </a:p>
        </p:txBody>
      </p:sp>
      <p:sp>
        <p:nvSpPr>
          <p:cNvPr id="263174" name="Rectangle 6"/>
          <p:cNvSpPr>
            <a:spLocks noGrp="1" noChangeArrowheads="1"/>
          </p:cNvSpPr>
          <p:nvPr>
            <p:ph idx="1"/>
          </p:nvPr>
        </p:nvSpPr>
        <p:spPr>
          <a:xfrm>
            <a:off x="388730" y="2133600"/>
            <a:ext cx="8993809" cy="4724400"/>
          </a:xfrm>
        </p:spPr>
        <p:txBody>
          <a:bodyPr>
            <a:normAutofit fontScale="92500" lnSpcReduction="10000"/>
          </a:bodyPr>
          <a:lstStyle/>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Preference tells us what you find most </a:t>
            </a:r>
            <a:r>
              <a:rPr lang="en-US" dirty="0" err="1">
                <a:latin typeface="Arial" panose="020B0604020202020204" pitchFamily="34" charset="0"/>
                <a:cs typeface="Arial" panose="020B0604020202020204" pitchFamily="34" charset="0"/>
              </a:rPr>
              <a:t>energising</a:t>
            </a:r>
            <a:r>
              <a:rPr lang="en-US" dirty="0">
                <a:latin typeface="Arial" panose="020B0604020202020204" pitchFamily="34" charset="0"/>
                <a:cs typeface="Arial" panose="020B0604020202020204" pitchFamily="34" charset="0"/>
              </a:rPr>
              <a:t> and comfortable.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Type cannot determine ability or skill.</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There is no such thing as the ‘right’ or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‘wrong’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Everyone is able to use all eight of the preferences.</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You are best placed to decide your own type.</a:t>
            </a:r>
          </a:p>
          <a:p>
            <a:pPr marL="442913" indent="-442913" eaLnBrk="1" hangingPunct="1">
              <a:tabLst>
                <a:tab pos="442913" algn="l"/>
                <a:tab pos="536575" algn="l"/>
              </a:tabLst>
            </a:pPr>
            <a:r>
              <a:rPr lang="en-US" dirty="0">
                <a:latin typeface="Arial" panose="020B0604020202020204" pitchFamily="34" charset="0"/>
                <a:cs typeface="Arial" panose="020B0604020202020204" pitchFamily="34" charset="0"/>
              </a:rPr>
              <a:t>Completion of the MBTI questionnaire is voluntary.</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3174">
                                            <p:txEl>
                                              <p:pRg st="0" end="0"/>
                                            </p:txEl>
                                          </p:spTgt>
                                        </p:tgtEl>
                                        <p:attrNameLst>
                                          <p:attrName>style.visibility</p:attrName>
                                        </p:attrNameLst>
                                      </p:cBhvr>
                                      <p:to>
                                        <p:strVal val="visible"/>
                                      </p:to>
                                    </p:set>
                                    <p:animEffect transition="in" filter="wipe(left)">
                                      <p:cBhvr>
                                        <p:cTn id="7" dur="500"/>
                                        <p:tgtEl>
                                          <p:spTgt spid="2631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3174">
                                            <p:txEl>
                                              <p:pRg st="1" end="1"/>
                                            </p:txEl>
                                          </p:spTgt>
                                        </p:tgtEl>
                                        <p:attrNameLst>
                                          <p:attrName>style.visibility</p:attrName>
                                        </p:attrNameLst>
                                      </p:cBhvr>
                                      <p:to>
                                        <p:strVal val="visible"/>
                                      </p:to>
                                    </p:set>
                                    <p:animEffect transition="in" filter="wipe(left)">
                                      <p:cBhvr>
                                        <p:cTn id="12" dur="500"/>
                                        <p:tgtEl>
                                          <p:spTgt spid="2631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3174">
                                            <p:txEl>
                                              <p:pRg st="2" end="2"/>
                                            </p:txEl>
                                          </p:spTgt>
                                        </p:tgtEl>
                                        <p:attrNameLst>
                                          <p:attrName>style.visibility</p:attrName>
                                        </p:attrNameLst>
                                      </p:cBhvr>
                                      <p:to>
                                        <p:strVal val="visible"/>
                                      </p:to>
                                    </p:set>
                                    <p:animEffect transition="in" filter="wipe(left)">
                                      <p:cBhvr>
                                        <p:cTn id="17" dur="500"/>
                                        <p:tgtEl>
                                          <p:spTgt spid="2631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63174">
                                            <p:txEl>
                                              <p:pRg st="3" end="3"/>
                                            </p:txEl>
                                          </p:spTgt>
                                        </p:tgtEl>
                                        <p:attrNameLst>
                                          <p:attrName>style.visibility</p:attrName>
                                        </p:attrNameLst>
                                      </p:cBhvr>
                                      <p:to>
                                        <p:strVal val="visible"/>
                                      </p:to>
                                    </p:set>
                                    <p:animEffect transition="in" filter="wipe(left)">
                                      <p:cBhvr>
                                        <p:cTn id="22" dur="500"/>
                                        <p:tgtEl>
                                          <p:spTgt spid="2631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63174">
                                            <p:txEl>
                                              <p:pRg st="4" end="4"/>
                                            </p:txEl>
                                          </p:spTgt>
                                        </p:tgtEl>
                                        <p:attrNameLst>
                                          <p:attrName>style.visibility</p:attrName>
                                        </p:attrNameLst>
                                      </p:cBhvr>
                                      <p:to>
                                        <p:strVal val="visible"/>
                                      </p:to>
                                    </p:set>
                                    <p:animEffect transition="in" filter="wipe(left)">
                                      <p:cBhvr>
                                        <p:cTn id="27" dur="500"/>
                                        <p:tgtEl>
                                          <p:spTgt spid="26317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63174">
                                            <p:txEl>
                                              <p:pRg st="5" end="5"/>
                                            </p:txEl>
                                          </p:spTgt>
                                        </p:tgtEl>
                                        <p:attrNameLst>
                                          <p:attrName>style.visibility</p:attrName>
                                        </p:attrNameLst>
                                      </p:cBhvr>
                                      <p:to>
                                        <p:strVal val="visible"/>
                                      </p:to>
                                    </p:set>
                                    <p:animEffect transition="in" filter="wipe(left)">
                                      <p:cBhvr>
                                        <p:cTn id="32" dur="500"/>
                                        <p:tgtEl>
                                          <p:spTgt spid="2631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3174" grpId="0" build="p"/>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a:xfrm>
            <a:off x="573155" y="371061"/>
            <a:ext cx="12240355" cy="1325563"/>
          </a:xfrm>
        </p:spPr>
        <p:txBody>
          <a:bodyPr/>
          <a:lstStyle/>
          <a:p>
            <a:pPr eaLnBrk="1" hangingPunct="1"/>
            <a:r>
              <a:rPr lang="en-GB"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264198" name="Rectangle 6"/>
          <p:cNvSpPr>
            <a:spLocks noGrp="1" noChangeArrowheads="1"/>
          </p:cNvSpPr>
          <p:nvPr>
            <p:ph idx="1"/>
          </p:nvPr>
        </p:nvSpPr>
        <p:spPr>
          <a:xfrm>
            <a:off x="691321" y="3286539"/>
            <a:ext cx="10809357" cy="2888974"/>
          </a:xfrm>
        </p:spPr>
        <p:txBody>
          <a:bodyPr>
            <a:normAutofit fontScale="85000" lnSpcReduction="10000"/>
          </a:bodyPr>
          <a:lstStyle/>
          <a:p>
            <a:pPr marL="442913" indent="-442913" eaLnBrk="1" hangingPunct="1"/>
            <a:r>
              <a:rPr lang="en-US" dirty="0">
                <a:latin typeface="Arial" panose="020B0604020202020204" pitchFamily="34" charset="0"/>
                <a:cs typeface="Arial" panose="020B0604020202020204" pitchFamily="34" charset="0"/>
              </a:rPr>
              <a:t>The MBTI questionnaire should only be used for development.</a:t>
            </a:r>
          </a:p>
          <a:p>
            <a:pPr marL="442913" indent="-442913" eaLnBrk="1" hangingPunct="1"/>
            <a:r>
              <a:rPr lang="en-US" dirty="0">
                <a:latin typeface="Arial" panose="020B0604020202020204" pitchFamily="34" charset="0"/>
                <a:cs typeface="Arial" panose="020B0604020202020204" pitchFamily="34" charset="0"/>
              </a:rPr>
              <a:t>The MBTI questionnaire cannot be used for selection, because it tells you nothing about a person’s skills and abilities.</a:t>
            </a:r>
          </a:p>
          <a:p>
            <a:pPr marL="442913" indent="-442913" eaLnBrk="1" hangingPunct="1"/>
            <a:r>
              <a:rPr lang="en-GB" dirty="0">
                <a:latin typeface="Arial" panose="020B0604020202020204" pitchFamily="34" charset="0"/>
                <a:cs typeface="Arial" panose="020B0604020202020204" pitchFamily="34" charset="0"/>
              </a:rPr>
              <a:t>People should only be asked to share their </a:t>
            </a:r>
            <a:r>
              <a:rPr lang="en-US" dirty="0">
                <a:latin typeface="Arial" panose="020B0604020202020204" pitchFamily="34" charset="0"/>
                <a:cs typeface="Arial" panose="020B0604020202020204" pitchFamily="34" charset="0"/>
              </a:rPr>
              <a:t>MBTI type if they feel comfortable doing so – each individual owns their data and can choose to share it or not as they wish.</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64198">
                                            <p:txEl>
                                              <p:pRg st="0" end="0"/>
                                            </p:txEl>
                                          </p:spTgt>
                                        </p:tgtEl>
                                        <p:attrNameLst>
                                          <p:attrName>style.visibility</p:attrName>
                                        </p:attrNameLst>
                                      </p:cBhvr>
                                      <p:to>
                                        <p:strVal val="visible"/>
                                      </p:to>
                                    </p:set>
                                    <p:animEffect transition="in" filter="wipe(left)">
                                      <p:cBhvr>
                                        <p:cTn id="7" dur="500"/>
                                        <p:tgtEl>
                                          <p:spTgt spid="2641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64198">
                                            <p:txEl>
                                              <p:pRg st="1" end="1"/>
                                            </p:txEl>
                                          </p:spTgt>
                                        </p:tgtEl>
                                        <p:attrNameLst>
                                          <p:attrName>style.visibility</p:attrName>
                                        </p:attrNameLst>
                                      </p:cBhvr>
                                      <p:to>
                                        <p:strVal val="visible"/>
                                      </p:to>
                                    </p:set>
                                    <p:animEffect transition="in" filter="wipe(left)">
                                      <p:cBhvr>
                                        <p:cTn id="12" dur="500"/>
                                        <p:tgtEl>
                                          <p:spTgt spid="26419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64198">
                                            <p:txEl>
                                              <p:pRg st="2" end="2"/>
                                            </p:txEl>
                                          </p:spTgt>
                                        </p:tgtEl>
                                        <p:attrNameLst>
                                          <p:attrName>style.visibility</p:attrName>
                                        </p:attrNameLst>
                                      </p:cBhvr>
                                      <p:to>
                                        <p:strVal val="visible"/>
                                      </p:to>
                                    </p:set>
                                    <p:animEffect transition="in" filter="wipe(left)">
                                      <p:cBhvr>
                                        <p:cTn id="17" dur="500"/>
                                        <p:tgtEl>
                                          <p:spTgt spid="26419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8" grpId="0" build="p"/>
    </p:bld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p:cNvSpPr>
            <a:spLocks noGrp="1"/>
          </p:cNvSpPr>
          <p:nvPr>
            <p:ph type="title"/>
          </p:nvPr>
        </p:nvSpPr>
        <p:spPr>
          <a:xfrm>
            <a:off x="555527" y="114648"/>
            <a:ext cx="10515600" cy="1325563"/>
          </a:xfrm>
        </p:spPr>
        <p:txBody>
          <a:bodyPr/>
          <a:lstStyle/>
          <a:p>
            <a:r>
              <a:rPr lang="en-GB" dirty="0">
                <a:latin typeface="Arial" panose="020B0604020202020204" pitchFamily="34" charset="0"/>
                <a:cs typeface="Arial" panose="020B0604020202020204" pitchFamily="34" charset="0"/>
              </a:rPr>
              <a:t>The four pairs of preferences</a:t>
            </a:r>
            <a:endParaRPr lang="en-US" dirty="0">
              <a:latin typeface="Arial" panose="020B0604020202020204" pitchFamily="34" charset="0"/>
              <a:cs typeface="Arial" panose="020B0604020202020204" pitchFamily="34" charset="0"/>
            </a:endParaRPr>
          </a:p>
        </p:txBody>
      </p:sp>
      <p:sp>
        <p:nvSpPr>
          <p:cNvPr id="44036" name="Rectangle 28"/>
          <p:cNvSpPr>
            <a:spLocks noChangeArrowheads="1"/>
          </p:cNvSpPr>
          <p:nvPr/>
        </p:nvSpPr>
        <p:spPr bwMode="auto">
          <a:xfrm>
            <a:off x="6003636" y="424934"/>
            <a:ext cx="184731" cy="369332"/>
          </a:xfrm>
          <a:prstGeom prst="rect">
            <a:avLst/>
          </a:prstGeom>
          <a:noFill/>
          <a:ln w="9525" algn="ctr">
            <a:noFill/>
            <a:miter lim="800000"/>
            <a:headEnd/>
            <a:tailEnd/>
          </a:ln>
        </p:spPr>
        <p:txBody>
          <a:bodyPr wrap="none" anchor="ctr">
            <a:spAutoFit/>
          </a:bodyPr>
          <a:lstStyle/>
          <a:p>
            <a:pPr eaLnBrk="0" hangingPunct="0">
              <a:tabLst>
                <a:tab pos="269875" algn="l"/>
              </a:tabLst>
            </a:pPr>
            <a:endParaRPr lang="en-US"/>
          </a:p>
        </p:txBody>
      </p:sp>
      <p:sp>
        <p:nvSpPr>
          <p:cNvPr id="44037" name="Rectangle 35"/>
          <p:cNvSpPr>
            <a:spLocks noChangeArrowheads="1"/>
          </p:cNvSpPr>
          <p:nvPr/>
        </p:nvSpPr>
        <p:spPr bwMode="auto">
          <a:xfrm>
            <a:off x="6460836" y="264098"/>
            <a:ext cx="184731" cy="538609"/>
          </a:xfrm>
          <a:prstGeom prst="rect">
            <a:avLst/>
          </a:prstGeom>
          <a:noFill/>
          <a:ln w="9525" algn="ctr">
            <a:noFill/>
            <a:miter lim="800000"/>
            <a:headEnd/>
            <a:tailEnd/>
          </a:ln>
        </p:spPr>
        <p:txBody>
          <a:bodyPr wrap="none" anchor="ctr">
            <a:spAutoFit/>
          </a:bodyPr>
          <a:lstStyle/>
          <a:p>
            <a:pPr eaLnBrk="0" hangingPunct="0">
              <a:tabLst>
                <a:tab pos="269875" algn="l"/>
              </a:tabLst>
            </a:pPr>
            <a:br>
              <a:rPr lang="en-US" sz="1100">
                <a:ea typeface="Calibri" pitchFamily="34" charset="0"/>
                <a:cs typeface="Times New Roman" pitchFamily="18" charset="0"/>
              </a:rPr>
            </a:br>
            <a:endParaRPr lang="en-US">
              <a:ea typeface="Calibri" pitchFamily="34" charset="0"/>
              <a:cs typeface="Times New Roman" pitchFamily="18" charset="0"/>
            </a:endParaRPr>
          </a:p>
        </p:txBody>
      </p:sp>
      <p:grpSp>
        <p:nvGrpSpPr>
          <p:cNvPr id="2" name="Group 1">
            <a:extLst>
              <a:ext uri="{FF2B5EF4-FFF2-40B4-BE49-F238E27FC236}">
                <a16:creationId xmlns:a16="http://schemas.microsoft.com/office/drawing/2014/main" id="{BB36E2A9-9A25-4BF3-BC7F-8B04448D8C7B}"/>
              </a:ext>
            </a:extLst>
          </p:cNvPr>
          <p:cNvGrpSpPr/>
          <p:nvPr/>
        </p:nvGrpSpPr>
        <p:grpSpPr>
          <a:xfrm>
            <a:off x="2282032" y="1424625"/>
            <a:ext cx="7627937" cy="4433887"/>
            <a:chOff x="600393" y="1424625"/>
            <a:chExt cx="7627937" cy="4433887"/>
          </a:xfrm>
        </p:grpSpPr>
        <p:grpSp>
          <p:nvGrpSpPr>
            <p:cNvPr id="44035" name="Group 26"/>
            <p:cNvGrpSpPr>
              <a:grpSpLocks/>
            </p:cNvGrpSpPr>
            <p:nvPr/>
          </p:nvGrpSpPr>
          <p:grpSpPr bwMode="auto">
            <a:xfrm>
              <a:off x="616268" y="4859975"/>
              <a:ext cx="7612062" cy="998537"/>
              <a:chOff x="931702" y="4360263"/>
              <a:chExt cx="7723199" cy="1168667"/>
            </a:xfrm>
          </p:grpSpPr>
          <p:sp>
            <p:nvSpPr>
              <p:cNvPr id="44056"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r>
                  <a:rPr lang="en-US" sz="1500" b="1" dirty="0">
                    <a:solidFill>
                      <a:srgbClr val="595959"/>
                    </a:solidFill>
                    <a:latin typeface="Verdana" pitchFamily="34" charset="0"/>
                    <a:ea typeface="Calibri" pitchFamily="34" charset="0"/>
                    <a:cs typeface="Times New Roman" pitchFamily="18" charset="0"/>
                  </a:rPr>
                  <a:t>How do you approach the outside world?</a:t>
                </a:r>
              </a:p>
            </p:txBody>
          </p:sp>
          <p:sp>
            <p:nvSpPr>
              <p:cNvPr id="44057" name="Rectangle 4"/>
              <p:cNvSpPr>
                <a:spLocks noChangeArrowheads="1"/>
              </p:cNvSpPr>
              <p:nvPr/>
            </p:nvSpPr>
            <p:spPr bwMode="auto">
              <a:xfrm>
                <a:off x="931702" y="4360263"/>
                <a:ext cx="3780000" cy="562611"/>
              </a:xfrm>
              <a:prstGeom prst="rect">
                <a:avLst/>
              </a:prstGeom>
              <a:solidFill>
                <a:srgbClr val="722584"/>
              </a:solidFill>
              <a:ln w="9525">
                <a:noFill/>
                <a:miter lim="800000"/>
                <a:headEnd/>
                <a:tailEnd/>
              </a:ln>
            </p:spPr>
            <p:txBody>
              <a:bodyPr/>
              <a:lstStyle/>
              <a:p>
                <a:pPr eaLnBrk="0" hangingPunct="0"/>
                <a:r>
                  <a:rPr lang="en-GB" sz="2500" b="1">
                    <a:solidFill>
                      <a:srgbClr val="FFFFFF"/>
                    </a:solidFill>
                    <a:latin typeface="Calibri" pitchFamily="34" charset="0"/>
                  </a:rPr>
                  <a:t>J</a:t>
                </a:r>
                <a:r>
                  <a:rPr lang="en-GB" sz="2500">
                    <a:solidFill>
                      <a:srgbClr val="FFFFFF"/>
                    </a:solidFill>
                    <a:latin typeface="Calibri" pitchFamily="34" charset="0"/>
                  </a:rPr>
                  <a:t>UDGING</a:t>
                </a:r>
                <a:endParaRPr lang="en-GB" sz="2500"/>
              </a:p>
            </p:txBody>
          </p:sp>
          <p:sp>
            <p:nvSpPr>
              <p:cNvPr id="44058" name="Rectangle 3"/>
              <p:cNvSpPr>
                <a:spLocks noChangeArrowheads="1"/>
              </p:cNvSpPr>
              <p:nvPr/>
            </p:nvSpPr>
            <p:spPr bwMode="auto">
              <a:xfrm>
                <a:off x="4859092" y="4360263"/>
                <a:ext cx="3780000" cy="562611"/>
              </a:xfrm>
              <a:prstGeom prst="rect">
                <a:avLst/>
              </a:prstGeom>
              <a:solidFill>
                <a:srgbClr val="CDD500"/>
              </a:solidFill>
              <a:ln w="9525">
                <a:noFill/>
                <a:miter lim="800000"/>
                <a:headEnd/>
                <a:tailEnd/>
              </a:ln>
            </p:spPr>
            <p:txBody>
              <a:bodyPr/>
              <a:lstStyle/>
              <a:p>
                <a:pPr eaLnBrk="0" hangingPunct="0"/>
                <a:r>
                  <a:rPr lang="en-GB" sz="2500" b="1">
                    <a:solidFill>
                      <a:srgbClr val="FFFFFF"/>
                    </a:solidFill>
                    <a:latin typeface="Calibri" pitchFamily="34" charset="0"/>
                  </a:rPr>
                  <a:t>P</a:t>
                </a:r>
                <a:r>
                  <a:rPr lang="en-GB" sz="2500">
                    <a:solidFill>
                      <a:srgbClr val="FFFFFF"/>
                    </a:solidFill>
                    <a:latin typeface="Calibri" pitchFamily="34" charset="0"/>
                  </a:rPr>
                  <a:t>ERCEIVING</a:t>
                </a:r>
                <a:endParaRPr lang="en-GB" sz="2500"/>
              </a:p>
            </p:txBody>
          </p:sp>
          <p:cxnSp>
            <p:nvCxnSpPr>
              <p:cNvPr id="44059"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8" name="Group 32"/>
            <p:cNvGrpSpPr>
              <a:grpSpLocks/>
            </p:cNvGrpSpPr>
            <p:nvPr/>
          </p:nvGrpSpPr>
          <p:grpSpPr bwMode="auto">
            <a:xfrm>
              <a:off x="616268" y="3710625"/>
              <a:ext cx="7612062" cy="998537"/>
              <a:chOff x="931702" y="4360263"/>
              <a:chExt cx="7723199" cy="1168667"/>
            </a:xfrm>
          </p:grpSpPr>
          <p:sp>
            <p:nvSpPr>
              <p:cNvPr id="44052"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decide and come to conclusions?</a:t>
                </a:r>
              </a:p>
              <a:p>
                <a:pPr eaLnBrk="0" hangingPunct="0"/>
                <a:endParaRPr lang="en-GB" sz="1500" dirty="0">
                  <a:ea typeface="Calibri" pitchFamily="34" charset="0"/>
                  <a:cs typeface="Times New Roman" pitchFamily="18" charset="0"/>
                </a:endParaRPr>
              </a:p>
            </p:txBody>
          </p:sp>
          <p:sp>
            <p:nvSpPr>
              <p:cNvPr id="44053" name="Rectangle 4"/>
              <p:cNvSpPr>
                <a:spLocks noChangeArrowheads="1"/>
              </p:cNvSpPr>
              <p:nvPr/>
            </p:nvSpPr>
            <p:spPr bwMode="auto">
              <a:xfrm>
                <a:off x="931702" y="4360263"/>
                <a:ext cx="3780000" cy="562611"/>
              </a:xfrm>
              <a:prstGeom prst="rect">
                <a:avLst/>
              </a:prstGeom>
              <a:solidFill>
                <a:srgbClr val="00499A"/>
              </a:solidFill>
              <a:ln w="9525">
                <a:noFill/>
                <a:miter lim="800000"/>
                <a:headEnd/>
                <a:tailEnd/>
              </a:ln>
            </p:spPr>
            <p:txBody>
              <a:bodyPr/>
              <a:lstStyle/>
              <a:p>
                <a:pPr eaLnBrk="0" hangingPunct="0"/>
                <a:r>
                  <a:rPr lang="en-GB" sz="2500" b="1" dirty="0">
                    <a:solidFill>
                      <a:srgbClr val="FFFFFF"/>
                    </a:solidFill>
                    <a:latin typeface="Calibri" pitchFamily="34" charset="0"/>
                  </a:rPr>
                  <a:t>T</a:t>
                </a:r>
                <a:r>
                  <a:rPr lang="en-GB" sz="2500" dirty="0">
                    <a:solidFill>
                      <a:srgbClr val="FFFFFF"/>
                    </a:solidFill>
                    <a:latin typeface="Calibri" pitchFamily="34" charset="0"/>
                  </a:rPr>
                  <a:t>HINKING</a:t>
                </a:r>
                <a:endParaRPr lang="en-GB" sz="2500" dirty="0"/>
              </a:p>
            </p:txBody>
          </p:sp>
          <p:sp>
            <p:nvSpPr>
              <p:cNvPr id="44054" name="Rectangle 3"/>
              <p:cNvSpPr>
                <a:spLocks noChangeArrowheads="1"/>
              </p:cNvSpPr>
              <p:nvPr/>
            </p:nvSpPr>
            <p:spPr bwMode="auto">
              <a:xfrm>
                <a:off x="4859092" y="4360263"/>
                <a:ext cx="3780000" cy="562611"/>
              </a:xfrm>
              <a:prstGeom prst="rect">
                <a:avLst/>
              </a:prstGeom>
              <a:solidFill>
                <a:srgbClr val="E42313"/>
              </a:solidFill>
              <a:ln w="9525">
                <a:noFill/>
                <a:miter lim="800000"/>
                <a:headEnd/>
                <a:tailEnd/>
              </a:ln>
            </p:spPr>
            <p:txBody>
              <a:bodyPr/>
              <a:lstStyle/>
              <a:p>
                <a:pPr eaLnBrk="0" hangingPunct="0"/>
                <a:r>
                  <a:rPr lang="en-GB" sz="2500" b="1">
                    <a:solidFill>
                      <a:srgbClr val="FFFFFF"/>
                    </a:solidFill>
                    <a:latin typeface="Calibri" pitchFamily="34" charset="0"/>
                  </a:rPr>
                  <a:t>F</a:t>
                </a:r>
                <a:r>
                  <a:rPr lang="en-GB" sz="2500">
                    <a:solidFill>
                      <a:srgbClr val="FFFFFF"/>
                    </a:solidFill>
                    <a:latin typeface="Calibri" pitchFamily="34" charset="0"/>
                  </a:rPr>
                  <a:t>EELING</a:t>
                </a:r>
                <a:endParaRPr lang="en-GB" sz="2500"/>
              </a:p>
            </p:txBody>
          </p:sp>
          <p:cxnSp>
            <p:nvCxnSpPr>
              <p:cNvPr id="44055"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39" name="Group 37"/>
            <p:cNvGrpSpPr>
              <a:grpSpLocks/>
            </p:cNvGrpSpPr>
            <p:nvPr/>
          </p:nvGrpSpPr>
          <p:grpSpPr bwMode="auto">
            <a:xfrm>
              <a:off x="616268" y="2551750"/>
              <a:ext cx="7612062" cy="998537"/>
              <a:chOff x="931702" y="4360263"/>
              <a:chExt cx="7723199" cy="1168667"/>
            </a:xfrm>
          </p:grpSpPr>
          <p:sp>
            <p:nvSpPr>
              <p:cNvPr id="44048"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US" sz="1500" b="1" dirty="0">
                    <a:solidFill>
                      <a:srgbClr val="595959"/>
                    </a:solidFill>
                    <a:latin typeface="Verdana" pitchFamily="34" charset="0"/>
                    <a:ea typeface="Calibri" pitchFamily="34" charset="0"/>
                    <a:cs typeface="Times New Roman" pitchFamily="18" charset="0"/>
                  </a:rPr>
                  <a:t>How do you take in information?</a:t>
                </a:r>
                <a:endParaRPr lang="en-GB" sz="1500" b="1" dirty="0">
                  <a:solidFill>
                    <a:srgbClr val="595959"/>
                  </a:solidFill>
                  <a:latin typeface="Verdana" pitchFamily="34" charset="0"/>
                  <a:ea typeface="Calibri" pitchFamily="34" charset="0"/>
                  <a:cs typeface="Times New Roman" pitchFamily="18" charset="0"/>
                </a:endParaRPr>
              </a:p>
            </p:txBody>
          </p:sp>
          <p:sp>
            <p:nvSpPr>
              <p:cNvPr id="44049" name="Rectangle 4"/>
              <p:cNvSpPr>
                <a:spLocks noChangeArrowheads="1"/>
              </p:cNvSpPr>
              <p:nvPr/>
            </p:nvSpPr>
            <p:spPr bwMode="auto">
              <a:xfrm>
                <a:off x="931702" y="4360263"/>
                <a:ext cx="3780000" cy="562611"/>
              </a:xfrm>
              <a:prstGeom prst="rect">
                <a:avLst/>
              </a:prstGeom>
              <a:solidFill>
                <a:srgbClr val="009D06"/>
              </a:solidFill>
              <a:ln w="9525">
                <a:noFill/>
                <a:miter lim="800000"/>
                <a:headEnd/>
                <a:tailEnd/>
              </a:ln>
            </p:spPr>
            <p:txBody>
              <a:bodyPr/>
              <a:lstStyle/>
              <a:p>
                <a:pPr eaLnBrk="0" hangingPunct="0"/>
                <a:r>
                  <a:rPr lang="en-GB" sz="2500" b="1">
                    <a:solidFill>
                      <a:srgbClr val="FFFFFF"/>
                    </a:solidFill>
                    <a:latin typeface="Calibri" pitchFamily="34" charset="0"/>
                  </a:rPr>
                  <a:t>S</a:t>
                </a:r>
                <a:r>
                  <a:rPr lang="en-GB" sz="2500">
                    <a:solidFill>
                      <a:srgbClr val="FFFFFF"/>
                    </a:solidFill>
                    <a:latin typeface="Calibri" pitchFamily="34" charset="0"/>
                  </a:rPr>
                  <a:t>ENSING</a:t>
                </a:r>
                <a:endParaRPr lang="en-GB" sz="2500"/>
              </a:p>
            </p:txBody>
          </p:sp>
          <p:sp>
            <p:nvSpPr>
              <p:cNvPr id="44050" name="Rectangle 3"/>
              <p:cNvSpPr>
                <a:spLocks noChangeArrowheads="1"/>
              </p:cNvSpPr>
              <p:nvPr/>
            </p:nvSpPr>
            <p:spPr bwMode="auto">
              <a:xfrm>
                <a:off x="4858534" y="4360263"/>
                <a:ext cx="3780260" cy="562966"/>
              </a:xfrm>
              <a:prstGeom prst="rect">
                <a:avLst/>
              </a:prstGeom>
              <a:solidFill>
                <a:srgbClr val="FFD600"/>
              </a:solidFill>
              <a:ln w="9525">
                <a:noFill/>
                <a:miter lim="800000"/>
                <a:headEnd/>
                <a:tailEnd/>
              </a:ln>
            </p:spPr>
            <p:txBody>
              <a:bodyPr/>
              <a:lstStyle/>
              <a:p>
                <a:pPr eaLnBrk="0" hangingPunct="0"/>
                <a:r>
                  <a:rPr lang="en-GB" sz="2500">
                    <a:solidFill>
                      <a:schemeClr val="bg1"/>
                    </a:solidFill>
                    <a:latin typeface="Calibri" pitchFamily="34" charset="0"/>
                    <a:ea typeface="Calibri" pitchFamily="34" charset="0"/>
                    <a:cs typeface="Calibri" pitchFamily="34" charset="0"/>
                  </a:rPr>
                  <a:t>I</a:t>
                </a:r>
                <a:r>
                  <a:rPr lang="en-GB" sz="2500" b="1">
                    <a:solidFill>
                      <a:schemeClr val="bg1"/>
                    </a:solidFill>
                    <a:latin typeface="Calibri" pitchFamily="34" charset="0"/>
                    <a:ea typeface="Calibri" pitchFamily="34" charset="0"/>
                    <a:cs typeface="Calibri" pitchFamily="34" charset="0"/>
                  </a:rPr>
                  <a:t>N</a:t>
                </a:r>
                <a:r>
                  <a:rPr lang="en-GB" sz="2500">
                    <a:solidFill>
                      <a:schemeClr val="bg1"/>
                    </a:solidFill>
                    <a:latin typeface="Calibri" pitchFamily="34" charset="0"/>
                    <a:ea typeface="Calibri" pitchFamily="34" charset="0"/>
                    <a:cs typeface="Calibri" pitchFamily="34" charset="0"/>
                  </a:rPr>
                  <a:t>TUITION</a:t>
                </a:r>
                <a:endParaRPr lang="en-GB" sz="2500">
                  <a:solidFill>
                    <a:schemeClr val="bg1"/>
                  </a:solidFill>
                </a:endParaRPr>
              </a:p>
            </p:txBody>
          </p:sp>
          <p:cxnSp>
            <p:nvCxnSpPr>
              <p:cNvPr id="44051"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nvGrpSpPr>
            <p:cNvPr id="44040" name="Group 42"/>
            <p:cNvGrpSpPr>
              <a:grpSpLocks/>
            </p:cNvGrpSpPr>
            <p:nvPr/>
          </p:nvGrpSpPr>
          <p:grpSpPr bwMode="auto">
            <a:xfrm>
              <a:off x="600393" y="1424625"/>
              <a:ext cx="7612062" cy="998537"/>
              <a:chOff x="931702" y="4360263"/>
              <a:chExt cx="7723199" cy="1168667"/>
            </a:xfrm>
          </p:grpSpPr>
          <p:sp>
            <p:nvSpPr>
              <p:cNvPr id="44044" name="Rectangle 5"/>
              <p:cNvSpPr>
                <a:spLocks noChangeArrowheads="1"/>
              </p:cNvSpPr>
              <p:nvPr/>
            </p:nvSpPr>
            <p:spPr bwMode="auto">
              <a:xfrm>
                <a:off x="931704" y="5065749"/>
                <a:ext cx="7723197" cy="463181"/>
              </a:xfrm>
              <a:prstGeom prst="rect">
                <a:avLst/>
              </a:prstGeom>
              <a:solidFill>
                <a:srgbClr val="FFFFFF"/>
              </a:solidFill>
              <a:ln w="9525">
                <a:solidFill>
                  <a:srgbClr val="808080"/>
                </a:solidFill>
                <a:miter lim="800000"/>
                <a:headEnd/>
                <a:tailEnd/>
              </a:ln>
            </p:spPr>
            <p:txBody>
              <a:bodyPr/>
              <a:lstStyle/>
              <a:p>
                <a:pPr eaLnBrk="0" hangingPunct="0"/>
                <a:r>
                  <a:rPr lang="en-GB" sz="1500" b="1" dirty="0">
                    <a:solidFill>
                      <a:srgbClr val="595959"/>
                    </a:solidFill>
                    <a:latin typeface="Verdana" pitchFamily="34" charset="0"/>
                    <a:ea typeface="Calibri" pitchFamily="34" charset="0"/>
                    <a:cs typeface="Times New Roman" pitchFamily="18" charset="0"/>
                  </a:rPr>
                  <a:t>How do you direct and receive energy?</a:t>
                </a:r>
                <a:endParaRPr lang="en-GB" sz="1500" dirty="0">
                  <a:ea typeface="Calibri" pitchFamily="34" charset="0"/>
                  <a:cs typeface="Times New Roman" pitchFamily="18" charset="0"/>
                </a:endParaRPr>
              </a:p>
            </p:txBody>
          </p:sp>
          <p:sp>
            <p:nvSpPr>
              <p:cNvPr id="44045" name="Rectangle 4"/>
              <p:cNvSpPr>
                <a:spLocks noChangeArrowheads="1"/>
              </p:cNvSpPr>
              <p:nvPr/>
            </p:nvSpPr>
            <p:spPr bwMode="auto">
              <a:xfrm>
                <a:off x="931702" y="4360263"/>
                <a:ext cx="3780000" cy="562611"/>
              </a:xfrm>
              <a:prstGeom prst="rect">
                <a:avLst/>
              </a:prstGeom>
              <a:solidFill>
                <a:srgbClr val="F07D00"/>
              </a:solidFill>
              <a:ln w="9525">
                <a:noFill/>
                <a:miter lim="800000"/>
                <a:headEnd/>
                <a:tailEnd/>
              </a:ln>
            </p:spPr>
            <p:txBody>
              <a:bodyPr/>
              <a:lstStyle/>
              <a:p>
                <a:pPr eaLnBrk="0" hangingPunct="0"/>
                <a:r>
                  <a:rPr lang="en-GB" sz="2500" b="1" dirty="0">
                    <a:solidFill>
                      <a:srgbClr val="FFFFFF"/>
                    </a:solidFill>
                    <a:latin typeface="Calibri" pitchFamily="34" charset="0"/>
                  </a:rPr>
                  <a:t>E</a:t>
                </a:r>
                <a:r>
                  <a:rPr lang="en-GB" sz="2500" dirty="0">
                    <a:solidFill>
                      <a:srgbClr val="FFFFFF"/>
                    </a:solidFill>
                    <a:latin typeface="Calibri" pitchFamily="34" charset="0"/>
                  </a:rPr>
                  <a:t>XTRAVERSION</a:t>
                </a:r>
                <a:endParaRPr lang="en-GB" sz="2500" dirty="0"/>
              </a:p>
            </p:txBody>
          </p:sp>
          <p:sp>
            <p:nvSpPr>
              <p:cNvPr id="44046" name="Rectangle 3"/>
              <p:cNvSpPr>
                <a:spLocks noChangeArrowheads="1"/>
              </p:cNvSpPr>
              <p:nvPr/>
            </p:nvSpPr>
            <p:spPr bwMode="auto">
              <a:xfrm>
                <a:off x="4859092" y="4360263"/>
                <a:ext cx="3780000" cy="562611"/>
              </a:xfrm>
              <a:prstGeom prst="rect">
                <a:avLst/>
              </a:prstGeom>
              <a:solidFill>
                <a:srgbClr val="009DC5"/>
              </a:solidFill>
              <a:ln w="9525">
                <a:noFill/>
                <a:miter lim="800000"/>
                <a:headEnd/>
                <a:tailEnd/>
              </a:ln>
            </p:spPr>
            <p:txBody>
              <a:bodyPr/>
              <a:lstStyle/>
              <a:p>
                <a:pPr eaLnBrk="0" hangingPunct="0"/>
                <a:r>
                  <a:rPr lang="en-GB" sz="2500" b="1">
                    <a:solidFill>
                      <a:srgbClr val="FFFFFF"/>
                    </a:solidFill>
                    <a:latin typeface="Calibri" pitchFamily="34" charset="0"/>
                  </a:rPr>
                  <a:t>I</a:t>
                </a:r>
                <a:r>
                  <a:rPr lang="en-GB" sz="2500">
                    <a:solidFill>
                      <a:srgbClr val="FFFFFF"/>
                    </a:solidFill>
                    <a:latin typeface="Calibri" pitchFamily="34" charset="0"/>
                  </a:rPr>
                  <a:t>NTROVERSION</a:t>
                </a:r>
                <a:endParaRPr lang="en-GB" sz="2500"/>
              </a:p>
            </p:txBody>
          </p:sp>
          <p:cxnSp>
            <p:nvCxnSpPr>
              <p:cNvPr id="44047" name="AutoShape 2"/>
              <p:cNvCxnSpPr>
                <a:cxnSpLocks noChangeShapeType="1"/>
              </p:cNvCxnSpPr>
              <p:nvPr/>
            </p:nvCxnSpPr>
            <p:spPr bwMode="auto">
              <a:xfrm>
                <a:off x="4514554" y="4646427"/>
                <a:ext cx="557174" cy="0"/>
              </a:xfrm>
              <a:prstGeom prst="straightConnector1">
                <a:avLst/>
              </a:prstGeom>
              <a:noFill/>
              <a:ln w="95250">
                <a:solidFill>
                  <a:srgbClr val="FFFFFF"/>
                </a:solidFill>
                <a:round/>
                <a:headEnd/>
                <a:tailEnd/>
              </a:ln>
            </p:spPr>
          </p:cxnSp>
        </p:grpSp>
      </p:grpSp>
    </p:spTree>
    <p:custDataLst>
      <p:tags r:id="rId1"/>
    </p:custData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4" name="Rectangle 4"/>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EI Characteristics</a:t>
            </a:r>
            <a:endParaRPr lang="en-US" dirty="0">
              <a:latin typeface="Arial" panose="020B0604020202020204" pitchFamily="34" charset="0"/>
              <a:cs typeface="Arial" panose="020B0604020202020204" pitchFamily="34" charset="0"/>
            </a:endParaRPr>
          </a:p>
        </p:txBody>
      </p:sp>
      <p:sp>
        <p:nvSpPr>
          <p:cNvPr id="454658" name="Rectangle 2"/>
          <p:cNvSpPr>
            <a:spLocks noGrp="1" noChangeArrowheads="1"/>
          </p:cNvSpPr>
          <p:nvPr>
            <p:ph idx="1"/>
          </p:nvPr>
        </p:nvSpPr>
        <p:spPr>
          <a:xfrm>
            <a:off x="1279442" y="3700463"/>
            <a:ext cx="4148254" cy="2190688"/>
          </a:xfrm>
        </p:spPr>
        <p:txBody>
          <a:bodyPr/>
          <a:lstStyle/>
          <a:p>
            <a:pPr algn="r" eaLnBrk="1" hangingPunct="1">
              <a:spcBef>
                <a:spcPts val="600"/>
              </a:spcBef>
              <a:buNone/>
            </a:pPr>
            <a:r>
              <a:rPr lang="en-GB" sz="1800" dirty="0">
                <a:latin typeface="Arial" panose="020B0604020202020204" pitchFamily="34" charset="0"/>
                <a:cs typeface="Arial" panose="020B0604020202020204" pitchFamily="34" charset="0"/>
              </a:rPr>
              <a:t>Tend to act before thinking</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Prefer to take action quickly</a:t>
            </a:r>
            <a:endParaRPr lang="en-GB" sz="1800"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Talk things through</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Are more expressive when interacting</a:t>
            </a:r>
          </a:p>
          <a:p>
            <a:pPr algn="r" eaLnBrk="1" hangingPunct="1">
              <a:spcBef>
                <a:spcPts val="600"/>
              </a:spcBef>
              <a:buNone/>
            </a:pPr>
            <a:r>
              <a:rPr lang="en-GB" sz="1800" dirty="0">
                <a:latin typeface="Arial" panose="020B0604020202020204" pitchFamily="34" charset="0"/>
                <a:cs typeface="Arial" panose="020B0604020202020204" pitchFamily="34" charset="0"/>
              </a:rPr>
              <a:t>Gain energy from interaction</a:t>
            </a:r>
            <a:endParaRPr lang="en-GB" sz="1800" b="1" dirty="0">
              <a:solidFill>
                <a:srgbClr val="B3081B"/>
              </a:solidFill>
              <a:latin typeface="Arial" panose="020B0604020202020204" pitchFamily="34" charset="0"/>
              <a:cs typeface="Arial" panose="020B0604020202020204" pitchFamily="34" charset="0"/>
            </a:endParaRPr>
          </a:p>
          <a:p>
            <a:pPr algn="r" eaLnBrk="1" hangingPunct="1">
              <a:spcBef>
                <a:spcPts val="600"/>
              </a:spcBef>
              <a:buNone/>
            </a:pPr>
            <a:r>
              <a:rPr lang="en-GB" sz="1800" dirty="0">
                <a:latin typeface="Arial" panose="020B0604020202020204" pitchFamily="34" charset="0"/>
                <a:cs typeface="Arial" panose="020B0604020202020204" pitchFamily="34" charset="0"/>
              </a:rPr>
              <a:t>Have a breadth of interests</a:t>
            </a:r>
            <a:endParaRPr lang="en-GB" sz="1800" b="1" dirty="0">
              <a:solidFill>
                <a:srgbClr val="B3081B"/>
              </a:solidFill>
              <a:latin typeface="Arial" panose="020B0604020202020204" pitchFamily="34" charset="0"/>
              <a:cs typeface="Arial" panose="020B0604020202020204" pitchFamily="34" charset="0"/>
            </a:endParaRPr>
          </a:p>
          <a:p>
            <a:pPr algn="r" eaLnBrk="1" hangingPunct="1">
              <a:buFont typeface="Times" pitchFamily="-80" charset="0"/>
              <a:buNone/>
            </a:pPr>
            <a:endParaRPr lang="en-US" dirty="0">
              <a:latin typeface="Arial" panose="020B0604020202020204" pitchFamily="34" charset="0"/>
              <a:cs typeface="Arial" panose="020B0604020202020204" pitchFamily="34" charset="0"/>
            </a:endParaRPr>
          </a:p>
        </p:txBody>
      </p:sp>
      <p:sp>
        <p:nvSpPr>
          <p:cNvPr id="454659" name="Rectangle 3"/>
          <p:cNvSpPr>
            <a:spLocks noGrp="1" noChangeArrowheads="1"/>
          </p:cNvSpPr>
          <p:nvPr>
            <p:ph sz="half" idx="4294967295"/>
          </p:nvPr>
        </p:nvSpPr>
        <p:spPr>
          <a:xfrm>
            <a:off x="6296107" y="3700463"/>
            <a:ext cx="4311650" cy="2889250"/>
          </a:xfrm>
        </p:spPr>
        <p:txBody>
          <a:bodyPr/>
          <a:lstStyle/>
          <a:p>
            <a:pPr eaLnBrk="1" hangingPunct="1">
              <a:spcBef>
                <a:spcPts val="600"/>
              </a:spcBef>
              <a:buClr>
                <a:schemeClr val="bg1"/>
              </a:buClr>
              <a:buNone/>
              <a:defRPr/>
            </a:pPr>
            <a:r>
              <a:rPr lang="en-GB" sz="1800" dirty="0">
                <a:latin typeface="Arial" panose="020B0604020202020204" pitchFamily="34" charset="0"/>
                <a:cs typeface="Arial" panose="020B0604020202020204" pitchFamily="34" charset="0"/>
              </a:rPr>
              <a:t>Tend to think before acting</a:t>
            </a:r>
          </a:p>
          <a:p>
            <a:pPr eaLnBrk="1" hangingPunct="1">
              <a:spcBef>
                <a:spcPts val="600"/>
              </a:spcBef>
              <a:buNone/>
              <a:defRPr/>
            </a:pPr>
            <a:r>
              <a:rPr lang="en-GB" sz="1800" spc="-40" dirty="0">
                <a:latin typeface="Arial" panose="020B0604020202020204" pitchFamily="34" charset="0"/>
                <a:cs typeface="Arial" panose="020B0604020202020204" pitchFamily="34" charset="0"/>
              </a:rPr>
              <a:t>Prefer to spend time on reflection</a:t>
            </a:r>
          </a:p>
          <a:p>
            <a:pPr eaLnBrk="1" hangingPunct="1">
              <a:spcBef>
                <a:spcPts val="600"/>
              </a:spcBef>
              <a:buNone/>
              <a:defRPr/>
            </a:pPr>
            <a:r>
              <a:rPr lang="en-GB" sz="1800" dirty="0">
                <a:latin typeface="Arial" panose="020B0604020202020204" pitchFamily="34" charset="0"/>
                <a:cs typeface="Arial" panose="020B0604020202020204" pitchFamily="34" charset="0"/>
              </a:rPr>
              <a:t>Think things through</a:t>
            </a:r>
          </a:p>
          <a:p>
            <a:pPr eaLnBrk="1" hangingPunct="1">
              <a:spcBef>
                <a:spcPts val="600"/>
              </a:spcBef>
              <a:buNone/>
              <a:defRPr/>
            </a:pPr>
            <a:r>
              <a:rPr lang="en-GB" sz="1800" spc="-40" dirty="0">
                <a:latin typeface="Arial" panose="020B0604020202020204" pitchFamily="34" charset="0"/>
                <a:cs typeface="Arial" panose="020B0604020202020204" pitchFamily="34" charset="0"/>
              </a:rPr>
              <a:t>Are more contained when interacting</a:t>
            </a:r>
          </a:p>
          <a:p>
            <a:pPr eaLnBrk="1" hangingPunct="1">
              <a:spcBef>
                <a:spcPts val="600"/>
              </a:spcBef>
              <a:buNone/>
              <a:defRPr/>
            </a:pPr>
            <a:r>
              <a:rPr lang="en-GB" sz="1800" dirty="0">
                <a:latin typeface="Arial" panose="020B0604020202020204" pitchFamily="34" charset="0"/>
                <a:cs typeface="Arial" panose="020B0604020202020204" pitchFamily="34" charset="0"/>
              </a:rPr>
              <a:t>Gain energy from concentration</a:t>
            </a:r>
          </a:p>
          <a:p>
            <a:pPr eaLnBrk="1" hangingPunct="1">
              <a:spcBef>
                <a:spcPts val="600"/>
              </a:spcBef>
              <a:buNone/>
              <a:defRPr/>
            </a:pPr>
            <a:r>
              <a:rPr lang="en-GB" sz="1800" dirty="0">
                <a:latin typeface="Arial" panose="020B0604020202020204" pitchFamily="34" charset="0"/>
                <a:cs typeface="Arial" panose="020B0604020202020204" pitchFamily="34" charset="0"/>
              </a:rPr>
              <a:t>Have a depth of interests</a:t>
            </a:r>
          </a:p>
        </p:txBody>
      </p:sp>
      <p:sp>
        <p:nvSpPr>
          <p:cNvPr id="12" name="TextBox 15"/>
          <p:cNvSpPr txBox="1">
            <a:spLocks noChangeArrowheads="1"/>
          </p:cNvSpPr>
          <p:nvPr/>
        </p:nvSpPr>
        <p:spPr bwMode="auto">
          <a:xfrm>
            <a:off x="2445626" y="6122511"/>
            <a:ext cx="7700963" cy="368300"/>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E–I is not about sociability or social confidence</a:t>
            </a:r>
          </a:p>
        </p:txBody>
      </p:sp>
      <p:pic>
        <p:nvPicPr>
          <p:cNvPr id="46087" name="Picture 10" descr="84_newMbtiOrangeC.jpg"/>
          <p:cNvPicPr>
            <a:picLocks noChangeAspect="1"/>
          </p:cNvPicPr>
          <p:nvPr/>
        </p:nvPicPr>
        <p:blipFill>
          <a:blip r:embed="rId4" cstate="print"/>
          <a:srcRect/>
          <a:stretch>
            <a:fillRect/>
          </a:stretch>
        </p:blipFill>
        <p:spPr bwMode="auto">
          <a:xfrm>
            <a:off x="2848222" y="1690688"/>
            <a:ext cx="1914525" cy="1852612"/>
          </a:xfrm>
          <a:prstGeom prst="rect">
            <a:avLst/>
          </a:prstGeom>
          <a:noFill/>
          <a:ln w="9525">
            <a:noFill/>
            <a:miter lim="800000"/>
            <a:headEnd/>
            <a:tailEnd/>
          </a:ln>
        </p:spPr>
      </p:pic>
      <p:pic>
        <p:nvPicPr>
          <p:cNvPr id="46088" name="Picture 12" descr="85_NewMbtiBlueC.jpg"/>
          <p:cNvPicPr>
            <a:picLocks noChangeAspect="1"/>
          </p:cNvPicPr>
          <p:nvPr/>
        </p:nvPicPr>
        <p:blipFill>
          <a:blip r:embed="rId5" cstate="print"/>
          <a:srcRect/>
          <a:stretch>
            <a:fillRect/>
          </a:stretch>
        </p:blipFill>
        <p:spPr bwMode="auto">
          <a:xfrm>
            <a:off x="6968880" y="1678937"/>
            <a:ext cx="1914525" cy="1864363"/>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54658">
                                            <p:txEl>
                                              <p:pRg st="0" end="0"/>
                                            </p:txEl>
                                          </p:spTgt>
                                        </p:tgtEl>
                                        <p:attrNameLst>
                                          <p:attrName>style.visibility</p:attrName>
                                        </p:attrNameLst>
                                      </p:cBhvr>
                                      <p:to>
                                        <p:strVal val="visible"/>
                                      </p:to>
                                    </p:set>
                                    <p:animEffect transition="in" filter="wipe(left)">
                                      <p:cBhvr>
                                        <p:cTn id="7" dur="500"/>
                                        <p:tgtEl>
                                          <p:spTgt spid="45465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54659">
                                            <p:txEl>
                                              <p:pRg st="0" end="0"/>
                                            </p:txEl>
                                          </p:spTgt>
                                        </p:tgtEl>
                                        <p:attrNameLst>
                                          <p:attrName>style.visibility</p:attrName>
                                        </p:attrNameLst>
                                      </p:cBhvr>
                                      <p:to>
                                        <p:strVal val="visible"/>
                                      </p:to>
                                    </p:set>
                                    <p:animEffect transition="in" filter="wipe(left)">
                                      <p:cBhvr>
                                        <p:cTn id="11" dur="500"/>
                                        <p:tgtEl>
                                          <p:spTgt spid="454659">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54658">
                                            <p:txEl>
                                              <p:pRg st="1" end="1"/>
                                            </p:txEl>
                                          </p:spTgt>
                                        </p:tgtEl>
                                        <p:attrNameLst>
                                          <p:attrName>style.visibility</p:attrName>
                                        </p:attrNameLst>
                                      </p:cBhvr>
                                      <p:to>
                                        <p:strVal val="visible"/>
                                      </p:to>
                                    </p:set>
                                    <p:animEffect transition="in" filter="wipe(left)">
                                      <p:cBhvr>
                                        <p:cTn id="16" dur="500"/>
                                        <p:tgtEl>
                                          <p:spTgt spid="45465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54659">
                                            <p:txEl>
                                              <p:pRg st="1" end="1"/>
                                            </p:txEl>
                                          </p:spTgt>
                                        </p:tgtEl>
                                        <p:attrNameLst>
                                          <p:attrName>style.visibility</p:attrName>
                                        </p:attrNameLst>
                                      </p:cBhvr>
                                      <p:to>
                                        <p:strVal val="visible"/>
                                      </p:to>
                                    </p:set>
                                    <p:animEffect transition="in" filter="wipe(left)">
                                      <p:cBhvr>
                                        <p:cTn id="20" dur="500"/>
                                        <p:tgtEl>
                                          <p:spTgt spid="454659">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54658">
                                            <p:txEl>
                                              <p:pRg st="2" end="2"/>
                                            </p:txEl>
                                          </p:spTgt>
                                        </p:tgtEl>
                                        <p:attrNameLst>
                                          <p:attrName>style.visibility</p:attrName>
                                        </p:attrNameLst>
                                      </p:cBhvr>
                                      <p:to>
                                        <p:strVal val="visible"/>
                                      </p:to>
                                    </p:set>
                                    <p:animEffect transition="in" filter="wipe(left)">
                                      <p:cBhvr>
                                        <p:cTn id="25" dur="500"/>
                                        <p:tgtEl>
                                          <p:spTgt spid="45465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54659">
                                            <p:txEl>
                                              <p:pRg st="2" end="2"/>
                                            </p:txEl>
                                          </p:spTgt>
                                        </p:tgtEl>
                                        <p:attrNameLst>
                                          <p:attrName>style.visibility</p:attrName>
                                        </p:attrNameLst>
                                      </p:cBhvr>
                                      <p:to>
                                        <p:strVal val="visible"/>
                                      </p:to>
                                    </p:set>
                                    <p:animEffect transition="in" filter="wipe(left)">
                                      <p:cBhvr>
                                        <p:cTn id="29" dur="500"/>
                                        <p:tgtEl>
                                          <p:spTgt spid="454659">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54658">
                                            <p:txEl>
                                              <p:pRg st="3" end="3"/>
                                            </p:txEl>
                                          </p:spTgt>
                                        </p:tgtEl>
                                        <p:attrNameLst>
                                          <p:attrName>style.visibility</p:attrName>
                                        </p:attrNameLst>
                                      </p:cBhvr>
                                      <p:to>
                                        <p:strVal val="visible"/>
                                      </p:to>
                                    </p:set>
                                    <p:animEffect transition="in" filter="wipe(left)">
                                      <p:cBhvr>
                                        <p:cTn id="34" dur="500"/>
                                        <p:tgtEl>
                                          <p:spTgt spid="45465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54659">
                                            <p:txEl>
                                              <p:pRg st="3" end="3"/>
                                            </p:txEl>
                                          </p:spTgt>
                                        </p:tgtEl>
                                        <p:attrNameLst>
                                          <p:attrName>style.visibility</p:attrName>
                                        </p:attrNameLst>
                                      </p:cBhvr>
                                      <p:to>
                                        <p:strVal val="visible"/>
                                      </p:to>
                                    </p:set>
                                    <p:animEffect transition="in" filter="wipe(left)">
                                      <p:cBhvr>
                                        <p:cTn id="38" dur="500"/>
                                        <p:tgtEl>
                                          <p:spTgt spid="454659">
                                            <p:txEl>
                                              <p:pRg st="3" end="3"/>
                                            </p:txEl>
                                          </p:spTgt>
                                        </p:tgtEl>
                                      </p:cBhvr>
                                    </p:animEffect>
                                  </p:childTnLst>
                                </p:cTn>
                              </p:par>
                            </p:childTnLst>
                          </p:cTn>
                        </p:par>
                        <p:par>
                          <p:cTn id="39" fill="hold">
                            <p:stCondLst>
                              <p:cond delay="1000"/>
                            </p:stCondLst>
                            <p:childTnLst>
                              <p:par>
                                <p:cTn id="40" presetID="22" presetClass="entr" presetSubtype="8" fill="hold" nodeType="afterEffect">
                                  <p:stCondLst>
                                    <p:cond delay="0"/>
                                  </p:stCondLst>
                                  <p:childTnLst>
                                    <p:set>
                                      <p:cBhvr>
                                        <p:cTn id="41" dur="1" fill="hold">
                                          <p:stCondLst>
                                            <p:cond delay="0"/>
                                          </p:stCondLst>
                                        </p:cTn>
                                        <p:tgtEl>
                                          <p:spTgt spid="454659">
                                            <p:txEl>
                                              <p:pRg st="4" end="4"/>
                                            </p:txEl>
                                          </p:spTgt>
                                        </p:tgtEl>
                                        <p:attrNameLst>
                                          <p:attrName>style.visibility</p:attrName>
                                        </p:attrNameLst>
                                      </p:cBhvr>
                                      <p:to>
                                        <p:strVal val="visible"/>
                                      </p:to>
                                    </p:set>
                                    <p:animEffect transition="in" filter="wipe(left)">
                                      <p:cBhvr>
                                        <p:cTn id="42" dur="500"/>
                                        <p:tgtEl>
                                          <p:spTgt spid="454659">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nodeType="clickEffect">
                                  <p:stCondLst>
                                    <p:cond delay="0"/>
                                  </p:stCondLst>
                                  <p:childTnLst>
                                    <p:set>
                                      <p:cBhvr>
                                        <p:cTn id="46" dur="1" fill="hold">
                                          <p:stCondLst>
                                            <p:cond delay="0"/>
                                          </p:stCondLst>
                                        </p:cTn>
                                        <p:tgtEl>
                                          <p:spTgt spid="454658">
                                            <p:txEl>
                                              <p:pRg st="4" end="4"/>
                                            </p:txEl>
                                          </p:spTgt>
                                        </p:tgtEl>
                                        <p:attrNameLst>
                                          <p:attrName>style.visibility</p:attrName>
                                        </p:attrNameLst>
                                      </p:cBhvr>
                                      <p:to>
                                        <p:strVal val="visible"/>
                                      </p:to>
                                    </p:set>
                                    <p:animEffect transition="in" filter="wipe(left)">
                                      <p:cBhvr>
                                        <p:cTn id="47" dur="500"/>
                                        <p:tgtEl>
                                          <p:spTgt spid="454658">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454658">
                                            <p:txEl>
                                              <p:pRg st="5" end="5"/>
                                            </p:txEl>
                                          </p:spTgt>
                                        </p:tgtEl>
                                        <p:attrNameLst>
                                          <p:attrName>style.visibility</p:attrName>
                                        </p:attrNameLst>
                                      </p:cBhvr>
                                      <p:to>
                                        <p:strVal val="visible"/>
                                      </p:to>
                                    </p:set>
                                    <p:animEffect transition="in" filter="wipe(left)">
                                      <p:cBhvr>
                                        <p:cTn id="52" dur="500"/>
                                        <p:tgtEl>
                                          <p:spTgt spid="454658">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454659">
                                            <p:txEl>
                                              <p:pRg st="5" end="5"/>
                                            </p:txEl>
                                          </p:spTgt>
                                        </p:tgtEl>
                                        <p:attrNameLst>
                                          <p:attrName>style.visibility</p:attrName>
                                        </p:attrNameLst>
                                      </p:cBhvr>
                                      <p:to>
                                        <p:strVal val="visible"/>
                                      </p:to>
                                    </p:set>
                                    <p:animEffect transition="in" filter="wipe(left)">
                                      <p:cBhvr>
                                        <p:cTn id="56" dur="500"/>
                                        <p:tgtEl>
                                          <p:spTgt spid="454659">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106" name="Picture 11" descr="5_coated.jpg"/>
          <p:cNvPicPr>
            <a:picLocks noChangeAspect="1"/>
          </p:cNvPicPr>
          <p:nvPr/>
        </p:nvPicPr>
        <p:blipFill>
          <a:blip r:embed="rId4" cstate="print"/>
          <a:srcRect/>
          <a:stretch>
            <a:fillRect/>
          </a:stretch>
        </p:blipFill>
        <p:spPr bwMode="auto">
          <a:xfrm>
            <a:off x="6731000" y="1704975"/>
            <a:ext cx="2681288" cy="3448050"/>
          </a:xfrm>
          <a:prstGeom prst="rect">
            <a:avLst/>
          </a:prstGeom>
          <a:noFill/>
          <a:ln w="9525">
            <a:noFill/>
            <a:miter lim="800000"/>
            <a:headEnd/>
            <a:tailEnd/>
          </a:ln>
        </p:spPr>
      </p:pic>
      <p:sp>
        <p:nvSpPr>
          <p:cNvPr id="47107" name="Rectangle 2"/>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Analogy</a:t>
            </a:r>
            <a:endParaRPr lang="en-US">
              <a:latin typeface="Arial" panose="020B0604020202020204" pitchFamily="34" charset="0"/>
              <a:cs typeface="Arial" panose="020B0604020202020204" pitchFamily="34" charset="0"/>
            </a:endParaRPr>
          </a:p>
        </p:txBody>
      </p:sp>
      <p:sp>
        <p:nvSpPr>
          <p:cNvPr id="7" name="Rounded Rectangle 6"/>
          <p:cNvSpPr/>
          <p:nvPr/>
        </p:nvSpPr>
        <p:spPr bwMode="auto">
          <a:xfrm>
            <a:off x="3929062" y="5378451"/>
            <a:ext cx="811213" cy="782638"/>
          </a:xfrm>
          <a:prstGeom prst="roundRect">
            <a:avLst/>
          </a:prstGeom>
          <a:solidFill>
            <a:srgbClr val="F07D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E</a:t>
            </a:r>
            <a:endParaRPr lang="en-US" sz="4000" b="1" dirty="0">
              <a:latin typeface="+mj-lt"/>
            </a:endParaRPr>
          </a:p>
        </p:txBody>
      </p:sp>
      <p:sp>
        <p:nvSpPr>
          <p:cNvPr id="8" name="Rounded Rectangle 7"/>
          <p:cNvSpPr/>
          <p:nvPr/>
        </p:nvSpPr>
        <p:spPr bwMode="auto">
          <a:xfrm>
            <a:off x="7451727" y="5378451"/>
            <a:ext cx="811213" cy="784225"/>
          </a:xfrm>
          <a:prstGeom prst="roundRect">
            <a:avLst/>
          </a:prstGeom>
          <a:solidFill>
            <a:srgbClr val="009DC5"/>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I</a:t>
            </a:r>
            <a:endParaRPr lang="en-US" sz="4000" b="1" dirty="0">
              <a:latin typeface="+mj-lt"/>
            </a:endParaRPr>
          </a:p>
        </p:txBody>
      </p:sp>
      <p:pic>
        <p:nvPicPr>
          <p:cNvPr id="47111" name="Picture 9" descr="4_coated.jpg"/>
          <p:cNvPicPr>
            <a:picLocks noChangeAspect="1"/>
          </p:cNvPicPr>
          <p:nvPr/>
        </p:nvPicPr>
        <p:blipFill>
          <a:blip r:embed="rId5" cstate="print"/>
          <a:srcRect/>
          <a:stretch>
            <a:fillRect/>
          </a:stretch>
        </p:blipFill>
        <p:spPr bwMode="auto">
          <a:xfrm>
            <a:off x="3003549" y="1730375"/>
            <a:ext cx="2662238" cy="3422650"/>
          </a:xfrm>
          <a:prstGeom prst="rect">
            <a:avLst/>
          </a:prstGeom>
          <a:noFill/>
          <a:ln w="9525">
            <a:noFill/>
            <a:miter lim="800000"/>
            <a:headEnd/>
            <a:tailEnd/>
          </a:ln>
        </p:spPr>
      </p:pic>
    </p:spTree>
    <p:custDataLst>
      <p:tags r:id="rId1"/>
    </p:custData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“May I chip in?”</a:t>
            </a:r>
          </a:p>
        </p:txBody>
      </p:sp>
      <p:sp>
        <p:nvSpPr>
          <p:cNvPr id="3" name="Text Placeholder 5"/>
          <p:cNvSpPr>
            <a:spLocks noGrp="1"/>
          </p:cNvSpPr>
          <p:nvPr>
            <p:ph idx="1"/>
          </p:nvPr>
        </p:nvSpPr>
        <p:spPr>
          <a:xfrm>
            <a:off x="494747" y="2857168"/>
            <a:ext cx="11485217" cy="3079805"/>
          </a:xfrm>
        </p:spPr>
        <p:txBody>
          <a:bodyPr/>
          <a:lstStyle/>
          <a:p>
            <a:pPr marL="442913" indent="-442913"/>
            <a:r>
              <a:rPr lang="en-GB" sz="2800" dirty="0">
                <a:latin typeface="Arial" panose="020B0604020202020204" pitchFamily="34" charset="0"/>
                <a:cs typeface="Arial" panose="020B0604020202020204" pitchFamily="34" charset="0"/>
              </a:rPr>
              <a:t>Pick up five ‘talk tokens’ each.</a:t>
            </a:r>
          </a:p>
          <a:p>
            <a:pPr marL="442913" indent="-442913"/>
            <a:r>
              <a:rPr lang="en-GB" sz="2800" dirty="0">
                <a:latin typeface="Arial" panose="020B0604020202020204" pitchFamily="34" charset="0"/>
                <a:cs typeface="Arial" panose="020B0604020202020204" pitchFamily="34" charset="0"/>
              </a:rPr>
              <a:t>As a group, choose a talk topic card from the pack. </a:t>
            </a:r>
          </a:p>
          <a:p>
            <a:pPr marL="442913" indent="-442913"/>
            <a:r>
              <a:rPr lang="en-GB" sz="2800" dirty="0">
                <a:latin typeface="Arial" panose="020B0604020202020204" pitchFamily="34" charset="0"/>
                <a:cs typeface="Arial" panose="020B0604020202020204" pitchFamily="34" charset="0"/>
              </a:rPr>
              <a:t>Have a group discussion about your chosen topic. </a:t>
            </a:r>
          </a:p>
          <a:p>
            <a:pPr marL="442913" indent="-442913"/>
            <a:r>
              <a:rPr lang="en-GB" sz="2800" i="1" dirty="0">
                <a:latin typeface="Arial" panose="020B0604020202020204" pitchFamily="34" charset="0"/>
                <a:cs typeface="Arial" panose="020B0604020202020204" pitchFamily="34" charset="0"/>
              </a:rPr>
              <a:t>Whenever you talk you must give up one token!</a:t>
            </a:r>
          </a:p>
          <a:p>
            <a:pPr marL="442913" indent="-442913"/>
            <a:r>
              <a:rPr lang="en-GB" sz="2800" dirty="0">
                <a:latin typeface="Arial" panose="020B0604020202020204" pitchFamily="34" charset="0"/>
                <a:cs typeface="Arial" panose="020B0604020202020204" pitchFamily="34" charset="0"/>
              </a:rPr>
              <a:t>Once you have used all your tokens you cannot speak again until everyone has finished their tokens.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Title 1"/>
          <p:cNvSpPr>
            <a:spLocks noGrp="1"/>
          </p:cNvSpPr>
          <p:nvPr>
            <p:ph type="title"/>
          </p:nvPr>
        </p:nvSpPr>
        <p:spPr>
          <a:xfrm>
            <a:off x="838200" y="365125"/>
            <a:ext cx="10515600" cy="973345"/>
          </a:xfrm>
        </p:spPr>
        <p:txBody>
          <a:bodyPr/>
          <a:lstStyle/>
          <a:p>
            <a:r>
              <a:rPr lang="en-GB" dirty="0"/>
              <a:t>E–I: </a:t>
            </a:r>
            <a:r>
              <a:rPr lang="en-GB" dirty="0">
                <a:latin typeface="Arial" panose="020B0604020202020204" pitchFamily="34" charset="0"/>
                <a:cs typeface="Arial" panose="020B0604020202020204" pitchFamily="34" charset="0"/>
              </a:rPr>
              <a:t>Approach</a:t>
            </a:r>
            <a:r>
              <a:rPr lang="en-GB" dirty="0"/>
              <a:t> to meetings</a:t>
            </a:r>
          </a:p>
        </p:txBody>
      </p:sp>
      <p:pic>
        <p:nvPicPr>
          <p:cNvPr id="5018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991875" y="1572192"/>
            <a:ext cx="6208249" cy="506366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3" name="Rectangle 2"/>
          <p:cNvSpPr>
            <a:spLocks noGrp="1" noChangeArrowheads="1"/>
          </p:cNvSpPr>
          <p:nvPr>
            <p:ph type="title"/>
          </p:nvPr>
        </p:nvSpPr>
        <p:spPr>
          <a:xfrm>
            <a:off x="1470454" y="389839"/>
            <a:ext cx="9774195" cy="1325563"/>
          </a:xfrm>
        </p:spPr>
        <p:txBody>
          <a:bodyPr/>
          <a:lstStyle/>
          <a:p>
            <a:pPr eaLnBrk="1" hangingPunct="1"/>
            <a:r>
              <a:rPr lang="en-US" dirty="0">
                <a:latin typeface="Arial" panose="020B0604020202020204" pitchFamily="34" charset="0"/>
                <a:cs typeface="Arial" panose="020B0604020202020204" pitchFamily="34" charset="0"/>
              </a:rPr>
              <a:t>Introducing the </a:t>
            </a:r>
            <a:r>
              <a:rPr lang="en-US" dirty="0" err="1">
                <a:latin typeface="Arial" panose="020B0604020202020204" pitchFamily="34" charset="0"/>
                <a:cs typeface="Arial" panose="020B0604020202020204" pitchFamily="34" charset="0"/>
              </a:rPr>
              <a:t>scratchcards</a:t>
            </a:r>
            <a:endParaRPr lang="en-US" dirty="0">
              <a:latin typeface="Arial" panose="020B0604020202020204" pitchFamily="34" charset="0"/>
              <a:cs typeface="Arial" panose="020B0604020202020204" pitchFamily="34" charset="0"/>
            </a:endParaRPr>
          </a:p>
        </p:txBody>
      </p:sp>
      <p:sp>
        <p:nvSpPr>
          <p:cNvPr id="457731" name="Rectangle 3"/>
          <p:cNvSpPr>
            <a:spLocks noGrp="1" noChangeArrowheads="1"/>
          </p:cNvSpPr>
          <p:nvPr>
            <p:ph idx="1"/>
          </p:nvPr>
        </p:nvSpPr>
        <p:spPr>
          <a:xfrm>
            <a:off x="615494" y="1688770"/>
            <a:ext cx="9920179" cy="4724400"/>
          </a:xfrm>
        </p:spPr>
        <p:txBody>
          <a:bodyPr>
            <a:normAutofit fontScale="92500" lnSpcReduction="20000"/>
          </a:bodyPr>
          <a:lstStyle/>
          <a:p>
            <a:pPr marL="442800"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Extraversion and Introversion.</a:t>
            </a: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eaLnBrk="1" hangingPunct="1"/>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with medium confidence">
            <a:extLst>
              <a:ext uri="{FF2B5EF4-FFF2-40B4-BE49-F238E27FC236}">
                <a16:creationId xmlns:a16="http://schemas.microsoft.com/office/drawing/2014/main" id="{342DB198-C5E2-4569-AE2F-E98862C28D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47085" y="2638415"/>
            <a:ext cx="2656996" cy="1993450"/>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690688"/>
            <a:ext cx="10959070" cy="4313872"/>
          </a:xfrm>
        </p:spPr>
        <p:txBody>
          <a:bodyPr/>
          <a:lstStyle/>
          <a:p>
            <a:pPr marL="442800" indent="-442800" eaLnBrk="1" hangingPunct="1"/>
            <a:r>
              <a:rPr lang="en-GB" sz="2600" dirty="0">
                <a:latin typeface="Arial" panose="020B0604020202020204" pitchFamily="34" charset="0"/>
                <a:cs typeface="Arial" panose="020B0604020202020204" pitchFamily="34" charset="0"/>
              </a:rPr>
              <a:t>Look at your reported score on this preference now</a:t>
            </a:r>
            <a:endParaRPr lang="en-US" sz="2600" dirty="0">
              <a:latin typeface="Arial" panose="020B0604020202020204" pitchFamily="34" charset="0"/>
              <a:cs typeface="Arial" panose="020B0604020202020204" pitchFamily="34" charset="0"/>
            </a:endParaRPr>
          </a:p>
          <a:p>
            <a:pPr marL="442800" indent="-442800" eaLnBrk="1" hangingPunct="1"/>
            <a:r>
              <a:rPr lang="en-US" sz="2600"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sz="2600"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52229" name="Picture 10" descr="84_newMbtiOrangeC.jpg"/>
          <p:cNvPicPr>
            <a:picLocks noChangeAspect="1"/>
          </p:cNvPicPr>
          <p:nvPr/>
        </p:nvPicPr>
        <p:blipFill>
          <a:blip r:embed="rId4" cstate="print"/>
          <a:srcRect/>
          <a:stretch>
            <a:fillRect/>
          </a:stretch>
        </p:blipFill>
        <p:spPr bwMode="auto">
          <a:xfrm>
            <a:off x="2489200" y="4151947"/>
            <a:ext cx="1914525" cy="1852613"/>
          </a:xfrm>
          <a:prstGeom prst="rect">
            <a:avLst/>
          </a:prstGeom>
          <a:noFill/>
          <a:ln w="9525">
            <a:noFill/>
            <a:miter lim="800000"/>
            <a:headEnd/>
            <a:tailEnd/>
          </a:ln>
        </p:spPr>
      </p:pic>
      <p:pic>
        <p:nvPicPr>
          <p:cNvPr id="52230" name="Picture 12" descr="85_NewMbtiBlueC.jpg"/>
          <p:cNvPicPr>
            <a:picLocks noChangeAspect="1"/>
          </p:cNvPicPr>
          <p:nvPr/>
        </p:nvPicPr>
        <p:blipFill>
          <a:blip r:embed="rId5" cstate="print"/>
          <a:srcRect/>
          <a:stretch>
            <a:fillRect/>
          </a:stretch>
        </p:blipFill>
        <p:spPr bwMode="auto">
          <a:xfrm>
            <a:off x="7904890" y="4370228"/>
            <a:ext cx="1454150" cy="141605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animEffect transition="in" filter="wipe(left)">
                                      <p:cBhvr>
                                        <p:cTn id="7" dur="500"/>
                                        <p:tgtEl>
                                          <p:spTgt spid="3717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71715">
                                            <p:txEl>
                                              <p:pRg st="1" end="1"/>
                                            </p:txEl>
                                          </p:spTgt>
                                        </p:tgtEl>
                                        <p:attrNameLst>
                                          <p:attrName>style.visibility</p:attrName>
                                        </p:attrNameLst>
                                      </p:cBhvr>
                                      <p:to>
                                        <p:strVal val="visible"/>
                                      </p:to>
                                    </p:set>
                                    <p:animEffect transition="in" filter="wipe(left)">
                                      <p:cBhvr>
                                        <p:cTn id="12" dur="500"/>
                                        <p:tgtEl>
                                          <p:spTgt spid="3717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71715">
                                            <p:txEl>
                                              <p:pRg st="2" end="2"/>
                                            </p:txEl>
                                          </p:spTgt>
                                        </p:tgtEl>
                                        <p:attrNameLst>
                                          <p:attrName>style.visibility</p:attrName>
                                        </p:attrNameLst>
                                      </p:cBhvr>
                                      <p:to>
                                        <p:strVal val="visible"/>
                                      </p:to>
                                    </p:set>
                                    <p:animEffect transition="in" filter="wipe(left)">
                                      <p:cBhvr>
                                        <p:cTn id="17" dur="500"/>
                                        <p:tgtEl>
                                          <p:spTgt spid="37171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F789644-639A-4E5B-9E5E-AF10DB43FB82}"/>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34819" name="Content Placeholder 2">
            <a:extLst>
              <a:ext uri="{FF2B5EF4-FFF2-40B4-BE49-F238E27FC236}">
                <a16:creationId xmlns:a16="http://schemas.microsoft.com/office/drawing/2014/main" id="{B254ED18-E6FC-4AAA-A01A-7CCCE2CF67C4}"/>
              </a:ext>
            </a:extLst>
          </p:cNvPr>
          <p:cNvSpPr>
            <a:spLocks noGrp="1"/>
          </p:cNvSpPr>
          <p:nvPr>
            <p:ph idx="1"/>
          </p:nvPr>
        </p:nvSpPr>
        <p:spPr>
          <a:xfrm>
            <a:off x="507999" y="2693772"/>
            <a:ext cx="11305059" cy="3310787"/>
          </a:xfrm>
        </p:spPr>
        <p:txBody>
          <a:bodyPr/>
          <a:lstStyle/>
          <a:p>
            <a:r>
              <a:rPr lang="en-GB" altLang="en-US" dirty="0">
                <a:latin typeface="Arial" panose="020B0604020202020204" pitchFamily="34" charset="0"/>
                <a:cs typeface="Arial" panose="020B0604020202020204" pitchFamily="34" charset="0"/>
              </a:rPr>
              <a:t>Where does your preference for Extraversion/Introversion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communication or team effectiveness?</a:t>
            </a:r>
          </a:p>
        </p:txBody>
      </p:sp>
    </p:spTree>
    <p:custDataLst>
      <p:tags r:id="rId1"/>
    </p:custData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92211" y="131133"/>
            <a:ext cx="10515600" cy="1325563"/>
          </a:xfrm>
        </p:spPr>
        <p:txBody>
          <a:bodyPr/>
          <a:lstStyle/>
          <a:p>
            <a:pPr eaLnBrk="1" hangingPunct="1"/>
            <a:r>
              <a:rPr lang="en-GB" dirty="0">
                <a:latin typeface="Arial" panose="020B0604020202020204" pitchFamily="34" charset="0"/>
                <a:cs typeface="Arial" panose="020B0604020202020204" pitchFamily="34" charset="0"/>
              </a:rPr>
              <a:t>Characteristics</a:t>
            </a:r>
            <a:endParaRPr lang="en-US" dirty="0">
              <a:latin typeface="Arial" panose="020B0604020202020204" pitchFamily="34" charset="0"/>
              <a:cs typeface="Arial" panose="020B0604020202020204" pitchFamily="34" charset="0"/>
            </a:endParaRPr>
          </a:p>
        </p:txBody>
      </p:sp>
      <p:sp>
        <p:nvSpPr>
          <p:cNvPr id="25604" name="Content Placeholder 10"/>
          <p:cNvSpPr>
            <a:spLocks noGrp="1"/>
          </p:cNvSpPr>
          <p:nvPr>
            <p:ph idx="1"/>
          </p:nvPr>
        </p:nvSpPr>
        <p:spPr>
          <a:xfrm>
            <a:off x="2033915" y="3054350"/>
            <a:ext cx="3954463" cy="2498038"/>
          </a:xfrm>
        </p:spPr>
        <p:txBody>
          <a:bodyPr/>
          <a:lstStyle/>
          <a:p>
            <a:pPr algn="r" eaLnBrk="1" hangingPunct="1">
              <a:spcBef>
                <a:spcPts val="600"/>
              </a:spcBef>
              <a:buNone/>
            </a:pPr>
            <a:r>
              <a:rPr lang="en-GB" sz="2000">
                <a:latin typeface="Arial" panose="020B0604020202020204" pitchFamily="34" charset="0"/>
                <a:cs typeface="Arial" panose="020B0604020202020204" pitchFamily="34" charset="0"/>
              </a:rPr>
              <a:t>Want to know the facts</a:t>
            </a:r>
          </a:p>
          <a:p>
            <a:pPr algn="r" eaLnBrk="1" hangingPunct="1">
              <a:spcBef>
                <a:spcPts val="600"/>
              </a:spcBef>
              <a:buNone/>
            </a:pPr>
            <a:r>
              <a:rPr lang="en-GB" sz="2000">
                <a:latin typeface="Arial" panose="020B0604020202020204" pitchFamily="34" charset="0"/>
                <a:cs typeface="Arial" panose="020B0604020202020204" pitchFamily="34" charset="0"/>
              </a:rPr>
              <a:t>Look at the specifics</a:t>
            </a:r>
          </a:p>
          <a:p>
            <a:pPr algn="r" eaLnBrk="1" hangingPunct="1">
              <a:spcBef>
                <a:spcPts val="600"/>
              </a:spcBef>
              <a:buNone/>
            </a:pPr>
            <a:r>
              <a:rPr lang="en-GB" sz="2000">
                <a:latin typeface="Arial" panose="020B0604020202020204" pitchFamily="34" charset="0"/>
                <a:cs typeface="Arial" panose="020B0604020202020204" pitchFamily="34" charset="0"/>
              </a:rPr>
              <a:t>Adopt a realistic approach</a:t>
            </a:r>
          </a:p>
          <a:p>
            <a:pPr algn="r" eaLnBrk="1" hangingPunct="1">
              <a:spcBef>
                <a:spcPts val="600"/>
              </a:spcBef>
              <a:buNone/>
            </a:pPr>
            <a:r>
              <a:rPr lang="en-GB" sz="2000">
                <a:latin typeface="Arial" panose="020B0604020202020204" pitchFamily="34" charset="0"/>
                <a:cs typeface="Arial" panose="020B0604020202020204" pitchFamily="34" charset="0"/>
              </a:rPr>
              <a:t>Focus on the here and now</a:t>
            </a:r>
          </a:p>
          <a:p>
            <a:pPr algn="r" eaLnBrk="1" hangingPunct="1">
              <a:spcBef>
                <a:spcPts val="600"/>
              </a:spcBef>
              <a:buNone/>
            </a:pPr>
            <a:r>
              <a:rPr lang="en-GB" sz="2000">
                <a:latin typeface="Arial" panose="020B0604020202020204" pitchFamily="34" charset="0"/>
                <a:cs typeface="Arial" panose="020B0604020202020204" pitchFamily="34" charset="0"/>
              </a:rPr>
              <a:t>Ensure things work in practice</a:t>
            </a:r>
          </a:p>
          <a:p>
            <a:pPr algn="r" eaLnBrk="1" hangingPunct="1">
              <a:spcBef>
                <a:spcPts val="600"/>
              </a:spcBef>
              <a:buNone/>
            </a:pPr>
            <a:r>
              <a:rPr lang="en-GB" sz="2000">
                <a:latin typeface="Arial" panose="020B0604020202020204" pitchFamily="34" charset="0"/>
                <a:cs typeface="Arial" panose="020B0604020202020204" pitchFamily="34" charset="0"/>
              </a:rPr>
              <a:t>Collect observations</a:t>
            </a:r>
            <a:endParaRPr lang="en-GB" sz="2000" dirty="0">
              <a:latin typeface="Arial" panose="020B0604020202020204" pitchFamily="34" charset="0"/>
              <a:cs typeface="Arial" panose="020B0604020202020204" pitchFamily="34" charset="0"/>
            </a:endParaRPr>
          </a:p>
        </p:txBody>
      </p:sp>
      <p:sp>
        <p:nvSpPr>
          <p:cNvPr id="25603" name="Content Placeholder 8"/>
          <p:cNvSpPr>
            <a:spLocks noGrp="1"/>
          </p:cNvSpPr>
          <p:nvPr>
            <p:ph sz="half" idx="4294967295"/>
          </p:nvPr>
        </p:nvSpPr>
        <p:spPr>
          <a:xfrm>
            <a:off x="6618288" y="3044989"/>
            <a:ext cx="3954462" cy="2601748"/>
          </a:xfrm>
        </p:spPr>
        <p:txBody>
          <a:bodyPr/>
          <a:lstStyle/>
          <a:p>
            <a:pPr eaLnBrk="1" hangingPunct="1">
              <a:spcBef>
                <a:spcPts val="600"/>
              </a:spcBef>
              <a:buNone/>
            </a:pPr>
            <a:r>
              <a:rPr lang="en-GB" sz="2000" dirty="0">
                <a:latin typeface="Arial" panose="020B0604020202020204" pitchFamily="34" charset="0"/>
                <a:cs typeface="Arial" panose="020B0604020202020204" pitchFamily="34" charset="0"/>
              </a:rPr>
              <a:t>Seek out new ideas</a:t>
            </a:r>
          </a:p>
          <a:p>
            <a:pPr eaLnBrk="1" hangingPunct="1">
              <a:spcBef>
                <a:spcPts val="600"/>
              </a:spcBef>
              <a:buNone/>
            </a:pPr>
            <a:r>
              <a:rPr lang="en-GB" sz="2000" dirty="0">
                <a:latin typeface="Arial" panose="020B0604020202020204" pitchFamily="34" charset="0"/>
                <a:cs typeface="Arial" panose="020B0604020202020204" pitchFamily="34" charset="0"/>
              </a:rPr>
              <a:t>Look at the bigger picture</a:t>
            </a:r>
          </a:p>
          <a:p>
            <a:pPr eaLnBrk="1" hangingPunct="1">
              <a:spcBef>
                <a:spcPts val="600"/>
              </a:spcBef>
              <a:buNone/>
            </a:pPr>
            <a:r>
              <a:rPr lang="en-GB" sz="2000" dirty="0">
                <a:latin typeface="Arial" panose="020B0604020202020204" pitchFamily="34" charset="0"/>
                <a:cs typeface="Arial" panose="020B0604020202020204" pitchFamily="34" charset="0"/>
              </a:rPr>
              <a:t>Adopt an imaginative approach</a:t>
            </a:r>
          </a:p>
          <a:p>
            <a:pPr eaLnBrk="1" hangingPunct="1">
              <a:spcBef>
                <a:spcPts val="600"/>
              </a:spcBef>
              <a:buNone/>
            </a:pPr>
            <a:r>
              <a:rPr lang="en-GB" sz="2000" dirty="0">
                <a:latin typeface="Arial" panose="020B0604020202020204" pitchFamily="34" charset="0"/>
                <a:cs typeface="Arial" panose="020B0604020202020204" pitchFamily="34" charset="0"/>
              </a:rPr>
              <a:t>Anticipate the future</a:t>
            </a:r>
          </a:p>
          <a:p>
            <a:pPr eaLnBrk="1" hangingPunct="1">
              <a:spcBef>
                <a:spcPts val="600"/>
              </a:spcBef>
              <a:buNone/>
            </a:pPr>
            <a:r>
              <a:rPr lang="en-GB" sz="2000" dirty="0">
                <a:latin typeface="Arial" panose="020B0604020202020204" pitchFamily="34" charset="0"/>
                <a:cs typeface="Arial" panose="020B0604020202020204" pitchFamily="34" charset="0"/>
              </a:rPr>
              <a:t>Ensure things work in theory</a:t>
            </a:r>
          </a:p>
          <a:p>
            <a:pPr eaLnBrk="1" hangingPunct="1">
              <a:spcBef>
                <a:spcPts val="600"/>
              </a:spcBef>
              <a:buNone/>
            </a:pPr>
            <a:r>
              <a:rPr lang="en-GB" sz="2000" dirty="0">
                <a:latin typeface="Arial" panose="020B0604020202020204" pitchFamily="34" charset="0"/>
                <a:cs typeface="Arial" panose="020B0604020202020204" pitchFamily="34" charset="0"/>
              </a:rPr>
              <a:t>Use conceptual frameworks</a:t>
            </a:r>
          </a:p>
          <a:p>
            <a:pPr>
              <a:buFontTx/>
              <a:buChar char="•"/>
            </a:pPr>
            <a:endParaRPr lang="en-GB"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586038" y="5729290"/>
            <a:ext cx="7537450"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Sensing isn’t ‘sensitive’ and iNtuition isn’t ‘gut feel’</a:t>
            </a:r>
          </a:p>
        </p:txBody>
      </p:sp>
      <p:pic>
        <p:nvPicPr>
          <p:cNvPr id="55303" name="Picture 11" descr="61_coated.jpg"/>
          <p:cNvPicPr>
            <a:picLocks noChangeAspect="1"/>
          </p:cNvPicPr>
          <p:nvPr/>
        </p:nvPicPr>
        <p:blipFill>
          <a:blip r:embed="rId4" cstate="print"/>
          <a:srcRect/>
          <a:stretch>
            <a:fillRect/>
          </a:stretch>
        </p:blipFill>
        <p:spPr bwMode="auto">
          <a:xfrm>
            <a:off x="3249615" y="1203327"/>
            <a:ext cx="2905125" cy="1852613"/>
          </a:xfrm>
          <a:prstGeom prst="rect">
            <a:avLst/>
          </a:prstGeom>
          <a:noFill/>
          <a:ln w="9525">
            <a:noFill/>
            <a:miter lim="800000"/>
            <a:headEnd/>
            <a:tailEnd/>
          </a:ln>
        </p:spPr>
      </p:pic>
      <p:pic>
        <p:nvPicPr>
          <p:cNvPr id="55304" name="Picture 12" descr="62_coated copy.jpg"/>
          <p:cNvPicPr>
            <a:picLocks noChangeAspect="1"/>
          </p:cNvPicPr>
          <p:nvPr/>
        </p:nvPicPr>
        <p:blipFill>
          <a:blip r:embed="rId5" cstate="print"/>
          <a:srcRect/>
          <a:stretch>
            <a:fillRect/>
          </a:stretch>
        </p:blipFill>
        <p:spPr bwMode="auto">
          <a:xfrm>
            <a:off x="6618290" y="121126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wipe(left)">
                                      <p:cBhvr>
                                        <p:cTn id="7" dur="500"/>
                                        <p:tgtEl>
                                          <p:spTgt spid="25604">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25603">
                                            <p:txEl>
                                              <p:pRg st="0" end="0"/>
                                            </p:txEl>
                                          </p:spTgt>
                                        </p:tgtEl>
                                        <p:attrNameLst>
                                          <p:attrName>style.visibility</p:attrName>
                                        </p:attrNameLst>
                                      </p:cBhvr>
                                      <p:to>
                                        <p:strVal val="visible"/>
                                      </p:to>
                                    </p:set>
                                    <p:animEffect transition="in" filter="wipe(left)">
                                      <p:cBhvr>
                                        <p:cTn id="11" dur="500"/>
                                        <p:tgtEl>
                                          <p:spTgt spid="2560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25604">
                                            <p:txEl>
                                              <p:pRg st="1" end="1"/>
                                            </p:txEl>
                                          </p:spTgt>
                                        </p:tgtEl>
                                        <p:attrNameLst>
                                          <p:attrName>style.visibility</p:attrName>
                                        </p:attrNameLst>
                                      </p:cBhvr>
                                      <p:to>
                                        <p:strVal val="visible"/>
                                      </p:to>
                                    </p:set>
                                    <p:animEffect transition="in" filter="wipe(left)">
                                      <p:cBhvr>
                                        <p:cTn id="16" dur="500"/>
                                        <p:tgtEl>
                                          <p:spTgt spid="25604">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25603">
                                            <p:txEl>
                                              <p:pRg st="1" end="1"/>
                                            </p:txEl>
                                          </p:spTgt>
                                        </p:tgtEl>
                                        <p:attrNameLst>
                                          <p:attrName>style.visibility</p:attrName>
                                        </p:attrNameLst>
                                      </p:cBhvr>
                                      <p:to>
                                        <p:strVal val="visible"/>
                                      </p:to>
                                    </p:set>
                                    <p:animEffect transition="in" filter="wipe(left)">
                                      <p:cBhvr>
                                        <p:cTn id="20" dur="500"/>
                                        <p:tgtEl>
                                          <p:spTgt spid="2560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5604">
                                            <p:txEl>
                                              <p:pRg st="2" end="2"/>
                                            </p:txEl>
                                          </p:spTgt>
                                        </p:tgtEl>
                                        <p:attrNameLst>
                                          <p:attrName>style.visibility</p:attrName>
                                        </p:attrNameLst>
                                      </p:cBhvr>
                                      <p:to>
                                        <p:strVal val="visible"/>
                                      </p:to>
                                    </p:set>
                                    <p:animEffect transition="in" filter="wipe(left)">
                                      <p:cBhvr>
                                        <p:cTn id="25" dur="500"/>
                                        <p:tgtEl>
                                          <p:spTgt spid="25604">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25603">
                                            <p:txEl>
                                              <p:pRg st="2" end="2"/>
                                            </p:txEl>
                                          </p:spTgt>
                                        </p:tgtEl>
                                        <p:attrNameLst>
                                          <p:attrName>style.visibility</p:attrName>
                                        </p:attrNameLst>
                                      </p:cBhvr>
                                      <p:to>
                                        <p:strVal val="visible"/>
                                      </p:to>
                                    </p:set>
                                    <p:animEffect transition="in" filter="wipe(left)">
                                      <p:cBhvr>
                                        <p:cTn id="29" dur="500"/>
                                        <p:tgtEl>
                                          <p:spTgt spid="2560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25604">
                                            <p:txEl>
                                              <p:pRg st="3" end="3"/>
                                            </p:txEl>
                                          </p:spTgt>
                                        </p:tgtEl>
                                        <p:attrNameLst>
                                          <p:attrName>style.visibility</p:attrName>
                                        </p:attrNameLst>
                                      </p:cBhvr>
                                      <p:to>
                                        <p:strVal val="visible"/>
                                      </p:to>
                                    </p:set>
                                    <p:animEffect transition="in" filter="wipe(left)">
                                      <p:cBhvr>
                                        <p:cTn id="34" dur="500"/>
                                        <p:tgtEl>
                                          <p:spTgt spid="25604">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25603">
                                            <p:txEl>
                                              <p:pRg st="3" end="3"/>
                                            </p:txEl>
                                          </p:spTgt>
                                        </p:tgtEl>
                                        <p:attrNameLst>
                                          <p:attrName>style.visibility</p:attrName>
                                        </p:attrNameLst>
                                      </p:cBhvr>
                                      <p:to>
                                        <p:strVal val="visible"/>
                                      </p:to>
                                    </p:set>
                                    <p:animEffect transition="in" filter="wipe(left)">
                                      <p:cBhvr>
                                        <p:cTn id="38" dur="500"/>
                                        <p:tgtEl>
                                          <p:spTgt spid="2560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5604">
                                            <p:txEl>
                                              <p:pRg st="4" end="4"/>
                                            </p:txEl>
                                          </p:spTgt>
                                        </p:tgtEl>
                                        <p:attrNameLst>
                                          <p:attrName>style.visibility</p:attrName>
                                        </p:attrNameLst>
                                      </p:cBhvr>
                                      <p:to>
                                        <p:strVal val="visible"/>
                                      </p:to>
                                    </p:set>
                                    <p:animEffect transition="in" filter="wipe(left)">
                                      <p:cBhvr>
                                        <p:cTn id="43" dur="500"/>
                                        <p:tgtEl>
                                          <p:spTgt spid="25604">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25603">
                                            <p:txEl>
                                              <p:pRg st="4" end="4"/>
                                            </p:txEl>
                                          </p:spTgt>
                                        </p:tgtEl>
                                        <p:attrNameLst>
                                          <p:attrName>style.visibility</p:attrName>
                                        </p:attrNameLst>
                                      </p:cBhvr>
                                      <p:to>
                                        <p:strVal val="visible"/>
                                      </p:to>
                                    </p:set>
                                    <p:animEffect transition="in" filter="wipe(left)">
                                      <p:cBhvr>
                                        <p:cTn id="47" dur="500"/>
                                        <p:tgtEl>
                                          <p:spTgt spid="2560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25604">
                                            <p:txEl>
                                              <p:pRg st="5" end="5"/>
                                            </p:txEl>
                                          </p:spTgt>
                                        </p:tgtEl>
                                        <p:attrNameLst>
                                          <p:attrName>style.visibility</p:attrName>
                                        </p:attrNameLst>
                                      </p:cBhvr>
                                      <p:to>
                                        <p:strVal val="visible"/>
                                      </p:to>
                                    </p:set>
                                    <p:animEffect transition="in" filter="wipe(left)">
                                      <p:cBhvr>
                                        <p:cTn id="52" dur="500"/>
                                        <p:tgtEl>
                                          <p:spTgt spid="25604">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25603">
                                            <p:txEl>
                                              <p:pRg st="5" end="5"/>
                                            </p:txEl>
                                          </p:spTgt>
                                        </p:tgtEl>
                                        <p:attrNameLst>
                                          <p:attrName>style.visibility</p:attrName>
                                        </p:attrNameLst>
                                      </p:cBhvr>
                                      <p:to>
                                        <p:strVal val="visible"/>
                                      </p:to>
                                    </p:set>
                                    <p:animEffect transition="in" filter="wipe(left)">
                                      <p:cBhvr>
                                        <p:cTn id="56" dur="500"/>
                                        <p:tgtEl>
                                          <p:spTgt spid="25603">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57227" y="134471"/>
            <a:ext cx="10515600" cy="1325563"/>
          </a:xfrm>
        </p:spPr>
        <p:txBody>
          <a:bodyPr/>
          <a:lstStyle/>
          <a:p>
            <a:pPr algn="ctr" eaLnBrk="1" hangingPunct="1"/>
            <a:r>
              <a:rPr lang="en-GB" dirty="0">
                <a:latin typeface="Arial" panose="020B0604020202020204" pitchFamily="34" charset="0"/>
                <a:cs typeface="Arial" panose="020B0604020202020204" pitchFamily="34" charset="0"/>
              </a:rPr>
              <a:t>Analogy</a:t>
            </a:r>
            <a:endParaRPr lang="en-US" dirty="0">
              <a:latin typeface="Arial" panose="020B0604020202020204" pitchFamily="34" charset="0"/>
              <a:cs typeface="Arial" panose="020B0604020202020204" pitchFamily="34" charset="0"/>
            </a:endParaRPr>
          </a:p>
        </p:txBody>
      </p:sp>
      <p:sp>
        <p:nvSpPr>
          <p:cNvPr id="56323" name="TextBox 11"/>
          <p:cNvSpPr txBox="1">
            <a:spLocks noChangeArrowheads="1"/>
          </p:cNvSpPr>
          <p:nvPr/>
        </p:nvSpPr>
        <p:spPr bwMode="auto">
          <a:xfrm>
            <a:off x="2114552" y="3897313"/>
            <a:ext cx="3800475" cy="1015663"/>
          </a:xfrm>
          <a:prstGeom prst="rect">
            <a:avLst/>
          </a:prstGeom>
          <a:noFill/>
          <a:ln w="9525">
            <a:noFill/>
            <a:miter lim="800000"/>
            <a:headEnd/>
            <a:tailEnd/>
          </a:ln>
        </p:spPr>
        <p:txBody>
          <a:bodyPr>
            <a:spAutoFit/>
          </a:bodyPr>
          <a:lstStyle/>
          <a:p>
            <a:pPr algn="ctr"/>
            <a:r>
              <a:rPr lang="en-GB" sz="2000" dirty="0">
                <a:latin typeface="Arial" panose="020B0604020202020204" pitchFamily="34" charset="0"/>
                <a:cs typeface="Arial" panose="020B0604020202020204" pitchFamily="34" charset="0"/>
              </a:rPr>
              <a:t>Ensures individual data is accurate</a:t>
            </a:r>
          </a:p>
          <a:p>
            <a:pPr algn="ctr"/>
            <a:r>
              <a:rPr lang="en-GB" sz="2000" dirty="0">
                <a:latin typeface="Arial" panose="020B0604020202020204" pitchFamily="34" charset="0"/>
                <a:cs typeface="Arial" panose="020B0604020202020204" pitchFamily="34" charset="0"/>
              </a:rPr>
              <a:t>May overlook the patterns</a:t>
            </a:r>
          </a:p>
        </p:txBody>
      </p:sp>
      <p:sp>
        <p:nvSpPr>
          <p:cNvPr id="56324" name="TextBox 12"/>
          <p:cNvSpPr txBox="1">
            <a:spLocks noChangeArrowheads="1"/>
          </p:cNvSpPr>
          <p:nvPr/>
        </p:nvSpPr>
        <p:spPr bwMode="auto">
          <a:xfrm>
            <a:off x="6057902" y="3894138"/>
            <a:ext cx="4352925" cy="1015663"/>
          </a:xfrm>
          <a:prstGeom prst="rect">
            <a:avLst/>
          </a:prstGeom>
          <a:noFill/>
          <a:ln w="9525">
            <a:noFill/>
            <a:miter lim="800000"/>
            <a:headEnd/>
            <a:tailEnd/>
          </a:ln>
        </p:spPr>
        <p:txBody>
          <a:bodyPr>
            <a:spAutoFit/>
          </a:bodyPr>
          <a:lstStyle/>
          <a:p>
            <a:pPr algn="ctr"/>
            <a:r>
              <a:rPr lang="en-GB" sz="2000">
                <a:latin typeface="Arial" panose="020B0604020202020204" pitchFamily="34" charset="0"/>
                <a:cs typeface="Arial" panose="020B0604020202020204" pitchFamily="34" charset="0"/>
              </a:rPr>
              <a:t>Ensures patterns are understood</a:t>
            </a:r>
          </a:p>
          <a:p>
            <a:pPr algn="ctr"/>
            <a:r>
              <a:rPr lang="en-GB" sz="2000">
                <a:latin typeface="Arial" panose="020B0604020202020204" pitchFamily="34" charset="0"/>
                <a:cs typeface="Arial" panose="020B0604020202020204" pitchFamily="34" charset="0"/>
              </a:rPr>
              <a:t>May overlook the accuracy of the detail</a:t>
            </a:r>
          </a:p>
        </p:txBody>
      </p:sp>
      <p:sp>
        <p:nvSpPr>
          <p:cNvPr id="9" name="Rounded Rectangle 8"/>
          <p:cNvSpPr/>
          <p:nvPr/>
        </p:nvSpPr>
        <p:spPr bwMode="auto">
          <a:xfrm>
            <a:off x="3543302" y="4977130"/>
            <a:ext cx="811213" cy="782638"/>
          </a:xfrm>
          <a:prstGeom prst="roundRect">
            <a:avLst/>
          </a:prstGeom>
          <a:solidFill>
            <a:srgbClr val="009D06"/>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S</a:t>
            </a:r>
            <a:endParaRPr lang="en-US" sz="4000" b="1" dirty="0">
              <a:solidFill>
                <a:schemeClr val="bg1"/>
              </a:solidFill>
              <a:latin typeface="+mj-lt"/>
            </a:endParaRPr>
          </a:p>
        </p:txBody>
      </p:sp>
      <p:sp>
        <p:nvSpPr>
          <p:cNvPr id="10" name="Rounded Rectangle 9"/>
          <p:cNvSpPr/>
          <p:nvPr/>
        </p:nvSpPr>
        <p:spPr bwMode="auto">
          <a:xfrm>
            <a:off x="7683502" y="5002215"/>
            <a:ext cx="811213" cy="784225"/>
          </a:xfrm>
          <a:prstGeom prst="roundRect">
            <a:avLst/>
          </a:prstGeom>
          <a:solidFill>
            <a:srgbClr val="FFD600"/>
          </a:solidFill>
          <a:ln w="9525" cap="flat" cmpd="sng" algn="ctr">
            <a:noFill/>
            <a:prstDash val="solid"/>
            <a:round/>
            <a:headEnd type="none" w="med" len="med"/>
            <a:tailEnd type="none" w="med" len="med"/>
          </a:ln>
          <a:effectLst/>
        </p:spPr>
        <p:txBody>
          <a:bodyPr>
            <a:spAutoFit/>
          </a:bodyPr>
          <a:lstStyle/>
          <a:p>
            <a:pPr algn="ctr">
              <a:defRPr/>
            </a:pPr>
            <a:r>
              <a:rPr lang="en-GB" sz="4000" b="1" dirty="0">
                <a:latin typeface="+mj-lt"/>
              </a:rPr>
              <a:t>N</a:t>
            </a:r>
            <a:endParaRPr lang="en-US" sz="4000" b="1" dirty="0">
              <a:latin typeface="+mj-lt"/>
            </a:endParaRPr>
          </a:p>
        </p:txBody>
      </p:sp>
      <p:pic>
        <p:nvPicPr>
          <p:cNvPr id="15" name="Picture 14" descr="8_coated copy.jpg"/>
          <p:cNvPicPr>
            <a:picLocks noChangeAspect="1"/>
          </p:cNvPicPr>
          <p:nvPr/>
        </p:nvPicPr>
        <p:blipFill>
          <a:blip r:embed="rId4" cstate="print"/>
          <a:srcRect t="60577" r="64844"/>
          <a:stretch>
            <a:fillRect/>
          </a:stretch>
        </p:blipFill>
        <p:spPr bwMode="auto">
          <a:xfrm>
            <a:off x="2719388" y="2790825"/>
            <a:ext cx="895350" cy="941388"/>
          </a:xfrm>
          <a:prstGeom prst="rect">
            <a:avLst/>
          </a:prstGeom>
          <a:noFill/>
          <a:ln w="9525">
            <a:noFill/>
            <a:miter lim="800000"/>
            <a:headEnd/>
            <a:tailEnd/>
          </a:ln>
        </p:spPr>
      </p:pic>
      <p:pic>
        <p:nvPicPr>
          <p:cNvPr id="16" name="Picture 15" descr="9_coated copy.jpg"/>
          <p:cNvPicPr>
            <a:picLocks noChangeAspect="1"/>
          </p:cNvPicPr>
          <p:nvPr/>
        </p:nvPicPr>
        <p:blipFill>
          <a:blip r:embed="rId5" cstate="print"/>
          <a:srcRect/>
          <a:stretch>
            <a:fillRect/>
          </a:stretch>
        </p:blipFill>
        <p:spPr bwMode="auto">
          <a:xfrm>
            <a:off x="6899275" y="1355727"/>
            <a:ext cx="2528888" cy="2373313"/>
          </a:xfrm>
          <a:prstGeom prst="rect">
            <a:avLst/>
          </a:prstGeom>
          <a:noFill/>
          <a:ln w="9525">
            <a:noFill/>
            <a:miter lim="800000"/>
            <a:headEnd/>
            <a:tailEnd/>
          </a:ln>
        </p:spPr>
      </p:pic>
      <p:pic>
        <p:nvPicPr>
          <p:cNvPr id="18" name="Picture 17" descr="8_coated copy.jpg"/>
          <p:cNvPicPr>
            <a:picLocks noChangeAspect="1"/>
          </p:cNvPicPr>
          <p:nvPr/>
        </p:nvPicPr>
        <p:blipFill>
          <a:blip r:embed="rId4" cstate="print"/>
          <a:srcRect l="54826" t="52525"/>
          <a:stretch>
            <a:fillRect/>
          </a:stretch>
        </p:blipFill>
        <p:spPr bwMode="auto">
          <a:xfrm>
            <a:off x="4113213" y="2576513"/>
            <a:ext cx="1149350" cy="1135062"/>
          </a:xfrm>
          <a:prstGeom prst="rect">
            <a:avLst/>
          </a:prstGeom>
          <a:noFill/>
          <a:ln w="9525">
            <a:noFill/>
            <a:miter lim="800000"/>
            <a:headEnd/>
            <a:tailEnd/>
          </a:ln>
        </p:spPr>
      </p:pic>
      <p:pic>
        <p:nvPicPr>
          <p:cNvPr id="19" name="Picture 18" descr="8_coated copy.jpg"/>
          <p:cNvPicPr>
            <a:picLocks noChangeAspect="1"/>
          </p:cNvPicPr>
          <p:nvPr/>
        </p:nvPicPr>
        <p:blipFill>
          <a:blip r:embed="rId4" cstate="print"/>
          <a:srcRect l="32047" r="37631" b="67773"/>
          <a:stretch>
            <a:fillRect/>
          </a:stretch>
        </p:blipFill>
        <p:spPr bwMode="auto">
          <a:xfrm>
            <a:off x="3543302" y="1320800"/>
            <a:ext cx="771525" cy="76993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Bottom)">
                                      <p:cBhvr>
                                        <p:cTn id="7" dur="1000"/>
                                        <p:tgtEl>
                                          <p:spTgt spid="15"/>
                                        </p:tgtEl>
                                      </p:cBhvr>
                                    </p:animEffect>
                                  </p:childTnLst>
                                </p:cTn>
                              </p:par>
                            </p:childTnLst>
                          </p:cTn>
                        </p:par>
                        <p:par>
                          <p:cTn id="8" fill="hold">
                            <p:stCondLst>
                              <p:cond delay="1000"/>
                            </p:stCondLst>
                            <p:childTnLst>
                              <p:par>
                                <p:cTn id="9" presetID="12" presetClass="entr" presetSubtype="4"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slide(fromBottom)">
                                      <p:cBhvr>
                                        <p:cTn id="11" dur="1000"/>
                                        <p:tgtEl>
                                          <p:spTgt spid="19"/>
                                        </p:tgtEl>
                                      </p:cBhvr>
                                    </p:animEffect>
                                  </p:childTnLst>
                                </p:cTn>
                              </p:par>
                            </p:childTnLst>
                          </p:cTn>
                        </p:par>
                        <p:par>
                          <p:cTn id="12" fill="hold">
                            <p:stCondLst>
                              <p:cond delay="2000"/>
                            </p:stCondLst>
                            <p:childTnLst>
                              <p:par>
                                <p:cTn id="13" presetID="12" presetClass="entr" presetSubtype="4"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slide(fromBottom)">
                                      <p:cBhvr>
                                        <p:cTn id="15" dur="10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9" name="Rectangle 2"/>
          <p:cNvSpPr>
            <a:spLocks noGrp="1" noChangeArrowheads="1"/>
          </p:cNvSpPr>
          <p:nvPr>
            <p:ph type="title"/>
          </p:nvPr>
        </p:nvSpPr>
        <p:spPr>
          <a:xfrm>
            <a:off x="823772" y="304164"/>
            <a:ext cx="9771808" cy="915035"/>
          </a:xfrm>
        </p:spPr>
        <p:txBody>
          <a:bodyPr/>
          <a:lstStyle/>
          <a:p>
            <a:pPr eaLnBrk="1" hangingPunct="1"/>
            <a:r>
              <a:rPr lang="en-GB" dirty="0">
                <a:latin typeface="Arial" panose="020B0604020202020204" pitchFamily="34" charset="0"/>
                <a:cs typeface="Arial" panose="020B0604020202020204" pitchFamily="34" charset="0"/>
              </a:rPr>
              <a:t>Exercise: “What are you on about?”</a:t>
            </a:r>
          </a:p>
        </p:txBody>
      </p:sp>
      <p:sp>
        <p:nvSpPr>
          <p:cNvPr id="57346" name="Content Placeholder 5"/>
          <p:cNvSpPr>
            <a:spLocks noGrp="1"/>
          </p:cNvSpPr>
          <p:nvPr>
            <p:ph idx="1"/>
          </p:nvPr>
        </p:nvSpPr>
        <p:spPr>
          <a:xfrm>
            <a:off x="507999" y="1280160"/>
            <a:ext cx="11169135" cy="2053591"/>
          </a:xfrm>
        </p:spPr>
        <p:txBody>
          <a:bodyPr>
            <a:normAutofit fontScale="85000" lnSpcReduction="20000"/>
          </a:bodyPr>
          <a:lstStyle/>
          <a:p>
            <a:pPr marL="442800" indent="-442800" eaLnBrk="1" hangingPunct="1"/>
            <a:r>
              <a:rPr lang="en-GB" dirty="0">
                <a:latin typeface="Arial" panose="020B0604020202020204" pitchFamily="34" charset="0"/>
                <a:cs typeface="Arial" panose="020B0604020202020204" pitchFamily="34" charset="0"/>
              </a:rPr>
              <a:t>Choose a set of cards.</a:t>
            </a:r>
          </a:p>
          <a:p>
            <a:pPr marL="442800" indent="-442800" eaLnBrk="1" hangingPunct="1"/>
            <a:r>
              <a:rPr lang="en-GB" dirty="0">
                <a:latin typeface="Arial" panose="020B0604020202020204" pitchFamily="34" charset="0"/>
                <a:cs typeface="Arial" panose="020B0604020202020204" pitchFamily="34" charset="0"/>
              </a:rPr>
              <a:t>Find a partner who has a different topic to you.</a:t>
            </a:r>
          </a:p>
          <a:p>
            <a:pPr marL="442800" indent="-442800" eaLnBrk="1" hangingPunct="1"/>
            <a:r>
              <a:rPr lang="en-GB" dirty="0">
                <a:latin typeface="Arial" panose="020B0604020202020204" pitchFamily="34" charset="0"/>
                <a:cs typeface="Arial" panose="020B0604020202020204" pitchFamily="34" charset="0"/>
              </a:rPr>
              <a:t>One of you should talk about your topic, first in a Sensing way, then in an Intuitive way.</a:t>
            </a:r>
          </a:p>
          <a:p>
            <a:pPr marL="442800" indent="-442800" eaLnBrk="1" hangingPunct="1"/>
            <a:r>
              <a:rPr lang="en-GB" dirty="0">
                <a:latin typeface="Arial" panose="020B0604020202020204" pitchFamily="34" charset="0"/>
                <a:cs typeface="Arial" panose="020B0604020202020204" pitchFamily="34" charset="0"/>
              </a:rPr>
              <a:t>Find a different partner and swap roles.</a:t>
            </a:r>
          </a:p>
          <a:p>
            <a:pPr eaLnBrk="1" hangingPunct="1"/>
            <a:endParaRPr lang="en-GB" dirty="0">
              <a:latin typeface="Arial" panose="020B0604020202020204" pitchFamily="34" charset="0"/>
              <a:cs typeface="Arial" panose="020B0604020202020204" pitchFamily="34" charset="0"/>
            </a:endParaRPr>
          </a:p>
        </p:txBody>
      </p:sp>
      <p:pic>
        <p:nvPicPr>
          <p:cNvPr id="57347" name="Picture 11" descr="9_coated copy.jpg"/>
          <p:cNvPicPr>
            <a:picLocks noChangeAspect="1"/>
          </p:cNvPicPr>
          <p:nvPr/>
        </p:nvPicPr>
        <p:blipFill>
          <a:blip r:embed="rId4" cstate="print"/>
          <a:srcRect/>
          <a:stretch>
            <a:fillRect/>
          </a:stretch>
        </p:blipFill>
        <p:spPr bwMode="auto">
          <a:xfrm>
            <a:off x="6163701" y="3497261"/>
            <a:ext cx="2282825" cy="2141538"/>
          </a:xfrm>
          <a:prstGeom prst="rect">
            <a:avLst/>
          </a:prstGeom>
          <a:noFill/>
          <a:ln w="9525">
            <a:noFill/>
            <a:miter lim="800000"/>
            <a:headEnd/>
            <a:tailEnd/>
          </a:ln>
        </p:spPr>
      </p:pic>
      <p:pic>
        <p:nvPicPr>
          <p:cNvPr id="57348" name="Picture 10" descr="8_coated copy.jpg"/>
          <p:cNvPicPr>
            <a:picLocks noChangeAspect="1"/>
          </p:cNvPicPr>
          <p:nvPr/>
        </p:nvPicPr>
        <p:blipFill>
          <a:blip r:embed="rId5" cstate="print"/>
          <a:srcRect/>
          <a:stretch>
            <a:fillRect/>
          </a:stretch>
        </p:blipFill>
        <p:spPr bwMode="auto">
          <a:xfrm>
            <a:off x="2236930" y="3521076"/>
            <a:ext cx="2257425" cy="2117725"/>
          </a:xfrm>
          <a:prstGeom prst="rect">
            <a:avLst/>
          </a:prstGeom>
          <a:noFill/>
          <a:ln w="9525">
            <a:noFill/>
            <a:miter lim="800000"/>
            <a:headEnd/>
            <a:tailEnd/>
          </a:ln>
        </p:spPr>
      </p:pic>
      <p:sp>
        <p:nvSpPr>
          <p:cNvPr id="13" name="Oval Callout 7"/>
          <p:cNvSpPr>
            <a:spLocks noChangeArrowheads="1"/>
          </p:cNvSpPr>
          <p:nvPr/>
        </p:nvSpPr>
        <p:spPr bwMode="auto">
          <a:xfrm>
            <a:off x="1833001" y="3554413"/>
            <a:ext cx="3019425" cy="2271713"/>
          </a:xfrm>
          <a:prstGeom prst="wedgeEllipseCallout">
            <a:avLst>
              <a:gd name="adj1" fmla="val 34479"/>
              <a:gd name="adj2" fmla="val 62414"/>
            </a:avLst>
          </a:prstGeom>
          <a:noFill/>
          <a:ln w="31750" algn="ctr">
            <a:solidFill>
              <a:srgbClr val="009D06"/>
            </a:solidFill>
            <a:round/>
            <a:headEnd/>
            <a:tailEnd/>
          </a:ln>
          <a:effectLst/>
        </p:spPr>
        <p:txBody>
          <a:bodyPr wrap="square">
            <a:spAutoFit/>
          </a:bodyPr>
          <a:lstStyle/>
          <a:p>
            <a:pPr>
              <a:defRPr/>
            </a:pPr>
            <a:endParaRPr lang="en-GB" dirty="0"/>
          </a:p>
          <a:p>
            <a:pPr>
              <a:defRPr/>
            </a:pPr>
            <a:endParaRPr lang="en-GB" dirty="0"/>
          </a:p>
          <a:p>
            <a:pPr>
              <a:defRPr/>
            </a:pPr>
            <a:endParaRPr lang="en-GB" dirty="0"/>
          </a:p>
          <a:p>
            <a:pPr>
              <a:defRPr/>
            </a:pPr>
            <a:endParaRPr lang="en-US" dirty="0"/>
          </a:p>
        </p:txBody>
      </p:sp>
      <p:sp>
        <p:nvSpPr>
          <p:cNvPr id="16" name="Oval Callout 15"/>
          <p:cNvSpPr>
            <a:spLocks noChangeArrowheads="1"/>
          </p:cNvSpPr>
          <p:nvPr/>
        </p:nvSpPr>
        <p:spPr bwMode="auto">
          <a:xfrm flipH="1">
            <a:off x="5709676" y="3573463"/>
            <a:ext cx="3044825" cy="2271713"/>
          </a:xfrm>
          <a:prstGeom prst="wedgeEllipseCallout">
            <a:avLst>
              <a:gd name="adj1" fmla="val 34148"/>
              <a:gd name="adj2" fmla="val 63755"/>
            </a:avLst>
          </a:prstGeom>
          <a:noFill/>
          <a:ln w="31750" algn="ctr">
            <a:solidFill>
              <a:srgbClr val="FFC000"/>
            </a:solidFill>
            <a:round/>
            <a:headEnd/>
            <a:tailEnd/>
          </a:ln>
          <a:effectLst/>
        </p:spPr>
        <p:txBody>
          <a:bodyPr>
            <a:spAutoFit/>
          </a:bodyPr>
          <a:lstStyle/>
          <a:p>
            <a:pPr>
              <a:defRPr/>
            </a:pPr>
            <a:endParaRPr lang="en-GB" dirty="0"/>
          </a:p>
          <a:p>
            <a:pPr>
              <a:defRPr/>
            </a:pPr>
            <a:endParaRPr lang="en-GB" dirty="0"/>
          </a:p>
          <a:p>
            <a:pPr>
              <a:defRPr/>
            </a:pPr>
            <a:endParaRPr lang="en-GB" dirty="0"/>
          </a:p>
          <a:p>
            <a:pPr>
              <a:defRPr/>
            </a:pPr>
            <a:endParaRPr lang="en-US" dirty="0"/>
          </a:p>
        </p:txBody>
      </p:sp>
    </p:spTree>
    <p:custDataLst>
      <p:tags r:id="rId1"/>
    </p:custData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S–N: Preferred instructions</a:t>
            </a:r>
          </a:p>
        </p:txBody>
      </p:sp>
      <p:pic>
        <p:nvPicPr>
          <p:cNvPr id="60420"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21596" y="1690688"/>
            <a:ext cx="6148807" cy="5015184"/>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7731" name="Rectangle 3"/>
          <p:cNvSpPr>
            <a:spLocks noGrp="1" noChangeArrowheads="1"/>
          </p:cNvSpPr>
          <p:nvPr>
            <p:ph idx="1"/>
          </p:nvPr>
        </p:nvSpPr>
        <p:spPr>
          <a:xfrm>
            <a:off x="673100" y="1932927"/>
            <a:ext cx="11176000" cy="4724400"/>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Sensing and Intuition.</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sp>
        <p:nvSpPr>
          <p:cNvPr id="59395" name="Rectangle 2"/>
          <p:cNvSpPr>
            <a:spLocks noGrp="1" noChangeArrowheads="1"/>
          </p:cNvSpPr>
          <p:nvPr>
            <p:ph type="title"/>
          </p:nvPr>
        </p:nvSpPr>
        <p:spPr>
          <a:xfrm>
            <a:off x="838200" y="365125"/>
            <a:ext cx="10845800" cy="1325563"/>
          </a:xfrm>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SN</a:t>
            </a:r>
          </a:p>
        </p:txBody>
      </p:sp>
      <p:pic>
        <p:nvPicPr>
          <p:cNvPr id="3" name="Picture 2" descr="Graphical user interface, text, application, email&#10;&#10;Description automatically generated">
            <a:extLst>
              <a:ext uri="{FF2B5EF4-FFF2-40B4-BE49-F238E27FC236}">
                <a16:creationId xmlns:a16="http://schemas.microsoft.com/office/drawing/2014/main" id="{509AC355-72DC-403C-AC08-DB53D52E650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7795" y="2776703"/>
            <a:ext cx="3217712" cy="2414136"/>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6" end="6"/>
                                            </p:txEl>
                                          </p:spTgt>
                                        </p:tgtEl>
                                        <p:attrNameLst>
                                          <p:attrName>style.visibility</p:attrName>
                                        </p:attrNameLst>
                                      </p:cBhvr>
                                      <p:to>
                                        <p:strVal val="visible"/>
                                      </p:to>
                                    </p:set>
                                    <p:animEffect transition="in" filter="wipe(left)">
                                      <p:cBhvr>
                                        <p:cTn id="12" dur="500"/>
                                        <p:tgtEl>
                                          <p:spTgt spid="45773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8000" y="1977080"/>
            <a:ext cx="11416270" cy="4027479"/>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61445" name="Picture 8" descr="61_coated.jpg"/>
          <p:cNvPicPr>
            <a:picLocks noChangeAspect="1"/>
          </p:cNvPicPr>
          <p:nvPr/>
        </p:nvPicPr>
        <p:blipFill>
          <a:blip r:embed="rId4" cstate="print"/>
          <a:srcRect/>
          <a:stretch>
            <a:fillRect/>
          </a:stretch>
        </p:blipFill>
        <p:spPr bwMode="auto">
          <a:xfrm>
            <a:off x="2467929" y="4153535"/>
            <a:ext cx="2906713" cy="1851025"/>
          </a:xfrm>
          <a:prstGeom prst="rect">
            <a:avLst/>
          </a:prstGeom>
          <a:noFill/>
          <a:ln w="9525">
            <a:noFill/>
            <a:miter lim="800000"/>
            <a:headEnd/>
            <a:tailEnd/>
          </a:ln>
        </p:spPr>
      </p:pic>
      <p:pic>
        <p:nvPicPr>
          <p:cNvPr id="61446" name="Picture 9" descr="62_coated copy.jpg"/>
          <p:cNvPicPr>
            <a:picLocks noChangeAspect="1"/>
          </p:cNvPicPr>
          <p:nvPr/>
        </p:nvPicPr>
        <p:blipFill>
          <a:blip r:embed="rId5" cstate="print"/>
          <a:srcRect/>
          <a:stretch>
            <a:fillRect/>
          </a:stretch>
        </p:blipFill>
        <p:spPr bwMode="auto">
          <a:xfrm>
            <a:off x="5834428" y="4153535"/>
            <a:ext cx="2835275" cy="18065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907DEDA-12B6-4E3C-B0D8-31A38ED162DD}"/>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How do you use each preference?</a:t>
            </a:r>
          </a:p>
        </p:txBody>
      </p:sp>
      <p:sp>
        <p:nvSpPr>
          <p:cNvPr id="45059" name="Content Placeholder 2">
            <a:extLst>
              <a:ext uri="{FF2B5EF4-FFF2-40B4-BE49-F238E27FC236}">
                <a16:creationId xmlns:a16="http://schemas.microsoft.com/office/drawing/2014/main" id="{B36B5231-54D3-407D-A003-BFD5D216AD20}"/>
              </a:ext>
            </a:extLst>
          </p:cNvPr>
          <p:cNvSpPr>
            <a:spLocks noGrp="1"/>
          </p:cNvSpPr>
          <p:nvPr>
            <p:ph idx="1"/>
          </p:nvPr>
        </p:nvSpPr>
        <p:spPr>
          <a:xfrm>
            <a:off x="508000" y="2891480"/>
            <a:ext cx="11684000" cy="3113079"/>
          </a:xfrm>
        </p:spPr>
        <p:txBody>
          <a:bodyPr>
            <a:normAutofit lnSpcReduction="10000"/>
          </a:bodyPr>
          <a:lstStyle/>
          <a:p>
            <a:r>
              <a:rPr lang="en-GB" altLang="en-US" dirty="0">
                <a:latin typeface="Arial" panose="020B0604020202020204" pitchFamily="34" charset="0"/>
                <a:cs typeface="Arial" panose="020B0604020202020204" pitchFamily="34" charset="0"/>
              </a:rPr>
              <a:t>Where does your preference for Sensing/Intuition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leadership, change or your communication style</a:t>
            </a:r>
          </a:p>
        </p:txBody>
      </p:sp>
    </p:spTree>
    <p:custDataLst>
      <p:tags r:id="rId1"/>
    </p:custData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4"/>
          <p:cNvSpPr>
            <a:spLocks noGrp="1" noChangeArrowheads="1"/>
          </p:cNvSpPr>
          <p:nvPr>
            <p:ph type="title"/>
          </p:nvPr>
        </p:nvSpPr>
        <p:spPr>
          <a:xfrm>
            <a:off x="3479800" y="0"/>
            <a:ext cx="10515600" cy="1325563"/>
          </a:xfrm>
        </p:spPr>
        <p:txBody>
          <a:bodyPr/>
          <a:lstStyle/>
          <a:p>
            <a:pPr eaLnBrk="1" hangingPunct="1"/>
            <a:r>
              <a:rPr lang="en-GB" dirty="0">
                <a:latin typeface="Arial" panose="020B0604020202020204" pitchFamily="34" charset="0"/>
                <a:cs typeface="Arial" panose="020B0604020202020204" pitchFamily="34" charset="0"/>
              </a:rPr>
              <a:t>TF Characteristics</a:t>
            </a:r>
            <a:endParaRPr lang="en-US" dirty="0">
              <a:latin typeface="Arial" panose="020B0604020202020204" pitchFamily="34" charset="0"/>
              <a:cs typeface="Arial" panose="020B0604020202020204" pitchFamily="34" charset="0"/>
            </a:endParaRPr>
          </a:p>
        </p:txBody>
      </p:sp>
      <p:sp>
        <p:nvSpPr>
          <p:cNvPr id="13" name="Rectangle 2"/>
          <p:cNvSpPr txBox="1">
            <a:spLocks noChangeArrowheads="1"/>
          </p:cNvSpPr>
          <p:nvPr/>
        </p:nvSpPr>
        <p:spPr bwMode="auto">
          <a:xfrm>
            <a:off x="1434307" y="3367088"/>
            <a:ext cx="4090987" cy="3181350"/>
          </a:xfrm>
          <a:prstGeom prst="rect">
            <a:avLst/>
          </a:prstGeom>
          <a:noFill/>
          <a:ln w="9525">
            <a:noFill/>
            <a:miter lim="800000"/>
            <a:headEnd/>
            <a:tailEnd/>
          </a:ln>
        </p:spPr>
        <p:txBody>
          <a:bodyPr lIns="0" tIns="0" rIns="0" bIns="0"/>
          <a:lstStyle/>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Apply logical reasoning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Use cause and effect analysis   </a:t>
            </a:r>
          </a:p>
          <a:p>
            <a:pPr marL="342900" indent="-342900" algn="r">
              <a:spcBef>
                <a:spcPts val="600"/>
              </a:spcBef>
              <a:spcAft>
                <a:spcPts val="0"/>
              </a:spcAft>
              <a:buClr>
                <a:srgbClr val="868688"/>
              </a:buClr>
              <a:buSzPct val="80000"/>
              <a:defRPr/>
            </a:pPr>
            <a:r>
              <a:rPr lang="en-GB" sz="2000" kern="0" dirty="0">
                <a:latin typeface="Arial" panose="020B0604020202020204" pitchFamily="34" charset="0"/>
                <a:cs typeface="Arial" panose="020B0604020202020204" pitchFamily="34" charset="0"/>
              </a:rPr>
              <a:t>Seek objective truth</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Decide using impersonal criteria</a:t>
            </a: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Focus on tasks</a:t>
            </a:r>
            <a:endParaRPr lang="en-GB" sz="2000" b="1" kern="0" dirty="0">
              <a:solidFill>
                <a:srgbClr val="B3081B"/>
              </a:solidFill>
              <a:latin typeface="Arial" panose="020B0604020202020204" pitchFamily="34" charset="0"/>
              <a:cs typeface="Arial" panose="020B0604020202020204" pitchFamily="34" charset="0"/>
            </a:endParaRPr>
          </a:p>
          <a:p>
            <a:pPr marL="342900" indent="-342900" algn="r">
              <a:spcBef>
                <a:spcPts val="600"/>
              </a:spcBef>
              <a:buClr>
                <a:srgbClr val="868688"/>
              </a:buClr>
              <a:buSzPct val="80000"/>
              <a:defRPr/>
            </a:pPr>
            <a:r>
              <a:rPr lang="en-GB" sz="2000" kern="0" dirty="0">
                <a:latin typeface="Arial" panose="020B0604020202020204" pitchFamily="34" charset="0"/>
                <a:cs typeface="Arial" panose="020B0604020202020204" pitchFamily="34" charset="0"/>
              </a:rPr>
              <a:t>Provide a critique</a:t>
            </a:r>
            <a:endParaRPr lang="en-US" sz="2000" kern="0" dirty="0">
              <a:solidFill>
                <a:srgbClr val="F17C0E"/>
              </a:solidFill>
              <a:latin typeface="Arial" panose="020B0604020202020204" pitchFamily="34" charset="0"/>
              <a:cs typeface="Arial" panose="020B0604020202020204" pitchFamily="34" charset="0"/>
            </a:endParaRPr>
          </a:p>
        </p:txBody>
      </p:sp>
      <p:sp>
        <p:nvSpPr>
          <p:cNvPr id="14" name="Rectangle 3"/>
          <p:cNvSpPr txBox="1">
            <a:spLocks noChangeArrowheads="1"/>
          </p:cNvSpPr>
          <p:nvPr/>
        </p:nvSpPr>
        <p:spPr bwMode="auto">
          <a:xfrm>
            <a:off x="6044772" y="3367088"/>
            <a:ext cx="4738687" cy="3352800"/>
          </a:xfrm>
          <a:prstGeom prst="rect">
            <a:avLst/>
          </a:prstGeom>
          <a:noFill/>
          <a:ln w="9525">
            <a:noFill/>
            <a:miter lim="800000"/>
            <a:headEnd/>
            <a:tailEnd/>
          </a:ln>
        </p:spPr>
        <p:txBody>
          <a:bodyPr lIns="0" tIns="0" rIns="0" bIns="0"/>
          <a:lstStyle/>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Apply individual values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Understand others’ viewpoints </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Seek harmony</a:t>
            </a:r>
          </a:p>
          <a:p>
            <a:pPr marL="342900" indent="-342900" algn="l">
              <a:spcBef>
                <a:spcPts val="600"/>
              </a:spcBef>
              <a:buClr>
                <a:schemeClr val="bg1"/>
              </a:buClr>
              <a:buSzPct val="80000"/>
              <a:buFont typeface="Arial" pitchFamily="34" charset="0"/>
              <a:buChar char="•"/>
              <a:defRPr/>
            </a:pPr>
            <a:r>
              <a:rPr lang="en-GB" sz="2000" kern="0" spc="-50" dirty="0">
                <a:latin typeface="Arial" panose="020B0604020202020204" pitchFamily="34" charset="0"/>
                <a:cs typeface="Arial" panose="020B0604020202020204" pitchFamily="34" charset="0"/>
              </a:rPr>
              <a:t>Decide by personal circumstances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Focus on relationships</a:t>
            </a:r>
          </a:p>
          <a:p>
            <a:pPr marL="342900" indent="-342900" algn="l">
              <a:spcBef>
                <a:spcPts val="600"/>
              </a:spcBef>
              <a:buClr>
                <a:schemeClr val="bg1"/>
              </a:buClr>
              <a:buSzPct val="80000"/>
              <a:buFont typeface="Arial" pitchFamily="34" charset="0"/>
              <a:buChar char="•"/>
              <a:defRPr/>
            </a:pPr>
            <a:r>
              <a:rPr lang="en-GB" sz="2000" kern="0" dirty="0">
                <a:latin typeface="Arial" panose="020B0604020202020204" pitchFamily="34" charset="0"/>
                <a:cs typeface="Arial" panose="020B0604020202020204" pitchFamily="34" charset="0"/>
              </a:rPr>
              <a:t>Offer praise</a:t>
            </a:r>
          </a:p>
        </p:txBody>
      </p:sp>
      <p:sp>
        <p:nvSpPr>
          <p:cNvPr id="11" name="TextBox 15"/>
          <p:cNvSpPr txBox="1">
            <a:spLocks noChangeArrowheads="1"/>
          </p:cNvSpPr>
          <p:nvPr/>
        </p:nvSpPr>
        <p:spPr bwMode="auto">
          <a:xfrm>
            <a:off x="2417309" y="5864259"/>
            <a:ext cx="7599362" cy="36988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i="1" dirty="0">
                <a:latin typeface="Arial" panose="020B0604020202020204" pitchFamily="34" charset="0"/>
                <a:cs typeface="Arial" panose="020B0604020202020204" pitchFamily="34" charset="0"/>
              </a:rPr>
              <a:t>Remember, Thinking types can feel and Feeling types can think</a:t>
            </a:r>
          </a:p>
        </p:txBody>
      </p:sp>
      <p:pic>
        <p:nvPicPr>
          <p:cNvPr id="64519" name="Picture 11" descr="69_newMbtiBlueC.jpg"/>
          <p:cNvPicPr>
            <a:picLocks noChangeAspect="1"/>
          </p:cNvPicPr>
          <p:nvPr/>
        </p:nvPicPr>
        <p:blipFill>
          <a:blip r:embed="rId4" cstate="print"/>
          <a:srcRect t="9068" b="51790"/>
          <a:stretch>
            <a:fillRect/>
          </a:stretch>
        </p:blipFill>
        <p:spPr bwMode="auto">
          <a:xfrm>
            <a:off x="2906086" y="1258888"/>
            <a:ext cx="2513012" cy="1947862"/>
          </a:xfrm>
          <a:prstGeom prst="rect">
            <a:avLst/>
          </a:prstGeom>
          <a:noFill/>
          <a:ln w="9525">
            <a:noFill/>
            <a:miter lim="800000"/>
            <a:headEnd/>
            <a:tailEnd/>
          </a:ln>
        </p:spPr>
      </p:pic>
      <p:pic>
        <p:nvPicPr>
          <p:cNvPr id="64520" name="Picture 14" descr="70_newMbtiRedC.jpg"/>
          <p:cNvPicPr>
            <a:picLocks noChangeAspect="1"/>
          </p:cNvPicPr>
          <p:nvPr/>
        </p:nvPicPr>
        <p:blipFill>
          <a:blip r:embed="rId5" cstate="print"/>
          <a:srcRect t="4240" b="58035"/>
          <a:stretch>
            <a:fillRect/>
          </a:stretch>
        </p:blipFill>
        <p:spPr bwMode="auto">
          <a:xfrm>
            <a:off x="6639886" y="1222375"/>
            <a:ext cx="2665412" cy="2008188"/>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wipe(left)">
                                      <p:cBhvr>
                                        <p:cTn id="7" dur="500"/>
                                        <p:tgtEl>
                                          <p:spTgt spid="1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animEffect transition="in" filter="wipe(left)">
                                      <p:cBhvr>
                                        <p:cTn id="11" dur="500"/>
                                        <p:tgtEl>
                                          <p:spTgt spid="1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3">
                                            <p:txEl>
                                              <p:pRg st="1" end="1"/>
                                            </p:txEl>
                                          </p:spTgt>
                                        </p:tgtEl>
                                        <p:attrNameLst>
                                          <p:attrName>style.visibility</p:attrName>
                                        </p:attrNameLst>
                                      </p:cBhvr>
                                      <p:to>
                                        <p:strVal val="visible"/>
                                      </p:to>
                                    </p:set>
                                    <p:animEffect transition="in" filter="wipe(left)">
                                      <p:cBhvr>
                                        <p:cTn id="16" dur="500"/>
                                        <p:tgtEl>
                                          <p:spTgt spid="13">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14">
                                            <p:txEl>
                                              <p:pRg st="1" end="1"/>
                                            </p:txEl>
                                          </p:spTgt>
                                        </p:tgtEl>
                                        <p:attrNameLst>
                                          <p:attrName>style.visibility</p:attrName>
                                        </p:attrNameLst>
                                      </p:cBhvr>
                                      <p:to>
                                        <p:strVal val="visible"/>
                                      </p:to>
                                    </p:set>
                                    <p:animEffect transition="in" filter="wipe(left)">
                                      <p:cBhvr>
                                        <p:cTn id="20" dur="500"/>
                                        <p:tgtEl>
                                          <p:spTgt spid="14">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13">
                                            <p:txEl>
                                              <p:pRg st="2" end="2"/>
                                            </p:txEl>
                                          </p:spTgt>
                                        </p:tgtEl>
                                        <p:attrNameLst>
                                          <p:attrName>style.visibility</p:attrName>
                                        </p:attrNameLst>
                                      </p:cBhvr>
                                      <p:to>
                                        <p:strVal val="visible"/>
                                      </p:to>
                                    </p:set>
                                    <p:animEffect transition="in" filter="wipe(left)">
                                      <p:cBhvr>
                                        <p:cTn id="25" dur="500"/>
                                        <p:tgtEl>
                                          <p:spTgt spid="13">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Effect transition="in" filter="wipe(left)">
                                      <p:cBhvr>
                                        <p:cTn id="29" dur="500"/>
                                        <p:tgtEl>
                                          <p:spTgt spid="14">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13">
                                            <p:txEl>
                                              <p:pRg st="3" end="3"/>
                                            </p:txEl>
                                          </p:spTgt>
                                        </p:tgtEl>
                                        <p:attrNameLst>
                                          <p:attrName>style.visibility</p:attrName>
                                        </p:attrNameLst>
                                      </p:cBhvr>
                                      <p:to>
                                        <p:strVal val="visible"/>
                                      </p:to>
                                    </p:set>
                                    <p:animEffect transition="in" filter="wipe(left)">
                                      <p:cBhvr>
                                        <p:cTn id="34" dur="500"/>
                                        <p:tgtEl>
                                          <p:spTgt spid="13">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14">
                                            <p:txEl>
                                              <p:pRg st="3" end="3"/>
                                            </p:txEl>
                                          </p:spTgt>
                                        </p:tgtEl>
                                        <p:attrNameLst>
                                          <p:attrName>style.visibility</p:attrName>
                                        </p:attrNameLst>
                                      </p:cBhvr>
                                      <p:to>
                                        <p:strVal val="visible"/>
                                      </p:to>
                                    </p:set>
                                    <p:animEffect transition="in" filter="wipe(left)">
                                      <p:cBhvr>
                                        <p:cTn id="38" dur="500"/>
                                        <p:tgtEl>
                                          <p:spTgt spid="14">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13">
                                            <p:txEl>
                                              <p:pRg st="4" end="4"/>
                                            </p:txEl>
                                          </p:spTgt>
                                        </p:tgtEl>
                                        <p:attrNameLst>
                                          <p:attrName>style.visibility</p:attrName>
                                        </p:attrNameLst>
                                      </p:cBhvr>
                                      <p:to>
                                        <p:strVal val="visible"/>
                                      </p:to>
                                    </p:set>
                                    <p:animEffect transition="in" filter="wipe(left)">
                                      <p:cBhvr>
                                        <p:cTn id="43" dur="500"/>
                                        <p:tgtEl>
                                          <p:spTgt spid="13">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14">
                                            <p:txEl>
                                              <p:pRg st="4" end="4"/>
                                            </p:txEl>
                                          </p:spTgt>
                                        </p:tgtEl>
                                        <p:attrNameLst>
                                          <p:attrName>style.visibility</p:attrName>
                                        </p:attrNameLst>
                                      </p:cBhvr>
                                      <p:to>
                                        <p:strVal val="visible"/>
                                      </p:to>
                                    </p:set>
                                    <p:animEffect transition="in" filter="wipe(left)">
                                      <p:cBhvr>
                                        <p:cTn id="47" dur="500"/>
                                        <p:tgtEl>
                                          <p:spTgt spid="14">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8" fill="hold" nodeType="clickEffect">
                                  <p:stCondLst>
                                    <p:cond delay="0"/>
                                  </p:stCondLst>
                                  <p:childTnLst>
                                    <p:set>
                                      <p:cBhvr>
                                        <p:cTn id="51" dur="1" fill="hold">
                                          <p:stCondLst>
                                            <p:cond delay="0"/>
                                          </p:stCondLst>
                                        </p:cTn>
                                        <p:tgtEl>
                                          <p:spTgt spid="13">
                                            <p:txEl>
                                              <p:pRg st="5" end="5"/>
                                            </p:txEl>
                                          </p:spTgt>
                                        </p:tgtEl>
                                        <p:attrNameLst>
                                          <p:attrName>style.visibility</p:attrName>
                                        </p:attrNameLst>
                                      </p:cBhvr>
                                      <p:to>
                                        <p:strVal val="visible"/>
                                      </p:to>
                                    </p:set>
                                    <p:animEffect transition="in" filter="wipe(left)">
                                      <p:cBhvr>
                                        <p:cTn id="52" dur="500"/>
                                        <p:tgtEl>
                                          <p:spTgt spid="13">
                                            <p:txEl>
                                              <p:pRg st="5" end="5"/>
                                            </p:txEl>
                                          </p:spTgt>
                                        </p:tgtEl>
                                      </p:cBhvr>
                                    </p:animEffect>
                                  </p:childTnLst>
                                </p:cTn>
                              </p:par>
                            </p:childTnLst>
                          </p:cTn>
                        </p:par>
                        <p:par>
                          <p:cTn id="53" fill="hold">
                            <p:stCondLst>
                              <p:cond delay="500"/>
                            </p:stCondLst>
                            <p:childTnLst>
                              <p:par>
                                <p:cTn id="54" presetID="22" presetClass="entr" presetSubtype="8" fill="hold" nodeType="afterEffect">
                                  <p:stCondLst>
                                    <p:cond delay="0"/>
                                  </p:stCondLst>
                                  <p:childTnLst>
                                    <p:set>
                                      <p:cBhvr>
                                        <p:cTn id="55" dur="1" fill="hold">
                                          <p:stCondLst>
                                            <p:cond delay="0"/>
                                          </p:stCondLst>
                                        </p:cTn>
                                        <p:tgtEl>
                                          <p:spTgt spid="14">
                                            <p:txEl>
                                              <p:pRg st="5" end="5"/>
                                            </p:txEl>
                                          </p:spTgt>
                                        </p:tgtEl>
                                        <p:attrNameLst>
                                          <p:attrName>style.visibility</p:attrName>
                                        </p:attrNameLst>
                                      </p:cBhvr>
                                      <p:to>
                                        <p:strVal val="visible"/>
                                      </p:to>
                                    </p:set>
                                    <p:animEffect transition="in" filter="wipe(left)">
                                      <p:cBhvr>
                                        <p:cTn id="56" dur="500"/>
                                        <p:tgtEl>
                                          <p:spTgt spid="14">
                                            <p:txEl>
                                              <p:pRg st="5" end="5"/>
                                            </p:txEl>
                                          </p:spTgt>
                                        </p:tgtEl>
                                      </p:cBhvr>
                                    </p:animEffect>
                                  </p:childTnLst>
                                </p:cTn>
                              </p:par>
                            </p:childTnLst>
                          </p:cTn>
                        </p:par>
                        <p:par>
                          <p:cTn id="57" fill="hold">
                            <p:stCondLst>
                              <p:cond delay="1000"/>
                            </p:stCondLst>
                            <p:childTnLst>
                              <p:par>
                                <p:cTn id="58" presetID="1" presetClass="entr" presetSubtype="0" fill="hold" grpId="0" nodeType="after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538" name="Picture 17" descr="13_coated.jpg"/>
          <p:cNvPicPr>
            <a:picLocks noChangeAspect="1"/>
          </p:cNvPicPr>
          <p:nvPr/>
        </p:nvPicPr>
        <p:blipFill>
          <a:blip r:embed="rId4" cstate="print"/>
          <a:srcRect t="15331"/>
          <a:stretch>
            <a:fillRect/>
          </a:stretch>
        </p:blipFill>
        <p:spPr bwMode="auto">
          <a:xfrm>
            <a:off x="6321425" y="1566865"/>
            <a:ext cx="3811588" cy="2492375"/>
          </a:xfrm>
          <a:prstGeom prst="rect">
            <a:avLst/>
          </a:prstGeom>
          <a:noFill/>
          <a:ln w="9525">
            <a:noFill/>
            <a:miter lim="800000"/>
            <a:headEnd/>
            <a:tailEnd/>
          </a:ln>
        </p:spPr>
      </p:pic>
      <p:pic>
        <p:nvPicPr>
          <p:cNvPr id="65539" name="Picture 13" descr="12_coated.jpg"/>
          <p:cNvPicPr>
            <a:picLocks noChangeAspect="1"/>
          </p:cNvPicPr>
          <p:nvPr/>
        </p:nvPicPr>
        <p:blipFill>
          <a:blip r:embed="rId5" cstate="print"/>
          <a:srcRect t="14471"/>
          <a:stretch>
            <a:fillRect/>
          </a:stretch>
        </p:blipFill>
        <p:spPr bwMode="auto">
          <a:xfrm>
            <a:off x="2189165" y="1462090"/>
            <a:ext cx="4524375" cy="2465387"/>
          </a:xfrm>
          <a:prstGeom prst="rect">
            <a:avLst/>
          </a:prstGeom>
          <a:noFill/>
          <a:ln w="9525">
            <a:noFill/>
            <a:miter lim="800000"/>
            <a:headEnd/>
            <a:tailEnd/>
          </a:ln>
        </p:spPr>
      </p:pic>
      <p:sp>
        <p:nvSpPr>
          <p:cNvPr id="65540" name="Rectangle 2"/>
          <p:cNvSpPr>
            <a:spLocks noGrp="1" noChangeArrowheads="1"/>
          </p:cNvSpPr>
          <p:nvPr>
            <p:ph type="title"/>
          </p:nvPr>
        </p:nvSpPr>
        <p:spPr/>
        <p:txBody>
          <a:bodyPr/>
          <a:lstStyle/>
          <a:p>
            <a:pPr algn="ctr" eaLnBrk="1" hangingPunct="1"/>
            <a:r>
              <a:rPr lang="en-GB" dirty="0">
                <a:latin typeface="Arial" panose="020B0604020202020204" pitchFamily="34" charset="0"/>
                <a:cs typeface="Arial" panose="020B0604020202020204" pitchFamily="34" charset="0"/>
              </a:rPr>
              <a:t>Illustration</a:t>
            </a:r>
            <a:endParaRPr lang="en-US" dirty="0">
              <a:latin typeface="Arial" panose="020B0604020202020204" pitchFamily="34" charset="0"/>
              <a:cs typeface="Arial" panose="020B0604020202020204" pitchFamily="34" charset="0"/>
            </a:endParaRPr>
          </a:p>
        </p:txBody>
      </p:sp>
      <p:sp>
        <p:nvSpPr>
          <p:cNvPr id="9" name="Text Box 6"/>
          <p:cNvSpPr txBox="1">
            <a:spLocks noChangeArrowheads="1"/>
          </p:cNvSpPr>
          <p:nvPr/>
        </p:nvSpPr>
        <p:spPr bwMode="auto">
          <a:xfrm>
            <a:off x="2566990" y="3789363"/>
            <a:ext cx="3271837" cy="1016000"/>
          </a:xfrm>
          <a:prstGeom prst="rect">
            <a:avLst/>
          </a:prstGeom>
          <a:noFill/>
          <a:ln w="9525">
            <a:noFill/>
            <a:miter lim="800000"/>
            <a:headEnd/>
            <a:tailEnd/>
          </a:ln>
        </p:spPr>
        <p:txBody>
          <a:bodyPr>
            <a:spAutoFit/>
          </a:bodyPr>
          <a:lstStyle/>
          <a:p>
            <a:pPr algn="ctr" eaLnBrk="0" hangingPunct="0"/>
            <a:r>
              <a:rPr lang="en-GB" sz="2000" dirty="0">
                <a:latin typeface="Arial" panose="020B0604020202020204" pitchFamily="34" charset="0"/>
                <a:ea typeface="MS PGothic" pitchFamily="34" charset="-128"/>
                <a:cs typeface="Arial" panose="020B0604020202020204" pitchFamily="34" charset="0"/>
              </a:rPr>
              <a:t>Makes decisions by stepping out of the problem to be objective</a:t>
            </a:r>
            <a:endParaRPr lang="en-US" sz="2000" dirty="0">
              <a:latin typeface="Arial" panose="020B0604020202020204" pitchFamily="34" charset="0"/>
              <a:ea typeface="MS PGothic" pitchFamily="34" charset="-128"/>
              <a:cs typeface="Arial" panose="020B0604020202020204" pitchFamily="34" charset="0"/>
            </a:endParaRPr>
          </a:p>
        </p:txBody>
      </p:sp>
      <p:sp>
        <p:nvSpPr>
          <p:cNvPr id="10" name="Text Box 7"/>
          <p:cNvSpPr txBox="1">
            <a:spLocks noChangeArrowheads="1"/>
          </p:cNvSpPr>
          <p:nvPr/>
        </p:nvSpPr>
        <p:spPr bwMode="auto">
          <a:xfrm>
            <a:off x="6526215" y="3789363"/>
            <a:ext cx="3330575" cy="1016000"/>
          </a:xfrm>
          <a:prstGeom prst="rect">
            <a:avLst/>
          </a:prstGeom>
          <a:noFill/>
          <a:ln w="9525">
            <a:noFill/>
            <a:miter lim="800000"/>
            <a:headEnd/>
            <a:tailEnd/>
          </a:ln>
        </p:spPr>
        <p:txBody>
          <a:bodyPr>
            <a:spAutoFit/>
          </a:bodyPr>
          <a:lstStyle/>
          <a:p>
            <a:pPr algn="ctr" eaLnBrk="0" hangingPunct="0"/>
            <a:r>
              <a:rPr lang="en-GB" sz="2000">
                <a:latin typeface="Arial" panose="020B0604020202020204" pitchFamily="34" charset="0"/>
                <a:ea typeface="MS PGothic" pitchFamily="34" charset="-128"/>
                <a:cs typeface="Arial" panose="020B0604020202020204" pitchFamily="34" charset="0"/>
              </a:rPr>
              <a:t>Makes decisions by stepping into the problem to be compassionate</a:t>
            </a:r>
            <a:endParaRPr lang="en-US" sz="2000">
              <a:latin typeface="Arial" panose="020B0604020202020204" pitchFamily="34" charset="0"/>
              <a:ea typeface="MS PGothic" pitchFamily="34" charset="-128"/>
              <a:cs typeface="Arial" panose="020B0604020202020204" pitchFamily="34" charset="0"/>
            </a:endParaRPr>
          </a:p>
        </p:txBody>
      </p:sp>
      <p:sp>
        <p:nvSpPr>
          <p:cNvPr id="12" name="Rounded Rectangle 11"/>
          <p:cNvSpPr/>
          <p:nvPr/>
        </p:nvSpPr>
        <p:spPr bwMode="auto">
          <a:xfrm>
            <a:off x="3835402" y="4911725"/>
            <a:ext cx="811213" cy="782638"/>
          </a:xfrm>
          <a:prstGeom prst="roundRect">
            <a:avLst/>
          </a:prstGeom>
          <a:solidFill>
            <a:srgbClr val="00499A"/>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T</a:t>
            </a:r>
            <a:endParaRPr lang="en-US" sz="4000" b="1" dirty="0">
              <a:solidFill>
                <a:schemeClr val="bg1"/>
              </a:solidFill>
              <a:latin typeface="+mj-lt"/>
            </a:endParaRPr>
          </a:p>
        </p:txBody>
      </p:sp>
      <p:sp>
        <p:nvSpPr>
          <p:cNvPr id="13" name="Rounded Rectangle 12"/>
          <p:cNvSpPr/>
          <p:nvPr/>
        </p:nvSpPr>
        <p:spPr bwMode="auto">
          <a:xfrm>
            <a:off x="7683502" y="4916490"/>
            <a:ext cx="811213" cy="784225"/>
          </a:xfrm>
          <a:prstGeom prst="roundRect">
            <a:avLst/>
          </a:prstGeom>
          <a:solidFill>
            <a:srgbClr val="E42313"/>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F</a:t>
            </a:r>
            <a:endParaRPr lang="en-US" sz="4000" b="1" dirty="0">
              <a:solidFill>
                <a:schemeClr val="bg1"/>
              </a:solidFill>
              <a:latin typeface="+mj-lt"/>
            </a:endParaRPr>
          </a:p>
        </p:txBody>
      </p:sp>
      <p:sp>
        <p:nvSpPr>
          <p:cNvPr id="16" name="Left Arrow 15"/>
          <p:cNvSpPr>
            <a:spLocks noChangeArrowheads="1"/>
          </p:cNvSpPr>
          <p:nvPr/>
        </p:nvSpPr>
        <p:spPr bwMode="auto">
          <a:xfrm rot="-893709">
            <a:off x="3351215" y="2204127"/>
            <a:ext cx="828675" cy="733663"/>
          </a:xfrm>
          <a:prstGeom prst="leftArrow">
            <a:avLst>
              <a:gd name="adj1" fmla="val 50000"/>
              <a:gd name="adj2" fmla="val 49960"/>
            </a:avLst>
          </a:prstGeom>
          <a:solidFill>
            <a:srgbClr val="00499A"/>
          </a:solidFill>
          <a:ln w="25400" algn="ctr">
            <a:noFill/>
            <a:round/>
            <a:headEnd/>
            <a:tailEnd/>
          </a:ln>
        </p:spPr>
        <p:txBody>
          <a:bodyPr>
            <a:spAutoFit/>
          </a:bodyPr>
          <a:lstStyle/>
          <a:p>
            <a:endParaRPr lang="en-US"/>
          </a:p>
        </p:txBody>
      </p:sp>
      <p:sp>
        <p:nvSpPr>
          <p:cNvPr id="17" name="Circular Arrow 16"/>
          <p:cNvSpPr/>
          <p:nvPr/>
        </p:nvSpPr>
        <p:spPr bwMode="auto">
          <a:xfrm>
            <a:off x="8008939" y="1136653"/>
            <a:ext cx="971550" cy="1015999"/>
          </a:xfrm>
          <a:prstGeom prst="circularArrow">
            <a:avLst/>
          </a:prstGeom>
          <a:solidFill>
            <a:srgbClr val="E42313"/>
          </a:solidFill>
          <a:ln w="9525" cap="flat" cmpd="sng" algn="ctr">
            <a:noFill/>
            <a:prstDash val="solid"/>
            <a:round/>
            <a:headEnd type="none" w="med" len="med"/>
            <a:tailEnd type="none" w="med" len="med"/>
          </a:ln>
          <a:effectLst/>
        </p:spPr>
        <p:txBody>
          <a:bodyPr>
            <a:noAutofit/>
          </a:bodyPr>
          <a:lstStyle/>
          <a:p>
            <a:pPr>
              <a:defRPr/>
            </a:pPr>
            <a:endParaRPr lang="en-US"/>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right)">
                                      <p:cBhvr>
                                        <p:cTn id="7" dur="1000"/>
                                        <p:tgtEl>
                                          <p:spTgt spid="16"/>
                                        </p:tgtEl>
                                      </p:cBhvr>
                                    </p:animEffec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ipe(left)">
                                      <p:cBhvr>
                                        <p:cTn id="16" dur="1000"/>
                                        <p:tgtEl>
                                          <p:spTgt spid="17"/>
                                        </p:tgtEl>
                                      </p:cBhvr>
                                    </p:animEffec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animBg="1"/>
      <p:bldP spid="13" grpId="0" animBg="1"/>
      <p:bldP spid="16" grpId="0" animBg="1"/>
    </p:bldLst>
  </p:timing>
</p:sld>
</file>

<file path=ppt/slides/slide1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Exercise: “See things through my eyes”</a:t>
            </a:r>
          </a:p>
        </p:txBody>
      </p:sp>
      <p:sp>
        <p:nvSpPr>
          <p:cNvPr id="66563" name="Content Placeholder 3"/>
          <p:cNvSpPr>
            <a:spLocks noGrp="1"/>
          </p:cNvSpPr>
          <p:nvPr>
            <p:ph idx="1"/>
          </p:nvPr>
        </p:nvSpPr>
        <p:spPr>
          <a:xfrm>
            <a:off x="507999" y="1544594"/>
            <a:ext cx="11391557" cy="4459965"/>
          </a:xfrm>
        </p:spPr>
        <p:txBody>
          <a:bodyPr/>
          <a:lstStyle/>
          <a:p>
            <a:pPr marL="442913" indent="-442913"/>
            <a:r>
              <a:rPr lang="en-GB" dirty="0">
                <a:latin typeface="Arial" panose="020B0604020202020204" pitchFamily="34" charset="0"/>
                <a:cs typeface="Arial" panose="020B0604020202020204" pitchFamily="34" charset="0"/>
              </a:rPr>
              <a:t>Wearing the glasses, look at the different scenarios “through the eyes” of Thinking and Feeling.</a:t>
            </a:r>
          </a:p>
          <a:p>
            <a:pPr marL="442913" indent="-442913"/>
            <a:r>
              <a:rPr lang="en-GB" dirty="0">
                <a:latin typeface="Arial" panose="020B0604020202020204" pitchFamily="34" charset="0"/>
                <a:cs typeface="Arial" panose="020B0604020202020204" pitchFamily="34" charset="0"/>
              </a:rPr>
              <a:t>Notice the different emphasis each preference places on the same decisions. What do you notice are the main differences in these different decision-making styles?</a:t>
            </a:r>
          </a:p>
          <a:p>
            <a:pPr marL="442913" indent="-442913"/>
            <a:r>
              <a:rPr lang="en-GB" dirty="0">
                <a:latin typeface="Arial" panose="020B0604020202020204" pitchFamily="34" charset="0"/>
                <a:cs typeface="Arial" panose="020B0604020202020204" pitchFamily="34" charset="0"/>
              </a:rPr>
              <a:t>Read the scenarios without glasses and notice how much more well-rounded your responses would be if you paid attention to both T and F!</a:t>
            </a:r>
          </a:p>
          <a:p>
            <a:endParaRPr lang="en-GB" dirty="0">
              <a:latin typeface="Arial" panose="020B0604020202020204" pitchFamily="34" charset="0"/>
              <a:cs typeface="Arial" panose="020B0604020202020204" pitchFamily="34" charset="0"/>
            </a:endParaRPr>
          </a:p>
        </p:txBody>
      </p:sp>
      <p:pic>
        <p:nvPicPr>
          <p:cNvPr id="66564" name="Picture 6" descr="http://www.iconplus.gr/VIDEOS/PHOTOS/3d_glasses_small.jpg"/>
          <p:cNvPicPr>
            <a:picLocks noChangeAspect="1" noChangeArrowheads="1"/>
          </p:cNvPicPr>
          <p:nvPr/>
        </p:nvPicPr>
        <p:blipFill>
          <a:blip r:embed="rId4" cstate="print"/>
          <a:srcRect/>
          <a:stretch>
            <a:fillRect/>
          </a:stretch>
        </p:blipFill>
        <p:spPr bwMode="auto">
          <a:xfrm>
            <a:off x="8451545" y="4705508"/>
            <a:ext cx="3092450" cy="1744663"/>
          </a:xfrm>
          <a:prstGeom prst="rect">
            <a:avLst/>
          </a:prstGeom>
          <a:noFill/>
          <a:ln w="9525">
            <a:noFill/>
            <a:miter lim="800000"/>
            <a:headEnd/>
            <a:tailEnd/>
          </a:ln>
        </p:spPr>
      </p:pic>
    </p:spTree>
    <p:custDataLst>
      <p:tags r:id="rId1"/>
    </p:custData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4146" name="Rectangle 3"/>
          <p:cNvSpPr>
            <a:spLocks noChangeArrowheads="1"/>
          </p:cNvSpPr>
          <p:nvPr/>
        </p:nvSpPr>
        <p:spPr bwMode="auto">
          <a:xfrm>
            <a:off x="432486" y="308242"/>
            <a:ext cx="11491784" cy="62478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lvl1pPr>
              <a:spcBef>
                <a:spcPct val="20000"/>
              </a:spcBef>
              <a:buClr>
                <a:srgbClr val="868688"/>
              </a:buClr>
              <a:buSzPct val="100000"/>
              <a:buBlip>
                <a:blip r:embed="rId3"/>
              </a:buBlip>
              <a:defRPr sz="2600">
                <a:solidFill>
                  <a:schemeClr val="tx1"/>
                </a:solidFill>
                <a:latin typeface="Calibri" panose="020F0502020204030204" pitchFamily="34" charset="0"/>
              </a:defRPr>
            </a:lvl1pPr>
            <a:lvl2pPr marL="742950" indent="-285750">
              <a:spcBef>
                <a:spcPct val="20000"/>
              </a:spcBef>
              <a:buClr>
                <a:srgbClr val="868688"/>
              </a:buClr>
              <a:buSzPct val="100000"/>
              <a:buBlip>
                <a:blip r:embed="rId3"/>
              </a:buBlip>
              <a:defRPr sz="2000">
                <a:solidFill>
                  <a:schemeClr val="tx1"/>
                </a:solidFill>
                <a:latin typeface="Calibri" panose="020F0502020204030204" pitchFamily="34" charset="0"/>
              </a:defRPr>
            </a:lvl2pPr>
            <a:lvl3pPr marL="1143000" indent="-228600">
              <a:spcBef>
                <a:spcPct val="20000"/>
              </a:spcBef>
              <a:buClr>
                <a:srgbClr val="868688"/>
              </a:buClr>
              <a:buSzPct val="100000"/>
              <a:buBlip>
                <a:blip r:embed="rId3"/>
              </a:buBlip>
              <a:defRPr>
                <a:solidFill>
                  <a:schemeClr val="tx1"/>
                </a:solidFill>
                <a:latin typeface="Calibri" panose="020F0502020204030204" pitchFamily="34" charset="0"/>
              </a:defRPr>
            </a:lvl3pPr>
            <a:lvl4pPr marL="1600200" indent="-228600">
              <a:spcBef>
                <a:spcPct val="20000"/>
              </a:spcBef>
              <a:buClr>
                <a:srgbClr val="868688"/>
              </a:buClr>
              <a:buSzPct val="100000"/>
              <a:buBlip>
                <a:blip r:embed="rId3"/>
              </a:buBlip>
              <a:defRPr sz="1600">
                <a:solidFill>
                  <a:schemeClr val="tx1"/>
                </a:solidFill>
                <a:latin typeface="Calibri" panose="020F0502020204030204" pitchFamily="34" charset="0"/>
              </a:defRPr>
            </a:lvl4pPr>
            <a:lvl5pPr marL="2057400" indent="-228600">
              <a:spcBef>
                <a:spcPct val="20000"/>
              </a:spcBef>
              <a:buClr>
                <a:srgbClr val="868688"/>
              </a:buClr>
              <a:buSzPct val="150000"/>
              <a:buFont typeface="Times" panose="02020603050405020304" pitchFamily="18" charset="0"/>
              <a:buChar char="•"/>
              <a:defRPr sz="16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868688"/>
              </a:buClr>
              <a:buSzPct val="150000"/>
              <a:buFont typeface="Times" panose="02020603050405020304" pitchFamily="18" charset="0"/>
              <a:buChar char="•"/>
              <a:defRPr sz="1600">
                <a:solidFill>
                  <a:schemeClr val="tx1"/>
                </a:solidFill>
                <a:latin typeface="Calibri" panose="020F0502020204030204" pitchFamily="34" charset="0"/>
              </a:defRPr>
            </a:lvl9pPr>
          </a:lstStyle>
          <a:p>
            <a:pPr>
              <a:spcBef>
                <a:spcPct val="5000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CRIME CLOSE TO HOME</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There’s a knock at the door! It’s your next door neighbour. She’s just come back from work to find the glass in her front door kicked in and she’d been burgled. Her husband is on the way to collect the kids from swimming practice. What do you do?</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First of all I would reassure my neighbour that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solve her problem</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be there for her family</a:t>
            </a:r>
            <a:r>
              <a:rPr lang="en-GB" altLang="en-US" sz="2000" dirty="0">
                <a:latin typeface="Arial" panose="020B0604020202020204" pitchFamily="34" charset="0"/>
                <a:ea typeface="Calibri" panose="020F0502020204030204" pitchFamily="34" charset="0"/>
                <a:cs typeface="Times New Roman" panose="02020603050405020304" pitchFamily="18" charset="0"/>
              </a:rPr>
              <a:t> as a good friend.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take control of the situation,</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make a cup of tea</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calm her down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make her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safe,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cared for</a:t>
            </a:r>
            <a:r>
              <a:rPr lang="en-GB" altLang="en-US" sz="2000" dirty="0">
                <a:latin typeface="Arial" panose="020B0604020202020204" pitchFamily="34" charset="0"/>
                <a:ea typeface="Calibri" panose="020F0502020204030204" pitchFamily="34" charset="0"/>
                <a:cs typeface="Times New Roman" panose="02020603050405020304" pitchFamily="18" charset="0"/>
              </a:rPr>
              <a:t>.</a:t>
            </a:r>
          </a:p>
          <a:p>
            <a:pPr algn="l">
              <a:spcBef>
                <a:spcPct val="0"/>
              </a:spcBef>
              <a:buClrTx/>
              <a:buSzTx/>
              <a:buFontTx/>
              <a:buNone/>
            </a:pP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First of all I would check that the burglar wasn’t still there!</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comfort my neighbour and</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“feel her pain” by trying to empathise with her feelings of being violated.</a:t>
            </a:r>
            <a:r>
              <a:rPr lang="en-GB" altLang="en-US" sz="2000" dirty="0">
                <a:latin typeface="Arial" panose="020B0604020202020204" pitchFamily="34" charset="0"/>
                <a:ea typeface="Calibri" panose="020F0502020204030204" pitchFamily="34" charset="0"/>
                <a:cs typeface="Times New Roman" panose="02020603050405020304" pitchFamily="18" charset="0"/>
              </a:rPr>
              <a:t> I would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call the police and </a:t>
            </a:r>
            <a:r>
              <a:rPr lang="en-GB" altLang="en-US" sz="2000" dirty="0">
                <a:latin typeface="Arial" panose="020B0604020202020204" pitchFamily="34" charset="0"/>
                <a:ea typeface="Calibri" panose="020F0502020204030204" pitchFamily="34" charset="0"/>
                <a:cs typeface="Times New Roman" panose="02020603050405020304" pitchFamily="18" charset="0"/>
              </a:rPr>
              <a:t>clear up the glass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so no-one gets hurt</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her husband to see if he thought it best to keep the kids out of the way until the house</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looked normal again so they weren’t scared. The kids might want to stay in my spare room to ensure they feel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was</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 safe,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secure.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We’d need to check if anything really important was missing: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personal belongings,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keys,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photos,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money,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kids’ favourite toys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and valuables, being careful not to contaminate the scene with fingerprints </a:t>
            </a:r>
            <a:r>
              <a:rPr lang="en-GB" altLang="en-US" sz="2000" dirty="0">
                <a:latin typeface="Arial" panose="020B0604020202020204" pitchFamily="34" charset="0"/>
                <a:ea typeface="Calibri" panose="020F0502020204030204" pitchFamily="34" charset="0"/>
                <a:cs typeface="Times New Roman" panose="02020603050405020304" pitchFamily="18" charset="0"/>
              </a:rPr>
              <a:t>and looking to see if the burglar had left</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any incriminating evidence.</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I would call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the locksmith to change the locks and</a:t>
            </a:r>
            <a:r>
              <a:rPr lang="en-GB" altLang="en-US" sz="2000" dirty="0">
                <a:latin typeface="Arial" panose="020B0604020202020204" pitchFamily="34" charset="0"/>
                <a:ea typeface="Calibri" panose="020F0502020204030204" pitchFamily="34" charset="0"/>
                <a:cs typeface="Times New Roman" panose="02020603050405020304" pitchFamily="18" charset="0"/>
              </a:rPr>
              <a:t> the Neighbourhood Watch in case others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and their homes</a:t>
            </a:r>
            <a:r>
              <a:rPr lang="en-GB" altLang="en-US" sz="2000" dirty="0">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houses</a:t>
            </a:r>
            <a:r>
              <a:rPr lang="en-GB" altLang="en-US" sz="2000" dirty="0">
                <a:latin typeface="Arial" panose="020B0604020202020204" pitchFamily="34" charset="0"/>
                <a:ea typeface="Calibri" panose="020F0502020204030204" pitchFamily="34" charset="0"/>
                <a:cs typeface="Times New Roman" panose="02020603050405020304" pitchFamily="18" charset="0"/>
              </a:rPr>
              <a:t> in the neighbourhood were at risk. </a:t>
            </a:r>
          </a:p>
          <a:p>
            <a:pPr algn="l">
              <a:spcBef>
                <a:spcPct val="0"/>
              </a:spcBef>
              <a:buClrTx/>
              <a:buSzTx/>
              <a:buFontTx/>
              <a:buNone/>
            </a:pPr>
            <a:r>
              <a:rPr lang="en-GB" altLang="en-US" sz="2000" dirty="0">
                <a:latin typeface="Arial" panose="020B0604020202020204" pitchFamily="34" charset="0"/>
                <a:ea typeface="Calibri" panose="020F0502020204030204" pitchFamily="34" charset="0"/>
                <a:cs typeface="Times New Roman" panose="02020603050405020304" pitchFamily="18" charset="0"/>
              </a:rPr>
              <a:t>A few days later I would check on my neighbour</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her husband and especially the kids</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to see if they</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were now</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00FFFF"/>
                </a:solidFill>
                <a:latin typeface="Arial" panose="020B0604020202020204" pitchFamily="34" charset="0"/>
                <a:ea typeface="Calibri" panose="020F0502020204030204" pitchFamily="34" charset="0"/>
                <a:cs typeface="Times New Roman" panose="02020603050405020304" pitchFamily="18" charset="0"/>
              </a:rPr>
              <a:t>feeling</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latin typeface="Arial" panose="020B0604020202020204" pitchFamily="34" charset="0"/>
                <a:ea typeface="Calibri" panose="020F0502020204030204" pitchFamily="34" charset="0"/>
                <a:cs typeface="Times New Roman" panose="02020603050405020304" pitchFamily="18" charset="0"/>
              </a:rPr>
              <a:t>safe</a:t>
            </a:r>
            <a:r>
              <a:rPr lang="en-GB" altLang="en-US" sz="2000"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r>
              <a:rPr lang="en-GB" altLang="en-US" sz="2000" dirty="0">
                <a:solidFill>
                  <a:srgbClr val="FF0000"/>
                </a:solidFill>
                <a:latin typeface="Arial" panose="020B0604020202020204" pitchFamily="34" charset="0"/>
                <a:ea typeface="Calibri" panose="020F0502020204030204" pitchFamily="34" charset="0"/>
                <a:cs typeface="Times New Roman" panose="02020603050405020304" pitchFamily="18" charset="0"/>
              </a:rPr>
              <a:t>and their house was now secure. </a:t>
            </a:r>
            <a:endParaRPr lang="en-GB" altLang="en-US" sz="2000" dirty="0">
              <a:latin typeface="Arial" panose="020B060402020202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110214680"/>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T–F: Helping style</a:t>
            </a:r>
          </a:p>
        </p:txBody>
      </p:sp>
      <p:pic>
        <p:nvPicPr>
          <p:cNvPr id="69636"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19999" y="1475086"/>
            <a:ext cx="6152001" cy="5017789"/>
          </a:xfrm>
          <a:prstGeom prst="rect">
            <a:avLst/>
          </a:prstGeom>
          <a:solidFill>
            <a:schemeClr val="bg1">
              <a:lumMod val="50000"/>
            </a:schemeClr>
          </a:solid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838200" y="365125"/>
            <a:ext cx="10515600" cy="915035"/>
          </a:xfrm>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507999" y="1280160"/>
            <a:ext cx="11154913"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0661" name="Picture 8" descr="69_newMbtiBlueC.jpg"/>
          <p:cNvPicPr>
            <a:picLocks noChangeAspect="1"/>
          </p:cNvPicPr>
          <p:nvPr/>
        </p:nvPicPr>
        <p:blipFill>
          <a:blip r:embed="rId4" cstate="print"/>
          <a:srcRect l="11617" t="6656" r="12457" b="8559"/>
          <a:stretch>
            <a:fillRect/>
          </a:stretch>
        </p:blipFill>
        <p:spPr bwMode="auto">
          <a:xfrm>
            <a:off x="3970177" y="3334931"/>
            <a:ext cx="1321061" cy="2920930"/>
          </a:xfrm>
          <a:prstGeom prst="rect">
            <a:avLst/>
          </a:prstGeom>
          <a:noFill/>
          <a:ln w="9525">
            <a:noFill/>
            <a:miter lim="800000"/>
            <a:headEnd/>
            <a:tailEnd/>
          </a:ln>
        </p:spPr>
      </p:pic>
      <p:pic>
        <p:nvPicPr>
          <p:cNvPr id="70662" name="Picture 9" descr="70_newMbtiRedC.jpg"/>
          <p:cNvPicPr>
            <a:picLocks noChangeAspect="1"/>
          </p:cNvPicPr>
          <p:nvPr/>
        </p:nvPicPr>
        <p:blipFill>
          <a:blip r:embed="rId5" cstate="print"/>
          <a:srcRect l="12445" t="3290" r="19797" b="17577"/>
          <a:stretch>
            <a:fillRect/>
          </a:stretch>
        </p:blipFill>
        <p:spPr bwMode="auto">
          <a:xfrm>
            <a:off x="6599810" y="3426256"/>
            <a:ext cx="1189310" cy="2772031"/>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TF</a:t>
            </a:r>
          </a:p>
        </p:txBody>
      </p:sp>
      <p:sp>
        <p:nvSpPr>
          <p:cNvPr id="457731" name="Rectangle 3"/>
          <p:cNvSpPr>
            <a:spLocks noGrp="1" noChangeArrowheads="1"/>
          </p:cNvSpPr>
          <p:nvPr>
            <p:ph idx="1"/>
          </p:nvPr>
        </p:nvSpPr>
        <p:spPr>
          <a:xfrm>
            <a:off x="535796" y="1768475"/>
            <a:ext cx="11120408" cy="4724400"/>
          </a:xfrm>
        </p:spPr>
        <p:txBody>
          <a:bodyPr>
            <a:normAutofit fontScale="85000" lnSpcReduction="20000"/>
          </a:bodyPr>
          <a:lstStyle/>
          <a:p>
            <a:pPr marL="442913" indent="-442800"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Thinking and Feeling.</a:t>
            </a: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315913" eaLnBrk="1" hangingPunct="1"/>
            <a:endParaRPr lang="en-US" dirty="0">
              <a:latin typeface="Arial" panose="020B0604020202020204" pitchFamily="34" charset="0"/>
              <a:cs typeface="Arial" panose="020B0604020202020204" pitchFamily="34" charset="0"/>
            </a:endParaRPr>
          </a:p>
          <a:p>
            <a:pPr marL="442913" indent="-442800" eaLnBrk="1" hangingPunct="1"/>
            <a:endParaRPr lang="en-US" dirty="0">
              <a:latin typeface="Arial" panose="020B0604020202020204" pitchFamily="34" charset="0"/>
              <a:cs typeface="Arial" panose="020B0604020202020204" pitchFamily="34" charset="0"/>
            </a:endParaRPr>
          </a:p>
          <a:p>
            <a:pPr marL="442913" indent="-442800"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Graphical user interface, text, email&#10;&#10;Description automatically generated">
            <a:extLst>
              <a:ext uri="{FF2B5EF4-FFF2-40B4-BE49-F238E27FC236}">
                <a16:creationId xmlns:a16="http://schemas.microsoft.com/office/drawing/2014/main" id="{5F09FC66-8F79-4D1A-BBDF-0F735EAC111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1656" y="2566104"/>
            <a:ext cx="3266064" cy="2450412"/>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2416842-5AA9-42AD-A858-A44B320C0ACC}"/>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55299" name="Content Placeholder 2">
            <a:extLst>
              <a:ext uri="{FF2B5EF4-FFF2-40B4-BE49-F238E27FC236}">
                <a16:creationId xmlns:a16="http://schemas.microsoft.com/office/drawing/2014/main" id="{6928E80B-628B-4DEC-9196-D018CC22F817}"/>
              </a:ext>
            </a:extLst>
          </p:cNvPr>
          <p:cNvSpPr>
            <a:spLocks noGrp="1"/>
          </p:cNvSpPr>
          <p:nvPr>
            <p:ph idx="1"/>
          </p:nvPr>
        </p:nvSpPr>
        <p:spPr>
          <a:xfrm>
            <a:off x="508000" y="3429000"/>
            <a:ext cx="10845800" cy="2912278"/>
          </a:xfrm>
        </p:spPr>
        <p:txBody>
          <a:bodyPr>
            <a:normAutofit fontScale="92500" lnSpcReduction="10000"/>
          </a:bodyPr>
          <a:lstStyle/>
          <a:p>
            <a:r>
              <a:rPr lang="en-GB" altLang="en-US" dirty="0">
                <a:latin typeface="Arial" panose="020B0604020202020204" pitchFamily="34" charset="0"/>
                <a:cs typeface="Arial" panose="020B0604020202020204" pitchFamily="34" charset="0"/>
              </a:rPr>
              <a:t>Where does your preference for Thinking/Feeling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 </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your leadership style, conflict or problem solving?</a:t>
            </a:r>
          </a:p>
        </p:txBody>
      </p:sp>
    </p:spTree>
    <p:custDataLst>
      <p:tags r:id="rId1"/>
    </p:custData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730" name="Rectangle 4"/>
          <p:cNvSpPr>
            <a:spLocks noGrp="1" noChangeArrowheads="1"/>
          </p:cNvSpPr>
          <p:nvPr>
            <p:ph type="title"/>
          </p:nvPr>
        </p:nvSpPr>
        <p:spPr/>
        <p:txBody>
          <a:bodyPr/>
          <a:lstStyle/>
          <a:p>
            <a:pPr eaLnBrk="1" hangingPunct="1"/>
            <a:r>
              <a:rPr lang="en-GB">
                <a:latin typeface="Arial" panose="020B0604020202020204" pitchFamily="34" charset="0"/>
                <a:cs typeface="Arial" panose="020B0604020202020204" pitchFamily="34" charset="0"/>
              </a:rPr>
              <a:t>Characteristics</a:t>
            </a:r>
            <a:endParaRPr lang="en-US">
              <a:latin typeface="Arial" panose="020B0604020202020204" pitchFamily="34" charset="0"/>
              <a:cs typeface="Arial" panose="020B0604020202020204" pitchFamily="34" charset="0"/>
            </a:endParaRPr>
          </a:p>
        </p:txBody>
      </p:sp>
      <p:sp>
        <p:nvSpPr>
          <p:cNvPr id="41987" name="Rectangle 10"/>
          <p:cNvSpPr>
            <a:spLocks noChangeArrowheads="1"/>
          </p:cNvSpPr>
          <p:nvPr/>
        </p:nvSpPr>
        <p:spPr bwMode="auto">
          <a:xfrm>
            <a:off x="6096000" y="3485562"/>
            <a:ext cx="4192587" cy="1938992"/>
          </a:xfrm>
          <a:prstGeom prst="rect">
            <a:avLst/>
          </a:prstGeom>
          <a:noFill/>
          <a:ln w="9525">
            <a:noFill/>
            <a:miter lim="800000"/>
            <a:headEnd/>
            <a:tailEnd/>
          </a:ln>
        </p:spPr>
        <p:txBody>
          <a:bodyPr>
            <a:spAutoFit/>
          </a:bodyPr>
          <a:lstStyle/>
          <a:p>
            <a:pPr algn="l">
              <a:spcBef>
                <a:spcPts val="600"/>
              </a:spcBef>
              <a:buClr>
                <a:schemeClr val="bg1"/>
              </a:buClr>
              <a:defRPr/>
            </a:pPr>
            <a:r>
              <a:rPr lang="en-GB" sz="2000" spc="-30" dirty="0">
                <a:latin typeface="Arial" panose="020B0604020202020204" pitchFamily="34" charset="0"/>
                <a:cs typeface="Arial" panose="020B0604020202020204" pitchFamily="34" charset="0"/>
              </a:rPr>
              <a:t>Keep a range of choices available</a:t>
            </a:r>
          </a:p>
          <a:p>
            <a:pPr algn="l">
              <a:spcBef>
                <a:spcPts val="600"/>
              </a:spcBef>
              <a:buClr>
                <a:schemeClr val="bg1"/>
              </a:buClr>
              <a:defRPr/>
            </a:pPr>
            <a:r>
              <a:rPr lang="en-GB" sz="2000" dirty="0">
                <a:latin typeface="Arial" panose="020B0604020202020204" pitchFamily="34" charset="0"/>
                <a:cs typeface="Arial" panose="020B0604020202020204" pitchFamily="34" charset="0"/>
              </a:rPr>
              <a:t>Remain flexible</a:t>
            </a:r>
          </a:p>
          <a:p>
            <a:pPr algn="l">
              <a:spcBef>
                <a:spcPts val="600"/>
              </a:spcBef>
              <a:buClr>
                <a:schemeClr val="bg1"/>
              </a:buClr>
              <a:defRPr/>
            </a:pPr>
            <a:r>
              <a:rPr lang="en-GB" sz="2000" spc="-40" dirty="0">
                <a:latin typeface="Arial" panose="020B0604020202020204" pitchFamily="34" charset="0"/>
                <a:cs typeface="Arial" panose="020B0604020202020204" pitchFamily="34" charset="0"/>
              </a:rPr>
              <a:t>Respond to emerging information</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go with the flow</a:t>
            </a:r>
          </a:p>
          <a:p>
            <a:pPr algn="l">
              <a:spcBef>
                <a:spcPts val="600"/>
              </a:spcBef>
              <a:buClr>
                <a:schemeClr val="bg1"/>
              </a:buClr>
              <a:defRPr/>
            </a:pPr>
            <a:r>
              <a:rPr lang="en-GB" sz="2000" dirty="0">
                <a:latin typeface="Arial" panose="020B0604020202020204" pitchFamily="34" charset="0"/>
                <a:cs typeface="Arial" panose="020B0604020202020204" pitchFamily="34" charset="0"/>
              </a:rPr>
              <a:t>Prefer to be spontaneous</a:t>
            </a:r>
          </a:p>
        </p:txBody>
      </p:sp>
      <p:sp>
        <p:nvSpPr>
          <p:cNvPr id="41988" name="Rectangle 11"/>
          <p:cNvSpPr>
            <a:spLocks noChangeArrowheads="1"/>
          </p:cNvSpPr>
          <p:nvPr/>
        </p:nvSpPr>
        <p:spPr bwMode="auto">
          <a:xfrm>
            <a:off x="1962149" y="3486150"/>
            <a:ext cx="3987800" cy="2308324"/>
          </a:xfrm>
          <a:prstGeom prst="rect">
            <a:avLst/>
          </a:prstGeom>
          <a:noFill/>
          <a:ln w="9525">
            <a:noFill/>
            <a:miter lim="800000"/>
            <a:headEnd/>
            <a:tailEnd/>
          </a:ln>
        </p:spPr>
        <p:txBody>
          <a:bodyPr>
            <a:spAutoFit/>
          </a:bodyPr>
          <a:lstStyle/>
          <a:p>
            <a:pPr algn="r">
              <a:spcBef>
                <a:spcPts val="600"/>
              </a:spcBef>
            </a:pPr>
            <a:r>
              <a:rPr lang="en-GB" sz="2000" dirty="0">
                <a:latin typeface="Arial" panose="020B0604020202020204" pitchFamily="34" charset="0"/>
                <a:cs typeface="Arial" panose="020B0604020202020204" pitchFamily="34" charset="0"/>
              </a:rPr>
              <a:t>Like to come to closure</a:t>
            </a:r>
          </a:p>
          <a:p>
            <a:pPr algn="r">
              <a:spcBef>
                <a:spcPts val="600"/>
              </a:spcBef>
            </a:pPr>
            <a:r>
              <a:rPr lang="en-GB" sz="2000" dirty="0">
                <a:latin typeface="Arial" panose="020B0604020202020204" pitchFamily="34" charset="0"/>
                <a:cs typeface="Arial" panose="020B0604020202020204" pitchFamily="34" charset="0"/>
              </a:rPr>
              <a:t>Make plans</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Act in a controlled way</a:t>
            </a:r>
          </a:p>
          <a:p>
            <a:pPr algn="r">
              <a:spcBef>
                <a:spcPts val="600"/>
              </a:spcBef>
            </a:pPr>
            <a:r>
              <a:rPr lang="en-GB" sz="2000" dirty="0">
                <a:latin typeface="Arial" panose="020B0604020202020204" pitchFamily="34" charset="0"/>
                <a:cs typeface="Arial" panose="020B0604020202020204" pitchFamily="34" charset="0"/>
              </a:rPr>
              <a:t>Prefer to act within a structure</a:t>
            </a:r>
            <a:endParaRPr lang="en-GB" sz="2000" b="1" dirty="0">
              <a:solidFill>
                <a:srgbClr val="C00000"/>
              </a:solidFill>
              <a:latin typeface="Arial" panose="020B0604020202020204" pitchFamily="34" charset="0"/>
              <a:cs typeface="Arial" panose="020B0604020202020204" pitchFamily="34" charset="0"/>
            </a:endParaRPr>
          </a:p>
          <a:p>
            <a:pPr algn="r">
              <a:spcBef>
                <a:spcPts val="600"/>
              </a:spcBef>
            </a:pPr>
            <a:r>
              <a:rPr lang="en-GB" sz="2000" dirty="0">
                <a:latin typeface="Arial" panose="020B0604020202020204" pitchFamily="34" charset="0"/>
                <a:cs typeface="Arial" panose="020B0604020202020204" pitchFamily="34" charset="0"/>
              </a:rPr>
              <a:t>Prefer to schedule activities</a:t>
            </a:r>
            <a:endParaRPr lang="en-GB" sz="2000" b="1" dirty="0">
              <a:solidFill>
                <a:srgbClr val="C00000"/>
              </a:solidFill>
              <a:latin typeface="Arial" panose="020B0604020202020204" pitchFamily="34" charset="0"/>
              <a:cs typeface="Arial" panose="020B0604020202020204" pitchFamily="34" charset="0"/>
            </a:endParaRPr>
          </a:p>
          <a:p>
            <a:pPr algn="r">
              <a:buFont typeface="Times" pitchFamily="-80" charset="0"/>
              <a:buNone/>
            </a:pPr>
            <a:endParaRPr lang="en-US" sz="2400" dirty="0">
              <a:latin typeface="Arial" panose="020B0604020202020204" pitchFamily="34" charset="0"/>
              <a:cs typeface="Arial" panose="020B0604020202020204" pitchFamily="34" charset="0"/>
            </a:endParaRPr>
          </a:p>
        </p:txBody>
      </p:sp>
      <p:sp>
        <p:nvSpPr>
          <p:cNvPr id="11" name="TextBox 15"/>
          <p:cNvSpPr txBox="1">
            <a:spLocks noChangeArrowheads="1"/>
          </p:cNvSpPr>
          <p:nvPr/>
        </p:nvSpPr>
        <p:spPr bwMode="auto">
          <a:xfrm>
            <a:off x="2261394" y="5783265"/>
            <a:ext cx="7669212" cy="338137"/>
          </a:xfrm>
          <a:prstGeom prst="rect">
            <a:avLst/>
          </a:prstGeom>
          <a:solidFill>
            <a:schemeClr val="accent3">
              <a:lumMod val="20000"/>
              <a:lumOff val="80000"/>
            </a:schemeClr>
          </a:solidFill>
          <a:ln w="9525">
            <a:solidFill>
              <a:schemeClr val="tx1"/>
            </a:solidFill>
            <a:miter lim="800000"/>
            <a:headEnd/>
            <a:tailEnd/>
          </a:ln>
        </p:spPr>
        <p:txBody>
          <a:bodyPr>
            <a:spAutoFit/>
          </a:bodyPr>
          <a:lstStyle/>
          <a:p>
            <a:pPr>
              <a:defRPr/>
            </a:pPr>
            <a:r>
              <a:rPr lang="en-GB" sz="1600" i="1" dirty="0">
                <a:latin typeface="Arial" panose="020B0604020202020204" pitchFamily="34" charset="0"/>
                <a:cs typeface="Arial" panose="020B0604020202020204" pitchFamily="34" charset="0"/>
              </a:rPr>
              <a:t>Remember, Judging isn’t ‘judgmental’ and Perceiving isn’t ‘perceptive’</a:t>
            </a:r>
          </a:p>
        </p:txBody>
      </p:sp>
      <p:pic>
        <p:nvPicPr>
          <p:cNvPr id="73735" name="Picture 11" descr="75_newMbtiPurpleC.jpg"/>
          <p:cNvPicPr>
            <a:picLocks noChangeAspect="1"/>
          </p:cNvPicPr>
          <p:nvPr/>
        </p:nvPicPr>
        <p:blipFill>
          <a:blip r:embed="rId4" cstate="print"/>
          <a:srcRect t="9824" r="5046" b="8849"/>
          <a:stretch>
            <a:fillRect/>
          </a:stretch>
        </p:blipFill>
        <p:spPr bwMode="auto">
          <a:xfrm>
            <a:off x="2257426" y="1235077"/>
            <a:ext cx="3705225" cy="2136775"/>
          </a:xfrm>
          <a:prstGeom prst="rect">
            <a:avLst/>
          </a:prstGeom>
          <a:noFill/>
          <a:ln w="9525">
            <a:noFill/>
            <a:miter lim="800000"/>
            <a:headEnd/>
            <a:tailEnd/>
          </a:ln>
        </p:spPr>
      </p:pic>
      <p:pic>
        <p:nvPicPr>
          <p:cNvPr id="73736" name="Picture 12" descr="76_newMbtiLemonGreenC.jpg"/>
          <p:cNvPicPr>
            <a:picLocks noChangeAspect="1"/>
          </p:cNvPicPr>
          <p:nvPr/>
        </p:nvPicPr>
        <p:blipFill>
          <a:blip r:embed="rId5" cstate="print"/>
          <a:srcRect l="6393"/>
          <a:stretch>
            <a:fillRect/>
          </a:stretch>
        </p:blipFill>
        <p:spPr bwMode="auto">
          <a:xfrm>
            <a:off x="5949949" y="1306515"/>
            <a:ext cx="4019550" cy="20081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1988">
                                            <p:txEl>
                                              <p:pRg st="0" end="0"/>
                                            </p:txEl>
                                          </p:spTgt>
                                        </p:tgtEl>
                                        <p:attrNameLst>
                                          <p:attrName>style.visibility</p:attrName>
                                        </p:attrNameLst>
                                      </p:cBhvr>
                                      <p:to>
                                        <p:strVal val="visible"/>
                                      </p:to>
                                    </p:set>
                                    <p:animEffect transition="in" filter="wipe(left)">
                                      <p:cBhvr>
                                        <p:cTn id="7" dur="500"/>
                                        <p:tgtEl>
                                          <p:spTgt spid="41988">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1987">
                                            <p:txEl>
                                              <p:pRg st="0" end="0"/>
                                            </p:txEl>
                                          </p:spTgt>
                                        </p:tgtEl>
                                        <p:attrNameLst>
                                          <p:attrName>style.visibility</p:attrName>
                                        </p:attrNameLst>
                                      </p:cBhvr>
                                      <p:to>
                                        <p:strVal val="visible"/>
                                      </p:to>
                                    </p:set>
                                    <p:animEffect transition="in" filter="wipe(left)">
                                      <p:cBhvr>
                                        <p:cTn id="11" dur="500"/>
                                        <p:tgtEl>
                                          <p:spTgt spid="4198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41988">
                                            <p:txEl>
                                              <p:pRg st="1" end="1"/>
                                            </p:txEl>
                                          </p:spTgt>
                                        </p:tgtEl>
                                        <p:attrNameLst>
                                          <p:attrName>style.visibility</p:attrName>
                                        </p:attrNameLst>
                                      </p:cBhvr>
                                      <p:to>
                                        <p:strVal val="visible"/>
                                      </p:to>
                                    </p:set>
                                    <p:animEffect transition="in" filter="wipe(left)">
                                      <p:cBhvr>
                                        <p:cTn id="16" dur="500"/>
                                        <p:tgtEl>
                                          <p:spTgt spid="41988">
                                            <p:txEl>
                                              <p:pRg st="1" end="1"/>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41987">
                                            <p:txEl>
                                              <p:pRg st="1" end="1"/>
                                            </p:txEl>
                                          </p:spTgt>
                                        </p:tgtEl>
                                        <p:attrNameLst>
                                          <p:attrName>style.visibility</p:attrName>
                                        </p:attrNameLst>
                                      </p:cBhvr>
                                      <p:to>
                                        <p:strVal val="visible"/>
                                      </p:to>
                                    </p:set>
                                    <p:animEffect transition="in" filter="wipe(left)">
                                      <p:cBhvr>
                                        <p:cTn id="20" dur="500"/>
                                        <p:tgtEl>
                                          <p:spTgt spid="41987">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41988">
                                            <p:txEl>
                                              <p:pRg st="2" end="2"/>
                                            </p:txEl>
                                          </p:spTgt>
                                        </p:tgtEl>
                                        <p:attrNameLst>
                                          <p:attrName>style.visibility</p:attrName>
                                        </p:attrNameLst>
                                      </p:cBhvr>
                                      <p:to>
                                        <p:strVal val="visible"/>
                                      </p:to>
                                    </p:set>
                                    <p:animEffect transition="in" filter="wipe(left)">
                                      <p:cBhvr>
                                        <p:cTn id="25" dur="500"/>
                                        <p:tgtEl>
                                          <p:spTgt spid="41988">
                                            <p:txEl>
                                              <p:pRg st="2" end="2"/>
                                            </p:txEl>
                                          </p:spTgt>
                                        </p:tgtEl>
                                      </p:cBhvr>
                                    </p:animEffect>
                                  </p:childTnLst>
                                </p:cTn>
                              </p:par>
                            </p:childTnLst>
                          </p:cTn>
                        </p:par>
                        <p:par>
                          <p:cTn id="26" fill="hold">
                            <p:stCondLst>
                              <p:cond delay="500"/>
                            </p:stCondLst>
                            <p:childTnLst>
                              <p:par>
                                <p:cTn id="27" presetID="22" presetClass="entr" presetSubtype="8" fill="hold" nodeType="afterEffect">
                                  <p:stCondLst>
                                    <p:cond delay="0"/>
                                  </p:stCondLst>
                                  <p:childTnLst>
                                    <p:set>
                                      <p:cBhvr>
                                        <p:cTn id="28" dur="1" fill="hold">
                                          <p:stCondLst>
                                            <p:cond delay="0"/>
                                          </p:stCondLst>
                                        </p:cTn>
                                        <p:tgtEl>
                                          <p:spTgt spid="41987">
                                            <p:txEl>
                                              <p:pRg st="2" end="2"/>
                                            </p:txEl>
                                          </p:spTgt>
                                        </p:tgtEl>
                                        <p:attrNameLst>
                                          <p:attrName>style.visibility</p:attrName>
                                        </p:attrNameLst>
                                      </p:cBhvr>
                                      <p:to>
                                        <p:strVal val="visible"/>
                                      </p:to>
                                    </p:set>
                                    <p:animEffect transition="in" filter="wipe(left)">
                                      <p:cBhvr>
                                        <p:cTn id="29" dur="500"/>
                                        <p:tgtEl>
                                          <p:spTgt spid="41987">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nodeType="clickEffect">
                                  <p:stCondLst>
                                    <p:cond delay="0"/>
                                  </p:stCondLst>
                                  <p:childTnLst>
                                    <p:set>
                                      <p:cBhvr>
                                        <p:cTn id="33" dur="1" fill="hold">
                                          <p:stCondLst>
                                            <p:cond delay="0"/>
                                          </p:stCondLst>
                                        </p:cTn>
                                        <p:tgtEl>
                                          <p:spTgt spid="41988">
                                            <p:txEl>
                                              <p:pRg st="3" end="3"/>
                                            </p:txEl>
                                          </p:spTgt>
                                        </p:tgtEl>
                                        <p:attrNameLst>
                                          <p:attrName>style.visibility</p:attrName>
                                        </p:attrNameLst>
                                      </p:cBhvr>
                                      <p:to>
                                        <p:strVal val="visible"/>
                                      </p:to>
                                    </p:set>
                                    <p:animEffect transition="in" filter="wipe(left)">
                                      <p:cBhvr>
                                        <p:cTn id="34" dur="500"/>
                                        <p:tgtEl>
                                          <p:spTgt spid="41988">
                                            <p:txEl>
                                              <p:pRg st="3" end="3"/>
                                            </p:txEl>
                                          </p:spTgt>
                                        </p:tgtEl>
                                      </p:cBhvr>
                                    </p:animEffect>
                                  </p:childTnLst>
                                </p:cTn>
                              </p:par>
                            </p:childTnLst>
                          </p:cTn>
                        </p:par>
                        <p:par>
                          <p:cTn id="35" fill="hold">
                            <p:stCondLst>
                              <p:cond delay="500"/>
                            </p:stCondLst>
                            <p:childTnLst>
                              <p:par>
                                <p:cTn id="36" presetID="22" presetClass="entr" presetSubtype="8" fill="hold" nodeType="afterEffect">
                                  <p:stCondLst>
                                    <p:cond delay="0"/>
                                  </p:stCondLst>
                                  <p:childTnLst>
                                    <p:set>
                                      <p:cBhvr>
                                        <p:cTn id="37" dur="1" fill="hold">
                                          <p:stCondLst>
                                            <p:cond delay="0"/>
                                          </p:stCondLst>
                                        </p:cTn>
                                        <p:tgtEl>
                                          <p:spTgt spid="41987">
                                            <p:txEl>
                                              <p:pRg st="3" end="3"/>
                                            </p:txEl>
                                          </p:spTgt>
                                        </p:tgtEl>
                                        <p:attrNameLst>
                                          <p:attrName>style.visibility</p:attrName>
                                        </p:attrNameLst>
                                      </p:cBhvr>
                                      <p:to>
                                        <p:strVal val="visible"/>
                                      </p:to>
                                    </p:set>
                                    <p:animEffect transition="in" filter="wipe(left)">
                                      <p:cBhvr>
                                        <p:cTn id="38" dur="500"/>
                                        <p:tgtEl>
                                          <p:spTgt spid="41987">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41988">
                                            <p:txEl>
                                              <p:pRg st="4" end="4"/>
                                            </p:txEl>
                                          </p:spTgt>
                                        </p:tgtEl>
                                        <p:attrNameLst>
                                          <p:attrName>style.visibility</p:attrName>
                                        </p:attrNameLst>
                                      </p:cBhvr>
                                      <p:to>
                                        <p:strVal val="visible"/>
                                      </p:to>
                                    </p:set>
                                    <p:animEffect transition="in" filter="wipe(left)">
                                      <p:cBhvr>
                                        <p:cTn id="43" dur="500"/>
                                        <p:tgtEl>
                                          <p:spTgt spid="41988">
                                            <p:txEl>
                                              <p:pRg st="4" end="4"/>
                                            </p:txEl>
                                          </p:spTgt>
                                        </p:tgtEl>
                                      </p:cBhvr>
                                    </p:animEffect>
                                  </p:childTnLst>
                                </p:cTn>
                              </p:par>
                            </p:childTnLst>
                          </p:cTn>
                        </p:par>
                        <p:par>
                          <p:cTn id="44" fill="hold">
                            <p:stCondLst>
                              <p:cond delay="500"/>
                            </p:stCondLst>
                            <p:childTnLst>
                              <p:par>
                                <p:cTn id="45" presetID="22" presetClass="entr" presetSubtype="8" fill="hold" nodeType="afterEffect">
                                  <p:stCondLst>
                                    <p:cond delay="0"/>
                                  </p:stCondLst>
                                  <p:childTnLst>
                                    <p:set>
                                      <p:cBhvr>
                                        <p:cTn id="46" dur="1" fill="hold">
                                          <p:stCondLst>
                                            <p:cond delay="0"/>
                                          </p:stCondLst>
                                        </p:cTn>
                                        <p:tgtEl>
                                          <p:spTgt spid="41987">
                                            <p:txEl>
                                              <p:pRg st="4" end="4"/>
                                            </p:txEl>
                                          </p:spTgt>
                                        </p:tgtEl>
                                        <p:attrNameLst>
                                          <p:attrName>style.visibility</p:attrName>
                                        </p:attrNameLst>
                                      </p:cBhvr>
                                      <p:to>
                                        <p:strVal val="visible"/>
                                      </p:to>
                                    </p:set>
                                    <p:animEffect transition="in" filter="wipe(left)">
                                      <p:cBhvr>
                                        <p:cTn id="47" dur="500"/>
                                        <p:tgtEl>
                                          <p:spTgt spid="41987">
                                            <p:txEl>
                                              <p:pRg st="4" end="4"/>
                                            </p:txEl>
                                          </p:spTgt>
                                        </p:tgtEl>
                                      </p:cBhvr>
                                    </p:animEffect>
                                  </p:childTnLst>
                                </p:cTn>
                              </p:par>
                            </p:childTnLst>
                          </p:cTn>
                        </p:par>
                        <p:par>
                          <p:cTn id="48" fill="hold">
                            <p:stCondLst>
                              <p:cond delay="1000"/>
                            </p:stCondLst>
                            <p:childTnLst>
                              <p:par>
                                <p:cTn id="49" presetID="1"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19_coated.jpg"/>
          <p:cNvPicPr>
            <a:picLocks noChangeAspect="1"/>
          </p:cNvPicPr>
          <p:nvPr/>
        </p:nvPicPr>
        <p:blipFill>
          <a:blip r:embed="rId4" cstate="print"/>
          <a:srcRect l="44691" r="31158"/>
          <a:stretch>
            <a:fillRect/>
          </a:stretch>
        </p:blipFill>
        <p:spPr bwMode="auto">
          <a:xfrm>
            <a:off x="7137400" y="1223965"/>
            <a:ext cx="1009650" cy="4002087"/>
          </a:xfrm>
          <a:prstGeom prst="rect">
            <a:avLst/>
          </a:prstGeom>
          <a:noFill/>
          <a:ln w="9525">
            <a:noFill/>
            <a:miter lim="800000"/>
            <a:headEnd/>
            <a:tailEnd/>
          </a:ln>
        </p:spPr>
      </p:pic>
      <p:pic>
        <p:nvPicPr>
          <p:cNvPr id="15" name="Picture 14" descr="19_coated.jpg"/>
          <p:cNvPicPr>
            <a:picLocks noChangeAspect="1"/>
          </p:cNvPicPr>
          <p:nvPr/>
        </p:nvPicPr>
        <p:blipFill>
          <a:blip r:embed="rId4" cstate="print"/>
          <a:srcRect r="55118"/>
          <a:stretch>
            <a:fillRect/>
          </a:stretch>
        </p:blipFill>
        <p:spPr bwMode="auto">
          <a:xfrm>
            <a:off x="5297490" y="1203327"/>
            <a:ext cx="1876425" cy="4003675"/>
          </a:xfrm>
          <a:prstGeom prst="rect">
            <a:avLst/>
          </a:prstGeom>
          <a:noFill/>
          <a:ln w="9525">
            <a:noFill/>
            <a:miter lim="800000"/>
            <a:headEnd/>
            <a:tailEnd/>
          </a:ln>
        </p:spPr>
      </p:pic>
      <p:sp>
        <p:nvSpPr>
          <p:cNvPr id="74756" name="Rectangle 5"/>
          <p:cNvSpPr>
            <a:spLocks noChangeArrowheads="1"/>
          </p:cNvSpPr>
          <p:nvPr/>
        </p:nvSpPr>
        <p:spPr bwMode="auto">
          <a:xfrm>
            <a:off x="2035175" y="2133600"/>
            <a:ext cx="3048000" cy="2514600"/>
          </a:xfrm>
          <a:prstGeom prst="rect">
            <a:avLst/>
          </a:prstGeom>
          <a:solidFill>
            <a:srgbClr val="FFFFFF"/>
          </a:solidFill>
          <a:ln w="9525">
            <a:noFill/>
            <a:miter lim="800000"/>
            <a:headEnd/>
            <a:tailEnd/>
          </a:ln>
        </p:spPr>
        <p:txBody>
          <a:bodyPr wrap="none" anchor="ctr"/>
          <a:lstStyle/>
          <a:p>
            <a:endParaRPr lang="en-US"/>
          </a:p>
        </p:txBody>
      </p:sp>
      <p:sp>
        <p:nvSpPr>
          <p:cNvPr id="74757" name="Rectangle 26"/>
          <p:cNvSpPr>
            <a:spLocks noGrp="1" noChangeArrowheads="1"/>
          </p:cNvSpPr>
          <p:nvPr>
            <p:ph type="title"/>
          </p:nvPr>
        </p:nvSpPr>
        <p:spPr/>
        <p:txBody>
          <a:bodyPr/>
          <a:lstStyle/>
          <a:p>
            <a:pPr eaLnBrk="1" hangingPunct="1"/>
            <a:r>
              <a:rPr lang="en-US" dirty="0">
                <a:latin typeface="Arial" panose="020B0604020202020204" pitchFamily="34" charset="0"/>
                <a:cs typeface="Arial" panose="020B0604020202020204" pitchFamily="34" charset="0"/>
              </a:rPr>
              <a:t>Illustration</a:t>
            </a:r>
          </a:p>
        </p:txBody>
      </p:sp>
      <p:sp>
        <p:nvSpPr>
          <p:cNvPr id="35" name="Rounded Rectangle 34"/>
          <p:cNvSpPr/>
          <p:nvPr/>
        </p:nvSpPr>
        <p:spPr bwMode="auto">
          <a:xfrm>
            <a:off x="2870202" y="4797425"/>
            <a:ext cx="811213" cy="782638"/>
          </a:xfrm>
          <a:prstGeom prst="roundRect">
            <a:avLst/>
          </a:prstGeom>
          <a:solidFill>
            <a:srgbClr val="722584"/>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J</a:t>
            </a:r>
            <a:endParaRPr lang="en-US" sz="4000" b="1" dirty="0">
              <a:solidFill>
                <a:schemeClr val="bg1"/>
              </a:solidFill>
              <a:latin typeface="+mj-lt"/>
            </a:endParaRPr>
          </a:p>
        </p:txBody>
      </p:sp>
      <p:sp>
        <p:nvSpPr>
          <p:cNvPr id="36" name="Rounded Rectangle 35"/>
          <p:cNvSpPr/>
          <p:nvPr/>
        </p:nvSpPr>
        <p:spPr bwMode="auto">
          <a:xfrm>
            <a:off x="6718302" y="4802190"/>
            <a:ext cx="811213" cy="784225"/>
          </a:xfrm>
          <a:prstGeom prst="roundRect">
            <a:avLst/>
          </a:prstGeom>
          <a:solidFill>
            <a:srgbClr val="CDD500"/>
          </a:solidFill>
          <a:ln w="9525" cap="flat" cmpd="sng" algn="ctr">
            <a:noFill/>
            <a:prstDash val="solid"/>
            <a:round/>
            <a:headEnd type="none" w="med" len="med"/>
            <a:tailEnd type="none" w="med" len="med"/>
          </a:ln>
          <a:effectLst/>
        </p:spPr>
        <p:txBody>
          <a:bodyPr>
            <a:spAutoFit/>
          </a:bodyPr>
          <a:lstStyle/>
          <a:p>
            <a:pPr algn="ctr">
              <a:defRPr/>
            </a:pPr>
            <a:r>
              <a:rPr lang="en-GB" sz="4000" b="1" dirty="0">
                <a:solidFill>
                  <a:schemeClr val="bg1"/>
                </a:solidFill>
                <a:latin typeface="+mj-lt"/>
              </a:rPr>
              <a:t>P</a:t>
            </a:r>
            <a:endParaRPr lang="en-US" sz="4000" b="1" dirty="0">
              <a:solidFill>
                <a:schemeClr val="bg1"/>
              </a:solidFill>
              <a:latin typeface="+mj-lt"/>
            </a:endParaRPr>
          </a:p>
        </p:txBody>
      </p:sp>
      <p:pic>
        <p:nvPicPr>
          <p:cNvPr id="14" name="Picture 13" descr="18_coated.jpg"/>
          <p:cNvPicPr>
            <a:picLocks noChangeAspect="1"/>
          </p:cNvPicPr>
          <p:nvPr/>
        </p:nvPicPr>
        <p:blipFill>
          <a:blip r:embed="rId5" cstate="print"/>
          <a:srcRect t="17740" r="16612"/>
          <a:stretch>
            <a:fillRect/>
          </a:stretch>
        </p:blipFill>
        <p:spPr bwMode="auto">
          <a:xfrm>
            <a:off x="1731963" y="1282700"/>
            <a:ext cx="3517900" cy="3322638"/>
          </a:xfrm>
          <a:prstGeom prst="rect">
            <a:avLst/>
          </a:prstGeom>
          <a:noFill/>
          <a:ln w="9525">
            <a:noFill/>
            <a:miter lim="800000"/>
            <a:headEnd/>
            <a:tailEnd/>
          </a:ln>
        </p:spPr>
      </p:pic>
      <p:pic>
        <p:nvPicPr>
          <p:cNvPr id="16" name="Picture 15" descr="19_coated.jpg"/>
          <p:cNvPicPr>
            <a:picLocks noChangeAspect="1"/>
          </p:cNvPicPr>
          <p:nvPr/>
        </p:nvPicPr>
        <p:blipFill>
          <a:blip r:embed="rId4" cstate="print"/>
          <a:srcRect l="67941"/>
          <a:stretch>
            <a:fillRect/>
          </a:stretch>
        </p:blipFill>
        <p:spPr bwMode="auto">
          <a:xfrm>
            <a:off x="8123238" y="1225552"/>
            <a:ext cx="1339850" cy="4003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heel(4)">
                                      <p:cBhvr>
                                        <p:cTn id="12" dur="5000"/>
                                        <p:tgtEl>
                                          <p:spTgt spid="15"/>
                                        </p:tgtEl>
                                      </p:cBhvr>
                                    </p:animEffect>
                                  </p:childTnLst>
                                </p:cTn>
                              </p:par>
                            </p:childTnLst>
                          </p:cTn>
                        </p:par>
                        <p:par>
                          <p:cTn id="13" fill="hold">
                            <p:stCondLst>
                              <p:cond delay="5000"/>
                            </p:stCondLst>
                            <p:childTnLst>
                              <p:par>
                                <p:cTn id="14" presetID="21" presetClass="entr" presetSubtype="4" fill="hold" nodeType="after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wheel(4)">
                                      <p:cBhvr>
                                        <p:cTn id="16" dur="2000"/>
                                        <p:tgtEl>
                                          <p:spTgt spid="17"/>
                                        </p:tgtEl>
                                      </p:cBhvr>
                                    </p:animEffect>
                                  </p:childTnLst>
                                </p:cTn>
                              </p:par>
                            </p:childTnLst>
                          </p:cTn>
                        </p:par>
                        <p:par>
                          <p:cTn id="17" fill="hold">
                            <p:stCondLst>
                              <p:cond delay="7000"/>
                            </p:stCondLst>
                            <p:childTnLst>
                              <p:par>
                                <p:cTn id="18" presetID="22" presetClass="entr" presetSubtype="8" fill="hold" nodeType="after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wipe(left)">
                                      <p:cBhvr>
                                        <p:cTn id="2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Exercise: “Plan a park”</a:t>
            </a:r>
          </a:p>
        </p:txBody>
      </p:sp>
      <p:sp>
        <p:nvSpPr>
          <p:cNvPr id="75779" name="Content Placeholder 3"/>
          <p:cNvSpPr>
            <a:spLocks noGrp="1"/>
          </p:cNvSpPr>
          <p:nvPr>
            <p:ph idx="1"/>
          </p:nvPr>
        </p:nvSpPr>
        <p:spPr>
          <a:xfrm>
            <a:off x="507999" y="1280160"/>
            <a:ext cx="11034143" cy="4724400"/>
          </a:xfrm>
        </p:spPr>
        <p:txBody>
          <a:bodyPr/>
          <a:lstStyle/>
          <a:p>
            <a:pPr marL="442800" indent="-442800"/>
            <a:r>
              <a:rPr lang="en-GB" dirty="0">
                <a:latin typeface="Arial" panose="020B0604020202020204" pitchFamily="34" charset="0"/>
                <a:cs typeface="Arial" panose="020B0604020202020204" pitchFamily="34" charset="0"/>
              </a:rPr>
              <a:t>Open the pack of modelling clay and share it out so that each person has different colours.</a:t>
            </a:r>
          </a:p>
          <a:p>
            <a:pPr marL="442800" indent="-442800"/>
            <a:r>
              <a:rPr lang="en-GB" dirty="0">
                <a:latin typeface="Arial" panose="020B0604020202020204" pitchFamily="34" charset="0"/>
                <a:cs typeface="Arial" panose="020B0604020202020204" pitchFamily="34" charset="0"/>
              </a:rPr>
              <a:t>As a group, plan and build a model of a park.</a:t>
            </a:r>
          </a:p>
          <a:p>
            <a:pPr marL="442800" indent="-442800"/>
            <a:r>
              <a:rPr lang="en-GB" dirty="0">
                <a:latin typeface="Arial" panose="020B0604020202020204" pitchFamily="34" charset="0"/>
                <a:cs typeface="Arial" panose="020B0604020202020204" pitchFamily="34" charset="0"/>
              </a:rPr>
              <a:t>You can only touch your own colour clay.</a:t>
            </a:r>
          </a:p>
        </p:txBody>
      </p:sp>
      <p:grpSp>
        <p:nvGrpSpPr>
          <p:cNvPr id="2" name="Group 1">
            <a:extLst>
              <a:ext uri="{FF2B5EF4-FFF2-40B4-BE49-F238E27FC236}">
                <a16:creationId xmlns:a16="http://schemas.microsoft.com/office/drawing/2014/main" id="{EE471ACF-84EE-47E0-9435-4F991604D3FF}"/>
              </a:ext>
            </a:extLst>
          </p:cNvPr>
          <p:cNvGrpSpPr/>
          <p:nvPr/>
        </p:nvGrpSpPr>
        <p:grpSpPr>
          <a:xfrm>
            <a:off x="1154601" y="3642360"/>
            <a:ext cx="8472479" cy="2727325"/>
            <a:chOff x="3048002" y="3309938"/>
            <a:chExt cx="6227763" cy="2727325"/>
          </a:xfrm>
        </p:grpSpPr>
        <p:pic>
          <p:nvPicPr>
            <p:cNvPr id="75781" name="Picture 8" descr="79_coated.jpg"/>
            <p:cNvPicPr>
              <a:picLocks noChangeAspect="1"/>
            </p:cNvPicPr>
            <p:nvPr/>
          </p:nvPicPr>
          <p:blipFill>
            <a:blip r:embed="rId4" cstate="print"/>
            <a:srcRect/>
            <a:stretch>
              <a:fillRect/>
            </a:stretch>
          </p:blipFill>
          <p:spPr bwMode="auto">
            <a:xfrm>
              <a:off x="3048002" y="3313113"/>
              <a:ext cx="2906713" cy="2724150"/>
            </a:xfrm>
            <a:prstGeom prst="rect">
              <a:avLst/>
            </a:prstGeom>
            <a:noFill/>
            <a:ln w="9525">
              <a:noFill/>
              <a:miter lim="800000"/>
              <a:headEnd/>
              <a:tailEnd/>
            </a:ln>
          </p:spPr>
        </p:pic>
        <p:pic>
          <p:nvPicPr>
            <p:cNvPr id="75782" name="Picture 9" descr="80b_coated.jpg"/>
            <p:cNvPicPr>
              <a:picLocks noChangeAspect="1"/>
            </p:cNvPicPr>
            <p:nvPr/>
          </p:nvPicPr>
          <p:blipFill>
            <a:blip r:embed="rId5" cstate="print"/>
            <a:srcRect/>
            <a:stretch>
              <a:fillRect/>
            </a:stretch>
          </p:blipFill>
          <p:spPr bwMode="auto">
            <a:xfrm>
              <a:off x="6369052" y="3309938"/>
              <a:ext cx="2906713" cy="2722562"/>
            </a:xfrm>
            <a:prstGeom prst="rect">
              <a:avLst/>
            </a:prstGeom>
            <a:noFill/>
            <a:ln w="9525">
              <a:noFill/>
              <a:miter lim="800000"/>
              <a:headEnd/>
              <a:tailEnd/>
            </a:ln>
          </p:spPr>
        </p:pic>
      </p:grpSp>
    </p:spTree>
    <p:custDataLst>
      <p:tags r:id="rId1"/>
    </p:custData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J–P: Approach to a task</a:t>
            </a:r>
          </a:p>
        </p:txBody>
      </p:sp>
      <p:pic>
        <p:nvPicPr>
          <p:cNvPr id="78852" name="Picture 7"/>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3077232" y="1690688"/>
            <a:ext cx="6037536" cy="4924427"/>
          </a:xfrm>
          <a:prstGeom prst="rect">
            <a:avLst/>
          </a:prstGeom>
          <a:noFill/>
          <a:ln w="9525" algn="ctr">
            <a:solidFill>
              <a:schemeClr val="bg1">
                <a:lumMod val="50000"/>
              </a:schemeClr>
            </a:solidFill>
            <a:miter lim="800000"/>
            <a:headEnd/>
            <a:tailEnd/>
          </a:ln>
          <a:effectLst>
            <a:outerShdw blurRad="50800" dist="38100" dir="2700000" algn="tl" rotWithShape="0">
              <a:prstClr val="black">
                <a:alpha val="40000"/>
              </a:prstClr>
            </a:outerShdw>
          </a:effectLst>
        </p:spPr>
      </p:pic>
    </p:spTree>
    <p:custDataLst>
      <p:tags r:id="rId1"/>
    </p:custData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508000" y="152400"/>
            <a:ext cx="11176000" cy="609600"/>
          </a:xfrm>
        </p:spPr>
        <p:txBody>
          <a:bodyPr>
            <a:normAutofit fontScale="90000"/>
          </a:bodyPr>
          <a:lstStyle/>
          <a:p>
            <a:pPr eaLnBrk="1" hangingPunct="1"/>
            <a:r>
              <a:rPr lang="en-US" dirty="0">
                <a:latin typeface="Arial" panose="020B0604020202020204" pitchFamily="34" charset="0"/>
                <a:cs typeface="Arial" panose="020B0604020202020204" pitchFamily="34" charset="0"/>
              </a:rPr>
              <a:t>Using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for JP</a:t>
            </a:r>
          </a:p>
        </p:txBody>
      </p:sp>
      <p:sp>
        <p:nvSpPr>
          <p:cNvPr id="457731" name="Rectangle 3"/>
          <p:cNvSpPr>
            <a:spLocks noGrp="1" noChangeArrowheads="1"/>
          </p:cNvSpPr>
          <p:nvPr>
            <p:ph idx="1"/>
          </p:nvPr>
        </p:nvSpPr>
        <p:spPr>
          <a:xfrm>
            <a:off x="507999" y="1234661"/>
            <a:ext cx="11448211" cy="5183391"/>
          </a:xfrm>
        </p:spPr>
        <p:txBody>
          <a:bodyPr>
            <a:normAutofit fontScale="92500" lnSpcReduction="20000"/>
          </a:bodyPr>
          <a:lstStyle/>
          <a:p>
            <a:pPr marL="442913" indent="-442913" eaLnBrk="1" hangingPunct="1"/>
            <a:r>
              <a:rPr lang="en-US" dirty="0">
                <a:latin typeface="Arial" panose="020B0604020202020204" pitchFamily="34" charset="0"/>
                <a:cs typeface="Arial" panose="020B0604020202020204" pitchFamily="34" charset="0"/>
              </a:rPr>
              <a:t>In pairs, use the </a:t>
            </a:r>
            <a:r>
              <a:rPr lang="en-US" dirty="0" err="1">
                <a:latin typeface="Arial" panose="020B0604020202020204" pitchFamily="34" charset="0"/>
                <a:cs typeface="Arial" panose="020B0604020202020204" pitchFamily="34" charset="0"/>
              </a:rPr>
              <a:t>scratchcards</a:t>
            </a:r>
            <a:r>
              <a:rPr lang="en-US" dirty="0">
                <a:latin typeface="Arial" panose="020B0604020202020204" pitchFamily="34" charset="0"/>
                <a:cs typeface="Arial" panose="020B0604020202020204" pitchFamily="34" charset="0"/>
              </a:rPr>
              <a:t>, to find out more about how you use Judging and Perceiving.</a:t>
            </a: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endParaRPr lang="en-US" dirty="0">
              <a:latin typeface="Arial" panose="020B0604020202020204" pitchFamily="34" charset="0"/>
              <a:cs typeface="Arial" panose="020B0604020202020204" pitchFamily="34" charset="0"/>
            </a:endParaRPr>
          </a:p>
          <a:p>
            <a:pPr marL="442913" indent="-442913" eaLnBrk="1" hangingPunct="1"/>
            <a:r>
              <a:rPr lang="en-US" dirty="0">
                <a:latin typeface="Arial" panose="020B0604020202020204" pitchFamily="34" charset="0"/>
                <a:cs typeface="Arial" panose="020B0604020202020204" pitchFamily="34" charset="0"/>
              </a:rPr>
              <a:t>Pick one card about work and one about home that you want to explore. Your partner asks you the questions and after discussion you say which option fits you best. Scratch off the answer.</a:t>
            </a:r>
          </a:p>
        </p:txBody>
      </p:sp>
      <p:pic>
        <p:nvPicPr>
          <p:cNvPr id="3" name="Picture 2" descr="Text&#10;&#10;Description automatically generated">
            <a:extLst>
              <a:ext uri="{FF2B5EF4-FFF2-40B4-BE49-F238E27FC236}">
                <a16:creationId xmlns:a16="http://schemas.microsoft.com/office/drawing/2014/main" id="{4077D8DF-0F19-4A96-B5CF-B728D27C9E4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86906" y="2250027"/>
            <a:ext cx="3142818" cy="2357945"/>
          </a:xfrm>
          <a:prstGeom prst="rect">
            <a:avLst/>
          </a:prstGeom>
          <a:ln w="12700">
            <a:solidFill>
              <a:schemeClr val="accent1"/>
            </a:solidFill>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57731">
                                            <p:txEl>
                                              <p:pRg st="0" end="0"/>
                                            </p:txEl>
                                          </p:spTgt>
                                        </p:tgtEl>
                                        <p:attrNameLst>
                                          <p:attrName>style.visibility</p:attrName>
                                        </p:attrNameLst>
                                      </p:cBhvr>
                                      <p:to>
                                        <p:strVal val="visible"/>
                                      </p:to>
                                    </p:set>
                                    <p:animEffect transition="in" filter="wipe(left)">
                                      <p:cBhvr>
                                        <p:cTn id="7" dur="500"/>
                                        <p:tgtEl>
                                          <p:spTgt spid="4577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57731">
                                            <p:txEl>
                                              <p:pRg st="7" end="7"/>
                                            </p:txEl>
                                          </p:spTgt>
                                        </p:tgtEl>
                                        <p:attrNameLst>
                                          <p:attrName>style.visibility</p:attrName>
                                        </p:attrNameLst>
                                      </p:cBhvr>
                                      <p:to>
                                        <p:strVal val="visible"/>
                                      </p:to>
                                    </p:set>
                                    <p:animEffect transition="in" filter="wipe(left)">
                                      <p:cBhvr>
                                        <p:cTn id="12" dur="500"/>
                                        <p:tgtEl>
                                          <p:spTgt spid="4577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7731" grpId="0" build="p"/>
    </p:bldLst>
  </p:timing>
</p:sld>
</file>

<file path=ppt/slides/slide15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What the MBTI </a:t>
            </a:r>
            <a:r>
              <a:rPr lang="en-US" dirty="0">
                <a:latin typeface="Arial" panose="020B0604020202020204" pitchFamily="34" charset="0"/>
                <a:cs typeface="Arial" panose="020B0604020202020204" pitchFamily="34" charset="0"/>
              </a:rPr>
              <a:t>assessment says</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71715" name="Rectangle 3"/>
          <p:cNvSpPr>
            <a:spLocks noGrp="1" noChangeArrowheads="1"/>
          </p:cNvSpPr>
          <p:nvPr>
            <p:ph idx="1"/>
          </p:nvPr>
        </p:nvSpPr>
        <p:spPr>
          <a:xfrm>
            <a:off x="611517" y="1556206"/>
            <a:ext cx="11258430" cy="4724400"/>
          </a:xfrm>
        </p:spPr>
        <p:txBody>
          <a:bodyPr/>
          <a:lstStyle/>
          <a:p>
            <a:pPr marL="442800" indent="-442800" eaLnBrk="1" hangingPunct="1"/>
            <a:r>
              <a:rPr lang="en-GB" dirty="0">
                <a:latin typeface="Arial" panose="020B0604020202020204" pitchFamily="34" charset="0"/>
                <a:cs typeface="Arial" panose="020B0604020202020204" pitchFamily="34" charset="0"/>
              </a:rPr>
              <a:t>Look at your reported score on this preference now</a:t>
            </a:r>
            <a:endParaRPr lang="en-US" dirty="0">
              <a:latin typeface="Arial" panose="020B0604020202020204" pitchFamily="34" charset="0"/>
              <a:cs typeface="Arial" panose="020B0604020202020204" pitchFamily="34" charset="0"/>
            </a:endParaRPr>
          </a:p>
          <a:p>
            <a:pPr marL="442800" indent="-442800" eaLnBrk="1" hangingPunct="1"/>
            <a:r>
              <a:rPr lang="en-US" dirty="0">
                <a:latin typeface="Arial" panose="020B0604020202020204" pitchFamily="34" charset="0"/>
                <a:cs typeface="Arial" panose="020B0604020202020204" pitchFamily="34" charset="0"/>
              </a:rPr>
              <a:t>Remember the score shows clarity of preference not strength</a:t>
            </a:r>
          </a:p>
          <a:p>
            <a:pPr marL="442800" indent="-442800" eaLnBrk="1" hangingPunct="1"/>
            <a:r>
              <a:rPr lang="en-GB" dirty="0">
                <a:latin typeface="Arial" panose="020B0604020202020204" pitchFamily="34" charset="0"/>
                <a:cs typeface="Arial" panose="020B0604020202020204" pitchFamily="34" charset="0"/>
              </a:rPr>
              <a:t>Based on your self assessment and the score, which preference do you think fits you best? If you are unsure now – you can decide later.</a:t>
            </a:r>
          </a:p>
        </p:txBody>
      </p:sp>
      <p:pic>
        <p:nvPicPr>
          <p:cNvPr id="79877" name="Picture 8" descr="75_newMbtiPurpleC.jpg"/>
          <p:cNvPicPr>
            <a:picLocks noChangeAspect="1"/>
          </p:cNvPicPr>
          <p:nvPr/>
        </p:nvPicPr>
        <p:blipFill>
          <a:blip r:embed="rId4" cstate="print"/>
          <a:srcRect t="9824" r="5046" b="8849"/>
          <a:stretch>
            <a:fillRect/>
          </a:stretch>
        </p:blipFill>
        <p:spPr bwMode="auto">
          <a:xfrm>
            <a:off x="1881387" y="3704254"/>
            <a:ext cx="3932041" cy="2270227"/>
          </a:xfrm>
          <a:prstGeom prst="rect">
            <a:avLst/>
          </a:prstGeom>
          <a:noFill/>
          <a:ln w="9525">
            <a:noFill/>
            <a:miter lim="800000"/>
            <a:headEnd/>
            <a:tailEnd/>
          </a:ln>
        </p:spPr>
      </p:pic>
      <p:pic>
        <p:nvPicPr>
          <p:cNvPr id="79878" name="Picture 9" descr="76_newMbtiLemonGreenC.jpg"/>
          <p:cNvPicPr>
            <a:picLocks noChangeAspect="1"/>
          </p:cNvPicPr>
          <p:nvPr/>
        </p:nvPicPr>
        <p:blipFill>
          <a:blip r:embed="rId5" cstate="print"/>
          <a:srcRect l="6393"/>
          <a:stretch>
            <a:fillRect/>
          </a:stretch>
        </p:blipFill>
        <p:spPr bwMode="auto">
          <a:xfrm>
            <a:off x="5925147" y="3773166"/>
            <a:ext cx="4266768" cy="2132400"/>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1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17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17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1715" grpId="0" build="p"/>
    </p:bldLst>
  </p:timing>
</p:sld>
</file>

<file path=ppt/slides/slide1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8B6CDD07-383F-41F4-87C9-65B46ABACE7F}"/>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How do you use each preference?</a:t>
            </a:r>
          </a:p>
        </p:txBody>
      </p:sp>
      <p:sp>
        <p:nvSpPr>
          <p:cNvPr id="65539" name="Content Placeholder 2">
            <a:extLst>
              <a:ext uri="{FF2B5EF4-FFF2-40B4-BE49-F238E27FC236}">
                <a16:creationId xmlns:a16="http://schemas.microsoft.com/office/drawing/2014/main" id="{B641D071-B519-4391-9786-65242EDE10E7}"/>
              </a:ext>
            </a:extLst>
          </p:cNvPr>
          <p:cNvSpPr>
            <a:spLocks noGrp="1"/>
          </p:cNvSpPr>
          <p:nvPr>
            <p:ph idx="1"/>
          </p:nvPr>
        </p:nvSpPr>
        <p:spPr>
          <a:xfrm>
            <a:off x="508000" y="2932980"/>
            <a:ext cx="11206672" cy="3071579"/>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Where does your preference for Judging/Perceiving serve you well?</a:t>
            </a:r>
          </a:p>
          <a:p>
            <a:r>
              <a:rPr lang="en-GB" altLang="en-US" dirty="0">
                <a:latin typeface="Arial" panose="020B0604020202020204" pitchFamily="34" charset="0"/>
                <a:cs typeface="Arial" panose="020B0604020202020204" pitchFamily="34" charset="0"/>
              </a:rPr>
              <a:t>When do you find you use the opposite preference?</a:t>
            </a:r>
          </a:p>
          <a:p>
            <a:r>
              <a:rPr lang="en-GB" altLang="en-US" dirty="0">
                <a:latin typeface="Arial" panose="020B0604020202020204" pitchFamily="34" charset="0"/>
                <a:cs typeface="Arial" panose="020B0604020202020204" pitchFamily="34" charset="0"/>
              </a:rPr>
              <a:t>How could you further develop either of these preferences?</a:t>
            </a:r>
          </a:p>
          <a:p>
            <a:pPr lvl="1"/>
            <a:r>
              <a:rPr lang="en-GB" altLang="en-US" dirty="0">
                <a:latin typeface="Arial" panose="020B0604020202020204" pitchFamily="34" charset="0"/>
                <a:cs typeface="Arial" panose="020B0604020202020204" pitchFamily="34" charset="0"/>
              </a:rPr>
              <a:t>In relation to the purpose you chose earlier?</a:t>
            </a:r>
          </a:p>
          <a:p>
            <a:pPr lvl="1"/>
            <a:r>
              <a:rPr lang="en-GB" altLang="en-US" dirty="0">
                <a:latin typeface="Arial" panose="020B0604020202020204" pitchFamily="34" charset="0"/>
                <a:cs typeface="Arial" panose="020B0604020202020204" pitchFamily="34" charset="0"/>
              </a:rPr>
              <a:t>In relation to managing conflict, your leadership style, or organisational culture? </a:t>
            </a:r>
          </a:p>
        </p:txBody>
      </p:sp>
    </p:spTree>
    <p:custDataLst>
      <p:tags r:id="rId1"/>
    </p:custData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atin typeface="Arial" panose="020B0604020202020204" pitchFamily="34" charset="0"/>
                <a:cs typeface="Arial" panose="020B0604020202020204" pitchFamily="34" charset="0"/>
              </a:rPr>
              <a:t>Preference scores</a:t>
            </a:r>
          </a:p>
        </p:txBody>
      </p:sp>
      <p:sp>
        <p:nvSpPr>
          <p:cNvPr id="506883" name="Rectangle 3"/>
          <p:cNvSpPr>
            <a:spLocks noGrp="1" noChangeArrowheads="1"/>
          </p:cNvSpPr>
          <p:nvPr>
            <p:ph idx="1"/>
          </p:nvPr>
        </p:nvSpPr>
        <p:spPr>
          <a:xfrm>
            <a:off x="490746" y="1556029"/>
            <a:ext cx="11517223" cy="4724400"/>
          </a:xfrm>
        </p:spPr>
        <p:txBody>
          <a:bodyPr>
            <a:normAutofit fontScale="925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marL="442913" indent="-442913"/>
            <a:endParaRPr lang="en-GB" dirty="0">
              <a:latin typeface="Arial" panose="020B0604020202020204" pitchFamily="34" charset="0"/>
              <a:cs typeface="Arial" panose="020B0604020202020204" pitchFamily="34" charset="0"/>
            </a:endParaRPr>
          </a:p>
          <a:p>
            <a:pPr marL="442913" indent="-442913"/>
            <a:r>
              <a:rPr lang="en-GB" dirty="0">
                <a:latin typeface="Arial" panose="020B0604020202020204" pitchFamily="34" charset="0"/>
                <a:cs typeface="Arial" panose="020B0604020202020204" pitchFamily="34" charset="0"/>
              </a:rPr>
              <a:t>Preference scores show the clarity with which you reported a preference when you took the MBTI questionnaire.</a:t>
            </a:r>
          </a:p>
          <a:p>
            <a:pPr marL="442913" indent="-442913"/>
            <a:r>
              <a:rPr lang="en-GB" dirty="0">
                <a:latin typeface="Arial" panose="020B0604020202020204" pitchFamily="34" charset="0"/>
                <a:cs typeface="Arial" panose="020B0604020202020204" pitchFamily="34" charset="0"/>
              </a:rPr>
              <a:t>Preference scores do not show your skill in using the preference, or how much you use it.</a:t>
            </a:r>
          </a:p>
        </p:txBody>
      </p:sp>
      <p:pic>
        <p:nvPicPr>
          <p:cNvPr id="87044" name="Picture 4" descr="Reported results2.PNG"/>
          <p:cNvPicPr>
            <a:picLocks noChangeAspect="1"/>
          </p:cNvPicPr>
          <p:nvPr/>
        </p:nvPicPr>
        <p:blipFill>
          <a:blip r:embed="rId4" cstate="print"/>
          <a:srcRect/>
          <a:stretch>
            <a:fillRect/>
          </a:stretch>
        </p:blipFill>
        <p:spPr bwMode="auto">
          <a:xfrm>
            <a:off x="2501106" y="1556029"/>
            <a:ext cx="7189787" cy="2605087"/>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06883">
                                            <p:txEl>
                                              <p:pRg st="7" end="7"/>
                                            </p:txEl>
                                          </p:spTgt>
                                        </p:tgtEl>
                                        <p:attrNameLst>
                                          <p:attrName>style.visibility</p:attrName>
                                        </p:attrNameLst>
                                      </p:cBhvr>
                                      <p:to>
                                        <p:strVal val="visible"/>
                                      </p:to>
                                    </p:set>
                                    <p:animEffect transition="in" filter="wipe(left)">
                                      <p:cBhvr>
                                        <p:cTn id="7" dur="500"/>
                                        <p:tgtEl>
                                          <p:spTgt spid="506883">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06883">
                                            <p:txEl>
                                              <p:pRg st="8" end="8"/>
                                            </p:txEl>
                                          </p:spTgt>
                                        </p:tgtEl>
                                        <p:attrNameLst>
                                          <p:attrName>style.visibility</p:attrName>
                                        </p:attrNameLst>
                                      </p:cBhvr>
                                      <p:to>
                                        <p:strVal val="visible"/>
                                      </p:to>
                                    </p:set>
                                    <p:animEffect transition="in" filter="wipe(left)">
                                      <p:cBhvr>
                                        <p:cTn id="12" dur="500"/>
                                        <p:tgtEl>
                                          <p:spTgt spid="5068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dirty="0">
                <a:latin typeface="Arial" panose="020B0604020202020204" pitchFamily="34" charset="0"/>
                <a:cs typeface="Arial" panose="020B0604020202020204" pitchFamily="34" charset="0"/>
              </a:rPr>
              <a:t>Your best fit for the whole type	</a:t>
            </a:r>
          </a:p>
        </p:txBody>
      </p:sp>
      <p:sp>
        <p:nvSpPr>
          <p:cNvPr id="92163" name="Content Placeholder 4"/>
          <p:cNvSpPr>
            <a:spLocks noGrp="1"/>
          </p:cNvSpPr>
          <p:nvPr>
            <p:ph idx="1"/>
          </p:nvPr>
        </p:nvSpPr>
        <p:spPr/>
        <p:txBody>
          <a:bodyPr/>
          <a:lstStyle/>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a:p>
            <a:pPr>
              <a:buFontTx/>
              <a:buNone/>
            </a:pPr>
            <a:endParaRPr lang="en-GB" dirty="0">
              <a:ea typeface="MS PGothic" pitchFamily="34" charset="-128"/>
            </a:endParaRPr>
          </a:p>
        </p:txBody>
      </p:sp>
      <p:sp>
        <p:nvSpPr>
          <p:cNvPr id="5" name="Content Placeholder 4"/>
          <p:cNvSpPr>
            <a:spLocks noGrp="1"/>
          </p:cNvSpPr>
          <p:nvPr>
            <p:ph sz="half" idx="4294967295"/>
          </p:nvPr>
        </p:nvSpPr>
        <p:spPr>
          <a:xfrm>
            <a:off x="4973831" y="2630015"/>
            <a:ext cx="5876697" cy="2338800"/>
          </a:xfrm>
        </p:spPr>
        <p:txBody>
          <a:bodyPr/>
          <a:lstStyle/>
          <a:p>
            <a:pPr marL="442913" indent="-442913"/>
            <a:r>
              <a:rPr lang="en-GB" sz="2400" dirty="0">
                <a:latin typeface="Arial" panose="020B0604020202020204" pitchFamily="34" charset="0"/>
                <a:ea typeface="MS PGothic" pitchFamily="34" charset="-128"/>
                <a:cs typeface="Arial" panose="020B0604020202020204" pitchFamily="34" charset="0"/>
              </a:rPr>
              <a:t>This is the MBTI</a:t>
            </a:r>
            <a:r>
              <a:rPr lang="en-US" sz="2400" dirty="0">
                <a:latin typeface="Arial" panose="020B0604020202020204" pitchFamily="34" charset="0"/>
                <a:ea typeface="MS PGothic" pitchFamily="34" charset="-128"/>
                <a:cs typeface="Arial" panose="020B0604020202020204" pitchFamily="34" charset="0"/>
              </a:rPr>
              <a:t> </a:t>
            </a:r>
            <a:r>
              <a:rPr lang="en-GB" sz="2400" dirty="0">
                <a:latin typeface="Arial" panose="020B0604020202020204" pitchFamily="34" charset="0"/>
                <a:ea typeface="MS PGothic" pitchFamily="34" charset="-128"/>
                <a:cs typeface="Arial" panose="020B0604020202020204" pitchFamily="34" charset="0"/>
              </a:rPr>
              <a:t>type that YOU think fits you best. </a:t>
            </a:r>
          </a:p>
          <a:p>
            <a:pPr marL="442913" indent="-442913"/>
            <a:r>
              <a:rPr lang="en-GB" sz="2400" dirty="0">
                <a:latin typeface="Arial" panose="020B0604020202020204" pitchFamily="34" charset="0"/>
                <a:ea typeface="MS PGothic" pitchFamily="34" charset="-128"/>
                <a:cs typeface="Arial" panose="020B0604020202020204" pitchFamily="34" charset="0"/>
              </a:rPr>
              <a:t>It is typically referred to as your best-fit type.</a:t>
            </a:r>
            <a:endParaRPr lang="en-US" sz="2400" dirty="0">
              <a:latin typeface="Arial" panose="020B0604020202020204" pitchFamily="34" charset="0"/>
              <a:ea typeface="MS PGothic" pitchFamily="34" charset="-128"/>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92166" name="Picture 6" descr="tape_measure_stick_figure_3081.png"/>
          <p:cNvPicPr>
            <a:picLocks noChangeAspect="1"/>
          </p:cNvPicPr>
          <p:nvPr/>
        </p:nvPicPr>
        <p:blipFill>
          <a:blip r:embed="rId4" cstate="print"/>
          <a:srcRect/>
          <a:stretch>
            <a:fillRect/>
          </a:stretch>
        </p:blipFill>
        <p:spPr bwMode="auto">
          <a:xfrm>
            <a:off x="995521" y="1389028"/>
            <a:ext cx="3475038" cy="5019675"/>
          </a:xfrm>
          <a:prstGeom prst="rect">
            <a:avLst/>
          </a:prstGeom>
          <a:noFill/>
          <a:ln w="9525">
            <a:noFill/>
            <a:miter lim="800000"/>
            <a:headEnd/>
            <a:tailEnd/>
          </a:ln>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left)">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left)">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84037" y="3982013"/>
            <a:ext cx="11223925" cy="2575560"/>
          </a:xfrm>
        </p:spPr>
        <p:txBody>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37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build="p"/>
    </p:bldLst>
  </p:timing>
</p:sld>
</file>

<file path=ppt/slides/slide1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8067" name="Rectangle 3"/>
          <p:cNvSpPr>
            <a:spLocks noGrp="1" noChangeArrowheads="1"/>
          </p:cNvSpPr>
          <p:nvPr>
            <p:ph idx="1"/>
          </p:nvPr>
        </p:nvSpPr>
        <p:spPr>
          <a:xfrm>
            <a:off x="449532" y="2133600"/>
            <a:ext cx="11292936" cy="4724400"/>
          </a:xfrm>
        </p:spPr>
        <p:txBody>
          <a:bodyPr/>
          <a:lstStyle/>
          <a:p>
            <a:pPr marL="442913" indent="-442913"/>
            <a:r>
              <a:rPr lang="en-US" dirty="0">
                <a:latin typeface="Arial" panose="020B0604020202020204" pitchFamily="34" charset="0"/>
                <a:cs typeface="Arial" panose="020B0604020202020204" pitchFamily="34" charset="0"/>
              </a:rPr>
              <a:t>Pressure from your work to do things that do not match your preferences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 preference for Introversion who works as a trainer may learn to use some of the Extraversion preference to get their work done.</a:t>
            </a:r>
          </a:p>
          <a:p>
            <a:endParaRPr lang="en-US" sz="2200"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from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behave in certain ways</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People with a Perceiving preference, in some </a:t>
            </a:r>
            <a:r>
              <a:rPr lang="en-US" sz="2200" dirty="0" err="1">
                <a:latin typeface="Arial" panose="020B0604020202020204" pitchFamily="34" charset="0"/>
                <a:cs typeface="Arial" panose="020B0604020202020204" pitchFamily="34" charset="0"/>
              </a:rPr>
              <a:t>organisations</a:t>
            </a:r>
            <a:r>
              <a:rPr lang="en-US" sz="2200" dirty="0">
                <a:latin typeface="Arial" panose="020B0604020202020204" pitchFamily="34" charset="0"/>
                <a:cs typeface="Arial" panose="020B0604020202020204" pitchFamily="34" charset="0"/>
              </a:rPr>
              <a:t>, may feel that they ‘should’ be more planned and </a:t>
            </a:r>
            <a:r>
              <a:rPr lang="en-US" sz="2200" dirty="0" err="1">
                <a:latin typeface="Arial" panose="020B0604020202020204" pitchFamily="34" charset="0"/>
                <a:cs typeface="Arial" panose="020B0604020202020204" pitchFamily="34" charset="0"/>
              </a:rPr>
              <a:t>organised</a:t>
            </a:r>
            <a:r>
              <a:rPr lang="en-US" sz="2200" dirty="0">
                <a:latin typeface="Arial" panose="020B0604020202020204" pitchFamily="34" charset="0"/>
                <a:cs typeface="Arial" panose="020B0604020202020204" pitchFamily="34" charset="0"/>
              </a:rPr>
              <a:t> than they prefer to be.</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wipe(left)">
                                      <p:cBhvr>
                                        <p:cTn id="7" dur="500"/>
                                        <p:tgtEl>
                                          <p:spTgt spid="88067">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animEffect transition="in" filter="wipe(left)">
                                      <p:cBhvr>
                                        <p:cTn id="11" dur="500"/>
                                        <p:tgtEl>
                                          <p:spTgt spid="88067">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8067">
                                            <p:txEl>
                                              <p:pRg st="3" end="3"/>
                                            </p:txEl>
                                          </p:spTgt>
                                        </p:tgtEl>
                                        <p:attrNameLst>
                                          <p:attrName>style.visibility</p:attrName>
                                        </p:attrNameLst>
                                      </p:cBhvr>
                                      <p:to>
                                        <p:strVal val="visible"/>
                                      </p:to>
                                    </p:set>
                                    <p:animEffect transition="in" filter="wipe(left)">
                                      <p:cBhvr>
                                        <p:cTn id="16" dur="500"/>
                                        <p:tgtEl>
                                          <p:spTgt spid="88067">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8067">
                                            <p:txEl>
                                              <p:pRg st="4" end="4"/>
                                            </p:txEl>
                                          </p:spTgt>
                                        </p:tgtEl>
                                        <p:attrNameLst>
                                          <p:attrName>style.visibility</p:attrName>
                                        </p:attrNameLst>
                                      </p:cBhvr>
                                      <p:to>
                                        <p:strVal val="visible"/>
                                      </p:to>
                                    </p:set>
                                    <p:animEffect transition="in" filter="wipe(left)">
                                      <p:cBhvr>
                                        <p:cTn id="20" dur="500"/>
                                        <p:tgtEl>
                                          <p:spTgt spid="880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dirty="0">
                <a:latin typeface="Arial" panose="020B0604020202020204" pitchFamily="34" charset="0"/>
                <a:cs typeface="Arial" panose="020B0604020202020204" pitchFamily="34" charset="0"/>
              </a:rPr>
              <a:t>Where might this pressure come from?</a:t>
            </a:r>
            <a:endParaRPr lang="en-US" dirty="0">
              <a:latin typeface="Arial" panose="020B0604020202020204" pitchFamily="34" charset="0"/>
              <a:cs typeface="Arial" panose="020B0604020202020204" pitchFamily="34" charset="0"/>
            </a:endParaRPr>
          </a:p>
        </p:txBody>
      </p:sp>
      <p:sp>
        <p:nvSpPr>
          <p:cNvPr id="87043" name="Rectangle 3"/>
          <p:cNvSpPr>
            <a:spLocks noGrp="1" noChangeArrowheads="1"/>
          </p:cNvSpPr>
          <p:nvPr>
            <p:ph idx="1"/>
          </p:nvPr>
        </p:nvSpPr>
        <p:spPr>
          <a:xfrm>
            <a:off x="673100" y="2401594"/>
            <a:ext cx="10845800" cy="3671402"/>
          </a:xfrm>
        </p:spPr>
        <p:txBody>
          <a:bodyPr/>
          <a:lstStyle/>
          <a:p>
            <a:pPr marL="442913" indent="-442913"/>
            <a:r>
              <a:rPr lang="en-US" dirty="0">
                <a:latin typeface="Arial" panose="020B0604020202020204" pitchFamily="34" charset="0"/>
                <a:cs typeface="Arial" panose="020B0604020202020204" pitchFamily="34" charset="0"/>
              </a:rPr>
              <a:t>Pressure from society</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man with a preference for Feeling may feel pressure to behave in a more Thinking way, and a woman with a preference for Thinking may feel pressure to behave in a more Feeling way.</a:t>
            </a:r>
          </a:p>
          <a:p>
            <a:endParaRPr lang="en-US" dirty="0">
              <a:latin typeface="Arial" panose="020B0604020202020204" pitchFamily="34" charset="0"/>
              <a:cs typeface="Arial" panose="020B0604020202020204" pitchFamily="34" charset="0"/>
            </a:endParaRPr>
          </a:p>
          <a:p>
            <a:pPr marL="442913" indent="-442913"/>
            <a:r>
              <a:rPr lang="en-US" dirty="0">
                <a:latin typeface="Arial" panose="020B0604020202020204" pitchFamily="34" charset="0"/>
                <a:cs typeface="Arial" panose="020B0604020202020204" pitchFamily="34" charset="0"/>
              </a:rPr>
              <a:t>Pressure you felt as you grew up</a:t>
            </a:r>
          </a:p>
          <a:p>
            <a:pPr lvl="1"/>
            <a:r>
              <a:rPr lang="en-US" sz="2200" dirty="0" err="1">
                <a:latin typeface="Arial" panose="020B0604020202020204" pitchFamily="34" charset="0"/>
                <a:cs typeface="Arial" panose="020B0604020202020204" pitchFamily="34" charset="0"/>
              </a:rPr>
              <a:t>eg</a:t>
            </a:r>
            <a:r>
              <a:rPr lang="en-US" sz="2200" dirty="0">
                <a:latin typeface="Arial" panose="020B0604020202020204" pitchFamily="34" charset="0"/>
                <a:cs typeface="Arial" panose="020B0604020202020204" pitchFamily="34" charset="0"/>
              </a:rPr>
              <a:t> A person with an Introversion preference who grows up in an extraverted family may feel it’s not ‘right’ or ‘good’ to be introverted.</a:t>
            </a:r>
          </a:p>
          <a:p>
            <a:endParaRPr lang="en-US" dirty="0">
              <a:latin typeface="Arial" panose="020B0604020202020204" pitchFamily="34" charset="0"/>
              <a:cs typeface="Arial" panose="020B0604020202020204" pitchFamily="34" charset="0"/>
            </a:endParaRP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wipe(left)">
                                      <p:cBhvr>
                                        <p:cTn id="7" dur="500"/>
                                        <p:tgtEl>
                                          <p:spTgt spid="8704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7043">
                                            <p:txEl>
                                              <p:pRg st="1" end="1"/>
                                            </p:txEl>
                                          </p:spTgt>
                                        </p:tgtEl>
                                        <p:attrNameLst>
                                          <p:attrName>style.visibility</p:attrName>
                                        </p:attrNameLst>
                                      </p:cBhvr>
                                      <p:to>
                                        <p:strVal val="visible"/>
                                      </p:to>
                                    </p:set>
                                    <p:animEffect transition="in" filter="wipe(left)">
                                      <p:cBhvr>
                                        <p:cTn id="11" dur="500"/>
                                        <p:tgtEl>
                                          <p:spTgt spid="8704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7043">
                                            <p:txEl>
                                              <p:pRg st="3" end="3"/>
                                            </p:txEl>
                                          </p:spTgt>
                                        </p:tgtEl>
                                        <p:attrNameLst>
                                          <p:attrName>style.visibility</p:attrName>
                                        </p:attrNameLst>
                                      </p:cBhvr>
                                      <p:to>
                                        <p:strVal val="visible"/>
                                      </p:to>
                                    </p:set>
                                    <p:animEffect transition="in" filter="wipe(left)">
                                      <p:cBhvr>
                                        <p:cTn id="16" dur="500"/>
                                        <p:tgtEl>
                                          <p:spTgt spid="87043">
                                            <p:txEl>
                                              <p:pRg st="3" end="3"/>
                                            </p:txEl>
                                          </p:spTgt>
                                        </p:tgtEl>
                                      </p:cBhvr>
                                    </p:animEffect>
                                  </p:childTnLst>
                                </p:cTn>
                              </p:par>
                            </p:childTnLst>
                          </p:cTn>
                        </p:par>
                        <p:par>
                          <p:cTn id="17" fill="hold">
                            <p:stCondLst>
                              <p:cond delay="500"/>
                            </p:stCondLst>
                            <p:childTnLst>
                              <p:par>
                                <p:cTn id="18" presetID="22" presetClass="entr" presetSubtype="8" fill="hold" nodeType="afterEffect">
                                  <p:stCondLst>
                                    <p:cond delay="0"/>
                                  </p:stCondLst>
                                  <p:childTnLst>
                                    <p:set>
                                      <p:cBhvr>
                                        <p:cTn id="19" dur="1" fill="hold">
                                          <p:stCondLst>
                                            <p:cond delay="0"/>
                                          </p:stCondLst>
                                        </p:cTn>
                                        <p:tgtEl>
                                          <p:spTgt spid="87043">
                                            <p:txEl>
                                              <p:pRg st="4" end="4"/>
                                            </p:txEl>
                                          </p:spTgt>
                                        </p:tgtEl>
                                        <p:attrNameLst>
                                          <p:attrName>style.visibility</p:attrName>
                                        </p:attrNameLst>
                                      </p:cBhvr>
                                      <p:to>
                                        <p:strVal val="visible"/>
                                      </p:to>
                                    </p:set>
                                    <p:animEffect transition="in" filter="wipe(left)">
                                      <p:cBhvr>
                                        <p:cTn id="20" dur="500"/>
                                        <p:tgtEl>
                                          <p:spTgt spid="870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a:latin typeface="Arial" panose="020B0604020202020204" pitchFamily="34" charset="0"/>
                <a:cs typeface="Arial" panose="020B0604020202020204" pitchFamily="34" charset="0"/>
              </a:rPr>
              <a:t>Pulling together your best-fit type</a:t>
            </a:r>
            <a:endParaRPr lang="en-US" altLang="en-US">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527170" y="2901926"/>
            <a:ext cx="11137660" cy="3429863"/>
          </a:xfrm>
        </p:spPr>
        <p:txBody>
          <a:bodyPr>
            <a:normAutofit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p:txBody>
      </p:sp>
    </p:spTree>
    <p:custDataLst>
      <p:tags r:id="rId1"/>
    </p:custDataLst>
    <p:extLst>
      <p:ext uri="{BB962C8B-B14F-4D97-AF65-F5344CB8AC3E}">
        <p14:creationId xmlns:p14="http://schemas.microsoft.com/office/powerpoint/2010/main" val="12428346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6B9AA502-A46E-4B95-B267-769AE195F42C}"/>
              </a:ext>
            </a:extLst>
          </p:cNvPr>
          <p:cNvGrpSpPr/>
          <p:nvPr/>
        </p:nvGrpSpPr>
        <p:grpSpPr>
          <a:xfrm>
            <a:off x="997789" y="142336"/>
            <a:ext cx="10196422" cy="6573328"/>
            <a:chOff x="2767347" y="1041309"/>
            <a:chExt cx="6727173" cy="5271440"/>
          </a:xfrm>
        </p:grpSpPr>
        <p:pic>
          <p:nvPicPr>
            <p:cNvPr id="3" name="Picture 2">
              <a:extLst>
                <a:ext uri="{FF2B5EF4-FFF2-40B4-BE49-F238E27FC236}">
                  <a16:creationId xmlns:a16="http://schemas.microsoft.com/office/drawing/2014/main" id="{95D87943-029D-4951-AA8A-12FAEB497B29}"/>
                </a:ext>
              </a:extLst>
            </p:cNvPr>
            <p:cNvPicPr>
              <a:picLocks noChangeAspect="1"/>
            </p:cNvPicPr>
            <p:nvPr/>
          </p:nvPicPr>
          <p:blipFill>
            <a:blip r:embed="rId3"/>
            <a:stretch>
              <a:fillRect/>
            </a:stretch>
          </p:blipFill>
          <p:spPr>
            <a:xfrm>
              <a:off x="2767347" y="1041309"/>
              <a:ext cx="3463929" cy="5271440"/>
            </a:xfrm>
            <a:prstGeom prst="rect">
              <a:avLst/>
            </a:prstGeom>
          </p:spPr>
        </p:pic>
        <p:pic>
          <p:nvPicPr>
            <p:cNvPr id="4" name="Picture 3">
              <a:extLst>
                <a:ext uri="{FF2B5EF4-FFF2-40B4-BE49-F238E27FC236}">
                  <a16:creationId xmlns:a16="http://schemas.microsoft.com/office/drawing/2014/main" id="{CB3E444D-0A64-4E50-8B5C-19E7CC3BB61B}"/>
                </a:ext>
              </a:extLst>
            </p:cNvPr>
            <p:cNvPicPr>
              <a:picLocks noChangeAspect="1"/>
            </p:cNvPicPr>
            <p:nvPr/>
          </p:nvPicPr>
          <p:blipFill>
            <a:blip r:embed="rId4"/>
            <a:stretch>
              <a:fillRect/>
            </a:stretch>
          </p:blipFill>
          <p:spPr>
            <a:xfrm>
              <a:off x="6096000" y="1041309"/>
              <a:ext cx="3398520" cy="5242564"/>
            </a:xfrm>
            <a:prstGeom prst="rect">
              <a:avLst/>
            </a:prstGeom>
          </p:spPr>
        </p:pic>
      </p:grpSp>
    </p:spTree>
    <p:custDataLst>
      <p:tags r:id="rId1"/>
    </p:custDataLst>
    <p:extLst>
      <p:ext uri="{BB962C8B-B14F-4D97-AF65-F5344CB8AC3E}">
        <p14:creationId xmlns:p14="http://schemas.microsoft.com/office/powerpoint/2010/main" val="1024681379"/>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B3961124-5404-44E6-9BDD-3565964FEEFC}"/>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Pulling together your best-fit type</a:t>
            </a:r>
            <a:endParaRPr lang="en-US" altLang="en-US" dirty="0">
              <a:latin typeface="Arial" panose="020B0604020202020204" pitchFamily="34" charset="0"/>
              <a:cs typeface="Arial" panose="020B0604020202020204" pitchFamily="34" charset="0"/>
            </a:endParaRPr>
          </a:p>
        </p:txBody>
      </p:sp>
      <p:sp>
        <p:nvSpPr>
          <p:cNvPr id="373763" name="Rectangle 3">
            <a:extLst>
              <a:ext uri="{FF2B5EF4-FFF2-40B4-BE49-F238E27FC236}">
                <a16:creationId xmlns:a16="http://schemas.microsoft.com/office/drawing/2014/main" id="{532486F3-6C26-482F-A569-589FB9F1C40F}"/>
              </a:ext>
            </a:extLst>
          </p:cNvPr>
          <p:cNvSpPr>
            <a:spLocks noGrp="1" noChangeArrowheads="1"/>
          </p:cNvSpPr>
          <p:nvPr>
            <p:ph idx="1"/>
          </p:nvPr>
        </p:nvSpPr>
        <p:spPr>
          <a:xfrm>
            <a:off x="449532" y="1953020"/>
            <a:ext cx="11292936" cy="4724400"/>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This is the MBTI whole type YOU think fits you best.</a:t>
            </a:r>
          </a:p>
          <a:p>
            <a:pPr eaLnBrk="1" hangingPunct="1">
              <a:spcBef>
                <a:spcPct val="50000"/>
              </a:spcBef>
            </a:pPr>
            <a:r>
              <a:rPr lang="en-GB" altLang="en-US" dirty="0">
                <a:latin typeface="Arial" panose="020B0604020202020204" pitchFamily="34" charset="0"/>
                <a:cs typeface="Arial" panose="020B0604020202020204" pitchFamily="34" charset="0"/>
              </a:rPr>
              <a:t>If you are unsure on any preference pair, consider whether there are demands on you to operate differently from your natural preference.</a:t>
            </a:r>
          </a:p>
          <a:p>
            <a:pPr eaLnBrk="1" hangingPunct="1">
              <a:spcBef>
                <a:spcPct val="50000"/>
              </a:spcBef>
            </a:pPr>
            <a:r>
              <a:rPr lang="en-GB" altLang="en-US" dirty="0">
                <a:latin typeface="Arial" panose="020B0604020202020204" pitchFamily="34" charset="0"/>
                <a:cs typeface="Arial" panose="020B0604020202020204" pitchFamily="34" charset="0"/>
              </a:rPr>
              <a:t>Have a look at the short descriptions of the possible alternatives for you. Which one resonates best for you?</a:t>
            </a:r>
          </a:p>
          <a:p>
            <a:pPr eaLnBrk="1" hangingPunct="1">
              <a:spcBef>
                <a:spcPct val="50000"/>
              </a:spcBef>
            </a:pPr>
            <a:r>
              <a:rPr lang="en-GB" altLang="en-US" dirty="0">
                <a:latin typeface="Arial" panose="020B0604020202020204" pitchFamily="34" charset="0"/>
                <a:cs typeface="Arial" panose="020B0604020202020204" pitchFamily="34" charset="0"/>
              </a:rPr>
              <a:t>Remember, you know yourself best!</a:t>
            </a:r>
            <a:endParaRPr lang="en-US" altLang="en-US" dirty="0">
              <a:latin typeface="Arial" panose="020B0604020202020204" pitchFamily="34" charset="0"/>
              <a:cs typeface="Arial" panose="020B0604020202020204" pitchFamily="34" charset="0"/>
            </a:endParaRPr>
          </a:p>
          <a:p>
            <a:pPr eaLnBrk="1" hangingPunct="1">
              <a:spcBef>
                <a:spcPct val="50000"/>
              </a:spcBef>
            </a:pPr>
            <a:r>
              <a:rPr lang="en-GB" altLang="en-US" dirty="0">
                <a:latin typeface="Arial" panose="020B0604020202020204" pitchFamily="34" charset="0"/>
                <a:cs typeface="Arial" panose="020B0604020202020204" pitchFamily="34" charset="0"/>
              </a:rPr>
              <a:t>Don’t worry if you are still unsure – you have time to reflect before you decide.</a:t>
            </a:r>
          </a:p>
        </p:txBody>
      </p:sp>
    </p:spTree>
    <p:custDataLst>
      <p:tags r:id="rId1"/>
    </p:custDataLst>
    <p:extLst>
      <p:ext uri="{BB962C8B-B14F-4D97-AF65-F5344CB8AC3E}">
        <p14:creationId xmlns:p14="http://schemas.microsoft.com/office/powerpoint/2010/main" val="36644613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37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3763" grpId="0" uiExpand="1" build="p"/>
    </p:bldLst>
  </p:timing>
</p:sld>
</file>

<file path=ppt/slides/slide16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D8C241B3-7BA5-4D19-AE70-8F0AA400C7B5}"/>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Improving yourself: action planning</a:t>
            </a:r>
            <a:endParaRPr lang="en-US" altLang="en-US" dirty="0">
              <a:latin typeface="Arial" panose="020B0604020202020204" pitchFamily="34" charset="0"/>
              <a:cs typeface="Arial" panose="020B0604020202020204" pitchFamily="34" charset="0"/>
            </a:endParaRPr>
          </a:p>
        </p:txBody>
      </p:sp>
      <p:sp>
        <p:nvSpPr>
          <p:cNvPr id="375811" name="Rectangle 3">
            <a:extLst>
              <a:ext uri="{FF2B5EF4-FFF2-40B4-BE49-F238E27FC236}">
                <a16:creationId xmlns:a16="http://schemas.microsoft.com/office/drawing/2014/main" id="{0B260E82-A747-40E7-A3F5-AD4755834D4B}"/>
              </a:ext>
            </a:extLst>
          </p:cNvPr>
          <p:cNvSpPr>
            <a:spLocks noGrp="1" noChangeArrowheads="1"/>
          </p:cNvSpPr>
          <p:nvPr>
            <p:ph idx="1"/>
          </p:nvPr>
        </p:nvSpPr>
        <p:spPr>
          <a:xfrm>
            <a:off x="3495078" y="2436099"/>
            <a:ext cx="8357615" cy="3688655"/>
          </a:xfrm>
        </p:spPr>
        <p:txBody>
          <a:bodyPr>
            <a:normAutofit fontScale="92500" lnSpcReduction="10000"/>
          </a:bodyPr>
          <a:lstStyle/>
          <a:p>
            <a:pPr eaLnBrk="1" hangingPunct="1">
              <a:spcBef>
                <a:spcPct val="50000"/>
              </a:spcBef>
            </a:pPr>
            <a:r>
              <a:rPr lang="en-GB" altLang="en-US" dirty="0">
                <a:latin typeface="Arial" panose="020B0604020202020204" pitchFamily="34" charset="0"/>
                <a:cs typeface="Arial" panose="020B0604020202020204" pitchFamily="34" charset="0"/>
              </a:rPr>
              <a:t>Once you are sure about your best-fit type, take the time to read your report and perhaps reflect on the following:</a:t>
            </a:r>
          </a:p>
          <a:p>
            <a:pPr lvl="1" eaLnBrk="1" hangingPunct="1">
              <a:spcBef>
                <a:spcPct val="50000"/>
              </a:spcBef>
            </a:pPr>
            <a:r>
              <a:rPr lang="en-GB" altLang="en-US" dirty="0">
                <a:latin typeface="Arial" panose="020B0604020202020204" pitchFamily="34" charset="0"/>
                <a:cs typeface="Arial" panose="020B0604020202020204" pitchFamily="34" charset="0"/>
              </a:rPr>
              <a:t>How can you make best use of your strengths?</a:t>
            </a:r>
          </a:p>
          <a:p>
            <a:pPr lvl="1" eaLnBrk="1" hangingPunct="1">
              <a:spcBef>
                <a:spcPct val="50000"/>
              </a:spcBef>
            </a:pPr>
            <a:r>
              <a:rPr lang="en-GB" altLang="en-US" dirty="0">
                <a:latin typeface="Arial" panose="020B0604020202020204" pitchFamily="34" charset="0"/>
                <a:cs typeface="Arial" panose="020B0604020202020204" pitchFamily="34" charset="0"/>
              </a:rPr>
              <a:t>How might others see you?</a:t>
            </a:r>
          </a:p>
          <a:p>
            <a:pPr lvl="1" eaLnBrk="1" hangingPunct="1">
              <a:spcBef>
                <a:spcPct val="50000"/>
              </a:spcBef>
            </a:pPr>
            <a:r>
              <a:rPr lang="en-GB" altLang="en-US" dirty="0">
                <a:latin typeface="Arial" panose="020B0604020202020204" pitchFamily="34" charset="0"/>
                <a:cs typeface="Arial" panose="020B0604020202020204" pitchFamily="34" charset="0"/>
              </a:rPr>
              <a:t>Are there any areas you would like to develop?</a:t>
            </a:r>
          </a:p>
          <a:p>
            <a:pPr lvl="1" eaLnBrk="1" hangingPunct="1">
              <a:spcBef>
                <a:spcPct val="50000"/>
              </a:spcBef>
            </a:pPr>
            <a:r>
              <a:rPr lang="en-GB" altLang="en-US" dirty="0">
                <a:latin typeface="Arial" panose="020B0604020202020204" pitchFamily="34" charset="0"/>
                <a:cs typeface="Arial" panose="020B0604020202020204" pitchFamily="34" charset="0"/>
              </a:rPr>
              <a:t>What concrete actions can you take forward?</a:t>
            </a:r>
          </a:p>
        </p:txBody>
      </p:sp>
      <p:pic>
        <p:nvPicPr>
          <p:cNvPr id="70660" name="Picture 4" descr="signs_2.jpg">
            <a:extLst>
              <a:ext uri="{FF2B5EF4-FFF2-40B4-BE49-F238E27FC236}">
                <a16:creationId xmlns:a16="http://schemas.microsoft.com/office/drawing/2014/main" id="{545CD9E3-E829-49EA-ADFB-86A816C79110}"/>
              </a:ext>
            </a:extLst>
          </p:cNvPr>
          <p:cNvPicPr>
            <a:picLocks noChangeAspect="1"/>
          </p:cNvPicPr>
          <p:nvPr/>
        </p:nvPicPr>
        <p:blipFill>
          <a:blip r:embed="rId4" cstate="print">
            <a:extLst>
              <a:ext uri="{28A0092B-C50C-407E-A947-70E740481C1C}">
                <a14:useLocalDpi xmlns:a14="http://schemas.microsoft.com/office/drawing/2010/main" val="0"/>
              </a:ext>
            </a:extLst>
          </a:blip>
          <a:srcRect r="13354"/>
          <a:stretch>
            <a:fillRect/>
          </a:stretch>
        </p:blipFill>
        <p:spPr bwMode="auto">
          <a:xfrm>
            <a:off x="508000" y="1567815"/>
            <a:ext cx="2182813"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58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758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7581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7581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758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1" grpId="0" build="p"/>
    </p:bld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t>Personal Values</a:t>
            </a:r>
          </a:p>
        </p:txBody>
      </p:sp>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a:bodyPr>
          <a:lstStyle/>
          <a:p>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fontScale="90000"/>
          </a:bodyPr>
          <a:lstStyle/>
          <a:p>
            <a:r>
              <a:rPr lang="en-US" dirty="0"/>
              <a:t>Raising matters which conflict with ethical values or legislation </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err="1"/>
              <a:t>Cipd</a:t>
            </a:r>
            <a:r>
              <a:rPr lang="en-US" dirty="0"/>
              <a:t>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1981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dirty="0"/>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85000" lnSpcReduction="10000"/>
          </a:bodyPr>
          <a:lstStyle/>
          <a:p>
            <a:r>
              <a:rPr lang="en-GB" dirty="0"/>
              <a:t>You work for a health food supplement company. There is pressure to meet a delivery deadline to Boots and Tesco in the coming days, but the Quality Control department are still waiting on a certificate from a Chinese company that supplies one of the main ingredients to certify that it is organic as per the spec.</a:t>
            </a:r>
          </a:p>
          <a:p>
            <a:r>
              <a:rPr lang="en-GB" dirty="0"/>
              <a:t>You have been in a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schemas.microsoft.com/office/infopath/2007/PartnerControls"/>
    <ds:schemaRef ds:uri="http://purl.org/dc/elements/1.1/"/>
    <ds:schemaRef ds:uri="http://purl.org/dc/terms/"/>
    <ds:schemaRef ds:uri="http://schemas.openxmlformats.org/package/2006/metadata/core-properties"/>
    <ds:schemaRef ds:uri="http://www.w3.org/XML/1998/namespace"/>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8314</TotalTime>
  <Words>13641</Words>
  <Application>Microsoft Macintosh PowerPoint</Application>
  <PresentationFormat>Widescreen</PresentationFormat>
  <Paragraphs>1506</Paragraphs>
  <Slides>172</Slides>
  <Notes>89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172</vt:i4>
      </vt:variant>
    </vt:vector>
  </HeadingPairs>
  <TitlesOfParts>
    <vt:vector size="182" baseType="lpstr">
      <vt:lpstr>MS PGothic</vt:lpstr>
      <vt:lpstr>Arial</vt:lpstr>
      <vt:lpstr>Calibri</vt:lpstr>
      <vt:lpstr>Courier New</vt:lpstr>
      <vt:lpstr>Myriad Pro</vt:lpstr>
      <vt:lpstr>Segoe UI</vt:lpstr>
      <vt:lpstr>Times</vt:lpstr>
      <vt:lpstr>Verdana</vt:lpstr>
      <vt:lpstr>Wingdings</vt:lpstr>
      <vt:lpstr>20140311PresentationUWTSDTemplate</vt:lpstr>
      <vt:lpstr>    CIPD Associate Diploma in People Management</vt:lpstr>
      <vt:lpstr>PowerPoint Presentation</vt:lpstr>
      <vt:lpstr>Introductions Matter… Who am I?</vt:lpstr>
      <vt:lpstr>PowerPoint Presentation</vt:lpstr>
      <vt:lpstr>Why did we do this exercise?</vt:lpstr>
      <vt:lpstr>Why? What?</vt:lpstr>
      <vt:lpstr>It’s also a lot about you…</vt:lpstr>
      <vt:lpstr>How we will do this today…</vt:lpstr>
      <vt:lpstr>PowerPoint Presentation</vt:lpstr>
      <vt:lpstr>PowerPoint Presentation</vt:lpstr>
      <vt:lpstr>PowerPoint Presentation</vt:lpstr>
      <vt:lpstr>PowerPoint Presentation</vt:lpstr>
      <vt:lpstr>What do we know about people:</vt:lpstr>
      <vt:lpstr>Gestalt/Dialectical Tension</vt:lpstr>
      <vt:lpstr>SOS: Self, Others &amp; Situation</vt:lpstr>
      <vt:lpstr>PowerPoint Presentation</vt:lpstr>
      <vt:lpstr>PowerPoint Presentation</vt:lpstr>
      <vt:lpstr>Relationships: the building blocks</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Personal Values</vt:lpstr>
      <vt:lpstr>Activity – Personal Values</vt:lpstr>
      <vt:lpstr>With reference to typical activities and behaviours, appraise what it means to be a ‘people professional’. (AC 1.1) </vt:lpstr>
      <vt:lpstr>PowerPoint Presentation</vt:lpstr>
      <vt:lpstr>:Discuss your personal and ethical values (one of each), with examples of how these are evident in your work. (If you have yet to work in people practice, explore how you believe your values would inform your work.)  (. (AC 1.2)  </vt:lpstr>
      <vt:lpstr>Ethical Frameworks and Theory</vt:lpstr>
      <vt:lpstr>Ethical theories</vt:lpstr>
      <vt:lpstr> Ethical practice</vt:lpstr>
      <vt:lpstr>Profession Map</vt:lpstr>
      <vt:lpstr> The Ethical Dimension of HRM</vt:lpstr>
      <vt:lpstr>PowerPoint Presentation</vt:lpstr>
      <vt:lpstr>CIPD Code of Conduct &amp; Ethics</vt:lpstr>
      <vt:lpstr>What does it mean to be a Professional?</vt:lpstr>
      <vt:lpstr>Code of Conduct – Key Areas</vt:lpstr>
      <vt:lpstr>Relevant CIPD Courses on Core Behaviours (Free, online)</vt:lpstr>
      <vt:lpstr>9 main areas of action employers can take: </vt:lpstr>
      <vt:lpstr>What does an ethical approach to HRM entail?</vt:lpstr>
      <vt:lpstr>Ethical practice (CIPD Prof map)</vt:lpstr>
      <vt:lpstr>Benefits to organisations </vt:lpstr>
      <vt:lpstr>Ethical dilemmas discussion</vt:lpstr>
      <vt:lpstr>Professional courage and influencing (CIPD Prof map)</vt:lpstr>
      <vt:lpstr>Discussion</vt:lpstr>
      <vt:lpstr>People professionals</vt:lpstr>
      <vt:lpstr>Examples of ethics in People Practice</vt:lpstr>
      <vt:lpstr>Know the importance of people professionals contributing to discussions in an informed, clear and confident way to influence others: Discuss reasons why this is important and the consequences of people practitioners not being willing or able to influence others. (AC 1.3) </vt:lpstr>
      <vt:lpstr> Effective communication and contributing to discussions </vt:lpstr>
      <vt:lpstr>Why “us” influencing important?</vt:lpstr>
      <vt:lpstr>How to make sure People Professionals influence?</vt:lpstr>
      <vt:lpstr>Discuss, with examples, when and how you would react to both unethical and illegal matters (one of each). (AC 1.4)</vt:lpstr>
      <vt:lpstr>Raising an issue: unethical </vt:lpstr>
      <vt:lpstr>Raising an issue: illegal </vt:lpstr>
      <vt:lpstr>Be able to make use of related theory and thinking, to argue the human and business benefits of people feeling included, valued, and fairly treated at work.  Demonstrate your ability to do this with a written argument, which poses different theoretical perspectives, as well as your own. (AC 2.1) </vt:lpstr>
      <vt:lpstr>PowerPoint Presentation</vt:lpstr>
      <vt:lpstr>Why is fairness and inclusivity important?</vt:lpstr>
      <vt:lpstr>Working Inclusively (CIPD Prof map)</vt:lpstr>
      <vt:lpstr>Main business benefits to employees feeling included, valued, and fairly treated:</vt:lpstr>
      <vt:lpstr>Inclusion and diversity go hand in hand but they are different </vt:lpstr>
      <vt:lpstr>Discrimination can: </vt:lpstr>
      <vt:lpstr>Inclusion and diversity</vt:lpstr>
      <vt:lpstr>Main business benefits to inclusion and diversity</vt:lpstr>
      <vt:lpstr>What models?</vt:lpstr>
      <vt:lpstr>What is your view/experience?</vt:lpstr>
      <vt:lpstr>Know how to design people practice initiatives to be inclusive and how to check inclusivity after an initiative has been implemented.  Discuss, with examples, how you have, or would, achieve both of these (AC 2.2) </vt:lpstr>
      <vt:lpstr>Building inclusivity</vt:lpstr>
      <vt:lpstr>Valuing Difference</vt:lpstr>
      <vt:lpstr>PowerPoint Presentation</vt:lpstr>
      <vt:lpstr>Review of last 12 months &amp; plan for future development </vt:lpstr>
      <vt:lpstr>Inclusively &amp; positive working relationships..</vt:lpstr>
      <vt:lpstr>Explore how the role of a people professional (specialist or generalist) is evolving and the implications this has for your CPD. (AC 3.1)</vt:lpstr>
      <vt:lpstr>How is the profession changing?</vt:lpstr>
      <vt:lpstr>With reference to your responses for Q1 &amp; Q2, and feedback on your behaviours or performance obtained from (at least) one other person, assess your current strengths, weaknesses, and development needs.  Your response should include an explanation of the feedback received and how it has informed your self- assessment. (AC 3.2)</vt:lpstr>
      <vt:lpstr>Assess yourself </vt:lpstr>
      <vt:lpstr>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   (Note: If using the CIPD ‘My Learning Plan’, you may find it useful to self-assess against the behaviours: ‘Working Inclusively’ and ‘Passion for Learning’ (along with other relevant areas) as this will stimulate development ideas around the areas at Q1 and Q2 above. (However, there is no requirement to provide copies of these self-assessment pages.) Your Learning Plan activities can be ‘copied and pasted’ into your assignment document, and edited so that you are not adding unnecessarily to your word count.)</vt:lpstr>
      <vt:lpstr>What are you going to do?</vt:lpstr>
      <vt:lpstr>Reflect on the impact of three previous learning activities (i.e., not the activities planned at Q4 above) on your behaviour and performance.  The selected activities may be any formal/planned or informal/unplanned activities undertaken in the last 12 months, which you consider to have impacted your behaviour and performance.  (AC 3.4)</vt:lpstr>
      <vt:lpstr>PowerPoint Presentation</vt:lpstr>
      <vt:lpstr>Review of last 12 months &amp; plan for future development </vt:lpstr>
      <vt:lpstr>Reflect on your own approach to working inclusively and building positive working relationships with others. (AC 2.3)</vt:lpstr>
      <vt:lpstr>Inclusively &amp; positive working relationships..</vt:lpstr>
      <vt:lpstr>Explore how the role of a people professional (specialist or generalist) is evolving and the implications this has for your CPD. (AC 3.1)</vt:lpstr>
      <vt:lpstr>How is the profession changing?</vt:lpstr>
      <vt:lpstr>With reference to your responses for Q1 &amp; Q2, and feedback on your behaviours or performance obtained from (at least) one other person, assess your current strengths, weaknesses, and development needs.  Your response should include an explanation of the feedback received and how it has informed your self- assessment. (AC 3.2)</vt:lpstr>
      <vt:lpstr>Assess yourself </vt:lpstr>
      <vt:lpstr>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   (Note: If using the CIPD ‘My Learning Plan’, you may find it useful to self-assess against the behaviours: ‘Working Inclusively’ and ‘Passion for Learning’ (along with other relevant areas) as this will stimulate development ideas around the areas at Q1 and Q2 above. (However, there is no requirement to provide copies of these self-assessment pages.) Your Learning Plan activities can be ‘copied and pasted’ into your assignment document, and edited so that you are not adding unnecessarily to your word count.)</vt:lpstr>
      <vt:lpstr>What are you going to do?</vt:lpstr>
      <vt:lpstr>Reflect on the impact of three previous learning activities (i.e., not the activities planned at Q4 above) on your behaviour and performance.  The selected activities may be any formal/planned or informal/unplanned activities undertaken in the last 12 months, which you consider to have impacted your behaviour and performance.  (AC 3.4)</vt:lpstr>
      <vt:lpstr>PowerPoint Presentation</vt:lpstr>
      <vt:lpstr>Review of last 12 months &amp; plan for future development </vt:lpstr>
      <vt:lpstr>Reflect on your own approach to working inclusively and building positive working relationships with others. (AC 2.3)</vt:lpstr>
      <vt:lpstr>Inclusively &amp; positive working relationships..</vt:lpstr>
      <vt:lpstr>Explore how the role of a people professional (specialist or generalist) is evolving and the implications this has for your CPD. (AC 3.1)</vt:lpstr>
      <vt:lpstr>How is the profession changing?</vt:lpstr>
      <vt:lpstr>With reference to your responses for Q1 &amp; Q2, and feedback on your behaviours or performance obtained from (at least) one other person, assess your current strengths, weaknesses, and development needs.  Your response should include an explanation of the feedback received and how it has informed your self- assessment. (AC 3.2)</vt:lpstr>
      <vt:lpstr>Assess yourself </vt:lpstr>
      <vt:lpstr>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   (Note: If using the CIPD ‘My Learning Plan’, you may find it useful to self-assess against the behaviours: ‘Working Inclusively’ and ‘Passion for Learning’ (along with other relevant areas) as this will stimulate development ideas around the areas at Q1 and Q2 above. (However, there is no requirement to provide copies of these self-assessment pages.) Your Learning Plan activities can be ‘copied and pasted’ into your assignment document, and edited so that you are not adding unnecessarily to your word count.)</vt:lpstr>
      <vt:lpstr>What are you going to do?</vt:lpstr>
      <vt:lpstr>Reflect on the impact of three previous learning activities (i.e., not the activities planned at Q4 above) on your behaviour and performance.  The selected activities may be any formal/planned or informal/unplanned activities undertaken in the last 12 months, which you consider to have impacted your behaviour and performance.  (AC 3.4)</vt:lpstr>
      <vt:lpstr>PowerPoint Presentation</vt:lpstr>
      <vt:lpstr>Review of last 12 months &amp; plan for future development </vt:lpstr>
      <vt:lpstr>Reflect on your own approach to working inclusively and building positive working relationships with others. (AC 2.3)</vt:lpstr>
      <vt:lpstr>Inclusively &amp; positive working relationships..</vt:lpstr>
      <vt:lpstr>Explore how the role of a people professional (specialist or generalist) is evolving and the implications this has for your CPD. (AC 3.1)</vt:lpstr>
      <vt:lpstr>How is the profession changing?</vt:lpstr>
      <vt:lpstr>With reference to your responses for Q1 &amp; Q2, and feedback on your behaviours or performance obtained from (at least) one other person, assess your current strengths, weaknesses, and development needs.  Your response should include an explanation of the feedback received and how it has informed your self- assessment. (AC 3.2)</vt:lpstr>
      <vt:lpstr>Assess yourself </vt:lpstr>
      <vt:lpstr>In follow-up to your self-assessment, identify a range of formal or informal development activities you will undertake to support your ongoing professional development. Your response should include a brief description of your chosen activities and your reasons for selecting them. (AC 3.3)   (Note: If using the CIPD ‘My Learning Plan’, you may find it useful to self-assess against the behaviours: ‘Working Inclusively’ and ‘Passion for Learning’ (along with other relevant areas) as this will stimulate development ideas around the areas at Q1 and Q2 above. (However, there is no requirement to provide copies of these self-assessment pages.) Your Learning Plan activities can be ‘copied and pasted’ into your assignment document, and edited so that you are not adding unnecessarily to your word count.)</vt:lpstr>
      <vt:lpstr>What are you going to do?</vt:lpstr>
      <vt:lpstr>Reflect on the impact of three previous learning activities (i.e., not the activities planned at Q4 above) on your behaviour and performance.  The selected activities may be any formal/planned or informal/unplanned activities undertaken in the last 12 months, which you consider to have impacted your behaviour and performance.  (AC 3.4)</vt:lpstr>
      <vt:lpstr>PowerPoint Presentation</vt:lpstr>
      <vt:lpstr>3.4 Additional guidance</vt:lpstr>
      <vt:lpstr>What have you done in the past?</vt:lpstr>
      <vt:lpstr>MBTI Purpose</vt:lpstr>
      <vt:lpstr>Making it relevant to you</vt:lpstr>
      <vt:lpstr>General application areas</vt:lpstr>
      <vt:lpstr>History</vt:lpstr>
      <vt:lpstr>Research</vt:lpstr>
      <vt:lpstr>What is a preference?</vt:lpstr>
      <vt:lpstr>What was the difference?</vt:lpstr>
      <vt:lpstr>Things to remember</vt:lpstr>
      <vt:lpstr>Ethics</vt:lpstr>
      <vt:lpstr>The four pairs of preferences</vt:lpstr>
      <vt:lpstr>EI Characteristics</vt:lpstr>
      <vt:lpstr>Analogy</vt:lpstr>
      <vt:lpstr>Exercise: “May I chip in?”</vt:lpstr>
      <vt:lpstr>E–I: Approach to meetings</vt:lpstr>
      <vt:lpstr>Introducing the scratchcards</vt:lpstr>
      <vt:lpstr>What the MBTI assessment says </vt:lpstr>
      <vt:lpstr>How do you use each preference?</vt:lpstr>
      <vt:lpstr>Characteristics</vt:lpstr>
      <vt:lpstr>Analogy</vt:lpstr>
      <vt:lpstr>Exercise: “What are you on about?”</vt:lpstr>
      <vt:lpstr>S–N: Preferred instructions</vt:lpstr>
      <vt:lpstr>Using the scratchcards for SN</vt:lpstr>
      <vt:lpstr>What the MBTI assessment says </vt:lpstr>
      <vt:lpstr>How do you use each preference?</vt:lpstr>
      <vt:lpstr>TF Characteristics</vt:lpstr>
      <vt:lpstr>Illustration</vt:lpstr>
      <vt:lpstr>Exercise: “See things through my eyes”</vt:lpstr>
      <vt:lpstr>PowerPoint Presentation</vt:lpstr>
      <vt:lpstr>T–F: Helping style</vt:lpstr>
      <vt:lpstr>What the MBTI assessment says </vt:lpstr>
      <vt:lpstr>Using the scratchcards for TF</vt:lpstr>
      <vt:lpstr>How do you use each preference?</vt:lpstr>
      <vt:lpstr>Characteristics</vt:lpstr>
      <vt:lpstr>Illustration</vt:lpstr>
      <vt:lpstr>Exercise: “Plan a park”</vt:lpstr>
      <vt:lpstr>J–P: Approach to a task</vt:lpstr>
      <vt:lpstr>Using the scratchcards for JP</vt:lpstr>
      <vt:lpstr>What the MBTI assessment says </vt:lpstr>
      <vt:lpstr>How do you use each preference?</vt:lpstr>
      <vt:lpstr>Preference scores</vt:lpstr>
      <vt:lpstr>Your best fit for the whole type </vt:lpstr>
      <vt:lpstr>Pulling together your best-fit type</vt:lpstr>
      <vt:lpstr>Where might this pressure come from?</vt:lpstr>
      <vt:lpstr>Where might this pressure come from?</vt:lpstr>
      <vt:lpstr>Pulling together your best-fit type</vt:lpstr>
      <vt:lpstr>PowerPoint Presentation</vt:lpstr>
      <vt:lpstr>Pulling together your best-fit type</vt:lpstr>
      <vt:lpstr>Improving yourself: action planning</vt:lpstr>
      <vt:lpstr>Personal Values</vt:lpstr>
      <vt:lpstr>PowerPoint Presentation</vt:lpstr>
      <vt:lpstr>Recognising and Learning from mistakes</vt:lpstr>
      <vt:lpstr>Raising matters which conflict with ethical values or legislation </vt:lpstr>
      <vt:lpstr>PowerPoint Presentation</vt:lpstr>
      <vt:lpstr>Scenario - discuss</vt:lpstr>
      <vt:lpstr>Maslow, A (1943).  Hierarchy of Needs (Theory of Human Motivation)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312</cp:revision>
  <cp:lastPrinted>2019-10-01T11:26:54Z</cp:lastPrinted>
  <dcterms:created xsi:type="dcterms:W3CDTF">2015-04-14T15:21:28Z</dcterms:created>
  <dcterms:modified xsi:type="dcterms:W3CDTF">2025-01-26T11:02:54Z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