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7" r:id="rId2"/>
    <p:sldId id="258" r:id="rId3"/>
    <p:sldId id="274" r:id="rId4"/>
    <p:sldId id="276" r:id="rId5"/>
    <p:sldId id="275" r:id="rId6"/>
    <p:sldId id="277" r:id="rId7"/>
    <p:sldId id="278" r:id="rId8"/>
    <p:sldId id="279" r:id="rId9"/>
    <p:sldId id="280" r:id="rId10"/>
    <p:sldId id="281" r:id="rId11"/>
    <p:sldId id="282" r:id="rId12"/>
    <p:sldId id="283" r:id="rId13"/>
    <p:sldId id="284" r:id="rId14"/>
    <p:sldId id="273" r:id="rId15"/>
    <p:sldId id="26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651"/>
    <p:restoredTop sz="81164"/>
  </p:normalViewPr>
  <p:slideViewPr>
    <p:cSldViewPr snapToGrid="0" snapToObjects="1">
      <p:cViewPr varScale="1">
        <p:scale>
          <a:sx n="80" d="100"/>
          <a:sy n="80" d="100"/>
        </p:scale>
        <p:origin x="50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9BEB88-5EDA-8C42-B65B-E371A045FC03}" type="datetimeFigureOut">
              <a:rPr lang="en-US" smtClean="0"/>
              <a:t>5/11/20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CF2CBC-6B3C-614E-B563-03A0C12545EA}" type="slidenum">
              <a:rPr lang="en-US" smtClean="0"/>
              <a:t>‹#›</a:t>
            </a:fld>
            <a:endParaRPr lang="en-US"/>
          </a:p>
        </p:txBody>
      </p:sp>
    </p:spTree>
    <p:extLst>
      <p:ext uri="{BB962C8B-B14F-4D97-AF65-F5344CB8AC3E}">
        <p14:creationId xmlns:p14="http://schemas.microsoft.com/office/powerpoint/2010/main" val="210835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10</a:t>
            </a:fld>
            <a:endParaRPr lang="en-US"/>
          </a:p>
        </p:txBody>
      </p:sp>
    </p:spTree>
    <p:extLst>
      <p:ext uri="{BB962C8B-B14F-4D97-AF65-F5344CB8AC3E}">
        <p14:creationId xmlns:p14="http://schemas.microsoft.com/office/powerpoint/2010/main" val="537891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11</a:t>
            </a:fld>
            <a:endParaRPr lang="en-US"/>
          </a:p>
        </p:txBody>
      </p:sp>
    </p:spTree>
    <p:extLst>
      <p:ext uri="{BB962C8B-B14F-4D97-AF65-F5344CB8AC3E}">
        <p14:creationId xmlns:p14="http://schemas.microsoft.com/office/powerpoint/2010/main" val="29331715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12</a:t>
            </a:fld>
            <a:endParaRPr lang="en-US"/>
          </a:p>
        </p:txBody>
      </p:sp>
    </p:spTree>
    <p:extLst>
      <p:ext uri="{BB962C8B-B14F-4D97-AF65-F5344CB8AC3E}">
        <p14:creationId xmlns:p14="http://schemas.microsoft.com/office/powerpoint/2010/main" val="36958024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13</a:t>
            </a:fld>
            <a:endParaRPr lang="en-US"/>
          </a:p>
        </p:txBody>
      </p:sp>
    </p:spTree>
    <p:extLst>
      <p:ext uri="{BB962C8B-B14F-4D97-AF65-F5344CB8AC3E}">
        <p14:creationId xmlns:p14="http://schemas.microsoft.com/office/powerpoint/2010/main" val="18584783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14</a:t>
            </a:fld>
            <a:endParaRPr lang="en-US"/>
          </a:p>
        </p:txBody>
      </p:sp>
    </p:spTree>
    <p:extLst>
      <p:ext uri="{BB962C8B-B14F-4D97-AF65-F5344CB8AC3E}">
        <p14:creationId xmlns:p14="http://schemas.microsoft.com/office/powerpoint/2010/main" val="33156172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11/05/2020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2765189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69EF55-93F3-4F59-B2CC-7FFC222AECF8}" type="datetime1">
              <a:rPr lang="en-GB" smtClean="0"/>
              <a:t>11/05/2020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515711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11/05/2020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62023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11/05/2020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01754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11/05/2020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74531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11/05/2020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92222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11/05/2020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581621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11/05/2020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6635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11/05/2020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859940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11/05/2020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782092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11/05/2020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90450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11/05/2020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5695338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0FCC6-DACA-2E46-B364-8731BC727224}"/>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BMSK5006</a:t>
            </a:r>
          </a:p>
        </p:txBody>
      </p:sp>
      <p:sp>
        <p:nvSpPr>
          <p:cNvPr id="3" name="Subtitle 2">
            <a:extLst>
              <a:ext uri="{FF2B5EF4-FFF2-40B4-BE49-F238E27FC236}">
                <a16:creationId xmlns:a16="http://schemas.microsoft.com/office/drawing/2014/main" id="{47B7D7D4-CE3B-E548-A9DC-48997D6B6759}"/>
              </a:ext>
            </a:extLst>
          </p:cNvPr>
          <p:cNvSpPr>
            <a:spLocks noGrp="1"/>
          </p:cNvSpPr>
          <p:nvPr>
            <p:ph type="subTitle" idx="1"/>
          </p:nvPr>
        </p:nvSpPr>
        <p:spPr/>
        <p:txBody>
          <a:bodyPr/>
          <a:lstStyle/>
          <a:p>
            <a:r>
              <a:rPr lang="en-US" dirty="0">
                <a:solidFill>
                  <a:schemeClr val="bg1"/>
                </a:solidFill>
              </a:rPr>
              <a:t>Online Session 9</a:t>
            </a:r>
          </a:p>
        </p:txBody>
      </p:sp>
    </p:spTree>
    <p:extLst>
      <p:ext uri="{BB962C8B-B14F-4D97-AF65-F5344CB8AC3E}">
        <p14:creationId xmlns:p14="http://schemas.microsoft.com/office/powerpoint/2010/main" val="3961281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9944B-03D6-6A4E-A5FD-5369DBC0C13A}"/>
              </a:ext>
            </a:extLst>
          </p:cNvPr>
          <p:cNvSpPr>
            <a:spLocks noGrp="1"/>
          </p:cNvSpPr>
          <p:nvPr>
            <p:ph type="title"/>
          </p:nvPr>
        </p:nvSpPr>
        <p:spPr/>
        <p:txBody>
          <a:bodyPr/>
          <a:lstStyle/>
          <a:p>
            <a:r>
              <a:rPr lang="en-US" dirty="0"/>
              <a:t>Knowledge Sharing</a:t>
            </a:r>
          </a:p>
        </p:txBody>
      </p:sp>
      <p:sp>
        <p:nvSpPr>
          <p:cNvPr id="3" name="Content Placeholder 2">
            <a:extLst>
              <a:ext uri="{FF2B5EF4-FFF2-40B4-BE49-F238E27FC236}">
                <a16:creationId xmlns:a16="http://schemas.microsoft.com/office/drawing/2014/main" id="{5B167B07-0A0E-0A4F-B5A6-FA00CA100008}"/>
              </a:ext>
            </a:extLst>
          </p:cNvPr>
          <p:cNvSpPr>
            <a:spLocks noGrp="1"/>
          </p:cNvSpPr>
          <p:nvPr>
            <p:ph idx="1"/>
          </p:nvPr>
        </p:nvSpPr>
        <p:spPr/>
        <p:txBody>
          <a:bodyPr>
            <a:normAutofit/>
          </a:bodyPr>
          <a:lstStyle/>
          <a:p>
            <a:pPr marL="0" indent="0">
              <a:buNone/>
            </a:pPr>
            <a:r>
              <a:rPr lang="en-US" dirty="0"/>
              <a:t>Session overview:</a:t>
            </a:r>
            <a:br>
              <a:rPr lang="en-US" dirty="0"/>
            </a:br>
            <a:endParaRPr lang="en-US" dirty="0"/>
          </a:p>
          <a:p>
            <a:r>
              <a:rPr lang="en-GB" dirty="0"/>
              <a:t>Tacit Sharing</a:t>
            </a:r>
          </a:p>
          <a:p>
            <a:r>
              <a:rPr lang="en-GB" dirty="0"/>
              <a:t>Explicit Sharing</a:t>
            </a:r>
          </a:p>
          <a:p>
            <a:pPr marL="0" indent="0">
              <a:buNone/>
            </a:pPr>
            <a:endParaRPr lang="en-US" dirty="0"/>
          </a:p>
        </p:txBody>
      </p:sp>
      <p:sp>
        <p:nvSpPr>
          <p:cNvPr id="4" name="Slide Number Placeholder 3">
            <a:extLst>
              <a:ext uri="{FF2B5EF4-FFF2-40B4-BE49-F238E27FC236}">
                <a16:creationId xmlns:a16="http://schemas.microsoft.com/office/drawing/2014/main" id="{3BDE0480-8EA1-F842-8B69-3C5DF81BEA16}"/>
              </a:ext>
            </a:extLst>
          </p:cNvPr>
          <p:cNvSpPr>
            <a:spLocks noGrp="1"/>
          </p:cNvSpPr>
          <p:nvPr>
            <p:ph type="sldNum" sz="quarter" idx="12"/>
          </p:nvPr>
        </p:nvSpPr>
        <p:spPr/>
        <p:txBody>
          <a:bodyPr/>
          <a:lstStyle/>
          <a:p>
            <a:fld id="{3D165440-4880-415F-9146-4793BDD623F8}" type="slidenum">
              <a:rPr lang="en-GB" smtClean="0"/>
              <a:t>2</a:t>
            </a:fld>
            <a:endParaRPr lang="en-GB"/>
          </a:p>
        </p:txBody>
      </p:sp>
    </p:spTree>
    <p:extLst>
      <p:ext uri="{BB962C8B-B14F-4D97-AF65-F5344CB8AC3E}">
        <p14:creationId xmlns:p14="http://schemas.microsoft.com/office/powerpoint/2010/main" val="1252213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F747-41BA-7247-A739-A2C4676015C9}"/>
              </a:ext>
            </a:extLst>
          </p:cNvPr>
          <p:cNvSpPr>
            <a:spLocks noGrp="1"/>
          </p:cNvSpPr>
          <p:nvPr>
            <p:ph type="title"/>
          </p:nvPr>
        </p:nvSpPr>
        <p:spPr/>
        <p:txBody>
          <a:bodyPr/>
          <a:lstStyle/>
          <a:p>
            <a:r>
              <a:rPr lang="en-US" dirty="0"/>
              <a:t>Knowledge Sharing</a:t>
            </a:r>
          </a:p>
        </p:txBody>
      </p:sp>
      <p:sp>
        <p:nvSpPr>
          <p:cNvPr id="3" name="Content Placeholder 2">
            <a:extLst>
              <a:ext uri="{FF2B5EF4-FFF2-40B4-BE49-F238E27FC236}">
                <a16:creationId xmlns:a16="http://schemas.microsoft.com/office/drawing/2014/main" id="{3D013C52-C949-2640-B0E2-3C13AA7BD47D}"/>
              </a:ext>
            </a:extLst>
          </p:cNvPr>
          <p:cNvSpPr>
            <a:spLocks noGrp="1"/>
          </p:cNvSpPr>
          <p:nvPr>
            <p:ph idx="1"/>
          </p:nvPr>
        </p:nvSpPr>
        <p:spPr>
          <a:xfrm>
            <a:off x="609599" y="1600201"/>
            <a:ext cx="10860505" cy="3917032"/>
          </a:xfrm>
        </p:spPr>
        <p:txBody>
          <a:bodyPr>
            <a:normAutofit fontScale="85000" lnSpcReduction="20000"/>
          </a:bodyPr>
          <a:lstStyle/>
          <a:p>
            <a:pPr marL="0" indent="0">
              <a:buNone/>
            </a:pPr>
            <a:endParaRPr lang="en-GB" b="1" dirty="0"/>
          </a:p>
          <a:p>
            <a:r>
              <a:rPr lang="en-GB" sz="2400" dirty="0"/>
              <a:t>Evaluate the organisation’s framework for enabling knowledge sharing. </a:t>
            </a:r>
          </a:p>
          <a:p>
            <a:r>
              <a:rPr lang="en-GB" sz="2400" dirty="0"/>
              <a:t>Understand user requirements. Right processes/frameworks/systems for KS. (job interview example)</a:t>
            </a:r>
          </a:p>
          <a:p>
            <a:endParaRPr lang="en-GB" sz="2400" dirty="0"/>
          </a:p>
          <a:p>
            <a:r>
              <a:rPr lang="en-GB" sz="2400" dirty="0"/>
              <a:t>(Provide 5 to 10 examples of chosen organisation of tacit &amp; explicit sharing and how this is achieved.  - Are there any areas for improvement?)</a:t>
            </a:r>
          </a:p>
          <a:p>
            <a:endParaRPr lang="en-GB" sz="2400" dirty="0"/>
          </a:p>
          <a:p>
            <a:r>
              <a:rPr lang="en-GB" sz="2400" dirty="0"/>
              <a:t>Recommend improvements to the current framework. </a:t>
            </a:r>
          </a:p>
          <a:p>
            <a:endParaRPr lang="en-GB" sz="2400" dirty="0"/>
          </a:p>
          <a:p>
            <a:r>
              <a:rPr lang="en-GB" sz="2400" dirty="0"/>
              <a:t>Create a Knowledge Management framework using the necessary KM elements for the chosen organisation.</a:t>
            </a:r>
          </a:p>
          <a:p>
            <a:endParaRPr lang="en-US" dirty="0"/>
          </a:p>
        </p:txBody>
      </p:sp>
      <p:sp>
        <p:nvSpPr>
          <p:cNvPr id="4" name="Slide Number Placeholder 3">
            <a:extLst>
              <a:ext uri="{FF2B5EF4-FFF2-40B4-BE49-F238E27FC236}">
                <a16:creationId xmlns:a16="http://schemas.microsoft.com/office/drawing/2014/main" id="{7CF97D4C-06F7-6349-B46B-AAC9F4284547}"/>
              </a:ext>
            </a:extLst>
          </p:cNvPr>
          <p:cNvSpPr>
            <a:spLocks noGrp="1"/>
          </p:cNvSpPr>
          <p:nvPr>
            <p:ph type="sldNum" sz="quarter" idx="12"/>
          </p:nvPr>
        </p:nvSpPr>
        <p:spPr/>
        <p:txBody>
          <a:bodyPr/>
          <a:lstStyle/>
          <a:p>
            <a:fld id="{3D165440-4880-415F-9146-4793BDD623F8}" type="slidenum">
              <a:rPr lang="en-GB" smtClean="0"/>
              <a:t>3</a:t>
            </a:fld>
            <a:endParaRPr lang="en-GB"/>
          </a:p>
        </p:txBody>
      </p:sp>
    </p:spTree>
    <p:extLst>
      <p:ext uri="{BB962C8B-B14F-4D97-AF65-F5344CB8AC3E}">
        <p14:creationId xmlns:p14="http://schemas.microsoft.com/office/powerpoint/2010/main" val="1040350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9944B-03D6-6A4E-A5FD-5369DBC0C13A}"/>
              </a:ext>
            </a:extLst>
          </p:cNvPr>
          <p:cNvSpPr>
            <a:spLocks noGrp="1"/>
          </p:cNvSpPr>
          <p:nvPr>
            <p:ph type="title"/>
          </p:nvPr>
        </p:nvSpPr>
        <p:spPr/>
        <p:txBody>
          <a:bodyPr/>
          <a:lstStyle/>
          <a:p>
            <a:r>
              <a:rPr lang="en-US" dirty="0"/>
              <a:t>Knowledge Sharing</a:t>
            </a:r>
          </a:p>
        </p:txBody>
      </p:sp>
      <p:sp>
        <p:nvSpPr>
          <p:cNvPr id="4" name="Slide Number Placeholder 3">
            <a:extLst>
              <a:ext uri="{FF2B5EF4-FFF2-40B4-BE49-F238E27FC236}">
                <a16:creationId xmlns:a16="http://schemas.microsoft.com/office/drawing/2014/main" id="{3BDE0480-8EA1-F842-8B69-3C5DF81BEA16}"/>
              </a:ext>
            </a:extLst>
          </p:cNvPr>
          <p:cNvSpPr>
            <a:spLocks noGrp="1"/>
          </p:cNvSpPr>
          <p:nvPr>
            <p:ph type="sldNum" sz="quarter" idx="12"/>
          </p:nvPr>
        </p:nvSpPr>
        <p:spPr/>
        <p:txBody>
          <a:bodyPr/>
          <a:lstStyle/>
          <a:p>
            <a:fld id="{3D165440-4880-415F-9146-4793BDD623F8}" type="slidenum">
              <a:rPr lang="en-GB" smtClean="0"/>
              <a:t>4</a:t>
            </a:fld>
            <a:endParaRPr lang="en-GB"/>
          </a:p>
        </p:txBody>
      </p:sp>
      <p:pic>
        <p:nvPicPr>
          <p:cNvPr id="9" name="Picture 8">
            <a:extLst>
              <a:ext uri="{FF2B5EF4-FFF2-40B4-BE49-F238E27FC236}">
                <a16:creationId xmlns:a16="http://schemas.microsoft.com/office/drawing/2014/main" id="{9469CC37-B814-DD46-8B81-DB6A8111D0BB}"/>
              </a:ext>
            </a:extLst>
          </p:cNvPr>
          <p:cNvPicPr>
            <a:picLocks noChangeAspect="1"/>
          </p:cNvPicPr>
          <p:nvPr/>
        </p:nvPicPr>
        <p:blipFill>
          <a:blip r:embed="rId2"/>
          <a:stretch>
            <a:fillRect/>
          </a:stretch>
        </p:blipFill>
        <p:spPr>
          <a:xfrm>
            <a:off x="2552951" y="956930"/>
            <a:ext cx="7250268" cy="4732318"/>
          </a:xfrm>
          <a:prstGeom prst="rect">
            <a:avLst/>
          </a:prstGeom>
        </p:spPr>
      </p:pic>
    </p:spTree>
    <p:extLst>
      <p:ext uri="{BB962C8B-B14F-4D97-AF65-F5344CB8AC3E}">
        <p14:creationId xmlns:p14="http://schemas.microsoft.com/office/powerpoint/2010/main" val="3900050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F747-41BA-7247-A739-A2C4676015C9}"/>
              </a:ext>
            </a:extLst>
          </p:cNvPr>
          <p:cNvSpPr>
            <a:spLocks noGrp="1"/>
          </p:cNvSpPr>
          <p:nvPr>
            <p:ph type="title"/>
          </p:nvPr>
        </p:nvSpPr>
        <p:spPr/>
        <p:txBody>
          <a:bodyPr/>
          <a:lstStyle/>
          <a:p>
            <a:r>
              <a:rPr lang="en-US" dirty="0"/>
              <a:t>Knowledge Sharing</a:t>
            </a:r>
          </a:p>
        </p:txBody>
      </p:sp>
      <p:sp>
        <p:nvSpPr>
          <p:cNvPr id="3" name="Content Placeholder 2">
            <a:extLst>
              <a:ext uri="{FF2B5EF4-FFF2-40B4-BE49-F238E27FC236}">
                <a16:creationId xmlns:a16="http://schemas.microsoft.com/office/drawing/2014/main" id="{3D013C52-C949-2640-B0E2-3C13AA7BD47D}"/>
              </a:ext>
            </a:extLst>
          </p:cNvPr>
          <p:cNvSpPr>
            <a:spLocks noGrp="1"/>
          </p:cNvSpPr>
          <p:nvPr>
            <p:ph idx="1"/>
          </p:nvPr>
        </p:nvSpPr>
        <p:spPr>
          <a:xfrm>
            <a:off x="609599" y="1600201"/>
            <a:ext cx="10860505" cy="3917032"/>
          </a:xfrm>
        </p:spPr>
        <p:txBody>
          <a:bodyPr>
            <a:normAutofit/>
          </a:bodyPr>
          <a:lstStyle/>
          <a:p>
            <a:pPr marL="0" indent="0">
              <a:buNone/>
            </a:pPr>
            <a:endParaRPr lang="en-GB" b="1" dirty="0"/>
          </a:p>
          <a:p>
            <a:pPr marL="0" indent="0">
              <a:buNone/>
            </a:pPr>
            <a:endParaRPr lang="en-US" dirty="0"/>
          </a:p>
        </p:txBody>
      </p:sp>
      <p:sp>
        <p:nvSpPr>
          <p:cNvPr id="4" name="Slide Number Placeholder 3">
            <a:extLst>
              <a:ext uri="{FF2B5EF4-FFF2-40B4-BE49-F238E27FC236}">
                <a16:creationId xmlns:a16="http://schemas.microsoft.com/office/drawing/2014/main" id="{7CF97D4C-06F7-6349-B46B-AAC9F4284547}"/>
              </a:ext>
            </a:extLst>
          </p:cNvPr>
          <p:cNvSpPr>
            <a:spLocks noGrp="1"/>
          </p:cNvSpPr>
          <p:nvPr>
            <p:ph type="sldNum" sz="quarter" idx="12"/>
          </p:nvPr>
        </p:nvSpPr>
        <p:spPr/>
        <p:txBody>
          <a:bodyPr/>
          <a:lstStyle/>
          <a:p>
            <a:fld id="{3D165440-4880-415F-9146-4793BDD623F8}" type="slidenum">
              <a:rPr lang="en-GB" smtClean="0"/>
              <a:t>5</a:t>
            </a:fld>
            <a:endParaRPr lang="en-GB"/>
          </a:p>
        </p:txBody>
      </p:sp>
      <p:pic>
        <p:nvPicPr>
          <p:cNvPr id="6" name="Picture 5">
            <a:extLst>
              <a:ext uri="{FF2B5EF4-FFF2-40B4-BE49-F238E27FC236}">
                <a16:creationId xmlns:a16="http://schemas.microsoft.com/office/drawing/2014/main" id="{8B98581B-F8EF-8744-8D03-3FEC2B92649C}"/>
              </a:ext>
            </a:extLst>
          </p:cNvPr>
          <p:cNvPicPr>
            <a:picLocks noChangeAspect="1"/>
          </p:cNvPicPr>
          <p:nvPr/>
        </p:nvPicPr>
        <p:blipFill>
          <a:blip r:embed="rId2"/>
          <a:stretch>
            <a:fillRect/>
          </a:stretch>
        </p:blipFill>
        <p:spPr>
          <a:xfrm>
            <a:off x="7972925" y="1153631"/>
            <a:ext cx="3946693" cy="3773129"/>
          </a:xfrm>
          <a:prstGeom prst="rect">
            <a:avLst/>
          </a:prstGeom>
        </p:spPr>
      </p:pic>
      <p:sp>
        <p:nvSpPr>
          <p:cNvPr id="7" name="Rectangle 6">
            <a:extLst>
              <a:ext uri="{FF2B5EF4-FFF2-40B4-BE49-F238E27FC236}">
                <a16:creationId xmlns:a16="http://schemas.microsoft.com/office/drawing/2014/main" id="{9AD803B7-55CD-BE40-AABC-C0C53F7A1669}"/>
              </a:ext>
            </a:extLst>
          </p:cNvPr>
          <p:cNvSpPr/>
          <p:nvPr/>
        </p:nvSpPr>
        <p:spPr>
          <a:xfrm>
            <a:off x="609599" y="1164112"/>
            <a:ext cx="7363326" cy="3570208"/>
          </a:xfrm>
          <a:prstGeom prst="rect">
            <a:avLst/>
          </a:prstGeom>
        </p:spPr>
        <p:txBody>
          <a:bodyPr wrap="square">
            <a:spAutoFit/>
          </a:bodyPr>
          <a:lstStyle/>
          <a:p>
            <a:pPr marL="285750" indent="-285750">
              <a:buFont typeface="Arial" panose="020B0604020202020204" pitchFamily="34" charset="0"/>
              <a:buChar char="•"/>
            </a:pPr>
            <a:r>
              <a:rPr lang="en-US" sz="1600" dirty="0"/>
              <a:t>The medium selected to capture and share knowledge should  be in a format that is easy to use.</a:t>
            </a:r>
          </a:p>
          <a:p>
            <a:pPr marL="285750" indent="-285750">
              <a:buFont typeface="Arial" panose="020B0604020202020204" pitchFamily="34" charset="0"/>
              <a:buChar char="•"/>
            </a:pPr>
            <a:r>
              <a:rPr lang="en-US" sz="1600" dirty="0"/>
              <a:t>Provides the ability to capture complex content. </a:t>
            </a:r>
          </a:p>
          <a:p>
            <a:pPr marL="285750" indent="-285750">
              <a:buFont typeface="Arial" panose="020B0604020202020204" pitchFamily="34" charset="0"/>
              <a:buChar char="•"/>
            </a:pPr>
            <a:r>
              <a:rPr lang="en-US" sz="1600" dirty="0"/>
              <a:t>Knowledge should be quick to create, absorb and allow for different technical levels of competence to understand and use with minimal training.</a:t>
            </a:r>
          </a:p>
          <a:p>
            <a:pPr marL="285750" indent="-285750">
              <a:buFont typeface="Arial" panose="020B0604020202020204" pitchFamily="34" charset="0"/>
              <a:buChar char="•"/>
            </a:pPr>
            <a:endParaRPr lang="en-US" sz="1600" dirty="0"/>
          </a:p>
          <a:p>
            <a:r>
              <a:rPr lang="en-US" sz="1600" b="1" dirty="0"/>
              <a:t>Benefits:</a:t>
            </a:r>
          </a:p>
          <a:p>
            <a:pPr marL="285750" indent="-285750">
              <a:buFont typeface="Arial" panose="020B0604020202020204" pitchFamily="34" charset="0"/>
              <a:buChar char="•"/>
            </a:pPr>
            <a:r>
              <a:rPr lang="en-US" sz="1600" dirty="0"/>
              <a:t>People contributing to Knowledge base system will learn more, by reinforcing own knowledge; </a:t>
            </a:r>
          </a:p>
          <a:p>
            <a:pPr marL="285750" indent="-285750">
              <a:buFont typeface="Arial" panose="020B0604020202020204" pitchFamily="34" charset="0"/>
              <a:buChar char="•"/>
            </a:pPr>
            <a:r>
              <a:rPr lang="en-US" sz="1600" dirty="0"/>
              <a:t>Knowledge will be documented, available to other staff used for training.</a:t>
            </a:r>
          </a:p>
          <a:p>
            <a:pPr marL="285750" indent="-285750">
              <a:buFont typeface="Arial" panose="020B0604020202020204" pitchFamily="34" charset="0"/>
              <a:buChar char="•"/>
            </a:pPr>
            <a:r>
              <a:rPr lang="en-US" sz="1600" dirty="0"/>
              <a:t>Social discussions/comments generate further clarifications/further knowledge to senders and receivers; </a:t>
            </a:r>
          </a:p>
          <a:p>
            <a:pPr marL="285750" indent="-285750">
              <a:buFont typeface="Arial" panose="020B0604020202020204" pitchFamily="34" charset="0"/>
              <a:buChar char="•"/>
            </a:pPr>
            <a:r>
              <a:rPr lang="en-US" sz="1600" dirty="0"/>
              <a:t>Generates new ideas;</a:t>
            </a:r>
          </a:p>
          <a:p>
            <a:pPr marL="285750" indent="-285750">
              <a:buFont typeface="Arial" panose="020B0604020202020204" pitchFamily="34" charset="0"/>
              <a:buChar char="•"/>
            </a:pPr>
            <a:r>
              <a:rPr lang="en-US" sz="1600" dirty="0"/>
              <a:t>Social discussions promote teamwork and improve social interaction</a:t>
            </a:r>
            <a:r>
              <a:rPr lang="en-US" dirty="0"/>
              <a:t>.</a:t>
            </a:r>
          </a:p>
        </p:txBody>
      </p:sp>
    </p:spTree>
    <p:extLst>
      <p:ext uri="{BB962C8B-B14F-4D97-AF65-F5344CB8AC3E}">
        <p14:creationId xmlns:p14="http://schemas.microsoft.com/office/powerpoint/2010/main" val="151795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F747-41BA-7247-A739-A2C4676015C9}"/>
              </a:ext>
            </a:extLst>
          </p:cNvPr>
          <p:cNvSpPr>
            <a:spLocks noGrp="1"/>
          </p:cNvSpPr>
          <p:nvPr>
            <p:ph type="title"/>
          </p:nvPr>
        </p:nvSpPr>
        <p:spPr/>
        <p:txBody>
          <a:bodyPr/>
          <a:lstStyle/>
          <a:p>
            <a:r>
              <a:rPr lang="en-US" dirty="0"/>
              <a:t>Knowledge Sharing</a:t>
            </a:r>
          </a:p>
        </p:txBody>
      </p:sp>
      <p:sp>
        <p:nvSpPr>
          <p:cNvPr id="3" name="Content Placeholder 2">
            <a:extLst>
              <a:ext uri="{FF2B5EF4-FFF2-40B4-BE49-F238E27FC236}">
                <a16:creationId xmlns:a16="http://schemas.microsoft.com/office/drawing/2014/main" id="{3D013C52-C949-2640-B0E2-3C13AA7BD47D}"/>
              </a:ext>
            </a:extLst>
          </p:cNvPr>
          <p:cNvSpPr>
            <a:spLocks noGrp="1"/>
          </p:cNvSpPr>
          <p:nvPr>
            <p:ph idx="1"/>
          </p:nvPr>
        </p:nvSpPr>
        <p:spPr>
          <a:xfrm>
            <a:off x="609599" y="1600201"/>
            <a:ext cx="10860505" cy="3917032"/>
          </a:xfrm>
        </p:spPr>
        <p:txBody>
          <a:bodyPr>
            <a:normAutofit/>
          </a:bodyPr>
          <a:lstStyle/>
          <a:p>
            <a:pPr marL="0" indent="0">
              <a:buNone/>
            </a:pPr>
            <a:endParaRPr lang="en-GB" b="1" dirty="0"/>
          </a:p>
          <a:p>
            <a:pPr marL="0" indent="0">
              <a:buNone/>
            </a:pPr>
            <a:endParaRPr lang="en-US" dirty="0"/>
          </a:p>
        </p:txBody>
      </p:sp>
      <p:sp>
        <p:nvSpPr>
          <p:cNvPr id="4" name="Slide Number Placeholder 3">
            <a:extLst>
              <a:ext uri="{FF2B5EF4-FFF2-40B4-BE49-F238E27FC236}">
                <a16:creationId xmlns:a16="http://schemas.microsoft.com/office/drawing/2014/main" id="{7CF97D4C-06F7-6349-B46B-AAC9F4284547}"/>
              </a:ext>
            </a:extLst>
          </p:cNvPr>
          <p:cNvSpPr>
            <a:spLocks noGrp="1"/>
          </p:cNvSpPr>
          <p:nvPr>
            <p:ph type="sldNum" sz="quarter" idx="12"/>
          </p:nvPr>
        </p:nvSpPr>
        <p:spPr/>
        <p:txBody>
          <a:bodyPr/>
          <a:lstStyle/>
          <a:p>
            <a:fld id="{3D165440-4880-415F-9146-4793BDD623F8}" type="slidenum">
              <a:rPr lang="en-GB" smtClean="0"/>
              <a:t>6</a:t>
            </a:fld>
            <a:endParaRPr lang="en-GB"/>
          </a:p>
        </p:txBody>
      </p:sp>
      <p:sp>
        <p:nvSpPr>
          <p:cNvPr id="7" name="Rectangle 6">
            <a:extLst>
              <a:ext uri="{FF2B5EF4-FFF2-40B4-BE49-F238E27FC236}">
                <a16:creationId xmlns:a16="http://schemas.microsoft.com/office/drawing/2014/main" id="{9AD803B7-55CD-BE40-AABC-C0C53F7A1669}"/>
              </a:ext>
            </a:extLst>
          </p:cNvPr>
          <p:cNvSpPr/>
          <p:nvPr/>
        </p:nvSpPr>
        <p:spPr>
          <a:xfrm>
            <a:off x="609598" y="1249174"/>
            <a:ext cx="10860505" cy="2554545"/>
          </a:xfrm>
          <a:prstGeom prst="rect">
            <a:avLst/>
          </a:prstGeom>
        </p:spPr>
        <p:txBody>
          <a:bodyPr wrap="square">
            <a:spAutoFit/>
          </a:bodyPr>
          <a:lstStyle/>
          <a:p>
            <a:pPr marL="285750" indent="-285750">
              <a:buFont typeface="Arial" panose="020B0604020202020204" pitchFamily="34" charset="0"/>
              <a:buChar char="•"/>
            </a:pPr>
            <a:r>
              <a:rPr lang="en-US" sz="1600" dirty="0"/>
              <a:t>Knowledge, both explicit (documented) and tacit (experience and insight), is a valuable asset. </a:t>
            </a:r>
            <a:br>
              <a:rPr lang="en-US" sz="1600" dirty="0"/>
            </a:br>
            <a:endParaRPr lang="en-US" sz="1600" dirty="0"/>
          </a:p>
          <a:p>
            <a:pPr marL="285750" indent="-285750">
              <a:buFont typeface="Arial" panose="020B0604020202020204" pitchFamily="34" charset="0"/>
              <a:buChar char="•"/>
            </a:pPr>
            <a:r>
              <a:rPr lang="en-US" sz="1600" dirty="0"/>
              <a:t>Explicit knowledge is easily recognized and documented. </a:t>
            </a:r>
          </a:p>
          <a:p>
            <a:endParaRPr lang="en-US" sz="1600" dirty="0"/>
          </a:p>
          <a:p>
            <a:endParaRPr lang="en-US" sz="1600" dirty="0"/>
          </a:p>
          <a:p>
            <a:pPr marL="285750" indent="-285750">
              <a:buFont typeface="Arial" panose="020B0604020202020204" pitchFamily="34" charset="0"/>
              <a:buChar char="•"/>
            </a:pPr>
            <a:r>
              <a:rPr lang="en-US" sz="1600" dirty="0"/>
              <a:t>Tacit knowledge is harder to capture, document, and transfer (mainly acquired from group/individual experiences)</a:t>
            </a:r>
          </a:p>
          <a:p>
            <a:pPr marL="285750" indent="-285750">
              <a:buFont typeface="Arial" panose="020B0604020202020204" pitchFamily="34" charset="0"/>
              <a:buChar char="•"/>
            </a:pPr>
            <a:r>
              <a:rPr lang="en-US" sz="1600" dirty="0"/>
              <a:t>Tacit knowledge is usually transferred from those who possess the knowledge to those who need it. </a:t>
            </a:r>
          </a:p>
          <a:p>
            <a:endParaRPr lang="en-US" sz="1600" dirty="0"/>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Both types of knowledge should support a common desired outcome of improved quality and efficiency.</a:t>
            </a:r>
          </a:p>
        </p:txBody>
      </p:sp>
    </p:spTree>
    <p:extLst>
      <p:ext uri="{BB962C8B-B14F-4D97-AF65-F5344CB8AC3E}">
        <p14:creationId xmlns:p14="http://schemas.microsoft.com/office/powerpoint/2010/main" val="2073560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F747-41BA-7247-A739-A2C4676015C9}"/>
              </a:ext>
            </a:extLst>
          </p:cNvPr>
          <p:cNvSpPr>
            <a:spLocks noGrp="1"/>
          </p:cNvSpPr>
          <p:nvPr>
            <p:ph type="title"/>
          </p:nvPr>
        </p:nvSpPr>
        <p:spPr/>
        <p:txBody>
          <a:bodyPr/>
          <a:lstStyle/>
          <a:p>
            <a:r>
              <a:rPr lang="en-US" dirty="0"/>
              <a:t>Knowledge Sharing</a:t>
            </a:r>
          </a:p>
        </p:txBody>
      </p:sp>
      <p:sp>
        <p:nvSpPr>
          <p:cNvPr id="3" name="Content Placeholder 2">
            <a:extLst>
              <a:ext uri="{FF2B5EF4-FFF2-40B4-BE49-F238E27FC236}">
                <a16:creationId xmlns:a16="http://schemas.microsoft.com/office/drawing/2014/main" id="{3D013C52-C949-2640-B0E2-3C13AA7BD47D}"/>
              </a:ext>
            </a:extLst>
          </p:cNvPr>
          <p:cNvSpPr>
            <a:spLocks noGrp="1"/>
          </p:cNvSpPr>
          <p:nvPr>
            <p:ph idx="1"/>
          </p:nvPr>
        </p:nvSpPr>
        <p:spPr>
          <a:xfrm>
            <a:off x="609599" y="1600201"/>
            <a:ext cx="10860505" cy="3917032"/>
          </a:xfrm>
        </p:spPr>
        <p:txBody>
          <a:bodyPr>
            <a:normAutofit/>
          </a:bodyPr>
          <a:lstStyle/>
          <a:p>
            <a:pPr marL="0" indent="0">
              <a:buNone/>
            </a:pPr>
            <a:endParaRPr lang="en-GB" b="1" dirty="0"/>
          </a:p>
          <a:p>
            <a:pPr marL="0" indent="0">
              <a:buNone/>
            </a:pP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7CF97D4C-06F7-6349-B46B-AAC9F4284547}"/>
              </a:ext>
            </a:extLst>
          </p:cNvPr>
          <p:cNvSpPr>
            <a:spLocks noGrp="1"/>
          </p:cNvSpPr>
          <p:nvPr>
            <p:ph type="sldNum" sz="quarter" idx="12"/>
          </p:nvPr>
        </p:nvSpPr>
        <p:spPr/>
        <p:txBody>
          <a:bodyPr/>
          <a:lstStyle/>
          <a:p>
            <a:fld id="{3D165440-4880-415F-9146-4793BDD623F8}" type="slidenum">
              <a:rPr lang="en-GB" smtClean="0"/>
              <a:t>7</a:t>
            </a:fld>
            <a:endParaRPr lang="en-GB"/>
          </a:p>
        </p:txBody>
      </p:sp>
      <p:sp>
        <p:nvSpPr>
          <p:cNvPr id="7" name="Rectangle 6">
            <a:extLst>
              <a:ext uri="{FF2B5EF4-FFF2-40B4-BE49-F238E27FC236}">
                <a16:creationId xmlns:a16="http://schemas.microsoft.com/office/drawing/2014/main" id="{9AD803B7-55CD-BE40-AABC-C0C53F7A1669}"/>
              </a:ext>
            </a:extLst>
          </p:cNvPr>
          <p:cNvSpPr/>
          <p:nvPr/>
        </p:nvSpPr>
        <p:spPr>
          <a:xfrm>
            <a:off x="609598" y="1249174"/>
            <a:ext cx="10860505" cy="2554545"/>
          </a:xfrm>
          <a:prstGeom prst="rect">
            <a:avLst/>
          </a:prstGeom>
        </p:spPr>
        <p:txBody>
          <a:bodyPr wrap="square">
            <a:spAutoFit/>
          </a:bodyPr>
          <a:lstStyle/>
          <a:p>
            <a:r>
              <a:rPr lang="en-US" sz="1600" b="1" dirty="0"/>
              <a:t>Barriers and Limitations </a:t>
            </a:r>
          </a:p>
          <a:p>
            <a:endParaRPr lang="en-US" sz="1600" dirty="0"/>
          </a:p>
          <a:p>
            <a:r>
              <a:rPr lang="en-US" sz="1600" dirty="0"/>
              <a:t>Cultural factors can inhibit knowledge transfers.  These include: </a:t>
            </a:r>
            <a:br>
              <a:rPr lang="en-US" sz="1600" dirty="0"/>
            </a:br>
            <a:endParaRPr lang="en-US" sz="1600" dirty="0"/>
          </a:p>
          <a:p>
            <a:pPr marL="285750" indent="-285750">
              <a:buFont typeface="Arial" panose="020B0604020202020204" pitchFamily="34" charset="0"/>
              <a:buChar char="•"/>
            </a:pPr>
            <a:r>
              <a:rPr lang="en-US" sz="1600" dirty="0"/>
              <a:t>Lack of trust</a:t>
            </a:r>
          </a:p>
          <a:p>
            <a:pPr marL="285750" indent="-285750">
              <a:buFont typeface="Arial" panose="020B0604020202020204" pitchFamily="34" charset="0"/>
              <a:buChar char="•"/>
            </a:pPr>
            <a:r>
              <a:rPr lang="en-US" sz="1600" dirty="0"/>
              <a:t>Different cultures and vocabularies </a:t>
            </a:r>
          </a:p>
          <a:p>
            <a:pPr marL="285750" indent="-285750">
              <a:buFont typeface="Arial" panose="020B0604020202020204" pitchFamily="34" charset="0"/>
              <a:buChar char="•"/>
            </a:pPr>
            <a:r>
              <a:rPr lang="en-US" sz="1600" dirty="0"/>
              <a:t>Lack of time and meeting places </a:t>
            </a:r>
          </a:p>
          <a:p>
            <a:pPr marL="285750" indent="-285750">
              <a:buFont typeface="Arial" panose="020B0604020202020204" pitchFamily="34" charset="0"/>
              <a:buChar char="•"/>
            </a:pPr>
            <a:r>
              <a:rPr lang="en-US" sz="1600" dirty="0"/>
              <a:t>Lack of absorptive capacities in recipients </a:t>
            </a:r>
          </a:p>
          <a:p>
            <a:pPr marL="285750" indent="-285750">
              <a:buFont typeface="Arial" panose="020B0604020202020204" pitchFamily="34" charset="0"/>
              <a:buChar char="•"/>
            </a:pPr>
            <a:r>
              <a:rPr lang="en-US" sz="1600" dirty="0"/>
              <a:t>Belief that knowledge is prerogative of particular groups, etc.</a:t>
            </a:r>
          </a:p>
          <a:p>
            <a:endParaRPr lang="en-US" sz="1600" dirty="0"/>
          </a:p>
        </p:txBody>
      </p:sp>
    </p:spTree>
    <p:extLst>
      <p:ext uri="{BB962C8B-B14F-4D97-AF65-F5344CB8AC3E}">
        <p14:creationId xmlns:p14="http://schemas.microsoft.com/office/powerpoint/2010/main" val="11395107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F747-41BA-7247-A739-A2C4676015C9}"/>
              </a:ext>
            </a:extLst>
          </p:cNvPr>
          <p:cNvSpPr>
            <a:spLocks noGrp="1"/>
          </p:cNvSpPr>
          <p:nvPr>
            <p:ph type="title"/>
          </p:nvPr>
        </p:nvSpPr>
        <p:spPr/>
        <p:txBody>
          <a:bodyPr/>
          <a:lstStyle/>
          <a:p>
            <a:r>
              <a:rPr lang="en-US" dirty="0"/>
              <a:t>Knowledge Sharing</a:t>
            </a:r>
          </a:p>
        </p:txBody>
      </p:sp>
      <p:sp>
        <p:nvSpPr>
          <p:cNvPr id="3" name="Content Placeholder 2">
            <a:extLst>
              <a:ext uri="{FF2B5EF4-FFF2-40B4-BE49-F238E27FC236}">
                <a16:creationId xmlns:a16="http://schemas.microsoft.com/office/drawing/2014/main" id="{3D013C52-C949-2640-B0E2-3C13AA7BD47D}"/>
              </a:ext>
            </a:extLst>
          </p:cNvPr>
          <p:cNvSpPr>
            <a:spLocks noGrp="1"/>
          </p:cNvSpPr>
          <p:nvPr>
            <p:ph idx="1"/>
          </p:nvPr>
        </p:nvSpPr>
        <p:spPr>
          <a:xfrm>
            <a:off x="609599" y="1600201"/>
            <a:ext cx="10860505" cy="3917032"/>
          </a:xfrm>
        </p:spPr>
        <p:txBody>
          <a:bodyPr>
            <a:normAutofit/>
          </a:bodyPr>
          <a:lstStyle/>
          <a:p>
            <a:pPr marL="0" indent="0">
              <a:buNone/>
            </a:pPr>
            <a:endParaRPr lang="en-GB" b="1" dirty="0"/>
          </a:p>
          <a:p>
            <a:pPr marL="0" indent="0">
              <a:buNone/>
            </a:pP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7CF97D4C-06F7-6349-B46B-AAC9F4284547}"/>
              </a:ext>
            </a:extLst>
          </p:cNvPr>
          <p:cNvSpPr>
            <a:spLocks noGrp="1"/>
          </p:cNvSpPr>
          <p:nvPr>
            <p:ph type="sldNum" sz="quarter" idx="12"/>
          </p:nvPr>
        </p:nvSpPr>
        <p:spPr/>
        <p:txBody>
          <a:bodyPr/>
          <a:lstStyle/>
          <a:p>
            <a:fld id="{3D165440-4880-415F-9146-4793BDD623F8}" type="slidenum">
              <a:rPr lang="en-GB" smtClean="0"/>
              <a:t>8</a:t>
            </a:fld>
            <a:endParaRPr lang="en-GB"/>
          </a:p>
        </p:txBody>
      </p:sp>
      <p:sp>
        <p:nvSpPr>
          <p:cNvPr id="7" name="Rectangle 6">
            <a:extLst>
              <a:ext uri="{FF2B5EF4-FFF2-40B4-BE49-F238E27FC236}">
                <a16:creationId xmlns:a16="http://schemas.microsoft.com/office/drawing/2014/main" id="{9AD803B7-55CD-BE40-AABC-C0C53F7A1669}"/>
              </a:ext>
            </a:extLst>
          </p:cNvPr>
          <p:cNvSpPr/>
          <p:nvPr/>
        </p:nvSpPr>
        <p:spPr>
          <a:xfrm>
            <a:off x="609598" y="1249174"/>
            <a:ext cx="10860505" cy="3539430"/>
          </a:xfrm>
          <a:prstGeom prst="rect">
            <a:avLst/>
          </a:prstGeom>
        </p:spPr>
        <p:txBody>
          <a:bodyPr wrap="square">
            <a:spAutoFit/>
          </a:bodyPr>
          <a:lstStyle/>
          <a:p>
            <a:endParaRPr lang="en-US" sz="1600" dirty="0"/>
          </a:p>
          <a:p>
            <a:r>
              <a:rPr lang="en-US" sz="1600" b="1" dirty="0"/>
              <a:t>Cognitive Limitations </a:t>
            </a:r>
            <a:br>
              <a:rPr lang="en-US" sz="1600" b="1" dirty="0"/>
            </a:br>
            <a:r>
              <a:rPr lang="en-US" sz="1600" dirty="0"/>
              <a:t>the way experts store and process information, impeding them to share that expertise with others regardless of whether or not they are motivated to do so. </a:t>
            </a:r>
          </a:p>
          <a:p>
            <a:br>
              <a:rPr lang="en-US" sz="1600" dirty="0"/>
            </a:br>
            <a:r>
              <a:rPr lang="en-US" sz="1600" b="1" dirty="0"/>
              <a:t>Motivational Limitations </a:t>
            </a:r>
            <a:endParaRPr lang="en-US" sz="1600" dirty="0"/>
          </a:p>
          <a:p>
            <a:r>
              <a:rPr lang="en-US" sz="1600" dirty="0"/>
              <a:t>Relate to the appraisal and reward systems and/or internal competition between individuals, teams and units. Knowledge transfer requires resources of time and energy and the lack of company understanding and policy disturb the process as personnel need to be compensated for the invested time in knowledge sharing and conversations.</a:t>
            </a:r>
          </a:p>
          <a:p>
            <a:endParaRPr lang="en-US" sz="1600" dirty="0"/>
          </a:p>
          <a:p>
            <a:endParaRPr lang="en-US" sz="1600" dirty="0"/>
          </a:p>
          <a:p>
            <a:r>
              <a:rPr lang="en-US" sz="1600" dirty="0"/>
              <a:t>Motivational issues can be addressed by reducing competition between groups, allowing communities of practice to evolve (</a:t>
            </a:r>
            <a:r>
              <a:rPr lang="en-US" sz="1600" dirty="0" err="1"/>
              <a:t>CoP</a:t>
            </a:r>
            <a:r>
              <a:rPr lang="en-US" sz="1600" dirty="0"/>
              <a:t>), deemphasizing status hierarchies, and increasing incentives to share expertise with others.</a:t>
            </a:r>
          </a:p>
          <a:p>
            <a:endParaRPr lang="en-US" sz="1600" dirty="0"/>
          </a:p>
        </p:txBody>
      </p:sp>
    </p:spTree>
    <p:extLst>
      <p:ext uri="{BB962C8B-B14F-4D97-AF65-F5344CB8AC3E}">
        <p14:creationId xmlns:p14="http://schemas.microsoft.com/office/powerpoint/2010/main" val="35430138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F747-41BA-7247-A739-A2C4676015C9}"/>
              </a:ext>
            </a:extLst>
          </p:cNvPr>
          <p:cNvSpPr>
            <a:spLocks noGrp="1"/>
          </p:cNvSpPr>
          <p:nvPr>
            <p:ph type="title"/>
          </p:nvPr>
        </p:nvSpPr>
        <p:spPr/>
        <p:txBody>
          <a:bodyPr/>
          <a:lstStyle/>
          <a:p>
            <a:r>
              <a:rPr lang="en-US" dirty="0"/>
              <a:t>Knowledge Sharing</a:t>
            </a:r>
          </a:p>
        </p:txBody>
      </p:sp>
      <p:sp>
        <p:nvSpPr>
          <p:cNvPr id="3" name="Content Placeholder 2">
            <a:extLst>
              <a:ext uri="{FF2B5EF4-FFF2-40B4-BE49-F238E27FC236}">
                <a16:creationId xmlns:a16="http://schemas.microsoft.com/office/drawing/2014/main" id="{3D013C52-C949-2640-B0E2-3C13AA7BD47D}"/>
              </a:ext>
            </a:extLst>
          </p:cNvPr>
          <p:cNvSpPr>
            <a:spLocks noGrp="1"/>
          </p:cNvSpPr>
          <p:nvPr>
            <p:ph idx="1"/>
          </p:nvPr>
        </p:nvSpPr>
        <p:spPr>
          <a:xfrm>
            <a:off x="609599" y="1600201"/>
            <a:ext cx="10860505" cy="3917032"/>
          </a:xfrm>
        </p:spPr>
        <p:txBody>
          <a:bodyPr>
            <a:normAutofit/>
          </a:bodyPr>
          <a:lstStyle/>
          <a:p>
            <a:pPr marL="0" indent="0">
              <a:buNone/>
            </a:pPr>
            <a:endParaRPr lang="en-GB" b="1" dirty="0"/>
          </a:p>
          <a:p>
            <a:pPr marL="0" indent="0">
              <a:buNone/>
            </a:pP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7CF97D4C-06F7-6349-B46B-AAC9F4284547}"/>
              </a:ext>
            </a:extLst>
          </p:cNvPr>
          <p:cNvSpPr>
            <a:spLocks noGrp="1"/>
          </p:cNvSpPr>
          <p:nvPr>
            <p:ph type="sldNum" sz="quarter" idx="12"/>
          </p:nvPr>
        </p:nvSpPr>
        <p:spPr/>
        <p:txBody>
          <a:bodyPr/>
          <a:lstStyle/>
          <a:p>
            <a:fld id="{3D165440-4880-415F-9146-4793BDD623F8}" type="slidenum">
              <a:rPr lang="en-GB" smtClean="0"/>
              <a:t>9</a:t>
            </a:fld>
            <a:endParaRPr lang="en-GB"/>
          </a:p>
        </p:txBody>
      </p:sp>
      <p:sp>
        <p:nvSpPr>
          <p:cNvPr id="7" name="Rectangle 6">
            <a:extLst>
              <a:ext uri="{FF2B5EF4-FFF2-40B4-BE49-F238E27FC236}">
                <a16:creationId xmlns:a16="http://schemas.microsoft.com/office/drawing/2014/main" id="{9AD803B7-55CD-BE40-AABC-C0C53F7A1669}"/>
              </a:ext>
            </a:extLst>
          </p:cNvPr>
          <p:cNvSpPr/>
          <p:nvPr/>
        </p:nvSpPr>
        <p:spPr>
          <a:xfrm>
            <a:off x="609599" y="1249174"/>
            <a:ext cx="5757772" cy="3785652"/>
          </a:xfrm>
          <a:prstGeom prst="rect">
            <a:avLst/>
          </a:prstGeom>
        </p:spPr>
        <p:txBody>
          <a:bodyPr wrap="square">
            <a:spAutoFit/>
          </a:bodyPr>
          <a:lstStyle/>
          <a:p>
            <a:r>
              <a:rPr lang="en-US" sz="1600" b="1" dirty="0"/>
              <a:t>Communities of Practice</a:t>
            </a:r>
          </a:p>
          <a:p>
            <a:endParaRPr lang="en-US" sz="1600" b="1" dirty="0"/>
          </a:p>
          <a:p>
            <a:r>
              <a:rPr lang="en-US" sz="1600" dirty="0"/>
              <a:t>A successful example of sharing and transferring knowledge practice will be presented the Communities of Practice. </a:t>
            </a:r>
          </a:p>
          <a:p>
            <a:endParaRPr lang="en-US" sz="1600" dirty="0"/>
          </a:p>
          <a:p>
            <a:r>
              <a:rPr lang="en-US" sz="1600" dirty="0"/>
              <a:t>The definition of a community of practice is:</a:t>
            </a:r>
            <a:br>
              <a:rPr lang="en-US" sz="1600" dirty="0"/>
            </a:br>
            <a:br>
              <a:rPr lang="en-US" sz="1600" dirty="0"/>
            </a:br>
            <a:r>
              <a:rPr lang="en-US" sz="1600" dirty="0"/>
              <a:t> </a:t>
            </a:r>
            <a:r>
              <a:rPr lang="en-US" sz="1600" b="1" i="1" dirty="0"/>
              <a:t>"a group of people who share a concern, a set of problems, or a passion about a topic, and who deepen their knowledge and expertise in an area by interacting on an ongoing basis”.</a:t>
            </a:r>
          </a:p>
          <a:p>
            <a:pPr algn="r"/>
            <a:r>
              <a:rPr lang="en-US" sz="1600" b="1" i="1" dirty="0"/>
              <a:t>(Etienne, 2000)</a:t>
            </a:r>
          </a:p>
          <a:p>
            <a:br>
              <a:rPr lang="en-US" sz="1600" dirty="0"/>
            </a:br>
            <a:r>
              <a:rPr lang="en-US" sz="1600" dirty="0"/>
              <a:t>These groups tend to interact regularly by meeting face-to-face or relying on technology to facilitate discussion and due to their members’ desire to exchange knowledge.</a:t>
            </a:r>
          </a:p>
        </p:txBody>
      </p:sp>
      <p:pic>
        <p:nvPicPr>
          <p:cNvPr id="5" name="Picture 4">
            <a:extLst>
              <a:ext uri="{FF2B5EF4-FFF2-40B4-BE49-F238E27FC236}">
                <a16:creationId xmlns:a16="http://schemas.microsoft.com/office/drawing/2014/main" id="{6C458D9E-2DF8-714E-B24B-42A576141968}"/>
              </a:ext>
            </a:extLst>
          </p:cNvPr>
          <p:cNvPicPr>
            <a:picLocks noChangeAspect="1"/>
          </p:cNvPicPr>
          <p:nvPr/>
        </p:nvPicPr>
        <p:blipFill>
          <a:blip r:embed="rId2"/>
          <a:stretch>
            <a:fillRect/>
          </a:stretch>
        </p:blipFill>
        <p:spPr>
          <a:xfrm>
            <a:off x="7318548" y="1249174"/>
            <a:ext cx="4842712" cy="3567376"/>
          </a:xfrm>
          <a:prstGeom prst="rect">
            <a:avLst/>
          </a:prstGeom>
        </p:spPr>
      </p:pic>
    </p:spTree>
    <p:extLst>
      <p:ext uri="{BB962C8B-B14F-4D97-AF65-F5344CB8AC3E}">
        <p14:creationId xmlns:p14="http://schemas.microsoft.com/office/powerpoint/2010/main" val="37285759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D720-E306-1F47-8C83-86390453B86F}"/>
              </a:ext>
            </a:extLst>
          </p:cNvPr>
          <p:cNvSpPr>
            <a:spLocks noGrp="1"/>
          </p:cNvSpPr>
          <p:nvPr>
            <p:ph type="title"/>
          </p:nvPr>
        </p:nvSpPr>
        <p:spPr/>
        <p:txBody>
          <a:bodyPr>
            <a:normAutofit/>
          </a:bodyPr>
          <a:lstStyle/>
          <a:p>
            <a:r>
              <a:rPr lang="en-US" dirty="0"/>
              <a:t>Knowledge Information Management</a:t>
            </a:r>
          </a:p>
        </p:txBody>
      </p:sp>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10</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1" y="1535051"/>
            <a:ext cx="12240401" cy="4524315"/>
          </a:xfrm>
          <a:prstGeom prst="rect">
            <a:avLst/>
          </a:prstGeom>
          <a:noFill/>
        </p:spPr>
        <p:txBody>
          <a:bodyPr wrap="square" rtlCol="0">
            <a:spAutoFit/>
          </a:bodyPr>
          <a:lstStyle/>
          <a:p>
            <a:r>
              <a:rPr lang="en-US" sz="1400" b="1" dirty="0"/>
              <a:t>Knowledge Management and its Relationship to Learning Processes</a:t>
            </a:r>
          </a:p>
          <a:p>
            <a:pPr marL="171450" indent="-171450">
              <a:buFont typeface="Arial" panose="020B0604020202020204" pitchFamily="34" charset="0"/>
              <a:buChar char="•"/>
            </a:pPr>
            <a:endParaRPr lang="en-US" sz="1400" b="1" dirty="0"/>
          </a:p>
          <a:p>
            <a:pPr marL="171450" indent="-171450">
              <a:buFont typeface="Arial" panose="020B0604020202020204" pitchFamily="34" charset="0"/>
              <a:buChar char="•"/>
            </a:pPr>
            <a:r>
              <a:rPr lang="en-US" sz="1400" dirty="0"/>
              <a:t>Knowledge management is a technique for codifying tacit knowledge, and for making it widely available.</a:t>
            </a:r>
            <a:br>
              <a:rPr lang="en-US" sz="1400" dirty="0"/>
            </a:br>
            <a:endParaRPr lang="en-US" sz="1400" dirty="0"/>
          </a:p>
          <a:p>
            <a:pPr marL="171450" indent="-171450">
              <a:buFont typeface="Arial" panose="020B0604020202020204" pitchFamily="34" charset="0"/>
              <a:buChar char="•"/>
            </a:pPr>
            <a:r>
              <a:rPr lang="en-US" sz="1400" dirty="0"/>
              <a:t>Despite being regarded as technology-based, KM depends for its success on the ability of people to acquire new knowledge through learning.</a:t>
            </a:r>
          </a:p>
          <a:p>
            <a:pPr marL="171450" indent="-171450">
              <a:buFont typeface="Arial" panose="020B0604020202020204" pitchFamily="34" charset="0"/>
              <a:buChar char="•"/>
            </a:pPr>
            <a:endParaRPr lang="en-US" sz="1400" dirty="0"/>
          </a:p>
          <a:p>
            <a:pPr marL="171450" indent="-171450">
              <a:buFont typeface="Arial" panose="020B0604020202020204" pitchFamily="34" charset="0"/>
              <a:buChar char="•"/>
            </a:pPr>
            <a:r>
              <a:rPr lang="en-US" sz="1400" dirty="0"/>
              <a:t>Double-loop learning supports dissemination of knowledge. It occurs when an error is detected and corrected in a way that involves modifying underlying norms, policies and objectives, enabling the whole to benefit from the learning.</a:t>
            </a:r>
            <a:br>
              <a:rPr lang="en-US" sz="1400" dirty="0"/>
            </a:br>
            <a:endParaRPr lang="en-US" sz="1400" dirty="0"/>
          </a:p>
          <a:p>
            <a:pPr marL="171450" indent="-171450">
              <a:buFont typeface="Arial" panose="020B0604020202020204" pitchFamily="34" charset="0"/>
              <a:buChar char="•"/>
            </a:pPr>
            <a:r>
              <a:rPr lang="en-US" sz="1400" dirty="0"/>
              <a:t>Individuals may see knowledge management as a threat to their powerbase or they may lack the experience/context that enables them to acquire new knowledge in a particular situation.</a:t>
            </a:r>
            <a:br>
              <a:rPr lang="en-US" sz="1400" dirty="0"/>
            </a:br>
            <a:endParaRPr lang="en-US" sz="1400" dirty="0"/>
          </a:p>
          <a:p>
            <a:pPr marL="171450" indent="-171450">
              <a:buFont typeface="Arial" panose="020B0604020202020204" pitchFamily="34" charset="0"/>
              <a:buChar char="•"/>
            </a:pPr>
            <a:r>
              <a:rPr lang="en-US" sz="1400" dirty="0" err="1"/>
              <a:t>Organisations</a:t>
            </a:r>
            <a:r>
              <a:rPr lang="en-US" sz="1400" dirty="0"/>
              <a:t> may not </a:t>
            </a:r>
            <a:r>
              <a:rPr lang="en-US" sz="1400" dirty="0" err="1"/>
              <a:t>recognise</a:t>
            </a:r>
            <a:r>
              <a:rPr lang="en-US" sz="1400" dirty="0"/>
              <a:t> the value of their knowledge assets or may not have the culture, language or processes in place to support the creation and dissemination of knowledge.</a:t>
            </a:r>
            <a:br>
              <a:rPr lang="en-US" sz="1400" dirty="0"/>
            </a:br>
            <a:endParaRPr lang="en-US" sz="1400" dirty="0"/>
          </a:p>
          <a:p>
            <a:pPr marL="171450" indent="-171450">
              <a:buFont typeface="Arial" panose="020B0604020202020204" pitchFamily="34" charset="0"/>
              <a:buChar char="•"/>
            </a:pPr>
            <a:r>
              <a:rPr lang="en-US" sz="1400" dirty="0"/>
              <a:t>Knowledge management is a strategic process that needs to be aligned with other elements of business strategy, compensation mechanisms</a:t>
            </a:r>
            <a:r>
              <a:rPr lang="en-US" sz="1400"/>
              <a:t>, reporting </a:t>
            </a:r>
            <a:r>
              <a:rPr lang="en-US" sz="1400" dirty="0"/>
              <a:t>structure and the technology processes that are necessary to capture and disseminate </a:t>
            </a:r>
            <a:r>
              <a:rPr lang="en-US" sz="1400"/>
              <a:t>knowledge.</a:t>
            </a:r>
            <a:br>
              <a:rPr lang="en-US" sz="1400"/>
            </a:br>
            <a:endParaRPr lang="en-US" sz="1400" dirty="0"/>
          </a:p>
          <a:p>
            <a:pPr marL="171450" indent="-171450">
              <a:buFont typeface="Arial" panose="020B0604020202020204" pitchFamily="34" charset="0"/>
              <a:buChar char="•"/>
            </a:pPr>
            <a:r>
              <a:rPr lang="en-US" sz="1400" dirty="0"/>
              <a:t>Collaboration through knowledge communities is an effective way to encourage sharing and development of personal knowledge.</a:t>
            </a:r>
          </a:p>
          <a:p>
            <a:r>
              <a:rPr lang="en-US" sz="2200" dirty="0"/>
              <a:t>  </a:t>
            </a:r>
          </a:p>
        </p:txBody>
      </p:sp>
    </p:spTree>
    <p:extLst>
      <p:ext uri="{BB962C8B-B14F-4D97-AF65-F5344CB8AC3E}">
        <p14:creationId xmlns:p14="http://schemas.microsoft.com/office/powerpoint/2010/main" val="41588788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D720-E306-1F47-8C83-86390453B86F}"/>
              </a:ext>
            </a:extLst>
          </p:cNvPr>
          <p:cNvSpPr>
            <a:spLocks noGrp="1"/>
          </p:cNvSpPr>
          <p:nvPr>
            <p:ph type="title"/>
          </p:nvPr>
        </p:nvSpPr>
        <p:spPr/>
        <p:txBody>
          <a:bodyPr>
            <a:normAutofit/>
          </a:bodyPr>
          <a:lstStyle/>
          <a:p>
            <a:r>
              <a:rPr lang="en-US" dirty="0"/>
              <a:t>BMSK5006 - Assignment Overview</a:t>
            </a:r>
          </a:p>
        </p:txBody>
      </p:sp>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304800" y="1535051"/>
            <a:ext cx="11486148" cy="2308324"/>
          </a:xfrm>
          <a:prstGeom prst="rect">
            <a:avLst/>
          </a:prstGeom>
          <a:noFill/>
        </p:spPr>
        <p:txBody>
          <a:bodyPr wrap="square" rtlCol="0">
            <a:spAutoFit/>
          </a:bodyPr>
          <a:lstStyle/>
          <a:p>
            <a:r>
              <a:rPr lang="en-GB" b="1" dirty="0"/>
              <a:t>Provide an evaluation of the concept and importance of knowledge management in the context of an organisation’s knowledge assets </a:t>
            </a:r>
            <a:endParaRPr lang="en-GB" dirty="0"/>
          </a:p>
          <a:p>
            <a:r>
              <a:rPr lang="en-GB" dirty="0"/>
              <a:t> </a:t>
            </a:r>
          </a:p>
          <a:p>
            <a:r>
              <a:rPr lang="en-GB" dirty="0"/>
              <a:t>Explain the relationship between data, information and knowledge.  </a:t>
            </a:r>
            <a:br>
              <a:rPr lang="en-GB" dirty="0"/>
            </a:br>
            <a:r>
              <a:rPr lang="en-GB" dirty="0"/>
              <a:t>Explain the relationship between individual knowledge and organisational knowledge.    </a:t>
            </a:r>
            <a:br>
              <a:rPr lang="en-GB" dirty="0"/>
            </a:br>
            <a:r>
              <a:rPr lang="en-GB" dirty="0"/>
              <a:t>Apply analysis and modelling techniques to identify knowledge assets.  </a:t>
            </a:r>
            <a:br>
              <a:rPr lang="en-GB" dirty="0"/>
            </a:br>
            <a:r>
              <a:rPr lang="en-GB" dirty="0"/>
              <a:t>Evaluate actual and potential knowledge assets.  Provide a rationale for capturing and managing knowledge.  </a:t>
            </a:r>
          </a:p>
          <a:p>
            <a:r>
              <a:rPr lang="en-GB" dirty="0"/>
              <a:t> </a:t>
            </a:r>
          </a:p>
        </p:txBody>
      </p:sp>
    </p:spTree>
    <p:extLst>
      <p:ext uri="{BB962C8B-B14F-4D97-AF65-F5344CB8AC3E}">
        <p14:creationId xmlns:p14="http://schemas.microsoft.com/office/powerpoint/2010/main" val="1621942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D720-E306-1F47-8C83-86390453B86F}"/>
              </a:ext>
            </a:extLst>
          </p:cNvPr>
          <p:cNvSpPr>
            <a:spLocks noGrp="1"/>
          </p:cNvSpPr>
          <p:nvPr>
            <p:ph type="title"/>
          </p:nvPr>
        </p:nvSpPr>
        <p:spPr/>
        <p:txBody>
          <a:bodyPr>
            <a:normAutofit/>
          </a:bodyPr>
          <a:lstStyle/>
          <a:p>
            <a:r>
              <a:rPr lang="en-US" dirty="0"/>
              <a:t>BMSK5006 - Assignment Overview</a:t>
            </a:r>
          </a:p>
        </p:txBody>
      </p:sp>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12</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304800" y="1535051"/>
            <a:ext cx="11486148" cy="1754326"/>
          </a:xfrm>
          <a:prstGeom prst="rect">
            <a:avLst/>
          </a:prstGeom>
          <a:noFill/>
        </p:spPr>
        <p:txBody>
          <a:bodyPr wrap="square" rtlCol="0">
            <a:spAutoFit/>
          </a:bodyPr>
          <a:lstStyle/>
          <a:p>
            <a:r>
              <a:rPr lang="en-GB" b="1" dirty="0"/>
              <a:t>Demonstrate an understanding of important knowledge management processes in the context of organisational development </a:t>
            </a:r>
            <a:endParaRPr lang="en-GB" dirty="0"/>
          </a:p>
          <a:p>
            <a:r>
              <a:rPr lang="en-GB" dirty="0"/>
              <a:t> </a:t>
            </a:r>
          </a:p>
          <a:p>
            <a:r>
              <a:rPr lang="en-GB" dirty="0"/>
              <a:t>Explain what is required to create, store, apply and integrate knowledge.   </a:t>
            </a:r>
            <a:br>
              <a:rPr lang="en-GB" dirty="0"/>
            </a:br>
            <a:r>
              <a:rPr lang="en-GB" dirty="0"/>
              <a:t>Consider the importance of Intellectual Property rights. </a:t>
            </a:r>
          </a:p>
          <a:p>
            <a:r>
              <a:rPr lang="en-GB" dirty="0"/>
              <a:t> </a:t>
            </a:r>
          </a:p>
        </p:txBody>
      </p:sp>
    </p:spTree>
    <p:extLst>
      <p:ext uri="{BB962C8B-B14F-4D97-AF65-F5344CB8AC3E}">
        <p14:creationId xmlns:p14="http://schemas.microsoft.com/office/powerpoint/2010/main" val="403990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D720-E306-1F47-8C83-86390453B86F}"/>
              </a:ext>
            </a:extLst>
          </p:cNvPr>
          <p:cNvSpPr>
            <a:spLocks noGrp="1"/>
          </p:cNvSpPr>
          <p:nvPr>
            <p:ph type="title"/>
          </p:nvPr>
        </p:nvSpPr>
        <p:spPr/>
        <p:txBody>
          <a:bodyPr>
            <a:normAutofit/>
          </a:bodyPr>
          <a:lstStyle/>
          <a:p>
            <a:r>
              <a:rPr lang="en-US" dirty="0"/>
              <a:t>BMSK5006 - Assignment Overview</a:t>
            </a:r>
          </a:p>
        </p:txBody>
      </p:sp>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13</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304800" y="1535051"/>
            <a:ext cx="11486148" cy="3970318"/>
          </a:xfrm>
          <a:prstGeom prst="rect">
            <a:avLst/>
          </a:prstGeom>
          <a:noFill/>
        </p:spPr>
        <p:txBody>
          <a:bodyPr wrap="square" rtlCol="0">
            <a:spAutoFit/>
          </a:bodyPr>
          <a:lstStyle/>
          <a:p>
            <a:pPr lvl="0"/>
            <a:r>
              <a:rPr lang="en-GB" b="1" dirty="0"/>
              <a:t>Provide a framework for establishing a knowledge management culture </a:t>
            </a:r>
            <a:endParaRPr lang="en-GB" dirty="0"/>
          </a:p>
          <a:p>
            <a:r>
              <a:rPr lang="en-GB" dirty="0"/>
              <a:t> </a:t>
            </a:r>
          </a:p>
          <a:p>
            <a:r>
              <a:rPr lang="en-GB" dirty="0"/>
              <a:t>Explain the contribution knowledge assets have on an organisation.  </a:t>
            </a:r>
            <a:br>
              <a:rPr lang="en-GB" dirty="0"/>
            </a:br>
            <a:r>
              <a:rPr lang="en-GB" dirty="0"/>
              <a:t>Evaluate the knowledge requirements for the organisation.  </a:t>
            </a:r>
            <a:br>
              <a:rPr lang="en-GB" dirty="0"/>
            </a:br>
            <a:r>
              <a:rPr lang="en-GB" dirty="0"/>
              <a:t>Evaluate the organisation’s framework for enabling knowledge sharing.  </a:t>
            </a:r>
            <a:br>
              <a:rPr lang="en-GB" dirty="0"/>
            </a:br>
            <a:r>
              <a:rPr lang="en-GB" dirty="0"/>
              <a:t>Recommend improvements to the current framework. </a:t>
            </a:r>
          </a:p>
          <a:p>
            <a:r>
              <a:rPr lang="en-GB" dirty="0"/>
              <a:t> </a:t>
            </a:r>
          </a:p>
          <a:p>
            <a:r>
              <a:rPr lang="en-GB" dirty="0"/>
              <a:t>Demonstrate that you have an understanding of the concept and importance of knowledge management in terms of an organisation’s knowledge assets and their management (control/administration). Identify the key knowledge and information required for operational efficiency within the applicable organisation. </a:t>
            </a:r>
            <a:br>
              <a:rPr lang="en-GB" dirty="0"/>
            </a:br>
            <a:endParaRPr lang="en-GB" dirty="0"/>
          </a:p>
          <a:p>
            <a:r>
              <a:rPr lang="en-GB" dirty="0"/>
              <a:t>What factors specific to this particular workplace context should be considered? </a:t>
            </a:r>
          </a:p>
          <a:p>
            <a:r>
              <a:rPr lang="en-GB" dirty="0"/>
              <a:t>Are there any key knowledge management processes currently not in operation that could be applied? </a:t>
            </a:r>
          </a:p>
          <a:p>
            <a:r>
              <a:rPr lang="en-GB" dirty="0"/>
              <a:t>What steps would you take to further develop a framework for establishing a knowledge management culture?</a:t>
            </a:r>
          </a:p>
        </p:txBody>
      </p:sp>
    </p:spTree>
    <p:extLst>
      <p:ext uri="{BB962C8B-B14F-4D97-AF65-F5344CB8AC3E}">
        <p14:creationId xmlns:p14="http://schemas.microsoft.com/office/powerpoint/2010/main" val="1152400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D720-E306-1F47-8C83-86390453B86F}"/>
              </a:ext>
            </a:extLst>
          </p:cNvPr>
          <p:cNvSpPr>
            <a:spLocks noGrp="1"/>
          </p:cNvSpPr>
          <p:nvPr>
            <p:ph type="title"/>
          </p:nvPr>
        </p:nvSpPr>
        <p:spPr/>
        <p:txBody>
          <a:bodyPr/>
          <a:lstStyle/>
          <a:p>
            <a:r>
              <a:rPr lang="en-US" dirty="0"/>
              <a:t>Knowledge Sharing</a:t>
            </a:r>
          </a:p>
        </p:txBody>
      </p:sp>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1123121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D720-E306-1F47-8C83-86390453B86F}"/>
              </a:ext>
            </a:extLst>
          </p:cNvPr>
          <p:cNvSpPr>
            <a:spLocks noGrp="1"/>
          </p:cNvSpPr>
          <p:nvPr>
            <p:ph type="title"/>
          </p:nvPr>
        </p:nvSpPr>
        <p:spPr/>
        <p:txBody>
          <a:bodyPr/>
          <a:lstStyle/>
          <a:p>
            <a:r>
              <a:rPr lang="en-US" dirty="0"/>
              <a:t>Knowledge Management Systems</a:t>
            </a:r>
          </a:p>
        </p:txBody>
      </p:sp>
      <p:sp>
        <p:nvSpPr>
          <p:cNvPr id="3" name="Content Placeholder 2">
            <a:extLst>
              <a:ext uri="{FF2B5EF4-FFF2-40B4-BE49-F238E27FC236}">
                <a16:creationId xmlns:a16="http://schemas.microsoft.com/office/drawing/2014/main" id="{6A83E8FD-282C-674B-8B26-9ECE77EFA707}"/>
              </a:ext>
            </a:extLst>
          </p:cNvPr>
          <p:cNvSpPr>
            <a:spLocks noGrp="1"/>
          </p:cNvSpPr>
          <p:nvPr>
            <p:ph idx="1"/>
          </p:nvPr>
        </p:nvSpPr>
        <p:spPr>
          <a:xfrm>
            <a:off x="475488" y="1255776"/>
            <a:ext cx="11106912" cy="4261457"/>
          </a:xfrm>
        </p:spPr>
        <p:txBody>
          <a:bodyPr>
            <a:normAutofit fontScale="47500" lnSpcReduction="20000"/>
          </a:bodyPr>
          <a:lstStyle/>
          <a:p>
            <a:pPr marL="0" indent="0">
              <a:buNone/>
            </a:pPr>
            <a:r>
              <a:rPr lang="en-US" sz="5100" b="1" dirty="0"/>
              <a:t>Homework</a:t>
            </a:r>
            <a:br>
              <a:rPr lang="en-US" sz="5100" b="1" dirty="0"/>
            </a:br>
            <a:endParaRPr lang="en-US" sz="5100" b="1" dirty="0"/>
          </a:p>
          <a:p>
            <a:pPr marL="0" indent="0">
              <a:buNone/>
            </a:pPr>
            <a:r>
              <a:rPr lang="en-GB" sz="3400" b="1" u="sng" dirty="0"/>
              <a:t>Explain</a:t>
            </a:r>
            <a:r>
              <a:rPr lang="en-GB" sz="3400" dirty="0"/>
              <a:t> the contribution knowledge assets have on an organisation </a:t>
            </a:r>
          </a:p>
          <a:p>
            <a:pPr marL="0" indent="0">
              <a:buNone/>
            </a:pPr>
            <a:endParaRPr lang="en-GB" sz="3400" dirty="0"/>
          </a:p>
          <a:p>
            <a:r>
              <a:rPr lang="en-GB" sz="3400" dirty="0"/>
              <a:t>Develop flow diagram for an organisation:</a:t>
            </a:r>
            <a:br>
              <a:rPr lang="en-GB" sz="3400" dirty="0"/>
            </a:br>
            <a:endParaRPr lang="en-GB" sz="3400" dirty="0"/>
          </a:p>
          <a:p>
            <a:pPr lvl="1"/>
            <a:r>
              <a:rPr lang="en-GB" sz="3400" dirty="0"/>
              <a:t>Consider:</a:t>
            </a:r>
          </a:p>
          <a:p>
            <a:pPr marL="971550" lvl="1" indent="-514350">
              <a:buFont typeface="+mj-lt"/>
              <a:buAutoNum type="arabicPeriod"/>
            </a:pPr>
            <a:r>
              <a:rPr lang="en-GB" sz="3400" dirty="0"/>
              <a:t>Human knowledge assets  - capabilities of the individuals </a:t>
            </a:r>
          </a:p>
          <a:p>
            <a:pPr marL="971550" lvl="1" indent="-514350">
              <a:buFont typeface="+mj-lt"/>
              <a:buAutoNum type="arabicPeriod"/>
            </a:pPr>
            <a:r>
              <a:rPr lang="en-GB" sz="3400" dirty="0"/>
              <a:t>Structural knowledge assets - organizational capabilities to meet market requirements </a:t>
            </a:r>
          </a:p>
          <a:p>
            <a:pPr marL="971550" lvl="1" indent="-514350">
              <a:buFont typeface="+mj-lt"/>
              <a:buAutoNum type="arabicPeriod"/>
            </a:pPr>
            <a:r>
              <a:rPr lang="en-GB" sz="3400" dirty="0"/>
              <a:t>Market knowledge assets - to knowledge about the market, the company's clients, partners, competitors.</a:t>
            </a:r>
            <a:endParaRPr lang="en-GB" sz="3400" b="1" dirty="0"/>
          </a:p>
          <a:p>
            <a:pPr marL="0" indent="0">
              <a:buNone/>
            </a:pPr>
            <a:endParaRPr lang="en-GB" sz="3400" dirty="0"/>
          </a:p>
          <a:p>
            <a:pPr marL="0" indent="0">
              <a:buNone/>
            </a:pPr>
            <a:r>
              <a:rPr lang="en-GB" sz="3400" dirty="0"/>
              <a:t>Evaluate the knowledge requirements for your organisation</a:t>
            </a:r>
          </a:p>
          <a:p>
            <a:endParaRPr lang="en-GB" sz="3400" dirty="0"/>
          </a:p>
          <a:p>
            <a:pPr marL="0" indent="0">
              <a:buNone/>
            </a:pPr>
            <a:r>
              <a:rPr lang="en-GB" sz="3400" dirty="0"/>
              <a:t>What is required to create a Knowledge Sharing Culture</a:t>
            </a:r>
          </a:p>
          <a:p>
            <a:endParaRPr lang="en-GB" sz="3400" dirty="0"/>
          </a:p>
          <a:p>
            <a:pPr marL="0" indent="0">
              <a:buNone/>
            </a:pPr>
            <a:r>
              <a:rPr lang="en-GB" sz="3400" dirty="0"/>
              <a:t>Identify &amp; expand on 6 criteria for chosen organisation</a:t>
            </a:r>
          </a:p>
        </p:txBody>
      </p:sp>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15</a:t>
            </a:fld>
            <a:endParaRPr lang="en-GB"/>
          </a:p>
        </p:txBody>
      </p:sp>
    </p:spTree>
    <p:extLst>
      <p:ext uri="{BB962C8B-B14F-4D97-AF65-F5344CB8AC3E}">
        <p14:creationId xmlns:p14="http://schemas.microsoft.com/office/powerpoint/2010/main" val="24763012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19072</TotalTime>
  <Words>1149</Words>
  <Application>Microsoft Macintosh PowerPoint</Application>
  <PresentationFormat>Widescreen</PresentationFormat>
  <Paragraphs>134</Paragraphs>
  <Slides>15</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Myriad Pro</vt:lpstr>
      <vt:lpstr>20140311PresentationUWTSDTemplate</vt:lpstr>
      <vt:lpstr>BA Management Skills for the Workplace BMSK5006</vt:lpstr>
      <vt:lpstr>Knowledge Sharing</vt:lpstr>
      <vt:lpstr>Knowledge Sharing</vt:lpstr>
      <vt:lpstr>Knowledge Sharing</vt:lpstr>
      <vt:lpstr>Knowledge Sharing</vt:lpstr>
      <vt:lpstr>Knowledge Sharing</vt:lpstr>
      <vt:lpstr>Knowledge Sharing</vt:lpstr>
      <vt:lpstr>Knowledge Sharing</vt:lpstr>
      <vt:lpstr>Knowledge Sharing</vt:lpstr>
      <vt:lpstr>Knowledge Information Management</vt:lpstr>
      <vt:lpstr>BMSK5006 - Assignment Overview</vt:lpstr>
      <vt:lpstr>BMSK5006 - Assignment Overview</vt:lpstr>
      <vt:lpstr>BMSK5006 - Assignment Overview</vt:lpstr>
      <vt:lpstr>Knowledge Sharing</vt:lpstr>
      <vt:lpstr>Knowledge Management Systems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Management Skills for the Workplace BMSK5006</dc:title>
  <dc:creator>M Davies</dc:creator>
  <cp:lastModifiedBy>M Davies</cp:lastModifiedBy>
  <cp:revision>65</cp:revision>
  <dcterms:created xsi:type="dcterms:W3CDTF">2020-04-22T11:30:04Z</dcterms:created>
  <dcterms:modified xsi:type="dcterms:W3CDTF">2020-05-11T10:55:27Z</dcterms:modified>
</cp:coreProperties>
</file>