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4"/>
  </p:sldMasterIdLst>
  <p:notesMasterIdLst>
    <p:notesMasterId r:id="rId16"/>
  </p:notesMasterIdLst>
  <p:handoutMasterIdLst>
    <p:handoutMasterId r:id="rId17"/>
  </p:handoutMasterIdLst>
  <p:sldIdLst>
    <p:sldId id="277" r:id="rId5"/>
    <p:sldId id="471" r:id="rId6"/>
    <p:sldId id="472" r:id="rId7"/>
    <p:sldId id="473" r:id="rId8"/>
    <p:sldId id="474" r:id="rId9"/>
    <p:sldId id="475" r:id="rId10"/>
    <p:sldId id="476" r:id="rId11"/>
    <p:sldId id="477" r:id="rId12"/>
    <p:sldId id="478" r:id="rId13"/>
    <p:sldId id="479" r:id="rId14"/>
    <p:sldId id="480" r:id="rId15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456" autoAdjust="0"/>
    <p:restoredTop sz="94576" autoAdjust="0"/>
  </p:normalViewPr>
  <p:slideViewPr>
    <p:cSldViewPr>
      <p:cViewPr>
        <p:scale>
          <a:sx n="65" d="100"/>
          <a:sy n="65" d="100"/>
        </p:scale>
        <p:origin x="1168" y="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801762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49275" y="1340768"/>
            <a:ext cx="8050709" cy="1584176"/>
          </a:xfrm>
        </p:spPr>
        <p:txBody>
          <a:bodyPr anchor="t"/>
          <a:lstStyle/>
          <a:p>
            <a:pPr algn="l" eaLnBrk="1" hangingPunct="1"/>
            <a:endParaRPr lang="en-GB" altLang="en-US" sz="2800" b="1" dirty="0">
              <a:solidFill>
                <a:schemeClr val="bg1"/>
              </a:solidFill>
            </a:endParaRPr>
          </a:p>
          <a:p>
            <a:pPr algn="l" eaLnBrk="1" hangingPunct="1"/>
            <a:endParaRPr lang="en-GB" altLang="en-US" sz="2800" b="1" dirty="0">
              <a:solidFill>
                <a:schemeClr val="bg1"/>
              </a:solidFill>
            </a:endParaRP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BMHP5023 Introduction to Physiology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Component 2 – Presentation 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Care Plan (Lung cancer)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ID: [2434775]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name: Sultana Rumi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Lecturer Name: [Shaila Hussain]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551B64C0-B318-24E4-0FBF-936BB229817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456250" t="-456250" r="-456250" b="-4562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000"/>
    </mc:Choice>
    <mc:Fallback>
      <p:transition spd="slow" advTm="4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C3CB7-D278-A2A4-CAD1-A290CF81F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600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3D4A8-101E-12D0-65B2-FF0482C77A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81126"/>
            <a:ext cx="5669280" cy="3917032"/>
          </a:xfrm>
        </p:spPr>
        <p:txBody>
          <a:bodyPr anchor="t" anchorCtr="0"/>
          <a:lstStyle/>
          <a:p>
            <a:pPr>
              <a:spcBef>
                <a:spcPts val="1200"/>
              </a:spcBef>
            </a:pPr>
            <a:r>
              <a:rPr lang="en-GB" sz="2000" b="1" dirty="0"/>
              <a:t>John is a fictional patient living with lung cancer, one of the UK’s leading cancers.</a:t>
            </a:r>
          </a:p>
          <a:p>
            <a:pPr lvl="1">
              <a:spcBef>
                <a:spcPts val="1400"/>
              </a:spcBef>
            </a:pPr>
            <a:r>
              <a:rPr lang="en-GB" sz="1700" dirty="0">
                <a:solidFill>
                  <a:schemeClr val="tx1"/>
                </a:solidFill>
              </a:rPr>
              <a:t>John, 68, a retired postal worker, lives with his wife Carol</a:t>
            </a:r>
          </a:p>
          <a:p>
            <a:pPr lvl="1">
              <a:spcBef>
                <a:spcPts val="1400"/>
              </a:spcBef>
            </a:pPr>
            <a:r>
              <a:rPr lang="en-GB" sz="1700" dirty="0">
                <a:solidFill>
                  <a:schemeClr val="tx1"/>
                </a:solidFill>
              </a:rPr>
              <a:t>Condition: Cancer – specifically lung cancer</a:t>
            </a:r>
          </a:p>
          <a:p>
            <a:pPr lvl="1">
              <a:spcBef>
                <a:spcPts val="1400"/>
              </a:spcBef>
            </a:pPr>
            <a:r>
              <a:rPr lang="en-GB" sz="1700" dirty="0">
                <a:solidFill>
                  <a:schemeClr val="tx1"/>
                </a:solidFill>
              </a:rPr>
              <a:t>Lung cancer makes up around 1 in 9 of all new UK cancer cases, and is the leading cause of cancer death (Cancer Research UK, 2026)</a:t>
            </a:r>
          </a:p>
          <a:p>
            <a:pPr lvl="1">
              <a:spcBef>
                <a:spcPts val="1400"/>
              </a:spcBef>
            </a:pPr>
            <a:r>
              <a:rPr lang="en-GB" sz="1700" dirty="0">
                <a:solidFill>
                  <a:schemeClr val="tx1"/>
                </a:solidFill>
              </a:rPr>
              <a:t>Around 7 in 10 cases are linked to smoking (Cancer Research UK, 2026)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63C9C2-F8C4-FC64-3A2B-8D72721535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1AD01A-35D6-54F1-21E7-C950B3125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pic>
        <p:nvPicPr>
          <p:cNvPr id="6" name="Picture 5" descr="icon_lungs_slat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0800" y="2011680"/>
            <a:ext cx="1463040" cy="146304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126480" y="3566160"/>
            <a:ext cx="23774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900" i="1">
                <a:solidFill>
                  <a:srgbClr val="6B7B78"/>
                </a:solidFill>
              </a:rPr>
              <a:t>Image: original icon, this presentation (2026).</a:t>
            </a: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CE96ED52-D5A7-D007-F45F-B0C5FEC4CD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456250" t="-456250" r="-456250" b="-4562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285632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7716"/>
    </mc:Choice>
    <mc:Fallback>
      <p:transition spd="slow" advTm="1177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1B7D8-FAFA-459E-E97E-26762F0675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Information about the person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80F13-35A9-9D38-4535-EF0C49E149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81126"/>
            <a:ext cx="3931920" cy="3917032"/>
          </a:xfrm>
        </p:spPr>
        <p:txBody>
          <a:bodyPr anchor="t" anchorCtr="0"/>
          <a:lstStyle/>
          <a:p>
            <a:pPr>
              <a:spcBef>
                <a:spcPts val="1200"/>
              </a:spcBef>
            </a:pPr>
            <a:r>
              <a:rPr lang="en-GB" sz="2000" b="1" dirty="0"/>
              <a:t>John’s profile, at a glance</a:t>
            </a:r>
          </a:p>
          <a:p>
            <a:pPr lvl="1">
              <a:spcBef>
                <a:spcPts val="1400"/>
              </a:spcBef>
            </a:pPr>
            <a:r>
              <a:rPr lang="en-GB" sz="1700" dirty="0">
                <a:solidFill>
                  <a:schemeClr val="tx1"/>
                </a:solidFill>
              </a:rPr>
              <a:t>Age 68, male, retired postal worker</a:t>
            </a:r>
          </a:p>
          <a:p>
            <a:pPr lvl="1">
              <a:spcBef>
                <a:spcPts val="1400"/>
              </a:spcBef>
            </a:pPr>
            <a:r>
              <a:rPr lang="en-GB" sz="1700" dirty="0">
                <a:solidFill>
                  <a:schemeClr val="tx1"/>
                </a:solidFill>
              </a:rPr>
              <a:t>Lives with wife Carol; two adult children nearby</a:t>
            </a:r>
          </a:p>
          <a:p>
            <a:pPr lvl="1">
              <a:spcBef>
                <a:spcPts val="1400"/>
              </a:spcBef>
            </a:pPr>
            <a:r>
              <a:rPr lang="en-GB" sz="1700" dirty="0">
                <a:solidFill>
                  <a:schemeClr val="tx1"/>
                </a:solidFill>
              </a:rPr>
              <a:t>Key health measurements are shown in the table</a:t>
            </a:r>
          </a:p>
          <a:p>
            <a:pPr lvl="1">
              <a:spcBef>
                <a:spcPts val="1400"/>
              </a:spcBef>
            </a:pPr>
            <a:r>
              <a:rPr lang="en-GB" sz="1700" dirty="0">
                <a:solidFill>
                  <a:schemeClr val="tx1"/>
                </a:solidFill>
              </a:rPr>
              <a:t>His oxygen level and breathing rate are outside the normal range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800642-0D74-9A9D-EEA9-9EEA43A736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A468CE-6AEE-EAD3-595F-267F23235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4572000" y="1737360"/>
          <a:ext cx="4023360" cy="2926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544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801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887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85216">
                <a:tc>
                  <a:txBody>
                    <a:bodyPr/>
                    <a:lstStyle/>
                    <a:p>
                      <a:pPr>
                        <a:defRPr sz="1200" b="1">
                          <a:solidFill>
                            <a:srgbClr val="FFFFFF"/>
                          </a:solidFill>
                        </a:defRPr>
                      </a:pPr>
                      <a:r>
                        <a:t>Measurement</a:t>
                      </a:r>
                    </a:p>
                  </a:txBody>
                  <a:tcPr anchor="ctr">
                    <a:solidFill>
                      <a:srgbClr val="50808E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200" b="1">
                          <a:solidFill>
                            <a:srgbClr val="FFFFFF"/>
                          </a:solidFill>
                        </a:defRPr>
                      </a:pPr>
                      <a:r>
                        <a:t>John's reading</a:t>
                      </a:r>
                    </a:p>
                  </a:txBody>
                  <a:tcPr anchor="ctr">
                    <a:solidFill>
                      <a:srgbClr val="50808E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200" b="1">
                          <a:solidFill>
                            <a:srgbClr val="FFFFFF"/>
                          </a:solidFill>
                        </a:defRPr>
                      </a:pPr>
                      <a:r>
                        <a:t>Normal range</a:t>
                      </a:r>
                    </a:p>
                  </a:txBody>
                  <a:tcPr anchor="ctr">
                    <a:solidFill>
                      <a:srgbClr val="50808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85216">
                <a:tc>
                  <a:txBody>
                    <a:bodyPr/>
                    <a:lstStyle/>
                    <a:p>
                      <a:pPr>
                        <a:defRPr sz="1150">
                          <a:solidFill>
                            <a:srgbClr val="2B2B2B"/>
                          </a:solidFill>
                        </a:defRPr>
                      </a:pPr>
                      <a:r>
                        <a:t>Blood pressure</a:t>
                      </a:r>
                    </a:p>
                  </a:txBody>
                  <a:tcPr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150">
                          <a:solidFill>
                            <a:srgbClr val="2B2B2B"/>
                          </a:solidFill>
                        </a:defRPr>
                      </a:pPr>
                      <a:r>
                        <a:t>138/86 mmHg</a:t>
                      </a:r>
                    </a:p>
                  </a:txBody>
                  <a:tcPr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150">
                          <a:solidFill>
                            <a:srgbClr val="2B2B2B"/>
                          </a:solidFill>
                        </a:defRPr>
                      </a:pPr>
                      <a:r>
                        <a:t>Below 120/80 mmHg</a:t>
                      </a:r>
                    </a:p>
                  </a:txBody>
                  <a:tcPr anchor="ctr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85216">
                <a:tc>
                  <a:txBody>
                    <a:bodyPr/>
                    <a:lstStyle/>
                    <a:p>
                      <a:pPr>
                        <a:defRPr sz="1150">
                          <a:solidFill>
                            <a:srgbClr val="2B2B2B"/>
                          </a:solidFill>
                        </a:defRPr>
                      </a:pPr>
                      <a:r>
                        <a:t>BMI</a:t>
                      </a:r>
                    </a:p>
                  </a:txBody>
                  <a:tcPr anchor="ctr">
                    <a:solidFill>
                      <a:srgbClr val="F2F5F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150">
                          <a:solidFill>
                            <a:srgbClr val="2B2B2B"/>
                          </a:solidFill>
                        </a:defRPr>
                      </a:pPr>
                      <a:r>
                        <a:t>20.9</a:t>
                      </a:r>
                    </a:p>
                  </a:txBody>
                  <a:tcPr anchor="ctr">
                    <a:solidFill>
                      <a:srgbClr val="F2F5F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150">
                          <a:solidFill>
                            <a:srgbClr val="2B2B2B"/>
                          </a:solidFill>
                        </a:defRPr>
                      </a:pPr>
                      <a:r>
                        <a:t>18.5–24.9</a:t>
                      </a:r>
                    </a:p>
                  </a:txBody>
                  <a:tcPr anchor="ctr">
                    <a:solidFill>
                      <a:srgbClr val="F2F5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85216">
                <a:tc>
                  <a:txBody>
                    <a:bodyPr/>
                    <a:lstStyle/>
                    <a:p>
                      <a:pPr>
                        <a:defRPr sz="1150">
                          <a:solidFill>
                            <a:srgbClr val="2B2B2B"/>
                          </a:solidFill>
                        </a:defRPr>
                      </a:pPr>
                      <a:r>
                        <a:t>Oxygen saturation</a:t>
                      </a:r>
                    </a:p>
                  </a:txBody>
                  <a:tcPr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150">
                          <a:solidFill>
                            <a:srgbClr val="2B2B2B"/>
                          </a:solidFill>
                        </a:defRPr>
                      </a:pPr>
                      <a:r>
                        <a:t>93%</a:t>
                      </a:r>
                    </a:p>
                  </a:txBody>
                  <a:tcPr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150">
                          <a:solidFill>
                            <a:srgbClr val="2B2B2B"/>
                          </a:solidFill>
                        </a:defRPr>
                      </a:pPr>
                      <a:r>
                        <a:t>96% or above</a:t>
                      </a:r>
                    </a:p>
                  </a:txBody>
                  <a:tcPr anchor="ctr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85216">
                <a:tc>
                  <a:txBody>
                    <a:bodyPr/>
                    <a:lstStyle/>
                    <a:p>
                      <a:pPr>
                        <a:defRPr sz="1150">
                          <a:solidFill>
                            <a:srgbClr val="2B2B2B"/>
                          </a:solidFill>
                        </a:defRPr>
                      </a:pPr>
                      <a:r>
                        <a:t>Breathing rate</a:t>
                      </a:r>
                    </a:p>
                  </a:txBody>
                  <a:tcPr anchor="ctr">
                    <a:solidFill>
                      <a:srgbClr val="F2F5F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150">
                          <a:solidFill>
                            <a:srgbClr val="2B2B2B"/>
                          </a:solidFill>
                        </a:defRPr>
                      </a:pPr>
                      <a:r>
                        <a:t>22 per min</a:t>
                      </a:r>
                    </a:p>
                  </a:txBody>
                  <a:tcPr anchor="ctr">
                    <a:solidFill>
                      <a:srgbClr val="F2F5F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150">
                          <a:solidFill>
                            <a:srgbClr val="2B2B2B"/>
                          </a:solidFill>
                        </a:defRPr>
                      </a:pPr>
                      <a:r>
                        <a:t>12–20 per min</a:t>
                      </a:r>
                    </a:p>
                  </a:txBody>
                  <a:tcPr anchor="ctr">
                    <a:solidFill>
                      <a:srgbClr val="F2F5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4572000" y="4754880"/>
            <a:ext cx="4023360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000" i="1">
                <a:solidFill>
                  <a:srgbClr val="6B7B78"/>
                </a:solidFill>
              </a:rPr>
              <a:t>Normal ranges: NHS (2020); NHS (2025b); Royal College of Physicians (2017).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7D11556E-B931-4745-04AF-323DA931A9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456250" t="-456250" r="-456250" b="-4562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230198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954"/>
    </mc:Choice>
    <mc:Fallback>
      <p:transition spd="slow" advTm="269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pPr algn="ctr"/>
            <a:r>
              <a:rPr lang="en-GB" sz="3600" b="1" dirty="0">
                <a:cs typeface="Arial" panose="020B0604020202020204" pitchFamily="34" charset="0"/>
              </a:rPr>
              <a:t>Anatomy and Physiology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C35443-F263-7B57-2247-B900E4E8B7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81126"/>
            <a:ext cx="8229600" cy="2834640"/>
          </a:xfrm>
        </p:spPr>
        <p:txBody>
          <a:bodyPr anchor="t" anchorCtr="0"/>
          <a:lstStyle/>
          <a:p>
            <a:pPr>
              <a:spcBef>
                <a:spcPts val="1200"/>
              </a:spcBef>
            </a:pPr>
            <a:r>
              <a:rPr lang="en-GB" sz="2000" b="1" dirty="0"/>
              <a:t>The respiratory system, and what cancer changes</a:t>
            </a:r>
          </a:p>
          <a:p>
            <a:pPr lvl="1">
              <a:spcBef>
                <a:spcPts val="1400"/>
              </a:spcBef>
            </a:pPr>
            <a:r>
              <a:rPr lang="en-GB" sz="1700" dirty="0">
                <a:solidFill>
                  <a:schemeClr val="tx1"/>
                </a:solidFill>
              </a:rPr>
              <a:t>Body system affected: the respiratory system</a:t>
            </a:r>
          </a:p>
          <a:p>
            <a:pPr lvl="1">
              <a:spcBef>
                <a:spcPts val="1400"/>
              </a:spcBef>
            </a:pPr>
            <a:r>
              <a:rPr lang="en-GB" sz="1700" dirty="0">
                <a:solidFill>
                  <a:schemeClr val="tx1"/>
                </a:solidFill>
              </a:rPr>
              <a:t>Air flow: windpipe → airways → tiny air sacs (alveoli)</a:t>
            </a:r>
          </a:p>
          <a:p>
            <a:pPr lvl="1">
              <a:spcBef>
                <a:spcPts val="1400"/>
              </a:spcBef>
            </a:pPr>
            <a:r>
              <a:rPr lang="en-GB" sz="1700" dirty="0">
                <a:solidFill>
                  <a:schemeClr val="tx1"/>
                </a:solidFill>
              </a:rPr>
              <a:t>In the air sacs, oxygen enters the blood; carbon dioxide leaves</a:t>
            </a:r>
          </a:p>
          <a:p>
            <a:pPr lvl="1">
              <a:spcBef>
                <a:spcPts val="1400"/>
              </a:spcBef>
            </a:pPr>
            <a:r>
              <a:rPr lang="en-GB" sz="1700" dirty="0">
                <a:solidFill>
                  <a:schemeClr val="tx1"/>
                </a:solidFill>
              </a:rPr>
              <a:t>A tumour can block an airway and destroy nearby air sacs</a:t>
            </a:r>
          </a:p>
          <a:p>
            <a:pPr lvl="1">
              <a:spcBef>
                <a:spcPts val="1400"/>
              </a:spcBef>
            </a:pPr>
            <a:r>
              <a:rPr lang="en-GB" sz="1700" dirty="0">
                <a:solidFill>
                  <a:schemeClr val="tx1"/>
                </a:solidFill>
              </a:rPr>
              <a:t>This explains John’s cough, breathlessness and low oxygen readings (NHS, 2025a)</a:t>
            </a:r>
          </a:p>
        </p:txBody>
      </p:sp>
      <p:sp>
        <p:nvSpPr>
          <p:cNvPr id="4" name="Rectangle 3"/>
          <p:cNvSpPr/>
          <p:nvPr/>
        </p:nvSpPr>
        <p:spPr>
          <a:xfrm>
            <a:off x="617220" y="4389120"/>
            <a:ext cx="1737360" cy="914400"/>
          </a:xfrm>
          <a:prstGeom prst="rect">
            <a:avLst/>
          </a:prstGeom>
          <a:solidFill>
            <a:srgbClr val="F2F5F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r>
              <a:rPr sz="1200" b="1">
                <a:solidFill>
                  <a:srgbClr val="2B2B2B"/>
                </a:solidFill>
              </a:rPr>
              <a:t>Trachea
(windpipe)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354580" y="4434840"/>
            <a:ext cx="32004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600" b="1">
                <a:solidFill>
                  <a:srgbClr val="50808E"/>
                </a:solidFill>
              </a:rPr>
              <a:t>→</a:t>
            </a:r>
          </a:p>
        </p:txBody>
      </p:sp>
      <p:sp>
        <p:nvSpPr>
          <p:cNvPr id="6" name="Rectangle 5"/>
          <p:cNvSpPr/>
          <p:nvPr/>
        </p:nvSpPr>
        <p:spPr>
          <a:xfrm>
            <a:off x="2674620" y="4389120"/>
            <a:ext cx="1737360" cy="914400"/>
          </a:xfrm>
          <a:prstGeom prst="rect">
            <a:avLst/>
          </a:prstGeom>
          <a:solidFill>
            <a:srgbClr val="F2F5F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r>
              <a:rPr sz="1200" b="1">
                <a:solidFill>
                  <a:srgbClr val="2B2B2B"/>
                </a:solidFill>
              </a:rPr>
              <a:t>Bronchi /
bronchioles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411980" y="4434840"/>
            <a:ext cx="32004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600" b="1">
                <a:solidFill>
                  <a:srgbClr val="50808E"/>
                </a:solidFill>
              </a:rPr>
              <a:t>→</a:t>
            </a:r>
          </a:p>
        </p:txBody>
      </p:sp>
      <p:sp>
        <p:nvSpPr>
          <p:cNvPr id="8" name="Rectangle 7"/>
          <p:cNvSpPr/>
          <p:nvPr/>
        </p:nvSpPr>
        <p:spPr>
          <a:xfrm>
            <a:off x="4732020" y="4389120"/>
            <a:ext cx="1737360" cy="914400"/>
          </a:xfrm>
          <a:prstGeom prst="rect">
            <a:avLst/>
          </a:prstGeom>
          <a:solidFill>
            <a:srgbClr val="F2F5F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r>
              <a:rPr sz="1200" b="1">
                <a:solidFill>
                  <a:srgbClr val="2B2B2B"/>
                </a:solidFill>
              </a:rPr>
              <a:t>Alveoli
(air sacs)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469380" y="4434840"/>
            <a:ext cx="32004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600" b="1">
                <a:solidFill>
                  <a:srgbClr val="50808E"/>
                </a:solidFill>
              </a:rPr>
              <a:t>→</a:t>
            </a:r>
          </a:p>
        </p:txBody>
      </p:sp>
      <p:sp>
        <p:nvSpPr>
          <p:cNvPr id="10" name="Rectangle 9"/>
          <p:cNvSpPr/>
          <p:nvPr/>
        </p:nvSpPr>
        <p:spPr>
          <a:xfrm>
            <a:off x="6789420" y="4389120"/>
            <a:ext cx="1737360" cy="914400"/>
          </a:xfrm>
          <a:prstGeom prst="rect">
            <a:avLst/>
          </a:prstGeom>
          <a:solidFill>
            <a:srgbClr val="50808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r>
              <a:rPr sz="1200" b="1">
                <a:solidFill>
                  <a:srgbClr val="FFFFFF"/>
                </a:solidFill>
              </a:rPr>
              <a:t>Oxygen into
the blood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57200" y="548640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 i="1">
                <a:solidFill>
                  <a:srgbClr val="6B7B78"/>
                </a:solidFill>
              </a:rPr>
              <a:t>Diagram: original, based on Tortora and Derrickson (2020).</a:t>
            </a:r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706C81CF-BB7A-4577-132A-E07E6F87F3C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456250" t="-456250" r="-456250" b="-4562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464274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2522"/>
    </mc:Choice>
    <mc:Fallback>
      <p:transition spd="slow" advTm="825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924A3-1440-EE2D-BFA7-E4E87ED06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3600" b="1" dirty="0"/>
              <a:t>Care Plan (1/3)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4F549-6873-A292-8A34-6B47A51402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t" anchorCtr="0"/>
          <a:lstStyle/>
          <a:p>
            <a:pPr>
              <a:spcBef>
                <a:spcPts val="1200"/>
              </a:spcBef>
            </a:pPr>
            <a:r>
              <a:rPr lang="en-GB" sz="2000" b="1" dirty="0"/>
              <a:t>John’s lifestyle and how it affects his health</a:t>
            </a:r>
          </a:p>
          <a:p>
            <a:pPr lvl="1">
              <a:spcBef>
                <a:spcPts val="1400"/>
              </a:spcBef>
            </a:pPr>
            <a:r>
              <a:rPr lang="en-GB" sz="1700" dirty="0">
                <a:solidFill>
                  <a:schemeClr val="tx1"/>
                </a:solidFill>
              </a:rPr>
              <a:t>Smoked from age 16 to 63 (around 47 pack-years) – quit 5 years ago</a:t>
            </a:r>
          </a:p>
          <a:p>
            <a:pPr lvl="1">
              <a:spcBef>
                <a:spcPts val="1400"/>
              </a:spcBef>
            </a:pPr>
            <a:r>
              <a:rPr lang="en-GB" sz="1700" dirty="0">
                <a:solidFill>
                  <a:schemeClr val="tx1"/>
                </a:solidFill>
              </a:rPr>
              <a:t>Diet: fairly ordinary, though appetite has dropped with recent weight loss</a:t>
            </a:r>
          </a:p>
          <a:p>
            <a:pPr lvl="1">
              <a:spcBef>
                <a:spcPts val="1400"/>
              </a:spcBef>
            </a:pPr>
            <a:r>
              <a:rPr lang="en-GB" sz="1700" dirty="0">
                <a:solidFill>
                  <a:schemeClr val="tx1"/>
                </a:solidFill>
              </a:rPr>
              <a:t>Alcohol: light, a few units a week</a:t>
            </a:r>
          </a:p>
          <a:p>
            <a:pPr lvl="1">
              <a:spcBef>
                <a:spcPts val="1400"/>
              </a:spcBef>
            </a:pPr>
            <a:r>
              <a:rPr lang="en-GB" sz="1700" dirty="0">
                <a:solidFill>
                  <a:schemeClr val="tx1"/>
                </a:solidFill>
              </a:rPr>
              <a:t>Activity: previously active on his allotment, now limited by breathlessness</a:t>
            </a:r>
          </a:p>
          <a:p>
            <a:pPr lvl="1">
              <a:spcBef>
                <a:spcPts val="1400"/>
              </a:spcBef>
            </a:pPr>
            <a:r>
              <a:rPr lang="en-GB" sz="1700" dirty="0">
                <a:solidFill>
                  <a:schemeClr val="tx1"/>
                </a:solidFill>
              </a:rPr>
              <a:t>Sleep: often disturbed by coughing at night</a:t>
            </a:r>
          </a:p>
          <a:p>
            <a:pPr lvl="1">
              <a:spcBef>
                <a:spcPts val="1400"/>
              </a:spcBef>
            </a:pPr>
            <a:r>
              <a:rPr lang="en-GB" sz="1700" dirty="0">
                <a:solidFill>
                  <a:schemeClr val="tx1"/>
                </a:solidFill>
              </a:rPr>
              <a:t>Smoking is behind around 7 in 10 UK lung cancer cases (Cancer Research UK, 2026)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CEB692-B9B5-A7EC-175D-C55FD2A65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6DEE0F-0A02-6D68-23C0-0B77EC1F3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218125DA-E6F0-E3E4-9071-E7F19A37F7B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456250" t="-456250" r="-456250" b="-4562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042039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7552"/>
    </mc:Choice>
    <mc:Fallback>
      <p:transition spd="slow" advTm="875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9B926-B65F-3EB5-92BB-DC40BD793F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3600" b="1" dirty="0"/>
              <a:t>Care Plan (2/3)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4FB70-B25A-602C-D334-08F645D206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t" anchorCtr="0"/>
          <a:lstStyle/>
          <a:p>
            <a:pPr>
              <a:spcBef>
                <a:spcPts val="1200"/>
              </a:spcBef>
            </a:pPr>
            <a:r>
              <a:rPr lang="en-GB" sz="2000" b="1" dirty="0"/>
              <a:t>A typical day for John</a:t>
            </a:r>
          </a:p>
          <a:p>
            <a:pPr lvl="1">
              <a:spcBef>
                <a:spcPts val="1400"/>
              </a:spcBef>
            </a:pPr>
            <a:r>
              <a:rPr lang="en-GB" sz="1700" dirty="0">
                <a:solidFill>
                  <a:schemeClr val="tx1"/>
                </a:solidFill>
              </a:rPr>
              <a:t>Morning: inhaler and medication, breakfast, rests before doing anything active</a:t>
            </a:r>
          </a:p>
          <a:p>
            <a:pPr lvl="1">
              <a:spcBef>
                <a:spcPts val="1400"/>
              </a:spcBef>
            </a:pPr>
            <a:r>
              <a:rPr lang="en-GB" sz="1700" dirty="0">
                <a:solidFill>
                  <a:schemeClr val="tx1"/>
                </a:solidFill>
              </a:rPr>
              <a:t>Late morning: short spells on the allotment, with breaks to catch his breath</a:t>
            </a:r>
          </a:p>
          <a:p>
            <a:pPr lvl="1">
              <a:spcBef>
                <a:spcPts val="1400"/>
              </a:spcBef>
            </a:pPr>
            <a:r>
              <a:rPr lang="en-GB" sz="1700" dirty="0">
                <a:solidFill>
                  <a:schemeClr val="tx1"/>
                </a:solidFill>
              </a:rPr>
              <a:t>Afternoon: rest, sometimes a nap; catches up with Carol or the children</a:t>
            </a:r>
          </a:p>
          <a:p>
            <a:pPr lvl="1">
              <a:spcBef>
                <a:spcPts val="1400"/>
              </a:spcBef>
            </a:pPr>
            <a:r>
              <a:rPr lang="en-GB" sz="1700" dirty="0">
                <a:solidFill>
                  <a:schemeClr val="tx1"/>
                </a:solidFill>
              </a:rPr>
              <a:t>Evening: medication, dinner; sleep often broken by coughing</a:t>
            </a:r>
          </a:p>
          <a:p>
            <a:pPr lvl="1">
              <a:spcBef>
                <a:spcPts val="1400"/>
              </a:spcBef>
            </a:pPr>
            <a:r>
              <a:rPr lang="en-GB" sz="1700" dirty="0">
                <a:solidFill>
                  <a:schemeClr val="tx1"/>
                </a:solidFill>
              </a:rPr>
              <a:t>Support: Carol helps with daily tasks; pulmonary rehabilitation teaches him to pace himself safely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290F66-9B7A-D4EF-7AC0-B0C0F1F98F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F15D2E-B843-1BFC-9C28-E4C39C9B0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47F3C028-F102-493D-E2A4-99D086AA9C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456250" t="-456250" r="-456250" b="-4562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739110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4313"/>
    </mc:Choice>
    <mc:Fallback>
      <p:transition spd="slow" advTm="1743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E0124-C10B-2C22-8E26-7781C9788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3600" b="1" dirty="0"/>
              <a:t>Care Plan (3/3)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DB334-A7AC-B263-B902-D885AE203F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t" anchorCtr="0"/>
          <a:lstStyle/>
          <a:p>
            <a:pPr>
              <a:spcBef>
                <a:spcPts val="1200"/>
              </a:spcBef>
            </a:pPr>
            <a:r>
              <a:rPr lang="en-GB" sz="2000" b="1" dirty="0"/>
              <a:t>Talking with John, and the ethical considerations</a:t>
            </a:r>
          </a:p>
          <a:p>
            <a:pPr lvl="1">
              <a:spcBef>
                <a:spcPts val="1400"/>
              </a:spcBef>
            </a:pPr>
            <a:r>
              <a:rPr lang="en-GB" sz="1700" dirty="0">
                <a:solidFill>
                  <a:schemeClr val="tx1"/>
                </a:solidFill>
              </a:rPr>
              <a:t>Start by finding out what John already knows, in a private space with enough time (NICE, 2024)</a:t>
            </a:r>
          </a:p>
          <a:p>
            <a:pPr lvl="1">
              <a:spcBef>
                <a:spcPts val="1400"/>
              </a:spcBef>
            </a:pPr>
            <a:r>
              <a:rPr lang="en-GB" sz="1700" dirty="0">
                <a:solidFill>
                  <a:schemeClr val="tx1"/>
                </a:solidFill>
              </a:rPr>
              <a:t>Plain language, checked for understanding; Carol included only if John wants</a:t>
            </a:r>
          </a:p>
          <a:p>
            <a:pPr lvl="1">
              <a:spcBef>
                <a:spcPts val="1400"/>
              </a:spcBef>
            </a:pPr>
            <a:r>
              <a:rPr lang="en-GB" sz="1700" dirty="0">
                <a:solidFill>
                  <a:schemeClr val="tx1"/>
                </a:solidFill>
              </a:rPr>
              <a:t>Autonomy: respecting John’s right to choose his own treatment (Beauchamp and Childress, 2019)</a:t>
            </a:r>
          </a:p>
          <a:p>
            <a:pPr lvl="1">
              <a:spcBef>
                <a:spcPts val="1400"/>
              </a:spcBef>
            </a:pPr>
            <a:r>
              <a:rPr lang="en-GB" sz="1700" dirty="0">
                <a:solidFill>
                  <a:schemeClr val="tx1"/>
                </a:solidFill>
              </a:rPr>
              <a:t>Honesty matters, but at a pace John is comfortable with</a:t>
            </a:r>
          </a:p>
          <a:p>
            <a:pPr lvl="1">
              <a:spcBef>
                <a:spcPts val="1400"/>
              </a:spcBef>
            </a:pPr>
            <a:r>
              <a:rPr lang="en-GB" sz="1700" dirty="0">
                <a:solidFill>
                  <a:schemeClr val="tx1"/>
                </a:solidFill>
              </a:rPr>
              <a:t>Duty of candour: staff must be open and honest if anything goes wrong (NMC, 2018)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193C0-9C37-D32B-C845-058D81A00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2ED7D4-D58E-B110-D734-7BC6B27314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33057105-A413-4CB9-0AEB-2CFB498B50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456250" t="-456250" r="-456250" b="-4562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01651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828"/>
    </mc:Choice>
    <mc:Fallback>
      <p:transition spd="slow" advTm="618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pPr algn="ctr"/>
            <a:r>
              <a:rPr lang="en-GB" sz="3600" b="1" dirty="0">
                <a:cs typeface="Arial" panose="020B0604020202020204" pitchFamily="34" charset="0"/>
              </a:rPr>
              <a:t>Risk factors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6307EA7-00DA-7750-8609-7051118EDC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81126"/>
            <a:ext cx="8229600" cy="2743200"/>
          </a:xfrm>
        </p:spPr>
        <p:txBody>
          <a:bodyPr anchor="t" anchorCtr="0"/>
          <a:lstStyle/>
          <a:p>
            <a:pPr>
              <a:spcBef>
                <a:spcPts val="1200"/>
              </a:spcBef>
            </a:pPr>
            <a:r>
              <a:rPr lang="en-GB" sz="2000" b="1" dirty="0"/>
              <a:t>Why John, why now</a:t>
            </a:r>
          </a:p>
          <a:p>
            <a:pPr lvl="1">
              <a:spcBef>
                <a:spcPts val="1400"/>
              </a:spcBef>
            </a:pPr>
            <a:r>
              <a:rPr lang="en-GB" sz="1700" dirty="0">
                <a:solidFill>
                  <a:schemeClr val="tx1"/>
                </a:solidFill>
              </a:rPr>
              <a:t>Lifestyle: 47 pack-year smoking history – the biggest factor, though he has now quit</a:t>
            </a:r>
          </a:p>
          <a:p>
            <a:pPr lvl="1">
              <a:spcBef>
                <a:spcPts val="1400"/>
              </a:spcBef>
            </a:pPr>
            <a:r>
              <a:rPr lang="en-GB" sz="1700" dirty="0">
                <a:solidFill>
                  <a:schemeClr val="tx1"/>
                </a:solidFill>
              </a:rPr>
              <a:t>Condition-related: mild COPD, a family history of COPD, and age 68</a:t>
            </a:r>
          </a:p>
          <a:p>
            <a:pPr lvl="1">
              <a:spcBef>
                <a:spcPts val="1400"/>
              </a:spcBef>
            </a:pPr>
            <a:r>
              <a:rPr lang="en-GB" sz="1700" dirty="0">
                <a:solidFill>
                  <a:schemeClr val="tx1"/>
                </a:solidFill>
              </a:rPr>
              <a:t>Environmental: decades of outdoor work near traffic fumes</a:t>
            </a:r>
          </a:p>
          <a:p>
            <a:pPr lvl="1">
              <a:spcBef>
                <a:spcPts val="1400"/>
              </a:spcBef>
            </a:pPr>
            <a:r>
              <a:rPr lang="en-GB" sz="1700" dirty="0">
                <a:solidFill>
                  <a:schemeClr val="tx1"/>
                </a:solidFill>
              </a:rPr>
              <a:t>Could realistically be managed: staying smoke-free, gradually increasing activity</a:t>
            </a:r>
          </a:p>
          <a:p>
            <a:pPr lvl="1">
              <a:spcBef>
                <a:spcPts val="1400"/>
              </a:spcBef>
            </a:pPr>
            <a:r>
              <a:rPr lang="en-GB" sz="1700" dirty="0">
                <a:solidFill>
                  <a:schemeClr val="tx1"/>
                </a:solidFill>
              </a:rPr>
              <a:t>Cannot be changed: his age and family history</a:t>
            </a:r>
          </a:p>
        </p:txBody>
      </p:sp>
      <p:sp>
        <p:nvSpPr>
          <p:cNvPr id="4" name="Rectangle 3"/>
          <p:cNvSpPr/>
          <p:nvPr/>
        </p:nvSpPr>
        <p:spPr>
          <a:xfrm>
            <a:off x="683568" y="4480560"/>
            <a:ext cx="3522671" cy="1180688"/>
          </a:xfrm>
          <a:prstGeom prst="rect">
            <a:avLst/>
          </a:prstGeom>
          <a:solidFill>
            <a:srgbClr val="84B59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r>
              <a:rPr sz="1400" b="1">
                <a:solidFill>
                  <a:srgbClr val="FFFFFF"/>
                </a:solidFill>
              </a:rPr>
              <a:t>Can be managed</a:t>
            </a:r>
          </a:p>
          <a:p>
            <a:pPr algn="ctr"/>
            <a:r>
              <a:rPr sz="1100">
                <a:solidFill>
                  <a:srgbClr val="FFFFFF"/>
                </a:solidFill>
              </a:rPr>
              <a:t>Smoking status, activity levels</a:t>
            </a:r>
          </a:p>
        </p:txBody>
      </p:sp>
      <p:sp>
        <p:nvSpPr>
          <p:cNvPr id="5" name="Rectangle 4"/>
          <p:cNvSpPr/>
          <p:nvPr/>
        </p:nvSpPr>
        <p:spPr>
          <a:xfrm>
            <a:off x="4480560" y="4480560"/>
            <a:ext cx="3749039" cy="1188720"/>
          </a:xfrm>
          <a:prstGeom prst="rect">
            <a:avLst/>
          </a:prstGeom>
          <a:solidFill>
            <a:srgbClr val="50808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r>
              <a:rPr sz="1400" b="1">
                <a:solidFill>
                  <a:srgbClr val="FFFFFF"/>
                </a:solidFill>
              </a:rPr>
              <a:t>Cannot be changed</a:t>
            </a:r>
          </a:p>
          <a:p>
            <a:pPr algn="ctr"/>
            <a:r>
              <a:rPr sz="1100">
                <a:solidFill>
                  <a:srgbClr val="FFFFFF"/>
                </a:solidFill>
              </a:rPr>
              <a:t>Age, family history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57200" y="5806440"/>
            <a:ext cx="77724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900" i="1">
                <a:solidFill>
                  <a:srgbClr val="6B7B78"/>
                </a:solidFill>
              </a:rPr>
              <a:t>Chart: original, this presentation (2026).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8D678652-ECFB-98F1-17B2-F61FCB21B7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456250" t="-456250" r="-456250" b="-4562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425436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1809"/>
    </mc:Choice>
    <mc:Fallback>
      <p:transition spd="slow" advTm="1018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0FCB6-E8B5-E668-6859-562592213C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34A5C-AEA4-8C87-D5EF-1CD835079D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t" anchorCtr="0"/>
          <a:lstStyle/>
          <a:p>
            <a:pPr>
              <a:spcBef>
                <a:spcPts val="1200"/>
              </a:spcBef>
            </a:pPr>
            <a:r>
              <a:rPr lang="en-GB" sz="2000" b="1" dirty="0"/>
              <a:t>Evidence-based recommendations for John’s care</a:t>
            </a:r>
          </a:p>
          <a:p>
            <a:pPr lvl="1">
              <a:spcBef>
                <a:spcPts val="1400"/>
              </a:spcBef>
            </a:pPr>
            <a:r>
              <a:rPr lang="en-GB" sz="1700" dirty="0">
                <a:solidFill>
                  <a:schemeClr val="tx1"/>
                </a:solidFill>
              </a:rPr>
              <a:t>Referral to the lung cancer team (MDT) and pulmonary rehabilitation (NICE, 2024)</a:t>
            </a:r>
          </a:p>
          <a:p>
            <a:pPr lvl="1">
              <a:spcBef>
                <a:spcPts val="1400"/>
              </a:spcBef>
            </a:pPr>
            <a:r>
              <a:rPr lang="en-GB" sz="1700" dirty="0">
                <a:solidFill>
                  <a:schemeClr val="tx1"/>
                </a:solidFill>
              </a:rPr>
              <a:t>Monitoring: a Holistic Needs Assessment at key points, tracking breathlessness, weight and mood (National Cancer Survivorship Initiative, 2012)</a:t>
            </a:r>
          </a:p>
          <a:p>
            <a:pPr lvl="1">
              <a:spcBef>
                <a:spcPts val="1400"/>
              </a:spcBef>
            </a:pPr>
            <a:r>
              <a:rPr lang="en-GB" sz="1700" dirty="0">
                <a:solidFill>
                  <a:schemeClr val="tx1"/>
                </a:solidFill>
              </a:rPr>
              <a:t>Ongoing smoke-free support (NICE, 2025)</a:t>
            </a:r>
          </a:p>
          <a:p>
            <a:pPr lvl="1">
              <a:spcBef>
                <a:spcPts val="1400"/>
              </a:spcBef>
            </a:pPr>
            <a:r>
              <a:rPr lang="en-GB" sz="1700" dirty="0">
                <a:solidFill>
                  <a:schemeClr val="tx1"/>
                </a:solidFill>
              </a:rPr>
              <a:t>One consistent lung cancer nurse specialist throughout his care (NICE, 2024)</a:t>
            </a:r>
          </a:p>
          <a:p>
            <a:pPr lvl="1">
              <a:spcBef>
                <a:spcPts val="1400"/>
              </a:spcBef>
            </a:pPr>
            <a:r>
              <a:rPr lang="en-GB" sz="1700" dirty="0">
                <a:solidFill>
                  <a:schemeClr val="tx1"/>
                </a:solidFill>
              </a:rPr>
              <a:t>Clear warning signs for urgent review: new bleeding, sudden breathlessness, confusion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C4459-B578-A402-DCF4-CAC2307B7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1D60C8-0E6D-5493-15CC-220B5D39BE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D793DB51-05BC-DC89-7C38-57F0FE65DA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456250" t="-456250" r="-456250" b="-4562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769721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4245"/>
    </mc:Choice>
    <mc:Fallback>
      <p:transition spd="slow" advTm="1142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8604B-AC6B-0846-C825-2BEC86565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Conclusion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8C4224-F958-CB66-7629-688D5AD53A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t" anchorCtr="0"/>
          <a:lstStyle/>
          <a:p>
            <a:pPr>
              <a:spcBef>
                <a:spcPts val="1200"/>
              </a:spcBef>
            </a:pPr>
            <a:r>
              <a:rPr lang="en-GB" sz="2000" b="1" dirty="0"/>
              <a:t>Bringing it together</a:t>
            </a:r>
          </a:p>
          <a:p>
            <a:pPr lvl="1">
              <a:spcBef>
                <a:spcPts val="1400"/>
              </a:spcBef>
            </a:pPr>
            <a:r>
              <a:rPr lang="en-GB" sz="1700" dirty="0">
                <a:solidFill>
                  <a:schemeClr val="tx1"/>
                </a:solidFill>
              </a:rPr>
              <a:t>Cancer changes the parts of the lungs that make breathing possible – this explains John’s symptoms</a:t>
            </a:r>
          </a:p>
          <a:p>
            <a:pPr lvl="1">
              <a:spcBef>
                <a:spcPts val="1400"/>
              </a:spcBef>
            </a:pPr>
            <a:r>
              <a:rPr lang="en-GB" sz="1700" dirty="0">
                <a:solidFill>
                  <a:schemeClr val="tx1"/>
                </a:solidFill>
              </a:rPr>
              <a:t>Understanding his anatomy and physiology helps target his care plan properly</a:t>
            </a:r>
          </a:p>
          <a:p>
            <a:pPr lvl="1">
              <a:spcBef>
                <a:spcPts val="1400"/>
              </a:spcBef>
            </a:pPr>
            <a:r>
              <a:rPr lang="en-GB" sz="1700" dirty="0">
                <a:solidFill>
                  <a:schemeClr val="tx1"/>
                </a:solidFill>
              </a:rPr>
              <a:t>His risk built up slowly, mostly through smoking, over almost 50 years</a:t>
            </a:r>
          </a:p>
          <a:p>
            <a:pPr lvl="1">
              <a:spcBef>
                <a:spcPts val="1400"/>
              </a:spcBef>
            </a:pPr>
            <a:r>
              <a:rPr lang="en-GB" sz="1700" dirty="0">
                <a:solidFill>
                  <a:schemeClr val="tx1"/>
                </a:solidFill>
              </a:rPr>
              <a:t>Good care means treating John as a person, not just a diagnosis to manage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C4CF4B-AA00-001B-CFC7-69AA662BA5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D03137-7AB2-2A5E-B86B-FAB9F630A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5223F4DC-31F3-F60C-20DD-02C4A1438B4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456250" t="-456250" r="-456250" b="-4562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158657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984"/>
    </mc:Choice>
    <mc:Fallback>
      <p:transition spd="slow" advTm="619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085575-4426-A9AB-0F8A-7A51209EE3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584" y="1196753"/>
            <a:ext cx="7488832" cy="4536504"/>
          </a:xfrm>
        </p:spPr>
        <p:txBody>
          <a:bodyPr anchor="t" anchorCtr="0"/>
          <a:lstStyle/>
          <a:p>
            <a:pPr marL="457200" lvl="1" indent="0">
              <a:spcBef>
                <a:spcPts val="600"/>
              </a:spcBef>
              <a:buNone/>
            </a:pPr>
            <a:endParaRPr lang="en-GB" sz="1050" dirty="0">
              <a:solidFill>
                <a:schemeClr val="tx1"/>
              </a:solidFill>
            </a:endParaRPr>
          </a:p>
          <a:p>
            <a:pPr marL="457200" lvl="1" indent="0">
              <a:spcBef>
                <a:spcPts val="600"/>
              </a:spcBef>
              <a:buNone/>
            </a:pPr>
            <a:r>
              <a:rPr lang="en-GB" sz="1050" dirty="0">
                <a:solidFill>
                  <a:schemeClr val="tx1"/>
                </a:solidFill>
              </a:rPr>
              <a:t>Beauchamp, T.L. and Childress, J.F. (2019) Principles of Biomedical Ethics. 8th edn. New York: Oxford University Press.</a:t>
            </a:r>
          </a:p>
          <a:p>
            <a:pPr marL="457200" lvl="1" indent="0">
              <a:spcBef>
                <a:spcPts val="600"/>
              </a:spcBef>
              <a:buNone/>
            </a:pPr>
            <a:r>
              <a:rPr lang="en-GB" sz="1050" dirty="0">
                <a:solidFill>
                  <a:schemeClr val="tx1"/>
                </a:solidFill>
              </a:rPr>
              <a:t>Cancer Research UK (2026) Lung cancer statistics. Available at: cancerresearchuk.org/health-professional/cancer-statistics/statistics-by-cancer-type/lung-cancer (Accessed: 27 July 2026).</a:t>
            </a:r>
          </a:p>
          <a:p>
            <a:pPr marL="457200" lvl="1" indent="0">
              <a:spcBef>
                <a:spcPts val="600"/>
              </a:spcBef>
              <a:buNone/>
            </a:pPr>
            <a:r>
              <a:rPr lang="en-GB" sz="1050" dirty="0">
                <a:solidFill>
                  <a:schemeClr val="tx1"/>
                </a:solidFill>
              </a:rPr>
              <a:t>National Cancer Survivorship Initiative (2012) Holistic Needs Assessment: concerns checklist. London: Macmillan Cancer Support.</a:t>
            </a:r>
          </a:p>
          <a:p>
            <a:pPr marL="457200" lvl="1" indent="0">
              <a:spcBef>
                <a:spcPts val="600"/>
              </a:spcBef>
              <a:buNone/>
            </a:pPr>
            <a:r>
              <a:rPr lang="en-GB" sz="1050" dirty="0">
                <a:solidFill>
                  <a:schemeClr val="tx1"/>
                </a:solidFill>
              </a:rPr>
              <a:t>National Health Service (NHS) (2020) What is the body mass index (BMI)? Available at: nhs.uk/common-health-questions/lifestyle/what-is-the-body-mass-index-bmi (Accessed: 27 July 2026).</a:t>
            </a:r>
          </a:p>
          <a:p>
            <a:pPr marL="457200" lvl="1" indent="0">
              <a:spcBef>
                <a:spcPts val="600"/>
              </a:spcBef>
              <a:buNone/>
            </a:pPr>
            <a:r>
              <a:rPr lang="en-GB" sz="1050" dirty="0">
                <a:solidFill>
                  <a:schemeClr val="tx1"/>
                </a:solidFill>
              </a:rPr>
              <a:t>National Health Service (NHS) (2025a) Lung cancer. Available at: nhs.uk/conditions/lung-cancer (Accessed: 27 July 2026).</a:t>
            </a:r>
          </a:p>
          <a:p>
            <a:pPr marL="457200" lvl="1" indent="0">
              <a:spcBef>
                <a:spcPts val="600"/>
              </a:spcBef>
              <a:buNone/>
            </a:pPr>
            <a:r>
              <a:rPr lang="en-GB" sz="1050" dirty="0">
                <a:solidFill>
                  <a:schemeClr val="tx1"/>
                </a:solidFill>
              </a:rPr>
              <a:t>National Health Service (NHS) (2025b) High blood pressure. Available at: nhs.uk/conditions/high-blood-pressure (Accessed: 27 July 2026).</a:t>
            </a:r>
          </a:p>
          <a:p>
            <a:pPr marL="457200" lvl="1" indent="0">
              <a:spcBef>
                <a:spcPts val="600"/>
              </a:spcBef>
              <a:buNone/>
            </a:pPr>
            <a:r>
              <a:rPr lang="en-GB" sz="1050" dirty="0">
                <a:solidFill>
                  <a:schemeClr val="tx1"/>
                </a:solidFill>
              </a:rPr>
              <a:t>National Institute for Health and Care Excellence (NICE) (2019, updated 2024) Lung cancer: diagnosis and management. NICE guideline NG122. Available at: nice.org.uk/guidance/ng122 (Accessed: 27 July 2026).</a:t>
            </a:r>
          </a:p>
          <a:p>
            <a:pPr marL="457200" lvl="1" indent="0">
              <a:spcBef>
                <a:spcPts val="600"/>
              </a:spcBef>
              <a:buNone/>
            </a:pPr>
            <a:r>
              <a:rPr lang="en-GB" sz="1050" dirty="0">
                <a:solidFill>
                  <a:schemeClr val="tx1"/>
                </a:solidFill>
              </a:rPr>
              <a:t>National Institute for Health and Care Excellence (NICE) (2021, updated 2025) Tobacco: preventing uptake, promoting quitting and treating dependence. NICE guideline NG209. Available at: nice.org.uk/guidance/ng209 (Accessed: 27 July 2026).</a:t>
            </a:r>
          </a:p>
          <a:p>
            <a:pPr marL="457200" lvl="1" indent="0">
              <a:spcBef>
                <a:spcPts val="600"/>
              </a:spcBef>
              <a:buNone/>
            </a:pPr>
            <a:r>
              <a:rPr lang="en-GB" sz="1050" dirty="0">
                <a:solidFill>
                  <a:schemeClr val="tx1"/>
                </a:solidFill>
              </a:rPr>
              <a:t>Nursing and Midwifery Council (NMC) (2018) The Code: professional standards of practice and behaviour for nurses, midwives and nursing associates. Available at: nmc.org.uk/standards/code (Accessed: 27 July 2026).</a:t>
            </a:r>
          </a:p>
          <a:p>
            <a:pPr marL="457200" lvl="1" indent="0">
              <a:spcBef>
                <a:spcPts val="600"/>
              </a:spcBef>
              <a:buNone/>
            </a:pPr>
            <a:r>
              <a:rPr lang="en-GB" sz="1050" dirty="0">
                <a:solidFill>
                  <a:schemeClr val="tx1"/>
                </a:solidFill>
              </a:rPr>
              <a:t>Royal College of Physicians (2017) National Early Warning Score (NEWS) 2: Standardising the assessment of acute-illness severity in the NHS. Updated report of a working party. London: RCP.</a:t>
            </a:r>
          </a:p>
          <a:p>
            <a:pPr marL="457200" lvl="1" indent="0">
              <a:spcBef>
                <a:spcPts val="600"/>
              </a:spcBef>
              <a:buNone/>
            </a:pPr>
            <a:r>
              <a:rPr lang="en-GB" sz="1050" dirty="0">
                <a:solidFill>
                  <a:schemeClr val="tx1"/>
                </a:solidFill>
              </a:rPr>
              <a:t>Tortora, G.J. and Derrickson, B.H. (2020) Principles of Anatomy and Physiology. 16th edn. Hoboken, NJ: Wiley.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2181756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CA845005-2D0A-7340-9158-F7C2EED21ECD}">
  <we:reference id="wa200010001" version="1.0.0.1" store="en-GB" storeType="OMEX"/>
  <we:alternateReferences>
    <we:reference id="WA200010001" version="1.0.0.1" store="WA200010001" storeType="OMEX"/>
  </we:alternateReferences>
  <we:properties>
    <we:property name="claude.fileId" value="&quot;75df47eb-6b36-49c2-aa41-49fbd7b0be1f&quot;"/>
  </we:properties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3A78970F13915438067367AC64D1BD3" ma:contentTypeVersion="5" ma:contentTypeDescription="Create a new document." ma:contentTypeScope="" ma:versionID="9b807cbaf031b73d991250bb0d2ccd28">
  <xsd:schema xmlns:xsd="http://www.w3.org/2001/XMLSchema" xmlns:xs="http://www.w3.org/2001/XMLSchema" xmlns:p="http://schemas.microsoft.com/office/2006/metadata/properties" xmlns:ns3="e45beacd-59cf-4391-9fac-287989cbaa94" targetNamespace="http://schemas.microsoft.com/office/2006/metadata/properties" ma:root="true" ma:fieldsID="0569ebcc3b90be4f0ea84f6bd47c1169" ns3:_="">
    <xsd:import namespace="e45beacd-59cf-4391-9fac-287989cbaa94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45beacd-59cf-4391-9fac-287989cbaa94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45beacd-59cf-4391-9fac-287989cbaa94" xsi:nil="true"/>
  </documentManagement>
</p:properties>
</file>

<file path=customXml/itemProps1.xml><?xml version="1.0" encoding="utf-8"?>
<ds:datastoreItem xmlns:ds="http://schemas.openxmlformats.org/officeDocument/2006/customXml" ds:itemID="{1132B82D-E6CE-4B87-BA23-BF90AF82B3B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45beacd-59cf-4391-9fac-287989cbaa9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561AEA1-8483-44A5-915A-F1E3DAB35E6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0424A35-969C-417D-A15B-14B9A7493708}">
  <ds:schemaRefs>
    <ds:schemaRef ds:uri="http://purl.org/dc/terms/"/>
    <ds:schemaRef ds:uri="http://schemas.microsoft.com/office/infopath/2007/PartnerControls"/>
    <ds:schemaRef ds:uri="http://purl.org/dc/elements/1.1/"/>
    <ds:schemaRef ds:uri="http://schemas.microsoft.com/office/2006/documentManagement/types"/>
    <ds:schemaRef ds:uri="http://schemas.openxmlformats.org/package/2006/metadata/core-properties"/>
    <ds:schemaRef ds:uri="http://purl.org/dc/dcmitype/"/>
    <ds:schemaRef ds:uri="e45beacd-59cf-4391-9fac-287989cbaa94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283</TotalTime>
  <Words>1230</Words>
  <Application>Microsoft Office PowerPoint</Application>
  <PresentationFormat>On-screen Show (4:3)</PresentationFormat>
  <Paragraphs>130</Paragraphs>
  <Slides>11</Slides>
  <Notes>1</Notes>
  <HiddenSlides>0</HiddenSlides>
  <MMClips>10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Myriad Pro</vt:lpstr>
      <vt:lpstr>Verdana</vt:lpstr>
      <vt:lpstr>20140311PresentationUWTSDTemplate</vt:lpstr>
      <vt:lpstr>PowerPoint Presentation</vt:lpstr>
      <vt:lpstr>Introduction</vt:lpstr>
      <vt:lpstr>Information about the person</vt:lpstr>
      <vt:lpstr>Anatomy and Physiology</vt:lpstr>
      <vt:lpstr>Care Plan (1/3)</vt:lpstr>
      <vt:lpstr>Care Plan (2/3)</vt:lpstr>
      <vt:lpstr>Care Plan (3/3) </vt:lpstr>
      <vt:lpstr>Risk factors</vt:lpstr>
      <vt:lpstr>Recommendations</vt:lpstr>
      <vt:lpstr>Conclusion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Sultana Rumi (2434775)</cp:lastModifiedBy>
  <cp:revision>229</cp:revision>
  <cp:lastPrinted>2018-07-09T15:27:01Z</cp:lastPrinted>
  <dcterms:created xsi:type="dcterms:W3CDTF">2002-10-07T19:43:58Z</dcterms:created>
  <dcterms:modified xsi:type="dcterms:W3CDTF">2026-08-13T13:18:52Z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0x01010003A78970F13915438067367AC64D1BD3</vt:lpwstr>
  </property>
</Properties>
</file>