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B755B7-1B0F-49C8-AB75-83C79FD5CA1F}" v="12" dt="2022-09-22T13:11:30.8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922E5-847E-4988-AFE7-ECA02CD989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B62253-4854-4F67-A8ED-527381AAC8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878C13-9516-491B-9A3D-11C2F5FE181B}"/>
              </a:ext>
            </a:extLst>
          </p:cNvPr>
          <p:cNvSpPr>
            <a:spLocks noGrp="1"/>
          </p:cNvSpPr>
          <p:nvPr>
            <p:ph type="dt" sz="half" idx="10"/>
          </p:nvPr>
        </p:nvSpPr>
        <p:spPr/>
        <p:txBody>
          <a:bodyPr/>
          <a:lstStyle/>
          <a:p>
            <a:fld id="{454ED03F-F932-41B6-866C-EB27CD118CD9}" type="datetimeFigureOut">
              <a:rPr lang="en-GB" smtClean="0"/>
              <a:t>22/09/2022</a:t>
            </a:fld>
            <a:endParaRPr lang="en-GB"/>
          </a:p>
        </p:txBody>
      </p:sp>
      <p:sp>
        <p:nvSpPr>
          <p:cNvPr id="5" name="Footer Placeholder 4">
            <a:extLst>
              <a:ext uri="{FF2B5EF4-FFF2-40B4-BE49-F238E27FC236}">
                <a16:creationId xmlns:a16="http://schemas.microsoft.com/office/drawing/2014/main" id="{9F19E416-09AC-491A-BFFB-D49795E78F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5368CD-A19D-441E-8188-9084A69CC1E8}"/>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2770759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653D2-9566-4E4E-8B21-35E08BDC8F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3E1046-B9E4-4F09-A7A6-AF59710E62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8F4034-2824-489B-9754-C58CEE163C1A}"/>
              </a:ext>
            </a:extLst>
          </p:cNvPr>
          <p:cNvSpPr>
            <a:spLocks noGrp="1"/>
          </p:cNvSpPr>
          <p:nvPr>
            <p:ph type="dt" sz="half" idx="10"/>
          </p:nvPr>
        </p:nvSpPr>
        <p:spPr/>
        <p:txBody>
          <a:bodyPr/>
          <a:lstStyle/>
          <a:p>
            <a:fld id="{454ED03F-F932-41B6-866C-EB27CD118CD9}" type="datetimeFigureOut">
              <a:rPr lang="en-GB" smtClean="0"/>
              <a:t>22/09/2022</a:t>
            </a:fld>
            <a:endParaRPr lang="en-GB"/>
          </a:p>
        </p:txBody>
      </p:sp>
      <p:sp>
        <p:nvSpPr>
          <p:cNvPr id="5" name="Footer Placeholder 4">
            <a:extLst>
              <a:ext uri="{FF2B5EF4-FFF2-40B4-BE49-F238E27FC236}">
                <a16:creationId xmlns:a16="http://schemas.microsoft.com/office/drawing/2014/main" id="{773DE7E8-9164-43D5-90BA-90F61795C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470608-E6AA-4B5D-BB90-8869A9218493}"/>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174617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33F36-F359-49D7-97FE-798ADC71D1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F2AB58-1715-4F12-A08B-F694315F1B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0CBDA5-1DD3-4D65-9EAB-3F25AFB6164E}"/>
              </a:ext>
            </a:extLst>
          </p:cNvPr>
          <p:cNvSpPr>
            <a:spLocks noGrp="1"/>
          </p:cNvSpPr>
          <p:nvPr>
            <p:ph type="dt" sz="half" idx="10"/>
          </p:nvPr>
        </p:nvSpPr>
        <p:spPr/>
        <p:txBody>
          <a:bodyPr/>
          <a:lstStyle/>
          <a:p>
            <a:fld id="{454ED03F-F932-41B6-866C-EB27CD118CD9}" type="datetimeFigureOut">
              <a:rPr lang="en-GB" smtClean="0"/>
              <a:t>22/09/2022</a:t>
            </a:fld>
            <a:endParaRPr lang="en-GB"/>
          </a:p>
        </p:txBody>
      </p:sp>
      <p:sp>
        <p:nvSpPr>
          <p:cNvPr id="5" name="Footer Placeholder 4">
            <a:extLst>
              <a:ext uri="{FF2B5EF4-FFF2-40B4-BE49-F238E27FC236}">
                <a16:creationId xmlns:a16="http://schemas.microsoft.com/office/drawing/2014/main" id="{BC3A2BCF-9C91-4CB1-83B6-ADEAF7D4B5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8ED44-507E-4B92-8B4A-232E3D32E730}"/>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706627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F5E42-9557-4436-8786-FA9AACCD80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F827F1-52EC-4A44-A801-6CF48B1C95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BD9367-D1DA-400A-BCC8-14025D5C93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ABBDBA-2787-4E70-BC7A-EE79C6EE5D2E}"/>
              </a:ext>
            </a:extLst>
          </p:cNvPr>
          <p:cNvSpPr>
            <a:spLocks noGrp="1"/>
          </p:cNvSpPr>
          <p:nvPr>
            <p:ph type="dt" sz="half" idx="10"/>
          </p:nvPr>
        </p:nvSpPr>
        <p:spPr/>
        <p:txBody>
          <a:bodyPr/>
          <a:lstStyle/>
          <a:p>
            <a:fld id="{454ED03F-F932-41B6-866C-EB27CD118CD9}" type="datetimeFigureOut">
              <a:rPr lang="en-GB" smtClean="0"/>
              <a:t>22/09/2022</a:t>
            </a:fld>
            <a:endParaRPr lang="en-GB"/>
          </a:p>
        </p:txBody>
      </p:sp>
      <p:sp>
        <p:nvSpPr>
          <p:cNvPr id="6" name="Footer Placeholder 5">
            <a:extLst>
              <a:ext uri="{FF2B5EF4-FFF2-40B4-BE49-F238E27FC236}">
                <a16:creationId xmlns:a16="http://schemas.microsoft.com/office/drawing/2014/main" id="{5A1F9641-8104-4AD0-8C1C-52B159B1DA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2F63B1-38D9-4268-8D7B-D7640EDECB22}"/>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174823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CCEBB-7680-434D-85E7-101E0DC325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575092-2A71-4C9C-9F14-7202BB7D75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4B2D19-DED4-41A7-BAA6-C99A123188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9D395E-D837-4EE8-B7C5-0E1BAAF219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AE4F83-EFA3-4B90-80A3-C4ABE5CBFF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DA23FE-F20A-45D4-8682-C79906A88223}"/>
              </a:ext>
            </a:extLst>
          </p:cNvPr>
          <p:cNvSpPr>
            <a:spLocks noGrp="1"/>
          </p:cNvSpPr>
          <p:nvPr>
            <p:ph type="dt" sz="half" idx="10"/>
          </p:nvPr>
        </p:nvSpPr>
        <p:spPr/>
        <p:txBody>
          <a:bodyPr/>
          <a:lstStyle/>
          <a:p>
            <a:fld id="{454ED03F-F932-41B6-866C-EB27CD118CD9}" type="datetimeFigureOut">
              <a:rPr lang="en-GB" smtClean="0"/>
              <a:t>22/09/2022</a:t>
            </a:fld>
            <a:endParaRPr lang="en-GB"/>
          </a:p>
        </p:txBody>
      </p:sp>
      <p:sp>
        <p:nvSpPr>
          <p:cNvPr id="8" name="Footer Placeholder 7">
            <a:extLst>
              <a:ext uri="{FF2B5EF4-FFF2-40B4-BE49-F238E27FC236}">
                <a16:creationId xmlns:a16="http://schemas.microsoft.com/office/drawing/2014/main" id="{A042C810-9160-4AE9-8D24-1377680680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E88A37A-24FF-4F2E-91AB-A55DB2889C69}"/>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2526133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80886-D5D0-4034-A610-5A7070D7CE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9AA17A-4DB7-4BFC-8D12-333644994414}"/>
              </a:ext>
            </a:extLst>
          </p:cNvPr>
          <p:cNvSpPr>
            <a:spLocks noGrp="1"/>
          </p:cNvSpPr>
          <p:nvPr>
            <p:ph type="dt" sz="half" idx="10"/>
          </p:nvPr>
        </p:nvSpPr>
        <p:spPr/>
        <p:txBody>
          <a:bodyPr/>
          <a:lstStyle/>
          <a:p>
            <a:fld id="{454ED03F-F932-41B6-866C-EB27CD118CD9}" type="datetimeFigureOut">
              <a:rPr lang="en-GB" smtClean="0"/>
              <a:t>22/09/2022</a:t>
            </a:fld>
            <a:endParaRPr lang="en-GB"/>
          </a:p>
        </p:txBody>
      </p:sp>
      <p:sp>
        <p:nvSpPr>
          <p:cNvPr id="4" name="Footer Placeholder 3">
            <a:extLst>
              <a:ext uri="{FF2B5EF4-FFF2-40B4-BE49-F238E27FC236}">
                <a16:creationId xmlns:a16="http://schemas.microsoft.com/office/drawing/2014/main" id="{A786B75C-A704-4A9D-95B0-FFDDCA4B13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21E0F9-144E-4586-A51E-4D245FD956D3}"/>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2842172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BE22E9-5E45-455E-9AA9-C7F2EE768FAE}"/>
              </a:ext>
            </a:extLst>
          </p:cNvPr>
          <p:cNvSpPr>
            <a:spLocks noGrp="1"/>
          </p:cNvSpPr>
          <p:nvPr>
            <p:ph type="dt" sz="half" idx="10"/>
          </p:nvPr>
        </p:nvSpPr>
        <p:spPr/>
        <p:txBody>
          <a:bodyPr/>
          <a:lstStyle/>
          <a:p>
            <a:fld id="{454ED03F-F932-41B6-866C-EB27CD118CD9}" type="datetimeFigureOut">
              <a:rPr lang="en-GB" smtClean="0"/>
              <a:t>22/09/2022</a:t>
            </a:fld>
            <a:endParaRPr lang="en-GB"/>
          </a:p>
        </p:txBody>
      </p:sp>
      <p:sp>
        <p:nvSpPr>
          <p:cNvPr id="3" name="Footer Placeholder 2">
            <a:extLst>
              <a:ext uri="{FF2B5EF4-FFF2-40B4-BE49-F238E27FC236}">
                <a16:creationId xmlns:a16="http://schemas.microsoft.com/office/drawing/2014/main" id="{4F0DD409-47D0-4FB0-89FB-7B9794F95F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E01273-F1B3-4B06-9195-7DFE9E464056}"/>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687548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364F6-55C6-4344-BB64-8BFC2F93A7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31A0E4-BF81-4D07-8E25-231DDB3643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8D0F5C-256E-46EC-8DDC-D66D39D7C3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66BADC-0351-478D-8FB3-3CA586F05089}"/>
              </a:ext>
            </a:extLst>
          </p:cNvPr>
          <p:cNvSpPr>
            <a:spLocks noGrp="1"/>
          </p:cNvSpPr>
          <p:nvPr>
            <p:ph type="dt" sz="half" idx="10"/>
          </p:nvPr>
        </p:nvSpPr>
        <p:spPr/>
        <p:txBody>
          <a:bodyPr/>
          <a:lstStyle/>
          <a:p>
            <a:fld id="{454ED03F-F932-41B6-866C-EB27CD118CD9}" type="datetimeFigureOut">
              <a:rPr lang="en-GB" smtClean="0"/>
              <a:t>22/09/2022</a:t>
            </a:fld>
            <a:endParaRPr lang="en-GB"/>
          </a:p>
        </p:txBody>
      </p:sp>
      <p:sp>
        <p:nvSpPr>
          <p:cNvPr id="6" name="Footer Placeholder 5">
            <a:extLst>
              <a:ext uri="{FF2B5EF4-FFF2-40B4-BE49-F238E27FC236}">
                <a16:creationId xmlns:a16="http://schemas.microsoft.com/office/drawing/2014/main" id="{51BCB851-78B8-4D8E-90A0-C587A3D8BC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8E7F8C-3335-4ECC-A73B-F4539EB2D249}"/>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1791450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BF83-0490-41FC-A88D-20FBEE118B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D8EAE-3986-4976-9DE9-D4F142471D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BC8E40-5044-454D-BE27-8EAECC1CDD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3048D1-D138-4D3A-BF14-0562E85D0798}"/>
              </a:ext>
            </a:extLst>
          </p:cNvPr>
          <p:cNvSpPr>
            <a:spLocks noGrp="1"/>
          </p:cNvSpPr>
          <p:nvPr>
            <p:ph type="dt" sz="half" idx="10"/>
          </p:nvPr>
        </p:nvSpPr>
        <p:spPr/>
        <p:txBody>
          <a:bodyPr/>
          <a:lstStyle/>
          <a:p>
            <a:fld id="{454ED03F-F932-41B6-866C-EB27CD118CD9}" type="datetimeFigureOut">
              <a:rPr lang="en-GB" smtClean="0"/>
              <a:t>22/09/2022</a:t>
            </a:fld>
            <a:endParaRPr lang="en-GB"/>
          </a:p>
        </p:txBody>
      </p:sp>
      <p:sp>
        <p:nvSpPr>
          <p:cNvPr id="6" name="Footer Placeholder 5">
            <a:extLst>
              <a:ext uri="{FF2B5EF4-FFF2-40B4-BE49-F238E27FC236}">
                <a16:creationId xmlns:a16="http://schemas.microsoft.com/office/drawing/2014/main" id="{5E25B24F-10BE-4309-96CD-04AFBF3FB3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FD67D8-1D12-4FE2-B648-A362DD339A85}"/>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744919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CEDB7-3820-44FF-9990-A426E2351A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0D0F38-0D75-49C8-91D6-24A3667497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4903FC-BB19-4496-B943-8D2295398EB8}"/>
              </a:ext>
            </a:extLst>
          </p:cNvPr>
          <p:cNvSpPr>
            <a:spLocks noGrp="1"/>
          </p:cNvSpPr>
          <p:nvPr>
            <p:ph type="dt" sz="half" idx="10"/>
          </p:nvPr>
        </p:nvSpPr>
        <p:spPr/>
        <p:txBody>
          <a:bodyPr/>
          <a:lstStyle/>
          <a:p>
            <a:fld id="{454ED03F-F932-41B6-866C-EB27CD118CD9}" type="datetimeFigureOut">
              <a:rPr lang="en-GB" smtClean="0"/>
              <a:t>22/09/2022</a:t>
            </a:fld>
            <a:endParaRPr lang="en-GB"/>
          </a:p>
        </p:txBody>
      </p:sp>
      <p:sp>
        <p:nvSpPr>
          <p:cNvPr id="5" name="Footer Placeholder 4">
            <a:extLst>
              <a:ext uri="{FF2B5EF4-FFF2-40B4-BE49-F238E27FC236}">
                <a16:creationId xmlns:a16="http://schemas.microsoft.com/office/drawing/2014/main" id="{057C41DE-D838-4BCA-B0D7-3E4C1AD222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6BF99D-A526-45BD-A812-0E1424C5402D}"/>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803670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47CA4C-E560-4CA6-BD9E-C1A6BCB121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3367B3-A29C-43F9-BE0D-1265D3977F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487FBD-C88F-4DD0-998C-49B50FF456F6}"/>
              </a:ext>
            </a:extLst>
          </p:cNvPr>
          <p:cNvSpPr>
            <a:spLocks noGrp="1"/>
          </p:cNvSpPr>
          <p:nvPr>
            <p:ph type="dt" sz="half" idx="10"/>
          </p:nvPr>
        </p:nvSpPr>
        <p:spPr/>
        <p:txBody>
          <a:bodyPr/>
          <a:lstStyle/>
          <a:p>
            <a:fld id="{454ED03F-F932-41B6-866C-EB27CD118CD9}" type="datetimeFigureOut">
              <a:rPr lang="en-GB" smtClean="0"/>
              <a:t>22/09/2022</a:t>
            </a:fld>
            <a:endParaRPr lang="en-GB"/>
          </a:p>
        </p:txBody>
      </p:sp>
      <p:sp>
        <p:nvSpPr>
          <p:cNvPr id="5" name="Footer Placeholder 4">
            <a:extLst>
              <a:ext uri="{FF2B5EF4-FFF2-40B4-BE49-F238E27FC236}">
                <a16:creationId xmlns:a16="http://schemas.microsoft.com/office/drawing/2014/main" id="{C3FBAD94-8DD5-4AFD-A72B-F692C7E164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463E43-0273-46A1-BA63-5BC0F79D36A5}"/>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451992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9A7A6E-09C7-46BF-A816-5DA339B194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E1B938-E165-4C24-AD0A-57E42B30F2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C5E035-2F7D-4637-B9D6-6D21D3EAB9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4ED03F-F932-41B6-866C-EB27CD118CD9}" type="datetimeFigureOut">
              <a:rPr lang="en-GB" smtClean="0"/>
              <a:t>22/09/2022</a:t>
            </a:fld>
            <a:endParaRPr lang="en-GB"/>
          </a:p>
        </p:txBody>
      </p:sp>
      <p:sp>
        <p:nvSpPr>
          <p:cNvPr id="5" name="Footer Placeholder 4">
            <a:extLst>
              <a:ext uri="{FF2B5EF4-FFF2-40B4-BE49-F238E27FC236}">
                <a16:creationId xmlns:a16="http://schemas.microsoft.com/office/drawing/2014/main" id="{44C5CF3B-F7D5-48DD-9C15-2B665CC7EA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CA31963-AA01-4661-953A-33846F1826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04B9ED-5635-4357-8803-0D4817F966EA}" type="slidenum">
              <a:rPr lang="en-GB" smtClean="0"/>
              <a:t>‹#›</a:t>
            </a:fld>
            <a:endParaRPr lang="en-GB"/>
          </a:p>
        </p:txBody>
      </p:sp>
    </p:spTree>
    <p:extLst>
      <p:ext uri="{BB962C8B-B14F-4D97-AF65-F5344CB8AC3E}">
        <p14:creationId xmlns:p14="http://schemas.microsoft.com/office/powerpoint/2010/main" val="2954990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69B87-50FB-4994-8CF4-AB5C8CFFA56F}"/>
              </a:ext>
            </a:extLst>
          </p:cNvPr>
          <p:cNvSpPr>
            <a:spLocks noGrp="1"/>
          </p:cNvSpPr>
          <p:nvPr>
            <p:ph type="ctrTitle"/>
          </p:nvPr>
        </p:nvSpPr>
        <p:spPr>
          <a:xfrm>
            <a:off x="1403927" y="101600"/>
            <a:ext cx="9264073" cy="212436"/>
          </a:xfrm>
        </p:spPr>
        <p:txBody>
          <a:bodyPr>
            <a:noAutofit/>
          </a:bodyPr>
          <a:lstStyle/>
          <a:p>
            <a:r>
              <a:rPr lang="en-GB" sz="1400" b="1" u="sng" dirty="0">
                <a:latin typeface="Arial" panose="020B0604020202020204" pitchFamily="34" charset="0"/>
                <a:cs typeface="Arial" panose="020B0604020202020204" pitchFamily="34" charset="0"/>
              </a:rPr>
              <a:t>Sarah French 2206980 Critical thinking for university students</a:t>
            </a:r>
          </a:p>
        </p:txBody>
      </p:sp>
      <p:sp>
        <p:nvSpPr>
          <p:cNvPr id="3" name="Subtitle 2">
            <a:extLst>
              <a:ext uri="{FF2B5EF4-FFF2-40B4-BE49-F238E27FC236}">
                <a16:creationId xmlns:a16="http://schemas.microsoft.com/office/drawing/2014/main" id="{4A55129F-ADC7-47E8-BD9D-5E9DF0BE83D9}"/>
              </a:ext>
            </a:extLst>
          </p:cNvPr>
          <p:cNvSpPr>
            <a:spLocks noGrp="1"/>
          </p:cNvSpPr>
          <p:nvPr>
            <p:ph type="subTitle" idx="1"/>
          </p:nvPr>
        </p:nvSpPr>
        <p:spPr>
          <a:xfrm>
            <a:off x="244763" y="406089"/>
            <a:ext cx="3922047" cy="6227624"/>
          </a:xfrm>
        </p:spPr>
        <p:txBody>
          <a:bodyPr vert="horz" lIns="91440" tIns="45720" rIns="91440" bIns="45720" rtlCol="0" anchor="t">
            <a:normAutofit fontScale="25000" lnSpcReduction="20000"/>
          </a:bodyPr>
          <a:lstStyle/>
          <a:p>
            <a:r>
              <a:rPr lang="en-GB" sz="4800" b="1" u="sng" dirty="0">
                <a:solidFill>
                  <a:srgbClr val="FF0000"/>
                </a:solidFill>
                <a:latin typeface="Arial" panose="020B0604020202020204" pitchFamily="34" charset="0"/>
                <a:cs typeface="Arial" panose="020B0604020202020204" pitchFamily="34" charset="0"/>
              </a:rPr>
              <a:t>What is critical thinking?</a:t>
            </a:r>
          </a:p>
          <a:p>
            <a:pPr algn="l"/>
            <a:r>
              <a:rPr lang="en-GB" sz="3600" dirty="0">
                <a:solidFill>
                  <a:srgbClr val="FF0000"/>
                </a:solidFill>
                <a:latin typeface="Arial" panose="020B0604020202020204" pitchFamily="34" charset="0"/>
                <a:cs typeface="Arial" panose="020B0604020202020204" pitchFamily="34" charset="0"/>
              </a:rPr>
              <a:t>Critical thinking is something that people do in their everyday lives, a way of coming to conclusions by taking in and validating information that is received.  In many situations, the information used to make conclusions come from friends, family, work colleagues and personal experience. </a:t>
            </a:r>
          </a:p>
          <a:p>
            <a:pPr algn="l"/>
            <a:r>
              <a:rPr lang="en-GB" sz="3600" dirty="0">
                <a:solidFill>
                  <a:srgbClr val="FF0000"/>
                </a:solidFill>
                <a:latin typeface="Arial" panose="020B0604020202020204" pitchFamily="34" charset="0"/>
                <a:cs typeface="Arial" panose="020B0604020202020204" pitchFamily="34" charset="0"/>
              </a:rPr>
              <a:t>However, as part of academic studies, students need to look at every piece of information critically and impartially, build up a good understanding of topics that may be completely new to them and develop and build their own arguments by analysing all information presented and researched to come to a well balanced conclusion.  As Bottomley (2019) states, critical thinking is not just to be applied to a particular subject, it is crucial for every aspect of a persons studies and practices.</a:t>
            </a:r>
          </a:p>
          <a:p>
            <a:pPr algn="l"/>
            <a:r>
              <a:rPr lang="en-GB" sz="3600" dirty="0">
                <a:solidFill>
                  <a:srgbClr val="FF0000"/>
                </a:solidFill>
                <a:latin typeface="Arial" panose="020B0604020202020204" pitchFamily="34" charset="0"/>
                <a:cs typeface="Arial" panose="020B0604020202020204" pitchFamily="34" charset="0"/>
              </a:rPr>
              <a:t>To be an effective critical thinker, a student must be willing to question their own knowledge and that of others, be able to assess credibility of sources of information and have the self confidence to question the work and beliefs of others.  They must be truthful when exploring their own biases and, through critical reflection, present an improved and well reasoned conclusion (Eales-Reynolds 2013).</a:t>
            </a:r>
          </a:p>
          <a:p>
            <a:pPr algn="l"/>
            <a:r>
              <a:rPr lang="en-GB" sz="3600" dirty="0">
                <a:solidFill>
                  <a:srgbClr val="FF0000"/>
                </a:solidFill>
                <a:latin typeface="Arial" panose="020B0604020202020204" pitchFamily="34" charset="0"/>
                <a:cs typeface="Arial" panose="020B0604020202020204" pitchFamily="34" charset="0"/>
              </a:rPr>
              <a:t>Today, we will look at a number of methods to becoming and developing the skills a critical thinker needs to succeed at academic studies, mainly citing and referencing, good time management and critical reflection.</a:t>
            </a:r>
            <a:endParaRPr lang="en-GB" sz="3600" b="1" u="sng" dirty="0">
              <a:solidFill>
                <a:schemeClr val="accent1"/>
              </a:solidFill>
              <a:latin typeface="Arial" panose="020B0604020202020204" pitchFamily="34" charset="0"/>
              <a:cs typeface="Arial" panose="020B0604020202020204" pitchFamily="34" charset="0"/>
            </a:endParaRPr>
          </a:p>
          <a:p>
            <a:pPr algn="l"/>
            <a:r>
              <a:rPr lang="en-GB" sz="4800" b="1" u="sng" dirty="0">
                <a:solidFill>
                  <a:schemeClr val="accent1"/>
                </a:solidFill>
                <a:latin typeface="Arial" panose="020B0604020202020204" pitchFamily="34" charset="0"/>
                <a:cs typeface="Arial" panose="020B0604020202020204" pitchFamily="34" charset="0"/>
              </a:rPr>
              <a:t>Citing, referencing and avoiding plagiarism</a:t>
            </a:r>
          </a:p>
          <a:p>
            <a:pPr algn="l"/>
            <a:r>
              <a:rPr lang="en-GB" sz="3600" dirty="0">
                <a:solidFill>
                  <a:schemeClr val="accent1"/>
                </a:solidFill>
                <a:latin typeface="Arial" panose="020B0604020202020204" pitchFamily="34" charset="0"/>
                <a:cs typeface="Arial" panose="020B0604020202020204" pitchFamily="34" charset="0"/>
              </a:rPr>
              <a:t>According to Day (2018, p132) “Citing and referencing are key to academic integrity”.  A critical thinker will be able to demonstrate clearly to their readers or audience the sources of their research and give credit to the authors of those works.  This allows the reader to build up a clear picture  of the direction a student's studies have taken and determine the strength and credibility of their argument and determine the breadth and depth of research a student has carried out. </a:t>
            </a:r>
          </a:p>
          <a:p>
            <a:pPr algn="l"/>
            <a:r>
              <a:rPr lang="en-GB" sz="3600" dirty="0">
                <a:solidFill>
                  <a:schemeClr val="accent1"/>
                </a:solidFill>
                <a:latin typeface="Arial" panose="020B0604020202020204" pitchFamily="34" charset="0"/>
                <a:cs typeface="Arial" panose="020B0604020202020204" pitchFamily="34" charset="0"/>
              </a:rPr>
              <a:t>A citation allows the reader to understand that the student has studied  that particular authors work and that they are using the research of another to strengthen or argue a given point.  Correct referencing then allows the reader to easily look further into that particular piece of work if needed.  A reference list must then be produced to reference each source correctly which, depending on the refencing style used, will be clearly displayed throughout or at the end of the work submitted (Referencing handbook Harvard).</a:t>
            </a:r>
          </a:p>
          <a:p>
            <a:pPr algn="l"/>
            <a:r>
              <a:rPr lang="en-GB" sz="3600" dirty="0">
                <a:solidFill>
                  <a:schemeClr val="accent1"/>
                </a:solidFill>
                <a:latin typeface="Arial" panose="020B0604020202020204" pitchFamily="34" charset="0"/>
                <a:cs typeface="Arial" panose="020B0604020202020204" pitchFamily="34" charset="0"/>
              </a:rPr>
              <a:t>If a student fails to use citation and referencing correctly, this will be construed as plagiarism.  Plagiarism is the act of knowingly or unknowingly submitting work using information from another source which has not been credited or acknowledged.  Plagiarism can be intentional or unintentional and to be a successful critical thinker and academic, correct citing and referencing is a skill that needs to be mastered (Pears and Shield 2022).</a:t>
            </a:r>
          </a:p>
          <a:p>
            <a:pPr algn="l"/>
            <a:r>
              <a:rPr lang="en-GB" sz="3600" dirty="0">
                <a:solidFill>
                  <a:schemeClr val="accent1"/>
                </a:solidFill>
                <a:latin typeface="Arial" panose="020B0604020202020204" pitchFamily="34" charset="0"/>
                <a:cs typeface="Arial" panose="020B0604020202020204" pitchFamily="34" charset="0"/>
              </a:rPr>
              <a:t>A successful student needs to research both in depth and breadth to ensure that the work produced during their studies and further on in their career is valid and credible, to achieve this they must look at the work of those who have come before them so that they can build on and develop new ideas and a solid understanding in their chosen field.</a:t>
            </a: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737532A-70C1-8A28-9451-D7BEA75C8334}"/>
              </a:ext>
            </a:extLst>
          </p:cNvPr>
          <p:cNvSpPr txBox="1"/>
          <p:nvPr/>
        </p:nvSpPr>
        <p:spPr>
          <a:xfrm>
            <a:off x="4166810" y="468501"/>
            <a:ext cx="3918859" cy="576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900" dirty="0">
                <a:solidFill>
                  <a:schemeClr val="accent1"/>
                </a:solidFill>
                <a:latin typeface="Arial" panose="020B0604020202020204" pitchFamily="34" charset="0"/>
                <a:cs typeface="Arial" panose="020B0604020202020204" pitchFamily="34" charset="0"/>
              </a:rPr>
              <a:t>Cottrell (2017) argues that if a student does not use the work of others in their studies, they would be unable to carry out the research needed on each topic in the depth required to build a fair and impartial conclusion alone.</a:t>
            </a:r>
          </a:p>
          <a:p>
            <a:pPr>
              <a:lnSpc>
                <a:spcPct val="90000"/>
              </a:lnSpc>
              <a:spcBef>
                <a:spcPts val="1000"/>
              </a:spcBef>
            </a:pPr>
            <a:r>
              <a:rPr lang="en-GB" sz="900" dirty="0" err="1">
                <a:solidFill>
                  <a:schemeClr val="accent1"/>
                </a:solidFill>
                <a:latin typeface="Arial" panose="020B0604020202020204" pitchFamily="34" charset="0"/>
                <a:cs typeface="Arial" panose="020B0604020202020204" pitchFamily="34" charset="0"/>
              </a:rPr>
              <a:t>Kettel</a:t>
            </a:r>
            <a:r>
              <a:rPr lang="en-GB" sz="900" dirty="0">
                <a:solidFill>
                  <a:schemeClr val="accent1"/>
                </a:solidFill>
                <a:latin typeface="Arial" panose="020B0604020202020204" pitchFamily="34" charset="0"/>
                <a:cs typeface="Arial" panose="020B0604020202020204" pitchFamily="34" charset="0"/>
              </a:rPr>
              <a:t> and </a:t>
            </a:r>
            <a:r>
              <a:rPr lang="en-GB" sz="900" dirty="0" err="1">
                <a:solidFill>
                  <a:schemeClr val="accent1"/>
                </a:solidFill>
                <a:latin typeface="Arial" panose="020B0604020202020204" pitchFamily="34" charset="0"/>
                <a:cs typeface="Arial" panose="020B0604020202020204" pitchFamily="34" charset="0"/>
              </a:rPr>
              <a:t>DeFauw</a:t>
            </a:r>
            <a:r>
              <a:rPr lang="en-GB" sz="900" dirty="0">
                <a:solidFill>
                  <a:schemeClr val="accent1"/>
                </a:solidFill>
                <a:latin typeface="Arial" panose="020B0604020202020204" pitchFamily="34" charset="0"/>
                <a:cs typeface="Arial" panose="020B0604020202020204" pitchFamily="34" charset="0"/>
              </a:rPr>
              <a:t> (2018) suggests that to help avoid plagiarism, students should use four steps, Read, re-read, list and compose.  Read the piece or article then re read to absorb and retain more information, make a list of any keywords or short phrases that stand out to you and then, without looking at the original piece again, compose a new version using only the list compiled.</a:t>
            </a:r>
          </a:p>
          <a:p>
            <a:pPr>
              <a:lnSpc>
                <a:spcPct val="90000"/>
              </a:lnSpc>
              <a:spcBef>
                <a:spcPts val="1000"/>
              </a:spcBef>
            </a:pPr>
            <a:r>
              <a:rPr lang="en-GB" sz="1200" b="1" u="sng" dirty="0">
                <a:solidFill>
                  <a:schemeClr val="accent6"/>
                </a:solidFill>
                <a:latin typeface="Arial" panose="020B0604020202020204" pitchFamily="34" charset="0"/>
                <a:ea typeface="+mn-lt"/>
                <a:cs typeface="Arial" panose="020B0604020202020204" pitchFamily="34" charset="0"/>
              </a:rPr>
              <a:t>Time Management</a:t>
            </a: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Students starting university come from a diverse range of backgrounds and most will struggle with the question of how to manage their time effectively, good time management allows student students to balance their lives between work, study, recreation and rest.</a:t>
            </a: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According to Moore et al. (2010), problems that students face when managing their time are planning, procrastination and perfectionism.  The theorist states that the problem of planning comes when there is little or no plan on how to manage time effectively and efficiently, to help with this try making long term plans, organising and prioritising the things you wish to achieve in a given time and making a daily schedule.  Cottrell (2019) similarly suggests the use of diaries to make plans and prioritise tasks using a time circle and a priority organiser, and also suggests that students work their time backwards from a deadline to achieve and construct a good time management plan.</a:t>
            </a:r>
            <a:endParaRPr lang="en-GB" sz="900" dirty="0">
              <a:solidFill>
                <a:schemeClr val="accent6"/>
              </a:solidFill>
              <a:latin typeface="Arial" panose="020B0604020202020204" pitchFamily="34" charset="0"/>
              <a:cs typeface="Arial" panose="020B0604020202020204" pitchFamily="34" charset="0"/>
            </a:endParaRP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Procrastination or putting off a task, is an obstacle for many students to identify and overcome.  Moore et al. (2010) suggests studying for short periods, making connections between the work and its relevance to the subject being studied and having rewards when tasks are completed.  Cottrell (2019) suggests that students use study triggers to engage their mind and begin the process of learning before actually committing to studying.  Asking questions such as: Am I ready to learn?  Have I created the right environment for me to study? And Am I doing this task/course for me?</a:t>
            </a: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a:t>
            </a:r>
            <a:r>
              <a:rPr lang="en-GB" sz="900" b="0" i="0" dirty="0">
                <a:solidFill>
                  <a:schemeClr val="accent6"/>
                </a:solidFill>
                <a:effectLst/>
                <a:latin typeface="Roboto" panose="02000000000000000000" pitchFamily="2" charset="0"/>
              </a:rPr>
              <a:t>Time management is very much an area where the old saying 'Never let perfection be the enemy of the good' is entirely appropriate.” (</a:t>
            </a:r>
            <a:r>
              <a:rPr lang="en-GB" sz="900" b="0" i="0">
                <a:solidFill>
                  <a:schemeClr val="accent6"/>
                </a:solidFill>
                <a:effectLst/>
                <a:latin typeface="Roboto" panose="02000000000000000000" pitchFamily="2" charset="0"/>
              </a:rPr>
              <a:t>Forsyth 2013, p8).  </a:t>
            </a:r>
            <a:r>
              <a:rPr lang="en-GB" sz="900" b="0" i="0" dirty="0">
                <a:solidFill>
                  <a:schemeClr val="accent6"/>
                </a:solidFill>
                <a:effectLst/>
                <a:latin typeface="Roboto" panose="02000000000000000000" pitchFamily="2" charset="0"/>
              </a:rPr>
              <a:t>It doesn’t matter how well you plan and organise your time, be flexible and adaptable if needed and understand that not everything will happen in the time predicted.</a:t>
            </a:r>
            <a:endParaRPr lang="en-GB" sz="900" dirty="0">
              <a:solidFill>
                <a:schemeClr val="accent6"/>
              </a:solidFill>
              <a:latin typeface="Arial" panose="020B0604020202020204" pitchFamily="34" charset="0"/>
              <a:ea typeface="+mn-lt"/>
              <a:cs typeface="Arial" panose="020B0604020202020204" pitchFamily="34" charset="0"/>
            </a:endParaRPr>
          </a:p>
        </p:txBody>
      </p:sp>
      <p:sp>
        <p:nvSpPr>
          <p:cNvPr id="5" name="TextBox 4">
            <a:extLst>
              <a:ext uri="{FF2B5EF4-FFF2-40B4-BE49-F238E27FC236}">
                <a16:creationId xmlns:a16="http://schemas.microsoft.com/office/drawing/2014/main" id="{3D2681DC-9CF2-C0A6-C5FA-7E345ACD05C3}"/>
              </a:ext>
            </a:extLst>
          </p:cNvPr>
          <p:cNvSpPr txBox="1"/>
          <p:nvPr/>
        </p:nvSpPr>
        <p:spPr>
          <a:xfrm>
            <a:off x="8091716" y="508000"/>
            <a:ext cx="3918855" cy="7164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200" b="1" u="sng" dirty="0">
                <a:solidFill>
                  <a:schemeClr val="accent2">
                    <a:lumMod val="75000"/>
                  </a:schemeClr>
                </a:solidFill>
                <a:latin typeface="Arial" panose="020B0604020202020204" pitchFamily="34" charset="0"/>
                <a:ea typeface="+mn-lt"/>
                <a:cs typeface="Arial" panose="020B0604020202020204" pitchFamily="34" charset="0"/>
              </a:rPr>
              <a:t>Critical reflection</a:t>
            </a:r>
          </a:p>
          <a:p>
            <a:pPr>
              <a:lnSpc>
                <a:spcPct val="90000"/>
              </a:lnSpc>
              <a:spcBef>
                <a:spcPts val="1000"/>
              </a:spcBef>
            </a:pPr>
            <a:r>
              <a:rPr lang="en-GB" sz="900" dirty="0">
                <a:solidFill>
                  <a:schemeClr val="accent2">
                    <a:lumMod val="75000"/>
                  </a:schemeClr>
                </a:solidFill>
                <a:latin typeface="Arial" panose="020B0604020202020204" pitchFamily="34" charset="0"/>
                <a:ea typeface="+mn-lt"/>
                <a:cs typeface="Arial" panose="020B0604020202020204" pitchFamily="34" charset="0"/>
              </a:rPr>
              <a:t>Critical reflection is a term used to describe a number of techniques and methods to enable students to learn from their experiences, this can be a difficult skill for some people to master as it does involve looking at personal biases and prejudices and critiquing personal practices and identifying weaknesses and areas for improvement.</a:t>
            </a:r>
          </a:p>
          <a:p>
            <a:pPr>
              <a:lnSpc>
                <a:spcPct val="90000"/>
              </a:lnSpc>
              <a:spcBef>
                <a:spcPts val="1000"/>
              </a:spcBef>
            </a:pPr>
            <a:r>
              <a:rPr lang="en-GB" sz="900" dirty="0">
                <a:solidFill>
                  <a:schemeClr val="accent2">
                    <a:lumMod val="75000"/>
                  </a:schemeClr>
                </a:solidFill>
                <a:latin typeface="Arial" panose="020B0604020202020204" pitchFamily="34" charset="0"/>
                <a:ea typeface="+mn-lt"/>
                <a:cs typeface="Arial" panose="020B0604020202020204" pitchFamily="34" charset="0"/>
              </a:rPr>
              <a:t>A range of skills and quantity of effort is required to ensure that critical reflection has direction and purpose and is effective in improving good practice.  Cottrell (2017) suggests that critical reflection is a tool that students and professionals should use to develop understanding and implement change to ensure progression and improvement for future tasks.</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r>
              <a:rPr lang="en-GB" sz="900" dirty="0">
                <a:solidFill>
                  <a:schemeClr val="accent2">
                    <a:lumMod val="75000"/>
                  </a:schemeClr>
                </a:solidFill>
                <a:latin typeface="Arial" panose="020B0604020202020204" pitchFamily="34" charset="0"/>
                <a:ea typeface="+mn-lt"/>
                <a:cs typeface="Arial" panose="020B0604020202020204" pitchFamily="34" charset="0"/>
              </a:rPr>
              <a:t>Day (2018) suggests that critical reflective writing is a technique that could be employed to build on prior knowledge by revisiting aspects of a task or issue to see how a student learns most effectively. He also uses an interpretation of Kolb (1984) experiential cycle which describes how a student should plan an activity, carry out that activity, reflect on it and document lessons learnt.  This enables the student to grow in their understanding of a task, improve their understanding of how they work with other and perhaps how others involved work or learn best. </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r>
              <a:rPr lang="en-GB" sz="900" dirty="0">
                <a:solidFill>
                  <a:schemeClr val="accent2">
                    <a:lumMod val="75000"/>
                  </a:schemeClr>
                </a:solidFill>
                <a:latin typeface="Arial" panose="020B0604020202020204" pitchFamily="34" charset="0"/>
                <a:ea typeface="+mn-lt"/>
                <a:cs typeface="Arial" panose="020B0604020202020204" pitchFamily="34" charset="0"/>
              </a:rPr>
              <a:t>Similarly, Eales-Reynolds (2013) also suggests keeping a journal and using it as a tool to reflect upon personal practices, revisiting notes taken to improve critical thinking skills.</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r>
              <a:rPr lang="en-GB" sz="1200" b="1" u="sng" dirty="0">
                <a:solidFill>
                  <a:srgbClr val="7030A0"/>
                </a:solidFill>
                <a:latin typeface="Arial" panose="020B0604020202020204" pitchFamily="34" charset="0"/>
                <a:ea typeface="+mn-lt"/>
                <a:cs typeface="Arial" panose="020B0604020202020204" pitchFamily="34" charset="0"/>
              </a:rPr>
              <a:t>In Conclusion</a:t>
            </a:r>
            <a:endParaRPr lang="en-GB" sz="900" b="1" u="sng" dirty="0">
              <a:solidFill>
                <a:srgbClr val="7030A0"/>
              </a:solidFill>
              <a:latin typeface="Arial" panose="020B0604020202020204" pitchFamily="34" charset="0"/>
              <a:ea typeface="+mn-lt"/>
              <a:cs typeface="Arial" panose="020B0604020202020204" pitchFamily="34" charset="0"/>
            </a:endParaRPr>
          </a:p>
          <a:p>
            <a:endParaRPr lang="en-GB" sz="900" b="1" u="sng" dirty="0">
              <a:solidFill>
                <a:srgbClr val="7030A0"/>
              </a:solidFill>
              <a:latin typeface="Arial" panose="020B0604020202020204" pitchFamily="34" charset="0"/>
              <a:ea typeface="+mn-lt"/>
              <a:cs typeface="Arial" panose="020B0604020202020204" pitchFamily="34" charset="0"/>
            </a:endParaRPr>
          </a:p>
          <a:p>
            <a:r>
              <a:rPr lang="en-GB" sz="900" dirty="0">
                <a:solidFill>
                  <a:srgbClr val="7030A0"/>
                </a:solidFill>
                <a:latin typeface="Arial" panose="020B0604020202020204" pitchFamily="34" charset="0"/>
                <a:ea typeface="+mn-lt"/>
                <a:cs typeface="Arial" panose="020B0604020202020204" pitchFamily="34" charset="0"/>
              </a:rPr>
              <a:t>Becoming a critical thinker is a journey that all students will make.  The ability to assess credibility, currency and objectivity of all information used  when building an argument is essential.</a:t>
            </a:r>
            <a:endParaRPr lang="en-GB" sz="800" dirty="0">
              <a:solidFill>
                <a:srgbClr val="7030A0"/>
              </a:solidFill>
              <a:latin typeface="Arial" panose="020B0604020202020204" pitchFamily="34" charset="0"/>
              <a:ea typeface="+mn-lt"/>
              <a:cs typeface="Arial" panose="020B0604020202020204" pitchFamily="34" charset="0"/>
            </a:endParaRPr>
          </a:p>
          <a:p>
            <a:r>
              <a:rPr lang="en-GB" sz="900" dirty="0">
                <a:solidFill>
                  <a:srgbClr val="7030A0"/>
                </a:solidFill>
                <a:latin typeface="Arial" panose="020B0604020202020204" pitchFamily="34" charset="0"/>
                <a:ea typeface="+mn-lt"/>
                <a:cs typeface="Arial" panose="020B0604020202020204" pitchFamily="34" charset="0"/>
              </a:rPr>
              <a:t>By putting into practice precise and clear citation, referencing, good time management and applying objective critical reflection to a task, learners should develop into confident and independent critical thinkers.</a:t>
            </a:r>
          </a:p>
          <a:p>
            <a:endParaRPr lang="en-GB" sz="800" dirty="0">
              <a:solidFill>
                <a:srgbClr val="7030A0"/>
              </a:solidFill>
              <a:latin typeface="Arial" panose="020B0604020202020204" pitchFamily="34" charset="0"/>
              <a:ea typeface="+mn-lt"/>
              <a:cs typeface="Arial" panose="020B0604020202020204" pitchFamily="34" charset="0"/>
            </a:endParaRPr>
          </a:p>
          <a:p>
            <a:endParaRPr lang="en-GB" sz="8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pPr algn="l"/>
            <a:endParaRPr lang="en-GB" dirty="0">
              <a:solidFill>
                <a:srgbClr val="030303"/>
              </a:solidFill>
              <a:latin typeface="Arial" panose="020B0604020202020204" pitchFamily="34" charset="0"/>
              <a:cs typeface="Arial" panose="020B0604020202020204" pitchFamily="34" charset="0"/>
            </a:endParaRPr>
          </a:p>
          <a:p>
            <a:pPr algn="l"/>
            <a:endParaRPr lang="en-GB" dirty="0">
              <a:solidFill>
                <a:srgbClr val="030303"/>
              </a:solidFill>
              <a:latin typeface="Arial" panose="020B0604020202020204" pitchFamily="34" charset="0"/>
              <a:cs typeface="Arial" panose="020B0604020202020204" pitchFamily="34" charset="0"/>
            </a:endParaRPr>
          </a:p>
        </p:txBody>
      </p:sp>
      <p:pic>
        <p:nvPicPr>
          <p:cNvPr id="9" name="Picture 8" descr="Diagram&#10;&#10;Description automatically generated">
            <a:extLst>
              <a:ext uri="{FF2B5EF4-FFF2-40B4-BE49-F238E27FC236}">
                <a16:creationId xmlns:a16="http://schemas.microsoft.com/office/drawing/2014/main" id="{EAC08AD1-BB07-A8CB-C9F2-D18529BCFA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3591" y="4152370"/>
            <a:ext cx="1650521" cy="1261374"/>
          </a:xfrm>
          <a:prstGeom prst="rect">
            <a:avLst/>
          </a:prstGeom>
        </p:spPr>
      </p:pic>
      <p:sp>
        <p:nvSpPr>
          <p:cNvPr id="10" name="TextBox 9">
            <a:extLst>
              <a:ext uri="{FF2B5EF4-FFF2-40B4-BE49-F238E27FC236}">
                <a16:creationId xmlns:a16="http://schemas.microsoft.com/office/drawing/2014/main" id="{84B3B340-93AB-CBF2-A13B-6DB2A374D514}"/>
              </a:ext>
            </a:extLst>
          </p:cNvPr>
          <p:cNvSpPr txBox="1"/>
          <p:nvPr/>
        </p:nvSpPr>
        <p:spPr>
          <a:xfrm>
            <a:off x="9903124" y="4152370"/>
            <a:ext cx="2113493" cy="1477328"/>
          </a:xfrm>
          <a:prstGeom prst="rect">
            <a:avLst/>
          </a:prstGeom>
          <a:noFill/>
        </p:spPr>
        <p:txBody>
          <a:bodyPr wrap="square" rtlCol="0">
            <a:spAutoFit/>
          </a:bodyPr>
          <a:lstStyle/>
          <a:p>
            <a:r>
              <a:rPr lang="en-GB" sz="900" dirty="0">
                <a:solidFill>
                  <a:schemeClr val="accent2">
                    <a:lumMod val="75000"/>
                  </a:schemeClr>
                </a:solidFill>
                <a:latin typeface="Arial" panose="020B0604020202020204" pitchFamily="34" charset="0"/>
                <a:ea typeface="+mn-lt"/>
                <a:cs typeface="Arial" panose="020B0604020202020204" pitchFamily="34" charset="0"/>
              </a:rPr>
              <a:t>Cottrell (2017) recommends a core model for use in critical reflection which is broken down into five stages.  Evaluate, Reconstruct, Analyse, Distil and Apply as shown in the image.</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r>
              <a:rPr lang="en-GB" sz="900" dirty="0">
                <a:solidFill>
                  <a:srgbClr val="002060"/>
                </a:solidFill>
                <a:latin typeface="Arial" panose="020B0604020202020204" pitchFamily="34" charset="0"/>
                <a:ea typeface="+mn-lt"/>
                <a:cs typeface="Arial" panose="020B0604020202020204" pitchFamily="34" charset="0"/>
              </a:rPr>
              <a:t>(</a:t>
            </a:r>
            <a:r>
              <a:rPr lang="en-GB" sz="900" dirty="0" err="1">
                <a:solidFill>
                  <a:srgbClr val="002060"/>
                </a:solidFill>
                <a:latin typeface="Arial" panose="020B0604020202020204" pitchFamily="34" charset="0"/>
                <a:ea typeface="+mn-lt"/>
                <a:cs typeface="Arial" panose="020B0604020202020204" pitchFamily="34" charset="0"/>
              </a:rPr>
              <a:t>Source:Cottrell</a:t>
            </a:r>
            <a:r>
              <a:rPr lang="en-GB" sz="900" dirty="0">
                <a:solidFill>
                  <a:srgbClr val="002060"/>
                </a:solidFill>
                <a:latin typeface="Arial" panose="020B0604020202020204" pitchFamily="34" charset="0"/>
                <a:ea typeface="+mn-lt"/>
                <a:cs typeface="Arial" panose="020B0604020202020204" pitchFamily="34" charset="0"/>
              </a:rPr>
              <a:t>, 2017)</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2712157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11462-C2F1-4A08-9E55-67DB4849DF47}"/>
              </a:ext>
            </a:extLst>
          </p:cNvPr>
          <p:cNvSpPr>
            <a:spLocks noGrp="1"/>
          </p:cNvSpPr>
          <p:nvPr>
            <p:ph type="title"/>
          </p:nvPr>
        </p:nvSpPr>
        <p:spPr>
          <a:xfrm>
            <a:off x="838200" y="365125"/>
            <a:ext cx="10515600" cy="747683"/>
          </a:xfrm>
        </p:spPr>
        <p:txBody>
          <a:bodyPr>
            <a:normAutofit/>
          </a:bodyPr>
          <a:lstStyle/>
          <a:p>
            <a:r>
              <a:rPr lang="en-GB" sz="4000" b="1" u="sng" dirty="0"/>
              <a:t>References</a:t>
            </a:r>
          </a:p>
        </p:txBody>
      </p:sp>
      <p:sp>
        <p:nvSpPr>
          <p:cNvPr id="3" name="Content Placeholder 2">
            <a:extLst>
              <a:ext uri="{FF2B5EF4-FFF2-40B4-BE49-F238E27FC236}">
                <a16:creationId xmlns:a16="http://schemas.microsoft.com/office/drawing/2014/main" id="{36F0A263-A5B9-4F84-B80A-F4A2BFFEE314}"/>
              </a:ext>
            </a:extLst>
          </p:cNvPr>
          <p:cNvSpPr>
            <a:spLocks noGrp="1"/>
          </p:cNvSpPr>
          <p:nvPr>
            <p:ph idx="1"/>
          </p:nvPr>
        </p:nvSpPr>
        <p:spPr>
          <a:xfrm>
            <a:off x="838200" y="1216325"/>
            <a:ext cx="10515600" cy="4960638"/>
          </a:xfrm>
        </p:spPr>
        <p:txBody>
          <a:bodyPr vert="horz" lIns="91440" tIns="45720" rIns="91440" bIns="45720" rtlCol="0" anchor="t">
            <a:normAutofit fontScale="70000" lnSpcReduction="200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Bottomley, J. (2019) Critical thinking skills for your education degree. St Albans: Critical Publishing.</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Cottrell, S. (2017) Critical thinking skills : effective analysis, argument and reflection. 3rd.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London: Palgrave Macmillan.</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Cottrell, S. (2017) Critical thinking skills: effective analysis, argument and reflection. 3</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London:Palgrave</a:t>
            </a:r>
            <a:r>
              <a:rPr lang="en-GB" sz="1800" dirty="0">
                <a:effectLst/>
                <a:latin typeface="Calibri" panose="020F0502020204030204" pitchFamily="34" charset="0"/>
                <a:ea typeface="Calibri" panose="020F0502020204030204" pitchFamily="34" charset="0"/>
                <a:cs typeface="Times New Roman" panose="02020603050405020304" pitchFamily="18" charset="0"/>
              </a:rPr>
              <a:t> Macmillan, p 203, diagram.</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Cottrell, S. (2019) The study skills handbook. Fifth edition. London: Macmillan Education UK.</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Day, T. (2018) Success in academic writing. Second edition. London: Palgrave.</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Eales-Reynolds, L.-J. et al. (2013) Critical thinking skills for education students. Second edition. London: Sage Publications.</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Forsyth, P. (2013) Successful time management. 3rd ed. Philadelphia, Pa: Kogan Page Ltd.</a:t>
            </a:r>
          </a:p>
          <a:p>
            <a:pPr marL="0" indent="0">
              <a:lnSpc>
                <a:spcPct val="107000"/>
              </a:lnSpc>
              <a:spcAft>
                <a:spcPts val="800"/>
              </a:spcAft>
              <a:buNone/>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Harvard-eng_v.1.2.pdf (uwtsd.ac.uk)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 </a:t>
            </a:r>
            <a:r>
              <a:rPr lang="en-GB" sz="18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Kettel</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 R.P. and </a:t>
            </a:r>
            <a:r>
              <a:rPr lang="en-GB" sz="18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DeFauw</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 D.L. (2018) ‘Paraphrase Without Plagiarism: Use RRLC (Read, Reread, List, Compose)’, The Reading teacher, 72(2), pp. 245–255. Available at: https://doi.org/10.1002/trtr.1697.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Moore, Neville, C., Murphy, M., &amp; Connolly, C. (2010).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ultimate study skills handbook</a:t>
            </a:r>
            <a:r>
              <a:rPr lang="en-GB" sz="1800" dirty="0">
                <a:effectLst/>
                <a:latin typeface="Calibri" panose="020F0502020204030204" pitchFamily="34" charset="0"/>
                <a:ea typeface="Calibri" panose="020F0502020204030204" pitchFamily="34" charset="0"/>
                <a:cs typeface="Times New Roman" panose="02020603050405020304" pitchFamily="18" charset="0"/>
              </a:rPr>
              <a:t>. Open University Press.</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Paul, &amp; Elder, L. (2006).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Critical thinking : learn the tools the best thinkers use</a:t>
            </a:r>
            <a:r>
              <a:rPr lang="en-GB" sz="1800" dirty="0">
                <a:effectLst/>
                <a:latin typeface="Calibri" panose="020F0502020204030204" pitchFamily="34" charset="0"/>
                <a:ea typeface="Calibri" panose="020F0502020204030204" pitchFamily="34" charset="0"/>
                <a:cs typeface="Times New Roman" panose="02020603050405020304" pitchFamily="18" charset="0"/>
              </a:rPr>
              <a:t> (Concise ed.). Pearson/Prentice Hall.</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Pears, R., Shields, G.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Cite Them Right</a:t>
            </a:r>
            <a:r>
              <a:rPr lang="en-GB" sz="1800" dirty="0">
                <a:effectLst/>
                <a:latin typeface="Calibri" panose="020F0502020204030204" pitchFamily="34" charset="0"/>
                <a:ea typeface="Calibri" panose="020F0502020204030204" pitchFamily="34" charset="0"/>
                <a:cs typeface="Times New Roman" panose="02020603050405020304" pitchFamily="18" charset="0"/>
              </a:rPr>
              <a:t>. United Kingdom: Bloomsbury Publishing. </a:t>
            </a:r>
          </a:p>
          <a:p>
            <a:pPr marL="0" indent="0">
              <a:buNone/>
            </a:pPr>
            <a:endParaRPr lang="en-GB" sz="1200" dirty="0">
              <a:latin typeface="Arial" panose="020B0604020202020204" pitchFamily="34" charset="0"/>
              <a:ea typeface="+mn-lt"/>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3395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976</TotalTime>
  <Words>1740</Words>
  <Application>Microsoft Office PowerPoint</Application>
  <PresentationFormat>Widescreen</PresentationFormat>
  <Paragraphs>62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Roboto</vt:lpstr>
      <vt:lpstr>Office Theme</vt:lpstr>
      <vt:lpstr>Sarah French 2206980 Critical thinking for university students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Sarah French 2206980 Critical thinking in education</dc:title>
  <dc:creator>sarah french</dc:creator>
  <cp:lastModifiedBy>sarah french</cp:lastModifiedBy>
  <cp:revision>513</cp:revision>
  <cp:lastPrinted>2022-09-22T12:13:19Z</cp:lastPrinted>
  <dcterms:created xsi:type="dcterms:W3CDTF">2022-09-08T09:45:46Z</dcterms:created>
  <dcterms:modified xsi:type="dcterms:W3CDTF">2022-09-22T19:11:52Z</dcterms:modified>
</cp:coreProperties>
</file>