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8" r:id="rId2"/>
    <p:sldId id="259" r:id="rId3"/>
    <p:sldId id="284" r:id="rId4"/>
    <p:sldId id="274" r:id="rId5"/>
    <p:sldId id="262" r:id="rId6"/>
    <p:sldId id="268" r:id="rId7"/>
    <p:sldId id="293" r:id="rId8"/>
    <p:sldId id="295" r:id="rId9"/>
    <p:sldId id="276" r:id="rId10"/>
    <p:sldId id="270" r:id="rId11"/>
    <p:sldId id="288" r:id="rId12"/>
    <p:sldId id="286" r:id="rId13"/>
    <p:sldId id="263" r:id="rId14"/>
    <p:sldId id="26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E4687F-D2CD-E6D6-4BAC-C0A1372A3C19}" v="236" dt="2024-10-23T13:58:53.225"/>
    <p1510:client id="{8086AD64-829B-BF96-D9C4-C3C1BBE7B865}" v="8" dt="2024-10-23T13:35:13.518"/>
    <p1510:client id="{C31CC7C6-90AD-0D9B-5A3E-C90AF605AA9B}" v="1002" dt="2024-10-23T14:35:54.4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1034" autoAdjust="0"/>
  </p:normalViewPr>
  <p:slideViewPr>
    <p:cSldViewPr snapToGrid="0">
      <p:cViewPr>
        <p:scale>
          <a:sx n="60" d="100"/>
          <a:sy n="60" d="100"/>
        </p:scale>
        <p:origin x="114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Question – you have heard the term 'literature review' being used many times – but what do you understand the term to mean?</a:t>
            </a:r>
          </a:p>
          <a:p>
            <a:endParaRPr lang="en-GB" dirty="0">
              <a:ea typeface="Calibri"/>
              <a:cs typeface="Calibri"/>
            </a:endParaRPr>
          </a:p>
          <a:p>
            <a:r>
              <a:rPr lang="en-GB" dirty="0">
                <a:ea typeface="Calibri"/>
                <a:cs typeface="Calibri"/>
              </a:rPr>
              <a:t>Open to class – use chat box</a:t>
            </a:r>
          </a:p>
          <a:p>
            <a:endParaRPr lang="en-GB" dirty="0">
              <a:ea typeface="Calibri"/>
              <a:cs typeface="Calibri"/>
            </a:endParaRPr>
          </a:p>
          <a:p>
            <a:r>
              <a:rPr lang="en-GB" dirty="0">
                <a:ea typeface="Calibri"/>
                <a:cs typeface="Calibri"/>
              </a:rPr>
              <a:t>Lets start with </a:t>
            </a:r>
            <a:r>
              <a:rPr lang="en-GB" dirty="0" err="1">
                <a:ea typeface="Calibri" panose="020F0502020204030204"/>
                <a:cs typeface="Calibri" panose="020F0502020204030204"/>
              </a:rPr>
              <a:t>Bloomsberg</a:t>
            </a:r>
            <a:r>
              <a:rPr lang="en-GB" dirty="0">
                <a:ea typeface="Calibri" panose="020F0502020204030204"/>
                <a:cs typeface="Calibri" panose="020F0502020204030204"/>
              </a:rPr>
              <a:t> University (2022) description ..</a:t>
            </a:r>
          </a:p>
          <a:p>
            <a:endParaRPr lang="en-GB" dirty="0">
              <a:ea typeface="Calibri" panose="020F0502020204030204"/>
              <a:cs typeface="Calibri" panose="020F0502020204030204"/>
            </a:endParaRPr>
          </a:p>
          <a:p>
            <a:r>
              <a:rPr lang="en-GB" dirty="0">
                <a:ea typeface="Calibri" panose="020F0502020204030204"/>
                <a:cs typeface="Calibri" panose="020F0502020204030204"/>
              </a:rPr>
              <a:t>However the Edinburgh University describes it as …....</a:t>
            </a:r>
          </a:p>
          <a:p>
            <a:endParaRPr lang="en-GB" dirty="0">
              <a:ea typeface="Calibri" panose="020F0502020204030204"/>
              <a:cs typeface="Calibri" panose="020F0502020204030204"/>
            </a:endParaRPr>
          </a:p>
          <a:p>
            <a:r>
              <a:rPr lang="en-GB" dirty="0">
                <a:ea typeface="Calibri" panose="020F0502020204030204"/>
                <a:cs typeface="Calibri" panose="020F0502020204030204"/>
              </a:rPr>
              <a:t>What are  the differences there between the two descriptions/definitions</a:t>
            </a:r>
          </a:p>
          <a:p>
            <a:r>
              <a:rPr lang="en-GB" dirty="0">
                <a:ea typeface="Calibri" panose="020F0502020204030204"/>
                <a:cs typeface="Calibri" panose="020F0502020204030204"/>
              </a:rPr>
              <a:t>Edinburgh focusses more on highlighting its goals of demonstrating knowledge and understanding </a:t>
            </a:r>
          </a:p>
          <a:p>
            <a:r>
              <a:rPr lang="en-GB" dirty="0">
                <a:ea typeface="Calibri" panose="020F0502020204030204"/>
                <a:cs typeface="Calibri" panose="020F0502020204030204"/>
              </a:rPr>
              <a:t>Edinburgh also highlights the critical evaluation of the material that you review</a:t>
            </a:r>
          </a:p>
          <a:p>
            <a:r>
              <a:rPr lang="en-GB" dirty="0" err="1">
                <a:ea typeface="Calibri" panose="020F0502020204030204"/>
                <a:cs typeface="Calibri" panose="020F0502020204030204"/>
              </a:rPr>
              <a:t>Bloomsberg</a:t>
            </a:r>
            <a:r>
              <a:rPr lang="en-GB" dirty="0">
                <a:ea typeface="Calibri" panose="020F0502020204030204"/>
                <a:cs typeface="Calibri" panose="020F0502020204030204"/>
              </a:rPr>
              <a:t> highlights previous research only – what about current methods, philosophies and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49707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look at the why and the how</a:t>
            </a:r>
          </a:p>
          <a:p>
            <a:endParaRPr lang="en-GB" dirty="0"/>
          </a:p>
          <a:p>
            <a:r>
              <a:rPr lang="en-GB" dirty="0"/>
              <a:t>Why do you need to undertake</a:t>
            </a:r>
          </a:p>
          <a:p>
            <a:endParaRPr lang="en-GB" dirty="0"/>
          </a:p>
          <a:p>
            <a:r>
              <a:rPr lang="en-GB" dirty="0"/>
              <a:t>&amp;</a:t>
            </a:r>
          </a:p>
          <a:p>
            <a:r>
              <a:rPr lang="en-GB" dirty="0"/>
              <a:t>HOW do you write your literature review</a:t>
            </a:r>
          </a:p>
          <a:p>
            <a:endParaRPr lang="en-GB" dirty="0"/>
          </a:p>
          <a:p>
            <a:r>
              <a:rPr lang="en-GB" dirty="0"/>
              <a:t>its</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110204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0050" lvl="1">
              <a:lnSpc>
                <a:spcPct val="90000"/>
              </a:lnSpc>
              <a:spcBef>
                <a:spcPct val="20000"/>
              </a:spcBef>
            </a:pPr>
            <a:r>
              <a:rPr lang="en-GB" dirty="0">
                <a:ea typeface="Calibri" panose="020F0502020204030204"/>
                <a:cs typeface="Calibri" panose="020F0502020204030204"/>
              </a:rPr>
              <a:t>There are a number of reasons as to WHY you need to do a literature review</a:t>
            </a:r>
          </a:p>
          <a:p>
            <a:pPr marL="400050" lvl="1">
              <a:lnSpc>
                <a:spcPct val="90000"/>
              </a:lnSpc>
              <a:spcBef>
                <a:spcPct val="20000"/>
              </a:spcBef>
            </a:pPr>
            <a:r>
              <a:rPr lang="en-GB" dirty="0">
                <a:ea typeface="Calibri" panose="020F0502020204030204"/>
                <a:cs typeface="Calibri" panose="020F0502020204030204"/>
              </a:rPr>
              <a:t>FIRSTLY – its an integral part of your dissertation and one of the biggest chapter in your final document which highlights how important this piece of work is for you</a:t>
            </a:r>
            <a:endParaRPr lang="en-GB" dirty="0"/>
          </a:p>
          <a:p>
            <a:pPr marL="857250" lvl="1" indent="-457200">
              <a:lnSpc>
                <a:spcPct val="90000"/>
              </a:lnSpc>
              <a:spcBef>
                <a:spcPct val="20000"/>
              </a:spcBef>
              <a:buFont typeface="Courier New,monospace"/>
              <a:buChar char="•"/>
            </a:pPr>
            <a:r>
              <a:rPr lang="en-GB" dirty="0"/>
              <a:t>To find out what information already exists and who is saying what about your topic area</a:t>
            </a:r>
            <a:endParaRPr lang="en-US" dirty="0">
              <a:ea typeface="Calibri"/>
              <a:cs typeface="Calibri"/>
            </a:endParaRPr>
          </a:p>
          <a:p>
            <a:pPr marL="857250" lvl="1" indent="-457200">
              <a:lnSpc>
                <a:spcPct val="90000"/>
              </a:lnSpc>
              <a:spcBef>
                <a:spcPct val="20000"/>
              </a:spcBef>
              <a:buFont typeface="Courier New,monospace"/>
              <a:buChar char="•"/>
            </a:pPr>
            <a:r>
              <a:rPr lang="en-GB" dirty="0"/>
              <a:t>To identify gaps in the literature</a:t>
            </a:r>
            <a:endParaRPr lang="en-US" dirty="0"/>
          </a:p>
          <a:p>
            <a:pPr marL="857250" lvl="1" indent="-457200">
              <a:lnSpc>
                <a:spcPct val="90000"/>
              </a:lnSpc>
              <a:spcBef>
                <a:spcPct val="20000"/>
              </a:spcBef>
              <a:buFont typeface="Courier New,monospace"/>
              <a:buChar char="•"/>
            </a:pPr>
            <a:r>
              <a:rPr lang="en-GB" dirty="0"/>
              <a:t>To provide context for your research</a:t>
            </a:r>
            <a:endParaRPr lang="en-US" dirty="0"/>
          </a:p>
          <a:p>
            <a:pPr marL="857250" lvl="1" indent="-457200">
              <a:lnSpc>
                <a:spcPct val="90000"/>
              </a:lnSpc>
              <a:spcBef>
                <a:spcPct val="20000"/>
              </a:spcBef>
              <a:buFont typeface="Courier New,monospace"/>
              <a:buChar char="•"/>
            </a:pPr>
            <a:r>
              <a:rPr lang="en-GB" dirty="0"/>
              <a:t>To show that you have read widely and in depth</a:t>
            </a:r>
            <a:endParaRPr lang="en-US" dirty="0"/>
          </a:p>
          <a:p>
            <a:pPr marL="857250" lvl="1" indent="-457200">
              <a:lnSpc>
                <a:spcPct val="90000"/>
              </a:lnSpc>
              <a:spcBef>
                <a:spcPct val="20000"/>
              </a:spcBef>
              <a:buFont typeface="Courier New,monospace"/>
              <a:buChar char="•"/>
            </a:pPr>
            <a:r>
              <a:rPr lang="en-GB" dirty="0"/>
              <a:t>To show you have the skills to </a:t>
            </a:r>
            <a:r>
              <a:rPr lang="en-GB" b="1" dirty="0"/>
              <a:t>interpret and evaluate</a:t>
            </a:r>
            <a:r>
              <a:rPr lang="en-GB" dirty="0"/>
              <a:t> the literature – IMPORTANT aspects which examiners look for</a:t>
            </a:r>
            <a:endParaRPr lang="en-GB" dirty="0">
              <a:ea typeface="Calibri"/>
              <a:cs typeface="Calibri"/>
            </a:endParaRPr>
          </a:p>
          <a:p>
            <a:pPr marL="857250" lvl="1" indent="-457200">
              <a:lnSpc>
                <a:spcPct val="90000"/>
              </a:lnSpc>
              <a:spcBef>
                <a:spcPct val="20000"/>
              </a:spcBef>
              <a:buFont typeface="Courier New,monospace"/>
              <a:buChar char="•"/>
            </a:pPr>
            <a:r>
              <a:rPr lang="en-GB" dirty="0">
                <a:ea typeface="Calibri"/>
                <a:cs typeface="Calibri"/>
              </a:rPr>
              <a:t>To identify major influential works</a:t>
            </a:r>
          </a:p>
          <a:p>
            <a:pPr marL="857250" lvl="1" indent="-457200">
              <a:lnSpc>
                <a:spcPct val="90000"/>
              </a:lnSpc>
              <a:spcBef>
                <a:spcPct val="20000"/>
              </a:spcBef>
              <a:buFont typeface="Courier New,monospace"/>
              <a:buChar char="•"/>
            </a:pPr>
            <a:r>
              <a:rPr lang="en-GB" dirty="0">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dirty="0">
                <a:ea typeface="Calibri"/>
                <a:cs typeface="Calibri"/>
              </a:rPr>
              <a:t>To identify main ideas, conclusions and theories</a:t>
            </a:r>
          </a:p>
          <a:p>
            <a:pPr marL="857250" lvl="1" indent="-457200">
              <a:lnSpc>
                <a:spcPct val="90000"/>
              </a:lnSpc>
              <a:spcBef>
                <a:spcPct val="20000"/>
              </a:spcBef>
              <a:buFont typeface="Courier New,monospace"/>
              <a:buChar char="•"/>
            </a:pPr>
            <a:r>
              <a:rPr lang="en-GB" dirty="0">
                <a:ea typeface="Calibri"/>
                <a:cs typeface="Calibri"/>
              </a:rPr>
              <a:t>Show relationships between previous research and theories in the area – before carrying out any new research on the topic</a:t>
            </a:r>
          </a:p>
          <a:p>
            <a:pPr marL="857250" lvl="1" indent="-457200">
              <a:lnSpc>
                <a:spcPct val="90000"/>
              </a:lnSpc>
              <a:spcBef>
                <a:spcPct val="20000"/>
              </a:spcBef>
              <a:buFont typeface="Courier New,monospace"/>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previous input from Lisa Ellis , Academic Librarian – arranged a session on 4.12.24 for advanced research skills</a:t>
            </a:r>
          </a:p>
          <a:p>
            <a:r>
              <a:rPr lang="en-US" dirty="0">
                <a:ea typeface="Calibri"/>
                <a:cs typeface="Calibri"/>
              </a:rPr>
              <a:t>You can also visit the library on campus at anytime</a:t>
            </a:r>
          </a:p>
          <a:p>
            <a:r>
              <a:rPr lang="en-US" dirty="0">
                <a:ea typeface="Calibri"/>
                <a:cs typeface="Calibri"/>
              </a:rPr>
              <a:t>DON’T forget you also have access to the College of policing library use it!!!</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if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Log, Catalogue and review</a:t>
            </a:r>
          </a:p>
          <a:p>
            <a:endParaRPr lang="en-US" dirty="0">
              <a:ea typeface="Calibri"/>
              <a:cs typeface="Calibri"/>
            </a:endParaRPr>
          </a:p>
          <a:p>
            <a:r>
              <a:rPr lang="en-US" b="1" dirty="0">
                <a:ea typeface="Calibri"/>
                <a:cs typeface="Calibri"/>
              </a:rPr>
              <a:t>a. Log</a:t>
            </a:r>
          </a:p>
          <a:p>
            <a:r>
              <a:rPr lang="en-US" dirty="0">
                <a:ea typeface="Calibri"/>
                <a:cs typeface="Calibri"/>
              </a:rPr>
              <a:t>This is all about logging all the reference material as you go along</a:t>
            </a:r>
          </a:p>
          <a:p>
            <a:r>
              <a:rPr lang="en-US" dirty="0">
                <a:ea typeface="Calibri"/>
                <a:cs typeface="Calibri"/>
              </a:rPr>
              <a:t>There are many different reference management </a:t>
            </a:r>
            <a:r>
              <a:rPr lang="en-US" dirty="0" err="1">
                <a:ea typeface="Calibri"/>
                <a:cs typeface="Calibri"/>
              </a:rPr>
              <a:t>programmes</a:t>
            </a:r>
            <a:r>
              <a:rPr lang="en-US" dirty="0">
                <a:ea typeface="Calibri"/>
                <a:cs typeface="Calibri"/>
              </a:rPr>
              <a:t> available online or you can just use an old fashioned spreadsheet/word document</a:t>
            </a:r>
          </a:p>
          <a:p>
            <a:r>
              <a:rPr lang="en-US" dirty="0">
                <a:ea typeface="Calibri"/>
                <a:cs typeface="Calibri"/>
              </a:rPr>
              <a:t>DON'T FORGET – it must comply with UWTSD HArvard reference system</a:t>
            </a:r>
          </a:p>
          <a:p>
            <a:endParaRPr lang="en-US" dirty="0">
              <a:ea typeface="Calibri"/>
              <a:cs typeface="Calibri"/>
            </a:endParaRPr>
          </a:p>
          <a:p>
            <a:r>
              <a:rPr lang="en-US" b="1" dirty="0">
                <a:ea typeface="Calibri"/>
                <a:cs typeface="Calibri"/>
              </a:rPr>
              <a:t>b. Catalogue</a:t>
            </a:r>
          </a:p>
          <a:p>
            <a:r>
              <a:rPr lang="en-US" dirty="0">
                <a:ea typeface="Calibri"/>
                <a:cs typeface="Calibri"/>
              </a:rPr>
              <a:t>This is all about cataloguing all your literature - arguments, relevant quotations etc. This will assist you in locating information quickly and accurately. Again </a:t>
            </a:r>
            <a:r>
              <a:rPr lang="en-US" dirty="0" err="1">
                <a:ea typeface="Calibri"/>
                <a:cs typeface="Calibri"/>
              </a:rPr>
              <a:t>thik</a:t>
            </a:r>
            <a:r>
              <a:rPr lang="en-US" dirty="0">
                <a:ea typeface="Calibri"/>
                <a:cs typeface="Calibri"/>
              </a:rPr>
              <a:t> of how you will do this – notebook or excel spreadsheet ( excel spreadsheet will allow you to filter information quickly and easily).</a:t>
            </a:r>
          </a:p>
          <a:p>
            <a:endParaRPr lang="en-US" b="1" dirty="0">
              <a:ea typeface="Calibri"/>
              <a:cs typeface="Calibri"/>
            </a:endParaRPr>
          </a:p>
          <a:p>
            <a:r>
              <a:rPr lang="en-US" b="1" dirty="0">
                <a:ea typeface="Calibri"/>
                <a:cs typeface="Calibri"/>
              </a:rPr>
              <a:t>c. Digest and review</a:t>
            </a:r>
          </a:p>
          <a:p>
            <a:r>
              <a:rPr lang="en-US" dirty="0">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dirty="0">
                <a:ea typeface="Calibri"/>
                <a:cs typeface="Calibri"/>
              </a:rPr>
              <a:t>Use visuals like a mind-map to help you visualise how you will bring it together into a narrative</a:t>
            </a:r>
          </a:p>
          <a:p>
            <a:r>
              <a:rPr lang="en-US" dirty="0">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a:t>
            </a:r>
            <a:endParaRPr lang="en-US" dirty="0"/>
          </a:p>
          <a:p>
            <a:pPr marL="285750" indent="-285750">
              <a:spcBef>
                <a:spcPct val="20000"/>
              </a:spcBef>
              <a:buFont typeface="Arial"/>
              <a:buChar char="•"/>
            </a:pPr>
            <a:r>
              <a:rPr lang="en-GB" dirty="0"/>
              <a:t>Try to analyse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dirty="0"/>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organize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dirty="0"/>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a:t>
            </a:r>
            <a:r>
              <a:rPr lang="en-GB" dirty="0">
                <a:hlinkClick r:id="rId3"/>
              </a:rPr>
              <a:t>research methods</a:t>
            </a:r>
            <a:r>
              <a:rPr lang="en-GB" dirty="0"/>
              <a:t>,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a:t>
            </a:r>
            <a:r>
              <a:rPr lang="en-GB" dirty="0">
                <a:hlinkClick r:id="rId4"/>
              </a:rPr>
              <a:t> qualitative versus quantitative research</a:t>
            </a:r>
            <a:endParaRPr lang="en-GB" dirty="0"/>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dirty="0"/>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a:t>
            </a:r>
            <a:r>
              <a:rPr lang="en-GB" dirty="0">
                <a:hlinkClick r:id="rId5"/>
              </a:rPr>
              <a:t>theoretical framework</a:t>
            </a:r>
            <a:r>
              <a:rPr lang="en-GB" dirty="0"/>
              <a:t>.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what do we mean by 'critically evaluate?'</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4098734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features of a GOOD literature review?</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22/10/2025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920091" y="357800"/>
            <a:ext cx="8307977" cy="3890799"/>
          </a:xfrm>
        </p:spPr>
        <p:txBody>
          <a:bodyPr>
            <a:normAutofit fontScale="90000"/>
          </a:bodyPr>
          <a:lstStyle/>
          <a:p>
            <a:r>
              <a:rPr lang="en-GB" b="1" dirty="0">
                <a:solidFill>
                  <a:srgbClr val="002060"/>
                </a:solidFill>
                <a:latin typeface="Arial"/>
                <a:cs typeface="Arial"/>
              </a:rPr>
              <a:t>MSc </a:t>
            </a:r>
            <a:r>
              <a:rPr lang="en-GB" b="1" dirty="0" err="1">
                <a:solidFill>
                  <a:srgbClr val="002060"/>
                </a:solidFill>
                <a:latin typeface="Arial"/>
                <a:cs typeface="Arial"/>
              </a:rPr>
              <a:t>Plismona</a:t>
            </a:r>
            <a:r>
              <a:rPr lang="en-GB" b="1" dirty="0">
                <a:solidFill>
                  <a:srgbClr val="002060"/>
                </a:solidFill>
                <a:latin typeface="Arial"/>
                <a:cs typeface="Arial"/>
              </a:rPr>
              <a:t> (</a:t>
            </a:r>
            <a:r>
              <a:rPr lang="en-GB" b="1" dirty="0" err="1">
                <a:solidFill>
                  <a:srgbClr val="002060"/>
                </a:solidFill>
                <a:latin typeface="Arial"/>
                <a:cs typeface="Arial"/>
              </a:rPr>
              <a:t>Arweinydd</a:t>
            </a:r>
            <a:r>
              <a:rPr lang="en-GB" b="1" dirty="0">
                <a:solidFill>
                  <a:srgbClr val="002060"/>
                </a:solidFill>
                <a:latin typeface="Arial"/>
                <a:cs typeface="Arial"/>
              </a:rPr>
              <a:t> </a:t>
            </a:r>
            <a:r>
              <a:rPr lang="en-GB" b="1" dirty="0" err="1">
                <a:solidFill>
                  <a:srgbClr val="002060"/>
                </a:solidFill>
                <a:latin typeface="Arial"/>
                <a:cs typeface="Arial"/>
              </a:rPr>
              <a:t>Weithredol</a:t>
            </a:r>
            <a:r>
              <a:rPr lang="en-GB" b="1" dirty="0">
                <a:solidFill>
                  <a:srgbClr val="002060"/>
                </a:solidFill>
                <a:latin typeface="Arial"/>
                <a:cs typeface="Arial"/>
              </a:rPr>
              <a:t> a </a:t>
            </a:r>
            <a:r>
              <a:rPr lang="en-GB" b="1" dirty="0" err="1">
                <a:solidFill>
                  <a:srgbClr val="002060"/>
                </a:solidFill>
                <a:latin typeface="Arial"/>
                <a:cs typeface="Arial"/>
              </a:rPr>
              <a:t>Strategol</a:t>
            </a:r>
            <a:r>
              <a:rPr lang="en-GB" b="1" dirty="0">
                <a:solidFill>
                  <a:srgbClr val="002060"/>
                </a:solidFill>
                <a:latin typeface="Arial"/>
                <a:cs typeface="Arial"/>
              </a:rPr>
              <a:t>)</a:t>
            </a:r>
            <a:br>
              <a:rPr lang="en-GB" b="1" dirty="0">
                <a:latin typeface="Arial"/>
              </a:rPr>
            </a:br>
            <a:r>
              <a:rPr lang="en-GB" b="1" dirty="0">
                <a:solidFill>
                  <a:schemeClr val="bg1"/>
                </a:solidFill>
                <a:latin typeface="Arial"/>
                <a:cs typeface="Arial"/>
              </a:rPr>
              <a:t>MSc Policing (Operational &amp; Strategic Leadership)</a:t>
            </a:r>
            <a:br>
              <a:rPr lang="en-GB" b="1" dirty="0">
                <a:latin typeface="Arial"/>
              </a:rPr>
            </a:br>
            <a:r>
              <a:rPr lang="en-GB" b="1" dirty="0">
                <a:solidFill>
                  <a:schemeClr val="bg1"/>
                </a:solidFill>
                <a:latin typeface="Arial"/>
                <a:cs typeface="Arial"/>
              </a:rPr>
              <a:t>22.10.2025</a:t>
            </a:r>
            <a:br>
              <a:rPr lang="en-GB" b="1" dirty="0">
                <a:latin typeface="Arial"/>
              </a:rPr>
            </a:br>
            <a:r>
              <a:rPr lang="en-GB" b="1" dirty="0" err="1">
                <a:solidFill>
                  <a:srgbClr val="002060"/>
                </a:solidFill>
                <a:latin typeface="Arial"/>
                <a:cs typeface="Arial"/>
              </a:rPr>
              <a:t>Adolygiad</a:t>
            </a:r>
            <a:r>
              <a:rPr lang="en-GB" b="1" dirty="0">
                <a:solidFill>
                  <a:srgbClr val="002060"/>
                </a:solidFill>
                <a:latin typeface="Arial"/>
                <a:cs typeface="Arial"/>
              </a:rPr>
              <a:t> </a:t>
            </a:r>
            <a:r>
              <a:rPr lang="en-GB" b="1" dirty="0" err="1">
                <a:solidFill>
                  <a:srgbClr val="002060"/>
                </a:solidFill>
                <a:latin typeface="Arial"/>
                <a:cs typeface="Arial"/>
              </a:rPr>
              <a:t>Llenyddiaeth</a:t>
            </a:r>
            <a:br>
              <a:rPr lang="en-GB" b="1" dirty="0">
                <a:latin typeface="Arial"/>
              </a:rPr>
            </a:br>
            <a:r>
              <a:rPr lang="en-GB" b="1" dirty="0">
                <a:solidFill>
                  <a:schemeClr val="bg1"/>
                </a:solidFill>
                <a:latin typeface="Arial"/>
                <a:cs typeface="Arial"/>
              </a:rPr>
              <a:t>Literature Review</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 </a:t>
            </a:r>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a:solidFill>
                  <a:srgbClr val="0070C0"/>
                </a:solidFill>
              </a:rPr>
              <a:t>Esbonio’r term ‘adolygiad llenyddiaeth’</a:t>
            </a:r>
          </a:p>
          <a:p>
            <a:r>
              <a:rPr lang="en-GB" dirty="0">
                <a:solidFill>
                  <a:srgbClr val="0070C0"/>
                </a:solidFill>
              </a:rPr>
              <a:t>Nodi’r problemau cyffredin y gellir eu cyfrif wrth ddechrau ysgrifennu adolygiad o lenyddiaeth a sut i’w groesgyn</a:t>
            </a:r>
          </a:p>
          <a:p>
            <a:r>
              <a:rPr lang="en-GB" dirty="0">
                <a:solidFill>
                  <a:srgbClr val="0070C0"/>
                </a:solidFill>
              </a:rPr>
              <a:t>Amlinellu Nodweddion da a drwg ysgrifennu adolygiadau llenyddiaeth</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lnSpcReduction="10000"/>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ECB1-9BB6-8519-CFB4-0FD57AEF8D74}"/>
              </a:ext>
            </a:extLst>
          </p:cNvPr>
          <p:cNvSpPr>
            <a:spLocks noGrp="1"/>
          </p:cNvSpPr>
          <p:nvPr>
            <p:ph type="title"/>
          </p:nvPr>
        </p:nvSpPr>
        <p:spPr>
          <a:solidFill>
            <a:srgbClr val="002060"/>
          </a:solidFill>
        </p:spPr>
        <p:txBody>
          <a:bodyPr/>
          <a:lstStyle/>
          <a:p>
            <a:r>
              <a:rPr lang="en-GB" dirty="0">
                <a:solidFill>
                  <a:schemeClr val="bg1"/>
                </a:solidFill>
              </a:rPr>
              <a:t>What is meant by a literature review?</a:t>
            </a:r>
          </a:p>
        </p:txBody>
      </p:sp>
      <p:sp>
        <p:nvSpPr>
          <p:cNvPr id="3" name="Content Placeholder 2">
            <a:extLst>
              <a:ext uri="{FF2B5EF4-FFF2-40B4-BE49-F238E27FC236}">
                <a16:creationId xmlns:a16="http://schemas.microsoft.com/office/drawing/2014/main" id="{C3DA0770-87BF-9887-AE3E-B99C4B00D6B2}"/>
              </a:ext>
            </a:extLst>
          </p:cNvPr>
          <p:cNvSpPr>
            <a:spLocks noGrp="1"/>
          </p:cNvSpPr>
          <p:nvPr>
            <p:ph sz="half" idx="1"/>
          </p:nvPr>
        </p:nvSpPr>
        <p:spPr>
          <a:xfrm>
            <a:off x="609600" y="1600201"/>
            <a:ext cx="3943350" cy="3897312"/>
          </a:xfrm>
        </p:spPr>
        <p:txBody>
          <a:bodyPr vert="horz" lIns="91440" tIns="45720" rIns="91440" bIns="45720" rtlCol="0" anchor="t">
            <a:normAutofit fontScale="92500" lnSpcReduction="20000"/>
          </a:bodyPr>
          <a:lstStyle/>
          <a:p>
            <a:pPr marL="0" indent="0">
              <a:buNone/>
            </a:pPr>
            <a:r>
              <a:rPr lang="en-GB" b="1" i="0" dirty="0">
                <a:solidFill>
                  <a:srgbClr val="0070C0"/>
                </a:solidFill>
                <a:effectLst/>
                <a:latin typeface="Arial"/>
                <a:cs typeface="Arial"/>
              </a:rPr>
              <a:t>‘</a:t>
            </a:r>
            <a:r>
              <a:rPr lang="en-GB" b="1" i="1" dirty="0">
                <a:solidFill>
                  <a:srgbClr val="0070C0"/>
                </a:solidFill>
                <a:effectLst/>
                <a:latin typeface="Arial"/>
                <a:cs typeface="Arial"/>
              </a:rPr>
              <a:t>A literature review is a comprehensive summary of previous research on a topic. The literature review surveys scholarly articles, books, and other sources relevant to a particular area of research</a:t>
            </a:r>
            <a:r>
              <a:rPr lang="en-GB" b="1" i="0" dirty="0">
                <a:solidFill>
                  <a:srgbClr val="0070C0"/>
                </a:solidFill>
                <a:effectLst/>
                <a:latin typeface="Arial"/>
                <a:cs typeface="Arial"/>
              </a:rPr>
              <a:t>’ </a:t>
            </a:r>
            <a:r>
              <a:rPr lang="en-GB" sz="1900" b="1" i="0" dirty="0">
                <a:solidFill>
                  <a:srgbClr val="0070C0"/>
                </a:solidFill>
                <a:effectLst/>
                <a:latin typeface="Arial"/>
                <a:cs typeface="Arial"/>
              </a:rPr>
              <a:t>( </a:t>
            </a:r>
            <a:r>
              <a:rPr lang="en-GB" sz="1900" b="1" i="0" dirty="0" err="1">
                <a:solidFill>
                  <a:srgbClr val="0070C0"/>
                </a:solidFill>
                <a:effectLst/>
                <a:latin typeface="Arial"/>
                <a:cs typeface="Arial"/>
              </a:rPr>
              <a:t>Bloomsberg</a:t>
            </a:r>
            <a:r>
              <a:rPr lang="en-GB" sz="1900" b="1" i="0" dirty="0">
                <a:solidFill>
                  <a:srgbClr val="0070C0"/>
                </a:solidFill>
                <a:effectLst/>
                <a:latin typeface="Arial"/>
                <a:cs typeface="Arial"/>
              </a:rPr>
              <a:t> Uni, 2022</a:t>
            </a:r>
            <a:r>
              <a:rPr lang="en-GB" sz="1900" b="1" dirty="0">
                <a:solidFill>
                  <a:srgbClr val="0070C0"/>
                </a:solidFill>
                <a:latin typeface="Arial"/>
                <a:cs typeface="Arial"/>
              </a:rPr>
              <a:t>).</a:t>
            </a:r>
            <a:endParaRPr lang="en-GB" sz="1900" dirty="0">
              <a:solidFill>
                <a:srgbClr val="0070C0"/>
              </a:solidFill>
            </a:endParaRPr>
          </a:p>
        </p:txBody>
      </p:sp>
      <p:sp>
        <p:nvSpPr>
          <p:cNvPr id="4" name="Content Placeholder 3">
            <a:extLst>
              <a:ext uri="{FF2B5EF4-FFF2-40B4-BE49-F238E27FC236}">
                <a16:creationId xmlns:a16="http://schemas.microsoft.com/office/drawing/2014/main" id="{D9ACB2F9-6758-DC72-93A9-4B277E180E79}"/>
              </a:ext>
            </a:extLst>
          </p:cNvPr>
          <p:cNvSpPr>
            <a:spLocks noGrp="1"/>
          </p:cNvSpPr>
          <p:nvPr>
            <p:ph sz="half" idx="2"/>
          </p:nvPr>
        </p:nvSpPr>
        <p:spPr>
          <a:xfrm>
            <a:off x="7471052" y="1598838"/>
            <a:ext cx="3943350" cy="4079875"/>
          </a:xfrm>
        </p:spPr>
        <p:txBody>
          <a:bodyPr vert="horz" lIns="91440" tIns="45720" rIns="91440" bIns="45720" rtlCol="0" anchor="t">
            <a:normAutofit fontScale="92500" lnSpcReduction="20000"/>
          </a:bodyPr>
          <a:lstStyle/>
          <a:p>
            <a:pPr marL="0" indent="0">
              <a:buNone/>
            </a:pPr>
            <a:r>
              <a:rPr lang="en-GB" sz="2400" b="0" i="1" dirty="0">
                <a:solidFill>
                  <a:srgbClr val="7030A0"/>
                </a:solidFill>
                <a:effectLst/>
                <a:latin typeface="Source Sans Pro"/>
                <a:ea typeface="Source Sans Pro"/>
              </a:rPr>
              <a:t>‘A literature review is a piece of academic writing demonstrating knowledge and understanding of the academic literature on a specific topic placed in context.  A literature review also includes a critical evaluation of the material; this is why it is called a literature review rather than a literature report. It is a process of reviewing the literature, as well as a form of writing</a:t>
            </a:r>
            <a:r>
              <a:rPr lang="en-GB" sz="2400" dirty="0">
                <a:solidFill>
                  <a:srgbClr val="7030A0"/>
                </a:solidFill>
                <a:latin typeface="Source Sans Pro"/>
                <a:ea typeface="Source Sans Pro"/>
              </a:rPr>
              <a:t>’ </a:t>
            </a:r>
            <a:r>
              <a:rPr lang="en-GB" sz="1900" b="0" i="0" dirty="0">
                <a:solidFill>
                  <a:srgbClr val="7030A0"/>
                </a:solidFill>
                <a:effectLst/>
                <a:latin typeface="Source Sans Pro"/>
                <a:ea typeface="Source Sans Pro"/>
              </a:rPr>
              <a:t>(Edinburgh Uni, 2022</a:t>
            </a:r>
            <a:r>
              <a:rPr lang="en-GB" sz="1900" dirty="0">
                <a:solidFill>
                  <a:srgbClr val="7030A0"/>
                </a:solidFill>
                <a:latin typeface="Source Sans Pro"/>
                <a:ea typeface="Source Sans Pro"/>
              </a:rPr>
              <a:t>).</a:t>
            </a:r>
            <a:endParaRPr lang="en-GB" sz="1900" dirty="0">
              <a:solidFill>
                <a:srgbClr val="7030A0"/>
              </a:solidFill>
            </a:endParaRPr>
          </a:p>
        </p:txBody>
      </p:sp>
      <p:pic>
        <p:nvPicPr>
          <p:cNvPr id="5" name="Picture 4">
            <a:extLst>
              <a:ext uri="{FF2B5EF4-FFF2-40B4-BE49-F238E27FC236}">
                <a16:creationId xmlns:a16="http://schemas.microsoft.com/office/drawing/2014/main" id="{86C59FDE-DAD0-9C1A-7A88-7747218B76E0}"/>
              </a:ext>
            </a:extLst>
          </p:cNvPr>
          <p:cNvPicPr>
            <a:picLocks noChangeAspect="1"/>
          </p:cNvPicPr>
          <p:nvPr/>
        </p:nvPicPr>
        <p:blipFill>
          <a:blip r:embed="rId3"/>
          <a:stretch>
            <a:fillRect/>
          </a:stretch>
        </p:blipFill>
        <p:spPr>
          <a:xfrm>
            <a:off x="4667250" y="1600201"/>
            <a:ext cx="2800349" cy="3733799"/>
          </a:xfrm>
          <a:prstGeom prst="rect">
            <a:avLst/>
          </a:prstGeom>
        </p:spPr>
      </p:pic>
    </p:spTree>
    <p:extLst>
      <p:ext uri="{BB962C8B-B14F-4D97-AF65-F5344CB8AC3E}">
        <p14:creationId xmlns:p14="http://schemas.microsoft.com/office/powerpoint/2010/main" val="62980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buNone/>
            </a:pPr>
            <a:r>
              <a:rPr lang="en-GB" b="1" dirty="0"/>
              <a:t>The WHY &amp; the HOW</a:t>
            </a:r>
            <a:endParaRPr lang="en-US" b="1" dirty="0"/>
          </a:p>
          <a:p>
            <a:pPr marL="0" indent="0">
              <a:buNone/>
            </a:pPr>
            <a:endParaRPr lang="en-GB" dirty="0"/>
          </a:p>
          <a:p>
            <a:pPr marL="0" indent="0">
              <a:buNone/>
            </a:pPr>
            <a:r>
              <a:rPr lang="en-GB" b="1" dirty="0"/>
              <a:t>WHY </a:t>
            </a:r>
            <a:r>
              <a:rPr lang="en-GB" dirty="0"/>
              <a:t>you need to undertake a literature review?</a:t>
            </a:r>
          </a:p>
          <a:p>
            <a:pPr marL="0" indent="0">
              <a:buNone/>
            </a:pPr>
            <a:endParaRPr lang="en-GB" dirty="0"/>
          </a:p>
          <a:p>
            <a:pPr marL="0" indent="0">
              <a:buNone/>
            </a:pPr>
            <a:r>
              <a:rPr lang="en-GB" b="1" dirty="0"/>
              <a:t>HOW</a:t>
            </a:r>
            <a:r>
              <a:rPr lang="en-GB" dirty="0"/>
              <a:t> to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3"/>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a:solidFill>
            <a:srgbClr val="002060"/>
          </a:solidFill>
        </p:spPr>
        <p:txBody>
          <a:bodyPr anchor="ctr">
            <a:normAutofit/>
          </a:bodyPr>
          <a:lstStyle/>
          <a:p>
            <a:pPr>
              <a:lnSpc>
                <a:spcPct val="90000"/>
              </a:lnSpc>
            </a:pPr>
            <a:r>
              <a:rPr lang="en-GB" sz="3700" b="1" dirty="0">
                <a:solidFill>
                  <a:srgbClr val="FFFFFF"/>
                </a:solidFill>
              </a:rPr>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1800" dirty="0"/>
              <a:t>To find out who is saying what about your topic area</a:t>
            </a:r>
          </a:p>
          <a:p>
            <a:pPr marL="857250" lvl="1" indent="-457200">
              <a:lnSpc>
                <a:spcPct val="90000"/>
              </a:lnSpc>
              <a:buFont typeface="Courier New" panose="02070309020205020404" pitchFamily="49" charset="0"/>
              <a:buChar char="o"/>
            </a:pPr>
            <a:r>
              <a:rPr lang="en-GB" sz="1800" dirty="0"/>
              <a:t>To identify gaps in the literature</a:t>
            </a:r>
          </a:p>
          <a:p>
            <a:pPr marL="857250" lvl="1" indent="-457200">
              <a:lnSpc>
                <a:spcPct val="90000"/>
              </a:lnSpc>
              <a:buFont typeface="Courier New" panose="02070309020205020404" pitchFamily="49" charset="0"/>
              <a:buChar char="o"/>
            </a:pPr>
            <a:r>
              <a:rPr lang="en-GB" sz="1800" dirty="0"/>
              <a:t>To provide context for your research</a:t>
            </a:r>
          </a:p>
          <a:p>
            <a:pPr marL="857250" lvl="1" indent="-457200">
              <a:lnSpc>
                <a:spcPct val="90000"/>
              </a:lnSpc>
              <a:buFont typeface="Courier New" panose="02070309020205020404" pitchFamily="49" charset="0"/>
              <a:buChar char="o"/>
            </a:pPr>
            <a:r>
              <a:rPr lang="en-GB" sz="1800" dirty="0"/>
              <a:t>To show that you have read widely and in depth</a:t>
            </a:r>
          </a:p>
          <a:p>
            <a:pPr marL="857250" lvl="1" indent="-457200">
              <a:lnSpc>
                <a:spcPct val="90000"/>
              </a:lnSpc>
              <a:buFont typeface="Courier New" panose="02070309020205020404" pitchFamily="49" charset="0"/>
              <a:buChar char="o"/>
            </a:pPr>
            <a:r>
              <a:rPr lang="en-GB" sz="1800" dirty="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dirty="0">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a:solidFill>
                  <a:srgbClr val="FFFFFF"/>
                </a:solidFill>
              </a:rPr>
            </a:br>
            <a:r>
              <a:rPr lang="en-GB" sz="3600" dirty="0">
                <a:solidFill>
                  <a:srgbClr val="FFFFFF"/>
                </a:solidFill>
              </a:rPr>
              <a:t>1. How to find your resources </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a:t>
            </a: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Detective skills – </a:t>
            </a:r>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666" y="1564336"/>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794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2585323"/>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dirty="0"/>
              <a:t>Your objectives help meet your overall aim…</a:t>
            </a:r>
          </a:p>
          <a:p>
            <a:endParaRPr lang="en-US" dirty="0"/>
          </a:p>
          <a:p>
            <a:pPr marL="285750" indent="-285750">
              <a:buFont typeface="Arial" panose="020B0604020202020204" pitchFamily="34" charset="0"/>
              <a:buChar char="•"/>
            </a:pPr>
            <a:r>
              <a:rPr lang="en-US" dirty="0"/>
              <a:t>Your LR should link to your objectives…</a:t>
            </a:r>
          </a:p>
          <a:p>
            <a:endParaRPr lang="en-US" dirty="0"/>
          </a:p>
          <a:p>
            <a:pPr marL="285750" indent="-285750">
              <a:buFont typeface="Arial" panose="020B0604020202020204" pitchFamily="34" charset="0"/>
              <a:buChar char="•"/>
            </a:pPr>
            <a:r>
              <a:rPr lang="en-US" dirty="0"/>
              <a:t>There should be a flow through your project  </a:t>
            </a:r>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9286" y="4174156"/>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Our Spaces and Opening Times | University of Wales Trinity Saint David">
            <a:extLst>
              <a:ext uri="{FF2B5EF4-FFF2-40B4-BE49-F238E27FC236}">
                <a16:creationId xmlns:a16="http://schemas.microsoft.com/office/drawing/2014/main" id="{454877D8-F11F-BB82-7422-2AF16F06E7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8" y="1617044"/>
            <a:ext cx="3927722" cy="3927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5623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rgbClr val="002060"/>
          </a:solidFill>
        </p:spPr>
        <p:txBody>
          <a:bodyPr/>
          <a:lstStyle/>
          <a:p>
            <a:r>
              <a:rPr lang="en-GB" dirty="0">
                <a:solidFill>
                  <a:srgbClr val="FFFFFF"/>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1">
              <a:lumMod val="20000"/>
              <a:lumOff val="80000"/>
            </a:schemeClr>
          </a:solidFill>
        </p:spPr>
        <p:txBody>
          <a:bodyPr vert="horz" lIns="91440" tIns="45720" rIns="91440" bIns="45720" rtlCol="0" anchor="t">
            <a:normAutofit lnSpcReduction="10000"/>
          </a:bodyPr>
          <a:lstStyle/>
          <a:p>
            <a:pPr marL="0" indent="0">
              <a:buNone/>
            </a:pPr>
            <a:r>
              <a:rPr lang="en-GB" b="1" dirty="0"/>
              <a:t>a. Log</a:t>
            </a:r>
          </a:p>
          <a:p>
            <a:pPr marL="0" indent="0">
              <a:buNone/>
            </a:pPr>
            <a:r>
              <a:rPr lang="en-GB" dirty="0"/>
              <a:t>Logging all the reference information</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1">
              <a:lumMod val="40000"/>
              <a:lumOff val="60000"/>
            </a:schemeClr>
          </a:solidFill>
        </p:spPr>
        <p:txBody>
          <a:bodyPr vert="horz" lIns="91440" tIns="45720" rIns="91440" bIns="45720" rtlCol="0" anchor="t">
            <a:normAutofit lnSpcReduction="10000"/>
          </a:bodyPr>
          <a:lstStyle/>
          <a:p>
            <a:pPr marL="0" indent="0">
              <a:buNone/>
            </a:pPr>
            <a:r>
              <a:rPr lang="en-GB" b="1" dirty="0"/>
              <a:t>b. Catalogue</a:t>
            </a:r>
            <a:endParaRPr lang="en-US" b="1" dirty="0"/>
          </a:p>
          <a:p>
            <a:pPr marL="0" indent="0">
              <a:buNone/>
            </a:pPr>
            <a:r>
              <a:rPr lang="en-GB" dirty="0"/>
              <a:t>Catalogue all your literature – assist in remembering who said what/where etc</a:t>
            </a:r>
          </a:p>
        </p:txBody>
      </p:sp>
      <p:sp>
        <p:nvSpPr>
          <p:cNvPr id="5" name="Rectangle 4">
            <a:extLst>
              <a:ext uri="{FF2B5EF4-FFF2-40B4-BE49-F238E27FC236}">
                <a16:creationId xmlns:a16="http://schemas.microsoft.com/office/drawing/2014/main" id="{84E97E43-0FE7-537D-E1B0-D35D7B872378}"/>
              </a:ext>
            </a:extLst>
          </p:cNvPr>
          <p:cNvSpPr/>
          <p:nvPr/>
        </p:nvSpPr>
        <p:spPr>
          <a:xfrm>
            <a:off x="2573079" y="3778101"/>
            <a:ext cx="6016254" cy="1851836"/>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a:t>
            </a:r>
          </a:p>
          <a:p>
            <a:pPr algn="ctr"/>
            <a:endParaRPr lang="en-GB" dirty="0"/>
          </a:p>
        </p:txBody>
      </p:sp>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Thematic</a:t>
            </a:r>
          </a:p>
          <a:p>
            <a:pPr marL="0" indent="0">
              <a:lnSpc>
                <a:spcPct val="90000"/>
              </a:lnSpc>
              <a:buNone/>
            </a:pPr>
            <a:r>
              <a:rPr lang="en-GB" sz="2600" b="1" dirty="0"/>
              <a:t>Methodological</a:t>
            </a:r>
          </a:p>
          <a:p>
            <a:pPr marL="0" indent="0">
              <a:lnSpc>
                <a:spcPct val="90000"/>
              </a:lnSpc>
              <a:buNone/>
            </a:pPr>
            <a:r>
              <a:rPr lang="en-GB" sz="2600" b="1" dirty="0"/>
              <a:t>Theoretical</a:t>
            </a:r>
          </a:p>
          <a:p>
            <a:pPr marL="0" indent="0">
              <a:lnSpc>
                <a:spcPct val="90000"/>
              </a:lnSpc>
              <a:buNone/>
            </a:pPr>
            <a:r>
              <a:rPr lang="en-GB" sz="2600" b="1" dirty="0"/>
              <a:t>Chronological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3" name="Picture 3" descr="Diagram&#10;&#10;Description automatically generated">
            <a:extLst>
              <a:ext uri="{FF2B5EF4-FFF2-40B4-BE49-F238E27FC236}">
                <a16:creationId xmlns:a16="http://schemas.microsoft.com/office/drawing/2014/main" id="{1193536E-33A6-59FF-7C68-67240299F4C8}"/>
              </a:ext>
            </a:extLst>
          </p:cNvPr>
          <p:cNvPicPr>
            <a:picLocks noChangeAspect="1"/>
          </p:cNvPicPr>
          <p:nvPr/>
        </p:nvPicPr>
        <p:blipFill>
          <a:blip r:embed="rId3"/>
          <a:stretch>
            <a:fillRect/>
          </a:stretch>
        </p:blipFill>
        <p:spPr>
          <a:xfrm>
            <a:off x="5358063" y="1600201"/>
            <a:ext cx="6191297" cy="3989040"/>
          </a:xfrm>
          <a:prstGeom prst="rect">
            <a:avLst/>
          </a:prstGeom>
          <a:noFill/>
        </p:spPr>
      </p:pic>
    </p:spTree>
    <p:extLst>
      <p:ext uri="{BB962C8B-B14F-4D97-AF65-F5344CB8AC3E}">
        <p14:creationId xmlns:p14="http://schemas.microsoft.com/office/powerpoint/2010/main" val="2182149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78C6-21E5-C65C-145B-DB6600D26E08}"/>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6" name="Text Placeholder 5">
            <a:extLst>
              <a:ext uri="{FF2B5EF4-FFF2-40B4-BE49-F238E27FC236}">
                <a16:creationId xmlns:a16="http://schemas.microsoft.com/office/drawing/2014/main" id="{9BD44FDF-8BBA-D6BB-2511-A6B4EB10FC29}"/>
              </a:ext>
            </a:extLst>
          </p:cNvPr>
          <p:cNvSpPr>
            <a:spLocks noGrp="1"/>
          </p:cNvSpPr>
          <p:nvPr>
            <p:ph type="body" idx="1"/>
          </p:nvPr>
        </p:nvSpPr>
        <p:spPr/>
        <p:txBody>
          <a:bodyPr/>
          <a:lstStyle/>
          <a:p>
            <a:pPr algn="r"/>
            <a:r>
              <a:rPr lang="en-GB" dirty="0"/>
              <a:t>Descriptive Writing    v </a:t>
            </a:r>
          </a:p>
        </p:txBody>
      </p:sp>
      <p:sp>
        <p:nvSpPr>
          <p:cNvPr id="7" name="Content Placeholder 6">
            <a:extLst>
              <a:ext uri="{FF2B5EF4-FFF2-40B4-BE49-F238E27FC236}">
                <a16:creationId xmlns:a16="http://schemas.microsoft.com/office/drawing/2014/main" id="{B914AC94-9003-3940-4394-7B6B3E766290}"/>
              </a:ext>
            </a:extLst>
          </p:cNvPr>
          <p:cNvSpPr>
            <a:spLocks noGrp="1"/>
          </p:cNvSpPr>
          <p:nvPr>
            <p:ph sz="half" idx="2"/>
          </p:nvPr>
        </p:nvSpPr>
        <p:spPr/>
        <p:txBody>
          <a:bodyPr>
            <a:normAutofit fontScale="92500"/>
          </a:bodyPr>
          <a:lstStyle/>
          <a:p>
            <a:r>
              <a:rPr lang="en-GB" dirty="0"/>
              <a:t>States what happened</a:t>
            </a:r>
          </a:p>
          <a:p>
            <a:r>
              <a:rPr lang="en-GB" dirty="0"/>
              <a:t>States what something is like</a:t>
            </a:r>
          </a:p>
          <a:p>
            <a:r>
              <a:rPr lang="en-GB" dirty="0"/>
              <a:t>Gives a story</a:t>
            </a:r>
          </a:p>
          <a:p>
            <a:r>
              <a:rPr lang="en-GB" dirty="0"/>
              <a:t>States the order in which things occurred</a:t>
            </a:r>
          </a:p>
          <a:p>
            <a:r>
              <a:rPr lang="en-GB" dirty="0"/>
              <a:t>Says how to do something</a:t>
            </a:r>
          </a:p>
          <a:p>
            <a:r>
              <a:rPr lang="en-GB" dirty="0"/>
              <a:t>Explains what a theory says</a:t>
            </a:r>
          </a:p>
          <a:p>
            <a:endParaRPr lang="en-GB" dirty="0"/>
          </a:p>
        </p:txBody>
      </p:sp>
      <p:sp>
        <p:nvSpPr>
          <p:cNvPr id="8" name="Text Placeholder 7">
            <a:extLst>
              <a:ext uri="{FF2B5EF4-FFF2-40B4-BE49-F238E27FC236}">
                <a16:creationId xmlns:a16="http://schemas.microsoft.com/office/drawing/2014/main" id="{EAAF4044-28C0-DA7C-E36A-359DD2F139FA}"/>
              </a:ext>
            </a:extLst>
          </p:cNvPr>
          <p:cNvSpPr>
            <a:spLocks noGrp="1"/>
          </p:cNvSpPr>
          <p:nvPr>
            <p:ph type="body" sz="quarter" idx="3"/>
          </p:nvPr>
        </p:nvSpPr>
        <p:spPr/>
        <p:txBody>
          <a:bodyPr/>
          <a:lstStyle/>
          <a:p>
            <a:r>
              <a:rPr lang="en-GB" dirty="0"/>
              <a:t>Critical writing</a:t>
            </a:r>
          </a:p>
        </p:txBody>
      </p:sp>
      <p:sp>
        <p:nvSpPr>
          <p:cNvPr id="9" name="Content Placeholder 8">
            <a:extLst>
              <a:ext uri="{FF2B5EF4-FFF2-40B4-BE49-F238E27FC236}">
                <a16:creationId xmlns:a16="http://schemas.microsoft.com/office/drawing/2014/main" id="{13A49A77-7B03-37BE-EB8C-D25A97C75024}"/>
              </a:ext>
            </a:extLst>
          </p:cNvPr>
          <p:cNvSpPr>
            <a:spLocks noGrp="1"/>
          </p:cNvSpPr>
          <p:nvPr>
            <p:ph sz="quarter" idx="4"/>
          </p:nvPr>
        </p:nvSpPr>
        <p:spPr/>
        <p:txBody>
          <a:bodyPr>
            <a:normAutofit fontScale="92500"/>
          </a:bodyPr>
          <a:lstStyle/>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the evidence</a:t>
            </a:r>
          </a:p>
          <a:p>
            <a:r>
              <a:rPr lang="en-GB" dirty="0"/>
              <a:t>Shows why something is relevant</a:t>
            </a:r>
          </a:p>
          <a:p>
            <a:endParaRPr lang="en-GB" dirty="0"/>
          </a:p>
        </p:txBody>
      </p:sp>
    </p:spTree>
    <p:extLst>
      <p:ext uri="{BB962C8B-B14F-4D97-AF65-F5344CB8AC3E}">
        <p14:creationId xmlns:p14="http://schemas.microsoft.com/office/powerpoint/2010/main" val="1064687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45D5-D6C8-8AB9-4A80-2825BB7354AA}"/>
              </a:ext>
            </a:extLst>
          </p:cNvPr>
          <p:cNvSpPr>
            <a:spLocks noGrp="1"/>
          </p:cNvSpPr>
          <p:nvPr>
            <p:ph type="title"/>
          </p:nvPr>
        </p:nvSpPr>
        <p:spPr>
          <a:solidFill>
            <a:srgbClr val="002060"/>
          </a:solidFill>
        </p:spPr>
        <p:txBody>
          <a:bodyPr/>
          <a:lstStyle/>
          <a:p>
            <a:r>
              <a:rPr lang="en-GB" i="1" dirty="0">
                <a:solidFill>
                  <a:schemeClr val="bg1"/>
                </a:solidFill>
              </a:rPr>
              <a:t>“Critically evaluate”</a:t>
            </a:r>
          </a:p>
        </p:txBody>
      </p:sp>
      <p:sp>
        <p:nvSpPr>
          <p:cNvPr id="3" name="Content Placeholder 2">
            <a:extLst>
              <a:ext uri="{FF2B5EF4-FFF2-40B4-BE49-F238E27FC236}">
                <a16:creationId xmlns:a16="http://schemas.microsoft.com/office/drawing/2014/main" id="{D70407BB-60AE-7F7A-71BD-2F058C2E882F}"/>
              </a:ext>
            </a:extLst>
          </p:cNvPr>
          <p:cNvSpPr>
            <a:spLocks noGrp="1"/>
          </p:cNvSpPr>
          <p:nvPr>
            <p:ph sz="half" idx="1"/>
          </p:nvPr>
        </p:nvSpPr>
        <p:spPr>
          <a:xfrm>
            <a:off x="609600" y="1417638"/>
            <a:ext cx="5384800" cy="4171603"/>
          </a:xfrm>
        </p:spPr>
        <p:txBody>
          <a:bodyPr vert="horz" lIns="91440" tIns="45720" rIns="91440" bIns="45720" rtlCol="0" anchor="t">
            <a:normAutofit fontScale="92500" lnSpcReduction="20000"/>
          </a:bodyPr>
          <a:lstStyle/>
          <a:p>
            <a:pPr marL="0" indent="0" algn="ctr">
              <a:buNone/>
            </a:pPr>
            <a:endParaRPr lang="en-GB" b="1" dirty="0">
              <a:solidFill>
                <a:srgbClr val="FF0000"/>
              </a:solidFill>
            </a:endParaRPr>
          </a:p>
          <a:p>
            <a:pPr marL="0" indent="0" algn="ctr">
              <a:buNone/>
            </a:pPr>
            <a:r>
              <a:rPr lang="en-GB" b="1" dirty="0">
                <a:solidFill>
                  <a:srgbClr val="FF0000"/>
                </a:solidFill>
              </a:rPr>
              <a:t>‘Critically evaluate’ </a:t>
            </a:r>
          </a:p>
          <a:p>
            <a:pPr marL="0" indent="0" algn="ctr">
              <a:buNone/>
            </a:pPr>
            <a:endParaRPr lang="en-GB" b="1" dirty="0">
              <a:solidFill>
                <a:srgbClr val="FF0000"/>
              </a:solidFill>
            </a:endParaRPr>
          </a:p>
          <a:p>
            <a:pPr marL="0" indent="0">
              <a:buNone/>
            </a:pPr>
            <a:r>
              <a:rPr lang="en-GB" b="0" i="0" dirty="0">
                <a:solidFill>
                  <a:srgbClr val="101010"/>
                </a:solidFill>
                <a:effectLst/>
                <a:latin typeface="PT Sans"/>
              </a:rPr>
              <a:t>“</a:t>
            </a:r>
            <a:r>
              <a:rPr lang="en-GB" b="0" i="1" dirty="0">
                <a:solidFill>
                  <a:srgbClr val="101010"/>
                </a:solidFill>
                <a:effectLst/>
                <a:latin typeface="PT Sans"/>
              </a:rPr>
              <a:t>To think critically is to examine ideas, evaluate them against what you already know, and make decisions about their merit. The aim of critical thinking is to maintain an ‘objective’ position. </a:t>
            </a:r>
            <a:r>
              <a:rPr lang="en-GB" b="1" i="1" dirty="0">
                <a:solidFill>
                  <a:srgbClr val="101010"/>
                </a:solidFill>
                <a:effectLst/>
                <a:latin typeface="PT Sans"/>
              </a:rPr>
              <a:t>When you think critically, you weigh up all sides of an argument by evaluating its strengths and weaknesses</a:t>
            </a:r>
            <a:r>
              <a:rPr lang="en-GB" b="0" i="0" dirty="0">
                <a:solidFill>
                  <a:srgbClr val="101010"/>
                </a:solidFill>
                <a:effectLst/>
                <a:latin typeface="PT Sans"/>
              </a:rPr>
              <a:t>” (Open University, 2018)</a:t>
            </a:r>
            <a:endParaRPr lang="en-GB" dirty="0">
              <a:latin typeface="PT Sans"/>
            </a:endParaRPr>
          </a:p>
        </p:txBody>
      </p:sp>
      <p:pic>
        <p:nvPicPr>
          <p:cNvPr id="5" name="Content Placeholder 4">
            <a:extLst>
              <a:ext uri="{FF2B5EF4-FFF2-40B4-BE49-F238E27FC236}">
                <a16:creationId xmlns:a16="http://schemas.microsoft.com/office/drawing/2014/main" id="{B03374FA-8A3F-F2A3-C680-BBDF70DD752D}"/>
              </a:ext>
            </a:extLst>
          </p:cNvPr>
          <p:cNvPicPr>
            <a:picLocks noGrp="1" noChangeAspect="1"/>
          </p:cNvPicPr>
          <p:nvPr>
            <p:ph sz="half" idx="2"/>
          </p:nvPr>
        </p:nvPicPr>
        <p:blipFill>
          <a:blip r:embed="rId3"/>
          <a:stretch>
            <a:fillRect/>
          </a:stretch>
        </p:blipFill>
        <p:spPr>
          <a:xfrm>
            <a:off x="6167163" y="2385391"/>
            <a:ext cx="5141842" cy="2570921"/>
          </a:xfrm>
          <a:prstGeom prst="rect">
            <a:avLst/>
          </a:prstGeom>
        </p:spPr>
      </p:pic>
    </p:spTree>
    <p:extLst>
      <p:ext uri="{BB962C8B-B14F-4D97-AF65-F5344CB8AC3E}">
        <p14:creationId xmlns:p14="http://schemas.microsoft.com/office/powerpoint/2010/main" val="1141789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3700" b="1" dirty="0">
                <a:solidFill>
                  <a:srgbClr val="FFFFFF"/>
                </a:solidFill>
              </a:rPr>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dirty="0"/>
              <a:t>Lays out what research has been done by others which is relevant to your research aim/objectives</a:t>
            </a:r>
          </a:p>
          <a:p>
            <a:pPr>
              <a:lnSpc>
                <a:spcPct val="90000"/>
              </a:lnSpc>
            </a:pPr>
            <a:r>
              <a:rPr lang="en-GB" sz="2200" dirty="0"/>
              <a:t>Presents work of others in a clear, interesting and progressive manner ( to build up a logical picture)</a:t>
            </a:r>
          </a:p>
          <a:p>
            <a:pPr>
              <a:lnSpc>
                <a:spcPct val="90000"/>
              </a:lnSpc>
            </a:pPr>
            <a:r>
              <a:rPr lang="en-GB" sz="2200" dirty="0"/>
              <a:t>Provides evidence of in-depth critical evaluation</a:t>
            </a:r>
          </a:p>
          <a:p>
            <a:pPr>
              <a:lnSpc>
                <a:spcPct val="90000"/>
              </a:lnSpc>
            </a:pPr>
            <a:r>
              <a:rPr lang="en-GB" sz="2200" dirty="0"/>
              <a:t>Highlights important/emerging issues</a:t>
            </a:r>
          </a:p>
          <a:p>
            <a:pPr>
              <a:lnSpc>
                <a:spcPct val="90000"/>
              </a:lnSpc>
            </a:pPr>
            <a:r>
              <a:rPr lang="en-GB" sz="2200" dirty="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600201"/>
            <a:ext cx="5384800" cy="3989040"/>
          </a:xfrm>
        </p:spPr>
        <p:txBody>
          <a:bodyPr>
            <a:normAutofit/>
          </a:bodyPr>
          <a:lstStyle/>
          <a:p>
            <a:pPr>
              <a:lnSpc>
                <a:spcPct val="90000"/>
              </a:lnSpc>
            </a:pPr>
            <a:r>
              <a:rPr lang="en-GB" sz="2400"/>
              <a:t>Irrelevant rambling – stay focused</a:t>
            </a:r>
          </a:p>
          <a:p>
            <a:pPr>
              <a:lnSpc>
                <a:spcPct val="90000"/>
              </a:lnSpc>
            </a:pPr>
            <a:r>
              <a:rPr lang="en-GB" sz="2400"/>
              <a:t>Ideas presented in no order – difficult to follow argument/discussions</a:t>
            </a:r>
          </a:p>
          <a:p>
            <a:pPr>
              <a:lnSpc>
                <a:spcPct val="90000"/>
              </a:lnSpc>
            </a:pPr>
            <a:r>
              <a:rPr lang="en-GB" sz="2400"/>
              <a:t>Too descriptive – no opinion, no support</a:t>
            </a:r>
          </a:p>
          <a:p>
            <a:pPr>
              <a:lnSpc>
                <a:spcPct val="90000"/>
              </a:lnSpc>
            </a:pPr>
            <a:r>
              <a:rPr lang="en-GB" sz="2400"/>
              <a:t>Ends abruptly, without highlighting any main findings</a:t>
            </a:r>
          </a:p>
          <a:p>
            <a:pPr>
              <a:lnSpc>
                <a:spcPct val="90000"/>
              </a:lnSpc>
            </a:pPr>
            <a:r>
              <a:rPr lang="en-GB" sz="2400"/>
              <a:t>Limited sources used – mainly websites</a:t>
            </a:r>
          </a:p>
        </p:txBody>
      </p:sp>
      <p:pic>
        <p:nvPicPr>
          <p:cNvPr id="4" name="Picture 4">
            <a:extLst>
              <a:ext uri="{FF2B5EF4-FFF2-40B4-BE49-F238E27FC236}">
                <a16:creationId xmlns:a16="http://schemas.microsoft.com/office/drawing/2014/main" id="{E22C1256-9A04-0E89-4DCA-433BA692BF79}"/>
              </a:ext>
            </a:extLst>
          </p:cNvPr>
          <p:cNvPicPr>
            <a:picLocks noGrp="1" noChangeAspect="1"/>
          </p:cNvPicPr>
          <p:nvPr>
            <p:ph sz="half" idx="2"/>
          </p:nvPr>
        </p:nvPicPr>
        <p:blipFill>
          <a:blip r:embed="rId3"/>
          <a:stretch>
            <a:fillRect/>
          </a:stretch>
        </p:blipFill>
        <p:spPr>
          <a:xfrm>
            <a:off x="6197600" y="1804275"/>
            <a:ext cx="5384800" cy="3580892"/>
          </a:xfrm>
          <a:noFill/>
        </p:spPr>
      </p:pic>
    </p:spTree>
    <p:extLst>
      <p:ext uri="{BB962C8B-B14F-4D97-AF65-F5344CB8AC3E}">
        <p14:creationId xmlns:p14="http://schemas.microsoft.com/office/powerpoint/2010/main" val="2749282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b="1" dirty="0" err="1">
                <a:solidFill>
                  <a:srgbClr val="0070C0"/>
                </a:solidFill>
              </a:rPr>
              <a:t>Unrhyw</a:t>
            </a:r>
            <a:r>
              <a:rPr lang="en-GB" b="1" dirty="0">
                <a:solidFill>
                  <a:srgbClr val="0070C0"/>
                </a:solidFill>
              </a:rPr>
              <a:t> </a:t>
            </a:r>
            <a:r>
              <a:rPr lang="en-GB" b="1" dirty="0" err="1">
                <a:solidFill>
                  <a:srgbClr val="0070C0"/>
                </a:solidFill>
              </a:rPr>
              <a:t>Cwestiynau</a:t>
            </a:r>
            <a:r>
              <a:rPr lang="en-GB" dirty="0"/>
              <a:t>  </a:t>
            </a:r>
            <a:endParaRPr lang="en-GB" b="1" dirty="0"/>
          </a:p>
        </p:txBody>
      </p:sp>
      <p:pic>
        <p:nvPicPr>
          <p:cNvPr id="6" name="Content Placeholder 5">
            <a:extLst>
              <a:ext uri="{FF2B5EF4-FFF2-40B4-BE49-F238E27FC236}">
                <a16:creationId xmlns:a16="http://schemas.microsoft.com/office/drawing/2014/main" id="{E60C8AC0-B313-2AC1-426A-B886B5CC2DFA}"/>
              </a:ext>
            </a:extLst>
          </p:cNvPr>
          <p:cNvPicPr>
            <a:picLocks noGrp="1" noChangeAspect="1"/>
          </p:cNvPicPr>
          <p:nvPr>
            <p:ph idx="1"/>
          </p:nvPr>
        </p:nvPicPr>
        <p:blipFill>
          <a:blip r:embed="rId2"/>
          <a:stretch>
            <a:fillRect/>
          </a:stretch>
        </p:blipFill>
        <p:spPr>
          <a:xfrm>
            <a:off x="2228850" y="1491456"/>
            <a:ext cx="8001000" cy="4000501"/>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732</TotalTime>
  <Words>1881</Words>
  <Application>Microsoft Office PowerPoint</Application>
  <PresentationFormat>Widescreen</PresentationFormat>
  <Paragraphs>202</Paragraphs>
  <Slides>15</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Arial,Sans-Serif</vt:lpstr>
      <vt:lpstr>Courier New,monospace</vt:lpstr>
      <vt:lpstr>Myriad Pro</vt:lpstr>
      <vt:lpstr>Calibri</vt:lpstr>
      <vt:lpstr>Courier New</vt:lpstr>
      <vt:lpstr>PT Sans</vt:lpstr>
      <vt:lpstr>Source Sans Pro</vt:lpstr>
      <vt:lpstr>Theme1.thmx first page pp</vt:lpstr>
      <vt:lpstr>MSc Plismona (Arweinydd Weithredol a Strategol) MSc Policing (Operational &amp; Strategic Leadership) 22.10.2025 Adolygiad Llenyddiaeth Literature Review</vt:lpstr>
      <vt:lpstr>Deilliannau Dysgu Learning Outcomes</vt:lpstr>
      <vt:lpstr>What is meant by a literature review?</vt:lpstr>
      <vt:lpstr>Literature Review</vt:lpstr>
      <vt:lpstr>Literature Review - 'the WHY'</vt:lpstr>
      <vt:lpstr> 1. How to find your resources  </vt:lpstr>
      <vt:lpstr>The 'How' of writing a Literature review</vt:lpstr>
      <vt:lpstr>When reviewing the literature , what kind of questions should you be considering as you are reading and making notes?</vt:lpstr>
      <vt:lpstr>2. Log, Catalogue and review </vt:lpstr>
      <vt:lpstr>3. How to structure your literature review</vt:lpstr>
      <vt:lpstr>Critical writing v Descriptive writing</vt:lpstr>
      <vt:lpstr>“Critically evaluate”</vt:lpstr>
      <vt:lpstr>Features of a good literature review</vt:lpstr>
      <vt:lpstr>Avoid…</vt:lpstr>
      <vt:lpstr>Unrhyw Cwestiynau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1188</cp:revision>
  <dcterms:created xsi:type="dcterms:W3CDTF">2021-10-13T07:56:41Z</dcterms:created>
  <dcterms:modified xsi:type="dcterms:W3CDTF">2025-10-22T12:39:08Z</dcterms:modified>
</cp:coreProperties>
</file>