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Lst>
  <p:sldSz cx="6858000" cy="9906000" type="A4"/>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57" d="100"/>
          <a:sy n="57" d="100"/>
        </p:scale>
        <p:origin x="2630"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621191"/>
            <a:ext cx="5829300" cy="3448756"/>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5202944"/>
            <a:ext cx="5143500" cy="2391656"/>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E466832-03CC-464E-90C2-8311E0DE26A5}" type="datetimeFigureOut">
              <a:rPr lang="en-US" smtClean="0"/>
              <a:t>11/14/2022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5D3FFF-BAEC-4441-8772-A008D3A02CAB}" type="slidenum">
              <a:rPr lang="en-US" smtClean="0"/>
              <a:t>‹#›</a:t>
            </a:fld>
            <a:endParaRPr lang="en-US"/>
          </a:p>
        </p:txBody>
      </p:sp>
    </p:spTree>
    <p:extLst>
      <p:ext uri="{BB962C8B-B14F-4D97-AF65-F5344CB8AC3E}">
        <p14:creationId xmlns:p14="http://schemas.microsoft.com/office/powerpoint/2010/main" val="25184295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466832-03CC-464E-90C2-8311E0DE26A5}" type="datetimeFigureOut">
              <a:rPr lang="en-US" smtClean="0"/>
              <a:t>11/14/2022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5D3FFF-BAEC-4441-8772-A008D3A02CAB}" type="slidenum">
              <a:rPr lang="en-US" smtClean="0"/>
              <a:t>‹#›</a:t>
            </a:fld>
            <a:endParaRPr lang="en-US"/>
          </a:p>
        </p:txBody>
      </p:sp>
    </p:spTree>
    <p:extLst>
      <p:ext uri="{BB962C8B-B14F-4D97-AF65-F5344CB8AC3E}">
        <p14:creationId xmlns:p14="http://schemas.microsoft.com/office/powerpoint/2010/main" val="12175803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2469624"/>
            <a:ext cx="5915025" cy="4120620"/>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6629226"/>
            <a:ext cx="5915025" cy="2166937"/>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E466832-03CC-464E-90C2-8311E0DE26A5}" type="datetimeFigureOut">
              <a:rPr lang="en-US" smtClean="0"/>
              <a:t>11/14/2022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5D3FFF-BAEC-4441-8772-A008D3A02CAB}" type="slidenum">
              <a:rPr lang="en-US" smtClean="0"/>
              <a:t>‹#›</a:t>
            </a:fld>
            <a:endParaRPr lang="en-US"/>
          </a:p>
        </p:txBody>
      </p:sp>
    </p:spTree>
    <p:extLst>
      <p:ext uri="{BB962C8B-B14F-4D97-AF65-F5344CB8AC3E}">
        <p14:creationId xmlns:p14="http://schemas.microsoft.com/office/powerpoint/2010/main" val="3167123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2637014"/>
            <a:ext cx="2914650" cy="628526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2637014"/>
            <a:ext cx="2914650" cy="628526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E466832-03CC-464E-90C2-8311E0DE26A5}" type="datetimeFigureOut">
              <a:rPr lang="en-US" smtClean="0"/>
              <a:t>11/14/2022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5D3FFF-BAEC-4441-8772-A008D3A02CAB}" type="slidenum">
              <a:rPr lang="en-US" smtClean="0"/>
              <a:t>‹#›</a:t>
            </a:fld>
            <a:endParaRPr lang="en-US"/>
          </a:p>
        </p:txBody>
      </p:sp>
    </p:spTree>
    <p:extLst>
      <p:ext uri="{BB962C8B-B14F-4D97-AF65-F5344CB8AC3E}">
        <p14:creationId xmlns:p14="http://schemas.microsoft.com/office/powerpoint/2010/main" val="15419788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527405"/>
            <a:ext cx="5915025" cy="1914702"/>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428347"/>
            <a:ext cx="2901255"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72381" y="3618442"/>
            <a:ext cx="2901255" cy="53221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428347"/>
            <a:ext cx="2915543"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3471863" y="3618442"/>
            <a:ext cx="2915543" cy="53221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E466832-03CC-464E-90C2-8311E0DE26A5}" type="datetimeFigureOut">
              <a:rPr lang="en-US" smtClean="0"/>
              <a:t>11/14/2022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D5D3FFF-BAEC-4441-8772-A008D3A02CAB}" type="slidenum">
              <a:rPr lang="en-US" smtClean="0"/>
              <a:t>‹#›</a:t>
            </a:fld>
            <a:endParaRPr lang="en-US"/>
          </a:p>
        </p:txBody>
      </p:sp>
    </p:spTree>
    <p:extLst>
      <p:ext uri="{BB962C8B-B14F-4D97-AF65-F5344CB8AC3E}">
        <p14:creationId xmlns:p14="http://schemas.microsoft.com/office/powerpoint/2010/main" val="1894014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E466832-03CC-464E-90C2-8311E0DE26A5}" type="datetimeFigureOut">
              <a:rPr lang="en-US" smtClean="0"/>
              <a:t>11/14/2022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D5D3FFF-BAEC-4441-8772-A008D3A02CAB}" type="slidenum">
              <a:rPr lang="en-US" smtClean="0"/>
              <a:t>‹#›</a:t>
            </a:fld>
            <a:endParaRPr lang="en-US"/>
          </a:p>
        </p:txBody>
      </p:sp>
    </p:spTree>
    <p:extLst>
      <p:ext uri="{BB962C8B-B14F-4D97-AF65-F5344CB8AC3E}">
        <p14:creationId xmlns:p14="http://schemas.microsoft.com/office/powerpoint/2010/main" val="11030514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466832-03CC-464E-90C2-8311E0DE26A5}" type="datetimeFigureOut">
              <a:rPr lang="en-US" smtClean="0"/>
              <a:t>11/14/2022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D5D3FFF-BAEC-4441-8772-A008D3A02CAB}" type="slidenum">
              <a:rPr lang="en-US" smtClean="0"/>
              <a:t>‹#›</a:t>
            </a:fld>
            <a:endParaRPr lang="en-US"/>
          </a:p>
        </p:txBody>
      </p:sp>
    </p:spTree>
    <p:extLst>
      <p:ext uri="{BB962C8B-B14F-4D97-AF65-F5344CB8AC3E}">
        <p14:creationId xmlns:p14="http://schemas.microsoft.com/office/powerpoint/2010/main" val="36252778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426283"/>
            <a:ext cx="3471863" cy="7039681"/>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2E466832-03CC-464E-90C2-8311E0DE26A5}" type="datetimeFigureOut">
              <a:rPr lang="en-US" smtClean="0"/>
              <a:t>11/14/2022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5D3FFF-BAEC-4441-8772-A008D3A02CAB}" type="slidenum">
              <a:rPr lang="en-US" smtClean="0"/>
              <a:t>‹#›</a:t>
            </a:fld>
            <a:endParaRPr lang="en-US"/>
          </a:p>
        </p:txBody>
      </p:sp>
    </p:spTree>
    <p:extLst>
      <p:ext uri="{BB962C8B-B14F-4D97-AF65-F5344CB8AC3E}">
        <p14:creationId xmlns:p14="http://schemas.microsoft.com/office/powerpoint/2010/main" val="31371614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426283"/>
            <a:ext cx="3471863" cy="7039681"/>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2E466832-03CC-464E-90C2-8311E0DE26A5}" type="datetimeFigureOut">
              <a:rPr lang="en-US" smtClean="0"/>
              <a:t>11/14/2022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5D3FFF-BAEC-4441-8772-A008D3A02CAB}" type="slidenum">
              <a:rPr lang="en-US" smtClean="0"/>
              <a:t>‹#›</a:t>
            </a:fld>
            <a:endParaRPr lang="en-US"/>
          </a:p>
        </p:txBody>
      </p:sp>
    </p:spTree>
    <p:extLst>
      <p:ext uri="{BB962C8B-B14F-4D97-AF65-F5344CB8AC3E}">
        <p14:creationId xmlns:p14="http://schemas.microsoft.com/office/powerpoint/2010/main" val="7103432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466832-03CC-464E-90C2-8311E0DE26A5}" type="datetimeFigureOut">
              <a:rPr lang="en-US" smtClean="0"/>
              <a:t>11/14/2022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5D3FFF-BAEC-4441-8772-A008D3A02CAB}" type="slidenum">
              <a:rPr lang="en-US" smtClean="0"/>
              <a:t>‹#›</a:t>
            </a:fld>
            <a:endParaRPr lang="en-US"/>
          </a:p>
        </p:txBody>
      </p:sp>
    </p:spTree>
    <p:extLst>
      <p:ext uri="{BB962C8B-B14F-4D97-AF65-F5344CB8AC3E}">
        <p14:creationId xmlns:p14="http://schemas.microsoft.com/office/powerpoint/2010/main" val="16616610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527403"/>
            <a:ext cx="1478756" cy="839487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527403"/>
            <a:ext cx="4350544" cy="839487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466832-03CC-464E-90C2-8311E0DE26A5}" type="datetimeFigureOut">
              <a:rPr lang="en-US" smtClean="0"/>
              <a:t>11/14/2022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5D3FFF-BAEC-4441-8772-A008D3A02CAB}" type="slidenum">
              <a:rPr lang="en-US" smtClean="0"/>
              <a:t>‹#›</a:t>
            </a:fld>
            <a:endParaRPr lang="en-US"/>
          </a:p>
        </p:txBody>
      </p:sp>
    </p:spTree>
    <p:extLst>
      <p:ext uri="{BB962C8B-B14F-4D97-AF65-F5344CB8AC3E}">
        <p14:creationId xmlns:p14="http://schemas.microsoft.com/office/powerpoint/2010/main" val="11535316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527405"/>
            <a:ext cx="5915025" cy="191470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2637014"/>
            <a:ext cx="5915025" cy="628526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9181397"/>
            <a:ext cx="1543050" cy="527403"/>
          </a:xfrm>
          <a:prstGeom prst="rect">
            <a:avLst/>
          </a:prstGeom>
        </p:spPr>
        <p:txBody>
          <a:bodyPr vert="horz" lIns="91440" tIns="45720" rIns="91440" bIns="45720" rtlCol="0" anchor="ctr"/>
          <a:lstStyle>
            <a:lvl1pPr algn="l">
              <a:defRPr sz="900">
                <a:solidFill>
                  <a:schemeClr val="tx1">
                    <a:tint val="75000"/>
                  </a:schemeClr>
                </a:solidFill>
              </a:defRPr>
            </a:lvl1pPr>
          </a:lstStyle>
          <a:p>
            <a:fld id="{2E466832-03CC-464E-90C2-8311E0DE26A5}" type="datetimeFigureOut">
              <a:rPr lang="en-US" smtClean="0"/>
              <a:t>11/14/2022</a:t>
            </a:fld>
            <a:endParaRPr lang="en-US"/>
          </a:p>
        </p:txBody>
      </p:sp>
      <p:sp>
        <p:nvSpPr>
          <p:cNvPr id="5" name="Footer Placeholder 4"/>
          <p:cNvSpPr>
            <a:spLocks noGrp="1"/>
          </p:cNvSpPr>
          <p:nvPr>
            <p:ph type="ftr" sz="quarter" idx="3"/>
          </p:nvPr>
        </p:nvSpPr>
        <p:spPr>
          <a:xfrm>
            <a:off x="2271713" y="9181397"/>
            <a:ext cx="2314575" cy="527403"/>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43463" y="9181397"/>
            <a:ext cx="1543050" cy="527403"/>
          </a:xfrm>
          <a:prstGeom prst="rect">
            <a:avLst/>
          </a:prstGeom>
        </p:spPr>
        <p:txBody>
          <a:bodyPr vert="horz" lIns="91440" tIns="45720" rIns="91440" bIns="45720" rtlCol="0" anchor="ctr"/>
          <a:lstStyle>
            <a:lvl1pPr algn="r">
              <a:defRPr sz="900">
                <a:solidFill>
                  <a:schemeClr val="tx1">
                    <a:tint val="75000"/>
                  </a:schemeClr>
                </a:solidFill>
              </a:defRPr>
            </a:lvl1pPr>
          </a:lstStyle>
          <a:p>
            <a:fld id="{5D5D3FFF-BAEC-4441-8772-A008D3A02CAB}" type="slidenum">
              <a:rPr lang="en-US" smtClean="0"/>
              <a:t>‹#›</a:t>
            </a:fld>
            <a:endParaRPr lang="en-US"/>
          </a:p>
        </p:txBody>
      </p:sp>
    </p:spTree>
    <p:extLst>
      <p:ext uri="{BB962C8B-B14F-4D97-AF65-F5344CB8AC3E}">
        <p14:creationId xmlns:p14="http://schemas.microsoft.com/office/powerpoint/2010/main" val="16004721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2"/>
            <a:ext cx="6858000" cy="2158900"/>
          </a:xfrm>
          <a:prstGeom prst="rect">
            <a:avLst/>
          </a:prstGeom>
        </p:spPr>
      </p:pic>
      <p:sp>
        <p:nvSpPr>
          <p:cNvPr id="6" name="TextBox 5"/>
          <p:cNvSpPr txBox="1"/>
          <p:nvPr/>
        </p:nvSpPr>
        <p:spPr>
          <a:xfrm>
            <a:off x="0" y="2628900"/>
            <a:ext cx="3238500" cy="2616101"/>
          </a:xfrm>
          <a:prstGeom prst="rect">
            <a:avLst/>
          </a:prstGeom>
          <a:noFill/>
        </p:spPr>
        <p:txBody>
          <a:bodyPr wrap="square" rtlCol="0">
            <a:spAutoFit/>
          </a:bodyPr>
          <a:lstStyle/>
          <a:p>
            <a:r>
              <a:rPr lang="en-GB" sz="2000" b="1" dirty="0">
                <a:solidFill>
                  <a:schemeClr val="accent4">
                    <a:lumMod val="60000"/>
                    <a:lumOff val="40000"/>
                  </a:schemeClr>
                </a:solidFill>
              </a:rPr>
              <a:t>Starter</a:t>
            </a:r>
            <a:endParaRPr lang="en-US" sz="2000" b="1" dirty="0">
              <a:solidFill>
                <a:schemeClr val="accent4">
                  <a:lumMod val="60000"/>
                  <a:lumOff val="40000"/>
                </a:schemeClr>
              </a:solidFill>
            </a:endParaRPr>
          </a:p>
          <a:p>
            <a:pPr marL="342900" indent="-342900">
              <a:buFont typeface="+mj-lt"/>
              <a:buAutoNum type="arabicPeriod"/>
            </a:pPr>
            <a:r>
              <a:rPr lang="en-GB" sz="1600" dirty="0">
                <a:solidFill>
                  <a:schemeClr val="accent4">
                    <a:lumMod val="60000"/>
                    <a:lumOff val="40000"/>
                  </a:schemeClr>
                </a:solidFill>
              </a:rPr>
              <a:t>Vegetable </a:t>
            </a:r>
            <a:r>
              <a:rPr lang="en-GB" sz="1600" dirty="0" err="1">
                <a:solidFill>
                  <a:schemeClr val="accent4">
                    <a:lumMod val="60000"/>
                    <a:lumOff val="40000"/>
                  </a:schemeClr>
                </a:solidFill>
              </a:rPr>
              <a:t>gyoza</a:t>
            </a:r>
            <a:r>
              <a:rPr lang="en-GB" sz="1600" dirty="0">
                <a:solidFill>
                  <a:schemeClr val="accent4">
                    <a:lumMod val="60000"/>
                    <a:lumOff val="40000"/>
                  </a:schemeClr>
                </a:solidFill>
              </a:rPr>
              <a:t> V………….    £3</a:t>
            </a:r>
            <a:endParaRPr lang="en-US" sz="1600" dirty="0">
              <a:solidFill>
                <a:schemeClr val="accent4">
                  <a:lumMod val="60000"/>
                  <a:lumOff val="40000"/>
                </a:schemeClr>
              </a:solidFill>
            </a:endParaRPr>
          </a:p>
          <a:p>
            <a:pPr marL="342900" indent="-342900">
              <a:buFont typeface="+mj-lt"/>
              <a:buAutoNum type="arabicPeriod"/>
            </a:pPr>
            <a:r>
              <a:rPr lang="en-GB" sz="1600" dirty="0">
                <a:solidFill>
                  <a:schemeClr val="accent4">
                    <a:lumMod val="60000"/>
                    <a:lumOff val="40000"/>
                  </a:schemeClr>
                </a:solidFill>
              </a:rPr>
              <a:t>Bang </a:t>
            </a:r>
            <a:r>
              <a:rPr lang="en-GB" sz="1600" dirty="0" err="1">
                <a:solidFill>
                  <a:schemeClr val="accent4">
                    <a:lumMod val="60000"/>
                    <a:lumOff val="40000"/>
                  </a:schemeClr>
                </a:solidFill>
              </a:rPr>
              <a:t>bang</a:t>
            </a:r>
            <a:r>
              <a:rPr lang="en-GB" sz="1600" dirty="0">
                <a:solidFill>
                  <a:schemeClr val="accent4">
                    <a:lumMod val="60000"/>
                    <a:lumOff val="40000"/>
                  </a:schemeClr>
                </a:solidFill>
              </a:rPr>
              <a:t> cauliflower tacos V………….    £2</a:t>
            </a:r>
            <a:endParaRPr lang="en-US" sz="1600" dirty="0">
              <a:solidFill>
                <a:schemeClr val="accent4">
                  <a:lumMod val="60000"/>
                  <a:lumOff val="40000"/>
                </a:schemeClr>
              </a:solidFill>
            </a:endParaRPr>
          </a:p>
          <a:p>
            <a:pPr marL="342900" indent="-342900">
              <a:buFont typeface="+mj-lt"/>
              <a:buAutoNum type="arabicPeriod"/>
            </a:pPr>
            <a:r>
              <a:rPr lang="en-GB" sz="1600" dirty="0">
                <a:solidFill>
                  <a:schemeClr val="accent4">
                    <a:lumMod val="60000"/>
                    <a:lumOff val="40000"/>
                  </a:schemeClr>
                </a:solidFill>
              </a:rPr>
              <a:t>Vegan terrine V………….    £2.5</a:t>
            </a:r>
            <a:endParaRPr lang="en-US" sz="1600" dirty="0">
              <a:solidFill>
                <a:schemeClr val="accent4">
                  <a:lumMod val="60000"/>
                  <a:lumOff val="40000"/>
                </a:schemeClr>
              </a:solidFill>
            </a:endParaRPr>
          </a:p>
          <a:p>
            <a:pPr marL="342900" indent="-342900">
              <a:buFont typeface="+mj-lt"/>
              <a:buAutoNum type="arabicPeriod"/>
            </a:pPr>
            <a:r>
              <a:rPr lang="en-GB" sz="1600" dirty="0">
                <a:solidFill>
                  <a:schemeClr val="accent4">
                    <a:lumMod val="60000"/>
                    <a:lumOff val="40000"/>
                  </a:schemeClr>
                </a:solidFill>
              </a:rPr>
              <a:t>Cucumber prawn cocktail cups………….    £4</a:t>
            </a:r>
            <a:endParaRPr lang="en-US" sz="1600" dirty="0">
              <a:solidFill>
                <a:schemeClr val="accent4">
                  <a:lumMod val="60000"/>
                  <a:lumOff val="40000"/>
                </a:schemeClr>
              </a:solidFill>
            </a:endParaRPr>
          </a:p>
          <a:p>
            <a:pPr marL="342900" indent="-342900">
              <a:buFont typeface="+mj-lt"/>
              <a:buAutoNum type="arabicPeriod"/>
            </a:pPr>
            <a:r>
              <a:rPr lang="en-GB" sz="1600" dirty="0">
                <a:solidFill>
                  <a:schemeClr val="accent4">
                    <a:lumMod val="60000"/>
                    <a:lumOff val="40000"/>
                  </a:schemeClr>
                </a:solidFill>
              </a:rPr>
              <a:t>Potted crab………….    £6</a:t>
            </a:r>
            <a:endParaRPr lang="en-US" sz="1600" dirty="0">
              <a:solidFill>
                <a:schemeClr val="accent4">
                  <a:lumMod val="60000"/>
                  <a:lumOff val="40000"/>
                </a:schemeClr>
              </a:solidFill>
            </a:endParaRPr>
          </a:p>
          <a:p>
            <a:pPr marL="342900" indent="-342900">
              <a:buFont typeface="+mj-lt"/>
              <a:buAutoNum type="arabicPeriod"/>
            </a:pPr>
            <a:r>
              <a:rPr lang="en-GB" sz="1600" dirty="0">
                <a:solidFill>
                  <a:schemeClr val="accent4">
                    <a:lumMod val="60000"/>
                    <a:lumOff val="40000"/>
                  </a:schemeClr>
                </a:solidFill>
              </a:rPr>
              <a:t>Smoke salmon with prawn………£5</a:t>
            </a:r>
            <a:endParaRPr lang="en-US" sz="1600" dirty="0">
              <a:solidFill>
                <a:schemeClr val="accent4">
                  <a:lumMod val="60000"/>
                  <a:lumOff val="40000"/>
                </a:schemeClr>
              </a:solidFill>
            </a:endParaRPr>
          </a:p>
        </p:txBody>
      </p:sp>
      <p:sp>
        <p:nvSpPr>
          <p:cNvPr id="7" name="TextBox 6"/>
          <p:cNvSpPr txBox="1"/>
          <p:nvPr/>
        </p:nvSpPr>
        <p:spPr>
          <a:xfrm>
            <a:off x="0" y="5715000"/>
            <a:ext cx="3619500" cy="2123658"/>
          </a:xfrm>
          <a:prstGeom prst="rect">
            <a:avLst/>
          </a:prstGeom>
          <a:noFill/>
        </p:spPr>
        <p:txBody>
          <a:bodyPr wrap="square" rtlCol="0">
            <a:spAutoFit/>
          </a:bodyPr>
          <a:lstStyle/>
          <a:p>
            <a:r>
              <a:rPr lang="en-GB" sz="2000" b="1" dirty="0">
                <a:solidFill>
                  <a:schemeClr val="accent4">
                    <a:lumMod val="60000"/>
                    <a:lumOff val="40000"/>
                  </a:schemeClr>
                </a:solidFill>
              </a:rPr>
              <a:t>Main course </a:t>
            </a:r>
            <a:endParaRPr lang="en-US" sz="2000" b="1" dirty="0">
              <a:solidFill>
                <a:schemeClr val="accent4">
                  <a:lumMod val="60000"/>
                  <a:lumOff val="40000"/>
                </a:schemeClr>
              </a:solidFill>
            </a:endParaRPr>
          </a:p>
          <a:p>
            <a:pPr marL="342900" indent="-342900">
              <a:buFont typeface="+mj-lt"/>
              <a:buAutoNum type="arabicPeriod"/>
            </a:pPr>
            <a:r>
              <a:rPr lang="en-GB" sz="1600" dirty="0">
                <a:solidFill>
                  <a:schemeClr val="accent4">
                    <a:lumMod val="60000"/>
                    <a:lumOff val="40000"/>
                  </a:schemeClr>
                </a:solidFill>
              </a:rPr>
              <a:t>Steak and Kidney Pie………….    £11</a:t>
            </a:r>
            <a:endParaRPr lang="en-US" sz="1600" dirty="0">
              <a:solidFill>
                <a:schemeClr val="accent4">
                  <a:lumMod val="60000"/>
                  <a:lumOff val="40000"/>
                </a:schemeClr>
              </a:solidFill>
            </a:endParaRPr>
          </a:p>
          <a:p>
            <a:pPr marL="342900" indent="-342900">
              <a:buFont typeface="+mj-lt"/>
              <a:buAutoNum type="arabicPeriod"/>
            </a:pPr>
            <a:r>
              <a:rPr lang="en-GB" sz="1600" dirty="0">
                <a:solidFill>
                  <a:schemeClr val="accent4">
                    <a:lumMod val="60000"/>
                    <a:lumOff val="40000"/>
                  </a:schemeClr>
                </a:solidFill>
              </a:rPr>
              <a:t>Bangers and Mash V………….    £7</a:t>
            </a:r>
            <a:endParaRPr lang="en-US" sz="1600" dirty="0">
              <a:solidFill>
                <a:schemeClr val="accent4">
                  <a:lumMod val="60000"/>
                  <a:lumOff val="40000"/>
                </a:schemeClr>
              </a:solidFill>
            </a:endParaRPr>
          </a:p>
          <a:p>
            <a:pPr marL="342900" indent="-342900">
              <a:buFont typeface="+mj-lt"/>
              <a:buAutoNum type="arabicPeriod"/>
            </a:pPr>
            <a:r>
              <a:rPr lang="en-GB" sz="1600" dirty="0">
                <a:solidFill>
                  <a:schemeClr val="accent4">
                    <a:lumMod val="60000"/>
                    <a:lumOff val="40000"/>
                  </a:schemeClr>
                </a:solidFill>
              </a:rPr>
              <a:t>Fish and Fries………….    £10</a:t>
            </a:r>
            <a:endParaRPr lang="en-US" sz="1600" dirty="0">
              <a:solidFill>
                <a:schemeClr val="accent4">
                  <a:lumMod val="60000"/>
                  <a:lumOff val="40000"/>
                </a:schemeClr>
              </a:solidFill>
            </a:endParaRPr>
          </a:p>
          <a:p>
            <a:pPr marL="342900" indent="-342900">
              <a:buFont typeface="+mj-lt"/>
              <a:buAutoNum type="arabicPeriod"/>
            </a:pPr>
            <a:r>
              <a:rPr lang="en-GB" sz="1600" dirty="0">
                <a:solidFill>
                  <a:schemeClr val="accent4">
                    <a:lumMod val="60000"/>
                    <a:lumOff val="40000"/>
                  </a:schemeClr>
                </a:solidFill>
              </a:rPr>
              <a:t>Beef Wellington………….    £12</a:t>
            </a:r>
            <a:endParaRPr lang="en-US" sz="1600" dirty="0">
              <a:solidFill>
                <a:schemeClr val="accent4">
                  <a:lumMod val="60000"/>
                  <a:lumOff val="40000"/>
                </a:schemeClr>
              </a:solidFill>
            </a:endParaRPr>
          </a:p>
          <a:p>
            <a:pPr marL="342900" indent="-342900">
              <a:buFont typeface="+mj-lt"/>
              <a:buAutoNum type="arabicPeriod"/>
            </a:pPr>
            <a:r>
              <a:rPr lang="en-GB" sz="1600" dirty="0">
                <a:solidFill>
                  <a:schemeClr val="accent4">
                    <a:lumMod val="60000"/>
                    <a:lumOff val="40000"/>
                  </a:schemeClr>
                </a:solidFill>
              </a:rPr>
              <a:t>Coronation Chicken………….    £15</a:t>
            </a:r>
            <a:endParaRPr lang="en-US" sz="1600" dirty="0">
              <a:solidFill>
                <a:schemeClr val="accent4">
                  <a:lumMod val="60000"/>
                  <a:lumOff val="40000"/>
                </a:schemeClr>
              </a:solidFill>
            </a:endParaRPr>
          </a:p>
          <a:p>
            <a:pPr marL="342900" indent="-342900">
              <a:buFont typeface="+mj-lt"/>
              <a:buAutoNum type="arabicPeriod"/>
            </a:pPr>
            <a:r>
              <a:rPr lang="en-GB" sz="1600" dirty="0">
                <a:solidFill>
                  <a:schemeClr val="accent4">
                    <a:lumMod val="60000"/>
                    <a:lumOff val="40000"/>
                  </a:schemeClr>
                </a:solidFill>
              </a:rPr>
              <a:t>Mashed Potatoes v………….    £5</a:t>
            </a:r>
            <a:endParaRPr lang="en-US" sz="1600" dirty="0">
              <a:solidFill>
                <a:schemeClr val="accent4">
                  <a:lumMod val="60000"/>
                  <a:lumOff val="40000"/>
                </a:schemeClr>
              </a:solidFill>
            </a:endParaRPr>
          </a:p>
          <a:p>
            <a:endParaRPr lang="en-US" sz="1600" dirty="0">
              <a:solidFill>
                <a:schemeClr val="accent4">
                  <a:lumMod val="60000"/>
                  <a:lumOff val="40000"/>
                </a:schemeClr>
              </a:solidFill>
            </a:endParaRPr>
          </a:p>
        </p:txBody>
      </p:sp>
      <p:pic>
        <p:nvPicPr>
          <p:cNvPr id="9" name="Picture 8"/>
          <p:cNvPicPr>
            <a:picLocks noChangeAspect="1"/>
          </p:cNvPicPr>
          <p:nvPr/>
        </p:nvPicPr>
        <p:blipFill>
          <a:blip r:embed="rId3"/>
          <a:stretch>
            <a:fillRect/>
          </a:stretch>
        </p:blipFill>
        <p:spPr>
          <a:xfrm>
            <a:off x="3467100" y="2628900"/>
            <a:ext cx="3047999" cy="1995487"/>
          </a:xfrm>
          <a:prstGeom prst="rect">
            <a:avLst/>
          </a:prstGeom>
        </p:spPr>
      </p:pic>
      <p:pic>
        <p:nvPicPr>
          <p:cNvPr id="12" name="Picture 11"/>
          <p:cNvPicPr>
            <a:picLocks noChangeAspect="1"/>
          </p:cNvPicPr>
          <p:nvPr/>
        </p:nvPicPr>
        <p:blipFill>
          <a:blip r:embed="rId4"/>
          <a:stretch>
            <a:fillRect/>
          </a:stretch>
        </p:blipFill>
        <p:spPr>
          <a:xfrm>
            <a:off x="3733800" y="5224254"/>
            <a:ext cx="3124200" cy="3105150"/>
          </a:xfrm>
          <a:prstGeom prst="rect">
            <a:avLst/>
          </a:prstGeom>
        </p:spPr>
      </p:pic>
      <p:sp>
        <p:nvSpPr>
          <p:cNvPr id="2" name="TextBox 1"/>
          <p:cNvSpPr txBox="1"/>
          <p:nvPr/>
        </p:nvSpPr>
        <p:spPr>
          <a:xfrm>
            <a:off x="4248150" y="8329404"/>
            <a:ext cx="2609850" cy="1292662"/>
          </a:xfrm>
          <a:prstGeom prst="rect">
            <a:avLst/>
          </a:prstGeom>
          <a:noFill/>
        </p:spPr>
        <p:txBody>
          <a:bodyPr wrap="square" rtlCol="0">
            <a:spAutoFit/>
          </a:bodyPr>
          <a:lstStyle/>
          <a:p>
            <a:r>
              <a:rPr lang="en-US" sz="2400" b="1" dirty="0">
                <a:solidFill>
                  <a:schemeClr val="accent4">
                    <a:lumMod val="60000"/>
                    <a:lumOff val="40000"/>
                  </a:schemeClr>
                </a:solidFill>
              </a:rPr>
              <a:t>Entertainmen</a:t>
            </a:r>
            <a:r>
              <a:rPr lang="en-US" sz="2400" dirty="0">
                <a:solidFill>
                  <a:schemeClr val="accent4">
                    <a:lumMod val="60000"/>
                    <a:lumOff val="40000"/>
                  </a:schemeClr>
                </a:solidFill>
              </a:rPr>
              <a:t>t</a:t>
            </a:r>
          </a:p>
          <a:p>
            <a:pPr marL="342900" indent="-342900">
              <a:buFont typeface="+mj-lt"/>
              <a:buAutoNum type="arabicPeriod"/>
            </a:pPr>
            <a:r>
              <a:rPr lang="en-US" dirty="0">
                <a:solidFill>
                  <a:schemeClr val="accent4">
                    <a:lumMod val="60000"/>
                    <a:lumOff val="40000"/>
                  </a:schemeClr>
                </a:solidFill>
              </a:rPr>
              <a:t>Photo Booth.</a:t>
            </a:r>
          </a:p>
          <a:p>
            <a:pPr marL="342900" indent="-342900">
              <a:buFont typeface="+mj-lt"/>
              <a:buAutoNum type="arabicPeriod"/>
            </a:pPr>
            <a:r>
              <a:rPr lang="en-US" dirty="0">
                <a:solidFill>
                  <a:schemeClr val="accent4">
                    <a:lumMod val="60000"/>
                    <a:lumOff val="40000"/>
                  </a:schemeClr>
                </a:solidFill>
              </a:rPr>
              <a:t>Interactive art</a:t>
            </a:r>
          </a:p>
          <a:p>
            <a:pPr marL="342900" indent="-342900">
              <a:buFont typeface="+mj-lt"/>
              <a:buAutoNum type="arabicPeriod"/>
            </a:pPr>
            <a:r>
              <a:rPr lang="en-US" dirty="0">
                <a:solidFill>
                  <a:schemeClr val="accent4">
                    <a:lumMod val="60000"/>
                    <a:lumOff val="40000"/>
                  </a:schemeClr>
                </a:solidFill>
              </a:rPr>
              <a:t>Arcade games </a:t>
            </a:r>
          </a:p>
        </p:txBody>
      </p:sp>
      <p:pic>
        <p:nvPicPr>
          <p:cNvPr id="11" name="Picture 10"/>
          <p:cNvPicPr>
            <a:picLocks noChangeAspect="1"/>
          </p:cNvPicPr>
          <p:nvPr/>
        </p:nvPicPr>
        <p:blipFill>
          <a:blip r:embed="rId5"/>
          <a:stretch>
            <a:fillRect/>
          </a:stretch>
        </p:blipFill>
        <p:spPr>
          <a:xfrm>
            <a:off x="533402" y="7734299"/>
            <a:ext cx="2533648" cy="2133600"/>
          </a:xfrm>
          <a:prstGeom prst="rect">
            <a:avLst/>
          </a:prstGeom>
        </p:spPr>
      </p:pic>
    </p:spTree>
    <p:extLst>
      <p:ext uri="{BB962C8B-B14F-4D97-AF65-F5344CB8AC3E}">
        <p14:creationId xmlns:p14="http://schemas.microsoft.com/office/powerpoint/2010/main" val="35266717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94" y="0"/>
            <a:ext cx="6858594" cy="2304488"/>
          </a:xfrm>
          <a:prstGeom prst="rect">
            <a:avLst/>
          </a:prstGeom>
        </p:spPr>
      </p:pic>
      <p:sp>
        <p:nvSpPr>
          <p:cNvPr id="3" name="TextBox 2"/>
          <p:cNvSpPr txBox="1"/>
          <p:nvPr/>
        </p:nvSpPr>
        <p:spPr>
          <a:xfrm>
            <a:off x="0" y="3116012"/>
            <a:ext cx="3962400" cy="2123658"/>
          </a:xfrm>
          <a:prstGeom prst="rect">
            <a:avLst/>
          </a:prstGeom>
          <a:noFill/>
        </p:spPr>
        <p:txBody>
          <a:bodyPr wrap="square" rtlCol="0">
            <a:spAutoFit/>
          </a:bodyPr>
          <a:lstStyle/>
          <a:p>
            <a:r>
              <a:rPr lang="en-US" sz="2400" b="1" dirty="0">
                <a:solidFill>
                  <a:schemeClr val="accent4">
                    <a:lumMod val="60000"/>
                    <a:lumOff val="40000"/>
                  </a:schemeClr>
                </a:solidFill>
              </a:rPr>
              <a:t>Desserts </a:t>
            </a:r>
          </a:p>
          <a:p>
            <a:pPr marL="342900" indent="-342900">
              <a:buFont typeface="+mj-lt"/>
              <a:buAutoNum type="arabicPeriod"/>
            </a:pPr>
            <a:r>
              <a:rPr lang="en-US" dirty="0">
                <a:solidFill>
                  <a:schemeClr val="accent4">
                    <a:lumMod val="60000"/>
                    <a:lumOff val="40000"/>
                  </a:schemeClr>
                </a:solidFill>
              </a:rPr>
              <a:t>Strawberry fool………….    £3</a:t>
            </a:r>
          </a:p>
          <a:p>
            <a:pPr marL="342900" indent="-342900">
              <a:buFont typeface="+mj-lt"/>
              <a:buAutoNum type="arabicPeriod"/>
            </a:pPr>
            <a:r>
              <a:rPr lang="en-US" dirty="0">
                <a:solidFill>
                  <a:schemeClr val="accent4">
                    <a:lumMod val="60000"/>
                    <a:lumOff val="40000"/>
                  </a:schemeClr>
                </a:solidFill>
              </a:rPr>
              <a:t>Knickerbocker Glory…….    £2</a:t>
            </a:r>
          </a:p>
          <a:p>
            <a:pPr marL="342900" indent="-342900">
              <a:buFont typeface="+mj-lt"/>
              <a:buAutoNum type="arabicPeriod"/>
            </a:pPr>
            <a:r>
              <a:rPr lang="en-US" dirty="0" err="1">
                <a:solidFill>
                  <a:schemeClr val="accent4">
                    <a:lumMod val="60000"/>
                    <a:lumOff val="40000"/>
                  </a:schemeClr>
                </a:solidFill>
              </a:rPr>
              <a:t>Banoffee</a:t>
            </a:r>
            <a:r>
              <a:rPr lang="en-US" dirty="0">
                <a:solidFill>
                  <a:schemeClr val="accent4">
                    <a:lumMod val="60000"/>
                    <a:lumOff val="40000"/>
                  </a:schemeClr>
                </a:solidFill>
              </a:rPr>
              <a:t> Pie ………….    £4</a:t>
            </a:r>
          </a:p>
          <a:p>
            <a:pPr marL="342900" indent="-342900">
              <a:buFont typeface="+mj-lt"/>
              <a:buAutoNum type="arabicPeriod"/>
            </a:pPr>
            <a:r>
              <a:rPr lang="en-US" dirty="0">
                <a:solidFill>
                  <a:schemeClr val="accent4">
                    <a:lumMod val="60000"/>
                    <a:lumOff val="40000"/>
                  </a:schemeClr>
                </a:solidFill>
              </a:rPr>
              <a:t>Bread and Butter Pudding…..    £3.5</a:t>
            </a:r>
          </a:p>
          <a:p>
            <a:pPr marL="342900" indent="-342900">
              <a:buFont typeface="+mj-lt"/>
              <a:buAutoNum type="arabicPeriod"/>
            </a:pPr>
            <a:r>
              <a:rPr lang="en-US" dirty="0">
                <a:solidFill>
                  <a:schemeClr val="accent4">
                    <a:lumMod val="60000"/>
                    <a:lumOff val="40000"/>
                  </a:schemeClr>
                </a:solidFill>
              </a:rPr>
              <a:t>Classic English Eton Mess.    £3</a:t>
            </a:r>
          </a:p>
          <a:p>
            <a:pPr marL="342900" indent="-342900">
              <a:buFont typeface="+mj-lt"/>
              <a:buAutoNum type="arabicPeriod"/>
            </a:pPr>
            <a:r>
              <a:rPr lang="en-US" dirty="0">
                <a:solidFill>
                  <a:schemeClr val="accent4">
                    <a:lumMod val="60000"/>
                    <a:lumOff val="40000"/>
                  </a:schemeClr>
                </a:solidFill>
              </a:rPr>
              <a:t>Dorset Apple Cake……….    £2.5</a:t>
            </a:r>
          </a:p>
        </p:txBody>
      </p:sp>
      <p:sp>
        <p:nvSpPr>
          <p:cNvPr id="5" name="TextBox 4"/>
          <p:cNvSpPr txBox="1"/>
          <p:nvPr/>
        </p:nvSpPr>
        <p:spPr>
          <a:xfrm>
            <a:off x="0" y="5239670"/>
            <a:ext cx="3486150" cy="2123658"/>
          </a:xfrm>
          <a:prstGeom prst="rect">
            <a:avLst/>
          </a:prstGeom>
          <a:noFill/>
        </p:spPr>
        <p:txBody>
          <a:bodyPr wrap="square" rtlCol="0">
            <a:spAutoFit/>
          </a:bodyPr>
          <a:lstStyle/>
          <a:p>
            <a:r>
              <a:rPr lang="en-GB" sz="2400" b="1" dirty="0">
                <a:solidFill>
                  <a:schemeClr val="accent4">
                    <a:lumMod val="60000"/>
                    <a:lumOff val="40000"/>
                  </a:schemeClr>
                </a:solidFill>
              </a:rPr>
              <a:t>Beverages</a:t>
            </a:r>
            <a:endParaRPr lang="en-US" sz="2400" b="1" dirty="0">
              <a:solidFill>
                <a:schemeClr val="accent4">
                  <a:lumMod val="60000"/>
                  <a:lumOff val="40000"/>
                </a:schemeClr>
              </a:solidFill>
            </a:endParaRPr>
          </a:p>
          <a:p>
            <a:pPr marL="342900" indent="-342900">
              <a:buFont typeface="+mj-lt"/>
              <a:buAutoNum type="arabicPeriod"/>
            </a:pPr>
            <a:r>
              <a:rPr lang="en-GB" dirty="0">
                <a:solidFill>
                  <a:schemeClr val="accent4">
                    <a:lumMod val="60000"/>
                    <a:lumOff val="40000"/>
                  </a:schemeClr>
                </a:solidFill>
              </a:rPr>
              <a:t>Ginger Beer………….    £3</a:t>
            </a:r>
            <a:endParaRPr lang="en-US" dirty="0">
              <a:solidFill>
                <a:schemeClr val="accent4">
                  <a:lumMod val="60000"/>
                  <a:lumOff val="40000"/>
                </a:schemeClr>
              </a:solidFill>
            </a:endParaRPr>
          </a:p>
          <a:p>
            <a:pPr marL="342900" indent="-342900">
              <a:buFont typeface="+mj-lt"/>
              <a:buAutoNum type="arabicPeriod"/>
            </a:pPr>
            <a:r>
              <a:rPr lang="en-GB" dirty="0">
                <a:solidFill>
                  <a:schemeClr val="accent4">
                    <a:lumMod val="60000"/>
                    <a:lumOff val="40000"/>
                  </a:schemeClr>
                </a:solidFill>
              </a:rPr>
              <a:t>Earl Grey………….    £5</a:t>
            </a:r>
            <a:endParaRPr lang="en-US" dirty="0">
              <a:solidFill>
                <a:schemeClr val="accent4">
                  <a:lumMod val="60000"/>
                  <a:lumOff val="40000"/>
                </a:schemeClr>
              </a:solidFill>
            </a:endParaRPr>
          </a:p>
          <a:p>
            <a:pPr marL="342900" indent="-342900">
              <a:buFont typeface="+mj-lt"/>
              <a:buAutoNum type="arabicPeriod"/>
            </a:pPr>
            <a:r>
              <a:rPr lang="en-GB" dirty="0">
                <a:solidFill>
                  <a:schemeClr val="accent4">
                    <a:lumMod val="60000"/>
                    <a:lumOff val="40000"/>
                  </a:schemeClr>
                </a:solidFill>
              </a:rPr>
              <a:t>Scotch Whisky………….    £10</a:t>
            </a:r>
            <a:endParaRPr lang="en-US" dirty="0">
              <a:solidFill>
                <a:schemeClr val="accent4">
                  <a:lumMod val="60000"/>
                  <a:lumOff val="40000"/>
                </a:schemeClr>
              </a:solidFill>
            </a:endParaRPr>
          </a:p>
          <a:p>
            <a:pPr marL="342900" indent="-342900">
              <a:buFont typeface="+mj-lt"/>
              <a:buAutoNum type="arabicPeriod"/>
            </a:pPr>
            <a:r>
              <a:rPr lang="en-GB" dirty="0">
                <a:solidFill>
                  <a:schemeClr val="accent4">
                    <a:lumMod val="60000"/>
                    <a:lumOff val="40000"/>
                  </a:schemeClr>
                </a:solidFill>
              </a:rPr>
              <a:t>Pink Gin………….    £4.5</a:t>
            </a:r>
            <a:endParaRPr lang="en-US" dirty="0">
              <a:solidFill>
                <a:schemeClr val="accent4">
                  <a:lumMod val="60000"/>
                  <a:lumOff val="40000"/>
                </a:schemeClr>
              </a:solidFill>
            </a:endParaRPr>
          </a:p>
          <a:p>
            <a:pPr marL="342900" indent="-342900">
              <a:buFont typeface="+mj-lt"/>
              <a:buAutoNum type="arabicPeriod"/>
            </a:pPr>
            <a:r>
              <a:rPr lang="en-GB" dirty="0">
                <a:solidFill>
                  <a:schemeClr val="accent4">
                    <a:lumMod val="60000"/>
                    <a:lumOff val="40000"/>
                  </a:schemeClr>
                </a:solidFill>
              </a:rPr>
              <a:t>Fruits cocktail………….    £2.5</a:t>
            </a:r>
            <a:endParaRPr lang="en-US" dirty="0">
              <a:solidFill>
                <a:schemeClr val="accent4">
                  <a:lumMod val="60000"/>
                  <a:lumOff val="40000"/>
                </a:schemeClr>
              </a:solidFill>
            </a:endParaRPr>
          </a:p>
          <a:p>
            <a:pPr marL="342900" indent="-342900">
              <a:buFont typeface="+mj-lt"/>
              <a:buAutoNum type="arabicPeriod"/>
            </a:pPr>
            <a:r>
              <a:rPr lang="en-GB" dirty="0">
                <a:solidFill>
                  <a:schemeClr val="accent4">
                    <a:lumMod val="60000"/>
                    <a:lumOff val="40000"/>
                  </a:schemeClr>
                </a:solidFill>
              </a:rPr>
              <a:t>Squash………….    £1</a:t>
            </a:r>
            <a:endParaRPr lang="en-US" dirty="0">
              <a:solidFill>
                <a:schemeClr val="accent4">
                  <a:lumMod val="60000"/>
                  <a:lumOff val="40000"/>
                </a:schemeClr>
              </a:solidFill>
            </a:endParaRPr>
          </a:p>
        </p:txBody>
      </p:sp>
      <p:sp>
        <p:nvSpPr>
          <p:cNvPr id="7" name="TextBox 6"/>
          <p:cNvSpPr txBox="1"/>
          <p:nvPr/>
        </p:nvSpPr>
        <p:spPr>
          <a:xfrm>
            <a:off x="0" y="7363329"/>
            <a:ext cx="3257550" cy="1846659"/>
          </a:xfrm>
          <a:prstGeom prst="rect">
            <a:avLst/>
          </a:prstGeom>
          <a:noFill/>
        </p:spPr>
        <p:txBody>
          <a:bodyPr wrap="square" rtlCol="0">
            <a:spAutoFit/>
          </a:bodyPr>
          <a:lstStyle/>
          <a:p>
            <a:r>
              <a:rPr lang="en-GB" sz="2400" b="1" dirty="0">
                <a:solidFill>
                  <a:schemeClr val="accent4">
                    <a:lumMod val="60000"/>
                    <a:lumOff val="40000"/>
                  </a:schemeClr>
                </a:solidFill>
              </a:rPr>
              <a:t>Offer 1 </a:t>
            </a:r>
            <a:endParaRPr lang="en-US" sz="2400" b="1" dirty="0">
              <a:solidFill>
                <a:schemeClr val="accent4">
                  <a:lumMod val="60000"/>
                  <a:lumOff val="40000"/>
                </a:schemeClr>
              </a:solidFill>
            </a:endParaRPr>
          </a:p>
          <a:p>
            <a:pPr marL="342900" indent="-342900">
              <a:buFont typeface="+mj-lt"/>
              <a:buAutoNum type="arabicPeriod"/>
            </a:pPr>
            <a:r>
              <a:rPr lang="en-GB" dirty="0">
                <a:solidFill>
                  <a:schemeClr val="accent4">
                    <a:lumMod val="60000"/>
                    <a:lumOff val="40000"/>
                  </a:schemeClr>
                </a:solidFill>
              </a:rPr>
              <a:t>Potted crab</a:t>
            </a:r>
            <a:endParaRPr lang="en-US" dirty="0">
              <a:solidFill>
                <a:schemeClr val="accent4">
                  <a:lumMod val="60000"/>
                  <a:lumOff val="40000"/>
                </a:schemeClr>
              </a:solidFill>
            </a:endParaRPr>
          </a:p>
          <a:p>
            <a:pPr marL="342900" indent="-342900">
              <a:buFont typeface="+mj-lt"/>
              <a:buAutoNum type="arabicPeriod"/>
            </a:pPr>
            <a:r>
              <a:rPr lang="en-GB" dirty="0">
                <a:solidFill>
                  <a:schemeClr val="accent4">
                    <a:lumMod val="60000"/>
                    <a:lumOff val="40000"/>
                  </a:schemeClr>
                </a:solidFill>
              </a:rPr>
              <a:t>Fish and Fries</a:t>
            </a:r>
            <a:endParaRPr lang="en-US" dirty="0">
              <a:solidFill>
                <a:schemeClr val="accent4">
                  <a:lumMod val="60000"/>
                  <a:lumOff val="40000"/>
                </a:schemeClr>
              </a:solidFill>
            </a:endParaRPr>
          </a:p>
          <a:p>
            <a:pPr marL="342900" indent="-342900">
              <a:buFont typeface="+mj-lt"/>
              <a:buAutoNum type="arabicPeriod"/>
            </a:pPr>
            <a:r>
              <a:rPr lang="en-GB" dirty="0">
                <a:solidFill>
                  <a:schemeClr val="accent4">
                    <a:lumMod val="60000"/>
                    <a:lumOff val="40000"/>
                  </a:schemeClr>
                </a:solidFill>
              </a:rPr>
              <a:t>Bread and Butter Pudding</a:t>
            </a:r>
            <a:endParaRPr lang="en-US" dirty="0">
              <a:solidFill>
                <a:schemeClr val="accent4">
                  <a:lumMod val="60000"/>
                  <a:lumOff val="40000"/>
                </a:schemeClr>
              </a:solidFill>
            </a:endParaRPr>
          </a:p>
          <a:p>
            <a:pPr marL="342900" indent="-342900">
              <a:buFont typeface="+mj-lt"/>
              <a:buAutoNum type="arabicPeriod"/>
            </a:pPr>
            <a:r>
              <a:rPr lang="en-GB" dirty="0">
                <a:solidFill>
                  <a:schemeClr val="accent4">
                    <a:lumMod val="60000"/>
                    <a:lumOff val="40000"/>
                  </a:schemeClr>
                </a:solidFill>
              </a:rPr>
              <a:t>Scotch Whisky</a:t>
            </a:r>
            <a:endParaRPr lang="en-US" dirty="0">
              <a:solidFill>
                <a:schemeClr val="accent4">
                  <a:lumMod val="60000"/>
                  <a:lumOff val="40000"/>
                </a:schemeClr>
              </a:solidFill>
            </a:endParaRPr>
          </a:p>
          <a:p>
            <a:r>
              <a:rPr lang="en-GB" dirty="0">
                <a:solidFill>
                  <a:schemeClr val="accent4">
                    <a:lumMod val="60000"/>
                    <a:lumOff val="40000"/>
                  </a:schemeClr>
                </a:solidFill>
              </a:rPr>
              <a:t>………………. £27</a:t>
            </a:r>
            <a:endParaRPr lang="en-US" dirty="0">
              <a:solidFill>
                <a:schemeClr val="accent4">
                  <a:lumMod val="60000"/>
                  <a:lumOff val="40000"/>
                </a:schemeClr>
              </a:solidFill>
            </a:endParaRPr>
          </a:p>
        </p:txBody>
      </p:sp>
      <p:sp>
        <p:nvSpPr>
          <p:cNvPr id="8" name="TextBox 7"/>
          <p:cNvSpPr txBox="1"/>
          <p:nvPr/>
        </p:nvSpPr>
        <p:spPr>
          <a:xfrm>
            <a:off x="3714750" y="7363329"/>
            <a:ext cx="3143250" cy="1846659"/>
          </a:xfrm>
          <a:prstGeom prst="rect">
            <a:avLst/>
          </a:prstGeom>
          <a:noFill/>
        </p:spPr>
        <p:txBody>
          <a:bodyPr wrap="square" rtlCol="0">
            <a:spAutoFit/>
          </a:bodyPr>
          <a:lstStyle/>
          <a:p>
            <a:r>
              <a:rPr lang="en-GB" sz="2400" b="1" dirty="0">
                <a:solidFill>
                  <a:schemeClr val="accent4">
                    <a:lumMod val="60000"/>
                    <a:lumOff val="40000"/>
                  </a:schemeClr>
                </a:solidFill>
              </a:rPr>
              <a:t>Offer 2 </a:t>
            </a:r>
            <a:endParaRPr lang="en-US" sz="2400" b="1" dirty="0">
              <a:solidFill>
                <a:schemeClr val="accent4">
                  <a:lumMod val="60000"/>
                  <a:lumOff val="40000"/>
                </a:schemeClr>
              </a:solidFill>
            </a:endParaRPr>
          </a:p>
          <a:p>
            <a:pPr marL="342900" indent="-342900">
              <a:buFont typeface="+mj-lt"/>
              <a:buAutoNum type="arabicPeriod"/>
            </a:pPr>
            <a:r>
              <a:rPr lang="en-GB" dirty="0">
                <a:solidFill>
                  <a:schemeClr val="accent4">
                    <a:lumMod val="60000"/>
                    <a:lumOff val="40000"/>
                  </a:schemeClr>
                </a:solidFill>
              </a:rPr>
              <a:t>Vegan terrine </a:t>
            </a:r>
            <a:endParaRPr lang="en-US" dirty="0">
              <a:solidFill>
                <a:schemeClr val="accent4">
                  <a:lumMod val="60000"/>
                  <a:lumOff val="40000"/>
                </a:schemeClr>
              </a:solidFill>
            </a:endParaRPr>
          </a:p>
          <a:p>
            <a:pPr marL="342900" indent="-342900">
              <a:buFont typeface="+mj-lt"/>
              <a:buAutoNum type="arabicPeriod"/>
            </a:pPr>
            <a:r>
              <a:rPr lang="en-GB" dirty="0">
                <a:solidFill>
                  <a:schemeClr val="accent4">
                    <a:lumMod val="60000"/>
                    <a:lumOff val="40000"/>
                  </a:schemeClr>
                </a:solidFill>
              </a:rPr>
              <a:t>Bangers and Mash V</a:t>
            </a:r>
            <a:endParaRPr lang="en-US" dirty="0">
              <a:solidFill>
                <a:schemeClr val="accent4">
                  <a:lumMod val="60000"/>
                  <a:lumOff val="40000"/>
                </a:schemeClr>
              </a:solidFill>
            </a:endParaRPr>
          </a:p>
          <a:p>
            <a:pPr marL="342900" indent="-342900">
              <a:buFont typeface="+mj-lt"/>
              <a:buAutoNum type="arabicPeriod"/>
            </a:pPr>
            <a:r>
              <a:rPr lang="en-GB" dirty="0">
                <a:solidFill>
                  <a:schemeClr val="accent4">
                    <a:lumMod val="60000"/>
                    <a:lumOff val="40000"/>
                  </a:schemeClr>
                </a:solidFill>
              </a:rPr>
              <a:t>Bread and Butter Pudding</a:t>
            </a:r>
            <a:endParaRPr lang="en-US" dirty="0">
              <a:solidFill>
                <a:schemeClr val="accent4">
                  <a:lumMod val="60000"/>
                  <a:lumOff val="40000"/>
                </a:schemeClr>
              </a:solidFill>
            </a:endParaRPr>
          </a:p>
          <a:p>
            <a:pPr marL="342900" indent="-342900">
              <a:buFont typeface="+mj-lt"/>
              <a:buAutoNum type="arabicPeriod"/>
            </a:pPr>
            <a:r>
              <a:rPr lang="en-GB" dirty="0">
                <a:solidFill>
                  <a:schemeClr val="accent4">
                    <a:lumMod val="60000"/>
                    <a:lumOff val="40000"/>
                  </a:schemeClr>
                </a:solidFill>
              </a:rPr>
              <a:t>Ginger Beer</a:t>
            </a:r>
            <a:endParaRPr lang="en-US" dirty="0">
              <a:solidFill>
                <a:schemeClr val="accent4">
                  <a:lumMod val="60000"/>
                  <a:lumOff val="40000"/>
                </a:schemeClr>
              </a:solidFill>
            </a:endParaRPr>
          </a:p>
          <a:p>
            <a:r>
              <a:rPr lang="en-GB" dirty="0">
                <a:solidFill>
                  <a:schemeClr val="accent4">
                    <a:lumMod val="60000"/>
                    <a:lumOff val="40000"/>
                  </a:schemeClr>
                </a:solidFill>
              </a:rPr>
              <a:t>……………………. £14</a:t>
            </a:r>
            <a:endParaRPr lang="en-US" dirty="0">
              <a:solidFill>
                <a:schemeClr val="accent4">
                  <a:lumMod val="60000"/>
                  <a:lumOff val="40000"/>
                </a:schemeClr>
              </a:solidFill>
            </a:endParaRPr>
          </a:p>
        </p:txBody>
      </p:sp>
      <p:pic>
        <p:nvPicPr>
          <p:cNvPr id="10" name="Picture 9"/>
          <p:cNvPicPr>
            <a:picLocks noChangeAspect="1"/>
          </p:cNvPicPr>
          <p:nvPr/>
        </p:nvPicPr>
        <p:blipFill>
          <a:blip r:embed="rId3"/>
          <a:stretch>
            <a:fillRect/>
          </a:stretch>
        </p:blipFill>
        <p:spPr>
          <a:xfrm>
            <a:off x="3962400" y="2785101"/>
            <a:ext cx="2724150" cy="2454568"/>
          </a:xfrm>
          <a:prstGeom prst="rect">
            <a:avLst/>
          </a:prstGeom>
        </p:spPr>
      </p:pic>
      <p:pic>
        <p:nvPicPr>
          <p:cNvPr id="11" name="Picture 10"/>
          <p:cNvPicPr>
            <a:picLocks noChangeAspect="1"/>
          </p:cNvPicPr>
          <p:nvPr/>
        </p:nvPicPr>
        <p:blipFill>
          <a:blip r:embed="rId4"/>
          <a:stretch>
            <a:fillRect/>
          </a:stretch>
        </p:blipFill>
        <p:spPr>
          <a:xfrm>
            <a:off x="4133850" y="4972407"/>
            <a:ext cx="2552700" cy="2390921"/>
          </a:xfrm>
          <a:prstGeom prst="rect">
            <a:avLst/>
          </a:prstGeom>
        </p:spPr>
      </p:pic>
      <p:sp>
        <p:nvSpPr>
          <p:cNvPr id="12" name="TextBox 11"/>
          <p:cNvSpPr txBox="1"/>
          <p:nvPr/>
        </p:nvSpPr>
        <p:spPr>
          <a:xfrm>
            <a:off x="0" y="9486987"/>
            <a:ext cx="6858000" cy="461665"/>
          </a:xfrm>
          <a:prstGeom prst="rect">
            <a:avLst/>
          </a:prstGeom>
          <a:noFill/>
        </p:spPr>
        <p:txBody>
          <a:bodyPr wrap="square" rtlCol="0">
            <a:spAutoFit/>
          </a:bodyPr>
          <a:lstStyle/>
          <a:p>
            <a:pPr algn="ctr"/>
            <a:r>
              <a:rPr lang="en-US" sz="1200" dirty="0">
                <a:solidFill>
                  <a:schemeClr val="accent4">
                    <a:lumMod val="75000"/>
                  </a:schemeClr>
                </a:solidFill>
              </a:rPr>
              <a:t>Profit is not the valid purpose of business. The actual meaning of business is to provide effective and efficient services to the customers that they need so that it is profitable.</a:t>
            </a:r>
          </a:p>
        </p:txBody>
      </p:sp>
      <p:sp>
        <p:nvSpPr>
          <p:cNvPr id="4" name="TextBox 3"/>
          <p:cNvSpPr txBox="1"/>
          <p:nvPr/>
        </p:nvSpPr>
        <p:spPr>
          <a:xfrm>
            <a:off x="1733550" y="2304488"/>
            <a:ext cx="3695700" cy="461665"/>
          </a:xfrm>
          <a:prstGeom prst="rect">
            <a:avLst/>
          </a:prstGeom>
          <a:noFill/>
        </p:spPr>
        <p:txBody>
          <a:bodyPr wrap="square" rtlCol="0">
            <a:spAutoFit/>
          </a:bodyPr>
          <a:lstStyle/>
          <a:p>
            <a:pPr algn="ctr"/>
            <a:r>
              <a:rPr lang="en-US" sz="2400" b="1" dirty="0">
                <a:solidFill>
                  <a:schemeClr val="accent4">
                    <a:lumMod val="60000"/>
                    <a:lumOff val="40000"/>
                  </a:schemeClr>
                </a:solidFill>
                <a:latin typeface="Bell MT" panose="02020503060305020303" pitchFamily="18" charset="0"/>
              </a:rPr>
              <a:t>Hotel of Trinity</a:t>
            </a:r>
          </a:p>
        </p:txBody>
      </p:sp>
    </p:spTree>
    <p:extLst>
      <p:ext uri="{BB962C8B-B14F-4D97-AF65-F5344CB8AC3E}">
        <p14:creationId xmlns:p14="http://schemas.microsoft.com/office/powerpoint/2010/main" val="10844296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99</TotalTime>
  <Words>220</Words>
  <Application>Microsoft Office PowerPoint</Application>
  <PresentationFormat>A4 Paper (210x297 mm)</PresentationFormat>
  <Paragraphs>46</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Bell MT</vt:lpstr>
      <vt:lpstr>Calibri</vt:lpstr>
      <vt:lpstr>Calibri Light</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LAVINIA PURAVET	</dc:creator>
  <cp:lastModifiedBy>Hazaparu, Lorena (Student)</cp:lastModifiedBy>
  <cp:revision>10</cp:revision>
  <dcterms:created xsi:type="dcterms:W3CDTF">2022-11-14T07:45:32Z</dcterms:created>
  <dcterms:modified xsi:type="dcterms:W3CDTF">2022-11-14T18:16:32Z</dcterms:modified>
</cp:coreProperties>
</file>