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6"/>
  </p:notesMasterIdLst>
  <p:sldIdLst>
    <p:sldId id="256" r:id="rId3"/>
    <p:sldId id="280" r:id="rId4"/>
    <p:sldId id="257" r:id="rId5"/>
    <p:sldId id="279" r:id="rId6"/>
    <p:sldId id="258" r:id="rId7"/>
    <p:sldId id="267" r:id="rId8"/>
    <p:sldId id="268" r:id="rId9"/>
    <p:sldId id="266" r:id="rId10"/>
    <p:sldId id="269" r:id="rId11"/>
    <p:sldId id="271" r:id="rId12"/>
    <p:sldId id="272" r:id="rId13"/>
    <p:sldId id="270" r:id="rId14"/>
    <p:sldId id="273" r:id="rId15"/>
    <p:sldId id="259" r:id="rId16"/>
    <p:sldId id="262" r:id="rId17"/>
    <p:sldId id="274" r:id="rId18"/>
    <p:sldId id="260" r:id="rId19"/>
    <p:sldId id="261" r:id="rId20"/>
    <p:sldId id="275" r:id="rId21"/>
    <p:sldId id="263" r:id="rId22"/>
    <p:sldId id="264" r:id="rId23"/>
    <p:sldId id="265" r:id="rId24"/>
    <p:sldId id="276" r:id="rId25"/>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0CF7"/>
    <a:srgbClr val="1E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E02C4E-F4E9-C560-5719-D866493E726C}" v="8" dt="2023-06-12T09:52:19.760"/>
    <p1510:client id="{3F6C1CF6-A8D5-49F1-962D-5AF3F7B6F037}" v="2" dt="2023-06-11T22:37:21.674"/>
    <p1510:client id="{6855D998-6D54-1F75-CE26-CEE4D858600C}" v="11" dt="2023-06-12T09:50:11.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4" d="100"/>
          <a:sy n="84" d="100"/>
        </p:scale>
        <p:origin x="87"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34E02C4E-F4E9-C560-5719-D866493E726C}"/>
    <pc:docChg chg="modSld">
      <pc:chgData name="Natasha Young" userId="S::n.young@uwtsd.ac.uk::450ac887-d51d-4f28-b5bb-9aa773a39bcf" providerId="AD" clId="Web-{34E02C4E-F4E9-C560-5719-D866493E726C}" dt="2023-06-12T09:52:19.760" v="2" actId="20577"/>
      <pc:docMkLst>
        <pc:docMk/>
      </pc:docMkLst>
      <pc:sldChg chg="modSp">
        <pc:chgData name="Natasha Young" userId="S::n.young@uwtsd.ac.uk::450ac887-d51d-4f28-b5bb-9aa773a39bcf" providerId="AD" clId="Web-{34E02C4E-F4E9-C560-5719-D866493E726C}" dt="2023-06-12T09:52:19.760" v="2" actId="20577"/>
        <pc:sldMkLst>
          <pc:docMk/>
          <pc:sldMk cId="675104198" sldId="280"/>
        </pc:sldMkLst>
        <pc:spChg chg="mod">
          <ac:chgData name="Natasha Young" userId="S::n.young@uwtsd.ac.uk::450ac887-d51d-4f28-b5bb-9aa773a39bcf" providerId="AD" clId="Web-{34E02C4E-F4E9-C560-5719-D866493E726C}" dt="2023-06-12T09:52:19.760" v="2" actId="20577"/>
          <ac:spMkLst>
            <pc:docMk/>
            <pc:sldMk cId="675104198" sldId="280"/>
            <ac:spMk id="3" creationId="{99CE905F-8A52-C66B-CC26-3332F7AC1FE3}"/>
          </ac:spMkLst>
        </pc:spChg>
      </pc:sldChg>
    </pc:docChg>
  </pc:docChgLst>
  <pc:docChgLst>
    <pc:chgData clId="Web-{34E02C4E-F4E9-C560-5719-D866493E726C}"/>
    <pc:docChg chg="modSld">
      <pc:chgData name="" userId="" providerId="" clId="Web-{34E02C4E-F4E9-C560-5719-D866493E726C}" dt="2023-06-12T09:52:14.603" v="0" actId="20577"/>
      <pc:docMkLst>
        <pc:docMk/>
      </pc:docMkLst>
      <pc:sldChg chg="modSp">
        <pc:chgData name="" userId="" providerId="" clId="Web-{34E02C4E-F4E9-C560-5719-D866493E726C}" dt="2023-06-12T09:52:14.603" v="0" actId="20577"/>
        <pc:sldMkLst>
          <pc:docMk/>
          <pc:sldMk cId="675104198" sldId="280"/>
        </pc:sldMkLst>
        <pc:spChg chg="mod">
          <ac:chgData name="" userId="" providerId="" clId="Web-{34E02C4E-F4E9-C560-5719-D866493E726C}" dt="2023-06-12T09:52:14.603" v="0" actId="20577"/>
          <ac:spMkLst>
            <pc:docMk/>
            <pc:sldMk cId="675104198" sldId="280"/>
            <ac:spMk id="3" creationId="{99CE905F-8A52-C66B-CC26-3332F7AC1FE3}"/>
          </ac:spMkLst>
        </pc:spChg>
      </pc:sldChg>
    </pc:docChg>
  </pc:docChgLst>
  <pc:docChgLst>
    <pc:chgData name="Natasha Young" userId="S::n.young@uwtsd.ac.uk::450ac887-d51d-4f28-b5bb-9aa773a39bcf" providerId="AD" clId="Web-{6855D998-6D54-1F75-CE26-CEE4D858600C}"/>
    <pc:docChg chg="modSld">
      <pc:chgData name="Natasha Young" userId="S::n.young@uwtsd.ac.uk::450ac887-d51d-4f28-b5bb-9aa773a39bcf" providerId="AD" clId="Web-{6855D998-6D54-1F75-CE26-CEE4D858600C}" dt="2023-06-12T09:50:09.286" v="9" actId="20577"/>
      <pc:docMkLst>
        <pc:docMk/>
      </pc:docMkLst>
      <pc:sldChg chg="modSp">
        <pc:chgData name="Natasha Young" userId="S::n.young@uwtsd.ac.uk::450ac887-d51d-4f28-b5bb-9aa773a39bcf" providerId="AD" clId="Web-{6855D998-6D54-1F75-CE26-CEE4D858600C}" dt="2023-06-12T09:50:09.286" v="9" actId="20577"/>
        <pc:sldMkLst>
          <pc:docMk/>
          <pc:sldMk cId="3733176609" sldId="273"/>
        </pc:sldMkLst>
        <pc:spChg chg="mod">
          <ac:chgData name="Natasha Young" userId="S::n.young@uwtsd.ac.uk::450ac887-d51d-4f28-b5bb-9aa773a39bcf" providerId="AD" clId="Web-{6855D998-6D54-1F75-CE26-CEE4D858600C}" dt="2023-06-12T09:50:09.286" v="9" actId="20577"/>
          <ac:spMkLst>
            <pc:docMk/>
            <pc:sldMk cId="3733176609" sldId="273"/>
            <ac:spMk id="2" creationId="{D79AE461-66E4-3C27-51AA-334CE68C0D8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067F2-CBE2-46DA-A26C-838DFE7CF5CB}" type="datetimeFigureOut">
              <a:rPr lang="en-GB" smtClean="0"/>
              <a:t>12/06/2023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0B6F32-6CF5-412F-8B58-022C1F1D5225}" type="slidenum">
              <a:rPr lang="en-GB" smtClean="0"/>
              <a:t>‹#›</a:t>
            </a:fld>
            <a:endParaRPr lang="en-GB"/>
          </a:p>
        </p:txBody>
      </p:sp>
    </p:spTree>
    <p:extLst>
      <p:ext uri="{BB962C8B-B14F-4D97-AF65-F5344CB8AC3E}">
        <p14:creationId xmlns:p14="http://schemas.microsoft.com/office/powerpoint/2010/main" val="2668551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Fabricated or Induced Illness by carers is the term most commonly used in the UK. Factitious disorder imposed on another is the term most commonly used in the USA. </a:t>
            </a:r>
          </a:p>
          <a:p>
            <a:r>
              <a:rPr lang="en-GB" dirty="0"/>
              <a:t>Fabricated or Induced Illness is when a parent or caregiver exaggerates or deliberately causes symptoms of illness in the child. Parent or caregiver will try to convince health services that the child is ill or that symptoms are worse than they are.</a:t>
            </a:r>
          </a:p>
        </p:txBody>
      </p:sp>
      <p:sp>
        <p:nvSpPr>
          <p:cNvPr id="4" name="Slide Number Placeholder 3"/>
          <p:cNvSpPr>
            <a:spLocks noGrp="1"/>
          </p:cNvSpPr>
          <p:nvPr>
            <p:ph type="sldNum" sz="quarter" idx="5"/>
          </p:nvPr>
        </p:nvSpPr>
        <p:spPr/>
        <p:txBody>
          <a:bodyPr/>
          <a:lstStyle/>
          <a:p>
            <a:fld id="{8B0B6F32-6CF5-412F-8B58-022C1F1D5225}" type="slidenum">
              <a:rPr lang="en-GB" smtClean="0"/>
              <a:t>3</a:t>
            </a:fld>
            <a:endParaRPr lang="en-GB"/>
          </a:p>
        </p:txBody>
      </p:sp>
    </p:spTree>
    <p:extLst>
      <p:ext uri="{BB962C8B-B14F-4D97-AF65-F5344CB8AC3E}">
        <p14:creationId xmlns:p14="http://schemas.microsoft.com/office/powerpoint/2010/main" val="2899814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Fabricated or Induced Illness by carers is the term most commonly used in the UK. Factitious disorder imposed on another is the term most commonly used in the USA. </a:t>
            </a:r>
          </a:p>
          <a:p>
            <a:r>
              <a:rPr lang="en-GB" dirty="0"/>
              <a:t>Fabricated or Induced Illness is when a parent or caregiver exaggerates or deliberately causes symptoms of illness in the child. Parent or caregiver will try to convince health services that the child is ill or that symptoms are worse than they are.</a:t>
            </a:r>
          </a:p>
        </p:txBody>
      </p:sp>
      <p:sp>
        <p:nvSpPr>
          <p:cNvPr id="4" name="Slide Number Placeholder 3"/>
          <p:cNvSpPr>
            <a:spLocks noGrp="1"/>
          </p:cNvSpPr>
          <p:nvPr>
            <p:ph type="sldNum" sz="quarter" idx="5"/>
          </p:nvPr>
        </p:nvSpPr>
        <p:spPr/>
        <p:txBody>
          <a:bodyPr/>
          <a:lstStyle/>
          <a:p>
            <a:fld id="{8B0B6F32-6CF5-412F-8B58-022C1F1D5225}" type="slidenum">
              <a:rPr lang="en-GB" smtClean="0"/>
              <a:t>4</a:t>
            </a:fld>
            <a:endParaRPr lang="en-GB"/>
          </a:p>
        </p:txBody>
      </p:sp>
    </p:spTree>
    <p:extLst>
      <p:ext uri="{BB962C8B-B14F-4D97-AF65-F5344CB8AC3E}">
        <p14:creationId xmlns:p14="http://schemas.microsoft.com/office/powerpoint/2010/main" val="173114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Fabricated or Induced Illness is when a parent or caregiver exaggerates or deliberately causes symptoms of illness in the child. Parent or caregiver will try to convince health services that the child is ill or that symptoms are worse than they are.</a:t>
            </a:r>
          </a:p>
          <a:p>
            <a:r>
              <a:rPr lang="en-GB" dirty="0"/>
              <a:t>This is a very rare type of child abuse. Often the victim has been subjected to physical abuse or medical neglect</a:t>
            </a:r>
          </a:p>
        </p:txBody>
      </p:sp>
      <p:sp>
        <p:nvSpPr>
          <p:cNvPr id="4" name="Slide Number Placeholder 3"/>
          <p:cNvSpPr>
            <a:spLocks noGrp="1"/>
          </p:cNvSpPr>
          <p:nvPr>
            <p:ph type="sldNum" sz="quarter" idx="5"/>
          </p:nvPr>
        </p:nvSpPr>
        <p:spPr/>
        <p:txBody>
          <a:bodyPr/>
          <a:lstStyle/>
          <a:p>
            <a:fld id="{8B0B6F32-6CF5-412F-8B58-022C1F1D5225}" type="slidenum">
              <a:rPr lang="en-GB" smtClean="0"/>
              <a:t>5</a:t>
            </a:fld>
            <a:endParaRPr lang="en-GB"/>
          </a:p>
        </p:txBody>
      </p:sp>
    </p:spTree>
    <p:extLst>
      <p:ext uri="{BB962C8B-B14F-4D97-AF65-F5344CB8AC3E}">
        <p14:creationId xmlns:p14="http://schemas.microsoft.com/office/powerpoint/2010/main" val="1354047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perpetrators found it much easier to move around from surgery to surgery, area to area without paperwork or explanation. Medical records still don’t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8</a:t>
            </a:fld>
            <a:endParaRPr lang="en-GB"/>
          </a:p>
        </p:txBody>
      </p:sp>
    </p:spTree>
    <p:extLst>
      <p:ext uri="{BB962C8B-B14F-4D97-AF65-F5344CB8AC3E}">
        <p14:creationId xmlns:p14="http://schemas.microsoft.com/office/powerpoint/2010/main" val="206459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perpetrators found it much easier to move around from surgery to surgery, area to area without paperwork or explanation. Medical records still don’t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9</a:t>
            </a:fld>
            <a:endParaRPr lang="en-GB"/>
          </a:p>
        </p:txBody>
      </p:sp>
    </p:spTree>
    <p:extLst>
      <p:ext uri="{BB962C8B-B14F-4D97-AF65-F5344CB8AC3E}">
        <p14:creationId xmlns:p14="http://schemas.microsoft.com/office/powerpoint/2010/main" val="2244896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a:t>
            </a:r>
            <a:r>
              <a:rPr lang="en-GB" dirty="0" err="1"/>
              <a:t>perprtrators</a:t>
            </a:r>
            <a:r>
              <a:rPr lang="en-GB" dirty="0"/>
              <a:t> found it much easier to move around from surgery to surgery, area to area without paperwork or explanation. Medical records still don’t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10</a:t>
            </a:fld>
            <a:endParaRPr lang="en-GB"/>
          </a:p>
        </p:txBody>
      </p:sp>
    </p:spTree>
    <p:extLst>
      <p:ext uri="{BB962C8B-B14F-4D97-AF65-F5344CB8AC3E}">
        <p14:creationId xmlns:p14="http://schemas.microsoft.com/office/powerpoint/2010/main" val="242094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a:t>
            </a:r>
            <a:r>
              <a:rPr lang="en-GB" dirty="0" err="1"/>
              <a:t>perpertrators</a:t>
            </a:r>
            <a:r>
              <a:rPr lang="en-GB" dirty="0"/>
              <a:t> found it much easier to move around from surgery to surgery, area to area without paperwork or explanation. Medical records still </a:t>
            </a:r>
            <a:r>
              <a:rPr lang="en-GB" dirty="0" err="1"/>
              <a:t>son’t</a:t>
            </a:r>
            <a:r>
              <a:rPr lang="en-GB" dirty="0"/>
              <a: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11</a:t>
            </a:fld>
            <a:endParaRPr lang="en-GB"/>
          </a:p>
        </p:txBody>
      </p:sp>
    </p:spTree>
    <p:extLst>
      <p:ext uri="{BB962C8B-B14F-4D97-AF65-F5344CB8AC3E}">
        <p14:creationId xmlns:p14="http://schemas.microsoft.com/office/powerpoint/2010/main" val="399256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25% of </a:t>
            </a:r>
            <a:r>
              <a:rPr lang="en-GB" dirty="0" err="1"/>
              <a:t>individulas</a:t>
            </a:r>
            <a:r>
              <a:rPr lang="en-GB" dirty="0"/>
              <a:t> who commit Factitious Illness</a:t>
            </a:r>
          </a:p>
        </p:txBody>
      </p:sp>
      <p:sp>
        <p:nvSpPr>
          <p:cNvPr id="4" name="Slide Number Placeholder 3"/>
          <p:cNvSpPr>
            <a:spLocks noGrp="1"/>
          </p:cNvSpPr>
          <p:nvPr>
            <p:ph type="sldNum" sz="quarter" idx="5"/>
          </p:nvPr>
        </p:nvSpPr>
        <p:spPr/>
        <p:txBody>
          <a:bodyPr/>
          <a:lstStyle/>
          <a:p>
            <a:fld id="{8B0B6F32-6CF5-412F-8B58-022C1F1D5225}" type="slidenum">
              <a:rPr lang="en-GB" smtClean="0"/>
              <a:t>17</a:t>
            </a:fld>
            <a:endParaRPr lang="en-GB"/>
          </a:p>
        </p:txBody>
      </p:sp>
    </p:spTree>
    <p:extLst>
      <p:ext uri="{BB962C8B-B14F-4D97-AF65-F5344CB8AC3E}">
        <p14:creationId xmlns:p14="http://schemas.microsoft.com/office/powerpoint/2010/main" val="64744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Health </a:t>
            </a:r>
          </a:p>
          <a:p>
            <a:r>
              <a:rPr lang="en-GB" dirty="0"/>
              <a:t>The child may undergo repeated medical and healthcare appointments, examinations, investigations, procedures and treatments – these can be physically and psychologically painful and distressing</a:t>
            </a:r>
          </a:p>
          <a:p>
            <a:r>
              <a:rPr lang="en-GB" dirty="0"/>
              <a:t>Genuine illnesses may be over looked as a result.</a:t>
            </a:r>
          </a:p>
          <a:p>
            <a:r>
              <a:rPr lang="en-GB" dirty="0"/>
              <a:t>Illness or harm may be induced by the parent or caregiver such as poisoning, suffocation, withholding food, or medication. This can of course result in potentially or actually causing a threat to life.</a:t>
            </a:r>
          </a:p>
          <a:p>
            <a:r>
              <a:rPr lang="en-GB" b="1" dirty="0"/>
              <a:t>Experiences of Healthcare</a:t>
            </a:r>
          </a:p>
          <a:p>
            <a:r>
              <a:rPr lang="en-GB" dirty="0"/>
              <a:t>A child may be left scarred, scared or nervous about attending healthcare settings as a result</a:t>
            </a:r>
          </a:p>
          <a:p>
            <a:r>
              <a:rPr lang="en-GB" b="1" dirty="0"/>
              <a:t>Effects on child development</a:t>
            </a:r>
          </a:p>
          <a:p>
            <a:r>
              <a:rPr lang="en-GB" dirty="0"/>
              <a:t>Child’s school life may be limited or constantly interrupted resulting in a lack of education</a:t>
            </a:r>
          </a:p>
          <a:p>
            <a:r>
              <a:rPr lang="en-GB" dirty="0"/>
              <a:t>The child’s normal daily life and activities may be limited.</a:t>
            </a:r>
          </a:p>
          <a:p>
            <a:r>
              <a:rPr lang="en-GB" dirty="0"/>
              <a:t>The child can become socially isolated and dependent on the caregiver or parent</a:t>
            </a:r>
          </a:p>
          <a:p>
            <a:r>
              <a:rPr lang="en-GB" dirty="0"/>
              <a:t>The child may begin to assume the role of the ‘sick’ child.</a:t>
            </a:r>
          </a:p>
          <a:p>
            <a:r>
              <a:rPr lang="en-GB" b="1" dirty="0"/>
              <a:t>Child’s psychological state</a:t>
            </a:r>
          </a:p>
          <a:p>
            <a:r>
              <a:rPr lang="en-GB" b="0" dirty="0"/>
              <a:t>This can cause the child to be confused or be in a state of anxiety over their health</a:t>
            </a:r>
          </a:p>
          <a:p>
            <a:r>
              <a:rPr lang="en-GB" b="0" dirty="0"/>
              <a:t>They may develop a false view of themselves</a:t>
            </a:r>
          </a:p>
          <a:p>
            <a:r>
              <a:rPr lang="en-GB" b="0" dirty="0"/>
              <a:t>The may begin to active collude with the parent or caregiver in the belief that this is normal</a:t>
            </a:r>
          </a:p>
          <a:p>
            <a:r>
              <a:rPr lang="en-GB" b="0" dirty="0"/>
              <a:t>The child may later on develop a number of psychological or psychiatric disorders</a:t>
            </a:r>
          </a:p>
          <a:p>
            <a:r>
              <a:rPr lang="en-GB" b="1" dirty="0"/>
              <a:t>Child’s Well-being</a:t>
            </a:r>
          </a:p>
          <a:p>
            <a:r>
              <a:rPr lang="en-GB" b="0" dirty="0"/>
              <a:t>All of the things above are going to negatively impact the child’s well-being</a:t>
            </a:r>
          </a:p>
          <a:p>
            <a:endParaRPr lang="en-GB" b="0" dirty="0"/>
          </a:p>
          <a:p>
            <a:endParaRPr lang="en-GB" b="0" dirty="0"/>
          </a:p>
          <a:p>
            <a:endParaRPr lang="en-GB" dirty="0"/>
          </a:p>
        </p:txBody>
      </p:sp>
      <p:sp>
        <p:nvSpPr>
          <p:cNvPr id="4" name="Slide Number Placeholder 3"/>
          <p:cNvSpPr>
            <a:spLocks noGrp="1"/>
          </p:cNvSpPr>
          <p:nvPr>
            <p:ph type="sldNum" sz="quarter" idx="5"/>
          </p:nvPr>
        </p:nvSpPr>
        <p:spPr/>
        <p:txBody>
          <a:bodyPr/>
          <a:lstStyle/>
          <a:p>
            <a:fld id="{8B0B6F32-6CF5-412F-8B58-022C1F1D5225}" type="slidenum">
              <a:rPr lang="en-GB" smtClean="0"/>
              <a:t>18</a:t>
            </a:fld>
            <a:endParaRPr lang="en-GB"/>
          </a:p>
        </p:txBody>
      </p:sp>
    </p:spTree>
    <p:extLst>
      <p:ext uri="{BB962C8B-B14F-4D97-AF65-F5344CB8AC3E}">
        <p14:creationId xmlns:p14="http://schemas.microsoft.com/office/powerpoint/2010/main" val="404784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Beverley </a:t>
            </a:r>
            <a:r>
              <a:rPr lang="en-GB" dirty="0" err="1"/>
              <a:t>Alliitt</a:t>
            </a:r>
            <a:endParaRPr lang="en-GB" dirty="0"/>
          </a:p>
          <a:p>
            <a:r>
              <a:rPr lang="en-GB" dirty="0"/>
              <a:t>Murdered 4 injured/ harmed another 9 children in 1991 </a:t>
            </a:r>
          </a:p>
          <a:p>
            <a:r>
              <a:rPr lang="en-GB" dirty="0"/>
              <a:t>Nurse in Grantham and Kesteven Hospital, Lincolnshire.</a:t>
            </a:r>
          </a:p>
          <a:p>
            <a:r>
              <a:rPr lang="en-GB" dirty="0"/>
              <a:t>Worked as a Nurse on the children’s unit</a:t>
            </a:r>
          </a:p>
          <a:p>
            <a:r>
              <a:rPr lang="en-GB" dirty="0"/>
              <a:t>2 of the deceased were found to have been injected with insulin, another with an air bubble.</a:t>
            </a:r>
          </a:p>
          <a:p>
            <a:r>
              <a:rPr lang="en-GB" dirty="0"/>
              <a:t>Nicknamed ‘The Angel of Death</a:t>
            </a:r>
          </a:p>
          <a:p>
            <a:r>
              <a:rPr lang="en-GB" dirty="0"/>
              <a:t>Only nurse on duty for all of the children who died or were injured.</a:t>
            </a:r>
          </a:p>
          <a:p>
            <a:r>
              <a:rPr lang="en-GB" dirty="0"/>
              <a:t>Life sentences imposed. Has served 30 years now eligible for parole</a:t>
            </a:r>
          </a:p>
          <a:p>
            <a:endParaRPr lang="en-GB" dirty="0"/>
          </a:p>
        </p:txBody>
      </p:sp>
      <p:sp>
        <p:nvSpPr>
          <p:cNvPr id="4" name="Slide Number Placeholder 3"/>
          <p:cNvSpPr>
            <a:spLocks noGrp="1"/>
          </p:cNvSpPr>
          <p:nvPr>
            <p:ph type="sldNum" sz="quarter" idx="5"/>
          </p:nvPr>
        </p:nvSpPr>
        <p:spPr/>
        <p:txBody>
          <a:bodyPr/>
          <a:lstStyle/>
          <a:p>
            <a:fld id="{8B0B6F32-6CF5-412F-8B58-022C1F1D5225}" type="slidenum">
              <a:rPr lang="en-GB" smtClean="0"/>
              <a:t>20</a:t>
            </a:fld>
            <a:endParaRPr lang="en-GB"/>
          </a:p>
        </p:txBody>
      </p:sp>
    </p:spTree>
    <p:extLst>
      <p:ext uri="{BB962C8B-B14F-4D97-AF65-F5344CB8AC3E}">
        <p14:creationId xmlns:p14="http://schemas.microsoft.com/office/powerpoint/2010/main" val="960514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Dee </a:t>
            </a:r>
            <a:r>
              <a:rPr lang="en-GB" dirty="0" err="1"/>
              <a:t>Dee</a:t>
            </a:r>
            <a:r>
              <a:rPr lang="en-GB" dirty="0"/>
              <a:t> Blanchard was murdered by her daughter and her boyfriend in Missouri USA in 2015</a:t>
            </a:r>
          </a:p>
          <a:p>
            <a:r>
              <a:rPr lang="en-GB" dirty="0"/>
              <a:t>Dee </a:t>
            </a:r>
            <a:r>
              <a:rPr lang="en-GB" dirty="0" err="1"/>
              <a:t>Dee</a:t>
            </a:r>
            <a:r>
              <a:rPr lang="en-GB" dirty="0"/>
              <a:t>, for years had made her daughter pretend to be younger than she actually was and pretend to be disabled, and chronically ill. She elicited several unnecessary surgeries and medications. She controlled her daughter through physical and psychological abuse.</a:t>
            </a:r>
          </a:p>
          <a:p>
            <a:r>
              <a:rPr lang="en-GB" dirty="0"/>
              <a:t>She claimed for years that her daughter Gypsy Rose had the mental capacity of a 4 year old after birthing complications, cancer, leukaemia, asthma, muscular dystrophy. Gypsy Rose used a wheel chair unnecessarily. </a:t>
            </a:r>
          </a:p>
          <a:p>
            <a:r>
              <a:rPr lang="en-GB" dirty="0"/>
              <a:t>Mommy dead and dearest film about this case</a:t>
            </a:r>
          </a:p>
        </p:txBody>
      </p:sp>
      <p:sp>
        <p:nvSpPr>
          <p:cNvPr id="4" name="Slide Number Placeholder 3"/>
          <p:cNvSpPr>
            <a:spLocks noGrp="1"/>
          </p:cNvSpPr>
          <p:nvPr>
            <p:ph type="sldNum" sz="quarter" idx="5"/>
          </p:nvPr>
        </p:nvSpPr>
        <p:spPr/>
        <p:txBody>
          <a:bodyPr/>
          <a:lstStyle/>
          <a:p>
            <a:fld id="{8B0B6F32-6CF5-412F-8B58-022C1F1D5225}" type="slidenum">
              <a:rPr lang="en-GB" smtClean="0"/>
              <a:t>21</a:t>
            </a:fld>
            <a:endParaRPr lang="en-GB"/>
          </a:p>
        </p:txBody>
      </p:sp>
    </p:spTree>
    <p:extLst>
      <p:ext uri="{BB962C8B-B14F-4D97-AF65-F5344CB8AC3E}">
        <p14:creationId xmlns:p14="http://schemas.microsoft.com/office/powerpoint/2010/main" val="4235337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Murdered her son Garnett Spears through salt poisoning.</a:t>
            </a:r>
          </a:p>
          <a:p>
            <a:r>
              <a:rPr lang="en-GB" dirty="0"/>
              <a:t>In and out of hospital as a baby because she claimed he wouldn’t eat and was losing weight. At 9 months he had a feeding tube inserted. At 5 he was admitted to hospital with fitting, but doctors couldn’t find anything wrong. They were going to discharge him when he deteriorated and died. Lacey as arrested and charged with murder. Found guilty and given 20 years.</a:t>
            </a:r>
          </a:p>
        </p:txBody>
      </p:sp>
      <p:sp>
        <p:nvSpPr>
          <p:cNvPr id="4" name="Slide Number Placeholder 3"/>
          <p:cNvSpPr>
            <a:spLocks noGrp="1"/>
          </p:cNvSpPr>
          <p:nvPr>
            <p:ph type="sldNum" sz="quarter" idx="5"/>
          </p:nvPr>
        </p:nvSpPr>
        <p:spPr/>
        <p:txBody>
          <a:bodyPr/>
          <a:lstStyle/>
          <a:p>
            <a:fld id="{8B0B6F32-6CF5-412F-8B58-022C1F1D5225}" type="slidenum">
              <a:rPr lang="en-GB" smtClean="0"/>
              <a:t>22</a:t>
            </a:fld>
            <a:endParaRPr lang="en-GB"/>
          </a:p>
        </p:txBody>
      </p:sp>
    </p:spTree>
    <p:extLst>
      <p:ext uri="{BB962C8B-B14F-4D97-AF65-F5344CB8AC3E}">
        <p14:creationId xmlns:p14="http://schemas.microsoft.com/office/powerpoint/2010/main" val="14461118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8402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49787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C07431F-562A-456F-8578-3B910645E914}"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2431478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07431F-562A-456F-8578-3B910645E914}" type="datetimeFigureOut">
              <a:rPr lang="en-GB" smtClean="0"/>
              <a:t>12/06/2023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3759207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07431F-562A-456F-8578-3B910645E914}" type="datetimeFigureOut">
              <a:rPr lang="en-GB" smtClean="0"/>
              <a:t>12/06/2023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2916898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07431F-562A-456F-8578-3B910645E914}" type="datetimeFigureOut">
              <a:rPr lang="en-GB" smtClean="0"/>
              <a:t>12/06/2023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2556917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07431F-562A-456F-8578-3B910645E914}" type="datetimeFigureOut">
              <a:rPr lang="en-GB" smtClean="0"/>
              <a:t>12/06/2023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3713150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07431F-562A-456F-8578-3B910645E914}" type="datetimeFigureOut">
              <a:rPr lang="en-GB" smtClean="0"/>
              <a:t>12/06/2023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2955458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07431F-562A-456F-8578-3B910645E914}" type="datetimeFigureOut">
              <a:rPr lang="en-GB" smtClean="0"/>
              <a:t>12/06/2023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3460986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07431F-562A-456F-8578-3B910645E914}"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3625795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07431F-562A-456F-8578-3B910645E914}"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3464103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C014A-3DD4-4205-8A6E-2729A805F2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6054C82-E625-4BA1-84A7-66FD906219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036680-00F0-4585-9B6F-265A66477AE8}"/>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5" name="Footer Placeholder 4">
            <a:extLst>
              <a:ext uri="{FF2B5EF4-FFF2-40B4-BE49-F238E27FC236}">
                <a16:creationId xmlns:a16="http://schemas.microsoft.com/office/drawing/2014/main" id="{04E99EB8-0EDE-4690-9EBD-F4C045D185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E6A190-E3EF-4F97-9E40-BF89791D58EE}"/>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34975066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37130809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4045829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1426630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39782405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27245717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13602280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38836653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17570607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1542129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37768557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7C07431F-562A-456F-8578-3B910645E914}" type="datetimeFigureOut">
              <a:rPr lang="en-GB" smtClean="0"/>
              <a:t>12/06/2023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4022381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07431F-562A-456F-8578-3B910645E914}" type="datetimeFigureOut">
              <a:rPr lang="en-GB" smtClean="0"/>
              <a:t>12/06/2023</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B23F9C-18E9-47FC-9008-BE40B5C2095C}"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00270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07431F-562A-456F-8578-3B910645E914}" type="datetimeFigureOut">
              <a:rPr lang="en-GB" smtClean="0"/>
              <a:t>12/06/2023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B23F9C-18E9-47FC-9008-BE40B5C2095C}"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57491526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8.xml"/><Relationship Id="rId1" Type="http://schemas.openxmlformats.org/officeDocument/2006/relationships/video" Target="https://www.youtube.com/embed/NfDyzCfLLeY?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1260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CE905F-8A52-C66B-CC26-3332F7AC1FE3}"/>
              </a:ext>
            </a:extLst>
          </p:cNvPr>
          <p:cNvSpPr txBox="1"/>
          <p:nvPr/>
        </p:nvSpPr>
        <p:spPr>
          <a:xfrm>
            <a:off x="79472" y="-56069"/>
            <a:ext cx="12033056" cy="5909310"/>
          </a:xfrm>
          <a:prstGeom prst="rect">
            <a:avLst/>
          </a:prstGeom>
          <a:noFill/>
        </p:spPr>
        <p:txBody>
          <a:bodyPr wrap="square" lIns="91440" tIns="45720" rIns="91440" bIns="45720" anchor="t">
            <a:spAutoFit/>
          </a:bodyPr>
          <a:lstStyle/>
          <a:p>
            <a:pPr algn="ctr"/>
            <a:r>
              <a:rPr lang="cy-GB" altLang="en-US" sz="4200" b="1" dirty="0">
                <a:latin typeface="Arial" panose="020B0604020202020204" pitchFamily="34" charset="0"/>
                <a:cs typeface="Arial" panose="020B0604020202020204" pitchFamily="34" charset="0"/>
              </a:rPr>
              <a:t>ECEY5008</a:t>
            </a:r>
            <a:br>
              <a:rPr lang="cy-GB" altLang="en-US" sz="4200" b="1" dirty="0">
                <a:latin typeface="Arial" panose="020B0604020202020204" pitchFamily="34" charset="0"/>
                <a:cs typeface="Arial" panose="020B0604020202020204" pitchFamily="34" charset="0"/>
              </a:rPr>
            </a:br>
            <a:r>
              <a:rPr lang="cy-GB" altLang="en-US" sz="4200" b="1" dirty="0">
                <a:latin typeface="Arial" panose="020B0604020202020204" pitchFamily="34" charset="0"/>
                <a:cs typeface="Arial" panose="020B0604020202020204" pitchFamily="34" charset="0"/>
              </a:rPr>
              <a:t> Diogelu: arfer, </a:t>
            </a:r>
            <a:r>
              <a:rPr lang="cy-GB" altLang="en-US" sz="4200" b="1" dirty="0" err="1">
                <a:latin typeface="Arial" panose="020B0604020202020204" pitchFamily="34" charset="0"/>
                <a:cs typeface="Arial" panose="020B0604020202020204" pitchFamily="34" charset="0"/>
              </a:rPr>
              <a:t>deddfwriarth</a:t>
            </a:r>
            <a:r>
              <a:rPr lang="cy-GB" altLang="en-US" sz="4200" b="1" dirty="0">
                <a:latin typeface="Arial" panose="020B0604020202020204" pitchFamily="34" charset="0"/>
                <a:cs typeface="Arial" panose="020B0604020202020204" pitchFamily="34" charset="0"/>
              </a:rPr>
              <a:t> a’r tîm aml-ddisgyblaeth                               </a:t>
            </a:r>
          </a:p>
          <a:p>
            <a:pPr algn="ctr"/>
            <a:r>
              <a:rPr lang="cy-GB" altLang="en-US" sz="4200" b="1" dirty="0" err="1">
                <a:solidFill>
                  <a:schemeClr val="accent6">
                    <a:lumMod val="75000"/>
                  </a:schemeClr>
                </a:solidFill>
                <a:latin typeface="Arial"/>
                <a:ea typeface="ＭＳ Ｐゴシック"/>
                <a:cs typeface="Arial"/>
              </a:rPr>
              <a:t>Safeguarding</a:t>
            </a:r>
            <a:r>
              <a:rPr lang="cy-GB" altLang="en-US" sz="4200" b="1" dirty="0">
                <a:solidFill>
                  <a:schemeClr val="accent6">
                    <a:lumMod val="75000"/>
                  </a:schemeClr>
                </a:solidFill>
                <a:latin typeface="Arial"/>
                <a:ea typeface="ＭＳ Ｐゴシック"/>
                <a:cs typeface="Arial"/>
              </a:rPr>
              <a:t>: </a:t>
            </a:r>
            <a:r>
              <a:rPr lang="cy-GB" altLang="en-US" sz="4200" b="1" dirty="0" err="1">
                <a:solidFill>
                  <a:schemeClr val="accent6">
                    <a:lumMod val="75000"/>
                  </a:schemeClr>
                </a:solidFill>
                <a:latin typeface="Arial"/>
                <a:ea typeface="ＭＳ Ｐゴシック"/>
                <a:cs typeface="Arial"/>
              </a:rPr>
              <a:t>practice</a:t>
            </a:r>
            <a:r>
              <a:rPr lang="cy-GB" altLang="en-US" sz="4200" b="1" dirty="0">
                <a:solidFill>
                  <a:schemeClr val="accent6">
                    <a:lumMod val="75000"/>
                  </a:schemeClr>
                </a:solidFill>
                <a:latin typeface="Arial"/>
                <a:ea typeface="ＭＳ Ｐゴシック"/>
                <a:cs typeface="Arial"/>
              </a:rPr>
              <a:t>, </a:t>
            </a:r>
            <a:r>
              <a:rPr lang="cy-GB" altLang="en-US" sz="4200" b="1" dirty="0" err="1">
                <a:solidFill>
                  <a:schemeClr val="accent6">
                    <a:lumMod val="75000"/>
                  </a:schemeClr>
                </a:solidFill>
                <a:latin typeface="Arial"/>
                <a:ea typeface="ＭＳ Ｐゴシック"/>
                <a:cs typeface="Arial"/>
              </a:rPr>
              <a:t>legislation</a:t>
            </a:r>
            <a:r>
              <a:rPr lang="cy-GB" altLang="en-US" sz="4200" b="1" dirty="0">
                <a:solidFill>
                  <a:schemeClr val="accent6">
                    <a:lumMod val="75000"/>
                  </a:schemeClr>
                </a:solidFill>
                <a:latin typeface="Arial"/>
                <a:ea typeface="ＭＳ Ｐゴシック"/>
                <a:cs typeface="Arial"/>
              </a:rPr>
              <a:t> </a:t>
            </a:r>
            <a:r>
              <a:rPr lang="cy-GB" altLang="en-US" sz="4200" b="1" dirty="0" err="1">
                <a:solidFill>
                  <a:schemeClr val="accent6">
                    <a:lumMod val="75000"/>
                  </a:schemeClr>
                </a:solidFill>
                <a:latin typeface="Arial"/>
                <a:ea typeface="ＭＳ Ｐゴシック"/>
                <a:cs typeface="Arial"/>
              </a:rPr>
              <a:t>and</a:t>
            </a:r>
            <a:r>
              <a:rPr lang="cy-GB" altLang="en-US" sz="4200" b="1" dirty="0">
                <a:solidFill>
                  <a:schemeClr val="accent6">
                    <a:lumMod val="75000"/>
                  </a:schemeClr>
                </a:solidFill>
                <a:latin typeface="Arial"/>
                <a:ea typeface="ＭＳ Ｐゴシック"/>
                <a:cs typeface="Arial"/>
              </a:rPr>
              <a:t> the </a:t>
            </a:r>
            <a:r>
              <a:rPr lang="cy-GB" altLang="en-US" sz="4200" b="1" dirty="0" err="1">
                <a:solidFill>
                  <a:schemeClr val="accent6">
                    <a:lumMod val="75000"/>
                  </a:schemeClr>
                </a:solidFill>
                <a:latin typeface="Arial"/>
                <a:ea typeface="ＭＳ Ｐゴシック"/>
                <a:cs typeface="Arial"/>
              </a:rPr>
              <a:t>multi-disciplinary</a:t>
            </a:r>
            <a:r>
              <a:rPr lang="cy-GB" altLang="en-US" sz="4200" b="1" dirty="0">
                <a:solidFill>
                  <a:schemeClr val="accent6">
                    <a:lumMod val="75000"/>
                  </a:schemeClr>
                </a:solidFill>
                <a:latin typeface="Arial"/>
                <a:ea typeface="ＭＳ Ｐゴシック"/>
                <a:cs typeface="Arial"/>
              </a:rPr>
              <a:t> </a:t>
            </a:r>
            <a:r>
              <a:rPr lang="cy-GB" altLang="en-US" sz="4200" b="1" dirty="0" err="1">
                <a:solidFill>
                  <a:schemeClr val="accent6">
                    <a:lumMod val="75000"/>
                  </a:schemeClr>
                </a:solidFill>
                <a:latin typeface="Arial"/>
                <a:ea typeface="ＭＳ Ｐゴシック"/>
                <a:cs typeface="Arial"/>
              </a:rPr>
              <a:t>team</a:t>
            </a:r>
            <a:r>
              <a:rPr lang="cy-GB" altLang="en-US" sz="4200" b="1" dirty="0">
                <a:solidFill>
                  <a:schemeClr val="accent6">
                    <a:lumMod val="75000"/>
                  </a:schemeClr>
                </a:solidFill>
                <a:latin typeface="Arial"/>
                <a:ea typeface="ＭＳ Ｐゴシック"/>
                <a:cs typeface="Arial"/>
              </a:rPr>
              <a:t> </a:t>
            </a:r>
            <a:br>
              <a:rPr lang="cy-GB" altLang="en-US" sz="4200" b="1" dirty="0">
                <a:latin typeface="Arial" panose="020B0604020202020204" pitchFamily="34" charset="0"/>
                <a:cs typeface="Arial" panose="020B0604020202020204" pitchFamily="34" charset="0"/>
              </a:rPr>
            </a:br>
            <a:r>
              <a:rPr lang="cy-GB" sz="4200" b="1" dirty="0">
                <a:latin typeface="+mn-lt"/>
                <a:ea typeface="ＭＳ Ｐゴシック"/>
              </a:rPr>
              <a:t>Salwch wedi’i ffugio/wedi’i achosi gan eraill</a:t>
            </a:r>
            <a:br>
              <a:rPr lang="cy-GB" altLang="en-US" sz="4200" b="1" dirty="0">
                <a:latin typeface="+mn-lt"/>
              </a:rPr>
            </a:br>
            <a:r>
              <a:rPr lang="en-GB" sz="4200" b="1" dirty="0">
                <a:solidFill>
                  <a:schemeClr val="accent6">
                    <a:lumMod val="75000"/>
                  </a:schemeClr>
                </a:solidFill>
                <a:latin typeface="+mn-lt"/>
                <a:ea typeface="ＭＳ Ｐゴシック"/>
              </a:rPr>
              <a:t>Fabricated/ Induced Illness</a:t>
            </a:r>
            <a:br>
              <a:rPr lang="cy-GB" altLang="en-US" sz="4200" b="1" dirty="0">
                <a:latin typeface="Lucida Sans" panose="020B0602030504020204" pitchFamily="34" charset="0"/>
                <a:cs typeface="Lucida Sans Unicode" panose="020B0602030504020204" pitchFamily="34" charset="0"/>
              </a:rPr>
            </a:br>
            <a:r>
              <a:rPr lang="cy-GB" altLang="en-US" sz="4200" b="1">
                <a:latin typeface="Lucida Sans"/>
                <a:ea typeface="ＭＳ Ｐゴシック"/>
                <a:cs typeface="Lucida Sans Unicode"/>
              </a:rPr>
              <a:t>Darlith 9</a:t>
            </a:r>
            <a:br>
              <a:rPr lang="cy-GB" altLang="en-US" sz="4200" b="1" dirty="0">
                <a:latin typeface="Lucida Sans" panose="020B0602030504020204" pitchFamily="34" charset="0"/>
                <a:cs typeface="Lucida Sans Unicode" panose="020B0602030504020204" pitchFamily="34" charset="0"/>
              </a:rPr>
            </a:br>
            <a:r>
              <a:rPr lang="cy-GB" altLang="en-US" sz="4200" b="1">
                <a:solidFill>
                  <a:schemeClr val="accent6">
                    <a:lumMod val="75000"/>
                  </a:schemeClr>
                </a:solidFill>
                <a:latin typeface="Lucida Sans"/>
                <a:ea typeface="ＭＳ Ｐゴシック"/>
                <a:cs typeface="Lucida Sans Unicode"/>
              </a:rPr>
              <a:t>Lecture 9</a:t>
            </a:r>
            <a:endParaRPr lang="en-GB" sz="4200" dirty="0">
              <a:solidFill>
                <a:schemeClr val="accent6">
                  <a:lumMod val="75000"/>
                </a:schemeClr>
              </a:solidFill>
              <a:latin typeface="Lucida Sans"/>
              <a:ea typeface="ＭＳ Ｐゴシック"/>
              <a:cs typeface="Lucida Sans Unicode"/>
            </a:endParaRPr>
          </a:p>
        </p:txBody>
      </p:sp>
    </p:spTree>
    <p:extLst>
      <p:ext uri="{BB962C8B-B14F-4D97-AF65-F5344CB8AC3E}">
        <p14:creationId xmlns:p14="http://schemas.microsoft.com/office/powerpoint/2010/main" val="675104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3F542-8CDF-48F2-90CA-5B311EF11F9A}"/>
              </a:ext>
            </a:extLst>
          </p:cNvPr>
          <p:cNvSpPr>
            <a:spLocks noGrp="1"/>
          </p:cNvSpPr>
          <p:nvPr>
            <p:ph type="title"/>
          </p:nvPr>
        </p:nvSpPr>
        <p:spPr/>
        <p:txBody>
          <a:bodyPr/>
          <a:lstStyle/>
          <a:p>
            <a:pPr algn="ctr"/>
            <a:r>
              <a:rPr lang="en-GB" b="1" dirty="0">
                <a:solidFill>
                  <a:srgbClr val="240CF7"/>
                </a:solidFill>
              </a:rPr>
              <a:t>     </a:t>
            </a:r>
            <a:r>
              <a:rPr lang="cy-GB" b="1" dirty="0"/>
              <a:t>Salwch wedi’i ffugio/wedi’i achosi gan eraill</a:t>
            </a:r>
            <a:endParaRPr lang="cy-GB" dirty="0"/>
          </a:p>
        </p:txBody>
      </p:sp>
      <p:sp>
        <p:nvSpPr>
          <p:cNvPr id="7" name="TextBox 6">
            <a:extLst>
              <a:ext uri="{FF2B5EF4-FFF2-40B4-BE49-F238E27FC236}">
                <a16:creationId xmlns:a16="http://schemas.microsoft.com/office/drawing/2014/main" id="{56D78DAC-02BC-4D23-9851-937F8AEE5C83}"/>
              </a:ext>
            </a:extLst>
          </p:cNvPr>
          <p:cNvSpPr txBox="1"/>
          <p:nvPr/>
        </p:nvSpPr>
        <p:spPr>
          <a:xfrm>
            <a:off x="6783278" y="1690690"/>
            <a:ext cx="2827347" cy="1200329"/>
          </a:xfrm>
          <a:prstGeom prst="rect">
            <a:avLst/>
          </a:prstGeom>
          <a:noFill/>
        </p:spPr>
        <p:txBody>
          <a:bodyPr wrap="square" lIns="91440" tIns="45720" rIns="91440" bIns="45720" rtlCol="0" anchor="t">
            <a:spAutoFit/>
          </a:bodyPr>
          <a:lstStyle/>
          <a:p>
            <a:pPr algn="ctr"/>
            <a:r>
              <a:rPr lang="cy-GB" dirty="0">
                <a:latin typeface="+mn-lt"/>
                <a:ea typeface="ＭＳ Ｐゴシック"/>
                <a:cs typeface="Times"/>
              </a:rPr>
              <a:t>Anhwylder ffugiol wedi’i orfodi ar rywun arall </a:t>
            </a:r>
            <a:r>
              <a:rPr lang="en-GB" dirty="0">
                <a:latin typeface="+mn-lt"/>
                <a:ea typeface="ＭＳ Ｐゴシック"/>
                <a:cs typeface="Times"/>
              </a:rPr>
              <a:t>(FDIA)</a:t>
            </a:r>
          </a:p>
        </p:txBody>
      </p:sp>
      <p:sp>
        <p:nvSpPr>
          <p:cNvPr id="8" name="TextBox 7">
            <a:extLst>
              <a:ext uri="{FF2B5EF4-FFF2-40B4-BE49-F238E27FC236}">
                <a16:creationId xmlns:a16="http://schemas.microsoft.com/office/drawing/2014/main" id="{2D873DF4-B9C2-497C-9E91-60DEA45495C9}"/>
              </a:ext>
            </a:extLst>
          </p:cNvPr>
          <p:cNvSpPr txBox="1"/>
          <p:nvPr/>
        </p:nvSpPr>
        <p:spPr>
          <a:xfrm>
            <a:off x="1770054" y="1735838"/>
            <a:ext cx="2675882" cy="1569660"/>
          </a:xfrm>
          <a:prstGeom prst="rect">
            <a:avLst/>
          </a:prstGeom>
          <a:noFill/>
        </p:spPr>
        <p:txBody>
          <a:bodyPr wrap="square" lIns="91440" tIns="45720" rIns="91440" bIns="45720" rtlCol="0" anchor="t">
            <a:spAutoFit/>
          </a:bodyPr>
          <a:lstStyle/>
          <a:p>
            <a:pPr algn="ctr"/>
            <a:r>
              <a:rPr lang="cy-GB" dirty="0">
                <a:latin typeface="+mn-lt"/>
                <a:ea typeface="ＭＳ Ｐゴシック"/>
                <a:cs typeface="Times"/>
              </a:rPr>
              <a:t>Salwch wedi’i Ffugio neu wedi’i Achosi gan Ofalwyr </a:t>
            </a:r>
            <a:r>
              <a:rPr lang="en-GB" dirty="0">
                <a:latin typeface="+mn-lt"/>
                <a:ea typeface="ＭＳ Ｐゴシック"/>
                <a:cs typeface="Times"/>
              </a:rPr>
              <a:t>(FIIC)</a:t>
            </a:r>
          </a:p>
        </p:txBody>
      </p:sp>
      <p:sp>
        <p:nvSpPr>
          <p:cNvPr id="10" name="TextBox 9">
            <a:extLst>
              <a:ext uri="{FF2B5EF4-FFF2-40B4-BE49-F238E27FC236}">
                <a16:creationId xmlns:a16="http://schemas.microsoft.com/office/drawing/2014/main" id="{54352B22-DCC9-43DB-B212-01E77F2821AB}"/>
              </a:ext>
            </a:extLst>
          </p:cNvPr>
          <p:cNvSpPr txBox="1"/>
          <p:nvPr/>
        </p:nvSpPr>
        <p:spPr>
          <a:xfrm>
            <a:off x="8583018" y="3506335"/>
            <a:ext cx="2990032" cy="830997"/>
          </a:xfrm>
          <a:prstGeom prst="rect">
            <a:avLst/>
          </a:prstGeom>
          <a:noFill/>
        </p:spPr>
        <p:txBody>
          <a:bodyPr wrap="square" lIns="91440" tIns="45720" rIns="91440" bIns="45720" rtlCol="0" anchor="t">
            <a:spAutoFit/>
          </a:bodyPr>
          <a:lstStyle/>
          <a:p>
            <a:pPr algn="ctr"/>
            <a:r>
              <a:rPr lang="en-GB" dirty="0">
                <a:latin typeface="+mn-lt"/>
                <a:ea typeface="ＭＳ Ｐゴシック"/>
                <a:cs typeface="Times"/>
              </a:rPr>
              <a:t>Munchhausen </a:t>
            </a:r>
            <a:r>
              <a:rPr lang="cy-GB" dirty="0">
                <a:latin typeface="+mn-lt"/>
                <a:ea typeface="ＭＳ Ｐゴシック"/>
                <a:cs typeface="Times"/>
              </a:rPr>
              <a:t>drwy ddirprwy</a:t>
            </a:r>
          </a:p>
        </p:txBody>
      </p:sp>
      <p:sp>
        <p:nvSpPr>
          <p:cNvPr id="11" name="TextBox 10">
            <a:extLst>
              <a:ext uri="{FF2B5EF4-FFF2-40B4-BE49-F238E27FC236}">
                <a16:creationId xmlns:a16="http://schemas.microsoft.com/office/drawing/2014/main" id="{B0306D46-4633-4502-BEEA-D0A20CF1E863}"/>
              </a:ext>
            </a:extLst>
          </p:cNvPr>
          <p:cNvSpPr txBox="1"/>
          <p:nvPr/>
        </p:nvSpPr>
        <p:spPr>
          <a:xfrm>
            <a:off x="618950" y="4337332"/>
            <a:ext cx="3169546" cy="830997"/>
          </a:xfrm>
          <a:prstGeom prst="rect">
            <a:avLst/>
          </a:prstGeom>
          <a:noFill/>
        </p:spPr>
        <p:txBody>
          <a:bodyPr wrap="square" lIns="91440" tIns="45720" rIns="91440" bIns="45720" rtlCol="0" anchor="t">
            <a:spAutoFit/>
          </a:bodyPr>
          <a:lstStyle/>
          <a:p>
            <a:pPr algn="ctr"/>
            <a:r>
              <a:rPr lang="cy-GB" dirty="0">
                <a:latin typeface="+mn-lt"/>
                <a:ea typeface="ＭＳ Ｐゴシック"/>
                <a:cs typeface="Times"/>
              </a:rPr>
              <a:t>Anhwylder Ffugiol drwy Ddirprwy</a:t>
            </a:r>
          </a:p>
        </p:txBody>
      </p:sp>
      <p:sp>
        <p:nvSpPr>
          <p:cNvPr id="12" name="TextBox 11">
            <a:extLst>
              <a:ext uri="{FF2B5EF4-FFF2-40B4-BE49-F238E27FC236}">
                <a16:creationId xmlns:a16="http://schemas.microsoft.com/office/drawing/2014/main" id="{B61CAB8E-2416-44F6-98F1-8D9F014C5D2A}"/>
              </a:ext>
            </a:extLst>
          </p:cNvPr>
          <p:cNvSpPr txBox="1"/>
          <p:nvPr/>
        </p:nvSpPr>
        <p:spPr>
          <a:xfrm>
            <a:off x="5021273" y="3827097"/>
            <a:ext cx="2675882" cy="1200329"/>
          </a:xfrm>
          <a:prstGeom prst="rect">
            <a:avLst/>
          </a:prstGeom>
          <a:noFill/>
        </p:spPr>
        <p:txBody>
          <a:bodyPr wrap="square" lIns="91440" tIns="45720" rIns="91440" bIns="45720" rtlCol="0" anchor="t">
            <a:spAutoFit/>
          </a:bodyPr>
          <a:lstStyle/>
          <a:p>
            <a:pPr algn="ctr"/>
            <a:r>
              <a:rPr lang="cy-GB" dirty="0">
                <a:latin typeface="+mn-lt"/>
                <a:ea typeface="ＭＳ Ｐゴシック"/>
                <a:cs typeface="Times"/>
              </a:rPr>
              <a:t>Syndrom </a:t>
            </a:r>
            <a:r>
              <a:rPr lang="en-GB" dirty="0">
                <a:latin typeface="+mn-lt"/>
                <a:ea typeface="ＭＳ Ｐゴシック"/>
                <a:cs typeface="Times"/>
              </a:rPr>
              <a:t>Munchausen</a:t>
            </a:r>
            <a:r>
              <a:rPr lang="cy-GB" dirty="0">
                <a:latin typeface="+mn-lt"/>
                <a:ea typeface="ＭＳ Ｐゴシック"/>
                <a:cs typeface="Times"/>
              </a:rPr>
              <a:t> drwy ddirprwy</a:t>
            </a:r>
          </a:p>
        </p:txBody>
      </p:sp>
    </p:spTree>
    <p:extLst>
      <p:ext uri="{BB962C8B-B14F-4D97-AF65-F5344CB8AC3E}">
        <p14:creationId xmlns:p14="http://schemas.microsoft.com/office/powerpoint/2010/main" val="49827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3F542-8CDF-48F2-90CA-5B311EF11F9A}"/>
              </a:ext>
            </a:extLst>
          </p:cNvPr>
          <p:cNvSpPr>
            <a:spLocks noGrp="1"/>
          </p:cNvSpPr>
          <p:nvPr>
            <p:ph type="title"/>
          </p:nvPr>
        </p:nvSpPr>
        <p:spPr>
          <a:xfrm>
            <a:off x="2558309" y="70736"/>
            <a:ext cx="7370831" cy="1325563"/>
          </a:xfrm>
        </p:spPr>
        <p:txBody>
          <a:bodyPr/>
          <a:lstStyle/>
          <a:p>
            <a:pPr algn="ctr"/>
            <a:r>
              <a:rPr lang="en-GB" b="1" dirty="0">
                <a:solidFill>
                  <a:schemeClr val="accent6">
                    <a:lumMod val="75000"/>
                  </a:schemeClr>
                </a:solidFill>
              </a:rPr>
              <a:t>Fabricated/ Induced Illness</a:t>
            </a:r>
            <a:endParaRPr lang="en-US" dirty="0">
              <a:solidFill>
                <a:schemeClr val="accent6">
                  <a:lumMod val="75000"/>
                </a:schemeClr>
              </a:solidFill>
            </a:endParaRPr>
          </a:p>
        </p:txBody>
      </p:sp>
      <p:sp>
        <p:nvSpPr>
          <p:cNvPr id="7" name="TextBox 6">
            <a:extLst>
              <a:ext uri="{FF2B5EF4-FFF2-40B4-BE49-F238E27FC236}">
                <a16:creationId xmlns:a16="http://schemas.microsoft.com/office/drawing/2014/main" id="{56D78DAC-02BC-4D23-9851-937F8AEE5C83}"/>
              </a:ext>
            </a:extLst>
          </p:cNvPr>
          <p:cNvSpPr txBox="1"/>
          <p:nvPr/>
        </p:nvSpPr>
        <p:spPr>
          <a:xfrm>
            <a:off x="6243725" y="1921522"/>
            <a:ext cx="2827347" cy="1200329"/>
          </a:xfrm>
          <a:prstGeom prst="rect">
            <a:avLst/>
          </a:prstGeom>
          <a:noFill/>
        </p:spPr>
        <p:txBody>
          <a:bodyPr wrap="square" lIns="91440" tIns="45720" rIns="91440" bIns="45720" rtlCol="0" anchor="t">
            <a:spAutoFit/>
          </a:bodyPr>
          <a:lstStyle/>
          <a:p>
            <a:pPr algn="ctr"/>
            <a:r>
              <a:rPr lang="en-GB" dirty="0">
                <a:solidFill>
                  <a:schemeClr val="accent6">
                    <a:lumMod val="75000"/>
                  </a:schemeClr>
                </a:solidFill>
                <a:latin typeface="+mn-lt"/>
                <a:ea typeface="ＭＳ Ｐゴシック"/>
                <a:cs typeface="Times"/>
              </a:rPr>
              <a:t>Factitious disorder imposed on another (FDIA)</a:t>
            </a:r>
          </a:p>
        </p:txBody>
      </p:sp>
      <p:sp>
        <p:nvSpPr>
          <p:cNvPr id="8" name="TextBox 7">
            <a:extLst>
              <a:ext uri="{FF2B5EF4-FFF2-40B4-BE49-F238E27FC236}">
                <a16:creationId xmlns:a16="http://schemas.microsoft.com/office/drawing/2014/main" id="{2D873DF4-B9C2-497C-9E91-60DEA45495C9}"/>
              </a:ext>
            </a:extLst>
          </p:cNvPr>
          <p:cNvSpPr txBox="1"/>
          <p:nvPr/>
        </p:nvSpPr>
        <p:spPr>
          <a:xfrm>
            <a:off x="1985875" y="1890508"/>
            <a:ext cx="2675882" cy="1200329"/>
          </a:xfrm>
          <a:prstGeom prst="rect">
            <a:avLst/>
          </a:prstGeom>
          <a:noFill/>
        </p:spPr>
        <p:txBody>
          <a:bodyPr wrap="square" lIns="91440" tIns="45720" rIns="91440" bIns="45720" rtlCol="0" anchor="t">
            <a:spAutoFit/>
          </a:bodyPr>
          <a:lstStyle/>
          <a:p>
            <a:pPr algn="ctr"/>
            <a:r>
              <a:rPr lang="en-GB" dirty="0">
                <a:solidFill>
                  <a:schemeClr val="accent6">
                    <a:lumMod val="75000"/>
                  </a:schemeClr>
                </a:solidFill>
                <a:latin typeface="+mn-lt"/>
                <a:ea typeface="ＭＳ Ｐゴシック"/>
                <a:cs typeface="Times"/>
              </a:rPr>
              <a:t>Fabricated or Induced Illness by Carers (FIIC)</a:t>
            </a:r>
          </a:p>
        </p:txBody>
      </p:sp>
      <p:sp>
        <p:nvSpPr>
          <p:cNvPr id="10" name="TextBox 9">
            <a:extLst>
              <a:ext uri="{FF2B5EF4-FFF2-40B4-BE49-F238E27FC236}">
                <a16:creationId xmlns:a16="http://schemas.microsoft.com/office/drawing/2014/main" id="{54352B22-DCC9-43DB-B212-01E77F2821AB}"/>
              </a:ext>
            </a:extLst>
          </p:cNvPr>
          <p:cNvSpPr txBox="1"/>
          <p:nvPr/>
        </p:nvSpPr>
        <p:spPr>
          <a:xfrm>
            <a:off x="8583018" y="3506335"/>
            <a:ext cx="2990032" cy="830997"/>
          </a:xfrm>
          <a:prstGeom prst="rect">
            <a:avLst/>
          </a:prstGeom>
          <a:noFill/>
        </p:spPr>
        <p:txBody>
          <a:bodyPr wrap="square" lIns="91440" tIns="45720" rIns="91440" bIns="45720" rtlCol="0" anchor="t">
            <a:spAutoFit/>
          </a:bodyPr>
          <a:lstStyle/>
          <a:p>
            <a:pPr algn="ctr"/>
            <a:r>
              <a:rPr lang="en-GB" dirty="0">
                <a:solidFill>
                  <a:schemeClr val="accent6">
                    <a:lumMod val="75000"/>
                  </a:schemeClr>
                </a:solidFill>
                <a:latin typeface="+mn-lt"/>
                <a:ea typeface="ＭＳ Ｐゴシック"/>
                <a:cs typeface="Times"/>
              </a:rPr>
              <a:t>Munchausen by proxy</a:t>
            </a:r>
          </a:p>
        </p:txBody>
      </p:sp>
      <p:sp>
        <p:nvSpPr>
          <p:cNvPr id="11" name="TextBox 10">
            <a:extLst>
              <a:ext uri="{FF2B5EF4-FFF2-40B4-BE49-F238E27FC236}">
                <a16:creationId xmlns:a16="http://schemas.microsoft.com/office/drawing/2014/main" id="{B0306D46-4633-4502-BEEA-D0A20CF1E863}"/>
              </a:ext>
            </a:extLst>
          </p:cNvPr>
          <p:cNvSpPr txBox="1"/>
          <p:nvPr/>
        </p:nvSpPr>
        <p:spPr>
          <a:xfrm>
            <a:off x="661959" y="3640770"/>
            <a:ext cx="3169546" cy="830997"/>
          </a:xfrm>
          <a:prstGeom prst="rect">
            <a:avLst/>
          </a:prstGeom>
          <a:noFill/>
        </p:spPr>
        <p:txBody>
          <a:bodyPr wrap="square" lIns="91440" tIns="45720" rIns="91440" bIns="45720" rtlCol="0" anchor="t">
            <a:spAutoFit/>
          </a:bodyPr>
          <a:lstStyle/>
          <a:p>
            <a:pPr algn="ctr"/>
            <a:r>
              <a:rPr lang="en-GB" dirty="0">
                <a:solidFill>
                  <a:schemeClr val="accent6">
                    <a:lumMod val="75000"/>
                  </a:schemeClr>
                </a:solidFill>
                <a:latin typeface="+mn-lt"/>
                <a:ea typeface="ＭＳ Ｐゴシック"/>
                <a:cs typeface="Times"/>
              </a:rPr>
              <a:t>Factitious Disorder by Proxy</a:t>
            </a:r>
          </a:p>
        </p:txBody>
      </p:sp>
      <p:sp>
        <p:nvSpPr>
          <p:cNvPr id="12" name="TextBox 11">
            <a:extLst>
              <a:ext uri="{FF2B5EF4-FFF2-40B4-BE49-F238E27FC236}">
                <a16:creationId xmlns:a16="http://schemas.microsoft.com/office/drawing/2014/main" id="{B61CAB8E-2416-44F6-98F1-8D9F014C5D2A}"/>
              </a:ext>
            </a:extLst>
          </p:cNvPr>
          <p:cNvSpPr txBox="1"/>
          <p:nvPr/>
        </p:nvSpPr>
        <p:spPr>
          <a:xfrm>
            <a:off x="4981516" y="4309855"/>
            <a:ext cx="2675882" cy="1200329"/>
          </a:xfrm>
          <a:prstGeom prst="rect">
            <a:avLst/>
          </a:prstGeom>
          <a:noFill/>
        </p:spPr>
        <p:txBody>
          <a:bodyPr wrap="square" lIns="91440" tIns="45720" rIns="91440" bIns="45720" rtlCol="0" anchor="t">
            <a:spAutoFit/>
          </a:bodyPr>
          <a:lstStyle/>
          <a:p>
            <a:pPr algn="ctr"/>
            <a:r>
              <a:rPr lang="en-GB" dirty="0">
                <a:solidFill>
                  <a:schemeClr val="accent6">
                    <a:lumMod val="75000"/>
                  </a:schemeClr>
                </a:solidFill>
                <a:latin typeface="+mn-lt"/>
                <a:ea typeface="ＭＳ Ｐゴシック"/>
                <a:cs typeface="Times"/>
              </a:rPr>
              <a:t>Munchausen syndrome by proxy</a:t>
            </a:r>
          </a:p>
        </p:txBody>
      </p:sp>
    </p:spTree>
    <p:extLst>
      <p:ext uri="{BB962C8B-B14F-4D97-AF65-F5344CB8AC3E}">
        <p14:creationId xmlns:p14="http://schemas.microsoft.com/office/powerpoint/2010/main" val="538689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C0088-1BEE-4538-9BDD-8E5F7AD73F51}"/>
              </a:ext>
            </a:extLst>
          </p:cNvPr>
          <p:cNvSpPr>
            <a:spLocks noGrp="1"/>
          </p:cNvSpPr>
          <p:nvPr>
            <p:ph type="title"/>
          </p:nvPr>
        </p:nvSpPr>
        <p:spPr/>
        <p:txBody>
          <a:bodyPr/>
          <a:lstStyle/>
          <a:p>
            <a:pPr algn="ctr"/>
            <a:r>
              <a:rPr lang="cy-GB" b="1" dirty="0"/>
              <a:t>Diffiniad </a:t>
            </a:r>
            <a:r>
              <a:rPr lang="en-GB" b="1" dirty="0"/>
              <a:t>/ </a:t>
            </a:r>
            <a:r>
              <a:rPr lang="en-GB" b="1" dirty="0">
                <a:solidFill>
                  <a:schemeClr val="accent6">
                    <a:lumMod val="75000"/>
                  </a:schemeClr>
                </a:solidFill>
              </a:rPr>
              <a:t>Definition</a:t>
            </a:r>
          </a:p>
        </p:txBody>
      </p:sp>
      <p:sp>
        <p:nvSpPr>
          <p:cNvPr id="3" name="Content Placeholder 2">
            <a:extLst>
              <a:ext uri="{FF2B5EF4-FFF2-40B4-BE49-F238E27FC236}">
                <a16:creationId xmlns:a16="http://schemas.microsoft.com/office/drawing/2014/main" id="{51A2F3C1-8CFA-4815-8524-6A06610068E0}"/>
              </a:ext>
            </a:extLst>
          </p:cNvPr>
          <p:cNvSpPr>
            <a:spLocks noGrp="1"/>
          </p:cNvSpPr>
          <p:nvPr>
            <p:ph sz="half" idx="1"/>
          </p:nvPr>
        </p:nvSpPr>
        <p:spPr>
          <a:xfrm>
            <a:off x="6228229" y="1691154"/>
            <a:ext cx="5181600" cy="4351338"/>
          </a:xfrm>
        </p:spPr>
        <p:txBody>
          <a:bodyPr vert="horz" lIns="91440" tIns="45720" rIns="91440" bIns="45720" rtlCol="0" anchor="t">
            <a:normAutofit/>
          </a:bodyPr>
          <a:lstStyle/>
          <a:p>
            <a:r>
              <a:rPr lang="en-GB" dirty="0">
                <a:solidFill>
                  <a:schemeClr val="accent6">
                    <a:lumMod val="75000"/>
                  </a:schemeClr>
                </a:solidFill>
              </a:rPr>
              <a:t>Fabricated or induced illness takes place when an individual elicits healthcare on a child’s behalf in an unjustified way</a:t>
            </a:r>
          </a:p>
        </p:txBody>
      </p:sp>
      <p:sp>
        <p:nvSpPr>
          <p:cNvPr id="4" name="Content Placeholder 3">
            <a:extLst>
              <a:ext uri="{FF2B5EF4-FFF2-40B4-BE49-F238E27FC236}">
                <a16:creationId xmlns:a16="http://schemas.microsoft.com/office/drawing/2014/main" id="{2E9F1352-F6EF-4A84-9DB5-6CCC484CAED5}"/>
              </a:ext>
            </a:extLst>
          </p:cNvPr>
          <p:cNvSpPr>
            <a:spLocks noGrp="1"/>
          </p:cNvSpPr>
          <p:nvPr>
            <p:ph sz="half" idx="2"/>
          </p:nvPr>
        </p:nvSpPr>
        <p:spPr>
          <a:xfrm>
            <a:off x="748553" y="1691154"/>
            <a:ext cx="5181600" cy="4351338"/>
          </a:xfrm>
        </p:spPr>
        <p:txBody>
          <a:bodyPr/>
          <a:lstStyle/>
          <a:p>
            <a:r>
              <a:rPr lang="cy-GB" dirty="0"/>
              <a:t>Mae salwch wedi’i ffugio neu wedi’i achosi gan eraill yn digwydd pan fydd unigolyn yn cael gofal iechyd ar ran plentyn heb gyfiawnhad</a:t>
            </a:r>
          </a:p>
          <a:p>
            <a:endParaRPr lang="en-GB" dirty="0"/>
          </a:p>
        </p:txBody>
      </p:sp>
    </p:spTree>
    <p:extLst>
      <p:ext uri="{BB962C8B-B14F-4D97-AF65-F5344CB8AC3E}">
        <p14:creationId xmlns:p14="http://schemas.microsoft.com/office/powerpoint/2010/main" val="1329162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00904-97DE-2C64-CDEB-69098082A98C}"/>
              </a:ext>
            </a:extLst>
          </p:cNvPr>
          <p:cNvSpPr>
            <a:spLocks noGrp="1"/>
          </p:cNvSpPr>
          <p:nvPr>
            <p:ph type="title"/>
          </p:nvPr>
        </p:nvSpPr>
        <p:spPr/>
        <p:txBody>
          <a:bodyPr/>
          <a:lstStyle/>
          <a:p>
            <a:pPr algn="ctr"/>
            <a:r>
              <a:rPr lang="cy-GB" b="1" dirty="0">
                <a:cs typeface="Calibri Light"/>
              </a:rPr>
              <a:t>Cefndir </a:t>
            </a:r>
            <a:r>
              <a:rPr lang="en-GB" b="1" dirty="0">
                <a:cs typeface="Calibri Light"/>
              </a:rPr>
              <a:t>/</a:t>
            </a:r>
            <a:r>
              <a:rPr lang="en-GB" b="1" dirty="0">
                <a:solidFill>
                  <a:srgbClr val="240CF7"/>
                </a:solidFill>
                <a:cs typeface="Calibri Light"/>
              </a:rPr>
              <a:t> </a:t>
            </a:r>
            <a:r>
              <a:rPr lang="en-GB" b="1" dirty="0">
                <a:solidFill>
                  <a:schemeClr val="accent6">
                    <a:lumMod val="75000"/>
                  </a:schemeClr>
                </a:solidFill>
                <a:cs typeface="Calibri Light"/>
              </a:rPr>
              <a:t>Background</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8867A68C-A217-FBB9-C347-1853774B53C8}"/>
              </a:ext>
            </a:extLst>
          </p:cNvPr>
          <p:cNvSpPr>
            <a:spLocks noGrp="1"/>
          </p:cNvSpPr>
          <p:nvPr>
            <p:ph sz="half" idx="1"/>
          </p:nvPr>
        </p:nvSpPr>
        <p:spPr>
          <a:xfrm>
            <a:off x="671946" y="1557770"/>
            <a:ext cx="5181600" cy="4351338"/>
          </a:xfrm>
        </p:spPr>
        <p:txBody>
          <a:bodyPr>
            <a:normAutofit lnSpcReduction="10000"/>
          </a:bodyPr>
          <a:lstStyle/>
          <a:p>
            <a:r>
              <a:rPr lang="cy-GB" sz="2600" dirty="0">
                <a:cs typeface="Calibri"/>
              </a:rPr>
              <a:t>Syndrom </a:t>
            </a:r>
            <a:r>
              <a:rPr lang="en-GB" sz="2600" dirty="0">
                <a:cs typeface="Calibri"/>
              </a:rPr>
              <a:t>Munchausen</a:t>
            </a:r>
            <a:r>
              <a:rPr lang="cy-GB" sz="2600" dirty="0">
                <a:cs typeface="Calibri"/>
              </a:rPr>
              <a:t> drwy Ddirprwy– bathwyd y term gan Roy </a:t>
            </a:r>
            <a:r>
              <a:rPr lang="en-GB" sz="2600" dirty="0">
                <a:cs typeface="Calibri"/>
              </a:rPr>
              <a:t>Meadow 1977, </a:t>
            </a:r>
            <a:r>
              <a:rPr lang="cy-GB" sz="2600" noProof="1">
                <a:cs typeface="Calibri"/>
              </a:rPr>
              <a:t>Pediatregydd</a:t>
            </a:r>
            <a:r>
              <a:rPr lang="en-GB" sz="2600" dirty="0">
                <a:cs typeface="Calibri"/>
              </a:rPr>
              <a:t> </a:t>
            </a:r>
            <a:r>
              <a:rPr lang="cy-GB" sz="2600" dirty="0">
                <a:cs typeface="Calibri"/>
              </a:rPr>
              <a:t>yn</a:t>
            </a:r>
            <a:r>
              <a:rPr lang="en-GB" sz="2600" dirty="0">
                <a:cs typeface="Calibri"/>
              </a:rPr>
              <a:t> Leeds, </a:t>
            </a:r>
            <a:r>
              <a:rPr lang="cy-GB" sz="2600" dirty="0">
                <a:cs typeface="Calibri"/>
              </a:rPr>
              <a:t>Llundain</a:t>
            </a:r>
          </a:p>
          <a:p>
            <a:r>
              <a:rPr lang="cy-GB" sz="2600" dirty="0">
                <a:cs typeface="Calibri"/>
              </a:rPr>
              <a:t>Credai fod llawer o farwolaethau ymddangosiadol yn y crud mewn gwirionedd yn achosion o </a:t>
            </a:r>
            <a:r>
              <a:rPr lang="en-GB" sz="2600" noProof="1">
                <a:cs typeface="Calibri"/>
              </a:rPr>
              <a:t>MSbP</a:t>
            </a:r>
          </a:p>
          <a:p>
            <a:r>
              <a:rPr lang="cy-GB" sz="2600" dirty="0">
                <a:cs typeface="Calibri"/>
              </a:rPr>
              <a:t>Y cyntaf i ddisgrifio ac adnabod yr anhwylder fel math angheuol o gam-drin plant</a:t>
            </a:r>
            <a:endParaRPr lang="cy-GB" sz="2600" dirty="0"/>
          </a:p>
        </p:txBody>
      </p:sp>
      <p:sp>
        <p:nvSpPr>
          <p:cNvPr id="4" name="Content Placeholder 3">
            <a:extLst>
              <a:ext uri="{FF2B5EF4-FFF2-40B4-BE49-F238E27FC236}">
                <a16:creationId xmlns:a16="http://schemas.microsoft.com/office/drawing/2014/main" id="{C9C2791A-AC3F-1736-0648-21ED2774ED11}"/>
              </a:ext>
            </a:extLst>
          </p:cNvPr>
          <p:cNvSpPr>
            <a:spLocks noGrp="1"/>
          </p:cNvSpPr>
          <p:nvPr>
            <p:ph sz="half" idx="2"/>
          </p:nvPr>
        </p:nvSpPr>
        <p:spPr>
          <a:xfrm>
            <a:off x="6236855" y="1557770"/>
            <a:ext cx="5181600" cy="4351338"/>
          </a:xfrm>
        </p:spPr>
        <p:txBody>
          <a:bodyPr vert="horz" lIns="91440" tIns="45720" rIns="91440" bIns="45720" rtlCol="0" anchor="t">
            <a:normAutofit lnSpcReduction="10000"/>
          </a:bodyPr>
          <a:lstStyle/>
          <a:p>
            <a:r>
              <a:rPr lang="en-GB" sz="2600" dirty="0">
                <a:solidFill>
                  <a:schemeClr val="accent6">
                    <a:lumMod val="75000"/>
                  </a:schemeClr>
                </a:solidFill>
                <a:cs typeface="Calibri"/>
              </a:rPr>
              <a:t>Munchausen's Syndrome by Proxy – term coined by Roy Meadow 1977, Paediatrician in Leeds, London</a:t>
            </a:r>
          </a:p>
          <a:p>
            <a:r>
              <a:rPr lang="en-GB" sz="2600" dirty="0">
                <a:solidFill>
                  <a:schemeClr val="accent6">
                    <a:lumMod val="75000"/>
                  </a:schemeClr>
                </a:solidFill>
                <a:cs typeface="Calibri"/>
              </a:rPr>
              <a:t>Believed many apparent cot deaths were actually cases of </a:t>
            </a:r>
            <a:r>
              <a:rPr lang="en-GB" sz="2600" noProof="1">
                <a:solidFill>
                  <a:schemeClr val="accent6">
                    <a:lumMod val="75000"/>
                  </a:schemeClr>
                </a:solidFill>
                <a:cs typeface="Calibri"/>
              </a:rPr>
              <a:t>MSbP</a:t>
            </a:r>
          </a:p>
          <a:p>
            <a:r>
              <a:rPr lang="en-GB" sz="2600" dirty="0">
                <a:solidFill>
                  <a:schemeClr val="accent6">
                    <a:lumMod val="75000"/>
                  </a:schemeClr>
                </a:solidFill>
                <a:cs typeface="Calibri"/>
              </a:rPr>
              <a:t>First to describe and recognise the disorder as a fatal type of child abuse</a:t>
            </a:r>
          </a:p>
          <a:p>
            <a:pPr>
              <a:buFont typeface="Wingdings" panose="020B0604020202020204" pitchFamily="34" charset="0"/>
              <a:buChar char="§"/>
            </a:pPr>
            <a:endParaRPr lang="en-GB" dirty="0">
              <a:cs typeface="Calibri"/>
            </a:endParaRPr>
          </a:p>
        </p:txBody>
      </p:sp>
    </p:spTree>
    <p:extLst>
      <p:ext uri="{BB962C8B-B14F-4D97-AF65-F5344CB8AC3E}">
        <p14:creationId xmlns:p14="http://schemas.microsoft.com/office/powerpoint/2010/main" val="845340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32A69-A685-6B4F-E521-FB27AD7DC47B}"/>
              </a:ext>
            </a:extLst>
          </p:cNvPr>
          <p:cNvSpPr>
            <a:spLocks noGrp="1"/>
          </p:cNvSpPr>
          <p:nvPr>
            <p:ph type="title"/>
          </p:nvPr>
        </p:nvSpPr>
        <p:spPr/>
        <p:txBody>
          <a:bodyPr/>
          <a:lstStyle/>
          <a:p>
            <a:pPr algn="ctr"/>
            <a:r>
              <a:rPr lang="cy-GB" b="1" dirty="0">
                <a:cs typeface="Calibri Light"/>
              </a:rPr>
              <a:t>Trosolwg </a:t>
            </a:r>
            <a:r>
              <a:rPr lang="en-GB" b="1" dirty="0">
                <a:cs typeface="Calibri Light"/>
              </a:rPr>
              <a:t>/</a:t>
            </a:r>
            <a:r>
              <a:rPr lang="en-GB" b="1" dirty="0">
                <a:solidFill>
                  <a:srgbClr val="240CF7"/>
                </a:solidFill>
                <a:cs typeface="Calibri Light"/>
              </a:rPr>
              <a:t> </a:t>
            </a:r>
            <a:r>
              <a:rPr lang="en-GB" b="1" dirty="0">
                <a:solidFill>
                  <a:schemeClr val="accent6">
                    <a:lumMod val="75000"/>
                  </a:schemeClr>
                </a:solidFill>
                <a:cs typeface="Calibri Light"/>
              </a:rPr>
              <a:t>Overview</a:t>
            </a:r>
          </a:p>
        </p:txBody>
      </p:sp>
      <p:sp>
        <p:nvSpPr>
          <p:cNvPr id="3" name="Content Placeholder 2">
            <a:extLst>
              <a:ext uri="{FF2B5EF4-FFF2-40B4-BE49-F238E27FC236}">
                <a16:creationId xmlns:a16="http://schemas.microsoft.com/office/drawing/2014/main" id="{E22E2305-438E-93BE-48AE-9E624AA10A32}"/>
              </a:ext>
            </a:extLst>
          </p:cNvPr>
          <p:cNvSpPr>
            <a:spLocks noGrp="1"/>
          </p:cNvSpPr>
          <p:nvPr>
            <p:ph sz="half" idx="1"/>
          </p:nvPr>
        </p:nvSpPr>
        <p:spPr>
          <a:xfrm>
            <a:off x="838200" y="1343772"/>
            <a:ext cx="5181600" cy="4351338"/>
          </a:xfrm>
        </p:spPr>
        <p:txBody>
          <a:bodyPr>
            <a:normAutofit lnSpcReduction="10000"/>
          </a:bodyPr>
          <a:lstStyle/>
          <a:p>
            <a:r>
              <a:rPr lang="cy-GB" sz="2600" dirty="0">
                <a:cs typeface="Calibri"/>
              </a:rPr>
              <a:t>Mae gofalydd, rhiant neu warcheidwad yn ffugio, yn gor-ddweud neu’n achosi salwch er mwyn ceisio ymyrraeth feddygol helaeth</a:t>
            </a:r>
          </a:p>
          <a:p>
            <a:r>
              <a:rPr lang="cy-GB" sz="2600" dirty="0">
                <a:cs typeface="Calibri"/>
              </a:rPr>
              <a:t>Mae’r cyflawnwr yn derbyn gwobr seicolegol drwy’r sylw a gaiff gan bobl eraill</a:t>
            </a:r>
          </a:p>
          <a:p>
            <a:r>
              <a:rPr lang="cy-GB" sz="2600" dirty="0">
                <a:cs typeface="Calibri"/>
              </a:rPr>
              <a:t>Mae’r erledigaeth am gyfnod hir</a:t>
            </a:r>
          </a:p>
          <a:p>
            <a:r>
              <a:rPr lang="cy-GB" sz="2600" dirty="0">
                <a:cs typeface="Calibri"/>
              </a:rPr>
              <a:t>Mae’r cyflawnwr yn ei gyflwyno’i hun fel patrwm o riant da</a:t>
            </a:r>
          </a:p>
          <a:p>
            <a:endParaRPr lang="en-GB" dirty="0"/>
          </a:p>
        </p:txBody>
      </p:sp>
      <p:sp>
        <p:nvSpPr>
          <p:cNvPr id="4" name="Content Placeholder 3">
            <a:extLst>
              <a:ext uri="{FF2B5EF4-FFF2-40B4-BE49-F238E27FC236}">
                <a16:creationId xmlns:a16="http://schemas.microsoft.com/office/drawing/2014/main" id="{A2CF93EE-9EAD-C18D-AD90-DB62C1572F65}"/>
              </a:ext>
            </a:extLst>
          </p:cNvPr>
          <p:cNvSpPr>
            <a:spLocks noGrp="1"/>
          </p:cNvSpPr>
          <p:nvPr>
            <p:ph sz="half" idx="2"/>
          </p:nvPr>
        </p:nvSpPr>
        <p:spPr>
          <a:xfrm>
            <a:off x="6172199" y="1343772"/>
            <a:ext cx="5316703" cy="4351338"/>
          </a:xfrm>
        </p:spPr>
        <p:txBody>
          <a:bodyPr vert="horz" lIns="91440" tIns="45720" rIns="91440" bIns="45720" rtlCol="0" anchor="t">
            <a:normAutofit lnSpcReduction="10000"/>
          </a:bodyPr>
          <a:lstStyle/>
          <a:p>
            <a:r>
              <a:rPr lang="en-GB" dirty="0">
                <a:solidFill>
                  <a:schemeClr val="accent6">
                    <a:lumMod val="75000"/>
                  </a:schemeClr>
                </a:solidFill>
                <a:cs typeface="Calibri"/>
              </a:rPr>
              <a:t>Caregiver, parent or guardian fabricates, exaggerates or induces illness to seek extensive medical intervention</a:t>
            </a:r>
          </a:p>
          <a:p>
            <a:r>
              <a:rPr lang="en-GB" dirty="0">
                <a:solidFill>
                  <a:schemeClr val="accent6">
                    <a:lumMod val="75000"/>
                  </a:schemeClr>
                </a:solidFill>
                <a:cs typeface="Calibri"/>
              </a:rPr>
              <a:t>Perpetrator receives psychological reward in the attention they gain from others</a:t>
            </a:r>
          </a:p>
          <a:p>
            <a:r>
              <a:rPr lang="en-GB" dirty="0">
                <a:solidFill>
                  <a:schemeClr val="accent6">
                    <a:lumMod val="75000"/>
                  </a:schemeClr>
                </a:solidFill>
                <a:cs typeface="Calibri"/>
              </a:rPr>
              <a:t>Victimisation is lengthy</a:t>
            </a:r>
          </a:p>
          <a:p>
            <a:r>
              <a:rPr lang="en-GB" dirty="0">
                <a:solidFill>
                  <a:schemeClr val="accent6">
                    <a:lumMod val="75000"/>
                  </a:schemeClr>
                </a:solidFill>
                <a:cs typeface="Calibri"/>
              </a:rPr>
              <a:t>Perpetrator presents as a model parent</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07378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p:txBody>
          <a:bodyPr/>
          <a:lstStyle/>
          <a:p>
            <a:pPr algn="ctr"/>
            <a:r>
              <a:rPr lang="cy-GB" b="1" dirty="0"/>
              <a:t>Ffeithiau </a:t>
            </a:r>
            <a:r>
              <a:rPr lang="en-GB" b="1" dirty="0"/>
              <a:t>/ </a:t>
            </a:r>
            <a:r>
              <a:rPr lang="en-GB" b="1" dirty="0">
                <a:solidFill>
                  <a:schemeClr val="accent6">
                    <a:lumMod val="75000"/>
                  </a:schemeClr>
                </a:solidFill>
              </a:rPr>
              <a:t>Facts</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6452347" y="1411007"/>
            <a:ext cx="5181600" cy="4351338"/>
          </a:xfrm>
        </p:spPr>
        <p:txBody>
          <a:bodyPr vert="horz" lIns="91440" tIns="45720" rIns="91440" bIns="45720" rtlCol="0" anchor="t">
            <a:normAutofit fontScale="92500" lnSpcReduction="20000"/>
          </a:bodyPr>
          <a:lstStyle/>
          <a:p>
            <a:r>
              <a:rPr lang="en-GB" dirty="0">
                <a:solidFill>
                  <a:schemeClr val="accent6">
                    <a:lumMod val="75000"/>
                  </a:schemeClr>
                </a:solidFill>
              </a:rPr>
              <a:t>Usually a parent or caregiver</a:t>
            </a:r>
            <a:endParaRPr lang="en-GB" dirty="0">
              <a:solidFill>
                <a:schemeClr val="accent6">
                  <a:lumMod val="75000"/>
                </a:schemeClr>
              </a:solidFill>
              <a:cs typeface="Calibri"/>
            </a:endParaRPr>
          </a:p>
          <a:p>
            <a:r>
              <a:rPr lang="en-GB" dirty="0">
                <a:solidFill>
                  <a:schemeClr val="accent6">
                    <a:lumMod val="75000"/>
                  </a:schemeClr>
                </a:solidFill>
                <a:cs typeface="Calibri"/>
              </a:rPr>
              <a:t>Usually mother (98%)</a:t>
            </a:r>
          </a:p>
          <a:p>
            <a:r>
              <a:rPr lang="en-GB" dirty="0">
                <a:solidFill>
                  <a:schemeClr val="accent6">
                    <a:lumMod val="75000"/>
                  </a:schemeClr>
                </a:solidFill>
              </a:rPr>
              <a:t>Usually women (aged between 20 and 40)</a:t>
            </a:r>
            <a:endParaRPr lang="en-GB" dirty="0">
              <a:solidFill>
                <a:schemeClr val="accent6">
                  <a:lumMod val="75000"/>
                </a:schemeClr>
              </a:solidFill>
              <a:cs typeface="Calibri"/>
            </a:endParaRPr>
          </a:p>
          <a:p>
            <a:r>
              <a:rPr lang="en-GB" dirty="0">
                <a:solidFill>
                  <a:schemeClr val="accent6">
                    <a:lumMod val="75000"/>
                  </a:schemeClr>
                </a:solidFill>
                <a:cs typeface="Calibri"/>
              </a:rPr>
              <a:t>Most victims under 5 years old</a:t>
            </a:r>
          </a:p>
          <a:p>
            <a:r>
              <a:rPr lang="en-GB" dirty="0">
                <a:solidFill>
                  <a:schemeClr val="accent6">
                    <a:lumMod val="75000"/>
                  </a:schemeClr>
                </a:solidFill>
              </a:rPr>
              <a:t>Social media has made it easier to deceive a wider audience</a:t>
            </a:r>
            <a:endParaRPr lang="en-GB" dirty="0">
              <a:solidFill>
                <a:schemeClr val="accent6">
                  <a:lumMod val="75000"/>
                </a:schemeClr>
              </a:solidFill>
              <a:cs typeface="Calibri"/>
            </a:endParaRPr>
          </a:p>
          <a:p>
            <a:r>
              <a:rPr lang="en-GB" dirty="0">
                <a:solidFill>
                  <a:schemeClr val="accent6">
                    <a:lumMod val="75000"/>
                  </a:schemeClr>
                </a:solidFill>
              </a:rPr>
              <a:t>Electronic medical records have made it easier to identify</a:t>
            </a:r>
            <a:endParaRPr lang="en-GB" dirty="0">
              <a:solidFill>
                <a:schemeClr val="accent6">
                  <a:lumMod val="75000"/>
                </a:schemeClr>
              </a:solidFill>
              <a:cs typeface="Calibri"/>
            </a:endParaRPr>
          </a:p>
          <a:p>
            <a:endParaRPr lang="en-GB" dirty="0"/>
          </a:p>
        </p:txBody>
      </p:sp>
      <p:sp>
        <p:nvSpPr>
          <p:cNvPr id="4" name="Content Placeholder 3">
            <a:extLst>
              <a:ext uri="{FF2B5EF4-FFF2-40B4-BE49-F238E27FC236}">
                <a16:creationId xmlns:a16="http://schemas.microsoft.com/office/drawing/2014/main" id="{D6699B71-EB86-4D6E-A8F6-E332FA0EA0A4}"/>
              </a:ext>
            </a:extLst>
          </p:cNvPr>
          <p:cNvSpPr>
            <a:spLocks noGrp="1"/>
          </p:cNvSpPr>
          <p:nvPr>
            <p:ph sz="half" idx="2"/>
          </p:nvPr>
        </p:nvSpPr>
        <p:spPr>
          <a:xfrm>
            <a:off x="1062318" y="1411007"/>
            <a:ext cx="5181600" cy="4351338"/>
          </a:xfrm>
        </p:spPr>
        <p:txBody>
          <a:bodyPr>
            <a:normAutofit fontScale="92500" lnSpcReduction="20000"/>
          </a:bodyPr>
          <a:lstStyle/>
          <a:p>
            <a:r>
              <a:rPr lang="cy-GB" dirty="0"/>
              <a:t>Rhiant neu ofalydd fel arfer</a:t>
            </a:r>
            <a:endParaRPr lang="cy-GB" dirty="0">
              <a:cs typeface="Calibri"/>
            </a:endParaRPr>
          </a:p>
          <a:p>
            <a:r>
              <a:rPr lang="cy-GB" dirty="0">
                <a:cs typeface="Calibri"/>
              </a:rPr>
              <a:t>Mam fel arfer (98%)</a:t>
            </a:r>
          </a:p>
          <a:p>
            <a:r>
              <a:rPr lang="cy-GB" dirty="0"/>
              <a:t>Menywod fel arfer (rhwng 20 a 40 oed)</a:t>
            </a:r>
            <a:endParaRPr lang="cy-GB" dirty="0">
              <a:cs typeface="Calibri"/>
            </a:endParaRPr>
          </a:p>
          <a:p>
            <a:r>
              <a:rPr lang="cy-GB" dirty="0">
                <a:cs typeface="Calibri"/>
              </a:rPr>
              <a:t>Mae’r rhan fwyaf o ddioddefwyr dan 5 oed</a:t>
            </a:r>
          </a:p>
          <a:p>
            <a:r>
              <a:rPr lang="cy-GB" dirty="0"/>
              <a:t>Mae’r cyfryngau cymdeithasol wedi’i gwneud yn haws twyllo cynulleidfa ehangach</a:t>
            </a:r>
            <a:endParaRPr lang="cy-GB" dirty="0">
              <a:cs typeface="Calibri"/>
            </a:endParaRPr>
          </a:p>
          <a:p>
            <a:r>
              <a:rPr lang="cy-GB" dirty="0"/>
              <a:t>Mae cofnodion meddygol electronig wedi’i gwneud yn haws ei adnabod</a:t>
            </a:r>
            <a:endParaRPr lang="cy-GB" dirty="0">
              <a:cs typeface="Calibri"/>
            </a:endParaRPr>
          </a:p>
          <a:p>
            <a:endParaRPr lang="en-GB" dirty="0"/>
          </a:p>
        </p:txBody>
      </p:sp>
    </p:spTree>
    <p:extLst>
      <p:ext uri="{BB962C8B-B14F-4D97-AF65-F5344CB8AC3E}">
        <p14:creationId xmlns:p14="http://schemas.microsoft.com/office/powerpoint/2010/main" val="3916806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a:xfrm>
            <a:off x="1062318" y="936"/>
            <a:ext cx="10515600" cy="1325563"/>
          </a:xfrm>
        </p:spPr>
        <p:txBody>
          <a:bodyPr/>
          <a:lstStyle/>
          <a:p>
            <a:pPr algn="ctr"/>
            <a:r>
              <a:rPr lang="cy-GB" b="1" dirty="0"/>
              <a:t>Ffeithiau /</a:t>
            </a:r>
            <a:r>
              <a:rPr lang="en-GB" b="1" dirty="0"/>
              <a:t> </a:t>
            </a:r>
            <a:r>
              <a:rPr lang="en-GB" b="1" dirty="0">
                <a:solidFill>
                  <a:schemeClr val="accent6">
                    <a:lumMod val="75000"/>
                  </a:schemeClr>
                </a:solidFill>
              </a:rPr>
              <a:t>Facts</a:t>
            </a:r>
            <a:endParaRPr lang="en-US" b="1" dirty="0">
              <a:solidFill>
                <a:schemeClr val="accent6">
                  <a:lumMod val="75000"/>
                </a:schemeClr>
              </a:solidFill>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6452347" y="1411007"/>
            <a:ext cx="5181600" cy="4351338"/>
          </a:xfrm>
        </p:spPr>
        <p:txBody>
          <a:bodyPr vert="horz" lIns="91440" tIns="45720" rIns="91440" bIns="45720" rtlCol="0" anchor="t">
            <a:normAutofit fontScale="85000" lnSpcReduction="20000"/>
          </a:bodyPr>
          <a:lstStyle/>
          <a:p>
            <a:r>
              <a:rPr lang="en-GB" dirty="0">
                <a:solidFill>
                  <a:schemeClr val="accent6">
                    <a:lumMod val="75000"/>
                  </a:schemeClr>
                </a:solidFill>
                <a:cs typeface="Calibri"/>
              </a:rPr>
              <a:t>Considered uncommon</a:t>
            </a:r>
          </a:p>
          <a:p>
            <a:r>
              <a:rPr lang="en-GB" dirty="0">
                <a:solidFill>
                  <a:schemeClr val="accent6">
                    <a:lumMod val="75000"/>
                  </a:schemeClr>
                </a:solidFill>
                <a:cs typeface="Calibri"/>
              </a:rPr>
              <a:t>Most cases involves gastrointestinal, genitourinary or central nervous system</a:t>
            </a:r>
          </a:p>
          <a:p>
            <a:r>
              <a:rPr lang="en-GB" dirty="0">
                <a:solidFill>
                  <a:schemeClr val="accent6">
                    <a:lumMod val="75000"/>
                  </a:schemeClr>
                </a:solidFill>
                <a:cs typeface="Calibri"/>
              </a:rPr>
              <a:t>More than one child can be victimised in the family</a:t>
            </a:r>
          </a:p>
          <a:p>
            <a:r>
              <a:rPr lang="en-GB" dirty="0">
                <a:solidFill>
                  <a:schemeClr val="accent6">
                    <a:lumMod val="75000"/>
                  </a:schemeClr>
                </a:solidFill>
                <a:cs typeface="Calibri"/>
              </a:rPr>
              <a:t>As many as 10% of cases result in fatality</a:t>
            </a:r>
          </a:p>
          <a:p>
            <a:r>
              <a:rPr lang="en-GB" dirty="0">
                <a:solidFill>
                  <a:schemeClr val="accent6">
                    <a:lumMod val="75000"/>
                  </a:schemeClr>
                </a:solidFill>
                <a:cs typeface="Calibri"/>
              </a:rPr>
              <a:t>Perpetrators appear very knowledgeable on medical issues</a:t>
            </a:r>
          </a:p>
          <a:p>
            <a:r>
              <a:rPr lang="en-GB" dirty="0">
                <a:solidFill>
                  <a:schemeClr val="accent6">
                    <a:lumMod val="75000"/>
                  </a:schemeClr>
                </a:solidFill>
                <a:cs typeface="Calibri"/>
              </a:rPr>
              <a:t>Perpetrators remain calm</a:t>
            </a:r>
          </a:p>
          <a:p>
            <a:endParaRPr lang="en-GB" dirty="0">
              <a:cs typeface="Calibri"/>
            </a:endParaRPr>
          </a:p>
        </p:txBody>
      </p:sp>
      <p:sp>
        <p:nvSpPr>
          <p:cNvPr id="4" name="Content Placeholder 3">
            <a:extLst>
              <a:ext uri="{FF2B5EF4-FFF2-40B4-BE49-F238E27FC236}">
                <a16:creationId xmlns:a16="http://schemas.microsoft.com/office/drawing/2014/main" id="{D6699B71-EB86-4D6E-A8F6-E332FA0EA0A4}"/>
              </a:ext>
            </a:extLst>
          </p:cNvPr>
          <p:cNvSpPr>
            <a:spLocks noGrp="1"/>
          </p:cNvSpPr>
          <p:nvPr>
            <p:ph sz="half" idx="2"/>
          </p:nvPr>
        </p:nvSpPr>
        <p:spPr>
          <a:xfrm>
            <a:off x="1062318" y="1411007"/>
            <a:ext cx="5181600" cy="4351338"/>
          </a:xfrm>
        </p:spPr>
        <p:txBody>
          <a:bodyPr>
            <a:normAutofit fontScale="85000" lnSpcReduction="20000"/>
          </a:bodyPr>
          <a:lstStyle/>
          <a:p>
            <a:r>
              <a:rPr lang="cy-GB" dirty="0">
                <a:cs typeface="Calibri"/>
              </a:rPr>
              <a:t>Ystyrir ei fod yn anghyffredin</a:t>
            </a:r>
          </a:p>
          <a:p>
            <a:r>
              <a:rPr lang="cy-GB" dirty="0">
                <a:cs typeface="Calibri"/>
              </a:rPr>
              <a:t>Mae’r rhan fwyaf o achosion yn </a:t>
            </a:r>
            <a:r>
              <a:rPr lang="cy-GB" noProof="1">
                <a:cs typeface="Calibri"/>
              </a:rPr>
              <a:t>gastroberfeddol</a:t>
            </a:r>
            <a:r>
              <a:rPr lang="cy-GB" dirty="0">
                <a:cs typeface="Calibri"/>
              </a:rPr>
              <a:t>, yn genhedlo-wrinal neu’n ymwneud â’r brif system nerfol </a:t>
            </a:r>
          </a:p>
          <a:p>
            <a:r>
              <a:rPr lang="cy-GB" dirty="0">
                <a:cs typeface="Calibri"/>
              </a:rPr>
              <a:t>Gall mwy nag un plentyn yn y teulu  gael ei erlid</a:t>
            </a:r>
          </a:p>
          <a:p>
            <a:r>
              <a:rPr lang="cy-GB" dirty="0">
                <a:cs typeface="Calibri"/>
              </a:rPr>
              <a:t>Mae cynifer â 10% o achosion yn arwain at farwolaeth</a:t>
            </a:r>
          </a:p>
          <a:p>
            <a:r>
              <a:rPr lang="cy-GB" dirty="0">
                <a:cs typeface="Calibri"/>
              </a:rPr>
              <a:t>Mae’r cyflawnwyr yn ymddangos yn wybodus iawn am faterion meddygol</a:t>
            </a:r>
          </a:p>
          <a:p>
            <a:r>
              <a:rPr lang="cy-GB" dirty="0">
                <a:cs typeface="Calibri"/>
              </a:rPr>
              <a:t>Mae’r cyflawnwyr yn aros yn ddigyffro</a:t>
            </a:r>
          </a:p>
          <a:p>
            <a:endParaRPr lang="en-GB" dirty="0"/>
          </a:p>
        </p:txBody>
      </p:sp>
    </p:spTree>
    <p:extLst>
      <p:ext uri="{BB962C8B-B14F-4D97-AF65-F5344CB8AC3E}">
        <p14:creationId xmlns:p14="http://schemas.microsoft.com/office/powerpoint/2010/main" val="3918741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a:xfrm>
            <a:off x="1062318" y="936"/>
            <a:ext cx="10515600" cy="1325563"/>
          </a:xfrm>
        </p:spPr>
        <p:txBody>
          <a:bodyPr/>
          <a:lstStyle/>
          <a:p>
            <a:pPr algn="ctr"/>
            <a:r>
              <a:rPr lang="cy-GB" b="1" dirty="0"/>
              <a:t>Ffeithiau </a:t>
            </a:r>
            <a:r>
              <a:rPr lang="en-GB" b="1" dirty="0"/>
              <a:t>/ </a:t>
            </a:r>
            <a:r>
              <a:rPr lang="en-GB" b="1" dirty="0">
                <a:solidFill>
                  <a:schemeClr val="accent6">
                    <a:lumMod val="75000"/>
                  </a:schemeClr>
                </a:solidFill>
              </a:rPr>
              <a:t>Facts</a:t>
            </a:r>
            <a:endParaRPr lang="en-US" b="1" dirty="0">
              <a:solidFill>
                <a:schemeClr val="accent6">
                  <a:lumMod val="75000"/>
                </a:schemeClr>
              </a:solidFill>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6452347" y="1411007"/>
            <a:ext cx="5181600" cy="4351338"/>
          </a:xfrm>
        </p:spPr>
        <p:txBody>
          <a:bodyPr vert="horz" lIns="91440" tIns="45720" rIns="91440" bIns="45720" rtlCol="0" anchor="t">
            <a:normAutofit fontScale="92500" lnSpcReduction="10000"/>
          </a:bodyPr>
          <a:lstStyle/>
          <a:p>
            <a:r>
              <a:rPr lang="en-GB" dirty="0">
                <a:solidFill>
                  <a:schemeClr val="accent6">
                    <a:lumMod val="75000"/>
                  </a:schemeClr>
                </a:solidFill>
                <a:cs typeface="Calibri"/>
              </a:rPr>
              <a:t>Praise medical staff</a:t>
            </a:r>
          </a:p>
          <a:p>
            <a:r>
              <a:rPr lang="en-GB" dirty="0">
                <a:solidFill>
                  <a:schemeClr val="accent6">
                    <a:lumMod val="75000"/>
                  </a:schemeClr>
                </a:solidFill>
                <a:cs typeface="Calibri"/>
              </a:rPr>
              <a:t>Welcome tests and procedures even painful ones</a:t>
            </a:r>
          </a:p>
          <a:p>
            <a:r>
              <a:rPr lang="en-GB" dirty="0">
                <a:solidFill>
                  <a:schemeClr val="accent6">
                    <a:lumMod val="75000"/>
                  </a:schemeClr>
                </a:solidFill>
                <a:cs typeface="Calibri"/>
              </a:rPr>
              <a:t>Fabrications about own life</a:t>
            </a:r>
          </a:p>
          <a:p>
            <a:r>
              <a:rPr lang="en-GB" dirty="0">
                <a:solidFill>
                  <a:schemeClr val="accent6">
                    <a:lumMod val="75000"/>
                  </a:schemeClr>
                </a:solidFill>
                <a:cs typeface="Calibri"/>
              </a:rPr>
              <a:t>Possible history of abuse</a:t>
            </a:r>
          </a:p>
          <a:p>
            <a:r>
              <a:rPr lang="en-GB" dirty="0">
                <a:solidFill>
                  <a:schemeClr val="accent6">
                    <a:lumMod val="75000"/>
                  </a:schemeClr>
                </a:solidFill>
                <a:cs typeface="Calibri"/>
              </a:rPr>
              <a:t>Poor coping skills</a:t>
            </a:r>
          </a:p>
          <a:p>
            <a:r>
              <a:rPr lang="en-GB" dirty="0">
                <a:solidFill>
                  <a:schemeClr val="accent6">
                    <a:lumMod val="75000"/>
                  </a:schemeClr>
                </a:solidFill>
                <a:cs typeface="Calibri"/>
              </a:rPr>
              <a:t>Poor relationship skills</a:t>
            </a:r>
          </a:p>
          <a:p>
            <a:r>
              <a:rPr lang="en-GB" dirty="0">
                <a:solidFill>
                  <a:schemeClr val="accent6">
                    <a:lumMod val="75000"/>
                  </a:schemeClr>
                </a:solidFill>
                <a:cs typeface="Calibri"/>
              </a:rPr>
              <a:t>Often shelter the victim from the outside world</a:t>
            </a:r>
          </a:p>
          <a:p>
            <a:endParaRPr lang="en-GB" dirty="0">
              <a:cs typeface="Calibri"/>
            </a:endParaRPr>
          </a:p>
        </p:txBody>
      </p:sp>
      <p:sp>
        <p:nvSpPr>
          <p:cNvPr id="4" name="Content Placeholder 3">
            <a:extLst>
              <a:ext uri="{FF2B5EF4-FFF2-40B4-BE49-F238E27FC236}">
                <a16:creationId xmlns:a16="http://schemas.microsoft.com/office/drawing/2014/main" id="{D6699B71-EB86-4D6E-A8F6-E332FA0EA0A4}"/>
              </a:ext>
            </a:extLst>
          </p:cNvPr>
          <p:cNvSpPr>
            <a:spLocks noGrp="1"/>
          </p:cNvSpPr>
          <p:nvPr>
            <p:ph sz="half" idx="2"/>
          </p:nvPr>
        </p:nvSpPr>
        <p:spPr>
          <a:xfrm>
            <a:off x="1062318" y="1411007"/>
            <a:ext cx="5181600" cy="4351338"/>
          </a:xfrm>
        </p:spPr>
        <p:txBody>
          <a:bodyPr>
            <a:normAutofit fontScale="92500" lnSpcReduction="10000"/>
          </a:bodyPr>
          <a:lstStyle/>
          <a:p>
            <a:r>
              <a:rPr lang="cy-GB" dirty="0">
                <a:cs typeface="Calibri"/>
              </a:rPr>
              <a:t>Yn canmol staff meddygol</a:t>
            </a:r>
          </a:p>
          <a:p>
            <a:r>
              <a:rPr lang="cy-GB" dirty="0">
                <a:cs typeface="Calibri"/>
              </a:rPr>
              <a:t>Yn croesawu profion a thriniaethau hyd yn oed rhai poenus</a:t>
            </a:r>
          </a:p>
          <a:p>
            <a:r>
              <a:rPr lang="cy-GB" dirty="0">
                <a:cs typeface="Calibri"/>
              </a:rPr>
              <a:t>Yn ffugio gwybodaeth am ei fywyd ei hun</a:t>
            </a:r>
          </a:p>
          <a:p>
            <a:r>
              <a:rPr lang="cy-GB" dirty="0">
                <a:cs typeface="Calibri"/>
              </a:rPr>
              <a:t>Hanes posibl o gam-drin</a:t>
            </a:r>
          </a:p>
          <a:p>
            <a:r>
              <a:rPr lang="cy-GB" dirty="0">
                <a:cs typeface="Calibri"/>
              </a:rPr>
              <a:t>Sgiliau ymdopi gwael</a:t>
            </a:r>
          </a:p>
          <a:p>
            <a:r>
              <a:rPr lang="cy-GB" dirty="0">
                <a:cs typeface="Calibri"/>
              </a:rPr>
              <a:t>Sgiliau perthnasoedd gwael </a:t>
            </a:r>
          </a:p>
          <a:p>
            <a:r>
              <a:rPr lang="cy-GB" dirty="0">
                <a:cs typeface="Calibri"/>
              </a:rPr>
              <a:t>Yn aml yn cysgodi’r dioddefwr rhag y byd tu allan</a:t>
            </a:r>
          </a:p>
          <a:p>
            <a:endParaRPr lang="en-GB" dirty="0"/>
          </a:p>
        </p:txBody>
      </p:sp>
    </p:spTree>
    <p:extLst>
      <p:ext uri="{BB962C8B-B14F-4D97-AF65-F5344CB8AC3E}">
        <p14:creationId xmlns:p14="http://schemas.microsoft.com/office/powerpoint/2010/main" val="1190084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a:xfrm>
            <a:off x="1062318" y="936"/>
            <a:ext cx="10515600" cy="1325563"/>
          </a:xfrm>
        </p:spPr>
        <p:txBody>
          <a:bodyPr/>
          <a:lstStyle/>
          <a:p>
            <a:pPr algn="ctr"/>
            <a:r>
              <a:rPr lang="cy-GB" b="1" dirty="0"/>
              <a:t>Ffeithiau </a:t>
            </a:r>
            <a:r>
              <a:rPr lang="en-GB" b="1" dirty="0"/>
              <a:t>/ </a:t>
            </a:r>
            <a:r>
              <a:rPr lang="en-GB" b="1" dirty="0">
                <a:solidFill>
                  <a:schemeClr val="accent6">
                    <a:lumMod val="75000"/>
                  </a:schemeClr>
                </a:solidFill>
              </a:rPr>
              <a:t>Facts</a:t>
            </a:r>
            <a:endParaRPr lang="en-US" b="1" dirty="0">
              <a:solidFill>
                <a:schemeClr val="accent6">
                  <a:lumMod val="75000"/>
                </a:schemeClr>
              </a:solidFill>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6452347" y="1411007"/>
            <a:ext cx="5181600" cy="4351338"/>
          </a:xfrm>
        </p:spPr>
        <p:txBody>
          <a:bodyPr vert="horz" lIns="91440" tIns="45720" rIns="91440" bIns="45720" rtlCol="0" anchor="t">
            <a:normAutofit/>
          </a:bodyPr>
          <a:lstStyle/>
          <a:p>
            <a:r>
              <a:rPr lang="en-GB" dirty="0">
                <a:solidFill>
                  <a:schemeClr val="accent6">
                    <a:lumMod val="75000"/>
                  </a:schemeClr>
                </a:solidFill>
                <a:cs typeface="Calibri"/>
              </a:rPr>
              <a:t>Often unresponsive to child if not being observed</a:t>
            </a:r>
          </a:p>
          <a:p>
            <a:r>
              <a:rPr lang="en-GB" dirty="0">
                <a:solidFill>
                  <a:schemeClr val="accent6">
                    <a:lumMod val="75000"/>
                  </a:schemeClr>
                </a:solidFill>
                <a:cs typeface="Calibri"/>
              </a:rPr>
              <a:t>Emotionally satisfied when child is hospitalised</a:t>
            </a:r>
          </a:p>
          <a:p>
            <a:endParaRPr lang="en-GB" dirty="0">
              <a:cs typeface="Calibri"/>
            </a:endParaRPr>
          </a:p>
          <a:p>
            <a:endParaRPr lang="en-GB" dirty="0">
              <a:cs typeface="Calibri"/>
            </a:endParaRPr>
          </a:p>
        </p:txBody>
      </p:sp>
      <p:sp>
        <p:nvSpPr>
          <p:cNvPr id="4" name="Content Placeholder 3">
            <a:extLst>
              <a:ext uri="{FF2B5EF4-FFF2-40B4-BE49-F238E27FC236}">
                <a16:creationId xmlns:a16="http://schemas.microsoft.com/office/drawing/2014/main" id="{D6699B71-EB86-4D6E-A8F6-E332FA0EA0A4}"/>
              </a:ext>
            </a:extLst>
          </p:cNvPr>
          <p:cNvSpPr>
            <a:spLocks noGrp="1"/>
          </p:cNvSpPr>
          <p:nvPr>
            <p:ph sz="half" idx="2"/>
          </p:nvPr>
        </p:nvSpPr>
        <p:spPr>
          <a:xfrm>
            <a:off x="1062318" y="1411007"/>
            <a:ext cx="5181600" cy="4351338"/>
          </a:xfrm>
        </p:spPr>
        <p:txBody>
          <a:bodyPr>
            <a:normAutofit/>
          </a:bodyPr>
          <a:lstStyle/>
          <a:p>
            <a:r>
              <a:rPr lang="cy-GB" dirty="0">
                <a:cs typeface="Calibri"/>
              </a:rPr>
              <a:t>Yn aml ddim yn ymateb i’r plentyn os nad oes rhywun yn ei wylio</a:t>
            </a:r>
          </a:p>
          <a:p>
            <a:r>
              <a:rPr lang="cy-GB" dirty="0">
                <a:cs typeface="Calibri"/>
              </a:rPr>
              <a:t>Yn fodlon yn emosiynol pan fydd y plentyn yn cael aros yn yr ysbyty</a:t>
            </a:r>
          </a:p>
          <a:p>
            <a:endParaRPr lang="en-GB" dirty="0"/>
          </a:p>
        </p:txBody>
      </p:sp>
    </p:spTree>
    <p:extLst>
      <p:ext uri="{BB962C8B-B14F-4D97-AF65-F5344CB8AC3E}">
        <p14:creationId xmlns:p14="http://schemas.microsoft.com/office/powerpoint/2010/main" val="3346882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1DA11-DE1A-16DD-284B-DEDA5DDBDFB1}"/>
              </a:ext>
            </a:extLst>
          </p:cNvPr>
          <p:cNvSpPr>
            <a:spLocks noGrp="1"/>
          </p:cNvSpPr>
          <p:nvPr>
            <p:ph type="title"/>
          </p:nvPr>
        </p:nvSpPr>
        <p:spPr>
          <a:xfrm>
            <a:off x="838200" y="936"/>
            <a:ext cx="10515600" cy="1325563"/>
          </a:xfrm>
        </p:spPr>
        <p:txBody>
          <a:bodyPr>
            <a:noAutofit/>
          </a:bodyPr>
          <a:lstStyle/>
          <a:p>
            <a:pPr algn="ctr"/>
            <a:r>
              <a:rPr lang="cy-GB" sz="3600" b="1" dirty="0">
                <a:cs typeface="Calibri Light"/>
              </a:rPr>
              <a:t>Salwch wedi’i ffugio neu wedi’i achosi gan eraill mwyaf cyffredin</a:t>
            </a:r>
            <a:br>
              <a:rPr lang="en-GB" sz="3600" dirty="0">
                <a:cs typeface="Calibri Light"/>
              </a:rPr>
            </a:br>
            <a:r>
              <a:rPr lang="en-GB" sz="3600" b="1" dirty="0">
                <a:solidFill>
                  <a:schemeClr val="accent6">
                    <a:lumMod val="75000"/>
                  </a:schemeClr>
                </a:solidFill>
                <a:cs typeface="Calibri Light"/>
              </a:rPr>
              <a:t>Most common induced or fabricated illnesses</a:t>
            </a:r>
          </a:p>
        </p:txBody>
      </p:sp>
      <p:sp>
        <p:nvSpPr>
          <p:cNvPr id="3" name="Content Placeholder 2">
            <a:extLst>
              <a:ext uri="{FF2B5EF4-FFF2-40B4-BE49-F238E27FC236}">
                <a16:creationId xmlns:a16="http://schemas.microsoft.com/office/drawing/2014/main" id="{35C29F7E-899F-9C8C-5DF4-2E6B7A4DD59E}"/>
              </a:ext>
            </a:extLst>
          </p:cNvPr>
          <p:cNvSpPr>
            <a:spLocks noGrp="1"/>
          </p:cNvSpPr>
          <p:nvPr>
            <p:ph sz="half" idx="1"/>
          </p:nvPr>
        </p:nvSpPr>
        <p:spPr>
          <a:xfrm>
            <a:off x="254682" y="1585104"/>
            <a:ext cx="5181600" cy="4351338"/>
          </a:xfrm>
        </p:spPr>
        <p:txBody>
          <a:bodyPr>
            <a:normAutofit lnSpcReduction="10000"/>
          </a:bodyPr>
          <a:lstStyle/>
          <a:p>
            <a:r>
              <a:rPr lang="cy-GB" sz="2200" dirty="0">
                <a:cs typeface="Calibri"/>
              </a:rPr>
              <a:t>Chwydu a Dolur rhydd</a:t>
            </a:r>
          </a:p>
          <a:p>
            <a:r>
              <a:rPr lang="cy-GB" sz="2200" dirty="0">
                <a:cs typeface="Calibri"/>
              </a:rPr>
              <a:t>Ataliad anadlu</a:t>
            </a:r>
          </a:p>
          <a:p>
            <a:r>
              <a:rPr lang="cy-GB" sz="2200" dirty="0">
                <a:cs typeface="Calibri"/>
              </a:rPr>
              <a:t>Asthma</a:t>
            </a:r>
          </a:p>
          <a:p>
            <a:r>
              <a:rPr lang="cy-GB" sz="2200" dirty="0">
                <a:cs typeface="Calibri"/>
              </a:rPr>
              <a:t>Prif system nerfol – ffitiau, mynd yn anymwybodol</a:t>
            </a:r>
          </a:p>
          <a:p>
            <a:r>
              <a:rPr lang="cy-GB" sz="2200" dirty="0">
                <a:cs typeface="Calibri"/>
              </a:rPr>
              <a:t>Twymyn</a:t>
            </a:r>
          </a:p>
          <a:p>
            <a:r>
              <a:rPr lang="cy-GB" sz="2200" dirty="0">
                <a:cs typeface="Calibri"/>
              </a:rPr>
              <a:t>Haint</a:t>
            </a:r>
          </a:p>
          <a:p>
            <a:r>
              <a:rPr lang="cy-GB" sz="2200" dirty="0">
                <a:cs typeface="Calibri"/>
              </a:rPr>
              <a:t>Diffyg ffyniant</a:t>
            </a:r>
          </a:p>
          <a:p>
            <a:r>
              <a:rPr lang="cy-GB" sz="2200" noProof="1">
                <a:cs typeface="Calibri"/>
              </a:rPr>
              <a:t>Hypoglycaemia</a:t>
            </a:r>
          </a:p>
          <a:p>
            <a:r>
              <a:rPr lang="cy-GB" sz="2200" dirty="0">
                <a:cs typeface="Calibri"/>
              </a:rPr>
              <a:t>Anghydbwysedd electrolytau </a:t>
            </a:r>
          </a:p>
          <a:p>
            <a:r>
              <a:rPr lang="cy-GB" sz="2200" dirty="0">
                <a:cs typeface="Calibri"/>
              </a:rPr>
              <a:t>Brechau</a:t>
            </a:r>
          </a:p>
          <a:p>
            <a:endParaRPr lang="en-GB" dirty="0"/>
          </a:p>
        </p:txBody>
      </p:sp>
      <p:sp>
        <p:nvSpPr>
          <p:cNvPr id="4" name="Content Placeholder 3">
            <a:extLst>
              <a:ext uri="{FF2B5EF4-FFF2-40B4-BE49-F238E27FC236}">
                <a16:creationId xmlns:a16="http://schemas.microsoft.com/office/drawing/2014/main" id="{DB71198D-F6B3-4C0F-595F-67C5AA59F319}"/>
              </a:ext>
            </a:extLst>
          </p:cNvPr>
          <p:cNvSpPr>
            <a:spLocks noGrp="1"/>
          </p:cNvSpPr>
          <p:nvPr>
            <p:ph sz="half" idx="2"/>
          </p:nvPr>
        </p:nvSpPr>
        <p:spPr>
          <a:xfrm>
            <a:off x="6834158" y="1416810"/>
            <a:ext cx="5181600" cy="4855602"/>
          </a:xfrm>
        </p:spPr>
        <p:txBody>
          <a:bodyPr vert="horz" lIns="91440" tIns="45720" rIns="91440" bIns="45720" rtlCol="0" anchor="t">
            <a:noAutofit/>
          </a:bodyPr>
          <a:lstStyle/>
          <a:p>
            <a:r>
              <a:rPr lang="en-GB" sz="2200" dirty="0">
                <a:solidFill>
                  <a:schemeClr val="accent6">
                    <a:lumMod val="75000"/>
                  </a:schemeClr>
                </a:solidFill>
                <a:cs typeface="Calibri"/>
              </a:rPr>
              <a:t>Vomiting and Diarrhoea</a:t>
            </a:r>
          </a:p>
          <a:p>
            <a:r>
              <a:rPr lang="en-GB" sz="2200" dirty="0">
                <a:solidFill>
                  <a:schemeClr val="accent6">
                    <a:lumMod val="75000"/>
                  </a:schemeClr>
                </a:solidFill>
                <a:cs typeface="Calibri"/>
              </a:rPr>
              <a:t>Respiratory arrest</a:t>
            </a:r>
          </a:p>
          <a:p>
            <a:r>
              <a:rPr lang="en-GB" sz="2200" dirty="0">
                <a:solidFill>
                  <a:schemeClr val="accent6">
                    <a:lumMod val="75000"/>
                  </a:schemeClr>
                </a:solidFill>
                <a:cs typeface="Calibri"/>
              </a:rPr>
              <a:t>Asthma</a:t>
            </a:r>
          </a:p>
          <a:p>
            <a:r>
              <a:rPr lang="en-GB" sz="2200" dirty="0">
                <a:solidFill>
                  <a:schemeClr val="accent6">
                    <a:lumMod val="75000"/>
                  </a:schemeClr>
                </a:solidFill>
                <a:cs typeface="Calibri"/>
              </a:rPr>
              <a:t>Central nervous system – seizures, loss off consciousness</a:t>
            </a:r>
          </a:p>
          <a:p>
            <a:r>
              <a:rPr lang="en-GB" sz="2200" dirty="0">
                <a:solidFill>
                  <a:schemeClr val="accent6">
                    <a:lumMod val="75000"/>
                  </a:schemeClr>
                </a:solidFill>
                <a:cs typeface="Calibri"/>
              </a:rPr>
              <a:t>Fever</a:t>
            </a:r>
          </a:p>
          <a:p>
            <a:r>
              <a:rPr lang="en-GB" sz="2200" dirty="0">
                <a:solidFill>
                  <a:schemeClr val="accent6">
                    <a:lumMod val="75000"/>
                  </a:schemeClr>
                </a:solidFill>
                <a:cs typeface="Calibri"/>
              </a:rPr>
              <a:t>Infection</a:t>
            </a:r>
          </a:p>
          <a:p>
            <a:r>
              <a:rPr lang="en-GB" sz="2200" dirty="0">
                <a:solidFill>
                  <a:schemeClr val="accent6">
                    <a:lumMod val="75000"/>
                  </a:schemeClr>
                </a:solidFill>
                <a:cs typeface="Calibri"/>
              </a:rPr>
              <a:t>Failure to thrive</a:t>
            </a:r>
          </a:p>
          <a:p>
            <a:r>
              <a:rPr lang="en-GB" sz="2200" dirty="0">
                <a:solidFill>
                  <a:schemeClr val="accent6">
                    <a:lumMod val="75000"/>
                  </a:schemeClr>
                </a:solidFill>
                <a:cs typeface="Calibri"/>
              </a:rPr>
              <a:t>Hypoglycaemia</a:t>
            </a:r>
          </a:p>
          <a:p>
            <a:pPr>
              <a:spcBef>
                <a:spcPts val="0"/>
              </a:spcBef>
            </a:pPr>
            <a:r>
              <a:rPr lang="en-GB" sz="2200" dirty="0">
                <a:solidFill>
                  <a:schemeClr val="accent6">
                    <a:lumMod val="75000"/>
                  </a:schemeClr>
                </a:solidFill>
                <a:cs typeface="Calibri"/>
              </a:rPr>
              <a:t>Electrolyte imbalances</a:t>
            </a:r>
          </a:p>
          <a:p>
            <a:pPr>
              <a:spcBef>
                <a:spcPts val="0"/>
              </a:spcBef>
            </a:pPr>
            <a:r>
              <a:rPr lang="en-GB" sz="2200" dirty="0">
                <a:solidFill>
                  <a:schemeClr val="accent6">
                    <a:lumMod val="75000"/>
                  </a:schemeClr>
                </a:solidFill>
                <a:cs typeface="Calibri"/>
              </a:rPr>
              <a:t>Rashes</a:t>
            </a:r>
          </a:p>
          <a:p>
            <a:endParaRPr lang="en-GB" dirty="0">
              <a:cs typeface="Calibri"/>
            </a:endParaRPr>
          </a:p>
        </p:txBody>
      </p:sp>
    </p:spTree>
    <p:extLst>
      <p:ext uri="{BB962C8B-B14F-4D97-AF65-F5344CB8AC3E}">
        <p14:creationId xmlns:p14="http://schemas.microsoft.com/office/powerpoint/2010/main" val="1441419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AE461-66E4-3C27-51AA-334CE68C0D8A}"/>
              </a:ext>
            </a:extLst>
          </p:cNvPr>
          <p:cNvSpPr>
            <a:spLocks noGrp="1"/>
          </p:cNvSpPr>
          <p:nvPr>
            <p:ph type="title"/>
          </p:nvPr>
        </p:nvSpPr>
        <p:spPr/>
        <p:txBody>
          <a:bodyPr>
            <a:normAutofit/>
          </a:bodyPr>
          <a:lstStyle/>
          <a:p>
            <a:pPr algn="ctr"/>
            <a:r>
              <a:rPr lang="cy-GB" b="1" dirty="0">
                <a:cs typeface="Calibri Light"/>
              </a:rPr>
              <a:t>Ffactorau Ysgogol</a:t>
            </a:r>
            <a:br>
              <a:rPr lang="cy-GB" b="1" dirty="0">
                <a:solidFill>
                  <a:srgbClr val="000000"/>
                </a:solidFill>
                <a:cs typeface="Calibri Light"/>
              </a:rPr>
            </a:br>
            <a:r>
              <a:rPr lang="en-GB" b="1" dirty="0">
                <a:solidFill>
                  <a:schemeClr val="accent6">
                    <a:lumMod val="75000"/>
                  </a:schemeClr>
                </a:solidFill>
                <a:cs typeface="Calibri Light"/>
              </a:rPr>
              <a:t>Motivational Factors</a:t>
            </a:r>
            <a:endParaRPr lang="en-GB" b="1" dirty="0">
              <a:solidFill>
                <a:schemeClr val="accent6">
                  <a:lumMod val="75000"/>
                </a:schemeClr>
              </a:solidFill>
            </a:endParaRPr>
          </a:p>
        </p:txBody>
      </p:sp>
      <p:sp>
        <p:nvSpPr>
          <p:cNvPr id="3" name="Content Placeholder 2">
            <a:extLst>
              <a:ext uri="{FF2B5EF4-FFF2-40B4-BE49-F238E27FC236}">
                <a16:creationId xmlns:a16="http://schemas.microsoft.com/office/drawing/2014/main" id="{D1641C74-CBB0-1B13-4D2B-C57488BEDD21}"/>
              </a:ext>
            </a:extLst>
          </p:cNvPr>
          <p:cNvSpPr>
            <a:spLocks noGrp="1"/>
          </p:cNvSpPr>
          <p:nvPr>
            <p:ph sz="half" idx="1"/>
          </p:nvPr>
        </p:nvSpPr>
        <p:spPr/>
        <p:txBody>
          <a:bodyPr>
            <a:normAutofit/>
          </a:bodyPr>
          <a:lstStyle/>
          <a:p>
            <a:r>
              <a:rPr lang="cy-GB" sz="2400" dirty="0">
                <a:cs typeface="Calibri"/>
              </a:rPr>
              <a:t>Yn crefu sylw gan staff meddygol, teulu, ffrindiau, dieithriaid</a:t>
            </a:r>
          </a:p>
          <a:p>
            <a:r>
              <a:rPr lang="cy-GB" sz="2400" dirty="0">
                <a:cs typeface="Calibri"/>
              </a:rPr>
              <a:t>Yn cael boddhad drwy dwyllo unigolion mwy gwybodus megis doctoriaid</a:t>
            </a:r>
          </a:p>
          <a:p>
            <a:r>
              <a:rPr lang="cy-GB" sz="2400" dirty="0">
                <a:cs typeface="Calibri"/>
              </a:rPr>
              <a:t>Yn ofni peidio â bod yn destun sylw</a:t>
            </a:r>
          </a:p>
          <a:p>
            <a:r>
              <a:rPr lang="cy-GB" sz="2400" dirty="0">
                <a:cs typeface="Calibri"/>
              </a:rPr>
              <a:t>Mae cyflawnwyr a ystyrir yn arwyr am iddynt ofalu am y plentyn yn ceisio ail-greu’r teimlad hwnnw</a:t>
            </a:r>
          </a:p>
          <a:p>
            <a:endParaRPr lang="en-GB" dirty="0"/>
          </a:p>
        </p:txBody>
      </p:sp>
      <p:sp>
        <p:nvSpPr>
          <p:cNvPr id="4" name="Content Placeholder 3">
            <a:extLst>
              <a:ext uri="{FF2B5EF4-FFF2-40B4-BE49-F238E27FC236}">
                <a16:creationId xmlns:a16="http://schemas.microsoft.com/office/drawing/2014/main" id="{B6B75563-8002-9EE2-8BCC-8D5D3D8DB5D4}"/>
              </a:ext>
            </a:extLst>
          </p:cNvPr>
          <p:cNvSpPr>
            <a:spLocks noGrp="1"/>
          </p:cNvSpPr>
          <p:nvPr>
            <p:ph sz="half" idx="2"/>
          </p:nvPr>
        </p:nvSpPr>
        <p:spPr/>
        <p:txBody>
          <a:bodyPr vert="horz" lIns="91440" tIns="45720" rIns="91440" bIns="45720" rtlCol="0" anchor="t">
            <a:normAutofit/>
          </a:bodyPr>
          <a:lstStyle/>
          <a:p>
            <a:r>
              <a:rPr lang="en-GB" sz="2400" dirty="0">
                <a:solidFill>
                  <a:schemeClr val="accent6">
                    <a:lumMod val="75000"/>
                  </a:schemeClr>
                </a:solidFill>
                <a:cs typeface="Calibri"/>
              </a:rPr>
              <a:t>Crave attention from medical staff, family, friends, strangers</a:t>
            </a:r>
          </a:p>
          <a:p>
            <a:r>
              <a:rPr lang="en-GB" sz="2400" dirty="0">
                <a:solidFill>
                  <a:schemeClr val="accent6">
                    <a:lumMod val="75000"/>
                  </a:schemeClr>
                </a:solidFill>
                <a:cs typeface="Calibri"/>
              </a:rPr>
              <a:t>Gets gratification from fooling more knowledgeable individuals such as doctors</a:t>
            </a:r>
          </a:p>
          <a:p>
            <a:r>
              <a:rPr lang="en-GB" sz="2400" dirty="0">
                <a:solidFill>
                  <a:schemeClr val="accent6">
                    <a:lumMod val="75000"/>
                  </a:schemeClr>
                </a:solidFill>
                <a:cs typeface="Calibri"/>
              </a:rPr>
              <a:t>Fears not being centre of attention</a:t>
            </a:r>
          </a:p>
          <a:p>
            <a:r>
              <a:rPr lang="en-GB" sz="2400" dirty="0">
                <a:solidFill>
                  <a:schemeClr val="accent6">
                    <a:lumMod val="75000"/>
                  </a:schemeClr>
                </a:solidFill>
                <a:cs typeface="Calibri"/>
              </a:rPr>
              <a:t>Perpetrators who are seen as a hero for caring for child tries to recreate that feeling</a:t>
            </a:r>
          </a:p>
          <a:p>
            <a:endParaRPr lang="en-GB" dirty="0">
              <a:cs typeface="Calibri"/>
            </a:endParaRPr>
          </a:p>
        </p:txBody>
      </p:sp>
    </p:spTree>
    <p:extLst>
      <p:ext uri="{BB962C8B-B14F-4D97-AF65-F5344CB8AC3E}">
        <p14:creationId xmlns:p14="http://schemas.microsoft.com/office/powerpoint/2010/main" val="3733176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E255F-1D49-428E-AEC6-0B6429238C87}"/>
              </a:ext>
            </a:extLst>
          </p:cNvPr>
          <p:cNvSpPr>
            <a:spLocks noGrp="1"/>
          </p:cNvSpPr>
          <p:nvPr>
            <p:ph type="title"/>
          </p:nvPr>
        </p:nvSpPr>
        <p:spPr/>
        <p:txBody>
          <a:bodyPr/>
          <a:lstStyle/>
          <a:p>
            <a:pPr algn="ctr"/>
            <a:r>
              <a:rPr lang="cy-GB" b="1" dirty="0"/>
              <a:t>Arwyddion Rhybudd </a:t>
            </a:r>
            <a:r>
              <a:rPr lang="en-GB" b="1" dirty="0"/>
              <a:t>/ </a:t>
            </a:r>
            <a:r>
              <a:rPr lang="en-GB" b="1" dirty="0">
                <a:solidFill>
                  <a:schemeClr val="accent6">
                    <a:lumMod val="75000"/>
                  </a:schemeClr>
                </a:solidFill>
              </a:rPr>
              <a:t>Warning Signs</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14B716FB-C755-4CC6-A02C-8DDE7ABC2D16}"/>
              </a:ext>
            </a:extLst>
          </p:cNvPr>
          <p:cNvSpPr>
            <a:spLocks noGrp="1"/>
          </p:cNvSpPr>
          <p:nvPr>
            <p:ph sz="half" idx="1"/>
          </p:nvPr>
        </p:nvSpPr>
        <p:spPr/>
        <p:txBody>
          <a:bodyPr>
            <a:normAutofit/>
          </a:bodyPr>
          <a:lstStyle/>
          <a:p>
            <a:r>
              <a:rPr lang="cy-GB" sz="2450" dirty="0">
                <a:cs typeface="Calibri"/>
              </a:rPr>
              <a:t>Salwch mynych, parhaus heb esboniad</a:t>
            </a:r>
          </a:p>
          <a:p>
            <a:r>
              <a:rPr lang="cy-GB" sz="2450" dirty="0">
                <a:cs typeface="Calibri"/>
              </a:rPr>
              <a:t>Cyfnodau mynych o aros yn yr ysbyty ac archwiliadau meddygol helaeth sy’n methu dod i ddiagnosis</a:t>
            </a:r>
          </a:p>
          <a:p>
            <a:r>
              <a:rPr lang="cy-GB" sz="2450" dirty="0">
                <a:cs typeface="Calibri"/>
              </a:rPr>
              <a:t>Symptomau nad ydynt yn gwneud synnwyr meddygol</a:t>
            </a:r>
          </a:p>
          <a:p>
            <a:r>
              <a:rPr lang="cy-GB" sz="2450" dirty="0">
                <a:cs typeface="Calibri"/>
              </a:rPr>
              <a:t>Canlyniadau labordy anghyson</a:t>
            </a:r>
          </a:p>
          <a:p>
            <a:r>
              <a:rPr lang="cy-GB" sz="2450" dirty="0">
                <a:cs typeface="Calibri"/>
              </a:rPr>
              <a:t>Methiant parhaus i wella gyda therapi</a:t>
            </a:r>
          </a:p>
          <a:p>
            <a:endParaRPr lang="en-GB" dirty="0"/>
          </a:p>
        </p:txBody>
      </p:sp>
      <p:sp>
        <p:nvSpPr>
          <p:cNvPr id="4" name="Content Placeholder 3">
            <a:extLst>
              <a:ext uri="{FF2B5EF4-FFF2-40B4-BE49-F238E27FC236}">
                <a16:creationId xmlns:a16="http://schemas.microsoft.com/office/drawing/2014/main" id="{F1A64D22-6BC1-4E18-A17C-068F64E23A8C}"/>
              </a:ext>
            </a:extLst>
          </p:cNvPr>
          <p:cNvSpPr>
            <a:spLocks noGrp="1"/>
          </p:cNvSpPr>
          <p:nvPr>
            <p:ph sz="half" idx="2"/>
          </p:nvPr>
        </p:nvSpPr>
        <p:spPr/>
        <p:txBody>
          <a:bodyPr vert="horz" lIns="91440" tIns="45720" rIns="91440" bIns="45720" rtlCol="0" anchor="t">
            <a:normAutofit/>
          </a:bodyPr>
          <a:lstStyle/>
          <a:p>
            <a:r>
              <a:rPr lang="en-GB" sz="2400" dirty="0">
                <a:solidFill>
                  <a:schemeClr val="accent6">
                    <a:lumMod val="75000"/>
                  </a:schemeClr>
                </a:solidFill>
                <a:cs typeface="Calibri"/>
              </a:rPr>
              <a:t>Unexplained, persistent recurring illness</a:t>
            </a:r>
          </a:p>
          <a:p>
            <a:r>
              <a:rPr lang="en-GB" sz="2400" dirty="0">
                <a:solidFill>
                  <a:schemeClr val="accent6">
                    <a:lumMod val="75000"/>
                  </a:schemeClr>
                </a:solidFill>
                <a:cs typeface="Calibri"/>
              </a:rPr>
              <a:t>Repeated hospitalisation and extensive medical exploration that fail to produce a diagnosis</a:t>
            </a:r>
          </a:p>
          <a:p>
            <a:r>
              <a:rPr lang="en-GB" sz="2400" dirty="0">
                <a:solidFill>
                  <a:schemeClr val="accent6">
                    <a:lumMod val="75000"/>
                  </a:schemeClr>
                </a:solidFill>
                <a:cs typeface="Calibri"/>
              </a:rPr>
              <a:t>Symptoms that don't make medical sense</a:t>
            </a:r>
          </a:p>
          <a:p>
            <a:r>
              <a:rPr lang="en-GB" sz="2400" dirty="0">
                <a:solidFill>
                  <a:schemeClr val="accent6">
                    <a:lumMod val="75000"/>
                  </a:schemeClr>
                </a:solidFill>
                <a:cs typeface="Calibri"/>
              </a:rPr>
              <a:t>Inconsistent lab results</a:t>
            </a:r>
          </a:p>
          <a:p>
            <a:r>
              <a:rPr lang="en-GB" sz="2400" dirty="0">
                <a:solidFill>
                  <a:schemeClr val="accent6">
                    <a:lumMod val="75000"/>
                  </a:schemeClr>
                </a:solidFill>
                <a:cs typeface="Calibri"/>
              </a:rPr>
              <a:t>Persistent failure to improve with therapy</a:t>
            </a:r>
          </a:p>
        </p:txBody>
      </p:sp>
    </p:spTree>
    <p:extLst>
      <p:ext uri="{BB962C8B-B14F-4D97-AF65-F5344CB8AC3E}">
        <p14:creationId xmlns:p14="http://schemas.microsoft.com/office/powerpoint/2010/main" val="94851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DE8C-98FB-4F14-B038-CC6E38E3BCF6}"/>
              </a:ext>
            </a:extLst>
          </p:cNvPr>
          <p:cNvSpPr>
            <a:spLocks noGrp="1"/>
          </p:cNvSpPr>
          <p:nvPr>
            <p:ph type="title"/>
          </p:nvPr>
        </p:nvSpPr>
        <p:spPr/>
        <p:txBody>
          <a:bodyPr/>
          <a:lstStyle/>
          <a:p>
            <a:pPr algn="ctr"/>
            <a:r>
              <a:rPr lang="cy-GB" b="1" dirty="0">
                <a:ea typeface="+mj-lt"/>
                <a:cs typeface="+mj-lt"/>
              </a:rPr>
              <a:t>Arwyddion Rhybudd </a:t>
            </a:r>
            <a:r>
              <a:rPr lang="en-GB" b="1" dirty="0">
                <a:ea typeface="+mj-lt"/>
                <a:cs typeface="+mj-lt"/>
              </a:rPr>
              <a:t>/ </a:t>
            </a:r>
            <a:r>
              <a:rPr lang="en-GB" b="1" dirty="0">
                <a:solidFill>
                  <a:schemeClr val="accent6">
                    <a:lumMod val="75000"/>
                  </a:schemeClr>
                </a:solidFill>
                <a:ea typeface="+mj-lt"/>
                <a:cs typeface="+mj-lt"/>
              </a:rPr>
              <a:t>Warning Signs</a:t>
            </a:r>
            <a:endParaRPr lang="en-US" dirty="0">
              <a:solidFill>
                <a:schemeClr val="accent6">
                  <a:lumMod val="75000"/>
                </a:schemeClr>
              </a:solidFill>
              <a:cs typeface="Calibri Light" panose="020F0302020204030204"/>
            </a:endParaRPr>
          </a:p>
        </p:txBody>
      </p:sp>
      <p:sp>
        <p:nvSpPr>
          <p:cNvPr id="3" name="Content Placeholder 2">
            <a:extLst>
              <a:ext uri="{FF2B5EF4-FFF2-40B4-BE49-F238E27FC236}">
                <a16:creationId xmlns:a16="http://schemas.microsoft.com/office/drawing/2014/main" id="{653C234B-BF52-403E-96FA-7AF1AF1E2E4F}"/>
              </a:ext>
            </a:extLst>
          </p:cNvPr>
          <p:cNvSpPr>
            <a:spLocks noGrp="1"/>
          </p:cNvSpPr>
          <p:nvPr>
            <p:ph sz="half" idx="1"/>
          </p:nvPr>
        </p:nvSpPr>
        <p:spPr>
          <a:xfrm>
            <a:off x="6452347" y="1455831"/>
            <a:ext cx="5181600" cy="4351338"/>
          </a:xfrm>
        </p:spPr>
        <p:txBody>
          <a:bodyPr vert="horz" lIns="91440" tIns="45720" rIns="91440" bIns="45720" rtlCol="0" anchor="t">
            <a:normAutofit fontScale="70000" lnSpcReduction="20000"/>
          </a:bodyPr>
          <a:lstStyle/>
          <a:p>
            <a:r>
              <a:rPr lang="en-GB" dirty="0">
                <a:solidFill>
                  <a:schemeClr val="accent6">
                    <a:lumMod val="75000"/>
                  </a:schemeClr>
                </a:solidFill>
              </a:rPr>
              <a:t>A child with one or more medical problems that are not responding to treatment</a:t>
            </a:r>
            <a:endParaRPr lang="en-GB" dirty="0">
              <a:solidFill>
                <a:schemeClr val="accent6">
                  <a:lumMod val="75000"/>
                </a:schemeClr>
              </a:solidFill>
              <a:cs typeface="Calibri"/>
            </a:endParaRPr>
          </a:p>
          <a:p>
            <a:r>
              <a:rPr lang="en-GB" dirty="0">
                <a:solidFill>
                  <a:schemeClr val="accent6">
                    <a:lumMod val="75000"/>
                  </a:schemeClr>
                </a:solidFill>
              </a:rPr>
              <a:t>Physical or laboratory findings that are highly unusual or are a discrepancy</a:t>
            </a:r>
            <a:endParaRPr lang="en-GB" dirty="0">
              <a:solidFill>
                <a:schemeClr val="accent6">
                  <a:lumMod val="75000"/>
                </a:schemeClr>
              </a:solidFill>
              <a:cs typeface="Calibri"/>
            </a:endParaRPr>
          </a:p>
          <a:p>
            <a:r>
              <a:rPr lang="en-GB" dirty="0">
                <a:solidFill>
                  <a:schemeClr val="accent6">
                    <a:lumMod val="75000"/>
                  </a:schemeClr>
                </a:solidFill>
              </a:rPr>
              <a:t>A parent or caregiver who may present as being medically knowledgeable</a:t>
            </a:r>
            <a:endParaRPr lang="en-GB" dirty="0">
              <a:solidFill>
                <a:schemeClr val="accent6">
                  <a:lumMod val="75000"/>
                </a:schemeClr>
              </a:solidFill>
              <a:cs typeface="Calibri"/>
            </a:endParaRPr>
          </a:p>
          <a:p>
            <a:r>
              <a:rPr lang="en-GB" dirty="0">
                <a:solidFill>
                  <a:schemeClr val="accent6">
                    <a:lumMod val="75000"/>
                  </a:schemeClr>
                </a:solidFill>
              </a:rPr>
              <a:t>A parent or caregiver who seems overly reluctant to leave their child’s side</a:t>
            </a:r>
            <a:endParaRPr lang="en-GB" dirty="0">
              <a:solidFill>
                <a:schemeClr val="accent6">
                  <a:lumMod val="75000"/>
                </a:schemeClr>
              </a:solidFill>
              <a:cs typeface="Calibri"/>
            </a:endParaRPr>
          </a:p>
          <a:p>
            <a:r>
              <a:rPr lang="en-GB" dirty="0">
                <a:solidFill>
                  <a:schemeClr val="accent6">
                    <a:lumMod val="75000"/>
                  </a:schemeClr>
                </a:solidFill>
              </a:rPr>
              <a:t>A parent or caregiver who seem unusually calm in difficult circumstances</a:t>
            </a:r>
            <a:endParaRPr lang="en-GB" dirty="0">
              <a:solidFill>
                <a:schemeClr val="accent6">
                  <a:lumMod val="75000"/>
                </a:schemeClr>
              </a:solidFill>
              <a:cs typeface="Calibri"/>
            </a:endParaRPr>
          </a:p>
          <a:p>
            <a:r>
              <a:rPr lang="en-GB" dirty="0">
                <a:solidFill>
                  <a:schemeClr val="accent6">
                    <a:lumMod val="75000"/>
                  </a:schemeClr>
                </a:solidFill>
                <a:cs typeface="Calibri"/>
              </a:rPr>
              <a:t>Perpetrator becomes angry when questioned</a:t>
            </a:r>
          </a:p>
          <a:p>
            <a:endParaRPr lang="en-GB" dirty="0">
              <a:cs typeface="Calibri" panose="020F0502020204030204"/>
            </a:endParaRPr>
          </a:p>
        </p:txBody>
      </p:sp>
      <p:sp>
        <p:nvSpPr>
          <p:cNvPr id="4" name="Content Placeholder 3">
            <a:extLst>
              <a:ext uri="{FF2B5EF4-FFF2-40B4-BE49-F238E27FC236}">
                <a16:creationId xmlns:a16="http://schemas.microsoft.com/office/drawing/2014/main" id="{C9C7CCF4-EDC7-4F78-9983-AA179F5E11E1}"/>
              </a:ext>
            </a:extLst>
          </p:cNvPr>
          <p:cNvSpPr>
            <a:spLocks noGrp="1"/>
          </p:cNvSpPr>
          <p:nvPr>
            <p:ph sz="half" idx="2"/>
          </p:nvPr>
        </p:nvSpPr>
        <p:spPr>
          <a:xfrm>
            <a:off x="916641" y="1511860"/>
            <a:ext cx="5181600" cy="4351338"/>
          </a:xfrm>
        </p:spPr>
        <p:txBody>
          <a:bodyPr>
            <a:normAutofit fontScale="70000" lnSpcReduction="20000"/>
          </a:bodyPr>
          <a:lstStyle/>
          <a:p>
            <a:r>
              <a:rPr lang="cy-GB" sz="2800" dirty="0"/>
              <a:t>Plentyn ag un neu fwy o broblemau meddygol </a:t>
            </a:r>
            <a:r>
              <a:rPr lang="cy-GB" dirty="0"/>
              <a:t>nad ydynt yn ymateb i driniaeth</a:t>
            </a:r>
            <a:endParaRPr lang="cy-GB" sz="2800" dirty="0">
              <a:cs typeface="Calibri"/>
            </a:endParaRPr>
          </a:p>
          <a:p>
            <a:r>
              <a:rPr lang="cy-GB" sz="2800" dirty="0"/>
              <a:t>Canfyddiadau corfforol neu o’r labordy sy’n anghyffredin iawn neu’n anghyson</a:t>
            </a:r>
            <a:endParaRPr lang="cy-GB" sz="2800" dirty="0">
              <a:cs typeface="Calibri"/>
            </a:endParaRPr>
          </a:p>
          <a:p>
            <a:r>
              <a:rPr lang="cy-GB" sz="2800" dirty="0"/>
              <a:t>Rhiant neu ofalydd a all ymddangos yn wybodus yn feddygol</a:t>
            </a:r>
            <a:endParaRPr lang="cy-GB" sz="2800" dirty="0">
              <a:cs typeface="Calibri"/>
            </a:endParaRPr>
          </a:p>
          <a:p>
            <a:r>
              <a:rPr lang="cy-GB" sz="2800" dirty="0"/>
              <a:t>Rhiant neu ofalydd sy’n ymddangos yn anfodlon dros ben i adael y plentyn</a:t>
            </a:r>
            <a:endParaRPr lang="cy-GB" sz="2800" dirty="0">
              <a:cs typeface="Calibri"/>
            </a:endParaRPr>
          </a:p>
          <a:p>
            <a:r>
              <a:rPr lang="cy-GB" sz="2800" dirty="0"/>
              <a:t>Rhiant neu ofalydd sy’n ymddangos yn anarferol o ddigyffro mewn amgylchiadau anodd</a:t>
            </a:r>
            <a:endParaRPr lang="cy-GB" sz="2800" dirty="0">
              <a:cs typeface="Calibri"/>
            </a:endParaRPr>
          </a:p>
          <a:p>
            <a:r>
              <a:rPr lang="cy-GB" sz="2800" dirty="0">
                <a:cs typeface="Calibri"/>
              </a:rPr>
              <a:t>Y cyflawnwr yn mynd yn flin pan gaiff ei holi</a:t>
            </a:r>
          </a:p>
          <a:p>
            <a:endParaRPr lang="en-GB" dirty="0"/>
          </a:p>
        </p:txBody>
      </p:sp>
    </p:spTree>
    <p:extLst>
      <p:ext uri="{BB962C8B-B14F-4D97-AF65-F5344CB8AC3E}">
        <p14:creationId xmlns:p14="http://schemas.microsoft.com/office/powerpoint/2010/main" val="1252474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DE8C-98FB-4F14-B038-CC6E38E3BCF6}"/>
              </a:ext>
            </a:extLst>
          </p:cNvPr>
          <p:cNvSpPr>
            <a:spLocks noGrp="1"/>
          </p:cNvSpPr>
          <p:nvPr>
            <p:ph type="title"/>
          </p:nvPr>
        </p:nvSpPr>
        <p:spPr/>
        <p:txBody>
          <a:bodyPr/>
          <a:lstStyle/>
          <a:p>
            <a:pPr algn="ctr"/>
            <a:r>
              <a:rPr lang="cy-GB" b="1" dirty="0">
                <a:ea typeface="+mj-lt"/>
                <a:cs typeface="+mj-lt"/>
              </a:rPr>
              <a:t>Arwyddion Rhybudd </a:t>
            </a:r>
            <a:r>
              <a:rPr lang="en-GB" b="1" dirty="0">
                <a:ea typeface="+mj-lt"/>
                <a:cs typeface="+mj-lt"/>
              </a:rPr>
              <a:t>/ </a:t>
            </a:r>
            <a:r>
              <a:rPr lang="en-GB" b="1" dirty="0">
                <a:solidFill>
                  <a:schemeClr val="accent6">
                    <a:lumMod val="75000"/>
                  </a:schemeClr>
                </a:solidFill>
                <a:ea typeface="+mj-lt"/>
                <a:cs typeface="+mj-lt"/>
              </a:rPr>
              <a:t>Warning Signs</a:t>
            </a:r>
            <a:endParaRPr lang="en-US" dirty="0">
              <a:solidFill>
                <a:schemeClr val="accent6">
                  <a:lumMod val="75000"/>
                </a:schemeClr>
              </a:solidFill>
              <a:ea typeface="+mj-lt"/>
              <a:cs typeface="+mj-lt"/>
            </a:endParaRPr>
          </a:p>
        </p:txBody>
      </p:sp>
      <p:sp>
        <p:nvSpPr>
          <p:cNvPr id="3" name="Content Placeholder 2">
            <a:extLst>
              <a:ext uri="{FF2B5EF4-FFF2-40B4-BE49-F238E27FC236}">
                <a16:creationId xmlns:a16="http://schemas.microsoft.com/office/drawing/2014/main" id="{653C234B-BF52-403E-96FA-7AF1AF1E2E4F}"/>
              </a:ext>
            </a:extLst>
          </p:cNvPr>
          <p:cNvSpPr>
            <a:spLocks noGrp="1"/>
          </p:cNvSpPr>
          <p:nvPr>
            <p:ph sz="half" idx="1"/>
          </p:nvPr>
        </p:nvSpPr>
        <p:spPr>
          <a:xfrm>
            <a:off x="6502835" y="1915767"/>
            <a:ext cx="5181600" cy="4351338"/>
          </a:xfrm>
        </p:spPr>
        <p:txBody>
          <a:bodyPr vert="horz" lIns="91440" tIns="45720" rIns="91440" bIns="45720" rtlCol="0" anchor="t">
            <a:normAutofit/>
          </a:bodyPr>
          <a:lstStyle/>
          <a:p>
            <a:r>
              <a:rPr lang="en-GB" sz="2200" dirty="0">
                <a:solidFill>
                  <a:schemeClr val="accent6">
                    <a:lumMod val="75000"/>
                  </a:schemeClr>
                </a:solidFill>
              </a:rPr>
              <a:t>Attempts to convince staff the child is still unwell when being discharged</a:t>
            </a:r>
            <a:endParaRPr lang="en-GB" sz="2200" dirty="0">
              <a:solidFill>
                <a:schemeClr val="accent6">
                  <a:lumMod val="75000"/>
                </a:schemeClr>
              </a:solidFill>
              <a:cs typeface="Calibri" panose="020F0502020204030204"/>
            </a:endParaRPr>
          </a:p>
          <a:p>
            <a:r>
              <a:rPr lang="en-GB" sz="2200" dirty="0">
                <a:solidFill>
                  <a:schemeClr val="accent6">
                    <a:lumMod val="75000"/>
                  </a:schemeClr>
                </a:solidFill>
                <a:cs typeface="Calibri" panose="020F0502020204030204"/>
              </a:rPr>
              <a:t>Adamantly refuses certain diagnosis</a:t>
            </a:r>
          </a:p>
          <a:p>
            <a:endParaRPr lang="en-GB" sz="2200" dirty="0">
              <a:cs typeface="Calibri" panose="020F0502020204030204"/>
            </a:endParaRPr>
          </a:p>
          <a:p>
            <a:endParaRPr lang="en-GB" dirty="0">
              <a:cs typeface="Calibri" panose="020F0502020204030204"/>
            </a:endParaRPr>
          </a:p>
        </p:txBody>
      </p:sp>
      <p:sp>
        <p:nvSpPr>
          <p:cNvPr id="4" name="Content Placeholder 3">
            <a:extLst>
              <a:ext uri="{FF2B5EF4-FFF2-40B4-BE49-F238E27FC236}">
                <a16:creationId xmlns:a16="http://schemas.microsoft.com/office/drawing/2014/main" id="{C9C7CCF4-EDC7-4F78-9983-AA179F5E11E1}"/>
              </a:ext>
            </a:extLst>
          </p:cNvPr>
          <p:cNvSpPr>
            <a:spLocks noGrp="1"/>
          </p:cNvSpPr>
          <p:nvPr>
            <p:ph sz="half" idx="2"/>
          </p:nvPr>
        </p:nvSpPr>
        <p:spPr>
          <a:xfrm>
            <a:off x="838200" y="1915767"/>
            <a:ext cx="5181600" cy="4351338"/>
          </a:xfrm>
        </p:spPr>
        <p:txBody>
          <a:bodyPr>
            <a:normAutofit/>
          </a:bodyPr>
          <a:lstStyle/>
          <a:p>
            <a:r>
              <a:rPr lang="cy-GB" sz="2200" dirty="0"/>
              <a:t>Yn ceisio argyhoeddi’r staff fod y plentyn yn dal i fod yn sâl wrth gael ei ryddhau o’r ysbyty</a:t>
            </a:r>
            <a:endParaRPr lang="cy-GB" sz="2200" dirty="0">
              <a:cs typeface="Calibri" panose="020F0502020204030204"/>
            </a:endParaRPr>
          </a:p>
          <a:p>
            <a:r>
              <a:rPr lang="cy-GB" sz="2200" dirty="0">
                <a:cs typeface="Calibri" panose="020F0502020204030204"/>
              </a:rPr>
              <a:t>Yn gwrthod diagnosis penodol yn benderfynol</a:t>
            </a:r>
          </a:p>
          <a:p>
            <a:endParaRPr lang="en-GB" dirty="0"/>
          </a:p>
        </p:txBody>
      </p:sp>
    </p:spTree>
    <p:extLst>
      <p:ext uri="{BB962C8B-B14F-4D97-AF65-F5344CB8AC3E}">
        <p14:creationId xmlns:p14="http://schemas.microsoft.com/office/powerpoint/2010/main" val="2266836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3EE5-DEE1-4573-989B-40BBBB4E9516}"/>
              </a:ext>
            </a:extLst>
          </p:cNvPr>
          <p:cNvSpPr>
            <a:spLocks noGrp="1"/>
          </p:cNvSpPr>
          <p:nvPr>
            <p:ph type="title"/>
          </p:nvPr>
        </p:nvSpPr>
        <p:spPr/>
        <p:txBody>
          <a:bodyPr/>
          <a:lstStyle/>
          <a:p>
            <a:pPr algn="ctr"/>
            <a:r>
              <a:rPr lang="cy-GB" b="1" dirty="0"/>
              <a:t>  Ffactorau Risg               </a:t>
            </a:r>
            <a:r>
              <a:rPr lang="en-GB" b="1" dirty="0">
                <a:solidFill>
                  <a:schemeClr val="accent6">
                    <a:lumMod val="75000"/>
                  </a:schemeClr>
                </a:solidFill>
              </a:rPr>
              <a:t>Risk Factors</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039C4C9C-3553-4BD9-A648-5D889B2E2C35}"/>
              </a:ext>
            </a:extLst>
          </p:cNvPr>
          <p:cNvSpPr>
            <a:spLocks noGrp="1"/>
          </p:cNvSpPr>
          <p:nvPr>
            <p:ph sz="half" idx="1"/>
          </p:nvPr>
        </p:nvSpPr>
        <p:spPr>
          <a:xfrm>
            <a:off x="6396318" y="1444625"/>
            <a:ext cx="5181600" cy="4351338"/>
          </a:xfrm>
        </p:spPr>
        <p:txBody>
          <a:bodyPr>
            <a:normAutofit lnSpcReduction="10000"/>
          </a:bodyPr>
          <a:lstStyle/>
          <a:p>
            <a:r>
              <a:rPr lang="en-GB" dirty="0">
                <a:solidFill>
                  <a:schemeClr val="accent6">
                    <a:lumMod val="75000"/>
                  </a:schemeClr>
                </a:solidFill>
              </a:rPr>
              <a:t>Mothers who experienced pregnancy related complications</a:t>
            </a:r>
          </a:p>
          <a:p>
            <a:r>
              <a:rPr lang="en-GB" dirty="0">
                <a:solidFill>
                  <a:schemeClr val="accent6">
                    <a:lumMod val="75000"/>
                  </a:schemeClr>
                </a:solidFill>
              </a:rPr>
              <a:t>History of abuse</a:t>
            </a:r>
          </a:p>
          <a:p>
            <a:r>
              <a:rPr lang="en-GB" dirty="0">
                <a:solidFill>
                  <a:schemeClr val="accent6">
                    <a:lumMod val="75000"/>
                  </a:schemeClr>
                </a:solidFill>
              </a:rPr>
              <a:t>History of Factitious illness themselves</a:t>
            </a:r>
          </a:p>
          <a:p>
            <a:r>
              <a:rPr lang="en-GB" dirty="0">
                <a:solidFill>
                  <a:schemeClr val="accent6">
                    <a:lumMod val="75000"/>
                  </a:schemeClr>
                </a:solidFill>
              </a:rPr>
              <a:t>Borderline Personality disorder</a:t>
            </a:r>
          </a:p>
          <a:p>
            <a:r>
              <a:rPr lang="en-GB" dirty="0">
                <a:solidFill>
                  <a:schemeClr val="accent6">
                    <a:lumMod val="75000"/>
                  </a:schemeClr>
                </a:solidFill>
              </a:rPr>
              <a:t>History of self harming or alcohol or drug misuse</a:t>
            </a:r>
          </a:p>
        </p:txBody>
      </p:sp>
      <p:sp>
        <p:nvSpPr>
          <p:cNvPr id="4" name="Content Placeholder 3">
            <a:extLst>
              <a:ext uri="{FF2B5EF4-FFF2-40B4-BE49-F238E27FC236}">
                <a16:creationId xmlns:a16="http://schemas.microsoft.com/office/drawing/2014/main" id="{85ECA12F-305F-4FE2-A63D-AE84F40B0875}"/>
              </a:ext>
            </a:extLst>
          </p:cNvPr>
          <p:cNvSpPr>
            <a:spLocks noGrp="1"/>
          </p:cNvSpPr>
          <p:nvPr>
            <p:ph sz="half" idx="2"/>
          </p:nvPr>
        </p:nvSpPr>
        <p:spPr>
          <a:xfrm>
            <a:off x="916641" y="1444625"/>
            <a:ext cx="5181600" cy="4351338"/>
          </a:xfrm>
        </p:spPr>
        <p:txBody>
          <a:bodyPr>
            <a:normAutofit lnSpcReduction="10000"/>
          </a:bodyPr>
          <a:lstStyle/>
          <a:p>
            <a:r>
              <a:rPr lang="cy-GB" dirty="0"/>
              <a:t>Mamau a brofodd gymhlethdodau’n gysylltiedig â beichiogrwydd</a:t>
            </a:r>
          </a:p>
          <a:p>
            <a:r>
              <a:rPr lang="cy-GB" dirty="0"/>
              <a:t>Hanes o gam-drin</a:t>
            </a:r>
          </a:p>
          <a:p>
            <a:r>
              <a:rPr lang="cy-GB" dirty="0"/>
              <a:t>Nhw eu hun â hanes o salwch wedi’i ffugio</a:t>
            </a:r>
          </a:p>
          <a:p>
            <a:r>
              <a:rPr lang="cy-GB" dirty="0"/>
              <a:t>Anhwylder Personoliaeth Ffiniol</a:t>
            </a:r>
          </a:p>
          <a:p>
            <a:r>
              <a:rPr lang="cy-GB" dirty="0"/>
              <a:t>Hanes o hunan-niweidio neu gamddefnyddio alcohol neu gyffuriau</a:t>
            </a:r>
          </a:p>
          <a:p>
            <a:endParaRPr lang="en-GB" dirty="0"/>
          </a:p>
        </p:txBody>
      </p:sp>
    </p:spTree>
    <p:extLst>
      <p:ext uri="{BB962C8B-B14F-4D97-AF65-F5344CB8AC3E}">
        <p14:creationId xmlns:p14="http://schemas.microsoft.com/office/powerpoint/2010/main" val="1760204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58E12-D766-4338-B097-F5E42041D930}"/>
              </a:ext>
            </a:extLst>
          </p:cNvPr>
          <p:cNvSpPr>
            <a:spLocks noGrp="1"/>
          </p:cNvSpPr>
          <p:nvPr>
            <p:ph type="title"/>
          </p:nvPr>
        </p:nvSpPr>
        <p:spPr/>
        <p:txBody>
          <a:bodyPr/>
          <a:lstStyle/>
          <a:p>
            <a:pPr algn="ctr"/>
            <a:r>
              <a:rPr lang="cy-GB" b="1" dirty="0"/>
              <a:t>Effeithiau ar y plentyn </a:t>
            </a:r>
            <a:r>
              <a:rPr lang="en-GB" b="1" dirty="0"/>
              <a:t>/ </a:t>
            </a:r>
            <a:br>
              <a:rPr lang="en-GB" b="1" dirty="0"/>
            </a:br>
            <a:r>
              <a:rPr lang="en-GB" b="1" dirty="0">
                <a:solidFill>
                  <a:schemeClr val="accent6">
                    <a:lumMod val="75000"/>
                  </a:schemeClr>
                </a:solidFill>
              </a:rPr>
              <a:t>Effects on the child</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4759B3DC-F0C5-4234-99F6-926708907158}"/>
              </a:ext>
            </a:extLst>
          </p:cNvPr>
          <p:cNvSpPr>
            <a:spLocks noGrp="1"/>
          </p:cNvSpPr>
          <p:nvPr>
            <p:ph sz="half" idx="1"/>
          </p:nvPr>
        </p:nvSpPr>
        <p:spPr>
          <a:xfrm>
            <a:off x="6385112" y="1904066"/>
            <a:ext cx="5181600" cy="4351338"/>
          </a:xfrm>
        </p:spPr>
        <p:txBody>
          <a:bodyPr vert="horz" lIns="91440" tIns="45720" rIns="91440" bIns="45720" rtlCol="0" anchor="t">
            <a:normAutofit/>
          </a:bodyPr>
          <a:lstStyle/>
          <a:p>
            <a:r>
              <a:rPr lang="en-GB" dirty="0">
                <a:solidFill>
                  <a:schemeClr val="accent6">
                    <a:lumMod val="75000"/>
                  </a:schemeClr>
                </a:solidFill>
              </a:rPr>
              <a:t>Child’s health</a:t>
            </a:r>
            <a:endParaRPr lang="en-GB" dirty="0">
              <a:solidFill>
                <a:schemeClr val="accent6">
                  <a:lumMod val="75000"/>
                </a:schemeClr>
              </a:solidFill>
              <a:cs typeface="Calibri"/>
            </a:endParaRPr>
          </a:p>
          <a:p>
            <a:r>
              <a:rPr lang="en-GB" dirty="0">
                <a:solidFill>
                  <a:schemeClr val="accent6">
                    <a:lumMod val="75000"/>
                  </a:schemeClr>
                </a:solidFill>
              </a:rPr>
              <a:t>Child’s experiences of healthcare</a:t>
            </a:r>
            <a:endParaRPr lang="en-GB" dirty="0">
              <a:solidFill>
                <a:schemeClr val="accent6">
                  <a:lumMod val="75000"/>
                </a:schemeClr>
              </a:solidFill>
              <a:cs typeface="Calibri"/>
            </a:endParaRPr>
          </a:p>
          <a:p>
            <a:r>
              <a:rPr lang="en-GB" dirty="0">
                <a:solidFill>
                  <a:schemeClr val="accent6">
                    <a:lumMod val="75000"/>
                  </a:schemeClr>
                </a:solidFill>
              </a:rPr>
              <a:t>Effects on child’s development</a:t>
            </a:r>
            <a:endParaRPr lang="en-GB" dirty="0">
              <a:solidFill>
                <a:schemeClr val="accent6">
                  <a:lumMod val="75000"/>
                </a:schemeClr>
              </a:solidFill>
              <a:cs typeface="Calibri"/>
            </a:endParaRPr>
          </a:p>
          <a:p>
            <a:r>
              <a:rPr lang="en-GB" dirty="0">
                <a:solidFill>
                  <a:schemeClr val="accent6">
                    <a:lumMod val="75000"/>
                  </a:schemeClr>
                </a:solidFill>
              </a:rPr>
              <a:t>Child’s psychological state</a:t>
            </a:r>
            <a:endParaRPr lang="en-GB" dirty="0">
              <a:solidFill>
                <a:schemeClr val="accent6">
                  <a:lumMod val="75000"/>
                </a:schemeClr>
              </a:solidFill>
              <a:cs typeface="Calibri"/>
            </a:endParaRPr>
          </a:p>
          <a:p>
            <a:r>
              <a:rPr lang="en-GB" dirty="0">
                <a:solidFill>
                  <a:schemeClr val="accent6">
                    <a:lumMod val="75000"/>
                  </a:schemeClr>
                </a:solidFill>
              </a:rPr>
              <a:t>Child’s well-being</a:t>
            </a:r>
            <a:endParaRPr lang="en-GB" dirty="0">
              <a:solidFill>
                <a:schemeClr val="accent6">
                  <a:lumMod val="75000"/>
                </a:schemeClr>
              </a:solidFill>
              <a:cs typeface="Calibri"/>
            </a:endParaRPr>
          </a:p>
        </p:txBody>
      </p:sp>
      <p:sp>
        <p:nvSpPr>
          <p:cNvPr id="4" name="Content Placeholder 3">
            <a:extLst>
              <a:ext uri="{FF2B5EF4-FFF2-40B4-BE49-F238E27FC236}">
                <a16:creationId xmlns:a16="http://schemas.microsoft.com/office/drawing/2014/main" id="{874D1E86-6A89-42F0-AA3B-29CFEBFD096F}"/>
              </a:ext>
            </a:extLst>
          </p:cNvPr>
          <p:cNvSpPr>
            <a:spLocks noGrp="1"/>
          </p:cNvSpPr>
          <p:nvPr>
            <p:ph sz="half" idx="2"/>
          </p:nvPr>
        </p:nvSpPr>
        <p:spPr>
          <a:xfrm>
            <a:off x="838200" y="1904066"/>
            <a:ext cx="5181600" cy="4351338"/>
          </a:xfrm>
        </p:spPr>
        <p:txBody>
          <a:bodyPr vert="horz" lIns="91440" tIns="45720" rIns="91440" bIns="45720" rtlCol="0" anchor="t">
            <a:normAutofit/>
          </a:bodyPr>
          <a:lstStyle/>
          <a:p>
            <a:r>
              <a:rPr lang="cy-GB" dirty="0">
                <a:cs typeface="Calibri"/>
              </a:rPr>
              <a:t>Iechyd y plentyn</a:t>
            </a:r>
          </a:p>
          <a:p>
            <a:r>
              <a:rPr lang="cy-GB" dirty="0">
                <a:cs typeface="Calibri"/>
              </a:rPr>
              <a:t>Profiadau'r plentyn o ofal iechyd</a:t>
            </a:r>
          </a:p>
          <a:p>
            <a:r>
              <a:rPr lang="cy-GB" dirty="0">
                <a:cs typeface="Calibri"/>
              </a:rPr>
              <a:t>Effeithiau ar ddatblygiad y plentyn</a:t>
            </a:r>
          </a:p>
          <a:p>
            <a:r>
              <a:rPr lang="cy-GB" dirty="0">
                <a:cs typeface="Calibri"/>
              </a:rPr>
              <a:t>Cyflwr seicolegol y plentyn</a:t>
            </a:r>
          </a:p>
          <a:p>
            <a:r>
              <a:rPr lang="cy-GB" dirty="0">
                <a:cs typeface="Calibri"/>
              </a:rPr>
              <a:t>Lles y plentyn</a:t>
            </a:r>
          </a:p>
        </p:txBody>
      </p:sp>
    </p:spTree>
    <p:extLst>
      <p:ext uri="{BB962C8B-B14F-4D97-AF65-F5344CB8AC3E}">
        <p14:creationId xmlns:p14="http://schemas.microsoft.com/office/powerpoint/2010/main" val="33988273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C7091-B960-6EC6-1C34-7DD7A889DE42}"/>
              </a:ext>
            </a:extLst>
          </p:cNvPr>
          <p:cNvSpPr>
            <a:spLocks noGrp="1"/>
          </p:cNvSpPr>
          <p:nvPr>
            <p:ph type="title"/>
          </p:nvPr>
        </p:nvSpPr>
        <p:spPr/>
        <p:txBody>
          <a:bodyPr/>
          <a:lstStyle/>
          <a:p>
            <a:pPr algn="ctr"/>
            <a:r>
              <a:rPr lang="en-GB" b="1" dirty="0">
                <a:solidFill>
                  <a:srgbClr val="240CF7"/>
                </a:solidFill>
                <a:cs typeface="Calibri Light"/>
              </a:rPr>
              <a:t>     </a:t>
            </a:r>
            <a:r>
              <a:rPr lang="cy-GB" b="1" dirty="0">
                <a:solidFill>
                  <a:schemeClr val="tx1">
                    <a:lumMod val="95000"/>
                    <a:lumOff val="5000"/>
                  </a:schemeClr>
                </a:solidFill>
                <a:cs typeface="Calibri Light"/>
              </a:rPr>
              <a:t>Rhwystrau i wneud diagnosis </a:t>
            </a:r>
            <a:r>
              <a:rPr lang="en-GB" b="1" dirty="0">
                <a:solidFill>
                  <a:schemeClr val="tx1">
                    <a:lumMod val="95000"/>
                    <a:lumOff val="5000"/>
                  </a:schemeClr>
                </a:solidFill>
                <a:cs typeface="Calibri Light"/>
              </a:rPr>
              <a:t>/</a:t>
            </a:r>
            <a:br>
              <a:rPr lang="en-GB" b="1" dirty="0">
                <a:solidFill>
                  <a:srgbClr val="240CF7"/>
                </a:solidFill>
                <a:cs typeface="Calibri Light"/>
              </a:rPr>
            </a:br>
            <a:r>
              <a:rPr lang="en-GB" b="1" dirty="0">
                <a:solidFill>
                  <a:schemeClr val="accent6">
                    <a:lumMod val="75000"/>
                  </a:schemeClr>
                </a:solidFill>
                <a:cs typeface="Calibri Light"/>
              </a:rPr>
              <a:t>Barriers to diagnosis</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513DF553-7B6A-DAFC-075D-CAFD32F02C6E}"/>
              </a:ext>
            </a:extLst>
          </p:cNvPr>
          <p:cNvSpPr>
            <a:spLocks noGrp="1"/>
          </p:cNvSpPr>
          <p:nvPr>
            <p:ph sz="half" idx="1"/>
          </p:nvPr>
        </p:nvSpPr>
        <p:spPr/>
        <p:txBody>
          <a:bodyPr/>
          <a:lstStyle/>
          <a:p>
            <a:r>
              <a:rPr lang="cy-GB" dirty="0">
                <a:cs typeface="Calibri"/>
              </a:rPr>
              <a:t>Ofn bod yn anghywir </a:t>
            </a:r>
          </a:p>
          <a:p>
            <a:r>
              <a:rPr lang="cy-GB" dirty="0">
                <a:cs typeface="Calibri"/>
              </a:rPr>
              <a:t>Anghrediniaeth y byddai rhiant neu ofalydd yn niweidio plentyn</a:t>
            </a:r>
          </a:p>
          <a:p>
            <a:r>
              <a:rPr lang="cy-GB" dirty="0">
                <a:cs typeface="Calibri"/>
              </a:rPr>
              <a:t>Canlyniadau cyfreithiol diagnosis anghywir</a:t>
            </a:r>
          </a:p>
          <a:p>
            <a:r>
              <a:rPr lang="cy-GB" dirty="0">
                <a:cs typeface="Calibri"/>
              </a:rPr>
              <a:t>Canlyniadau personol diagnosis anghywir</a:t>
            </a:r>
          </a:p>
          <a:p>
            <a:endParaRPr lang="en-GB" dirty="0"/>
          </a:p>
        </p:txBody>
      </p:sp>
      <p:sp>
        <p:nvSpPr>
          <p:cNvPr id="4" name="Content Placeholder 3">
            <a:extLst>
              <a:ext uri="{FF2B5EF4-FFF2-40B4-BE49-F238E27FC236}">
                <a16:creationId xmlns:a16="http://schemas.microsoft.com/office/drawing/2014/main" id="{01DDA66E-47E5-99BD-EAD3-F818700F497D}"/>
              </a:ext>
            </a:extLst>
          </p:cNvPr>
          <p:cNvSpPr>
            <a:spLocks noGrp="1"/>
          </p:cNvSpPr>
          <p:nvPr>
            <p:ph sz="half" idx="2"/>
          </p:nvPr>
        </p:nvSpPr>
        <p:spPr/>
        <p:txBody>
          <a:bodyPr vert="horz" lIns="91440" tIns="45720" rIns="91440" bIns="45720" rtlCol="0" anchor="t">
            <a:normAutofit/>
          </a:bodyPr>
          <a:lstStyle/>
          <a:p>
            <a:r>
              <a:rPr lang="en-GB" dirty="0">
                <a:solidFill>
                  <a:schemeClr val="accent6">
                    <a:lumMod val="75000"/>
                  </a:schemeClr>
                </a:solidFill>
                <a:cs typeface="Calibri"/>
              </a:rPr>
              <a:t>Fear of being incorrect</a:t>
            </a:r>
          </a:p>
          <a:p>
            <a:r>
              <a:rPr lang="en-GB" dirty="0">
                <a:solidFill>
                  <a:schemeClr val="accent6">
                    <a:lumMod val="75000"/>
                  </a:schemeClr>
                </a:solidFill>
                <a:cs typeface="Calibri"/>
              </a:rPr>
              <a:t>Disbelief that a parent or caregiver would harm a child</a:t>
            </a:r>
          </a:p>
          <a:p>
            <a:r>
              <a:rPr lang="en-GB" dirty="0">
                <a:solidFill>
                  <a:schemeClr val="accent6">
                    <a:lumMod val="75000"/>
                  </a:schemeClr>
                </a:solidFill>
                <a:cs typeface="Calibri"/>
              </a:rPr>
              <a:t>Legal consequences of incorrect diagnosis</a:t>
            </a:r>
          </a:p>
          <a:p>
            <a:r>
              <a:rPr lang="en-GB" dirty="0">
                <a:solidFill>
                  <a:schemeClr val="accent6">
                    <a:lumMod val="75000"/>
                  </a:schemeClr>
                </a:solidFill>
                <a:cs typeface="Calibri"/>
              </a:rPr>
              <a:t>Personal consequences of incorrect diagnosis</a:t>
            </a:r>
          </a:p>
          <a:p>
            <a:endParaRPr lang="en-GB" dirty="0">
              <a:cs typeface="Calibri"/>
            </a:endParaRPr>
          </a:p>
        </p:txBody>
      </p:sp>
    </p:spTree>
    <p:extLst>
      <p:ext uri="{BB962C8B-B14F-4D97-AF65-F5344CB8AC3E}">
        <p14:creationId xmlns:p14="http://schemas.microsoft.com/office/powerpoint/2010/main" val="1257078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420B-158F-4E9C-8C90-C7AD48AD40FA}"/>
              </a:ext>
            </a:extLst>
          </p:cNvPr>
          <p:cNvSpPr>
            <a:spLocks noGrp="1"/>
          </p:cNvSpPr>
          <p:nvPr>
            <p:ph type="title"/>
          </p:nvPr>
        </p:nvSpPr>
        <p:spPr/>
        <p:txBody>
          <a:bodyPr/>
          <a:lstStyle/>
          <a:p>
            <a:pPr algn="ctr"/>
            <a:r>
              <a:rPr lang="cy-GB" b="1" dirty="0"/>
              <a:t>Achosion enwog </a:t>
            </a:r>
            <a:r>
              <a:rPr lang="en-GB" b="1" dirty="0"/>
              <a:t>/ </a:t>
            </a:r>
            <a:r>
              <a:rPr lang="en-GB" b="1" dirty="0">
                <a:solidFill>
                  <a:schemeClr val="accent6">
                    <a:lumMod val="75000"/>
                  </a:schemeClr>
                </a:solidFill>
              </a:rPr>
              <a:t>Famous cases</a:t>
            </a:r>
            <a:endParaRPr lang="en-US" dirty="0">
              <a:solidFill>
                <a:schemeClr val="accent6">
                  <a:lumMod val="75000"/>
                </a:schemeClr>
              </a:solidFill>
            </a:endParaRPr>
          </a:p>
        </p:txBody>
      </p:sp>
      <p:pic>
        <p:nvPicPr>
          <p:cNvPr id="1028" name="Picture 4" descr="Lincolnshire child killer Beverley Allitt fighting for life in hospital -  Lincolnshire Live">
            <a:extLst>
              <a:ext uri="{FF2B5EF4-FFF2-40B4-BE49-F238E27FC236}">
                <a16:creationId xmlns:a16="http://schemas.microsoft.com/office/drawing/2014/main" id="{A0D89D3E-FFAA-47F6-9B94-337285F0CB77}"/>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004157" y="1565232"/>
            <a:ext cx="3305671" cy="330567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5338C16-6A11-4C44-9BC4-9BFA9362AF70}"/>
              </a:ext>
            </a:extLst>
          </p:cNvPr>
          <p:cNvSpPr>
            <a:spLocks noGrp="1"/>
          </p:cNvSpPr>
          <p:nvPr>
            <p:ph sz="half" idx="2"/>
          </p:nvPr>
        </p:nvSpPr>
        <p:spPr>
          <a:xfrm>
            <a:off x="4696818" y="2925149"/>
            <a:ext cx="5181600" cy="810988"/>
          </a:xfrm>
        </p:spPr>
        <p:txBody>
          <a:bodyPr/>
          <a:lstStyle/>
          <a:p>
            <a:r>
              <a:rPr lang="en-GB" dirty="0"/>
              <a:t>Beverley </a:t>
            </a:r>
            <a:r>
              <a:rPr lang="en-GB" noProof="1"/>
              <a:t>Allitt</a:t>
            </a:r>
          </a:p>
        </p:txBody>
      </p:sp>
    </p:spTree>
    <p:extLst>
      <p:ext uri="{BB962C8B-B14F-4D97-AF65-F5344CB8AC3E}">
        <p14:creationId xmlns:p14="http://schemas.microsoft.com/office/powerpoint/2010/main" val="4366438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5870B-B89B-4488-9B73-76C6BF227849}"/>
              </a:ext>
            </a:extLst>
          </p:cNvPr>
          <p:cNvSpPr>
            <a:spLocks noGrp="1"/>
          </p:cNvSpPr>
          <p:nvPr>
            <p:ph type="title"/>
          </p:nvPr>
        </p:nvSpPr>
        <p:spPr/>
        <p:txBody>
          <a:bodyPr/>
          <a:lstStyle/>
          <a:p>
            <a:pPr algn="ctr"/>
            <a:r>
              <a:rPr lang="cy-GB" b="1" dirty="0"/>
              <a:t>Achosion enwog </a:t>
            </a:r>
            <a:r>
              <a:rPr lang="en-GB" b="1" dirty="0"/>
              <a:t>/ </a:t>
            </a:r>
            <a:r>
              <a:rPr lang="en-GB" b="1" dirty="0">
                <a:solidFill>
                  <a:schemeClr val="accent6">
                    <a:lumMod val="75000"/>
                  </a:schemeClr>
                </a:solidFill>
              </a:rPr>
              <a:t>Famous cases</a:t>
            </a:r>
            <a:endParaRPr lang="en-US" dirty="0">
              <a:solidFill>
                <a:schemeClr val="accent6">
                  <a:lumMod val="75000"/>
                </a:schemeClr>
              </a:solidFill>
            </a:endParaRPr>
          </a:p>
        </p:txBody>
      </p:sp>
      <p:pic>
        <p:nvPicPr>
          <p:cNvPr id="2050" name="Picture 2">
            <a:extLst>
              <a:ext uri="{FF2B5EF4-FFF2-40B4-BE49-F238E27FC236}">
                <a16:creationId xmlns:a16="http://schemas.microsoft.com/office/drawing/2014/main" id="{BEF50665-A071-4255-8065-6A0179DA0B8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054645" y="1911862"/>
            <a:ext cx="3326855" cy="292763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AC3A8D8-1ED2-4C2B-8353-46D8C8EB87C8}"/>
              </a:ext>
            </a:extLst>
          </p:cNvPr>
          <p:cNvSpPr>
            <a:spLocks noGrp="1"/>
          </p:cNvSpPr>
          <p:nvPr>
            <p:ph sz="half" idx="2"/>
          </p:nvPr>
        </p:nvSpPr>
        <p:spPr>
          <a:xfrm>
            <a:off x="5313898" y="2773684"/>
            <a:ext cx="5181600" cy="4351338"/>
          </a:xfrm>
        </p:spPr>
        <p:txBody>
          <a:bodyPr/>
          <a:lstStyle/>
          <a:p>
            <a:r>
              <a:rPr lang="en-GB" dirty="0"/>
              <a:t>Dee </a:t>
            </a:r>
            <a:r>
              <a:rPr lang="en-GB" noProof="1"/>
              <a:t>Dee</a:t>
            </a:r>
            <a:r>
              <a:rPr lang="en-GB" dirty="0"/>
              <a:t> Blanchard</a:t>
            </a:r>
          </a:p>
          <a:p>
            <a:endParaRPr lang="en-GB" dirty="0"/>
          </a:p>
        </p:txBody>
      </p:sp>
    </p:spTree>
    <p:extLst>
      <p:ext uri="{BB962C8B-B14F-4D97-AF65-F5344CB8AC3E}">
        <p14:creationId xmlns:p14="http://schemas.microsoft.com/office/powerpoint/2010/main" val="2317793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A0393-E257-471F-B8B8-22F5598F8313}"/>
              </a:ext>
            </a:extLst>
          </p:cNvPr>
          <p:cNvSpPr>
            <a:spLocks noGrp="1"/>
          </p:cNvSpPr>
          <p:nvPr>
            <p:ph type="title"/>
          </p:nvPr>
        </p:nvSpPr>
        <p:spPr/>
        <p:txBody>
          <a:bodyPr/>
          <a:lstStyle/>
          <a:p>
            <a:pPr algn="ctr"/>
            <a:r>
              <a:rPr lang="cy-GB" b="1" dirty="0"/>
              <a:t>Achosion Enwog </a:t>
            </a:r>
            <a:r>
              <a:rPr lang="en-GB" b="1" dirty="0"/>
              <a:t>/ </a:t>
            </a:r>
            <a:r>
              <a:rPr lang="en-GB" b="1" dirty="0">
                <a:solidFill>
                  <a:schemeClr val="accent6">
                    <a:lumMod val="75000"/>
                  </a:schemeClr>
                </a:solidFill>
              </a:rPr>
              <a:t>Famous cases</a:t>
            </a:r>
            <a:endParaRPr lang="en-US" dirty="0">
              <a:solidFill>
                <a:schemeClr val="accent6">
                  <a:lumMod val="75000"/>
                </a:schemeClr>
              </a:solidFill>
            </a:endParaRPr>
          </a:p>
        </p:txBody>
      </p:sp>
      <p:pic>
        <p:nvPicPr>
          <p:cNvPr id="3074" name="Picture 2" descr="Lacey Spears: Mom Found Guilty of Poisoning Son With Salt Water - ABC News">
            <a:extLst>
              <a:ext uri="{FF2B5EF4-FFF2-40B4-BE49-F238E27FC236}">
                <a16:creationId xmlns:a16="http://schemas.microsoft.com/office/drawing/2014/main" id="{2B0A5FA0-F4A3-44B6-8240-4E656124571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88749" y="2002704"/>
            <a:ext cx="3205194" cy="240080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3E87234D-F08C-47E8-9CB9-0F976F87F27D}"/>
              </a:ext>
            </a:extLst>
          </p:cNvPr>
          <p:cNvSpPr>
            <a:spLocks noGrp="1"/>
          </p:cNvSpPr>
          <p:nvPr>
            <p:ph sz="half" idx="2"/>
          </p:nvPr>
        </p:nvSpPr>
        <p:spPr>
          <a:xfrm>
            <a:off x="4786576" y="2661487"/>
            <a:ext cx="5181600" cy="4351338"/>
          </a:xfrm>
        </p:spPr>
        <p:txBody>
          <a:bodyPr/>
          <a:lstStyle/>
          <a:p>
            <a:r>
              <a:rPr lang="en-GB" dirty="0"/>
              <a:t>Lacey Spears</a:t>
            </a:r>
          </a:p>
          <a:p>
            <a:pPr marL="0" indent="0">
              <a:buNone/>
            </a:pPr>
            <a:endParaRPr lang="en-GB" dirty="0"/>
          </a:p>
        </p:txBody>
      </p:sp>
    </p:spTree>
    <p:extLst>
      <p:ext uri="{BB962C8B-B14F-4D97-AF65-F5344CB8AC3E}">
        <p14:creationId xmlns:p14="http://schemas.microsoft.com/office/powerpoint/2010/main" val="22393478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085EC-6173-A733-CFCA-18EF8C13E72D}"/>
              </a:ext>
            </a:extLst>
          </p:cNvPr>
          <p:cNvSpPr>
            <a:spLocks noGrp="1"/>
          </p:cNvSpPr>
          <p:nvPr>
            <p:ph type="title"/>
          </p:nvPr>
        </p:nvSpPr>
        <p:spPr/>
        <p:txBody>
          <a:bodyPr/>
          <a:lstStyle/>
          <a:p>
            <a:pPr algn="ctr"/>
            <a:r>
              <a:rPr lang="en-GB" b="1" dirty="0">
                <a:cs typeface="Calibri Light"/>
              </a:rPr>
              <a:t>Lacey Spears</a:t>
            </a:r>
          </a:p>
        </p:txBody>
      </p:sp>
      <p:pic>
        <p:nvPicPr>
          <p:cNvPr id="3" name="Online Media 2" title="48 Hours: Lacey Spears Case">
            <a:hlinkClick r:id="" action="ppaction://media"/>
            <a:extLst>
              <a:ext uri="{FF2B5EF4-FFF2-40B4-BE49-F238E27FC236}">
                <a16:creationId xmlns:a16="http://schemas.microsoft.com/office/drawing/2014/main" id="{BBF274F5-9CA0-3A84-4695-721E599DA0A1}"/>
              </a:ext>
            </a:extLst>
          </p:cNvPr>
          <p:cNvPicPr>
            <a:picLocks noRot="1" noChangeAspect="1"/>
          </p:cNvPicPr>
          <p:nvPr>
            <a:videoFile r:link="rId1"/>
          </p:nvPr>
        </p:nvPicPr>
        <p:blipFill>
          <a:blip r:embed="rId3"/>
          <a:stretch>
            <a:fillRect/>
          </a:stretch>
        </p:blipFill>
        <p:spPr>
          <a:xfrm>
            <a:off x="2730501" y="1456393"/>
            <a:ext cx="6473264" cy="3967628"/>
          </a:xfrm>
          <a:prstGeom prst="rect">
            <a:avLst/>
          </a:prstGeom>
        </p:spPr>
      </p:pic>
    </p:spTree>
    <p:extLst>
      <p:ext uri="{BB962C8B-B14F-4D97-AF65-F5344CB8AC3E}">
        <p14:creationId xmlns:p14="http://schemas.microsoft.com/office/powerpoint/2010/main" val="3232242591"/>
      </p:ext>
    </p:extLst>
  </p:cSld>
  <p:clrMapOvr>
    <a:masterClrMapping/>
  </p:clrMapOvr>
</p:sld>
</file>

<file path=ppt/theme/theme1.xml><?xml version="1.0" encoding="utf-8"?>
<a:theme xmlns:a="http://schemas.openxmlformats.org/drawingml/2006/main" name="Single blank uwtsd slid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gle blank uwtsd slide" id="{63B78AFE-6908-47F4-94CA-38BE76BA7FB0}" vid="{D0D6606E-BC62-468E-8BA2-A11261927C46}"/>
    </a:ext>
  </a:extLst>
</a:theme>
</file>

<file path=ppt/theme/theme2.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Blank Powerpoint</Template>
  <TotalTime>0</TotalTime>
  <Words>2209</Words>
  <Application>Microsoft Office PowerPoint</Application>
  <PresentationFormat>Widescreen</PresentationFormat>
  <Paragraphs>236</Paragraphs>
  <Slides>23</Slides>
  <Notes>12</Notes>
  <HiddenSlides>0</HiddenSlides>
  <MMClips>1</MMClips>
  <ScaleCrop>false</ScaleCrop>
  <HeadingPairs>
    <vt:vector size="4" baseType="variant">
      <vt:variant>
        <vt:lpstr>Theme</vt:lpstr>
      </vt:variant>
      <vt:variant>
        <vt:i4>2</vt:i4>
      </vt:variant>
      <vt:variant>
        <vt:lpstr>Slide Titles</vt:lpstr>
      </vt:variant>
      <vt:variant>
        <vt:i4>23</vt:i4>
      </vt:variant>
    </vt:vector>
  </HeadingPairs>
  <TitlesOfParts>
    <vt:vector size="25" baseType="lpstr">
      <vt:lpstr>Single blank uwtsd slide</vt:lpstr>
      <vt:lpstr>UWTSD PP Template (Cream background)</vt:lpstr>
      <vt:lpstr>PowerPoint Presentation</vt:lpstr>
      <vt:lpstr>PowerPoint Presentation</vt:lpstr>
      <vt:lpstr>     Salwch wedi’i ffugio/wedi’i achosi gan eraill</vt:lpstr>
      <vt:lpstr>Fabricated/ Induced Illness</vt:lpstr>
      <vt:lpstr>Diffiniad / Definition</vt:lpstr>
      <vt:lpstr>Cefndir / Background</vt:lpstr>
      <vt:lpstr>Trosolwg / Overview</vt:lpstr>
      <vt:lpstr>Ffeithiau / Facts</vt:lpstr>
      <vt:lpstr>Ffeithiau / Facts</vt:lpstr>
      <vt:lpstr>Ffeithiau / Facts</vt:lpstr>
      <vt:lpstr>Ffeithiau / Facts</vt:lpstr>
      <vt:lpstr>Salwch wedi’i ffugio neu wedi’i achosi gan eraill mwyaf cyffredin Most common induced or fabricated illnesses</vt:lpstr>
      <vt:lpstr>Ffactorau Ysgogol Motivational Factors</vt:lpstr>
      <vt:lpstr>Arwyddion Rhybudd / Warning Signs</vt:lpstr>
      <vt:lpstr>Arwyddion Rhybudd / Warning Signs</vt:lpstr>
      <vt:lpstr>Arwyddion Rhybudd / Warning Signs</vt:lpstr>
      <vt:lpstr>  Ffactorau Risg               Risk Factors</vt:lpstr>
      <vt:lpstr>Effeithiau ar y plentyn /  Effects on the child</vt:lpstr>
      <vt:lpstr>     Rhwystrau i wneud diagnosis / Barriers to diagnosis</vt:lpstr>
      <vt:lpstr>Achosion enwog / Famous cases</vt:lpstr>
      <vt:lpstr>Achosion enwog / Famous cases</vt:lpstr>
      <vt:lpstr>Achosion Enwog / Famous cases</vt:lpstr>
      <vt:lpstr>Lacey Spears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361</cp:revision>
  <dcterms:created xsi:type="dcterms:W3CDTF">2022-05-27T13:58:59Z</dcterms:created>
  <dcterms:modified xsi:type="dcterms:W3CDTF">2023-06-12T09:52:25Z</dcterms:modified>
</cp:coreProperties>
</file>