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307" r:id="rId2"/>
    <p:sldId id="296" r:id="rId3"/>
    <p:sldId id="304" r:id="rId4"/>
    <p:sldId id="293" r:id="rId5"/>
    <p:sldId id="306" r:id="rId6"/>
    <p:sldId id="298" r:id="rId7"/>
    <p:sldId id="295" r:id="rId8"/>
    <p:sldId id="297" r:id="rId9"/>
    <p:sldId id="299" r:id="rId10"/>
    <p:sldId id="300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9D745"/>
    <a:srgbClr val="000099"/>
    <a:srgbClr val="00007A"/>
    <a:srgbClr val="0A1C74"/>
    <a:srgbClr val="0000FF"/>
    <a:srgbClr val="21147E"/>
    <a:srgbClr val="00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451" autoAdjust="0"/>
    <p:restoredTop sz="94000" autoAdjust="0"/>
  </p:normalViewPr>
  <p:slideViewPr>
    <p:cSldViewPr>
      <p:cViewPr>
        <p:scale>
          <a:sx n="78" d="100"/>
          <a:sy n="78" d="100"/>
        </p:scale>
        <p:origin x="1224" y="1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400" d="100"/>
        <a:sy n="400" d="100"/>
      </p:scale>
      <p:origin x="0" y="0"/>
    </p:cViewPr>
  </p:sorterViewPr>
  <p:notesViewPr>
    <p:cSldViewPr>
      <p:cViewPr varScale="1">
        <p:scale>
          <a:sx n="88" d="100"/>
          <a:sy n="88" d="100"/>
        </p:scale>
        <p:origin x="-3870" y="-108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notesMaster" Target="notesMasters/notesMaster1.xml"/><Relationship Id="rId13" Type="http://schemas.openxmlformats.org/officeDocument/2006/relationships/handoutMaster" Target="handoutMasters/handoutMaster1.xml"/><Relationship Id="rId14" Type="http://schemas.openxmlformats.org/officeDocument/2006/relationships/presProps" Target="presProps.xml"/><Relationship Id="rId15" Type="http://schemas.openxmlformats.org/officeDocument/2006/relationships/viewProps" Target="viewProps.xml"/><Relationship Id="rId16" Type="http://schemas.openxmlformats.org/officeDocument/2006/relationships/theme" Target="theme/theme1.xml"/><Relationship Id="rId1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A4B50F-8BED-4FDA-90BF-20CF991403C2}" type="datetimeFigureOut">
              <a:rPr lang="en-US" smtClean="0"/>
              <a:pPr/>
              <a:t>3/29/18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093064-BA23-4FE9-A9F4-51279484EA4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2136363"/>
      </p:ext>
    </p:extLst>
  </p:cSld>
  <p:clrMap bg1="lt1" tx1="dk1" bg2="lt2" tx2="dk2" accent1="accent1" accent2="accent2" accent3="accent3" accent4="accent4" accent5="accent5" accent6="accent6" hlink="hlink" folHlink="folHlink"/>
  <p:hf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0230B5-D6D2-49CF-96AD-60C3DB9BCEFD}" type="datetimeFigureOut">
              <a:rPr lang="en-US" smtClean="0"/>
              <a:pPr/>
              <a:t>3/29/18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652C21-8F44-44D1-B8B4-F6E94130AEC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6678307"/>
      </p:ext>
    </p:extLst>
  </p:cSld>
  <p:clrMap bg1="lt1" tx1="dk1" bg2="lt2" tx2="dk2" accent1="accent1" accent2="accent2" accent3="accent3" accent4="accent4" accent5="accent5" accent6="accent6" hlink="hlink" folHlink="folHlink"/>
  <p:hf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A652C21-8F44-44D1-B8B4-F6E94130AECC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28656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A652C21-8F44-44D1-B8B4-F6E94130AECC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14368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 smtClean="0"/>
          </a:p>
          <a:p>
            <a:endParaRPr lang="en-US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A652C21-8F44-44D1-B8B4-F6E94130AECC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78112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A652C21-8F44-44D1-B8B4-F6E94130AECC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0563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A652C21-8F44-44D1-B8B4-F6E94130AECC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03116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4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4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4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347B43-2B77-4422-81EE-DCC2BEB5E4A1}" type="datetime1">
              <a:rPr lang="en-US" smtClean="0"/>
              <a:pPr/>
              <a:t>3/29/18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April 2013, Thomas Elias, Alison Tardie, Brandon Plourde, Loren Plourde, UMFK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7703-B9F3-4ED1-8882-2ADC03A8157B}" type="datetime1">
              <a:rPr lang="en-US" smtClean="0"/>
              <a:pPr/>
              <a:t>3/29/18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April 2013, Thomas Elias, Alison Tardie, Brandon Plourde, Loren Plourde, UMFK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F757F-44DD-41E4-8049-8D00EC1A805A}" type="datetime1">
              <a:rPr lang="en-US" smtClean="0"/>
              <a:pPr/>
              <a:t>3/29/18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April 2013, Thomas Elias, Alison Tardie, Brandon Plourde, Loren Plourde, UMFK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3E73B-23CF-47E6-BEA8-2DA20FFBB486}" type="datetime1">
              <a:rPr lang="en-US" smtClean="0"/>
              <a:pPr/>
              <a:t>3/29/18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April 2013, Thomas Elias, Alison Tardie, Brandon Plourde, Loren Plourde, UMFK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3B02E-1E56-4DB0-9164-3B33E8B50731}" type="datetime1">
              <a:rPr lang="en-US" smtClean="0"/>
              <a:pPr/>
              <a:t>3/29/18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April 2013, Thomas Elias, Alison Tardie, Brandon Plourde, Loren Plourde, UMFK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066800"/>
          </a:xfrm>
          <a:solidFill>
            <a:srgbClr val="00007A"/>
          </a:solidFill>
        </p:spPr>
        <p:txBody>
          <a:bodyPr/>
          <a:lstStyle>
            <a:lvl1pPr>
              <a:defRPr b="0" cap="none" spc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39F05-08E5-4F03-987B-42DA4E6A9E67}" type="datetime1">
              <a:rPr lang="en-US" smtClean="0"/>
              <a:pPr/>
              <a:t>3/29/18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April 2013, Thomas Elias, Alison Tardie, Brandon Plourde, Loren Plourde, UMFK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1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6324600"/>
            <a:ext cx="14668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47800" y="0"/>
            <a:ext cx="6300788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 userDrawn="1"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96200" y="0"/>
            <a:ext cx="1447799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 userDrawn="1"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15240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2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066800"/>
          </a:xfrm>
          <a:solidFill>
            <a:srgbClr val="00007A"/>
          </a:solidFill>
        </p:spPr>
        <p:txBody>
          <a:bodyPr/>
          <a:lstStyle>
            <a:lvl1pPr>
              <a:defRPr b="0" cap="none" spc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48A18-83AA-4E56-B023-9D86665EE9DD}" type="datetime1">
              <a:rPr lang="en-US" smtClean="0"/>
              <a:pPr/>
              <a:t>3/29/18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April 2013, Thomas Elias, Alison Tardie, Brandon Plourde, Loren Plourde, UMFK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1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6324600"/>
            <a:ext cx="14668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47800" y="0"/>
            <a:ext cx="6300788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 userDrawn="1"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96200" y="0"/>
            <a:ext cx="1447799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 userDrawn="1"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15240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066800"/>
          </a:xfrm>
          <a:solidFill>
            <a:srgbClr val="00007A"/>
          </a:solidFill>
        </p:spPr>
        <p:txBody>
          <a:bodyPr/>
          <a:lstStyle>
            <a:lvl1pPr>
              <a:defRPr b="0" cap="none" spc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DB334-3243-448A-A508-2CFC90992C5C}" type="datetime1">
              <a:rPr lang="en-US" smtClean="0"/>
              <a:pPr/>
              <a:t>3/29/18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April 2013, Thomas Elias, Alison Tardie, Brandon Plourde, Loren Plourde, UMFK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1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6324600"/>
            <a:ext cx="14668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47800" y="0"/>
            <a:ext cx="6300788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 userDrawn="1"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96200" y="0"/>
            <a:ext cx="1447799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 userDrawn="1"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15240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3A319-0242-4426-A594-D980CD2D79C8}" type="datetime1">
              <a:rPr lang="en-US" smtClean="0"/>
              <a:pPr/>
              <a:t>3/29/18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April 2013, Thomas Elias, Alison Tardie, Brandon Plourde, Loren Plourde, UMFK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CF400-F519-4F0A-9552-04E033CB14E9}" type="datetime1">
              <a:rPr lang="en-US" smtClean="0"/>
              <a:pPr/>
              <a:t>3/29/18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April 2013, Thomas Elias, Alison Tardie, Brandon Plourde, Loren Plourde, UMFK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CB3DA-9AD8-41C7-BD93-D87559FF0168}" type="datetime1">
              <a:rPr lang="en-US" smtClean="0"/>
              <a:pPr/>
              <a:t>3/29/18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April 2013, Thomas Elias, Alison Tardie, Brandon Plourde, Loren Plourde, UMFK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2013E-194C-415B-967D-75F349258EA9}" type="datetime1">
              <a:rPr lang="en-US" smtClean="0"/>
              <a:pPr/>
              <a:t>3/29/18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April 2013, Thomas Elias, Alison Tardie, Brandon Plourde, Loren Plourde, UMFK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4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 l="-18000" r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EF3260-7AAC-4EB5-8830-40DC06283EAE}" type="datetime1">
              <a:rPr lang="en-US" smtClean="0"/>
              <a:pPr/>
              <a:t>3/29/18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fr-FR"/>
              <a:t>April 2013, Thomas Elias, Alison Tardie, Brandon Plourde, Loren Plourde, UMFK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83E011-B0C3-4FFB-90C7-83A2EC22744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62" r:id="rId7"/>
    <p:sldLayoutId id="2147483661" r:id="rId8"/>
    <p:sldLayoutId id="2147483656" r:id="rId9"/>
    <p:sldLayoutId id="2147483657" r:id="rId10"/>
    <p:sldLayoutId id="2147483658" r:id="rId11"/>
    <p:sldLayoutId id="2147483659" r:id="rId12"/>
  </p:sldLayoutIdLst>
  <p:transition/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smtClean="0"/>
              <a:t>April 2013, Thomas Elias, Alison Tardie, Brandon Plourde, Loren Plourde, UMFK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1</a:t>
            </a:fld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="" xmlns:a16="http://schemas.microsoft.com/office/drawing/2014/main" id="{9D1B3349-C176-EB48-BC53-EB3EFB46425E}"/>
              </a:ext>
            </a:extLst>
          </p:cNvPr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00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="" xmlns:a16="http://schemas.microsoft.com/office/drawing/2014/main" id="{0FD37A56-C387-454E-86F3-D70B6C6BC7E1}"/>
              </a:ext>
            </a:extLst>
          </p:cNvPr>
          <p:cNvSpPr txBox="1"/>
          <p:nvPr/>
        </p:nvSpPr>
        <p:spPr>
          <a:xfrm>
            <a:off x="76200" y="39469"/>
            <a:ext cx="60145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>
                <a:solidFill>
                  <a:srgbClr val="F9D745"/>
                </a:solidFill>
              </a:rPr>
              <a:t>Ryanair - Strategy Formulation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333"/>
          <a:stretch/>
        </p:blipFill>
        <p:spPr>
          <a:xfrm>
            <a:off x="0" y="914400"/>
            <a:ext cx="91440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3684"/>
      </p:ext>
    </p:extLst>
  </p:cSld>
  <p:clrMapOvr>
    <a:masterClrMapping/>
  </p:clrMapOvr>
  <p:transition advTm="45107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="" xmlns:a16="http://schemas.microsoft.com/office/drawing/2014/main" id="{B8C00B39-2D40-754C-B39F-8EB1163E8950}"/>
              </a:ext>
            </a:extLst>
          </p:cNvPr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00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sz="3600" b="1" dirty="0">
                <a:latin typeface="+mn-lt"/>
              </a:rPr>
              <a:t>What exactly is the Strategy Formulation </a:t>
            </a:r>
            <a:r>
              <a:rPr lang="en-US" sz="3600" b="1" dirty="0" smtClean="0">
                <a:latin typeface="+mn-lt"/>
              </a:rPr>
              <a:t>Framework?</a:t>
            </a:r>
            <a:endParaRPr lang="en-US" sz="3600" b="1" dirty="0">
              <a:latin typeface="+mn-lt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990600" y="2364136"/>
            <a:ext cx="7467600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spcAft>
                <a:spcPts val="0"/>
              </a:spcAft>
              <a:buFont typeface="Symbol" charset="2"/>
              <a:buChar char=""/>
            </a:pPr>
            <a:r>
              <a:rPr lang="en-US" sz="2400" dirty="0">
                <a:solidFill>
                  <a:srgbClr val="000000"/>
                </a:solidFill>
                <a:latin typeface="Calibri" charset="0"/>
                <a:ea typeface="Times New Roman" charset="0"/>
                <a:cs typeface="Times New Roman" charset="0"/>
              </a:rPr>
              <a:t>A strategy is a broad plan developed by an organization to take it from where it is to where it wants to be. </a:t>
            </a:r>
            <a:endParaRPr lang="en-US" sz="2400" dirty="0" smtClean="0">
              <a:solidFill>
                <a:srgbClr val="000000"/>
              </a:solidFill>
              <a:latin typeface="Calibri" charset="0"/>
              <a:ea typeface="Times New Roman" charset="0"/>
              <a:cs typeface="Times New Roman" charset="0"/>
            </a:endParaRPr>
          </a:p>
          <a:p>
            <a:pPr lvl="0">
              <a:spcAft>
                <a:spcPts val="0"/>
              </a:spcAft>
            </a:pPr>
            <a:endParaRPr lang="en-US" sz="2400" dirty="0">
              <a:latin typeface="Calibri" charset="0"/>
              <a:ea typeface="Calibri" charset="0"/>
              <a:cs typeface="Times New Roman" charset="0"/>
            </a:endParaRPr>
          </a:p>
          <a:p>
            <a:pPr marL="342900" lvl="0" indent="-342900">
              <a:spcAft>
                <a:spcPts val="0"/>
              </a:spcAft>
              <a:buFont typeface="Symbol" charset="2"/>
              <a:buChar char=""/>
            </a:pPr>
            <a:r>
              <a:rPr lang="en-US" sz="2400" dirty="0">
                <a:solidFill>
                  <a:srgbClr val="000000"/>
                </a:solidFill>
                <a:latin typeface="Calibri" charset="0"/>
                <a:ea typeface="Times New Roman" charset="0"/>
                <a:cs typeface="Times New Roman" charset="0"/>
              </a:rPr>
              <a:t>A well-designed strategy will help an organization reach its maximum level of effectiveness in reaching its goals while constantly allowing it to monitor its environment to adapt the strategy as necessary. </a:t>
            </a:r>
            <a:endParaRPr lang="en-US" sz="2400" dirty="0" smtClean="0">
              <a:solidFill>
                <a:srgbClr val="000000"/>
              </a:solidFill>
              <a:latin typeface="Calibri" charset="0"/>
              <a:ea typeface="Times New Roman" charset="0"/>
              <a:cs typeface="Times New Roman" charset="0"/>
            </a:endParaRPr>
          </a:p>
          <a:p>
            <a:pPr lvl="0">
              <a:spcAft>
                <a:spcPts val="0"/>
              </a:spcAft>
            </a:pPr>
            <a:endParaRPr lang="en-US" sz="2400" dirty="0">
              <a:latin typeface="Calibri" charset="0"/>
              <a:ea typeface="Calibri" charset="0"/>
              <a:cs typeface="Times New Roman" charset="0"/>
            </a:endParaRPr>
          </a:p>
          <a:p>
            <a:pPr marL="342900" lvl="0" indent="-342900">
              <a:spcAft>
                <a:spcPts val="0"/>
              </a:spcAft>
              <a:buFont typeface="Symbol" charset="2"/>
              <a:buChar char=""/>
            </a:pPr>
            <a:r>
              <a:rPr lang="en-US" sz="2400" dirty="0">
                <a:solidFill>
                  <a:srgbClr val="000000"/>
                </a:solidFill>
                <a:latin typeface="Calibri" charset="0"/>
                <a:ea typeface="Times New Roman" charset="0"/>
                <a:cs typeface="Times New Roman" charset="0"/>
              </a:rPr>
              <a:t>Strategy formulation is the process of developing the strategy.</a:t>
            </a:r>
            <a:endParaRPr lang="en-US" sz="2400" dirty="0">
              <a:latin typeface="Calibri" charset="0"/>
              <a:ea typeface="Calibri" charset="0"/>
              <a:cs typeface="Times New Roman" charset="0"/>
            </a:endParaRPr>
          </a:p>
          <a:p>
            <a:pPr>
              <a:spcAft>
                <a:spcPts val="0"/>
              </a:spcAft>
            </a:pPr>
            <a:r>
              <a:rPr lang="cy-GB" sz="2400" dirty="0">
                <a:solidFill>
                  <a:srgbClr val="000000"/>
                </a:solidFill>
                <a:latin typeface="Calibri" charset="0"/>
                <a:ea typeface="Calibri" charset="0"/>
                <a:cs typeface="Times New Roman" charset="0"/>
              </a:rPr>
              <a:t> </a:t>
            </a:r>
            <a:endParaRPr lang="en-US" sz="2400" dirty="0">
              <a:effectLst/>
              <a:latin typeface="Calibri" charset="0"/>
              <a:ea typeface="Calibri" charset="0"/>
              <a:cs typeface="Times New Roman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15071" y="6219038"/>
            <a:ext cx="5881738" cy="6001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 smtClean="0"/>
              <a:t>Source: </a:t>
            </a:r>
            <a:r>
              <a:rPr lang="en-US" sz="1100" dirty="0" err="1" smtClean="0"/>
              <a:t>Grimsley</a:t>
            </a:r>
            <a:r>
              <a:rPr lang="en-US" sz="1100" dirty="0" smtClean="0"/>
              <a:t>, S. </a:t>
            </a:r>
            <a:r>
              <a:rPr lang="en-US" sz="1100" i="1" dirty="0" smtClean="0"/>
              <a:t>Strategy Formulation: Definition, Model &amp; Process.</a:t>
            </a:r>
          </a:p>
          <a:p>
            <a:r>
              <a:rPr lang="en-US" sz="1100" dirty="0" smtClean="0"/>
              <a:t>Available: https://</a:t>
            </a:r>
            <a:r>
              <a:rPr lang="en-US" sz="1100" dirty="0" err="1" smtClean="0"/>
              <a:t>study.com</a:t>
            </a:r>
            <a:r>
              <a:rPr lang="en-US" sz="1100" dirty="0" smtClean="0"/>
              <a:t>/academy/lesson/strategy-formulation-definition-model-</a:t>
            </a:r>
            <a:r>
              <a:rPr lang="en-US" sz="1100" dirty="0" err="1" smtClean="0"/>
              <a:t>process.html</a:t>
            </a:r>
            <a:r>
              <a:rPr lang="en-US" sz="1100" dirty="0" smtClean="0"/>
              <a:t>. </a:t>
            </a:r>
          </a:p>
          <a:p>
            <a:r>
              <a:rPr lang="en-US" sz="1100" dirty="0" smtClean="0"/>
              <a:t>Last accessed 28th Mar 2018.</a:t>
            </a:r>
            <a:endParaRPr lang="en-US" sz="1100" dirty="0"/>
          </a:p>
        </p:txBody>
      </p:sp>
    </p:spTree>
  </p:cSld>
  <p:clrMapOvr>
    <a:masterClrMapping/>
  </p:clrMapOvr>
  <p:transition advTm="45019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85800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b="1" dirty="0"/>
              <a:t>Possible Strategies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="" xmlns:a16="http://schemas.microsoft.com/office/drawing/2014/main" id="{DB986FB3-B6D7-BE4E-8671-38760334D6EF}"/>
              </a:ext>
            </a:extLst>
          </p:cNvPr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00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C7B786BE-48DE-574B-9E5B-621C7C7D5D5B}"/>
              </a:ext>
            </a:extLst>
          </p:cNvPr>
          <p:cNvSpPr txBox="1"/>
          <p:nvPr/>
        </p:nvSpPr>
        <p:spPr>
          <a:xfrm>
            <a:off x="76200" y="39469"/>
            <a:ext cx="60145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>
                <a:solidFill>
                  <a:srgbClr val="F9D745"/>
                </a:solidFill>
              </a:rPr>
              <a:t>Ryanair - Strategy Formulation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295400" y="1752600"/>
            <a:ext cx="6477000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US" sz="2400" dirty="0" smtClean="0"/>
              <a:t>Offering Low Fares</a:t>
            </a:r>
          </a:p>
          <a:p>
            <a:pPr marL="285750" indent="-285750">
              <a:buFont typeface="Arial" charset="0"/>
              <a:buChar char="•"/>
            </a:pPr>
            <a:r>
              <a:rPr lang="en-US" sz="2400" dirty="0" smtClean="0"/>
              <a:t>Frequent point-to-point flights on short-haul routes</a:t>
            </a:r>
          </a:p>
          <a:p>
            <a:pPr marL="285750" indent="-285750">
              <a:buFont typeface="Arial" charset="0"/>
              <a:buChar char="•"/>
            </a:pPr>
            <a:r>
              <a:rPr lang="en-US" sz="2400" dirty="0" smtClean="0"/>
              <a:t>Choice of Routes</a:t>
            </a:r>
          </a:p>
          <a:p>
            <a:pPr marL="285750" indent="-285750">
              <a:buFont typeface="Arial" charset="0"/>
              <a:buChar char="•"/>
            </a:pPr>
            <a:r>
              <a:rPr lang="en-US" sz="2400" dirty="0" smtClean="0"/>
              <a:t>Low operating cost:</a:t>
            </a:r>
          </a:p>
          <a:p>
            <a:r>
              <a:rPr lang="en-US" sz="2400" dirty="0"/>
              <a:t>	</a:t>
            </a:r>
            <a:r>
              <a:rPr lang="en-US" sz="2400" dirty="0" smtClean="0"/>
              <a:t>-Aircraft equipment cost</a:t>
            </a:r>
          </a:p>
          <a:p>
            <a:r>
              <a:rPr lang="en-US" sz="2400" dirty="0"/>
              <a:t>	</a:t>
            </a:r>
            <a:r>
              <a:rPr lang="en-US" sz="2400" dirty="0" smtClean="0"/>
              <a:t>-Personnel expenses</a:t>
            </a:r>
          </a:p>
          <a:p>
            <a:r>
              <a:rPr lang="en-US" sz="2400" dirty="0"/>
              <a:t>	</a:t>
            </a:r>
            <a:r>
              <a:rPr lang="en-US" sz="2400" dirty="0" smtClean="0"/>
              <a:t>-Customer service</a:t>
            </a:r>
          </a:p>
          <a:p>
            <a:r>
              <a:rPr lang="en-US" sz="2400" dirty="0"/>
              <a:t>	</a:t>
            </a:r>
            <a:r>
              <a:rPr lang="en-US" sz="2400" dirty="0" smtClean="0"/>
              <a:t>-Airport access fee</a:t>
            </a:r>
          </a:p>
          <a:p>
            <a:pPr marL="285750" indent="-285750">
              <a:buFont typeface="Arial" charset="0"/>
              <a:buChar char="•"/>
            </a:pPr>
            <a:r>
              <a:rPr lang="en-US" sz="2400" dirty="0" smtClean="0"/>
              <a:t>Maximize the use of internet</a:t>
            </a:r>
          </a:p>
          <a:p>
            <a:pPr marL="285750" indent="-285750">
              <a:buFont typeface="Arial" charset="0"/>
              <a:buChar char="•"/>
            </a:pPr>
            <a:r>
              <a:rPr lang="en-US" sz="2400" dirty="0" smtClean="0"/>
              <a:t>Commitment to safety and quality maintenance</a:t>
            </a:r>
            <a:endParaRPr lang="en-US" sz="2400" dirty="0"/>
          </a:p>
          <a:p>
            <a:pPr marL="285750" indent="-285750">
              <a:buFont typeface="Arial" charset="0"/>
              <a:buChar char="•"/>
            </a:pPr>
            <a:r>
              <a:rPr lang="en-US" sz="2400" dirty="0" smtClean="0"/>
              <a:t>Focused criteria for growth</a:t>
            </a:r>
          </a:p>
          <a:p>
            <a:pPr marL="285750" indent="-285750">
              <a:buFont typeface="Arial" charset="0"/>
              <a:buChar char="•"/>
            </a:pPr>
            <a:endParaRPr lang="en-US" dirty="0" smtClean="0"/>
          </a:p>
        </p:txBody>
      </p:sp>
    </p:spTree>
  </p:cSld>
  <p:clrMapOvr>
    <a:masterClrMapping/>
  </p:clrMapOvr>
  <p:transition advTm="45081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85800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en-US" sz="3600" b="1" dirty="0"/>
              <a:t>SWOT Matrix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3506856"/>
            <a:ext cx="8382000" cy="2697163"/>
          </a:xfrm>
          <a:ln>
            <a:solidFill>
              <a:srgbClr val="FFC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>
              <a:buNone/>
            </a:pPr>
            <a:r>
              <a:rPr lang="en-US" sz="2100" b="1" dirty="0"/>
              <a:t>Weaknesses</a:t>
            </a:r>
          </a:p>
          <a:p>
            <a:pPr marL="457200" indent="-457200">
              <a:buAutoNum type="arabicPeriod"/>
            </a:pPr>
            <a:r>
              <a:rPr lang="en-US" sz="1800" dirty="0"/>
              <a:t>Reputation for poor customer service and unfair pricing</a:t>
            </a:r>
          </a:p>
          <a:p>
            <a:pPr marL="457200" indent="-457200">
              <a:buAutoNum type="arabicPeriod"/>
            </a:pPr>
            <a:r>
              <a:rPr lang="en-US" sz="1800" dirty="0"/>
              <a:t>Primarily used for leisure travel so any incidents could lead to cancellations and loss (e.g. aftermath of terror incidents). </a:t>
            </a:r>
          </a:p>
          <a:p>
            <a:pPr marL="457200" indent="-457200">
              <a:buAutoNum type="arabicPeriod"/>
            </a:pPr>
            <a:r>
              <a:rPr lang="en-US" sz="1800" dirty="0"/>
              <a:t>No diversification into freight or logistics so exposed by only transporting leisure travelers.</a:t>
            </a:r>
          </a:p>
          <a:p>
            <a:pPr marL="457200" indent="-457200">
              <a:buAutoNum type="arabicPeriod"/>
            </a:pPr>
            <a:r>
              <a:rPr lang="en-US" sz="1800" dirty="0"/>
              <a:t>Risks due to Brexit but annual report says Ryanair will steer its growth to continental Europe to address the risk. </a:t>
            </a:r>
            <a:endParaRPr lang="en-US" sz="2000" dirty="0"/>
          </a:p>
        </p:txBody>
      </p:sp>
      <p:sp>
        <p:nvSpPr>
          <p:cNvPr id="5" name="TextBox 4"/>
          <p:cNvSpPr txBox="1"/>
          <p:nvPr/>
        </p:nvSpPr>
        <p:spPr>
          <a:xfrm>
            <a:off x="381000" y="1475531"/>
            <a:ext cx="8382000" cy="2031325"/>
          </a:xfrm>
          <a:prstGeom prst="rect">
            <a:avLst/>
          </a:prstGeom>
          <a:ln>
            <a:solidFill>
              <a:srgbClr val="FFC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b="1" dirty="0"/>
              <a:t>Strengths</a:t>
            </a:r>
            <a:endParaRPr lang="en-US" dirty="0"/>
          </a:p>
          <a:p>
            <a:pPr marL="342900" lvl="0" indent="-342900">
              <a:buFont typeface="+mj-lt"/>
              <a:buAutoNum type="arabicPeriod"/>
            </a:pPr>
            <a:r>
              <a:rPr lang="en-US" dirty="0"/>
              <a:t>First airline in Europe following low-cost business model – has expertise. 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US" dirty="0"/>
              <a:t>Carries more passengers than any other airline in Europe – economies of scale due to large presence means can keep ticket prices low.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US" dirty="0"/>
              <a:t>Online ticket reservations – keep costs low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US" dirty="0"/>
              <a:t>Stable financial performance enables new growth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US" dirty="0" smtClean="0"/>
              <a:t>Large </a:t>
            </a:r>
            <a:r>
              <a:rPr lang="en-US" dirty="0"/>
              <a:t>airline so effective bargaining power.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="" xmlns:a16="http://schemas.microsoft.com/office/drawing/2014/main" id="{9D1B3349-C176-EB48-BC53-EB3EFB46425E}"/>
              </a:ext>
            </a:extLst>
          </p:cNvPr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00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="" xmlns:a16="http://schemas.microsoft.com/office/drawing/2014/main" id="{0FD37A56-C387-454E-86F3-D70B6C6BC7E1}"/>
              </a:ext>
            </a:extLst>
          </p:cNvPr>
          <p:cNvSpPr txBox="1"/>
          <p:nvPr/>
        </p:nvSpPr>
        <p:spPr>
          <a:xfrm>
            <a:off x="76200" y="39469"/>
            <a:ext cx="60145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>
                <a:solidFill>
                  <a:srgbClr val="F9D745"/>
                </a:solidFill>
              </a:rPr>
              <a:t>Ryanair - Strategy Formulation</a:t>
            </a:r>
          </a:p>
        </p:txBody>
      </p:sp>
    </p:spTree>
  </p:cSld>
  <p:clrMapOvr>
    <a:masterClrMapping/>
  </p:clrMapOvr>
  <p:transition advTm="44673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85800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en-US" sz="3600" b="1" dirty="0"/>
              <a:t>SWOT Matrix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3852" y="3875038"/>
            <a:ext cx="8382000" cy="2308325"/>
          </a:xfrm>
          <a:ln>
            <a:solidFill>
              <a:srgbClr val="FFC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>
              <a:buNone/>
            </a:pPr>
            <a:r>
              <a:rPr lang="en-US" sz="2100" b="1" dirty="0"/>
              <a:t>Threats :</a:t>
            </a:r>
          </a:p>
          <a:p>
            <a:pPr marL="457200" indent="-457200">
              <a:buAutoNum type="arabicPeriod"/>
            </a:pPr>
            <a:r>
              <a:rPr lang="en-US" sz="1800" dirty="0"/>
              <a:t>Fuel prices and taxes</a:t>
            </a:r>
          </a:p>
          <a:p>
            <a:pPr marL="457200" indent="-457200">
              <a:buAutoNum type="arabicPeriod"/>
            </a:pPr>
            <a:r>
              <a:rPr lang="en-US" sz="1800" dirty="0"/>
              <a:t>Demand for aviation (in light of global events e.g. terror attacks)</a:t>
            </a:r>
          </a:p>
          <a:p>
            <a:pPr marL="457200" indent="-457200">
              <a:buAutoNum type="arabicPeriod"/>
            </a:pPr>
            <a:r>
              <a:rPr lang="en-US" sz="1800" dirty="0"/>
              <a:t>Exchange rates</a:t>
            </a:r>
          </a:p>
          <a:p>
            <a:pPr marL="457200" indent="-457200">
              <a:buAutoNum type="arabicPeriod"/>
            </a:pPr>
            <a:r>
              <a:rPr lang="en-US" sz="1800" dirty="0"/>
              <a:t>Increasing ageing population across Europe – people aged 80+ unlikely to travel. </a:t>
            </a:r>
          </a:p>
          <a:p>
            <a:pPr marL="457200" indent="-457200">
              <a:buAutoNum type="arabicPeriod"/>
            </a:pPr>
            <a:r>
              <a:rPr lang="en-US" sz="1800" dirty="0"/>
              <a:t>Competition from other airlines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63013" y="1432365"/>
            <a:ext cx="8382000" cy="2308324"/>
          </a:xfrm>
          <a:prstGeom prst="rect">
            <a:avLst/>
          </a:prstGeom>
          <a:ln>
            <a:solidFill>
              <a:srgbClr val="FFC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b="1" dirty="0"/>
              <a:t>Opportunities </a:t>
            </a:r>
            <a:endParaRPr lang="en-US" dirty="0"/>
          </a:p>
          <a:p>
            <a:pPr marL="342900" lvl="0" indent="-342900">
              <a:buFont typeface="+mj-lt"/>
              <a:buAutoNum type="arabicPeriod"/>
            </a:pPr>
            <a:r>
              <a:rPr lang="en-US" dirty="0"/>
              <a:t>Aircraft orders delivered over next 10 years will strengthen market position in Europe.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US" dirty="0"/>
              <a:t>New state of the art aircraft will reduce fuel consumption and environmental impact.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US" dirty="0"/>
              <a:t>Current transatlantic flights not following low-cost business model – could be an opportunity for Ryanair.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US" dirty="0"/>
              <a:t>Company-wide </a:t>
            </a:r>
            <a:r>
              <a:rPr lang="en-US" dirty="0" smtClean="0"/>
              <a:t>program </a:t>
            </a:r>
            <a:r>
              <a:rPr lang="en-US" dirty="0"/>
              <a:t>to improve customer service. 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="" xmlns:a16="http://schemas.microsoft.com/office/drawing/2014/main" id="{9D1B3349-C176-EB48-BC53-EB3EFB46425E}"/>
              </a:ext>
            </a:extLst>
          </p:cNvPr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00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="" xmlns:a16="http://schemas.microsoft.com/office/drawing/2014/main" id="{0FD37A56-C387-454E-86F3-D70B6C6BC7E1}"/>
              </a:ext>
            </a:extLst>
          </p:cNvPr>
          <p:cNvSpPr txBox="1"/>
          <p:nvPr/>
        </p:nvSpPr>
        <p:spPr>
          <a:xfrm>
            <a:off x="76200" y="39469"/>
            <a:ext cx="60145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>
                <a:solidFill>
                  <a:srgbClr val="F9D745"/>
                </a:solidFill>
              </a:rPr>
              <a:t>Ryanair - Strategy Formulation</a:t>
            </a:r>
          </a:p>
        </p:txBody>
      </p:sp>
    </p:spTree>
    <p:extLst>
      <p:ext uri="{BB962C8B-B14F-4D97-AF65-F5344CB8AC3E}">
        <p14:creationId xmlns:p14="http://schemas.microsoft.com/office/powerpoint/2010/main" val="3619325046"/>
      </p:ext>
    </p:extLst>
  </p:cSld>
  <p:clrMapOvr>
    <a:masterClrMapping/>
  </p:clrMapOvr>
  <p:transition advTm="45164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2714" y="957436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b="1" dirty="0" smtClean="0"/>
              <a:t>Boston Matrix </a:t>
            </a:r>
            <a:r>
              <a:rPr lang="en-US" sz="3600" b="1" dirty="0"/>
              <a:t>Analysis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="" xmlns:a16="http://schemas.microsoft.com/office/drawing/2014/main" id="{01A3DD3B-5B2B-1548-9B47-A336F5DD22E7}"/>
              </a:ext>
            </a:extLst>
          </p:cNvPr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00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="" xmlns:a16="http://schemas.microsoft.com/office/drawing/2014/main" id="{51A5613D-3997-5947-8DF2-A9572D32CEBB}"/>
              </a:ext>
            </a:extLst>
          </p:cNvPr>
          <p:cNvSpPr txBox="1"/>
          <p:nvPr/>
        </p:nvSpPr>
        <p:spPr>
          <a:xfrm>
            <a:off x="76200" y="39469"/>
            <a:ext cx="60145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>
                <a:solidFill>
                  <a:srgbClr val="F9D745"/>
                </a:solidFill>
              </a:rPr>
              <a:t>Ryanair - Strategy Formulation</a:t>
            </a:r>
          </a:p>
        </p:txBody>
      </p:sp>
      <p:cxnSp>
        <p:nvCxnSpPr>
          <p:cNvPr id="10" name="Straight Arrow Connector 9"/>
          <p:cNvCxnSpPr/>
          <p:nvPr/>
        </p:nvCxnSpPr>
        <p:spPr>
          <a:xfrm flipV="1">
            <a:off x="1828800" y="2286000"/>
            <a:ext cx="0" cy="32004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10"/>
          <p:cNvSpPr/>
          <p:nvPr/>
        </p:nvSpPr>
        <p:spPr>
          <a:xfrm>
            <a:off x="1905000" y="2286000"/>
            <a:ext cx="5334000" cy="3124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Arrow Connector 12"/>
          <p:cNvCxnSpPr/>
          <p:nvPr/>
        </p:nvCxnSpPr>
        <p:spPr>
          <a:xfrm>
            <a:off x="1828800" y="5486400"/>
            <a:ext cx="541020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>
            <a:stCxn id="11" idx="0"/>
            <a:endCxn id="11" idx="2"/>
          </p:cNvCxnSpPr>
          <p:nvPr/>
        </p:nvCxnSpPr>
        <p:spPr>
          <a:xfrm>
            <a:off x="4572000" y="2286000"/>
            <a:ext cx="0" cy="3124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>
            <a:stCxn id="11" idx="3"/>
            <a:endCxn id="11" idx="1"/>
          </p:cNvCxnSpPr>
          <p:nvPr/>
        </p:nvCxnSpPr>
        <p:spPr>
          <a:xfrm flipH="1">
            <a:off x="1905000" y="3848100"/>
            <a:ext cx="5334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Rectangle 20"/>
          <p:cNvSpPr/>
          <p:nvPr/>
        </p:nvSpPr>
        <p:spPr>
          <a:xfrm>
            <a:off x="2585309" y="2209800"/>
            <a:ext cx="1306383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y-GB" sz="4400" b="0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Stars</a:t>
            </a:r>
            <a:endParaRPr lang="cy-GB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1905000" y="3743921"/>
            <a:ext cx="2621487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y-GB" sz="4400" b="0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Cash Cows</a:t>
            </a:r>
            <a:endParaRPr lang="cy-GB" sz="4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3" name="Rectangle 22"/>
          <p:cNvSpPr/>
          <p:nvPr/>
        </p:nvSpPr>
        <p:spPr>
          <a:xfrm>
            <a:off x="5585465" y="2174180"/>
            <a:ext cx="5052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y-GB" sz="5400" b="0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?</a:t>
            </a:r>
            <a:endParaRPr lang="cy-GB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5" name="Rectangle 24"/>
          <p:cNvSpPr/>
          <p:nvPr/>
        </p:nvSpPr>
        <p:spPr>
          <a:xfrm>
            <a:off x="4617514" y="3743920"/>
            <a:ext cx="2520177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y-GB" sz="4400" b="0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Poor Dogs</a:t>
            </a:r>
            <a:endParaRPr lang="cy-GB" sz="4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2057400" y="2935069"/>
            <a:ext cx="2514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Hot new destination</a:t>
            </a:r>
          </a:p>
          <a:p>
            <a:r>
              <a:rPr lang="en-US" dirty="0" smtClean="0"/>
              <a:t>-Croatia</a:t>
            </a:r>
            <a:endParaRPr lang="en-US" dirty="0"/>
          </a:p>
        </p:txBody>
      </p:sp>
      <p:sp>
        <p:nvSpPr>
          <p:cNvPr id="27" name="TextBox 26"/>
          <p:cNvSpPr txBox="1"/>
          <p:nvPr/>
        </p:nvSpPr>
        <p:spPr>
          <a:xfrm>
            <a:off x="2003936" y="4437162"/>
            <a:ext cx="2514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Popular destinations</a:t>
            </a:r>
          </a:p>
          <a:p>
            <a:r>
              <a:rPr lang="en-US" dirty="0" smtClean="0"/>
              <a:t>-London, Paris, Madrid</a:t>
            </a:r>
            <a:endParaRPr lang="en-US" dirty="0"/>
          </a:p>
        </p:txBody>
      </p:sp>
      <p:sp>
        <p:nvSpPr>
          <p:cNvPr id="28" name="TextBox 27"/>
          <p:cNvSpPr txBox="1"/>
          <p:nvPr/>
        </p:nvSpPr>
        <p:spPr>
          <a:xfrm>
            <a:off x="4800600" y="3053533"/>
            <a:ext cx="2514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Unknown Popularity</a:t>
            </a:r>
          </a:p>
          <a:p>
            <a:r>
              <a:rPr lang="en-US" dirty="0" smtClean="0"/>
              <a:t>- Morocco</a:t>
            </a:r>
            <a:endParaRPr lang="en-US" dirty="0"/>
          </a:p>
        </p:txBody>
      </p:sp>
      <p:sp>
        <p:nvSpPr>
          <p:cNvPr id="29" name="TextBox 28"/>
          <p:cNvSpPr txBox="1"/>
          <p:nvPr/>
        </p:nvSpPr>
        <p:spPr>
          <a:xfrm>
            <a:off x="4695159" y="4459069"/>
            <a:ext cx="2514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Small unnecessary destinations</a:t>
            </a:r>
            <a:endParaRPr lang="en-US" dirty="0"/>
          </a:p>
        </p:txBody>
      </p:sp>
      <p:sp>
        <p:nvSpPr>
          <p:cNvPr id="30" name="TextBox 29"/>
          <p:cNvSpPr txBox="1"/>
          <p:nvPr/>
        </p:nvSpPr>
        <p:spPr>
          <a:xfrm>
            <a:off x="900892" y="3520890"/>
            <a:ext cx="914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mtClean="0"/>
              <a:t>Market </a:t>
            </a:r>
          </a:p>
          <a:p>
            <a:r>
              <a:rPr lang="en-US" dirty="0" smtClean="0"/>
              <a:t>Growth</a:t>
            </a:r>
            <a:endParaRPr lang="en-US" dirty="0"/>
          </a:p>
        </p:txBody>
      </p:sp>
      <p:sp>
        <p:nvSpPr>
          <p:cNvPr id="31" name="TextBox 30"/>
          <p:cNvSpPr txBox="1"/>
          <p:nvPr/>
        </p:nvSpPr>
        <p:spPr>
          <a:xfrm>
            <a:off x="4114800" y="5486399"/>
            <a:ext cx="914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Market </a:t>
            </a:r>
          </a:p>
          <a:p>
            <a:pPr algn="ctr"/>
            <a:r>
              <a:rPr lang="en-US" dirty="0" smtClean="0"/>
              <a:t>Share</a:t>
            </a:r>
            <a:endParaRPr lang="en-US" dirty="0"/>
          </a:p>
        </p:txBody>
      </p:sp>
    </p:spTree>
  </p:cSld>
  <p:clrMapOvr>
    <a:masterClrMapping/>
  </p:clrMapOvr>
  <p:transition advTm="44961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685800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en-US" sz="3600" b="1" dirty="0"/>
              <a:t>Space Matrix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19075402"/>
              </p:ext>
            </p:extLst>
          </p:nvPr>
        </p:nvGraphicFramePr>
        <p:xfrm>
          <a:off x="990600" y="1676400"/>
          <a:ext cx="7218264" cy="4604209"/>
        </p:xfrm>
        <a:graphic>
          <a:graphicData uri="http://schemas.openxmlformats.org/drawingml/2006/table">
            <a:tbl>
              <a:tblPr/>
              <a:tblGrid>
                <a:gridCol w="569862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810472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  <a:gridCol w="810472">
                  <a:extLst>
                    <a:ext uri="{9D8B030D-6E8A-4147-A177-3AD203B41FA5}">
                      <a16:colId xmlns="" xmlns:a16="http://schemas.microsoft.com/office/drawing/2014/main" val="20002"/>
                    </a:ext>
                  </a:extLst>
                </a:gridCol>
                <a:gridCol w="1139726">
                  <a:extLst>
                    <a:ext uri="{9D8B030D-6E8A-4147-A177-3AD203B41FA5}">
                      <a16:colId xmlns="" xmlns:a16="http://schemas.microsoft.com/office/drawing/2014/main" val="20003"/>
                    </a:ext>
                  </a:extLst>
                </a:gridCol>
                <a:gridCol w="810472">
                  <a:extLst>
                    <a:ext uri="{9D8B030D-6E8A-4147-A177-3AD203B41FA5}">
                      <a16:colId xmlns="" xmlns:a16="http://schemas.microsoft.com/office/drawing/2014/main" val="20004"/>
                    </a:ext>
                  </a:extLst>
                </a:gridCol>
                <a:gridCol w="810472">
                  <a:extLst>
                    <a:ext uri="{9D8B030D-6E8A-4147-A177-3AD203B41FA5}">
                      <a16:colId xmlns="" xmlns:a16="http://schemas.microsoft.com/office/drawing/2014/main" val="20005"/>
                    </a:ext>
                  </a:extLst>
                </a:gridCol>
                <a:gridCol w="810472">
                  <a:extLst>
                    <a:ext uri="{9D8B030D-6E8A-4147-A177-3AD203B41FA5}">
                      <a16:colId xmlns="" xmlns:a16="http://schemas.microsoft.com/office/drawing/2014/main" val="20006"/>
                    </a:ext>
                  </a:extLst>
                </a:gridCol>
                <a:gridCol w="810472">
                  <a:extLst>
                    <a:ext uri="{9D8B030D-6E8A-4147-A177-3AD203B41FA5}">
                      <a16:colId xmlns="" xmlns:a16="http://schemas.microsoft.com/office/drawing/2014/main" val="20007"/>
                    </a:ext>
                  </a:extLst>
                </a:gridCol>
                <a:gridCol w="645844">
                  <a:extLst>
                    <a:ext uri="{9D8B030D-6E8A-4147-A177-3AD203B41FA5}">
                      <a16:colId xmlns="" xmlns:a16="http://schemas.microsoft.com/office/drawing/2014/main" val="20008"/>
                    </a:ext>
                  </a:extLst>
                </a:gridCol>
              </a:tblGrid>
              <a:tr h="186909"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US" sz="1200" b="1" i="0" u="sng" strike="noStrike" dirty="0">
                          <a:latin typeface="+mn-lt"/>
                        </a:rPr>
                        <a:t>Financial Position</a:t>
                      </a:r>
                    </a:p>
                  </a:txBody>
                  <a:tcPr marL="8725" marR="8725" marT="87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1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3"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+mn-lt"/>
                        </a:rPr>
                        <a:t>rating is 1 (worst) to 7 (best)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1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1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1" i="0" u="none" strike="noStrike" dirty="0">
                          <a:latin typeface="+mn-lt"/>
                        </a:rPr>
                        <a:t>Ratings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176525"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8725" marR="8725" marT="87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3"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 dirty="0">
                          <a:latin typeface="+mn-lt"/>
                        </a:rPr>
                        <a:t>Sales growth 21% Past Year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 dirty="0">
                          <a:latin typeface="+mn-lt"/>
                        </a:rPr>
                        <a:t>4.0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  <a:tr h="176525"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 dirty="0">
                          <a:latin typeface="+mn-lt"/>
                        </a:rPr>
                        <a:t>2</a:t>
                      </a:r>
                    </a:p>
                  </a:txBody>
                  <a:tcPr marL="8725" marR="8725" marT="87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7"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 dirty="0">
                          <a:latin typeface="+mn-lt"/>
                        </a:rPr>
                        <a:t> Quick ratio at 1.89  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>
                          <a:latin typeface="+mn-lt"/>
                        </a:rPr>
                        <a:t>4.0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  <a:tr h="176525"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>
                          <a:latin typeface="+mn-lt"/>
                        </a:rPr>
                        <a:t>3</a:t>
                      </a:r>
                    </a:p>
                  </a:txBody>
                  <a:tcPr marL="8725" marR="8725" marT="87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7"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 dirty="0">
                          <a:latin typeface="+mn-lt"/>
                        </a:rPr>
                        <a:t> Highest Profitability Ratios amongst competitors 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>
                          <a:latin typeface="+mn-lt"/>
                        </a:rPr>
                        <a:t>6.0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="" xmlns:a16="http://schemas.microsoft.com/office/drawing/2014/main" val="10003"/>
                  </a:ext>
                </a:extLst>
              </a:tr>
              <a:tr h="186909"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>
                          <a:latin typeface="+mn-lt"/>
                        </a:rPr>
                        <a:t>4</a:t>
                      </a:r>
                    </a:p>
                  </a:txBody>
                  <a:tcPr marL="8725" marR="8725" marT="87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3"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 dirty="0">
                          <a:latin typeface="+mn-lt"/>
                        </a:rPr>
                        <a:t>Debt to equity at 1.91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200" b="0" i="0" u="none" strike="noStrike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 dirty="0">
                          <a:latin typeface="+mn-lt"/>
                        </a:rPr>
                        <a:t>1.0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="" xmlns:a16="http://schemas.microsoft.com/office/drawing/2014/main" val="10004"/>
                  </a:ext>
                </a:extLst>
              </a:tr>
              <a:tr h="184975">
                <a:tc gridSpan="2">
                  <a:txBody>
                    <a:bodyPr/>
                    <a:lstStyle/>
                    <a:p>
                      <a:pPr algn="l" fontAlgn="b"/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8725" marR="8725" marT="87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3">
                  <a:txBody>
                    <a:bodyPr/>
                    <a:lstStyle/>
                    <a:p>
                      <a:pPr algn="l" fontAlgn="b"/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r" fontAlgn="b"/>
                      <a:r>
                        <a:rPr lang="en-US" sz="1200" b="1" i="0" u="none" strike="noStrike" dirty="0">
                          <a:latin typeface="+mn-lt"/>
                        </a:rPr>
                        <a:t>Financial Position Total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1" i="0" u="none" strike="noStrike" dirty="0">
                          <a:latin typeface="+mn-lt"/>
                        </a:rPr>
                        <a:t>15.0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="" xmlns:a16="http://schemas.microsoft.com/office/drawing/2014/main" val="10005"/>
                  </a:ext>
                </a:extLst>
              </a:tr>
              <a:tr h="108775"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US" sz="1200" b="1" i="0" u="sng" strike="noStrike" dirty="0">
                          <a:latin typeface="+mn-lt"/>
                        </a:rPr>
                        <a:t>Industry Position</a:t>
                      </a:r>
                    </a:p>
                  </a:txBody>
                  <a:tcPr marL="8725" marR="8725" marT="87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1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3"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+mn-lt"/>
                        </a:rPr>
                        <a:t>rating is 1 (worst) to 7 (best)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r" fontAlgn="b"/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pPr algn="r" fontAlgn="b"/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="" xmlns:a16="http://schemas.microsoft.com/office/drawing/2014/main" val="10006"/>
                  </a:ext>
                </a:extLst>
              </a:tr>
              <a:tr h="176525"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>
                          <a:latin typeface="+mn-lt"/>
                        </a:rPr>
                        <a:t>1</a:t>
                      </a:r>
                    </a:p>
                  </a:txBody>
                  <a:tcPr marL="8725" marR="8725" marT="87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7"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 dirty="0">
                          <a:latin typeface="+mn-lt"/>
                        </a:rPr>
                        <a:t>  Moderately High Government Regulation 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 dirty="0">
                          <a:latin typeface="+mn-lt"/>
                        </a:rPr>
                        <a:t>5.0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="" xmlns:a16="http://schemas.microsoft.com/office/drawing/2014/main" val="10007"/>
                  </a:ext>
                </a:extLst>
              </a:tr>
              <a:tr h="176525"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>
                          <a:latin typeface="+mn-lt"/>
                        </a:rPr>
                        <a:t>2</a:t>
                      </a:r>
                    </a:p>
                  </a:txBody>
                  <a:tcPr marL="8725" marR="8725" marT="87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7"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 dirty="0">
                          <a:latin typeface="+mn-lt"/>
                        </a:rPr>
                        <a:t> Barriers of Entry are High 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>
                          <a:latin typeface="+mn-lt"/>
                        </a:rPr>
                        <a:t>6.0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="" xmlns:a16="http://schemas.microsoft.com/office/drawing/2014/main" val="10008"/>
                  </a:ext>
                </a:extLst>
              </a:tr>
              <a:tr h="176525"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>
                          <a:latin typeface="+mn-lt"/>
                        </a:rPr>
                        <a:t>3</a:t>
                      </a:r>
                    </a:p>
                  </a:txBody>
                  <a:tcPr marL="8725" marR="8725" marT="87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latin typeface="+mn-lt"/>
                        </a:rPr>
                        <a:t>Growth Potential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US" sz="1200" b="0" i="0" u="none" strike="noStrike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200" b="0" i="0" u="none" strike="noStrike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200" b="0" i="0" u="none" strike="noStrike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 dirty="0">
                          <a:latin typeface="+mn-lt"/>
                        </a:rPr>
                        <a:t>4.0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="" xmlns:a16="http://schemas.microsoft.com/office/drawing/2014/main" val="10009"/>
                  </a:ext>
                </a:extLst>
              </a:tr>
              <a:tr h="186909"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>
                          <a:latin typeface="+mn-lt"/>
                        </a:rPr>
                        <a:t>4</a:t>
                      </a:r>
                    </a:p>
                  </a:txBody>
                  <a:tcPr marL="8725" marR="8725" marT="87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7"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 dirty="0">
                          <a:latin typeface="+mn-lt"/>
                        </a:rPr>
                        <a:t> Reliance on flight turnarounds and plane productivity 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>
                          <a:latin typeface="+mn-lt"/>
                        </a:rPr>
                        <a:t>5.0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="" xmlns:a16="http://schemas.microsoft.com/office/drawing/2014/main" val="10010"/>
                  </a:ext>
                </a:extLst>
              </a:tr>
              <a:tr h="178345">
                <a:tc gridSpan="2">
                  <a:txBody>
                    <a:bodyPr/>
                    <a:lstStyle/>
                    <a:p>
                      <a:pPr algn="l" fontAlgn="b"/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8725" marR="8725" marT="87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3">
                  <a:txBody>
                    <a:bodyPr/>
                    <a:lstStyle/>
                    <a:p>
                      <a:pPr algn="l" fontAlgn="b"/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r" fontAlgn="b"/>
                      <a:r>
                        <a:rPr lang="en-US" sz="1200" b="1" i="0" u="none" strike="noStrike" dirty="0">
                          <a:latin typeface="+mn-lt"/>
                        </a:rPr>
                        <a:t>Industry Position Total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1" i="0" u="none" strike="noStrike" dirty="0">
                          <a:latin typeface="+mn-lt"/>
                        </a:rPr>
                        <a:t>20.0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="" xmlns:a16="http://schemas.microsoft.com/office/drawing/2014/main" val="10011"/>
                  </a:ext>
                </a:extLst>
              </a:tr>
              <a:tr h="178345"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US" sz="1200" b="1" i="0" u="sng" strike="noStrike" dirty="0">
                          <a:latin typeface="+mn-lt"/>
                        </a:rPr>
                        <a:t>Stability Position</a:t>
                      </a:r>
                    </a:p>
                  </a:txBody>
                  <a:tcPr marL="8725" marR="8725" marT="87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1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3"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+mn-lt"/>
                        </a:rPr>
                        <a:t>rating is -1 (best) to -7 (worst)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r" fontAlgn="b"/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pPr algn="r" fontAlgn="b"/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="" xmlns:a16="http://schemas.microsoft.com/office/drawing/2014/main" val="10012"/>
                  </a:ext>
                </a:extLst>
              </a:tr>
              <a:tr h="176525"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8725" marR="8725" marT="87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7"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 dirty="0">
                          <a:latin typeface="+mn-lt"/>
                        </a:rPr>
                        <a:t> Rising and Unstable oil prices  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>
                          <a:latin typeface="+mn-lt"/>
                        </a:rPr>
                        <a:t>-7.0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="" xmlns:a16="http://schemas.microsoft.com/office/drawing/2014/main" val="10013"/>
                  </a:ext>
                </a:extLst>
              </a:tr>
              <a:tr h="176525"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>
                          <a:latin typeface="+mn-lt"/>
                        </a:rPr>
                        <a:t>2</a:t>
                      </a:r>
                    </a:p>
                  </a:txBody>
                  <a:tcPr marL="8725" marR="8725" marT="87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 dirty="0">
                          <a:latin typeface="+mn-lt"/>
                        </a:rPr>
                        <a:t>Cooperation with weather and natural disasters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200" b="0" i="0" u="none" strike="noStrike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200" b="0" i="0" u="none" strike="noStrike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>
                          <a:latin typeface="+mn-lt"/>
                        </a:rPr>
                        <a:t>-6.0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="" xmlns:a16="http://schemas.microsoft.com/office/drawing/2014/main" val="10014"/>
                  </a:ext>
                </a:extLst>
              </a:tr>
              <a:tr h="176525"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>
                          <a:latin typeface="+mn-lt"/>
                        </a:rPr>
                        <a:t>3</a:t>
                      </a:r>
                    </a:p>
                  </a:txBody>
                  <a:tcPr marL="8725" marR="8725" marT="87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3"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latin typeface="+mn-lt"/>
                        </a:rPr>
                        <a:t>ATC Strikes and employee walkouts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200" b="0" i="0" u="none" strike="noStrike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200" b="0" i="0" u="none" strike="noStrike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 dirty="0">
                          <a:latin typeface="+mn-lt"/>
                        </a:rPr>
                        <a:t>-5.0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="" xmlns:a16="http://schemas.microsoft.com/office/drawing/2014/main" val="10015"/>
                  </a:ext>
                </a:extLst>
              </a:tr>
              <a:tr h="186909"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>
                          <a:latin typeface="+mn-lt"/>
                        </a:rPr>
                        <a:t>4</a:t>
                      </a:r>
                    </a:p>
                  </a:txBody>
                  <a:tcPr marL="8725" marR="8725" marT="87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7"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 dirty="0">
                          <a:latin typeface="+mn-lt"/>
                        </a:rPr>
                        <a:t> Price competiveness amongst other airlines 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>
                          <a:latin typeface="+mn-lt"/>
                        </a:rPr>
                        <a:t>-4.0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="" xmlns:a16="http://schemas.microsoft.com/office/drawing/2014/main" val="10016"/>
                  </a:ext>
                </a:extLst>
              </a:tr>
              <a:tr h="186909">
                <a:tc gridSpan="3">
                  <a:txBody>
                    <a:bodyPr/>
                    <a:lstStyle/>
                    <a:p>
                      <a:pPr algn="l" fontAlgn="b"/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8725" marR="8725" marT="87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l" fontAlgn="b"/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r" fontAlgn="b"/>
                      <a:r>
                        <a:rPr lang="en-US" sz="1200" b="1" i="0" u="none" strike="noStrike" dirty="0">
                          <a:latin typeface="+mn-lt"/>
                        </a:rPr>
                        <a:t>Stability Position Total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pPr algn="r" fontAlgn="b"/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1" i="0" u="none" strike="noStrike" dirty="0">
                          <a:latin typeface="+mn-lt"/>
                        </a:rPr>
                        <a:t>-22.0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="" xmlns:a16="http://schemas.microsoft.com/office/drawing/2014/main" val="10017"/>
                  </a:ext>
                </a:extLst>
              </a:tr>
              <a:tr h="186909">
                <a:tc gridSpan="3">
                  <a:txBody>
                    <a:bodyPr/>
                    <a:lstStyle/>
                    <a:p>
                      <a:pPr algn="l" fontAlgn="b"/>
                      <a:r>
                        <a:rPr lang="en-US" sz="1200" b="1" i="0" u="sng" strike="noStrike" dirty="0">
                          <a:latin typeface="+mn-lt"/>
                        </a:rPr>
                        <a:t>Competitive Advantage</a:t>
                      </a:r>
                    </a:p>
                  </a:txBody>
                  <a:tcPr marL="8725" marR="8725" marT="87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+mn-lt"/>
                        </a:rPr>
                        <a:t>rating is -1 (best) to -7 (worst)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1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="" xmlns:a16="http://schemas.microsoft.com/office/drawing/2014/main" val="10018"/>
                  </a:ext>
                </a:extLst>
              </a:tr>
              <a:tr h="176525"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>
                          <a:latin typeface="+mn-lt"/>
                        </a:rPr>
                        <a:t>1</a:t>
                      </a:r>
                    </a:p>
                  </a:txBody>
                  <a:tcPr marL="8725" marR="8725" marT="87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7"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 dirty="0">
                          <a:latin typeface="+mn-lt"/>
                        </a:rPr>
                        <a:t> Market Share 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 dirty="0">
                          <a:latin typeface="+mn-lt"/>
                        </a:rPr>
                        <a:t>-1.0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="" xmlns:a16="http://schemas.microsoft.com/office/drawing/2014/main" val="10019"/>
                  </a:ext>
                </a:extLst>
              </a:tr>
              <a:tr h="176525"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>
                          <a:latin typeface="+mn-lt"/>
                        </a:rPr>
                        <a:t>2</a:t>
                      </a:r>
                    </a:p>
                  </a:txBody>
                  <a:tcPr marL="8725" marR="8725" marT="87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7"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 dirty="0">
                          <a:latin typeface="+mn-lt"/>
                        </a:rPr>
                        <a:t> Modern, Economically friendly fleet 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>
                          <a:latin typeface="+mn-lt"/>
                        </a:rPr>
                        <a:t>-2.0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="" xmlns:a16="http://schemas.microsoft.com/office/drawing/2014/main" val="10020"/>
                  </a:ext>
                </a:extLst>
              </a:tr>
              <a:tr h="176525"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>
                          <a:latin typeface="+mn-lt"/>
                        </a:rPr>
                        <a:t>3</a:t>
                      </a:r>
                    </a:p>
                  </a:txBody>
                  <a:tcPr marL="8725" marR="8725" marT="87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7"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 dirty="0">
                          <a:latin typeface="+mn-lt"/>
                        </a:rPr>
                        <a:t> Use of Modern Technology compared to rivals 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 dirty="0">
                          <a:latin typeface="+mn-lt"/>
                        </a:rPr>
                        <a:t>-4.0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="" xmlns:a16="http://schemas.microsoft.com/office/drawing/2014/main" val="10021"/>
                  </a:ext>
                </a:extLst>
              </a:tr>
              <a:tr h="186909"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>
                          <a:latin typeface="+mn-lt"/>
                        </a:rPr>
                        <a:t>4</a:t>
                      </a:r>
                    </a:p>
                  </a:txBody>
                  <a:tcPr marL="8725" marR="8725" marT="87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7"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 dirty="0">
                          <a:latin typeface="+mn-lt"/>
                        </a:rPr>
                        <a:t> #1 on time major airline 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 dirty="0">
                          <a:latin typeface="+mn-lt"/>
                        </a:rPr>
                        <a:t>-2.0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="" xmlns:a16="http://schemas.microsoft.com/office/drawing/2014/main" val="10022"/>
                  </a:ext>
                </a:extLst>
              </a:tr>
              <a:tr h="197294">
                <a:tc>
                  <a:txBody>
                    <a:bodyPr/>
                    <a:lstStyle/>
                    <a:p>
                      <a:pPr algn="l" fontAlgn="b"/>
                      <a:endParaRPr lang="en-US" sz="1200" b="0" i="0" u="none" strike="noStrike">
                        <a:latin typeface="+mn-lt"/>
                      </a:endParaRPr>
                    </a:p>
                  </a:txBody>
                  <a:tcPr marL="8725" marR="8725" marT="87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200" b="0" i="0" u="none" strike="noStrike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200" b="0" i="0" u="none" strike="noStrike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200" b="0" i="0" u="none" strike="noStrike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200" b="0" i="0" u="none" strike="noStrike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3">
                  <a:txBody>
                    <a:bodyPr/>
                    <a:lstStyle/>
                    <a:p>
                      <a:pPr algn="r" fontAlgn="b"/>
                      <a:r>
                        <a:rPr lang="en-US" sz="1200" b="1" i="0" u="none" strike="noStrike" dirty="0">
                          <a:latin typeface="+mn-lt"/>
                        </a:rPr>
                        <a:t>Competitive Advantage Total 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pPr algn="r" fontAlgn="b"/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pPr algn="r" fontAlgn="b"/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8725" marR="8725" marT="8725" marB="0" anchor="b">
                    <a:lnL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1" i="0" u="none" strike="noStrike" dirty="0">
                          <a:latin typeface="+mn-lt"/>
                        </a:rPr>
                        <a:t>-9.0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="" xmlns:a16="http://schemas.microsoft.com/office/drawing/2014/main" val="10023"/>
                  </a:ext>
                </a:extLst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3810000" y="52578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="" xmlns:a16="http://schemas.microsoft.com/office/drawing/2014/main" id="{209E7C09-194E-844F-8767-AFE880E38236}"/>
              </a:ext>
            </a:extLst>
          </p:cNvPr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00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9811A3C2-D759-F348-9841-6BA35D08AD2F}"/>
              </a:ext>
            </a:extLst>
          </p:cNvPr>
          <p:cNvSpPr txBox="1"/>
          <p:nvPr/>
        </p:nvSpPr>
        <p:spPr>
          <a:xfrm>
            <a:off x="76200" y="39469"/>
            <a:ext cx="60145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>
                <a:solidFill>
                  <a:srgbClr val="F9D745"/>
                </a:solidFill>
              </a:rPr>
              <a:t>Ryanair - Strategy Formulation</a:t>
            </a:r>
          </a:p>
        </p:txBody>
      </p:sp>
    </p:spTree>
  </p:cSld>
  <p:clrMapOvr>
    <a:masterClrMapping/>
  </p:clrMapOvr>
  <p:transition advTm="45040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775" y="66218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en-US" sz="3600" b="1" dirty="0"/>
              <a:t>Grand Strategy Matrix</a:t>
            </a:r>
          </a:p>
        </p:txBody>
      </p:sp>
      <p:pic>
        <p:nvPicPr>
          <p:cNvPr id="5017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1000" y="1554363"/>
            <a:ext cx="8334375" cy="4846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7162800" y="1020358"/>
            <a:ext cx="1905000" cy="156966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1200" b="1" dirty="0"/>
              <a:t>Possible Strategies:</a:t>
            </a:r>
          </a:p>
          <a:p>
            <a:pPr marL="228600" indent="-228600">
              <a:buFont typeface="+mj-lt"/>
              <a:buAutoNum type="arabicPeriod"/>
            </a:pPr>
            <a:r>
              <a:rPr lang="en-US" sz="1200" dirty="0"/>
              <a:t>Backwards, Forwards, or Horizontal Integration</a:t>
            </a:r>
          </a:p>
          <a:p>
            <a:pPr marL="228600" indent="-228600">
              <a:buFont typeface="+mj-lt"/>
              <a:buAutoNum type="arabicPeriod"/>
            </a:pPr>
            <a:r>
              <a:rPr lang="en-US" sz="1200" dirty="0"/>
              <a:t>Market Penetration</a:t>
            </a:r>
          </a:p>
          <a:p>
            <a:pPr marL="228600" indent="-228600">
              <a:buFont typeface="+mj-lt"/>
              <a:buAutoNum type="arabicPeriod"/>
            </a:pPr>
            <a:r>
              <a:rPr lang="en-US" sz="1200" dirty="0"/>
              <a:t>Market Development</a:t>
            </a:r>
          </a:p>
          <a:p>
            <a:pPr marL="228600" indent="-228600">
              <a:buFont typeface="+mj-lt"/>
              <a:buAutoNum type="arabicPeriod"/>
            </a:pPr>
            <a:r>
              <a:rPr lang="en-US" sz="1200" dirty="0"/>
              <a:t>Product Development</a:t>
            </a:r>
          </a:p>
          <a:p>
            <a:pPr marL="228600" indent="-228600">
              <a:buFont typeface="+mj-lt"/>
              <a:buAutoNum type="arabicPeriod"/>
            </a:pPr>
            <a:r>
              <a:rPr lang="en-US" sz="1200" dirty="0"/>
              <a:t>Diversification (Related)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="" xmlns:a16="http://schemas.microsoft.com/office/drawing/2014/main" id="{BC1886B1-5957-F745-B4FD-B4B9933B2901}"/>
              </a:ext>
            </a:extLst>
          </p:cNvPr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00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992D3055-167A-3444-B752-89C9A05CCEB4}"/>
              </a:ext>
            </a:extLst>
          </p:cNvPr>
          <p:cNvSpPr txBox="1"/>
          <p:nvPr/>
        </p:nvSpPr>
        <p:spPr>
          <a:xfrm>
            <a:off x="76200" y="39469"/>
            <a:ext cx="60145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>
                <a:solidFill>
                  <a:srgbClr val="F9D745"/>
                </a:solidFill>
              </a:rPr>
              <a:t>Ryanair - Strategy Formulation</a:t>
            </a:r>
          </a:p>
        </p:txBody>
      </p:sp>
    </p:spTree>
  </p:cSld>
  <p:clrMapOvr>
    <a:masterClrMapping/>
  </p:clrMapOvr>
  <p:transition advTm="45079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le 7"/>
          <p:cNvGraphicFramePr>
            <a:graphicFrameLocks noGrp="1"/>
          </p:cNvGraphicFramePr>
          <p:nvPr/>
        </p:nvGraphicFramePr>
        <p:xfrm>
          <a:off x="6477001" y="685800"/>
          <a:ext cx="2666999" cy="680085"/>
        </p:xfrm>
        <a:graphic>
          <a:graphicData uri="http://schemas.openxmlformats.org/drawingml/2006/table">
            <a:tbl>
              <a:tblPr/>
              <a:tblGrid>
                <a:gridCol w="963083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740833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  <a:gridCol w="963083">
                  <a:extLst>
                    <a:ext uri="{9D8B030D-6E8A-4147-A177-3AD203B41FA5}">
                      <a16:colId xmlns="" xmlns:a16="http://schemas.microsoft.com/office/drawing/2014/main" val="20002"/>
                    </a:ext>
                  </a:extLst>
                </a:gridCol>
              </a:tblGrid>
              <a:tr h="533400"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latin typeface="+mn-lt"/>
                        </a:rPr>
                        <a:t>Increase Online/Offline Advertising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latin typeface="+mn-lt"/>
                        </a:rPr>
                        <a:t>Start Flying</a:t>
                      </a:r>
                      <a:r>
                        <a:rPr lang="en-US" sz="1100" b="1" i="0" u="none" strike="noStrike" baseline="0" dirty="0">
                          <a:latin typeface="+mn-lt"/>
                        </a:rPr>
                        <a:t> </a:t>
                      </a:r>
                      <a:r>
                        <a:rPr lang="en-US" sz="1100" b="1" i="0" u="none" strike="noStrike" dirty="0">
                          <a:latin typeface="+mn-lt"/>
                        </a:rPr>
                        <a:t>into</a:t>
                      </a:r>
                      <a:r>
                        <a:rPr lang="en-US" sz="1100" b="1" i="0" u="none" strike="noStrike" baseline="0" dirty="0">
                          <a:latin typeface="+mn-lt"/>
                        </a:rPr>
                        <a:t> </a:t>
                      </a:r>
                      <a:r>
                        <a:rPr lang="en-US" sz="1100" b="1" i="0" u="none" strike="noStrike" dirty="0">
                          <a:latin typeface="+mn-lt"/>
                        </a:rPr>
                        <a:t>Primary Airports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latin typeface="+mn-lt"/>
                        </a:rPr>
                        <a:t>Increase and Diversify Ancillary Services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9" name="Table 8"/>
          <p:cNvGraphicFramePr>
            <a:graphicFrameLocks noGrp="1"/>
          </p:cNvGraphicFramePr>
          <p:nvPr/>
        </p:nvGraphicFramePr>
        <p:xfrm>
          <a:off x="152400" y="1371600"/>
          <a:ext cx="8814647" cy="5170140"/>
        </p:xfrm>
        <a:graphic>
          <a:graphicData uri="http://schemas.openxmlformats.org/drawingml/2006/table">
            <a:tbl>
              <a:tblPr/>
              <a:tblGrid>
                <a:gridCol w="5902320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517215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  <a:gridCol w="412203">
                  <a:extLst>
                    <a:ext uri="{9D8B030D-6E8A-4147-A177-3AD203B41FA5}">
                      <a16:colId xmlns="" xmlns:a16="http://schemas.microsoft.com/office/drawing/2014/main" val="20002"/>
                    </a:ext>
                  </a:extLst>
                </a:gridCol>
                <a:gridCol w="327455">
                  <a:extLst>
                    <a:ext uri="{9D8B030D-6E8A-4147-A177-3AD203B41FA5}">
                      <a16:colId xmlns="" xmlns:a16="http://schemas.microsoft.com/office/drawing/2014/main" val="20003"/>
                    </a:ext>
                  </a:extLst>
                </a:gridCol>
                <a:gridCol w="412203">
                  <a:extLst>
                    <a:ext uri="{9D8B030D-6E8A-4147-A177-3AD203B41FA5}">
                      <a16:colId xmlns="" xmlns:a16="http://schemas.microsoft.com/office/drawing/2014/main" val="20004"/>
                    </a:ext>
                  </a:extLst>
                </a:gridCol>
                <a:gridCol w="429604">
                  <a:extLst>
                    <a:ext uri="{9D8B030D-6E8A-4147-A177-3AD203B41FA5}">
                      <a16:colId xmlns="" xmlns:a16="http://schemas.microsoft.com/office/drawing/2014/main" val="20005"/>
                    </a:ext>
                  </a:extLst>
                </a:gridCol>
                <a:gridCol w="381000">
                  <a:extLst>
                    <a:ext uri="{9D8B030D-6E8A-4147-A177-3AD203B41FA5}">
                      <a16:colId xmlns="" xmlns:a16="http://schemas.microsoft.com/office/drawing/2014/main" val="20006"/>
                    </a:ext>
                  </a:extLst>
                </a:gridCol>
                <a:gridCol w="432647">
                  <a:extLst>
                    <a:ext uri="{9D8B030D-6E8A-4147-A177-3AD203B41FA5}">
                      <a16:colId xmlns="" xmlns:a16="http://schemas.microsoft.com/office/drawing/2014/main" val="20007"/>
                    </a:ext>
                  </a:extLst>
                </a:gridCol>
              </a:tblGrid>
              <a:tr h="76200">
                <a:tc>
                  <a:txBody>
                    <a:bodyPr/>
                    <a:lstStyle/>
                    <a:p>
                      <a:pPr algn="l" fontAlgn="b"/>
                      <a:endParaRPr lang="en-US" sz="1100" b="1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latin typeface="+mn-lt"/>
                        </a:rPr>
                        <a:t>Weight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latin typeface="+mn-lt"/>
                        </a:rPr>
                        <a:t>AS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latin typeface="+mn-lt"/>
                        </a:rPr>
                        <a:t>TAS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latin typeface="+mn-lt"/>
                        </a:rPr>
                        <a:t>AS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latin typeface="+mn-lt"/>
                        </a:rPr>
                        <a:t>TAS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latin typeface="+mn-lt"/>
                        </a:rPr>
                        <a:t>AS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latin typeface="+mn-lt"/>
                        </a:rPr>
                        <a:t>TAS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130222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>
                          <a:latin typeface="+mn-lt"/>
                        </a:rPr>
                        <a:t>External Key</a:t>
                      </a:r>
                      <a:r>
                        <a:rPr lang="en-US" sz="1100" b="1" i="0" u="none" strike="noStrike" baseline="0" dirty="0">
                          <a:latin typeface="+mn-lt"/>
                        </a:rPr>
                        <a:t> Factors</a:t>
                      </a:r>
                      <a:endParaRPr lang="en-US" sz="1100" b="1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1 to 4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1 to 4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1 to 4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  <a:tr h="108044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>
                          <a:latin typeface="+mn-lt"/>
                        </a:rPr>
                        <a:t>Opportunities: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100" b="0" i="0" u="none" strike="noStrike">
                        <a:latin typeface="+mn-lt"/>
                      </a:endParaRP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100" b="0" i="0" u="none" strike="noStrike">
                        <a:latin typeface="+mn-lt"/>
                      </a:endParaRP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100" b="0" i="0" u="none" strike="noStrike">
                        <a:latin typeface="+mn-lt"/>
                      </a:endParaRP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100" b="0" i="0" u="none" strike="noStrike">
                        <a:latin typeface="+mn-lt"/>
                      </a:endParaRP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100" b="0" i="0" u="none" strike="noStrike">
                        <a:latin typeface="+mn-lt"/>
                      </a:endParaRP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100" b="0" i="0" u="none" strike="noStrike">
                        <a:latin typeface="+mn-lt"/>
                      </a:endParaRP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1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  <a:tr h="186040">
                <a:tc>
                  <a:txBody>
                    <a:bodyPr/>
                    <a:lstStyle/>
                    <a:p>
                      <a:pPr marL="228600" indent="-228600" algn="l" fontAlgn="b">
                        <a:buNone/>
                      </a:pPr>
                      <a:r>
                        <a:rPr lang="en-US" sz="1100" b="1" i="0" u="none" strike="noStrike" dirty="0">
                          <a:latin typeface="+mn-lt"/>
                        </a:rPr>
                        <a:t>1.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Success in Ancillary services ( leads to new open markets for joint ventures)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0.07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3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0.21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0.07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4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0.28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0003"/>
                  </a:ext>
                </a:extLst>
              </a:tr>
              <a:tr h="186040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>
                          <a:latin typeface="+mn-lt"/>
                        </a:rPr>
                        <a:t>2.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 Open up their aviation repair service and flight training</a:t>
                      </a:r>
                      <a:r>
                        <a:rPr lang="en-US" sz="1100" b="0" i="0" u="none" strike="noStrike" baseline="0" dirty="0">
                          <a:latin typeface="+mn-lt"/>
                        </a:rPr>
                        <a:t>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programs to operations outside the company.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0.05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0004"/>
                  </a:ext>
                </a:extLst>
              </a:tr>
              <a:tr h="186040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>
                          <a:latin typeface="+mn-lt"/>
                        </a:rPr>
                        <a:t>3.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Customer base is expected to grow up to 85 million passengers. 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0.07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3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0.21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2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0.14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4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0.28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0005"/>
                  </a:ext>
                </a:extLst>
              </a:tr>
              <a:tr h="186040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>
                          <a:latin typeface="+mn-lt"/>
                        </a:rPr>
                        <a:t>4.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Pursue web-based advertising and new Reservation system. 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0.08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4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0.32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1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0.08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3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0.24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0006"/>
                  </a:ext>
                </a:extLst>
              </a:tr>
              <a:tr h="186040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>
                          <a:latin typeface="+mn-lt"/>
                        </a:rPr>
                        <a:t>5.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Start flying into 10 to 12 primary airports (European airports have shown interest). 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0.03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2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0.06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4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0.12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0.03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0007"/>
                  </a:ext>
                </a:extLst>
              </a:tr>
              <a:tr h="186040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>
                          <a:latin typeface="+mn-lt"/>
                        </a:rPr>
                        <a:t>6.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 Popularity increasing in Eastern Europe and Asia for tourism and business gatherings.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0.05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0008"/>
                  </a:ext>
                </a:extLst>
              </a:tr>
              <a:tr h="186040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>
                          <a:latin typeface="+mn-lt"/>
                        </a:rPr>
                        <a:t>7.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 Corporations pursuing appearance and expansion into African Operations.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0.04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0009"/>
                  </a:ext>
                </a:extLst>
              </a:tr>
              <a:tr h="186040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>
                          <a:latin typeface="+mn-lt"/>
                        </a:rPr>
                        <a:t>8.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Expand clientele during hard financial times by gaining customers who do not desire premium flights.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0.06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4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0.24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1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0.06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2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0.129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0010"/>
                  </a:ext>
                </a:extLst>
              </a:tr>
              <a:tr h="338697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>
                          <a:latin typeface="+mn-lt"/>
                        </a:rPr>
                        <a:t>9.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More political and governmental influence/charges in primary airports increases attractiveness in secondary airports (€ 11 tax on European departures).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0.05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3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0.15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1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0.05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2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0.1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0011"/>
                  </a:ext>
                </a:extLst>
              </a:tr>
              <a:tr h="186040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>
                          <a:latin typeface="+mn-lt"/>
                        </a:rPr>
                        <a:t>Threats: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100" b="0" i="0" u="none" strike="noStrike">
                        <a:latin typeface="+mn-lt"/>
                      </a:endParaRP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100" b="0" i="0" u="none" strike="noStrike">
                        <a:latin typeface="+mn-lt"/>
                      </a:endParaRP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100" b="0" i="0" u="none" strike="noStrike">
                        <a:latin typeface="+mn-lt"/>
                      </a:endParaRP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100" b="0" i="0" u="none" strike="noStrike">
                        <a:latin typeface="+mn-lt"/>
                      </a:endParaRP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1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1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1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0012"/>
                  </a:ext>
                </a:extLst>
              </a:tr>
              <a:tr h="186040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>
                          <a:latin typeface="+mn-lt"/>
                        </a:rPr>
                        <a:t>1.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New IAA Rules on flying hours and aircraft regulations could increase future expenses.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0.05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0013"/>
                  </a:ext>
                </a:extLst>
              </a:tr>
              <a:tr h="186040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>
                          <a:latin typeface="+mn-lt"/>
                        </a:rPr>
                        <a:t>2.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Unpredictable and uncontrollability of rising fuel costs; €350</a:t>
                      </a:r>
                      <a:r>
                        <a:rPr lang="en-US" sz="1100" b="0" i="0" u="none" strike="noStrike" baseline="0" dirty="0">
                          <a:latin typeface="+mn-lt"/>
                        </a:rPr>
                        <a:t>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million in 2012 regardless of hedging.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0.09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0014"/>
                  </a:ext>
                </a:extLst>
              </a:tr>
              <a:tr h="186040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>
                          <a:latin typeface="+mn-lt"/>
                        </a:rPr>
                        <a:t>3.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Greek debt crisis and unstable European economy negatively affecting future operations.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0.05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0015"/>
                  </a:ext>
                </a:extLst>
              </a:tr>
              <a:tr h="338697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>
                          <a:latin typeface="+mn-lt"/>
                        </a:rPr>
                        <a:t>4.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Last year 14,000 Ryanair flights were cancelled due to volcanic</a:t>
                      </a:r>
                      <a:r>
                        <a:rPr lang="en-US" sz="1100" b="0" i="0" u="none" strike="noStrike" baseline="0" dirty="0">
                          <a:latin typeface="+mn-lt"/>
                        </a:rPr>
                        <a:t>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ash disruptions, airport snow closures and repeated ATC strikes.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0.08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0016"/>
                  </a:ext>
                </a:extLst>
              </a:tr>
              <a:tr h="338697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>
                          <a:latin typeface="+mn-lt"/>
                        </a:rPr>
                        <a:t>5.</a:t>
                      </a:r>
                      <a:r>
                        <a:rPr lang="en-US" sz="1100" b="1" i="0" u="none" strike="noStrike" baseline="0" dirty="0">
                          <a:latin typeface="+mn-lt"/>
                        </a:rPr>
                        <a:t>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The majority of Ryanair’s profits are subject to Irish Corporation Tax at a rate of 12.5% and a raise may adversely impact Ryanair's cash flows, finances, and operations.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0.02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0017"/>
                  </a:ext>
                </a:extLst>
              </a:tr>
              <a:tr h="338697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>
                          <a:latin typeface="+mn-lt"/>
                        </a:rPr>
                        <a:t>6.</a:t>
                      </a:r>
                      <a:r>
                        <a:rPr lang="en-US" sz="1100" b="1" i="0" u="none" strike="noStrike" baseline="0" dirty="0">
                          <a:latin typeface="+mn-lt"/>
                        </a:rPr>
                        <a:t>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Already paid 88 million in claims last year due to the EU 261</a:t>
                      </a:r>
                      <a:r>
                        <a:rPr lang="en-US" sz="1100" b="0" i="0" u="none" strike="noStrike" baseline="0" dirty="0">
                          <a:latin typeface="+mn-lt"/>
                        </a:rPr>
                        <a:t>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regulations where the airline has to cover accommodations and compensation.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0.08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0018"/>
                  </a:ext>
                </a:extLst>
              </a:tr>
              <a:tr h="338697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>
                          <a:latin typeface="+mn-lt"/>
                        </a:rPr>
                        <a:t>7.</a:t>
                      </a:r>
                      <a:r>
                        <a:rPr lang="en-US" sz="1100" b="1" i="0" u="none" strike="noStrike" baseline="0" dirty="0">
                          <a:latin typeface="+mn-lt"/>
                        </a:rPr>
                        <a:t>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In the future legislation will require airlines to pay about €1.4 billion for emissions of carbon dioxide which will rise to €7 billion by 2020.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0.05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2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0.1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1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0.05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3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0.15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0019"/>
                  </a:ext>
                </a:extLst>
              </a:tr>
              <a:tr h="338697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>
                          <a:latin typeface="+mn-lt"/>
                        </a:rPr>
                        <a:t>8.</a:t>
                      </a:r>
                      <a:r>
                        <a:rPr lang="en-US" sz="1100" b="1" i="0" u="none" strike="noStrike" baseline="0" dirty="0">
                          <a:latin typeface="+mn-lt"/>
                        </a:rPr>
                        <a:t>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Too much growth too fast; Expansion into Eastern Europe means competing with already existing players in the market and operating on even tighter margins.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0.03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4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0.12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2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0.06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3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0.09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0020"/>
                  </a:ext>
                </a:extLst>
              </a:tr>
              <a:tr h="186040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>
                          <a:latin typeface="+mn-lt"/>
                        </a:rPr>
                        <a:t>9.</a:t>
                      </a:r>
                      <a:r>
                        <a:rPr lang="en-US" sz="1100" b="1" i="0" u="none" strike="noStrike" baseline="0" dirty="0">
                          <a:latin typeface="+mn-lt"/>
                        </a:rPr>
                        <a:t>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Increased competition from alternative forms of .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0.05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0021"/>
                  </a:ext>
                </a:extLst>
              </a:tr>
              <a:tr h="172782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0022"/>
                  </a:ext>
                </a:extLst>
              </a:tr>
            </a:tbl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152400" y="1025842"/>
            <a:ext cx="51885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/>
              <a:t>Quantitative Strategic Planning Matrix (QSPM)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492875"/>
            <a:ext cx="2133600" cy="365125"/>
          </a:xfrm>
        </p:spPr>
        <p:txBody>
          <a:bodyPr/>
          <a:lstStyle/>
          <a:p>
            <a:fld id="{4F83E011-B0C3-4FFB-90C7-83A2EC227448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="" xmlns:a16="http://schemas.microsoft.com/office/drawing/2014/main" id="{0E0A8268-9317-C349-8A4A-50AF890A70F7}"/>
              </a:ext>
            </a:extLst>
          </p:cNvPr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00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A3190BA6-E585-A543-9DBE-0816DB160DA2}"/>
              </a:ext>
            </a:extLst>
          </p:cNvPr>
          <p:cNvSpPr txBox="1"/>
          <p:nvPr/>
        </p:nvSpPr>
        <p:spPr>
          <a:xfrm>
            <a:off x="76200" y="39469"/>
            <a:ext cx="60145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>
                <a:solidFill>
                  <a:srgbClr val="F9D745"/>
                </a:solidFill>
              </a:rPr>
              <a:t>Ryanair - Strategy Formulation</a:t>
            </a:r>
          </a:p>
        </p:txBody>
      </p:sp>
    </p:spTree>
  </p:cSld>
  <p:clrMapOvr>
    <a:masterClrMapping/>
  </p:clrMapOvr>
  <p:transition advTm="44892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7720865"/>
              </p:ext>
            </p:extLst>
          </p:nvPr>
        </p:nvGraphicFramePr>
        <p:xfrm>
          <a:off x="152400" y="1371600"/>
          <a:ext cx="8839200" cy="5221394"/>
        </p:xfrm>
        <a:graphic>
          <a:graphicData uri="http://schemas.openxmlformats.org/drawingml/2006/table">
            <a:tbl>
              <a:tblPr/>
              <a:tblGrid>
                <a:gridCol w="5486400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457200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  <a:gridCol w="457200">
                  <a:extLst>
                    <a:ext uri="{9D8B030D-6E8A-4147-A177-3AD203B41FA5}">
                      <a16:colId xmlns="" xmlns:a16="http://schemas.microsoft.com/office/drawing/2014/main" val="20002"/>
                    </a:ext>
                  </a:extLst>
                </a:gridCol>
                <a:gridCol w="533400">
                  <a:extLst>
                    <a:ext uri="{9D8B030D-6E8A-4147-A177-3AD203B41FA5}">
                      <a16:colId xmlns="" xmlns:a16="http://schemas.microsoft.com/office/drawing/2014/main" val="20003"/>
                    </a:ext>
                  </a:extLst>
                </a:gridCol>
                <a:gridCol w="381000">
                  <a:extLst>
                    <a:ext uri="{9D8B030D-6E8A-4147-A177-3AD203B41FA5}">
                      <a16:colId xmlns="" xmlns:a16="http://schemas.microsoft.com/office/drawing/2014/main" val="20004"/>
                    </a:ext>
                  </a:extLst>
                </a:gridCol>
                <a:gridCol w="609600">
                  <a:extLst>
                    <a:ext uri="{9D8B030D-6E8A-4147-A177-3AD203B41FA5}">
                      <a16:colId xmlns="" xmlns:a16="http://schemas.microsoft.com/office/drawing/2014/main" val="20005"/>
                    </a:ext>
                  </a:extLst>
                </a:gridCol>
                <a:gridCol w="457200">
                  <a:extLst>
                    <a:ext uri="{9D8B030D-6E8A-4147-A177-3AD203B41FA5}">
                      <a16:colId xmlns="" xmlns:a16="http://schemas.microsoft.com/office/drawing/2014/main" val="20006"/>
                    </a:ext>
                  </a:extLst>
                </a:gridCol>
                <a:gridCol w="457200">
                  <a:extLst>
                    <a:ext uri="{9D8B030D-6E8A-4147-A177-3AD203B41FA5}">
                      <a16:colId xmlns="" xmlns:a16="http://schemas.microsoft.com/office/drawing/2014/main" val="20007"/>
                    </a:ext>
                  </a:extLst>
                </a:gridCol>
              </a:tblGrid>
              <a:tr h="76200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>
                          <a:latin typeface="+mn-lt"/>
                        </a:rPr>
                        <a:t>Internal Key Factors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 dirty="0">
                          <a:latin typeface="+mn-lt"/>
                        </a:rPr>
                        <a:t>1 to 4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 dirty="0">
                          <a:latin typeface="+mn-lt"/>
                        </a:rPr>
                        <a:t>1 to 4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 dirty="0">
                          <a:latin typeface="+mn-lt"/>
                        </a:rPr>
                        <a:t>1 to 4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132919">
                <a:tc>
                  <a:txBody>
                    <a:bodyPr/>
                    <a:lstStyle/>
                    <a:p>
                      <a:pPr marL="228600" indent="-228600" algn="l" fontAlgn="b">
                        <a:buNone/>
                      </a:pPr>
                      <a:r>
                        <a:rPr lang="en-US" sz="1100" b="1" i="0" u="none" strike="noStrike" dirty="0">
                          <a:latin typeface="+mn-lt"/>
                        </a:rPr>
                        <a:t>Strengths: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1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1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1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1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1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1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1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  <a:tr h="334009">
                <a:tc>
                  <a:txBody>
                    <a:bodyPr/>
                    <a:lstStyle/>
                    <a:p>
                      <a:pPr marL="228600" indent="-228600" algn="l" fontAlgn="b">
                        <a:buNone/>
                      </a:pPr>
                      <a:r>
                        <a:rPr lang="en-US" sz="1100" b="1" i="0" u="none" strike="noStrike" dirty="0">
                          <a:latin typeface="+mn-lt"/>
                        </a:rPr>
                        <a:t>1.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Modern/Low Cost Fleet single aircraft type;  average plane age 2.94 and no plane </a:t>
                      </a:r>
                    </a:p>
                    <a:p>
                      <a:pPr marL="228600" indent="-228600" algn="l" fontAlgn="b">
                        <a:buNone/>
                      </a:pPr>
                      <a:r>
                        <a:rPr lang="en-US" sz="1100" b="0" i="0" u="none" strike="noStrike" dirty="0">
                          <a:latin typeface="+mn-lt"/>
                        </a:rPr>
                        <a:t>older than 8 years on fleet. 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0.07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  <a:tr h="154917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>
                          <a:latin typeface="+mn-lt"/>
                        </a:rPr>
                        <a:t>2.</a:t>
                      </a:r>
                      <a:r>
                        <a:rPr lang="en-US" sz="1100" b="1" i="0" u="none" strike="noStrike" baseline="0" dirty="0">
                          <a:latin typeface="+mn-lt"/>
                        </a:rPr>
                        <a:t>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Profits increased by 25.6% from 2010-2011.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0.04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3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0.12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2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0.08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4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0.16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0003"/>
                  </a:ext>
                </a:extLst>
              </a:tr>
              <a:tr h="188363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>
                          <a:latin typeface="+mn-lt"/>
                        </a:rPr>
                        <a:t>3.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 Traffic grew 8% to 72 million in 2011.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0.06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3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0.18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2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0.12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4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0.24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0004"/>
                  </a:ext>
                </a:extLst>
              </a:tr>
              <a:tr h="188363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>
                          <a:latin typeface="+mn-lt"/>
                        </a:rPr>
                        <a:t>4.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 Ancillary revenues grew by 21% to €802 million for fiscal year 2011.  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0.08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3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0.24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2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0.16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4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0.32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0005"/>
                  </a:ext>
                </a:extLst>
              </a:tr>
              <a:tr h="334009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>
                          <a:latin typeface="+mn-lt"/>
                        </a:rPr>
                        <a:t>5.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 Dividend of €500 million paid to shareholders in 2011 equaling €846 million returned in the past 3 years. 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0.05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0006"/>
                  </a:ext>
                </a:extLst>
              </a:tr>
              <a:tr h="334009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>
                          <a:latin typeface="+mn-lt"/>
                        </a:rPr>
                        <a:t>6.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 At March 31, 2010, the Company had hedged approximately 90% of its estimated fuel exposure for the year ending March 31, 2011.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0.08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0007"/>
                  </a:ext>
                </a:extLst>
              </a:tr>
              <a:tr h="188363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>
                          <a:latin typeface="+mn-lt"/>
                        </a:rPr>
                        <a:t>7.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 Number one on-time airline in Europe.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0.04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3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0.12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2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0.08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0.04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0008"/>
                  </a:ext>
                </a:extLst>
              </a:tr>
              <a:tr h="246423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>
                          <a:latin typeface="+mn-lt"/>
                        </a:rPr>
                        <a:t>8.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Added 328 new routes to their already existing routes which gives them a total of more than 1300 routes.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0.05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3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0.15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0.05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2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0.1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0009"/>
                  </a:ext>
                </a:extLst>
              </a:tr>
              <a:tr h="135502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>
                          <a:latin typeface="+mn-lt"/>
                        </a:rPr>
                        <a:t>9.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 Revenue passenger miles (rpm) grew 14.4% between 2009 and 2010.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0.03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3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0.09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0.03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4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0.12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0010"/>
                  </a:ext>
                </a:extLst>
              </a:tr>
              <a:tr h="165570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>
                          <a:latin typeface="+mn-lt"/>
                        </a:rPr>
                        <a:t>Weaknesses: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100" b="0" i="0" u="none" strike="noStrike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100" b="0" i="0" u="none" strike="noStrike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1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100" b="0" i="0" u="none" strike="noStrike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1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1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1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0011"/>
                  </a:ext>
                </a:extLst>
              </a:tr>
              <a:tr h="232458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>
                          <a:latin typeface="+mn-lt"/>
                        </a:rPr>
                        <a:t>1.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Bad Public Image; Has had several complaints filed against them by Advertising Standards Board (ASA).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0.06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4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0.24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1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0.06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2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0.12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0012"/>
                  </a:ext>
                </a:extLst>
              </a:tr>
              <a:tr h="334009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>
                          <a:latin typeface="+mn-lt"/>
                        </a:rPr>
                        <a:t>2.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Complex Fee System leading to customer dissatisfaction; charge fees where others do not 52% of average final cost is in extras and fees.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0.08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0013"/>
                  </a:ext>
                </a:extLst>
              </a:tr>
              <a:tr h="188363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>
                          <a:latin typeface="+mn-lt"/>
                        </a:rPr>
                        <a:t>3.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Only arrive at secondary airports, no option for arrival at primary airports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0.05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2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0.1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4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0.2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0.05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0014"/>
                  </a:ext>
                </a:extLst>
              </a:tr>
              <a:tr h="334009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baseline="0" dirty="0">
                          <a:latin typeface="+mn-lt"/>
                        </a:rPr>
                        <a:t>4. </a:t>
                      </a:r>
                      <a:r>
                        <a:rPr lang="en-US" sz="1100" b="0" i="0" u="none" strike="noStrike" dirty="0" err="1">
                          <a:latin typeface="+mn-lt"/>
                        </a:rPr>
                        <a:t>Ryanair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 resulted in a €2.2 million loss on its </a:t>
                      </a:r>
                      <a:r>
                        <a:rPr lang="en-US" sz="1100" b="0" i="0" u="none" strike="noStrike" dirty="0" err="1">
                          <a:latin typeface="+mn-lt"/>
                        </a:rPr>
                        <a:t>Aer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 </a:t>
                      </a:r>
                      <a:r>
                        <a:rPr lang="en-US" sz="1100" b="0" i="0" u="none" strike="noStrike" dirty="0" err="1">
                          <a:latin typeface="+mn-lt"/>
                        </a:rPr>
                        <a:t>Lingus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 shareholdings due to a decline in the </a:t>
                      </a:r>
                      <a:r>
                        <a:rPr lang="en-US" sz="1100" b="0" i="0" u="none" strike="noStrike" dirty="0" err="1">
                          <a:latin typeface="+mn-lt"/>
                        </a:rPr>
                        <a:t>Aer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 </a:t>
                      </a:r>
                      <a:r>
                        <a:rPr lang="en-US" sz="1100" b="0" i="0" u="none" strike="noStrike" dirty="0" err="1">
                          <a:latin typeface="+mn-lt"/>
                        </a:rPr>
                        <a:t>Lingus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 share price from €0.73 to €0.72.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0.02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0015"/>
                  </a:ext>
                </a:extLst>
              </a:tr>
              <a:tr h="188363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>
                          <a:latin typeface="+mn-lt"/>
                        </a:rPr>
                        <a:t>5.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Organizational structure lacks key executive positions.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0.07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4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0.28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1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0.07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2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0.14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0016"/>
                  </a:ext>
                </a:extLst>
              </a:tr>
              <a:tr h="188363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>
                          <a:latin typeface="+mn-lt"/>
                        </a:rPr>
                        <a:t>6.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High operating costs: fuel Costs itself rose 37% from ’10-’11.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0.06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0017"/>
                  </a:ext>
                </a:extLst>
              </a:tr>
              <a:tr h="96606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baseline="0" dirty="0">
                          <a:latin typeface="+mn-lt"/>
                        </a:rPr>
                        <a:t>7.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Do not offer roundtrips.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0.07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0018"/>
                  </a:ext>
                </a:extLst>
              </a:tr>
              <a:tr h="153325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>
                          <a:latin typeface="+mn-lt"/>
                        </a:rPr>
                        <a:t>8.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Debt to equity ratio is 1.91 compared to .79 of the industry average.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0.04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0019"/>
                  </a:ext>
                </a:extLst>
              </a:tr>
              <a:tr h="226526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>
                          <a:latin typeface="+mn-lt"/>
                        </a:rPr>
                        <a:t>9.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Earnings per share is only 25 Euro cents compare to main competitor Easy Jet at 52 Euro cents.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0.05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3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0.15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2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0.1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4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0.2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0020"/>
                  </a:ext>
                </a:extLst>
              </a:tr>
              <a:tr h="95681"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100" b="1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latin typeface="+mn-lt"/>
                        </a:rPr>
                        <a:t>3.08</a:t>
                      </a:r>
                    </a:p>
                  </a:txBody>
                  <a:tcPr marL="4241" marR="4241" marT="4241" marB="0" anchor="b">
                    <a:lnL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100" b="1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latin typeface="+mn-lt"/>
                        </a:rPr>
                        <a:t>1.58</a:t>
                      </a:r>
                    </a:p>
                  </a:txBody>
                  <a:tcPr marL="4241" marR="4241" marT="4241" marB="0" anchor="b">
                    <a:lnL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100" b="1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latin typeface="+mn-lt"/>
                        </a:rPr>
                        <a:t>2.78</a:t>
                      </a:r>
                    </a:p>
                  </a:txBody>
                  <a:tcPr marL="4241" marR="4241" marT="4241" marB="0" anchor="b">
                    <a:lnL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="" xmlns:a16="http://schemas.microsoft.com/office/drawing/2014/main" val="10021"/>
                  </a:ext>
                </a:extLst>
              </a:tr>
            </a:tbl>
          </a:graphicData>
        </a:graphic>
      </p:graphicFrame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5638800" y="1194435"/>
          <a:ext cx="3352796" cy="177165"/>
        </p:xfrm>
        <a:graphic>
          <a:graphicData uri="http://schemas.openxmlformats.org/drawingml/2006/table">
            <a:tbl>
              <a:tblPr/>
              <a:tblGrid>
                <a:gridCol w="457198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578708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  <a:gridCol w="411892">
                  <a:extLst>
                    <a:ext uri="{9D8B030D-6E8A-4147-A177-3AD203B41FA5}">
                      <a16:colId xmlns="" xmlns:a16="http://schemas.microsoft.com/office/drawing/2014/main" val="20002"/>
                    </a:ext>
                  </a:extLst>
                </a:gridCol>
                <a:gridCol w="514864">
                  <a:extLst>
                    <a:ext uri="{9D8B030D-6E8A-4147-A177-3AD203B41FA5}">
                      <a16:colId xmlns="" xmlns:a16="http://schemas.microsoft.com/office/drawing/2014/main" val="20003"/>
                    </a:ext>
                  </a:extLst>
                </a:gridCol>
                <a:gridCol w="475736">
                  <a:extLst>
                    <a:ext uri="{9D8B030D-6E8A-4147-A177-3AD203B41FA5}">
                      <a16:colId xmlns="" xmlns:a16="http://schemas.microsoft.com/office/drawing/2014/main" val="20004"/>
                    </a:ext>
                  </a:extLst>
                </a:gridCol>
                <a:gridCol w="451020">
                  <a:extLst>
                    <a:ext uri="{9D8B030D-6E8A-4147-A177-3AD203B41FA5}">
                      <a16:colId xmlns="" xmlns:a16="http://schemas.microsoft.com/office/drawing/2014/main" val="20005"/>
                    </a:ext>
                  </a:extLst>
                </a:gridCol>
                <a:gridCol w="463378">
                  <a:extLst>
                    <a:ext uri="{9D8B030D-6E8A-4147-A177-3AD203B41FA5}">
                      <a16:colId xmlns="" xmlns:a16="http://schemas.microsoft.com/office/drawing/2014/main" val="20006"/>
                    </a:ext>
                  </a:extLst>
                </a:gridCol>
              </a:tblGrid>
              <a:tr h="152400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>
                          <a:latin typeface="+mn-lt"/>
                        </a:rPr>
                        <a:t>Weight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latin typeface="+mn-lt"/>
                        </a:rPr>
                        <a:t>AS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latin typeface="+mn-lt"/>
                        </a:rPr>
                        <a:t>TAS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latin typeface="+mn-lt"/>
                        </a:rPr>
                        <a:t>AS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latin typeface="+mn-lt"/>
                        </a:rPr>
                        <a:t>TAS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latin typeface="+mn-lt"/>
                        </a:rPr>
                        <a:t>AS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latin typeface="+mn-lt"/>
                        </a:rPr>
                        <a:t>TAS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6096000" y="609600"/>
          <a:ext cx="914400" cy="619125"/>
        </p:xfrm>
        <a:graphic>
          <a:graphicData uri="http://schemas.openxmlformats.org/drawingml/2006/table">
            <a:tbl>
              <a:tblPr/>
              <a:tblGrid>
                <a:gridCol w="914400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</a:tblGrid>
              <a:tr h="619125"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latin typeface="+mn-lt"/>
                        </a:rPr>
                        <a:t>Increase Online/Offline Advertising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7" name="Table 6"/>
          <p:cNvGraphicFramePr>
            <a:graphicFrameLocks noGrp="1"/>
          </p:cNvGraphicFramePr>
          <p:nvPr/>
        </p:nvGraphicFramePr>
        <p:xfrm>
          <a:off x="7086600" y="685800"/>
          <a:ext cx="838200" cy="533400"/>
        </p:xfrm>
        <a:graphic>
          <a:graphicData uri="http://schemas.openxmlformats.org/drawingml/2006/table">
            <a:tbl>
              <a:tblPr/>
              <a:tblGrid>
                <a:gridCol w="838200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</a:tblGrid>
              <a:tr h="533400"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latin typeface="+mn-lt"/>
                        </a:rPr>
                        <a:t>Start Flying into Primary Airports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8" name="Table 7"/>
          <p:cNvGraphicFramePr>
            <a:graphicFrameLocks noGrp="1"/>
          </p:cNvGraphicFramePr>
          <p:nvPr/>
        </p:nvGraphicFramePr>
        <p:xfrm>
          <a:off x="8001000" y="685800"/>
          <a:ext cx="1143000" cy="512445"/>
        </p:xfrm>
        <a:graphic>
          <a:graphicData uri="http://schemas.openxmlformats.org/drawingml/2006/table">
            <a:tbl>
              <a:tblPr/>
              <a:tblGrid>
                <a:gridCol w="1143000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</a:tblGrid>
              <a:tr h="436245"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latin typeface="+mn-lt"/>
                        </a:rPr>
                        <a:t>Increase and</a:t>
                      </a:r>
                      <a:r>
                        <a:rPr lang="en-US" sz="1100" b="1" i="0" u="none" strike="noStrike" baseline="0" dirty="0">
                          <a:latin typeface="+mn-lt"/>
                        </a:rPr>
                        <a:t> </a:t>
                      </a:r>
                      <a:r>
                        <a:rPr lang="en-US" sz="1100" b="1" i="0" u="none" strike="noStrike" dirty="0">
                          <a:latin typeface="+mn-lt"/>
                        </a:rPr>
                        <a:t>Diversify </a:t>
                      </a:r>
                    </a:p>
                    <a:p>
                      <a:pPr algn="ctr" fontAlgn="b"/>
                      <a:r>
                        <a:rPr lang="en-US" sz="1100" b="1" i="0" u="none" strike="noStrike" dirty="0">
                          <a:latin typeface="+mn-lt"/>
                        </a:rPr>
                        <a:t>Ancillary Services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9" name="TextBox 8"/>
          <p:cNvSpPr txBox="1"/>
          <p:nvPr/>
        </p:nvSpPr>
        <p:spPr>
          <a:xfrm>
            <a:off x="76200" y="895290"/>
            <a:ext cx="518571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/>
              <a:t>Quantitative Strategic Planning Matrix Cont’d…</a:t>
            </a: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6553200" y="6492875"/>
            <a:ext cx="2133600" cy="365125"/>
          </a:xfrm>
        </p:spPr>
        <p:txBody>
          <a:bodyPr/>
          <a:lstStyle/>
          <a:p>
            <a:fld id="{4F83E011-B0C3-4FFB-90C7-83A2EC227448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="" xmlns:a16="http://schemas.microsoft.com/office/drawing/2014/main" id="{1A2443D2-3641-DC44-88AE-F1A6B91DEC34}"/>
              </a:ext>
            </a:extLst>
          </p:cNvPr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00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="" xmlns:a16="http://schemas.microsoft.com/office/drawing/2014/main" id="{3C12801A-0EBC-0347-882A-EC4E6E2281A4}"/>
              </a:ext>
            </a:extLst>
          </p:cNvPr>
          <p:cNvSpPr txBox="1"/>
          <p:nvPr/>
        </p:nvSpPr>
        <p:spPr>
          <a:xfrm>
            <a:off x="76200" y="39469"/>
            <a:ext cx="60145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>
                <a:solidFill>
                  <a:srgbClr val="F9D745"/>
                </a:solidFill>
              </a:rPr>
              <a:t>Ryanair - Strategy Formulation</a:t>
            </a:r>
          </a:p>
        </p:txBody>
      </p:sp>
    </p:spTree>
  </p:cSld>
  <p:clrMapOvr>
    <a:masterClrMapping/>
  </p:clrMapOvr>
  <p:transition advTm="45135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2637</TotalTime>
  <Words>1536</Words>
  <Application>Microsoft Macintosh PowerPoint</Application>
  <PresentationFormat>On-screen Show (4:3)</PresentationFormat>
  <Paragraphs>517</Paragraphs>
  <Slides>10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Calibri</vt:lpstr>
      <vt:lpstr>Symbol</vt:lpstr>
      <vt:lpstr>Times New Roman</vt:lpstr>
      <vt:lpstr>Arial</vt:lpstr>
      <vt:lpstr>Office Theme</vt:lpstr>
      <vt:lpstr>PowerPoint Presentation</vt:lpstr>
      <vt:lpstr>What exactly is the Strategy Formulation Framework?</vt:lpstr>
      <vt:lpstr>Possible Strategies</vt:lpstr>
      <vt:lpstr>SWOT Matrix</vt:lpstr>
      <vt:lpstr>SWOT Matrix</vt:lpstr>
      <vt:lpstr>Boston Matrix Analysis</vt:lpstr>
      <vt:lpstr>Space Matrix</vt:lpstr>
      <vt:lpstr>Grand Strategy Matrix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Ryanair</dc:title>
  <dc:creator>allie</dc:creator>
  <cp:lastModifiedBy>ifan thomas</cp:lastModifiedBy>
  <cp:revision>346</cp:revision>
  <dcterms:created xsi:type="dcterms:W3CDTF">2013-04-11T22:33:35Z</dcterms:created>
  <dcterms:modified xsi:type="dcterms:W3CDTF">2018-03-29T20:21:12Z</dcterms:modified>
</cp:coreProperties>
</file>