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5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9FF6F-59B7-EF6B-DFB2-93086AC690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D2444-C5A1-6090-E329-0FF374F115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5F554-A474-14A4-3153-83B82FCAD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E57650-9BE8-619E-7AC3-CBF646C71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DF6A4B-511E-29D7-D3C3-3C0EBA547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77497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B6669-2676-B0B2-3995-E9EAC0E02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522F4-84F1-8595-B216-8CF71F602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C3D72-F12D-C480-82BA-B6E39AC91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E82E8-4E7F-50C9-BB8E-DA3F240CA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2B25A5-C0AA-F127-F0DE-F9FD6F056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33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3B44B-84AF-1293-4B6C-71D7F618F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16F62-4066-A95A-8B6B-D3F9E22C4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C2785-A3AA-354D-F57D-2620A57EE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09ABC-30E6-3E33-622C-0B08BC7B5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BB81C-8713-89C6-CF5B-26240A5CF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938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FEEFE-A693-DF5D-D45F-06F6B899C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D532D-3050-BB5B-AF54-A02741B5A2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91A9E0-E125-2D32-6256-5655D5677A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2684EF-F861-3FF3-23C4-289A90E4C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941F5E-0609-97CD-8020-10366D0C2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7056BA-E8AF-BBD8-0867-F0C3ECD92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72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EA1E8-7514-15DD-4000-3D7039413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B6D1-5F11-E891-2687-B00AADCF0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9A20D4-AB24-2AA6-FC74-24F58F6BAD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5E91A4-7B88-B515-01FE-AE10DD7200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8D8895-31B4-8B34-581A-DECD161091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70235E-AE37-7511-0B85-C114FE4406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804058-DE48-90A7-D605-B651749F6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AEE0CA-914F-7F5A-3BF2-8AF5F503B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484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287B1-5C3D-ED44-09F8-12CCBD3DF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953B8A-BDFA-9735-FB52-E0E485B4A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E02DB1-08F6-2FA6-12ED-1506FEB70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029C32-3AD8-4300-C994-FDA5F943B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22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C34048-DC18-5911-8115-7A70F1F37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A46153-D585-F3A5-C871-39C153431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0E835B-B255-4C0A-F236-C3F32A09B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480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16B89-9307-D8AF-8A83-60E5C9485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DE20A-A716-01A2-82F1-6D42BE1B4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B1F704-1D09-C0B6-8845-D266E0DAD7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D4485E-6EBD-3AA9-7D5C-1A0A28812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4B0799-513B-35F8-B5A2-3E5469A05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84AB8-5812-BEB7-0520-4EF36426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725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75E6A-D187-0504-6EC7-E5CF247A3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766E87-F061-70A5-5F58-7F38F17737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729736-D198-B956-F48D-42F6A56A1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7AB272-8DAD-E71B-8748-165C0543A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9EB65-3CA0-C087-C081-F65EFECD03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4DD3CE-B034-76FA-AA11-C67E925DD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622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B74B-6CA6-D0B8-F5F4-ECEF849A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775406-03B9-C919-CD02-D1A4095033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582B5-8A30-0244-091F-9F63AA8C3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C81CD-7998-7EC6-86F0-BFCFF2762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9B31D-15EA-B265-76E1-96371C63B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534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34E233-91FB-4018-4D04-9118E1C50F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2E6FA9-A2B7-995C-AB2D-FC7D9EDDDD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A2BC-CF90-6EDD-A956-5EA20FDA7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22D26-CCDE-637A-C2F8-38A9E141C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27B70-C43A-C3E7-DD38-9A7A33269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20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E56DF9-B469-627A-3003-17EC1B30E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435757-BD80-DA4C-313B-4183506AF8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71C7C-BB93-5474-F5CF-B6771CE33D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065F55B-04EF-0449-865C-43FBE0BCC2F2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85D57-4EFF-CDE2-7AB8-D857BA2E1C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45B55-5406-A0C0-EBE5-D65252BD26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8E09C3-A489-0047-BAC9-89C81A0E86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7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17554251011064837" TargetMode="External"/><Relationship Id="rId2" Type="http://schemas.openxmlformats.org/officeDocument/2006/relationships/hyperlink" Target="https://doi.org/10.1016/S0167-9236(99)00024-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University of wales Logos">
            <a:extLst>
              <a:ext uri="{FF2B5EF4-FFF2-40B4-BE49-F238E27FC236}">
                <a16:creationId xmlns:a16="http://schemas.microsoft.com/office/drawing/2014/main" id="{9915E25F-AA8D-B255-B457-C3CE2669530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2" b="-2"/>
          <a:stretch>
            <a:fillRect/>
          </a:stretch>
        </p:blipFill>
        <p:spPr bwMode="auto">
          <a:xfrm>
            <a:off x="0" y="10"/>
            <a:ext cx="7757584" cy="359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4477EB3-0933-1B17-982A-9B2B138FDAF4}"/>
              </a:ext>
            </a:extLst>
          </p:cNvPr>
          <p:cNvSpPr txBox="1"/>
          <p:nvPr/>
        </p:nvSpPr>
        <p:spPr>
          <a:xfrm>
            <a:off x="6396164" y="1957918"/>
            <a:ext cx="4926411" cy="467783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Professional Career Development within Health and Social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LCHS4009_LON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Assessment 1: Individual Presentation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Program</a:t>
            </a:r>
            <a:r>
              <a:rPr lang="en-GB" dirty="0">
                <a:solidFill>
                  <a:schemeClr val="tx2"/>
                </a:solidFill>
              </a:rPr>
              <a:t>m</a:t>
            </a:r>
            <a:r>
              <a:rPr lang="en-US" dirty="0">
                <a:solidFill>
                  <a:schemeClr val="tx2"/>
                </a:solidFill>
              </a:rPr>
              <a:t>e: Certificate of Higher Education in </a:t>
            </a:r>
            <a:r>
              <a:rPr lang="en-GB" dirty="0">
                <a:solidFill>
                  <a:schemeClr val="tx2"/>
                </a:solidFill>
              </a:rPr>
              <a:t>     </a:t>
            </a:r>
            <a:r>
              <a:rPr lang="en-US" dirty="0">
                <a:solidFill>
                  <a:schemeClr val="tx2"/>
                </a:solidFill>
              </a:rPr>
              <a:t>Health and Social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Student name: Aminah Zamora Peralta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2"/>
                </a:solidFill>
              </a:rPr>
              <a:t>Student ID: 2024120431</a:t>
            </a:r>
          </a:p>
        </p:txBody>
      </p:sp>
    </p:spTree>
    <p:extLst>
      <p:ext uri="{BB962C8B-B14F-4D97-AF65-F5344CB8AC3E}">
        <p14:creationId xmlns:p14="http://schemas.microsoft.com/office/powerpoint/2010/main" val="1679703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59797F-F9CF-F774-AA21-DCBBAFA87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r>
              <a:rPr lang="en-GB" b="1">
                <a:solidFill>
                  <a:srgbClr val="FFFFFF"/>
                </a:solidFill>
              </a:rPr>
              <a:t>Introduction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8887C3-3366-CCA4-15AA-66EBA830A4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Purpose of the SWOT Analysis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To understand my current position</a:t>
            </a:r>
          </a:p>
          <a:p>
            <a:r>
              <a:rPr lang="en-GB" dirty="0"/>
              <a:t>To identify internal strengths &amp; weaknesses</a:t>
            </a:r>
          </a:p>
          <a:p>
            <a:r>
              <a:rPr lang="en-GB" dirty="0"/>
              <a:t>To examine external opportunities &amp; threats</a:t>
            </a:r>
          </a:p>
          <a:p>
            <a:r>
              <a:rPr lang="en-GB" dirty="0"/>
              <a:t>To plan strategically for progression in Health &amp; Social Care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This list of strategic factors can be used as a point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of departure for the actual strategic plan within a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small or medium sized enterprise </a:t>
            </a:r>
            <a:r>
              <a:rPr lang="en-GB" dirty="0"/>
              <a:t>(Houben, Lenie and Vanhoof, 1999).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5430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78AD4-3603-FDAE-43E1-D49C516B7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Key Personal Strengths</a:t>
            </a: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4C9AB-A60F-72B2-290F-8D239BCA6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Strong love for learning and self-development</a:t>
            </a:r>
          </a:p>
          <a:p>
            <a:r>
              <a:rPr lang="en-GB" dirty="0"/>
              <a:t>Belief that it’s never too late to grow professionally</a:t>
            </a:r>
          </a:p>
          <a:p>
            <a:r>
              <a:rPr lang="en-GB" dirty="0"/>
              <a:t>Empathy, kindness, honesty, courage,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536201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C7735-10D3-6198-4B65-B4DADFE448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Currently progressing through university education</a:t>
            </a:r>
          </a:p>
          <a:p>
            <a:r>
              <a:rPr lang="en-GB" dirty="0"/>
              <a:t>Committed, determined and focused on achieving goals</a:t>
            </a:r>
          </a:p>
          <a:p>
            <a:r>
              <a:rPr lang="en-GB" dirty="0"/>
              <a:t>Positive reputation among family &amp; peers: capable, caring, goal-driven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BFBBA-4DEB-B0E1-B52B-D5A873CC1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Professional &amp; Academic Strengths</a:t>
            </a: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2238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05C470-7E28-2C44-946F-E0A040F9D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Weaknesses</a:t>
            </a:r>
            <a:br>
              <a:rPr lang="en-GB" sz="4100" b="1">
                <a:solidFill>
                  <a:srgbClr val="FFFFFF"/>
                </a:solidFill>
              </a:rPr>
            </a:b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597A5-3DB1-A887-8D06-B5ECFB66A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Areas for Improvement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Avoidance of public speaking</a:t>
            </a:r>
          </a:p>
          <a:p>
            <a:r>
              <a:rPr lang="en-GB" dirty="0"/>
              <a:t>Feeling self-conscious about my accent</a:t>
            </a:r>
          </a:p>
          <a:p>
            <a:r>
              <a:rPr lang="en-GB" dirty="0"/>
              <a:t>Fear of failure and overthinking</a:t>
            </a:r>
          </a:p>
          <a:p>
            <a:r>
              <a:rPr lang="en-GB" dirty="0"/>
              <a:t>Limited experience with digital healthcare platforms (McGuire, 1995).</a:t>
            </a:r>
          </a:p>
        </p:txBody>
      </p:sp>
    </p:spTree>
    <p:extLst>
      <p:ext uri="{BB962C8B-B14F-4D97-AF65-F5344CB8AC3E}">
        <p14:creationId xmlns:p14="http://schemas.microsoft.com/office/powerpoint/2010/main" val="643575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2EB2D-565F-CCBE-821F-09C52534F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Opportunities</a:t>
            </a:r>
            <a:br>
              <a:rPr lang="en-GB" sz="3700" b="1">
                <a:solidFill>
                  <a:srgbClr val="FFFFFF"/>
                </a:solidFill>
              </a:rPr>
            </a:b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78D05-1BE0-4B5D-EB02-3965301242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Educational &amp; Development Opportunities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University access and structured learning</a:t>
            </a:r>
          </a:p>
          <a:p>
            <a:r>
              <a:rPr lang="en-GB" dirty="0"/>
              <a:t>Public speaking training</a:t>
            </a:r>
          </a:p>
          <a:p>
            <a:r>
              <a:rPr lang="en-GB" dirty="0"/>
              <a:t>Digital skills courses and healthcare technology workshops (Helms and Nixon, 2010).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165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3E4BB-3C45-2E84-F6DA-03B17D883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Opportunities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E40BB-5208-2A1A-9660-8D0AEB372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Sector Opportunities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Increasing digitalisation in healthcare</a:t>
            </a:r>
          </a:p>
          <a:p>
            <a:r>
              <a:rPr lang="en-GB" dirty="0"/>
              <a:t>Networking through conferences, events and workshops</a:t>
            </a:r>
          </a:p>
          <a:p>
            <a:r>
              <a:rPr lang="en-GB" dirty="0"/>
              <a:t>Collaboration with peers, tutors &amp; professionals (Helms and Nixon, 2010).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599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BFBA5-4B78-248D-503C-B418E1C41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Threats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0D50-AD81-5A72-24B4-63BC164C5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External &amp; Personal Threats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Funding cuts to education and training</a:t>
            </a:r>
          </a:p>
          <a:p>
            <a:r>
              <a:rPr lang="en-GB" dirty="0"/>
              <a:t>Personal financial pressures</a:t>
            </a:r>
          </a:p>
          <a:p>
            <a:r>
              <a:rPr lang="en-GB" dirty="0"/>
              <a:t>Potential health issues</a:t>
            </a:r>
          </a:p>
          <a:p>
            <a:r>
              <a:rPr lang="en-GB" dirty="0"/>
              <a:t>Rapid technological change in Health &amp; Social Care (Helms and Nixon, 2010).</a:t>
            </a:r>
          </a:p>
        </p:txBody>
      </p:sp>
    </p:spTree>
    <p:extLst>
      <p:ext uri="{BB962C8B-B14F-4D97-AF65-F5344CB8AC3E}">
        <p14:creationId xmlns:p14="http://schemas.microsoft.com/office/powerpoint/2010/main" val="904998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9BC57-BAFC-3C9A-F7E2-EAD08455B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b="1" dirty="0"/>
              <a:t>Perseverance:</a:t>
            </a:r>
            <a:r>
              <a:rPr lang="en-GB" dirty="0"/>
              <a:t> improves public speaking confidence</a:t>
            </a:r>
          </a:p>
          <a:p>
            <a:r>
              <a:rPr lang="en-GB" b="1" dirty="0"/>
              <a:t>Love of learning:</a:t>
            </a:r>
            <a:r>
              <a:rPr lang="en-GB" dirty="0"/>
              <a:t> helps me update digital skills</a:t>
            </a:r>
          </a:p>
          <a:p>
            <a:r>
              <a:rPr lang="en-GB" b="1" dirty="0"/>
              <a:t>Self-awareness:</a:t>
            </a:r>
            <a:r>
              <a:rPr lang="en-GB" dirty="0"/>
              <a:t> supports emotional resilience &amp; growth</a:t>
            </a:r>
          </a:p>
          <a:p>
            <a:r>
              <a:rPr lang="en-GB" b="1" dirty="0"/>
              <a:t>Empathy &amp; communication:</a:t>
            </a:r>
            <a:r>
              <a:rPr lang="en-GB" dirty="0"/>
              <a:t> helps me seek academic support early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75D84-D496-4FB3-9CD9-F7DD29F1E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My Strengths Reduce My Weaknesses</a:t>
            </a:r>
            <a:br>
              <a:rPr lang="en-GB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6659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E76D2-4B9A-5E45-40DA-E0B2CF8A2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Minimising Threats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E41CD-AF85-7F0B-473D-9CCEC6325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Using My Strengths to Manage Threats</a:t>
            </a:r>
          </a:p>
          <a:p>
            <a:r>
              <a:rPr lang="en-GB" dirty="0"/>
              <a:t>Applying early for bursaries and support</a:t>
            </a:r>
          </a:p>
          <a:p>
            <a:r>
              <a:rPr lang="en-GB" dirty="0"/>
              <a:t>Engaging in continuous digital learning</a:t>
            </a:r>
          </a:p>
          <a:p>
            <a:r>
              <a:rPr lang="en-GB" dirty="0"/>
              <a:t>Maintaining health through balance and planning</a:t>
            </a:r>
          </a:p>
          <a:p>
            <a:r>
              <a:rPr lang="en-GB" dirty="0"/>
              <a:t>Staying adaptable and proactive in a fast-changing sector</a:t>
            </a:r>
          </a:p>
        </p:txBody>
      </p:sp>
    </p:spTree>
    <p:extLst>
      <p:ext uri="{BB962C8B-B14F-4D97-AF65-F5344CB8AC3E}">
        <p14:creationId xmlns:p14="http://schemas.microsoft.com/office/powerpoint/2010/main" val="2475561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D58CC-8547-CB95-ED10-4892226F6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Strategic Plan Summary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31EB4-03D0-538D-DFFF-E898B32F6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7500" lnSpcReduction="20000"/>
          </a:bodyPr>
          <a:lstStyle/>
          <a:p>
            <a:r>
              <a:rPr lang="en-GB" sz="2600" dirty="0"/>
              <a:t>My Development Plan</a:t>
            </a:r>
          </a:p>
          <a:p>
            <a:r>
              <a:rPr lang="en-GB" sz="2600" dirty="0"/>
              <a:t>Build confidence in communication and presentations</a:t>
            </a:r>
          </a:p>
          <a:p>
            <a:r>
              <a:rPr lang="en-GB" sz="2600" dirty="0"/>
              <a:t>Strengthen digital competency</a:t>
            </a:r>
          </a:p>
          <a:p>
            <a:r>
              <a:rPr lang="en-GB" sz="2600" dirty="0"/>
              <a:t>Continue academic progress to Level 5 and beyond</a:t>
            </a:r>
          </a:p>
          <a:p>
            <a:r>
              <a:rPr lang="en-GB" sz="2600" dirty="0"/>
              <a:t>Expand professional network in the sector</a:t>
            </a:r>
          </a:p>
          <a:p>
            <a:r>
              <a:rPr lang="en-GB" sz="2600" dirty="0"/>
              <a:t>Maintain resilience through self-care and support systems</a:t>
            </a:r>
          </a:p>
          <a:p>
            <a:r>
              <a:rPr lang="en-GB" sz="2600" b="0" i="0" dirty="0">
                <a:solidFill>
                  <a:srgbClr val="000000"/>
                </a:solidFill>
                <a:effectLst/>
              </a:rPr>
              <a:t>Strategic management includes three basic </a:t>
            </a:r>
            <a:r>
              <a:rPr lang="en-GB" sz="2600" b="0" i="0" dirty="0" err="1">
                <a:solidFill>
                  <a:srgbClr val="000000"/>
                </a:solidFill>
                <a:effectLst/>
              </a:rPr>
              <a:t>ele</a:t>
            </a:r>
            <a:r>
              <a:rPr lang="en-GB" sz="2600" b="0" i="0" dirty="0">
                <a:solidFill>
                  <a:srgbClr val="000000"/>
                </a:solidFill>
                <a:effectLst/>
              </a:rPr>
              <a:t>-</a:t>
            </a:r>
            <a:endParaRPr lang="en-GB" sz="260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w x ments, namely 3 :</a:t>
            </a:r>
            <a:endParaRPr lang="en-GB" sz="2600" dirty="0">
              <a:solidFill>
                <a:srgbClr val="000000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600" dirty="0">
                <a:solidFill>
                  <a:srgbClr val="000000"/>
                </a:solidFill>
              </a:rPr>
              <a:t>T</a:t>
            </a:r>
            <a:r>
              <a:rPr lang="en-GB" sz="2600" b="0" i="0" dirty="0">
                <a:solidFill>
                  <a:srgbClr val="000000"/>
                </a:solidFill>
                <a:effectLst/>
              </a:rPr>
              <a:t>he formulation of a strategy;</a:t>
            </a:r>
            <a:endParaRPr lang="en-GB" sz="2600" dirty="0">
              <a:solidFill>
                <a:srgbClr val="000000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600" b="0" i="0" dirty="0">
                <a:solidFill>
                  <a:srgbClr val="000000"/>
                </a:solidFill>
                <a:effectLst/>
              </a:rPr>
              <a:t> </a:t>
            </a:r>
            <a:r>
              <a:rPr lang="en-GB" sz="2600" dirty="0">
                <a:solidFill>
                  <a:srgbClr val="000000"/>
                </a:solidFill>
              </a:rPr>
              <a:t>The</a:t>
            </a:r>
            <a:r>
              <a:rPr lang="en-GB" sz="2600" b="0" i="0" dirty="0">
                <a:solidFill>
                  <a:srgbClr val="000000"/>
                </a:solidFill>
                <a:effectLst/>
              </a:rPr>
              <a:t> implementation of a strategy;</a:t>
            </a:r>
            <a:endParaRPr lang="en-GB" sz="2600" dirty="0">
              <a:solidFill>
                <a:srgbClr val="000000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2600" dirty="0">
                <a:solidFill>
                  <a:srgbClr val="000000"/>
                </a:solidFill>
              </a:rPr>
              <a:t>The </a:t>
            </a:r>
            <a:r>
              <a:rPr lang="en-GB" sz="2600" b="0" i="0" dirty="0">
                <a:solidFill>
                  <a:srgbClr val="000000"/>
                </a:solidFill>
                <a:effectLst/>
              </a:rPr>
              <a:t>control and evaluation of the strategy </a:t>
            </a:r>
            <a:r>
              <a:rPr lang="en-GB" sz="2600" dirty="0"/>
              <a:t>(Houben et al., 1999).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147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13716-0883-5519-647F-EE9244CA1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Conclusion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08334-3653-99CA-2225-A30DEF187B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I have strong personal qualities, academic dedication, and clear goals.</a:t>
            </a:r>
          </a:p>
          <a:p>
            <a:r>
              <a:rPr lang="en-GB" dirty="0"/>
              <a:t>With strategic planning, continuous learning, and resilience, I am well-positioned to become an effective and compassionate Health &amp; Social Care professional </a:t>
            </a:r>
            <a:r>
              <a:rPr lang="en-GB" sz="2800" dirty="0"/>
              <a:t>(Houben et al., 1999).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2562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2493C8-27FE-08E4-CDE1-98C9303939E2}"/>
              </a:ext>
            </a:extLst>
          </p:cNvPr>
          <p:cNvSpPr txBox="1"/>
          <p:nvPr/>
        </p:nvSpPr>
        <p:spPr>
          <a:xfrm>
            <a:off x="1261533" y="1952625"/>
            <a:ext cx="55584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i="0" u="sng" strike="noStrike" dirty="0">
                <a:effectLst/>
              </a:rPr>
              <a:t>Reference</a:t>
            </a:r>
            <a:r>
              <a:rPr lang="en-GB" sz="2000" b="1" i="0" u="sng" strike="noStrike" dirty="0">
                <a:effectLst/>
              </a:rPr>
              <a:t>s</a:t>
            </a:r>
            <a:endParaRPr lang="en-US" sz="2000" b="1" u="sng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b="0" i="0" u="none" strike="noStrike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0" i="0" u="none" strike="noStrike" dirty="0">
                <a:effectLst/>
              </a:rPr>
              <a:t>MCGUIRE, J.P., 1995. Successful strategic planning is more important then ever. </a:t>
            </a:r>
            <a:r>
              <a:rPr lang="en-US" sz="1500" b="0" i="1" u="none" strike="noStrike" dirty="0">
                <a:effectLst/>
              </a:rPr>
              <a:t>Healthcare Financial Management, </a:t>
            </a:r>
            <a:r>
              <a:rPr lang="en-US" sz="1500" b="1" i="0" u="none" strike="noStrike" dirty="0">
                <a:effectLst/>
              </a:rPr>
              <a:t>49</a:t>
            </a:r>
            <a:r>
              <a:rPr lang="en-US" sz="1500" b="0" i="0" u="none" strike="noStrike" dirty="0">
                <a:effectLst/>
              </a:rPr>
              <a:t>(4), pp. 10.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Houben, G., Lenie, K. and Vanhoof, K. (1999) ‘A knowledge-based SWOT-analysis system as an instrument for strategic planning in small and medium sized enterprises’, Decision Support Systems, 26(2), pp. 125–135. Available at: </a:t>
            </a:r>
            <a:r>
              <a:rPr lang="en-US" sz="1500" dirty="0">
                <a:hlinkClick r:id="rId2"/>
              </a:rPr>
              <a:t>https://doi.org/10.1016/S0167-9236(99)00024-X</a:t>
            </a:r>
            <a:r>
              <a:rPr lang="en-US" sz="1500" dirty="0"/>
              <a:t>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 Helms, M.M. and Nixon, J. (2010) ‘Exploring SWOT analysis - where are we now?: A review of academic research from the last decade’, Journal of strategy and management, 3(3), p. 215. Available at: </a:t>
            </a:r>
            <a:r>
              <a:rPr lang="en-US" sz="1500" dirty="0">
                <a:hlinkClick r:id="rId3"/>
              </a:rPr>
              <a:t>https://doi.org/10.1108/17554251011064837</a:t>
            </a:r>
            <a:r>
              <a:rPr lang="en-US" sz="1500" dirty="0"/>
              <a:t>. 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Block Arc 15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903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 Introduction  </vt:lpstr>
      <vt:lpstr>My Key Personal Strengths </vt:lpstr>
      <vt:lpstr>Professional &amp; Academic Strengths </vt:lpstr>
      <vt:lpstr>Weaknesses </vt:lpstr>
      <vt:lpstr>Opportunities </vt:lpstr>
      <vt:lpstr>Opportunities </vt:lpstr>
      <vt:lpstr>Threats </vt:lpstr>
      <vt:lpstr>How My Strengths Reduce My Weaknesses </vt:lpstr>
      <vt:lpstr>Minimising Threats </vt:lpstr>
      <vt:lpstr>Strategic Plan Summary </vt:lpstr>
      <vt:lpstr>Conclusion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Aminah Zamora Peralta (2412043)</dc:creator>
  <cp:lastModifiedBy>Aminah Zamora Peralta (2412043)</cp:lastModifiedBy>
  <cp:revision>9</cp:revision>
  <dcterms:created xsi:type="dcterms:W3CDTF">2025-11-13T20:18:32Z</dcterms:created>
  <dcterms:modified xsi:type="dcterms:W3CDTF">2025-11-14T11:43:45Z</dcterms:modified>
</cp:coreProperties>
</file>