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0" r:id="rId1"/>
    <p:sldMasterId id="2147483812" r:id="rId2"/>
    <p:sldMasterId id="2147483824" r:id="rId3"/>
  </p:sldMasterIdLst>
  <p:notesMasterIdLst>
    <p:notesMasterId r:id="rId36"/>
  </p:notesMasterIdLst>
  <p:handoutMasterIdLst>
    <p:handoutMasterId r:id="rId37"/>
  </p:handoutMasterIdLst>
  <p:sldIdLst>
    <p:sldId id="623" r:id="rId4"/>
    <p:sldId id="619" r:id="rId5"/>
    <p:sldId id="552" r:id="rId6"/>
    <p:sldId id="555" r:id="rId7"/>
    <p:sldId id="554" r:id="rId8"/>
    <p:sldId id="556" r:id="rId9"/>
    <p:sldId id="557" r:id="rId10"/>
    <p:sldId id="558" r:id="rId11"/>
    <p:sldId id="559" r:id="rId12"/>
    <p:sldId id="560" r:id="rId13"/>
    <p:sldId id="561" r:id="rId14"/>
    <p:sldId id="565" r:id="rId15"/>
    <p:sldId id="562" r:id="rId16"/>
    <p:sldId id="564" r:id="rId17"/>
    <p:sldId id="566" r:id="rId18"/>
    <p:sldId id="570" r:id="rId19"/>
    <p:sldId id="571" r:id="rId20"/>
    <p:sldId id="574" r:id="rId21"/>
    <p:sldId id="589" r:id="rId22"/>
    <p:sldId id="591" r:id="rId23"/>
    <p:sldId id="592" r:id="rId24"/>
    <p:sldId id="600" r:id="rId25"/>
    <p:sldId id="601" r:id="rId26"/>
    <p:sldId id="603" r:id="rId27"/>
    <p:sldId id="615" r:id="rId28"/>
    <p:sldId id="573" r:id="rId29"/>
    <p:sldId id="567" r:id="rId30"/>
    <p:sldId id="621" r:id="rId31"/>
    <p:sldId id="622" r:id="rId32"/>
    <p:sldId id="605" r:id="rId33"/>
    <p:sldId id="610" r:id="rId34"/>
    <p:sldId id="620" r:id="rId35"/>
  </p:sldIdLst>
  <p:sldSz cx="12192000" cy="6858000"/>
  <p:notesSz cx="6797675" cy="9926638"/>
  <p:defaultTextStyle>
    <a:defPPr>
      <a:defRPr lang="en-GB"/>
    </a:defPPr>
    <a:lvl1pPr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1pPr>
    <a:lvl2pPr marL="457200"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2pPr>
    <a:lvl3pPr marL="914400"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3pPr>
    <a:lvl4pPr marL="1371600"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4pPr>
    <a:lvl5pPr marL="1828800" algn="ctr" rtl="0" fontAlgn="base">
      <a:spcBef>
        <a:spcPct val="0"/>
      </a:spcBef>
      <a:spcAft>
        <a:spcPct val="0"/>
      </a:spcAft>
      <a:defRPr sz="3200" b="1" kern="1200">
        <a:solidFill>
          <a:schemeClr val="bg1"/>
        </a:solidFill>
        <a:latin typeface="Verdana" pitchFamily="34" charset="0"/>
        <a:ea typeface="ＭＳ Ｐゴシック" pitchFamily="-112" charset="-128"/>
        <a:cs typeface="+mn-cs"/>
      </a:defRPr>
    </a:lvl5pPr>
    <a:lvl6pPr marL="2286000" algn="l" defTabSz="914400" rtl="0" eaLnBrk="1" latinLnBrk="0" hangingPunct="1">
      <a:defRPr sz="3200" b="1" kern="1200">
        <a:solidFill>
          <a:schemeClr val="bg1"/>
        </a:solidFill>
        <a:latin typeface="Verdana" pitchFamily="34" charset="0"/>
        <a:ea typeface="ＭＳ Ｐゴシック" pitchFamily="-112" charset="-128"/>
        <a:cs typeface="+mn-cs"/>
      </a:defRPr>
    </a:lvl6pPr>
    <a:lvl7pPr marL="2743200" algn="l" defTabSz="914400" rtl="0" eaLnBrk="1" latinLnBrk="0" hangingPunct="1">
      <a:defRPr sz="3200" b="1" kern="1200">
        <a:solidFill>
          <a:schemeClr val="bg1"/>
        </a:solidFill>
        <a:latin typeface="Verdana" pitchFamily="34" charset="0"/>
        <a:ea typeface="ＭＳ Ｐゴシック" pitchFamily="-112" charset="-128"/>
        <a:cs typeface="+mn-cs"/>
      </a:defRPr>
    </a:lvl7pPr>
    <a:lvl8pPr marL="3200400" algn="l" defTabSz="914400" rtl="0" eaLnBrk="1" latinLnBrk="0" hangingPunct="1">
      <a:defRPr sz="3200" b="1" kern="1200">
        <a:solidFill>
          <a:schemeClr val="bg1"/>
        </a:solidFill>
        <a:latin typeface="Verdana" pitchFamily="34" charset="0"/>
        <a:ea typeface="ＭＳ Ｐゴシック" pitchFamily="-112" charset="-128"/>
        <a:cs typeface="+mn-cs"/>
      </a:defRPr>
    </a:lvl8pPr>
    <a:lvl9pPr marL="3657600" algn="l" defTabSz="914400" rtl="0" eaLnBrk="1" latinLnBrk="0" hangingPunct="1">
      <a:defRPr sz="3200" b="1" kern="1200">
        <a:solidFill>
          <a:schemeClr val="bg1"/>
        </a:solidFill>
        <a:latin typeface="Verdana" pitchFamily="34" charset="0"/>
        <a:ea typeface="ＭＳ Ｐゴシック" pitchFamily="-112" charset="-128"/>
        <a:cs typeface="+mn-cs"/>
      </a:defRPr>
    </a:lvl9pPr>
  </p:defaultTextStyle>
  <p:modifyVerifier cryptProviderType="rsaAES" cryptAlgorithmClass="hash" cryptAlgorithmType="typeAny" cryptAlgorithmSid="14" spinCount="100000" saltData="EWFkanyiRsAYHfU+L30AWw==" hashData="oX6Attz0PHnweZ8fm+VhR1eYIyVCGmMyyc5s55er6/34E5XXzrHZHTrot0fF9PEqYEMSgNudXOOQ2SS6QbFF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3333FF"/>
    <a:srgbClr val="FF3300"/>
    <a:srgbClr val="CC0066"/>
    <a:srgbClr val="003399"/>
    <a:srgbClr val="0033CC"/>
    <a:srgbClr val="CCCCFF"/>
    <a:srgbClr val="3366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446" autoAdjust="0"/>
    <p:restoredTop sz="60494" autoAdjust="0"/>
  </p:normalViewPr>
  <p:slideViewPr>
    <p:cSldViewPr>
      <p:cViewPr varScale="1">
        <p:scale>
          <a:sx n="59" d="100"/>
          <a:sy n="59" d="100"/>
        </p:scale>
        <p:origin x="828" y="66"/>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75" d="100"/>
          <a:sy n="75" d="100"/>
        </p:scale>
        <p:origin x="2460" y="-642"/>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diagrams/_rels/data12.xml.rels><?xml version="1.0" encoding="UTF-8" standalone="yes"?>
<Relationships xmlns="http://schemas.openxmlformats.org/package/2006/relationships"><Relationship Id="rId1" Type="http://schemas.openxmlformats.org/officeDocument/2006/relationships/image" Target="../media/image21.png"/></Relationships>
</file>

<file path=ppt/diagrams/_rels/data16.xml.rels><?xml version="1.0" encoding="UTF-8" standalone="yes"?>
<Relationships xmlns="http://schemas.openxmlformats.org/package/2006/relationships"><Relationship Id="rId1" Type="http://schemas.openxmlformats.org/officeDocument/2006/relationships/image" Target="../media/image25.png"/></Relationships>
</file>

<file path=ppt/diagrams/_rels/data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image" Target="../media/image27.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21.png"/></Relationships>
</file>

<file path=ppt/diagrams/_rels/drawing16.xml.rels><?xml version="1.0" encoding="UTF-8" standalone="yes"?>
<Relationships xmlns="http://schemas.openxmlformats.org/package/2006/relationships"><Relationship Id="rId1" Type="http://schemas.openxmlformats.org/officeDocument/2006/relationships/image" Target="../media/image25.png"/></Relationships>
</file>

<file path=ppt/diagrams/_rels/drawing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0372D9-26A8-49C6-AF70-82B1121C6E3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D3F1A274-B31A-46D3-87DD-383B63062267}">
      <dgm:prSet phldrT="[Text]" custT="1"/>
      <dgm:spPr>
        <a:solidFill>
          <a:schemeClr val="tx2">
            <a:lumMod val="40000"/>
            <a:lumOff val="60000"/>
          </a:schemeClr>
        </a:solidFill>
        <a:ln cap="sq">
          <a:solidFill>
            <a:schemeClr val="tx1"/>
          </a:solidFill>
        </a:ln>
      </dgm:spPr>
      <dgm:t>
        <a:bodyPr/>
        <a:lstStyle/>
        <a:p>
          <a:r>
            <a:rPr lang="en-GB" sz="2400" dirty="0">
              <a:solidFill>
                <a:schemeClr val="tx1"/>
              </a:solidFill>
            </a:rPr>
            <a:t>Conduct that has caused, or is likely to cause, </a:t>
          </a:r>
          <a:r>
            <a:rPr lang="en-GB" sz="2400" b="1" i="1" dirty="0">
              <a:solidFill>
                <a:schemeClr val="tx1"/>
              </a:solidFill>
            </a:rPr>
            <a:t>harassment, alarm or distress </a:t>
          </a:r>
          <a:r>
            <a:rPr lang="en-GB" sz="2400" dirty="0">
              <a:solidFill>
                <a:schemeClr val="tx1"/>
              </a:solidFill>
            </a:rPr>
            <a:t>to any person</a:t>
          </a:r>
        </a:p>
      </dgm:t>
    </dgm:pt>
    <dgm:pt modelId="{E6C4B934-664E-4A6C-A840-8F44FFD6C1B4}" type="parTrans" cxnId="{A015F02D-5F1C-418C-9FED-96180CA87A8F}">
      <dgm:prSet/>
      <dgm:spPr/>
      <dgm:t>
        <a:bodyPr/>
        <a:lstStyle/>
        <a:p>
          <a:endParaRPr lang="en-GB"/>
        </a:p>
      </dgm:t>
    </dgm:pt>
    <dgm:pt modelId="{AB511B46-ACF2-481F-B8AA-B0BCDA7D3073}" type="sibTrans" cxnId="{A015F02D-5F1C-418C-9FED-96180CA87A8F}">
      <dgm:prSet/>
      <dgm:spPr/>
      <dgm:t>
        <a:bodyPr/>
        <a:lstStyle/>
        <a:p>
          <a:endParaRPr lang="en-GB"/>
        </a:p>
      </dgm:t>
    </dgm:pt>
    <dgm:pt modelId="{A00B6150-BC60-483E-A001-C91DA958E6F3}">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In a housing related context it is:</a:t>
          </a:r>
        </a:p>
        <a:p>
          <a:r>
            <a:rPr lang="en-GB" sz="2400" dirty="0">
              <a:solidFill>
                <a:schemeClr val="tx1"/>
              </a:solidFill>
            </a:rPr>
            <a:t>Conduct capable of causing </a:t>
          </a:r>
          <a:r>
            <a:rPr lang="en-GB" sz="2400" b="1" i="1" dirty="0">
              <a:solidFill>
                <a:schemeClr val="tx1"/>
              </a:solidFill>
            </a:rPr>
            <a:t>nuisance </a:t>
          </a:r>
          <a:r>
            <a:rPr lang="en-GB" sz="2400" dirty="0">
              <a:solidFill>
                <a:schemeClr val="tx1"/>
              </a:solidFill>
            </a:rPr>
            <a:t>or </a:t>
          </a:r>
          <a:r>
            <a:rPr lang="en-GB" sz="2400" b="1" i="1" dirty="0">
              <a:solidFill>
                <a:schemeClr val="tx1"/>
              </a:solidFill>
            </a:rPr>
            <a:t>annoyance</a:t>
          </a:r>
          <a:r>
            <a:rPr lang="en-GB" sz="2400" dirty="0">
              <a:solidFill>
                <a:schemeClr val="tx1"/>
              </a:solidFill>
            </a:rPr>
            <a:t> to a person in relation to that person’s occupation of residential premises </a:t>
          </a:r>
        </a:p>
        <a:p>
          <a:r>
            <a:rPr lang="en-GB" sz="2400" dirty="0">
              <a:solidFill>
                <a:schemeClr val="tx1"/>
              </a:solidFill>
            </a:rPr>
            <a:t>Or</a:t>
          </a:r>
        </a:p>
        <a:p>
          <a:r>
            <a:rPr lang="en-GB" sz="2400" dirty="0">
              <a:solidFill>
                <a:schemeClr val="tx1"/>
              </a:solidFill>
            </a:rPr>
            <a:t>Conduct capable of causing housing-related </a:t>
          </a:r>
          <a:r>
            <a:rPr lang="en-GB" sz="2400" b="1" i="1" dirty="0">
              <a:solidFill>
                <a:schemeClr val="tx1"/>
              </a:solidFill>
            </a:rPr>
            <a:t>nuisance</a:t>
          </a:r>
          <a:r>
            <a:rPr lang="en-GB" sz="2400" i="1" dirty="0">
              <a:solidFill>
                <a:schemeClr val="tx1"/>
              </a:solidFill>
            </a:rPr>
            <a:t> </a:t>
          </a:r>
          <a:r>
            <a:rPr lang="en-GB" sz="2400" dirty="0">
              <a:solidFill>
                <a:schemeClr val="tx1"/>
              </a:solidFill>
            </a:rPr>
            <a:t>or </a:t>
          </a:r>
          <a:r>
            <a:rPr lang="en-GB" sz="2400" b="1" i="1" dirty="0">
              <a:solidFill>
                <a:schemeClr val="tx1"/>
              </a:solidFill>
            </a:rPr>
            <a:t>annoyance </a:t>
          </a:r>
          <a:r>
            <a:rPr lang="en-GB" sz="2400" dirty="0">
              <a:solidFill>
                <a:schemeClr val="tx1"/>
              </a:solidFill>
            </a:rPr>
            <a:t>to any person</a:t>
          </a:r>
        </a:p>
        <a:p>
          <a:endParaRPr lang="en-GB" sz="2400" dirty="0"/>
        </a:p>
      </dgm:t>
    </dgm:pt>
    <dgm:pt modelId="{AD35409B-8405-4FBC-B013-617799DC8136}" type="parTrans" cxnId="{A6EDE6E7-8D0E-43AD-9252-A59FF6774DEF}">
      <dgm:prSet/>
      <dgm:spPr/>
      <dgm:t>
        <a:bodyPr/>
        <a:lstStyle/>
        <a:p>
          <a:endParaRPr lang="en-GB"/>
        </a:p>
      </dgm:t>
    </dgm:pt>
    <dgm:pt modelId="{84C69986-ACC5-454D-93E1-80C3D8CF13D2}" type="sibTrans" cxnId="{A6EDE6E7-8D0E-43AD-9252-A59FF6774DEF}">
      <dgm:prSet/>
      <dgm:spPr/>
      <dgm:t>
        <a:bodyPr/>
        <a:lstStyle/>
        <a:p>
          <a:endParaRPr lang="en-GB"/>
        </a:p>
      </dgm:t>
    </dgm:pt>
    <dgm:pt modelId="{E1759C52-42B1-4941-9B1E-3433D45CC16C}" type="pres">
      <dgm:prSet presAssocID="{110372D9-26A8-49C6-AF70-82B1121C6E32}" presName="diagram" presStyleCnt="0">
        <dgm:presLayoutVars>
          <dgm:dir/>
          <dgm:resizeHandles val="exact"/>
        </dgm:presLayoutVars>
      </dgm:prSet>
      <dgm:spPr/>
    </dgm:pt>
    <dgm:pt modelId="{62E619BB-3778-41AF-A76E-FD5FDC2E7F9B}" type="pres">
      <dgm:prSet presAssocID="{D3F1A274-B31A-46D3-87DD-383B63062267}" presName="node" presStyleLbl="node1" presStyleIdx="0" presStyleCnt="2" custScaleX="173196" custScaleY="63887">
        <dgm:presLayoutVars>
          <dgm:bulletEnabled val="1"/>
        </dgm:presLayoutVars>
      </dgm:prSet>
      <dgm:spPr/>
    </dgm:pt>
    <dgm:pt modelId="{7CE4FEAC-7B7F-4CE8-A824-9BCD549D7557}" type="pres">
      <dgm:prSet presAssocID="{AB511B46-ACF2-481F-B8AA-B0BCDA7D3073}" presName="sibTrans" presStyleCnt="0"/>
      <dgm:spPr/>
    </dgm:pt>
    <dgm:pt modelId="{4DCBCFCE-4246-4B42-8C28-70CA093F3BC4}" type="pres">
      <dgm:prSet presAssocID="{A00B6150-BC60-483E-A001-C91DA958E6F3}" presName="node" presStyleLbl="node1" presStyleIdx="1" presStyleCnt="2" custScaleX="211064" custScaleY="122200">
        <dgm:presLayoutVars>
          <dgm:bulletEnabled val="1"/>
        </dgm:presLayoutVars>
      </dgm:prSet>
      <dgm:spPr/>
    </dgm:pt>
  </dgm:ptLst>
  <dgm:cxnLst>
    <dgm:cxn modelId="{A015F02D-5F1C-418C-9FED-96180CA87A8F}" srcId="{110372D9-26A8-49C6-AF70-82B1121C6E32}" destId="{D3F1A274-B31A-46D3-87DD-383B63062267}" srcOrd="0" destOrd="0" parTransId="{E6C4B934-664E-4A6C-A840-8F44FFD6C1B4}" sibTransId="{AB511B46-ACF2-481F-B8AA-B0BCDA7D3073}"/>
    <dgm:cxn modelId="{90E47C51-7165-4714-860B-E48FC5499F68}" type="presOf" srcId="{110372D9-26A8-49C6-AF70-82B1121C6E32}" destId="{E1759C52-42B1-4941-9B1E-3433D45CC16C}" srcOrd="0" destOrd="0" presId="urn:microsoft.com/office/officeart/2005/8/layout/default"/>
    <dgm:cxn modelId="{90A37453-69E5-4C8D-9030-339D08B36D4C}" type="presOf" srcId="{D3F1A274-B31A-46D3-87DD-383B63062267}" destId="{62E619BB-3778-41AF-A76E-FD5FDC2E7F9B}" srcOrd="0" destOrd="0" presId="urn:microsoft.com/office/officeart/2005/8/layout/default"/>
    <dgm:cxn modelId="{EEA983DF-9526-4FA7-A1D6-5E624BE4B133}" type="presOf" srcId="{A00B6150-BC60-483E-A001-C91DA958E6F3}" destId="{4DCBCFCE-4246-4B42-8C28-70CA093F3BC4}" srcOrd="0" destOrd="0" presId="urn:microsoft.com/office/officeart/2005/8/layout/default"/>
    <dgm:cxn modelId="{A6EDE6E7-8D0E-43AD-9252-A59FF6774DEF}" srcId="{110372D9-26A8-49C6-AF70-82B1121C6E32}" destId="{A00B6150-BC60-483E-A001-C91DA958E6F3}" srcOrd="1" destOrd="0" parTransId="{AD35409B-8405-4FBC-B013-617799DC8136}" sibTransId="{84C69986-ACC5-454D-93E1-80C3D8CF13D2}"/>
    <dgm:cxn modelId="{0542070A-BB96-44B8-9F0E-87C9BBDBAE7C}" type="presParOf" srcId="{E1759C52-42B1-4941-9B1E-3433D45CC16C}" destId="{62E619BB-3778-41AF-A76E-FD5FDC2E7F9B}" srcOrd="0" destOrd="0" presId="urn:microsoft.com/office/officeart/2005/8/layout/default"/>
    <dgm:cxn modelId="{014A46EE-8DC4-4B53-83E2-C33DAEE1207C}" type="presParOf" srcId="{E1759C52-42B1-4941-9B1E-3433D45CC16C}" destId="{7CE4FEAC-7B7F-4CE8-A824-9BCD549D7557}" srcOrd="1" destOrd="0" presId="urn:microsoft.com/office/officeart/2005/8/layout/default"/>
    <dgm:cxn modelId="{A7BC531C-A350-42D6-A41A-11033ED199E4}" type="presParOf" srcId="{E1759C52-42B1-4941-9B1E-3433D45CC16C}" destId="{4DCBCFCE-4246-4B42-8C28-70CA093F3BC4}"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CC1057-8597-4EB4-83CE-A473699F810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24041107-1835-4DD9-B2E8-494014EA6614}">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Misuse of Public Spaces </a:t>
          </a:r>
        </a:p>
      </dgm:t>
    </dgm:pt>
    <dgm:pt modelId="{A6732816-E731-43B1-8434-29E7F93268DA}" type="parTrans" cxnId="{975A85A6-527C-45C3-BD98-17904879991A}">
      <dgm:prSet/>
      <dgm:spPr/>
      <dgm:t>
        <a:bodyPr/>
        <a:lstStyle/>
        <a:p>
          <a:endParaRPr lang="en-GB"/>
        </a:p>
      </dgm:t>
    </dgm:pt>
    <dgm:pt modelId="{6D5BE8A7-6F84-4F50-B0F7-1A9EBC653349}" type="sibTrans" cxnId="{975A85A6-527C-45C3-BD98-17904879991A}">
      <dgm:prSet/>
      <dgm:spPr/>
      <dgm:t>
        <a:bodyPr/>
        <a:lstStyle/>
        <a:p>
          <a:endParaRPr lang="en-GB"/>
        </a:p>
      </dgm:t>
    </dgm:pt>
    <dgm:pt modelId="{59FEA012-EB7A-4A1D-9728-F56E568A9E24}">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Drugs &amp; Substances</a:t>
          </a:r>
        </a:p>
      </dgm:t>
    </dgm:pt>
    <dgm:pt modelId="{FD8F1CC7-34B1-48D1-B9D4-98CAA1A76B2D}" type="parTrans" cxnId="{966EA578-830C-4D20-BD5A-16D20E38A4AD}">
      <dgm:prSet/>
      <dgm:spPr/>
      <dgm:t>
        <a:bodyPr/>
        <a:lstStyle/>
        <a:p>
          <a:endParaRPr lang="en-GB"/>
        </a:p>
      </dgm:t>
    </dgm:pt>
    <dgm:pt modelId="{96A70B78-0486-42EB-B39B-3C7CFF035071}" type="sibTrans" cxnId="{966EA578-830C-4D20-BD5A-16D20E38A4AD}">
      <dgm:prSet/>
      <dgm:spPr/>
      <dgm:t>
        <a:bodyPr/>
        <a:lstStyle/>
        <a:p>
          <a:endParaRPr lang="en-GB"/>
        </a:p>
      </dgm:t>
    </dgm:pt>
    <dgm:pt modelId="{0D41BB95-335A-4DF7-AE75-221572816222}">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Disregard for community/personal well-being</a:t>
          </a:r>
        </a:p>
      </dgm:t>
    </dgm:pt>
    <dgm:pt modelId="{38342E7D-3289-4342-9291-E6EE39466A6D}" type="parTrans" cxnId="{7A1CABB7-81E6-4EDF-A7BA-2CAA53995187}">
      <dgm:prSet/>
      <dgm:spPr/>
      <dgm:t>
        <a:bodyPr/>
        <a:lstStyle/>
        <a:p>
          <a:endParaRPr lang="en-GB"/>
        </a:p>
      </dgm:t>
    </dgm:pt>
    <dgm:pt modelId="{A0A553E8-4E08-439D-AD0C-C6579773E1ED}" type="sibTrans" cxnId="{7A1CABB7-81E6-4EDF-A7BA-2CAA53995187}">
      <dgm:prSet/>
      <dgm:spPr/>
      <dgm:t>
        <a:bodyPr/>
        <a:lstStyle/>
        <a:p>
          <a:endParaRPr lang="en-GB"/>
        </a:p>
      </dgm:t>
    </dgm:pt>
    <dgm:pt modelId="{D30D6555-7BC9-4F45-993F-457CE2BBCCEF}">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Rowdy behaviour</a:t>
          </a:r>
        </a:p>
      </dgm:t>
    </dgm:pt>
    <dgm:pt modelId="{4BFFA133-0AF0-4604-81E3-99CA714A35B6}" type="parTrans" cxnId="{522A68C2-1672-4E45-978A-DE00A42ECAD0}">
      <dgm:prSet/>
      <dgm:spPr/>
      <dgm:t>
        <a:bodyPr/>
        <a:lstStyle/>
        <a:p>
          <a:endParaRPr lang="en-GB"/>
        </a:p>
      </dgm:t>
    </dgm:pt>
    <dgm:pt modelId="{4C97A964-9AAF-4CA7-911F-E0043932387B}" type="sibTrans" cxnId="{522A68C2-1672-4E45-978A-DE00A42ECAD0}">
      <dgm:prSet/>
      <dgm:spPr/>
      <dgm:t>
        <a:bodyPr/>
        <a:lstStyle/>
        <a:p>
          <a:endParaRPr lang="en-GB"/>
        </a:p>
      </dgm:t>
    </dgm:pt>
    <dgm:pt modelId="{666E06BD-9043-43FB-9A91-9C27BC5C2413}">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Street drinking</a:t>
          </a:r>
        </a:p>
      </dgm:t>
    </dgm:pt>
    <dgm:pt modelId="{CE36B88A-EF97-4D2A-95BD-62052A48EB35}" type="parTrans" cxnId="{263F0B29-A827-4B6D-9367-4BB722A48DA8}">
      <dgm:prSet/>
      <dgm:spPr/>
      <dgm:t>
        <a:bodyPr/>
        <a:lstStyle/>
        <a:p>
          <a:endParaRPr lang="en-GB"/>
        </a:p>
      </dgm:t>
    </dgm:pt>
    <dgm:pt modelId="{88FD0EF0-3AA2-41B0-A6B1-604F8E797292}" type="sibTrans" cxnId="{263F0B29-A827-4B6D-9367-4BB722A48DA8}">
      <dgm:prSet/>
      <dgm:spPr/>
      <dgm:t>
        <a:bodyPr/>
        <a:lstStyle/>
        <a:p>
          <a:endParaRPr lang="en-GB"/>
        </a:p>
      </dgm:t>
    </dgm:pt>
    <dgm:pt modelId="{7B83CAA5-8F77-44DB-9F00-85B872B7B7C8}">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Begging</a:t>
          </a:r>
        </a:p>
      </dgm:t>
    </dgm:pt>
    <dgm:pt modelId="{5223CF28-41FC-461A-A090-0A0831534E99}" type="parTrans" cxnId="{CF67857D-E96A-4635-9D1D-62C0622FA6A1}">
      <dgm:prSet/>
      <dgm:spPr/>
      <dgm:t>
        <a:bodyPr/>
        <a:lstStyle/>
        <a:p>
          <a:endParaRPr lang="en-GB"/>
        </a:p>
      </dgm:t>
    </dgm:pt>
    <dgm:pt modelId="{4FFE0324-69B3-4704-946A-A026BCEF391B}" type="sibTrans" cxnId="{CF67857D-E96A-4635-9D1D-62C0622FA6A1}">
      <dgm:prSet/>
      <dgm:spPr/>
      <dgm:t>
        <a:bodyPr/>
        <a:lstStyle/>
        <a:p>
          <a:endParaRPr lang="en-GB"/>
        </a:p>
      </dgm:t>
    </dgm:pt>
    <dgm:pt modelId="{7E9E2417-E653-4507-BDAE-E2D3CE818EBB}">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Prostitution</a:t>
          </a:r>
        </a:p>
      </dgm:t>
    </dgm:pt>
    <dgm:pt modelId="{3FB94D5A-5D48-4C72-A103-A245626E830B}" type="parTrans" cxnId="{EFC70199-230F-44E3-AD27-108D77DEC2D5}">
      <dgm:prSet/>
      <dgm:spPr/>
      <dgm:t>
        <a:bodyPr/>
        <a:lstStyle/>
        <a:p>
          <a:endParaRPr lang="en-GB"/>
        </a:p>
      </dgm:t>
    </dgm:pt>
    <dgm:pt modelId="{60E3ECC7-974A-4500-86CE-9E6BAFD47A28}" type="sibTrans" cxnId="{EFC70199-230F-44E3-AD27-108D77DEC2D5}">
      <dgm:prSet/>
      <dgm:spPr/>
      <dgm:t>
        <a:bodyPr/>
        <a:lstStyle/>
        <a:p>
          <a:endParaRPr lang="en-GB"/>
        </a:p>
      </dgm:t>
    </dgm:pt>
    <dgm:pt modelId="{9C22C240-8AE3-4E49-8796-5FE030621A5D}">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Sexual acts</a:t>
          </a:r>
        </a:p>
      </dgm:t>
    </dgm:pt>
    <dgm:pt modelId="{FC1F17FD-0BB5-4D48-9B56-2574D9DF5FA1}" type="parTrans" cxnId="{72CA6988-78FE-494D-ADA2-4B85E0834750}">
      <dgm:prSet/>
      <dgm:spPr/>
      <dgm:t>
        <a:bodyPr/>
        <a:lstStyle/>
        <a:p>
          <a:endParaRPr lang="en-GB"/>
        </a:p>
      </dgm:t>
    </dgm:pt>
    <dgm:pt modelId="{1E1642BF-994D-4145-9E89-7696CDABC6C7}" type="sibTrans" cxnId="{72CA6988-78FE-494D-ADA2-4B85E0834750}">
      <dgm:prSet/>
      <dgm:spPr/>
      <dgm:t>
        <a:bodyPr/>
        <a:lstStyle/>
        <a:p>
          <a:endParaRPr lang="en-GB"/>
        </a:p>
      </dgm:t>
    </dgm:pt>
    <dgm:pt modelId="{8FE8F99E-6C5C-45DA-805C-B7BE26404131}">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Vehicle-related nuisance</a:t>
          </a:r>
        </a:p>
      </dgm:t>
    </dgm:pt>
    <dgm:pt modelId="{96B78C3B-B11B-4992-B0F4-31FA8382F68D}" type="parTrans" cxnId="{A66F53D0-D2A4-463F-89E0-7CB75F0F6B7C}">
      <dgm:prSet/>
      <dgm:spPr/>
      <dgm:t>
        <a:bodyPr/>
        <a:lstStyle/>
        <a:p>
          <a:endParaRPr lang="en-GB"/>
        </a:p>
      </dgm:t>
    </dgm:pt>
    <dgm:pt modelId="{7B237833-D05B-4477-B623-FF6AAB01B3DC}" type="sibTrans" cxnId="{A66F53D0-D2A4-463F-89E0-7CB75F0F6B7C}">
      <dgm:prSet/>
      <dgm:spPr/>
      <dgm:t>
        <a:bodyPr/>
        <a:lstStyle/>
        <a:p>
          <a:endParaRPr lang="en-GB"/>
        </a:p>
      </dgm:t>
    </dgm:pt>
    <dgm:pt modelId="{64171336-A3F9-4F63-B419-F92EF578FB84}">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Noise</a:t>
          </a:r>
        </a:p>
      </dgm:t>
    </dgm:pt>
    <dgm:pt modelId="{00F883CC-D63C-4E40-8E56-E85ACBB003CE}" type="parTrans" cxnId="{7F13A5C8-6303-4E9B-8F05-1EA075E6ABF9}">
      <dgm:prSet/>
      <dgm:spPr/>
      <dgm:t>
        <a:bodyPr/>
        <a:lstStyle/>
        <a:p>
          <a:endParaRPr lang="en-GB"/>
        </a:p>
      </dgm:t>
    </dgm:pt>
    <dgm:pt modelId="{CCB3A427-2C6B-48D1-944D-D031563D7736}" type="sibTrans" cxnId="{7F13A5C8-6303-4E9B-8F05-1EA075E6ABF9}">
      <dgm:prSet/>
      <dgm:spPr/>
      <dgm:t>
        <a:bodyPr/>
        <a:lstStyle/>
        <a:p>
          <a:endParaRPr lang="en-GB"/>
        </a:p>
      </dgm:t>
    </dgm:pt>
    <dgm:pt modelId="{70157836-2EE0-4BC1-B396-60ABC70C477F}">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Nuisance behaviour</a:t>
          </a:r>
        </a:p>
      </dgm:t>
    </dgm:pt>
    <dgm:pt modelId="{68BE63D2-C1C2-475B-9465-D000AEAFF2E7}" type="parTrans" cxnId="{3A9423AB-A220-429C-AA85-E907C6333B54}">
      <dgm:prSet/>
      <dgm:spPr/>
      <dgm:t>
        <a:bodyPr/>
        <a:lstStyle/>
        <a:p>
          <a:endParaRPr lang="en-GB"/>
        </a:p>
      </dgm:t>
    </dgm:pt>
    <dgm:pt modelId="{898FBE2C-2634-4294-A3B3-2DB9157C57BC}" type="sibTrans" cxnId="{3A9423AB-A220-429C-AA85-E907C6333B54}">
      <dgm:prSet/>
      <dgm:spPr/>
      <dgm:t>
        <a:bodyPr/>
        <a:lstStyle/>
        <a:p>
          <a:endParaRPr lang="en-GB"/>
        </a:p>
      </dgm:t>
    </dgm:pt>
    <dgm:pt modelId="{A74EE01A-8D9C-4D14-B705-66A8FB9D8C97}">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Hoax calls</a:t>
          </a:r>
        </a:p>
      </dgm:t>
    </dgm:pt>
    <dgm:pt modelId="{652D458B-82C4-40A3-A688-938FC7AEDC93}" type="parTrans" cxnId="{FAAFE830-2876-43F5-B385-90323C7AFF4C}">
      <dgm:prSet/>
      <dgm:spPr/>
      <dgm:t>
        <a:bodyPr/>
        <a:lstStyle/>
        <a:p>
          <a:endParaRPr lang="en-GB"/>
        </a:p>
      </dgm:t>
    </dgm:pt>
    <dgm:pt modelId="{73A09BFB-5AC7-4C68-AA1F-46C2764164F0}" type="sibTrans" cxnId="{FAAFE830-2876-43F5-B385-90323C7AFF4C}">
      <dgm:prSet/>
      <dgm:spPr/>
      <dgm:t>
        <a:bodyPr/>
        <a:lstStyle/>
        <a:p>
          <a:endParaRPr lang="en-GB"/>
        </a:p>
      </dgm:t>
    </dgm:pt>
    <dgm:pt modelId="{613E83EE-21B0-4D22-A5FA-7DDC088EB1E0}">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Animal-related problems</a:t>
          </a:r>
        </a:p>
      </dgm:t>
    </dgm:pt>
    <dgm:pt modelId="{360E0BB3-4BAB-496F-8E57-8ADAAB067B89}" type="parTrans" cxnId="{DFA0231D-5633-49AC-B3A4-D11C5FCBBE6B}">
      <dgm:prSet/>
      <dgm:spPr/>
      <dgm:t>
        <a:bodyPr/>
        <a:lstStyle/>
        <a:p>
          <a:endParaRPr lang="en-GB"/>
        </a:p>
      </dgm:t>
    </dgm:pt>
    <dgm:pt modelId="{65E33DD0-D68F-4C69-AF7F-C87B5D5C1AD1}" type="sibTrans" cxnId="{DFA0231D-5633-49AC-B3A4-D11C5FCBBE6B}">
      <dgm:prSet/>
      <dgm:spPr/>
      <dgm:t>
        <a:bodyPr/>
        <a:lstStyle/>
        <a:p>
          <a:endParaRPr lang="en-GB"/>
        </a:p>
      </dgm:t>
    </dgm:pt>
    <dgm:pt modelId="{2E71F7CF-5687-4ACD-B6C2-FFC0124A7110}" type="pres">
      <dgm:prSet presAssocID="{60CC1057-8597-4EB4-83CE-A473699F8104}" presName="Name0" presStyleCnt="0">
        <dgm:presLayoutVars>
          <dgm:dir/>
          <dgm:animLvl val="lvl"/>
          <dgm:resizeHandles val="exact"/>
        </dgm:presLayoutVars>
      </dgm:prSet>
      <dgm:spPr/>
    </dgm:pt>
    <dgm:pt modelId="{6372A263-2531-46F6-B746-79D57204856B}" type="pres">
      <dgm:prSet presAssocID="{24041107-1835-4DD9-B2E8-494014EA6614}" presName="composite" presStyleCnt="0"/>
      <dgm:spPr/>
    </dgm:pt>
    <dgm:pt modelId="{8A3C6BE1-ECB8-4A9E-8B86-7BE512CA2048}" type="pres">
      <dgm:prSet presAssocID="{24041107-1835-4DD9-B2E8-494014EA6614}" presName="parTx" presStyleLbl="alignNode1" presStyleIdx="0" presStyleCnt="2">
        <dgm:presLayoutVars>
          <dgm:chMax val="0"/>
          <dgm:chPref val="0"/>
          <dgm:bulletEnabled val="1"/>
        </dgm:presLayoutVars>
      </dgm:prSet>
      <dgm:spPr/>
    </dgm:pt>
    <dgm:pt modelId="{7C2BEAB5-6980-41B1-9BEB-18AAA5CB7272}" type="pres">
      <dgm:prSet presAssocID="{24041107-1835-4DD9-B2E8-494014EA6614}" presName="desTx" presStyleLbl="alignAccFollowNode1" presStyleIdx="0" presStyleCnt="2">
        <dgm:presLayoutVars>
          <dgm:bulletEnabled val="1"/>
        </dgm:presLayoutVars>
      </dgm:prSet>
      <dgm:spPr/>
    </dgm:pt>
    <dgm:pt modelId="{BF7F658E-9A15-4DE1-B09E-B9212ADD157D}" type="pres">
      <dgm:prSet presAssocID="{6D5BE8A7-6F84-4F50-B0F7-1A9EBC653349}" presName="space" presStyleCnt="0"/>
      <dgm:spPr/>
    </dgm:pt>
    <dgm:pt modelId="{8C389A02-D9C2-4E66-B7DD-003D832439A2}" type="pres">
      <dgm:prSet presAssocID="{0D41BB95-335A-4DF7-AE75-221572816222}" presName="composite" presStyleCnt="0"/>
      <dgm:spPr/>
    </dgm:pt>
    <dgm:pt modelId="{E9CC863D-AFC2-4FCE-9D42-B164D153BBF8}" type="pres">
      <dgm:prSet presAssocID="{0D41BB95-335A-4DF7-AE75-221572816222}" presName="parTx" presStyleLbl="alignNode1" presStyleIdx="1" presStyleCnt="2">
        <dgm:presLayoutVars>
          <dgm:chMax val="0"/>
          <dgm:chPref val="0"/>
          <dgm:bulletEnabled val="1"/>
        </dgm:presLayoutVars>
      </dgm:prSet>
      <dgm:spPr/>
    </dgm:pt>
    <dgm:pt modelId="{F82F3CC4-ECCD-497A-96D3-865E8A0EB6AF}" type="pres">
      <dgm:prSet presAssocID="{0D41BB95-335A-4DF7-AE75-221572816222}" presName="desTx" presStyleLbl="alignAccFollowNode1" presStyleIdx="1" presStyleCnt="2">
        <dgm:presLayoutVars>
          <dgm:bulletEnabled val="1"/>
        </dgm:presLayoutVars>
      </dgm:prSet>
      <dgm:spPr/>
    </dgm:pt>
  </dgm:ptLst>
  <dgm:cxnLst>
    <dgm:cxn modelId="{86765E15-E373-4584-8FA3-59F7F00D70C4}" type="presOf" srcId="{A74EE01A-8D9C-4D14-B705-66A8FB9D8C97}" destId="{F82F3CC4-ECCD-497A-96D3-865E8A0EB6AF}" srcOrd="0" destOrd="3" presId="urn:microsoft.com/office/officeart/2005/8/layout/hList1"/>
    <dgm:cxn modelId="{DFA0231D-5633-49AC-B3A4-D11C5FCBBE6B}" srcId="{0D41BB95-335A-4DF7-AE75-221572816222}" destId="{613E83EE-21B0-4D22-A5FA-7DDC088EB1E0}" srcOrd="4" destOrd="0" parTransId="{360E0BB3-4BAB-496F-8E57-8ADAAB067B89}" sibTransId="{65E33DD0-D68F-4C69-AF7F-C87B5D5C1AD1}"/>
    <dgm:cxn modelId="{533B2122-33C0-4B80-850F-8CC470113F06}" type="presOf" srcId="{9C22C240-8AE3-4E49-8796-5FE030621A5D}" destId="{7C2BEAB5-6980-41B1-9BEB-18AAA5CB7272}" srcOrd="0" destOrd="4" presId="urn:microsoft.com/office/officeart/2005/8/layout/hList1"/>
    <dgm:cxn modelId="{4DFC4D28-5F1F-42AA-AF8F-0F6FA9004B9B}" type="presOf" srcId="{D30D6555-7BC9-4F45-993F-457CE2BBCCEF}" destId="{F82F3CC4-ECCD-497A-96D3-865E8A0EB6AF}" srcOrd="0" destOrd="0" presId="urn:microsoft.com/office/officeart/2005/8/layout/hList1"/>
    <dgm:cxn modelId="{263F0B29-A827-4B6D-9367-4BB722A48DA8}" srcId="{24041107-1835-4DD9-B2E8-494014EA6614}" destId="{666E06BD-9043-43FB-9A91-9C27BC5C2413}" srcOrd="1" destOrd="0" parTransId="{CE36B88A-EF97-4D2A-95BD-62052A48EB35}" sibTransId="{88FD0EF0-3AA2-41B0-A6B1-604F8E797292}"/>
    <dgm:cxn modelId="{FAAFE830-2876-43F5-B385-90323C7AFF4C}" srcId="{0D41BB95-335A-4DF7-AE75-221572816222}" destId="{A74EE01A-8D9C-4D14-B705-66A8FB9D8C97}" srcOrd="3" destOrd="0" parTransId="{652D458B-82C4-40A3-A688-938FC7AEDC93}" sibTransId="{73A09BFB-5AC7-4C68-AA1F-46C2764164F0}"/>
    <dgm:cxn modelId="{1D6DA23D-35DA-4D74-B70C-AB41580640DA}" type="presOf" srcId="{64171336-A3F9-4F63-B419-F92EF578FB84}" destId="{F82F3CC4-ECCD-497A-96D3-865E8A0EB6AF}" srcOrd="0" destOrd="1" presId="urn:microsoft.com/office/officeart/2005/8/layout/hList1"/>
    <dgm:cxn modelId="{E17DBA5B-8A23-4553-A408-117D4DDF5D41}" type="presOf" srcId="{59FEA012-EB7A-4A1D-9728-F56E568A9E24}" destId="{7C2BEAB5-6980-41B1-9BEB-18AAA5CB7272}" srcOrd="0" destOrd="0" presId="urn:microsoft.com/office/officeart/2005/8/layout/hList1"/>
    <dgm:cxn modelId="{0AAA8A65-D219-486E-B097-C0B5DFE02283}" type="presOf" srcId="{613E83EE-21B0-4D22-A5FA-7DDC088EB1E0}" destId="{F82F3CC4-ECCD-497A-96D3-865E8A0EB6AF}" srcOrd="0" destOrd="4" presId="urn:microsoft.com/office/officeart/2005/8/layout/hList1"/>
    <dgm:cxn modelId="{DB3E3E6D-F073-4FB2-8640-A539C168802B}" type="presOf" srcId="{666E06BD-9043-43FB-9A91-9C27BC5C2413}" destId="{7C2BEAB5-6980-41B1-9BEB-18AAA5CB7272}" srcOrd="0" destOrd="1" presId="urn:microsoft.com/office/officeart/2005/8/layout/hList1"/>
    <dgm:cxn modelId="{2E1E186E-BAFD-4955-9422-599E8897323F}" type="presOf" srcId="{24041107-1835-4DD9-B2E8-494014EA6614}" destId="{8A3C6BE1-ECB8-4A9E-8B86-7BE512CA2048}" srcOrd="0" destOrd="0" presId="urn:microsoft.com/office/officeart/2005/8/layout/hList1"/>
    <dgm:cxn modelId="{D92E0851-A848-4FF1-8DA3-87700CCBF699}" type="presOf" srcId="{60CC1057-8597-4EB4-83CE-A473699F8104}" destId="{2E71F7CF-5687-4ACD-B6C2-FFC0124A7110}" srcOrd="0" destOrd="0" presId="urn:microsoft.com/office/officeart/2005/8/layout/hList1"/>
    <dgm:cxn modelId="{966EA578-830C-4D20-BD5A-16D20E38A4AD}" srcId="{24041107-1835-4DD9-B2E8-494014EA6614}" destId="{59FEA012-EB7A-4A1D-9728-F56E568A9E24}" srcOrd="0" destOrd="0" parTransId="{FD8F1CC7-34B1-48D1-B9D4-98CAA1A76B2D}" sibTransId="{96A70B78-0486-42EB-B39B-3C7CFF035071}"/>
    <dgm:cxn modelId="{CF67857D-E96A-4635-9D1D-62C0622FA6A1}" srcId="{24041107-1835-4DD9-B2E8-494014EA6614}" destId="{7B83CAA5-8F77-44DB-9F00-85B872B7B7C8}" srcOrd="2" destOrd="0" parTransId="{5223CF28-41FC-461A-A090-0A0831534E99}" sibTransId="{4FFE0324-69B3-4704-946A-A026BCEF391B}"/>
    <dgm:cxn modelId="{72CA6988-78FE-494D-ADA2-4B85E0834750}" srcId="{24041107-1835-4DD9-B2E8-494014EA6614}" destId="{9C22C240-8AE3-4E49-8796-5FE030621A5D}" srcOrd="4" destOrd="0" parTransId="{FC1F17FD-0BB5-4D48-9B56-2574D9DF5FA1}" sibTransId="{1E1642BF-994D-4145-9E89-7696CDABC6C7}"/>
    <dgm:cxn modelId="{EFC70199-230F-44E3-AD27-108D77DEC2D5}" srcId="{24041107-1835-4DD9-B2E8-494014EA6614}" destId="{7E9E2417-E653-4507-BDAE-E2D3CE818EBB}" srcOrd="3" destOrd="0" parTransId="{3FB94D5A-5D48-4C72-A103-A245626E830B}" sibTransId="{60E3ECC7-974A-4500-86CE-9E6BAFD47A28}"/>
    <dgm:cxn modelId="{975A85A6-527C-45C3-BD98-17904879991A}" srcId="{60CC1057-8597-4EB4-83CE-A473699F8104}" destId="{24041107-1835-4DD9-B2E8-494014EA6614}" srcOrd="0" destOrd="0" parTransId="{A6732816-E731-43B1-8434-29E7F93268DA}" sibTransId="{6D5BE8A7-6F84-4F50-B0F7-1A9EBC653349}"/>
    <dgm:cxn modelId="{3A9423AB-A220-429C-AA85-E907C6333B54}" srcId="{0D41BB95-335A-4DF7-AE75-221572816222}" destId="{70157836-2EE0-4BC1-B396-60ABC70C477F}" srcOrd="2" destOrd="0" parTransId="{68BE63D2-C1C2-475B-9465-D000AEAFF2E7}" sibTransId="{898FBE2C-2634-4294-A3B3-2DB9157C57BC}"/>
    <dgm:cxn modelId="{7A1CABB7-81E6-4EDF-A7BA-2CAA53995187}" srcId="{60CC1057-8597-4EB4-83CE-A473699F8104}" destId="{0D41BB95-335A-4DF7-AE75-221572816222}" srcOrd="1" destOrd="0" parTransId="{38342E7D-3289-4342-9291-E6EE39466A6D}" sibTransId="{A0A553E8-4E08-439D-AD0C-C6579773E1ED}"/>
    <dgm:cxn modelId="{522A68C2-1672-4E45-978A-DE00A42ECAD0}" srcId="{0D41BB95-335A-4DF7-AE75-221572816222}" destId="{D30D6555-7BC9-4F45-993F-457CE2BBCCEF}" srcOrd="0" destOrd="0" parTransId="{4BFFA133-0AF0-4604-81E3-99CA714A35B6}" sibTransId="{4C97A964-9AAF-4CA7-911F-E0043932387B}"/>
    <dgm:cxn modelId="{7F13A5C8-6303-4E9B-8F05-1EA075E6ABF9}" srcId="{0D41BB95-335A-4DF7-AE75-221572816222}" destId="{64171336-A3F9-4F63-B419-F92EF578FB84}" srcOrd="1" destOrd="0" parTransId="{00F883CC-D63C-4E40-8E56-E85ACBB003CE}" sibTransId="{CCB3A427-2C6B-48D1-944D-D031563D7736}"/>
    <dgm:cxn modelId="{52D243CA-4947-4F1A-A56D-51D7D9364B4A}" type="presOf" srcId="{7E9E2417-E653-4507-BDAE-E2D3CE818EBB}" destId="{7C2BEAB5-6980-41B1-9BEB-18AAA5CB7272}" srcOrd="0" destOrd="3" presId="urn:microsoft.com/office/officeart/2005/8/layout/hList1"/>
    <dgm:cxn modelId="{A66F53D0-D2A4-463F-89E0-7CB75F0F6B7C}" srcId="{24041107-1835-4DD9-B2E8-494014EA6614}" destId="{8FE8F99E-6C5C-45DA-805C-B7BE26404131}" srcOrd="5" destOrd="0" parTransId="{96B78C3B-B11B-4992-B0F4-31FA8382F68D}" sibTransId="{7B237833-D05B-4477-B623-FF6AAB01B3DC}"/>
    <dgm:cxn modelId="{D6A5ABD6-720F-4EAF-BF36-913C46779183}" type="presOf" srcId="{8FE8F99E-6C5C-45DA-805C-B7BE26404131}" destId="{7C2BEAB5-6980-41B1-9BEB-18AAA5CB7272}" srcOrd="0" destOrd="5" presId="urn:microsoft.com/office/officeart/2005/8/layout/hList1"/>
    <dgm:cxn modelId="{6CFF87D8-545E-45D7-963E-2007EF5448E1}" type="presOf" srcId="{70157836-2EE0-4BC1-B396-60ABC70C477F}" destId="{F82F3CC4-ECCD-497A-96D3-865E8A0EB6AF}" srcOrd="0" destOrd="2" presId="urn:microsoft.com/office/officeart/2005/8/layout/hList1"/>
    <dgm:cxn modelId="{0261C3F2-4415-45AD-8CCE-2F3BB8CCA9F6}" type="presOf" srcId="{0D41BB95-335A-4DF7-AE75-221572816222}" destId="{E9CC863D-AFC2-4FCE-9D42-B164D153BBF8}" srcOrd="0" destOrd="0" presId="urn:microsoft.com/office/officeart/2005/8/layout/hList1"/>
    <dgm:cxn modelId="{555370F5-6428-479D-A17D-1C3789820F1B}" type="presOf" srcId="{7B83CAA5-8F77-44DB-9F00-85B872B7B7C8}" destId="{7C2BEAB5-6980-41B1-9BEB-18AAA5CB7272}" srcOrd="0" destOrd="2" presId="urn:microsoft.com/office/officeart/2005/8/layout/hList1"/>
    <dgm:cxn modelId="{C40CD678-37F1-4309-829E-C44CFAB90CCD}" type="presParOf" srcId="{2E71F7CF-5687-4ACD-B6C2-FFC0124A7110}" destId="{6372A263-2531-46F6-B746-79D57204856B}" srcOrd="0" destOrd="0" presId="urn:microsoft.com/office/officeart/2005/8/layout/hList1"/>
    <dgm:cxn modelId="{60E82A9D-96A7-4E2D-85B8-8A9C05A12032}" type="presParOf" srcId="{6372A263-2531-46F6-B746-79D57204856B}" destId="{8A3C6BE1-ECB8-4A9E-8B86-7BE512CA2048}" srcOrd="0" destOrd="0" presId="urn:microsoft.com/office/officeart/2005/8/layout/hList1"/>
    <dgm:cxn modelId="{AB69A7F6-8064-4C31-ADCD-4CA2754BF1FB}" type="presParOf" srcId="{6372A263-2531-46F6-B746-79D57204856B}" destId="{7C2BEAB5-6980-41B1-9BEB-18AAA5CB7272}" srcOrd="1" destOrd="0" presId="urn:microsoft.com/office/officeart/2005/8/layout/hList1"/>
    <dgm:cxn modelId="{2D2EB80E-3E12-4BC1-80AD-102BA154491A}" type="presParOf" srcId="{2E71F7CF-5687-4ACD-B6C2-FFC0124A7110}" destId="{BF7F658E-9A15-4DE1-B09E-B9212ADD157D}" srcOrd="1" destOrd="0" presId="urn:microsoft.com/office/officeart/2005/8/layout/hList1"/>
    <dgm:cxn modelId="{73F87B3D-AFCC-4557-965B-0D22421D63B3}" type="presParOf" srcId="{2E71F7CF-5687-4ACD-B6C2-FFC0124A7110}" destId="{8C389A02-D9C2-4E66-B7DD-003D832439A2}" srcOrd="2" destOrd="0" presId="urn:microsoft.com/office/officeart/2005/8/layout/hList1"/>
    <dgm:cxn modelId="{2F3BB4A1-8567-40D5-B194-9B6E95870C93}" type="presParOf" srcId="{8C389A02-D9C2-4E66-B7DD-003D832439A2}" destId="{E9CC863D-AFC2-4FCE-9D42-B164D153BBF8}" srcOrd="0" destOrd="0" presId="urn:microsoft.com/office/officeart/2005/8/layout/hList1"/>
    <dgm:cxn modelId="{3FB7A137-B57A-4AF9-895C-E66A9B192CB1}" type="presParOf" srcId="{8C389A02-D9C2-4E66-B7DD-003D832439A2}" destId="{F82F3CC4-ECCD-497A-96D3-865E8A0EB6AF}"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FBBB135-34A0-4391-BFF6-151EE9DE5642}"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F89CD473-7216-45DB-BAF7-F8DAB305B244}">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Acts directed at people:</a:t>
          </a:r>
        </a:p>
      </dgm:t>
    </dgm:pt>
    <dgm:pt modelId="{F3956092-26DF-467E-80A8-3485F95D168F}" type="parTrans" cxnId="{B69FF097-11CF-4BB5-95DC-7DAA67BFA274}">
      <dgm:prSet/>
      <dgm:spPr/>
      <dgm:t>
        <a:bodyPr/>
        <a:lstStyle/>
        <a:p>
          <a:endParaRPr lang="en-GB"/>
        </a:p>
      </dgm:t>
    </dgm:pt>
    <dgm:pt modelId="{EBE4C501-2881-49CD-BAEF-769A8CF75105}" type="sibTrans" cxnId="{B69FF097-11CF-4BB5-95DC-7DAA67BFA274}">
      <dgm:prSet/>
      <dgm:spPr/>
      <dgm:t>
        <a:bodyPr/>
        <a:lstStyle/>
        <a:p>
          <a:endParaRPr lang="en-GB"/>
        </a:p>
      </dgm:t>
    </dgm:pt>
    <dgm:pt modelId="{D94AFEB4-1363-42E4-8D6A-AE589CF5F638}">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Intimidation</a:t>
          </a:r>
        </a:p>
      </dgm:t>
    </dgm:pt>
    <dgm:pt modelId="{CF9DAD87-A8F8-49D5-8068-B871AF229C72}" type="parTrans" cxnId="{C05D92FF-FED4-4BD8-831C-0ACF012D57C7}">
      <dgm:prSet/>
      <dgm:spPr/>
      <dgm:t>
        <a:bodyPr/>
        <a:lstStyle/>
        <a:p>
          <a:endParaRPr lang="en-GB"/>
        </a:p>
      </dgm:t>
    </dgm:pt>
    <dgm:pt modelId="{2C9307AC-7ED6-4CD7-BCA2-BB54D91A7F96}" type="sibTrans" cxnId="{C05D92FF-FED4-4BD8-831C-0ACF012D57C7}">
      <dgm:prSet/>
      <dgm:spPr/>
      <dgm:t>
        <a:bodyPr/>
        <a:lstStyle/>
        <a:p>
          <a:endParaRPr lang="en-GB"/>
        </a:p>
      </dgm:t>
    </dgm:pt>
    <dgm:pt modelId="{39E4F05D-6ECE-4302-9BD1-7C8426F7A0DC}">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Environmental damage:</a:t>
          </a:r>
        </a:p>
      </dgm:t>
    </dgm:pt>
    <dgm:pt modelId="{3283BBDC-315E-4D10-99D4-9101E74249F2}" type="parTrans" cxnId="{13021C03-8ACC-463B-B487-E5EB7CABF426}">
      <dgm:prSet/>
      <dgm:spPr/>
      <dgm:t>
        <a:bodyPr/>
        <a:lstStyle/>
        <a:p>
          <a:endParaRPr lang="en-GB"/>
        </a:p>
      </dgm:t>
    </dgm:pt>
    <dgm:pt modelId="{292E8074-81BF-47A5-B0AB-46205AD75D6D}" type="sibTrans" cxnId="{13021C03-8ACC-463B-B487-E5EB7CABF426}">
      <dgm:prSet/>
      <dgm:spPr/>
      <dgm:t>
        <a:bodyPr/>
        <a:lstStyle/>
        <a:p>
          <a:endParaRPr lang="en-GB"/>
        </a:p>
      </dgm:t>
    </dgm:pt>
    <dgm:pt modelId="{6D801880-1978-48CB-BE6E-F30C0FE48813}">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Criminal Damage</a:t>
          </a:r>
        </a:p>
      </dgm:t>
    </dgm:pt>
    <dgm:pt modelId="{654DD357-74B2-4336-99C2-1DFEDEC2C630}" type="parTrans" cxnId="{AE2B24A2-CD4D-494E-AE6F-08C235648E24}">
      <dgm:prSet/>
      <dgm:spPr/>
      <dgm:t>
        <a:bodyPr/>
        <a:lstStyle/>
        <a:p>
          <a:endParaRPr lang="en-GB"/>
        </a:p>
      </dgm:t>
    </dgm:pt>
    <dgm:pt modelId="{8B1B0120-33C2-4A1D-8683-79A075F57840}" type="sibTrans" cxnId="{AE2B24A2-CD4D-494E-AE6F-08C235648E24}">
      <dgm:prSet/>
      <dgm:spPr/>
      <dgm:t>
        <a:bodyPr/>
        <a:lstStyle/>
        <a:p>
          <a:endParaRPr lang="en-GB"/>
        </a:p>
      </dgm:t>
    </dgm:pt>
    <dgm:pt modelId="{0DACA5FC-51D4-4193-8E8E-62010698FC9B}">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Harassment</a:t>
          </a:r>
        </a:p>
      </dgm:t>
    </dgm:pt>
    <dgm:pt modelId="{046343BB-E3A3-42EB-BE41-8122FE189800}" type="parTrans" cxnId="{F35952E2-FB1B-45C1-92B3-9AD2E5E75512}">
      <dgm:prSet/>
      <dgm:spPr/>
      <dgm:t>
        <a:bodyPr/>
        <a:lstStyle/>
        <a:p>
          <a:endParaRPr lang="en-GB"/>
        </a:p>
      </dgm:t>
    </dgm:pt>
    <dgm:pt modelId="{8E0B9C3B-F905-4A7B-A062-230D60298223}" type="sibTrans" cxnId="{F35952E2-FB1B-45C1-92B3-9AD2E5E75512}">
      <dgm:prSet/>
      <dgm:spPr/>
      <dgm:t>
        <a:bodyPr/>
        <a:lstStyle/>
        <a:p>
          <a:endParaRPr lang="en-GB"/>
        </a:p>
      </dgm:t>
    </dgm:pt>
    <dgm:pt modelId="{6EE857BC-018D-441D-B5AF-03D509364DA9}">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Vandalism</a:t>
          </a:r>
        </a:p>
      </dgm:t>
    </dgm:pt>
    <dgm:pt modelId="{0B2D6D0D-1FFC-485B-A4AB-9D8469DBBAF8}" type="parTrans" cxnId="{C37C951A-0E22-44EA-A797-0666A2A71791}">
      <dgm:prSet/>
      <dgm:spPr/>
      <dgm:t>
        <a:bodyPr/>
        <a:lstStyle/>
        <a:p>
          <a:endParaRPr lang="en-GB"/>
        </a:p>
      </dgm:t>
    </dgm:pt>
    <dgm:pt modelId="{98107BDB-071C-4A1B-B157-3672AFA6EE89}" type="sibTrans" cxnId="{C37C951A-0E22-44EA-A797-0666A2A71791}">
      <dgm:prSet/>
      <dgm:spPr/>
      <dgm:t>
        <a:bodyPr/>
        <a:lstStyle/>
        <a:p>
          <a:endParaRPr lang="en-GB"/>
        </a:p>
      </dgm:t>
    </dgm:pt>
    <dgm:pt modelId="{84605CEA-2001-45E3-A05C-7AA6EC5E8EE2}">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Litter</a:t>
          </a:r>
        </a:p>
      </dgm:t>
    </dgm:pt>
    <dgm:pt modelId="{1719808A-BD92-486F-8051-1F34CE043B2C}" type="parTrans" cxnId="{05642B4A-B3A5-464A-B4FC-648E58B33064}">
      <dgm:prSet/>
      <dgm:spPr/>
      <dgm:t>
        <a:bodyPr/>
        <a:lstStyle/>
        <a:p>
          <a:endParaRPr lang="en-GB"/>
        </a:p>
      </dgm:t>
    </dgm:pt>
    <dgm:pt modelId="{0A69ACAB-FD80-4740-922A-23920410931E}" type="sibTrans" cxnId="{05642B4A-B3A5-464A-B4FC-648E58B33064}">
      <dgm:prSet/>
      <dgm:spPr/>
      <dgm:t>
        <a:bodyPr/>
        <a:lstStyle/>
        <a:p>
          <a:endParaRPr lang="en-GB"/>
        </a:p>
      </dgm:t>
    </dgm:pt>
    <dgm:pt modelId="{9B238B77-F55F-49B2-B008-4FC7F9BCC8BA}">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Rubbish</a:t>
          </a:r>
        </a:p>
      </dgm:t>
    </dgm:pt>
    <dgm:pt modelId="{5D63AEA8-1BCA-49E4-ACF6-F9D2A79981A8}" type="parTrans" cxnId="{CDC065EC-CFD2-4398-AC3B-39D17D8B43F0}">
      <dgm:prSet/>
      <dgm:spPr/>
      <dgm:t>
        <a:bodyPr/>
        <a:lstStyle/>
        <a:p>
          <a:endParaRPr lang="en-GB"/>
        </a:p>
      </dgm:t>
    </dgm:pt>
    <dgm:pt modelId="{9BC0B701-E321-48FE-9821-C5F6564B3336}" type="sibTrans" cxnId="{CDC065EC-CFD2-4398-AC3B-39D17D8B43F0}">
      <dgm:prSet/>
      <dgm:spPr/>
      <dgm:t>
        <a:bodyPr/>
        <a:lstStyle/>
        <a:p>
          <a:endParaRPr lang="en-GB"/>
        </a:p>
      </dgm:t>
    </dgm:pt>
    <dgm:pt modelId="{620A2107-C8E2-422C-8D16-0B8D1191922A}" type="pres">
      <dgm:prSet presAssocID="{BFBBB135-34A0-4391-BFF6-151EE9DE5642}" presName="Name0" presStyleCnt="0">
        <dgm:presLayoutVars>
          <dgm:dir/>
          <dgm:animLvl val="lvl"/>
          <dgm:resizeHandles val="exact"/>
        </dgm:presLayoutVars>
      </dgm:prSet>
      <dgm:spPr/>
    </dgm:pt>
    <dgm:pt modelId="{B2634F85-1FF0-4D1C-B30A-3F95068EF7DD}" type="pres">
      <dgm:prSet presAssocID="{F89CD473-7216-45DB-BAF7-F8DAB305B244}" presName="composite" presStyleCnt="0"/>
      <dgm:spPr/>
    </dgm:pt>
    <dgm:pt modelId="{414EBE95-7808-4188-A8FC-C428E06BB74D}" type="pres">
      <dgm:prSet presAssocID="{F89CD473-7216-45DB-BAF7-F8DAB305B244}" presName="parTx" presStyleLbl="alignNode1" presStyleIdx="0" presStyleCnt="2">
        <dgm:presLayoutVars>
          <dgm:chMax val="0"/>
          <dgm:chPref val="0"/>
          <dgm:bulletEnabled val="1"/>
        </dgm:presLayoutVars>
      </dgm:prSet>
      <dgm:spPr/>
    </dgm:pt>
    <dgm:pt modelId="{33114750-5B80-4226-8CB0-D49B2D7CED22}" type="pres">
      <dgm:prSet presAssocID="{F89CD473-7216-45DB-BAF7-F8DAB305B244}" presName="desTx" presStyleLbl="alignAccFollowNode1" presStyleIdx="0" presStyleCnt="2">
        <dgm:presLayoutVars>
          <dgm:bulletEnabled val="1"/>
        </dgm:presLayoutVars>
      </dgm:prSet>
      <dgm:spPr/>
    </dgm:pt>
    <dgm:pt modelId="{909CFEA3-D9E6-411E-9ACE-A2CD441F18B0}" type="pres">
      <dgm:prSet presAssocID="{EBE4C501-2881-49CD-BAEF-769A8CF75105}" presName="space" presStyleCnt="0"/>
      <dgm:spPr/>
    </dgm:pt>
    <dgm:pt modelId="{9F896C66-C052-4F31-973C-7F1B40E158DF}" type="pres">
      <dgm:prSet presAssocID="{39E4F05D-6ECE-4302-9BD1-7C8426F7A0DC}" presName="composite" presStyleCnt="0"/>
      <dgm:spPr/>
    </dgm:pt>
    <dgm:pt modelId="{86572FEA-A44A-426E-A047-ECAB87316042}" type="pres">
      <dgm:prSet presAssocID="{39E4F05D-6ECE-4302-9BD1-7C8426F7A0DC}" presName="parTx" presStyleLbl="alignNode1" presStyleIdx="1" presStyleCnt="2">
        <dgm:presLayoutVars>
          <dgm:chMax val="0"/>
          <dgm:chPref val="0"/>
          <dgm:bulletEnabled val="1"/>
        </dgm:presLayoutVars>
      </dgm:prSet>
      <dgm:spPr/>
    </dgm:pt>
    <dgm:pt modelId="{87CCAC56-C4C1-4106-978F-26DA970873F7}" type="pres">
      <dgm:prSet presAssocID="{39E4F05D-6ECE-4302-9BD1-7C8426F7A0DC}" presName="desTx" presStyleLbl="alignAccFollowNode1" presStyleIdx="1" presStyleCnt="2">
        <dgm:presLayoutVars>
          <dgm:bulletEnabled val="1"/>
        </dgm:presLayoutVars>
      </dgm:prSet>
      <dgm:spPr/>
    </dgm:pt>
  </dgm:ptLst>
  <dgm:cxnLst>
    <dgm:cxn modelId="{13021C03-8ACC-463B-B487-E5EB7CABF426}" srcId="{BFBBB135-34A0-4391-BFF6-151EE9DE5642}" destId="{39E4F05D-6ECE-4302-9BD1-7C8426F7A0DC}" srcOrd="1" destOrd="0" parTransId="{3283BBDC-315E-4D10-99D4-9101E74249F2}" sibTransId="{292E8074-81BF-47A5-B0AB-46205AD75D6D}"/>
    <dgm:cxn modelId="{03403C11-FEAE-4B7F-8AAE-D026D4304826}" type="presOf" srcId="{6D801880-1978-48CB-BE6E-F30C0FE48813}" destId="{87CCAC56-C4C1-4106-978F-26DA970873F7}" srcOrd="0" destOrd="0" presId="urn:microsoft.com/office/officeart/2005/8/layout/hList1"/>
    <dgm:cxn modelId="{C37C951A-0E22-44EA-A797-0666A2A71791}" srcId="{39E4F05D-6ECE-4302-9BD1-7C8426F7A0DC}" destId="{6EE857BC-018D-441D-B5AF-03D509364DA9}" srcOrd="1" destOrd="0" parTransId="{0B2D6D0D-1FFC-485B-A4AB-9D8469DBBAF8}" sibTransId="{98107BDB-071C-4A1B-B157-3672AFA6EE89}"/>
    <dgm:cxn modelId="{05642B4A-B3A5-464A-B4FC-648E58B33064}" srcId="{39E4F05D-6ECE-4302-9BD1-7C8426F7A0DC}" destId="{84605CEA-2001-45E3-A05C-7AA6EC5E8EE2}" srcOrd="2" destOrd="0" parTransId="{1719808A-BD92-486F-8051-1F34CE043B2C}" sibTransId="{0A69ACAB-FD80-4740-922A-23920410931E}"/>
    <dgm:cxn modelId="{032B9F73-74EC-494B-BED8-EC634A4868E1}" type="presOf" srcId="{6EE857BC-018D-441D-B5AF-03D509364DA9}" destId="{87CCAC56-C4C1-4106-978F-26DA970873F7}" srcOrd="0" destOrd="1" presId="urn:microsoft.com/office/officeart/2005/8/layout/hList1"/>
    <dgm:cxn modelId="{AE0E6D7A-334F-4675-9E3A-4761080C8BB6}" type="presOf" srcId="{39E4F05D-6ECE-4302-9BD1-7C8426F7A0DC}" destId="{86572FEA-A44A-426E-A047-ECAB87316042}" srcOrd="0" destOrd="0" presId="urn:microsoft.com/office/officeart/2005/8/layout/hList1"/>
    <dgm:cxn modelId="{6DA48195-69C7-406B-A724-42C824BBA0E4}" type="presOf" srcId="{BFBBB135-34A0-4391-BFF6-151EE9DE5642}" destId="{620A2107-C8E2-422C-8D16-0B8D1191922A}" srcOrd="0" destOrd="0" presId="urn:microsoft.com/office/officeart/2005/8/layout/hList1"/>
    <dgm:cxn modelId="{B69FF097-11CF-4BB5-95DC-7DAA67BFA274}" srcId="{BFBBB135-34A0-4391-BFF6-151EE9DE5642}" destId="{F89CD473-7216-45DB-BAF7-F8DAB305B244}" srcOrd="0" destOrd="0" parTransId="{F3956092-26DF-467E-80A8-3485F95D168F}" sibTransId="{EBE4C501-2881-49CD-BAEF-769A8CF75105}"/>
    <dgm:cxn modelId="{FC783C99-9758-44A6-8133-E30273898618}" type="presOf" srcId="{9B238B77-F55F-49B2-B008-4FC7F9BCC8BA}" destId="{87CCAC56-C4C1-4106-978F-26DA970873F7}" srcOrd="0" destOrd="3" presId="urn:microsoft.com/office/officeart/2005/8/layout/hList1"/>
    <dgm:cxn modelId="{AE2B24A2-CD4D-494E-AE6F-08C235648E24}" srcId="{39E4F05D-6ECE-4302-9BD1-7C8426F7A0DC}" destId="{6D801880-1978-48CB-BE6E-F30C0FE48813}" srcOrd="0" destOrd="0" parTransId="{654DD357-74B2-4336-99C2-1DFEDEC2C630}" sibTransId="{8B1B0120-33C2-4A1D-8683-79A075F57840}"/>
    <dgm:cxn modelId="{70190CC9-EF3D-47F9-AC69-1A1A3D314769}" type="presOf" srcId="{D94AFEB4-1363-42E4-8D6A-AE589CF5F638}" destId="{33114750-5B80-4226-8CB0-D49B2D7CED22}" srcOrd="0" destOrd="0" presId="urn:microsoft.com/office/officeart/2005/8/layout/hList1"/>
    <dgm:cxn modelId="{E28903D3-989D-4D32-99E3-50227B5D30D7}" type="presOf" srcId="{84605CEA-2001-45E3-A05C-7AA6EC5E8EE2}" destId="{87CCAC56-C4C1-4106-978F-26DA970873F7}" srcOrd="0" destOrd="2" presId="urn:microsoft.com/office/officeart/2005/8/layout/hList1"/>
    <dgm:cxn modelId="{FECF75DB-F3DF-461C-B0B1-2A787CEE0685}" type="presOf" srcId="{F89CD473-7216-45DB-BAF7-F8DAB305B244}" destId="{414EBE95-7808-4188-A8FC-C428E06BB74D}" srcOrd="0" destOrd="0" presId="urn:microsoft.com/office/officeart/2005/8/layout/hList1"/>
    <dgm:cxn modelId="{F35952E2-FB1B-45C1-92B3-9AD2E5E75512}" srcId="{F89CD473-7216-45DB-BAF7-F8DAB305B244}" destId="{0DACA5FC-51D4-4193-8E8E-62010698FC9B}" srcOrd="1" destOrd="0" parTransId="{046343BB-E3A3-42EB-BE41-8122FE189800}" sibTransId="{8E0B9C3B-F905-4A7B-A062-230D60298223}"/>
    <dgm:cxn modelId="{CDC065EC-CFD2-4398-AC3B-39D17D8B43F0}" srcId="{39E4F05D-6ECE-4302-9BD1-7C8426F7A0DC}" destId="{9B238B77-F55F-49B2-B008-4FC7F9BCC8BA}" srcOrd="3" destOrd="0" parTransId="{5D63AEA8-1BCA-49E4-ACF6-F9D2A79981A8}" sibTransId="{9BC0B701-E321-48FE-9821-C5F6564B3336}"/>
    <dgm:cxn modelId="{D04129EE-DFCD-415E-9BEA-5C15515552D0}" type="presOf" srcId="{0DACA5FC-51D4-4193-8E8E-62010698FC9B}" destId="{33114750-5B80-4226-8CB0-D49B2D7CED22}" srcOrd="0" destOrd="1" presId="urn:microsoft.com/office/officeart/2005/8/layout/hList1"/>
    <dgm:cxn modelId="{C05D92FF-FED4-4BD8-831C-0ACF012D57C7}" srcId="{F89CD473-7216-45DB-BAF7-F8DAB305B244}" destId="{D94AFEB4-1363-42E4-8D6A-AE589CF5F638}" srcOrd="0" destOrd="0" parTransId="{CF9DAD87-A8F8-49D5-8068-B871AF229C72}" sibTransId="{2C9307AC-7ED6-4CD7-BCA2-BB54D91A7F96}"/>
    <dgm:cxn modelId="{8BD8059D-696F-4E03-A715-395DBE02D746}" type="presParOf" srcId="{620A2107-C8E2-422C-8D16-0B8D1191922A}" destId="{B2634F85-1FF0-4D1C-B30A-3F95068EF7DD}" srcOrd="0" destOrd="0" presId="urn:microsoft.com/office/officeart/2005/8/layout/hList1"/>
    <dgm:cxn modelId="{74EFB6FF-D7D3-4F95-8091-2909E40B6662}" type="presParOf" srcId="{B2634F85-1FF0-4D1C-B30A-3F95068EF7DD}" destId="{414EBE95-7808-4188-A8FC-C428E06BB74D}" srcOrd="0" destOrd="0" presId="urn:microsoft.com/office/officeart/2005/8/layout/hList1"/>
    <dgm:cxn modelId="{7267582B-8465-4F33-B194-671E4E908B5E}" type="presParOf" srcId="{B2634F85-1FF0-4D1C-B30A-3F95068EF7DD}" destId="{33114750-5B80-4226-8CB0-D49B2D7CED22}" srcOrd="1" destOrd="0" presId="urn:microsoft.com/office/officeart/2005/8/layout/hList1"/>
    <dgm:cxn modelId="{ABFD5751-031B-4D31-87A7-8AF7B50CD111}" type="presParOf" srcId="{620A2107-C8E2-422C-8D16-0B8D1191922A}" destId="{909CFEA3-D9E6-411E-9ACE-A2CD441F18B0}" srcOrd="1" destOrd="0" presId="urn:microsoft.com/office/officeart/2005/8/layout/hList1"/>
    <dgm:cxn modelId="{C1C89767-C226-4BB1-9B35-4330A71F2C7F}" type="presParOf" srcId="{620A2107-C8E2-422C-8D16-0B8D1191922A}" destId="{9F896C66-C052-4F31-973C-7F1B40E158DF}" srcOrd="2" destOrd="0" presId="urn:microsoft.com/office/officeart/2005/8/layout/hList1"/>
    <dgm:cxn modelId="{E192DA48-21B7-4DA0-B2D7-3AC40BDDFC11}" type="presParOf" srcId="{9F896C66-C052-4F31-973C-7F1B40E158DF}" destId="{86572FEA-A44A-426E-A047-ECAB87316042}" srcOrd="0" destOrd="0" presId="urn:microsoft.com/office/officeart/2005/8/layout/hList1"/>
    <dgm:cxn modelId="{3F40FE74-10F6-4F84-8030-482DC34399AA}" type="presParOf" srcId="{9F896C66-C052-4F31-973C-7F1B40E158DF}" destId="{87CCAC56-C4C1-4106-978F-26DA970873F7}"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E8CF2A1-91DF-463A-85AB-6577A3EE44DD}"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GB"/>
        </a:p>
      </dgm:t>
    </dgm:pt>
    <dgm:pt modelId="{FDCE730D-9034-40A0-BDAB-BE1A30929061}">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Fear of continued crime</a:t>
          </a:r>
        </a:p>
      </dgm:t>
    </dgm:pt>
    <dgm:pt modelId="{A141E6C3-7EF8-4576-A0D0-E4F43324DF11}" type="parTrans" cxnId="{63023870-0F65-423C-A9D1-299DDC060861}">
      <dgm:prSet/>
      <dgm:spPr/>
      <dgm:t>
        <a:bodyPr/>
        <a:lstStyle/>
        <a:p>
          <a:endParaRPr lang="en-GB"/>
        </a:p>
      </dgm:t>
    </dgm:pt>
    <dgm:pt modelId="{D1E58879-C77E-4C36-9B85-67EF15025AC8}" type="sibTrans" cxnId="{63023870-0F65-423C-A9D1-299DDC060861}">
      <dgm:prSet/>
      <dgm:spPr>
        <a:solidFill>
          <a:schemeClr val="accent1">
            <a:lumMod val="50000"/>
          </a:schemeClr>
        </a:solidFill>
        <a:ln>
          <a:solidFill>
            <a:schemeClr val="tx1"/>
          </a:solidFill>
        </a:ln>
      </dgm:spPr>
      <dgm:t>
        <a:bodyPr/>
        <a:lstStyle/>
        <a:p>
          <a:endParaRPr lang="en-GB"/>
        </a:p>
      </dgm:t>
    </dgm:pt>
    <dgm:pt modelId="{1EA768FB-E47E-41D1-BFAE-AFDF56EE283E}">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Vulnerability &amp; fear or a repeat attack</a:t>
          </a:r>
        </a:p>
      </dgm:t>
    </dgm:pt>
    <dgm:pt modelId="{47215555-3D63-4894-BCDF-F6A2D8356DA7}" type="parTrans" cxnId="{996680C4-05CC-450D-9D00-3037666F8D3C}">
      <dgm:prSet/>
      <dgm:spPr/>
      <dgm:t>
        <a:bodyPr/>
        <a:lstStyle/>
        <a:p>
          <a:endParaRPr lang="en-GB"/>
        </a:p>
      </dgm:t>
    </dgm:pt>
    <dgm:pt modelId="{47F84246-E73D-4C43-B72C-A69AAF4F4481}" type="sibTrans" cxnId="{996680C4-05CC-450D-9D00-3037666F8D3C}">
      <dgm:prSet/>
      <dgm:spPr>
        <a:solidFill>
          <a:schemeClr val="accent1">
            <a:lumMod val="50000"/>
          </a:schemeClr>
        </a:solidFill>
        <a:ln>
          <a:solidFill>
            <a:schemeClr val="tx1"/>
          </a:solidFill>
        </a:ln>
      </dgm:spPr>
      <dgm:t>
        <a:bodyPr/>
        <a:lstStyle/>
        <a:p>
          <a:endParaRPr lang="en-GB"/>
        </a:p>
      </dgm:t>
    </dgm:pt>
    <dgm:pt modelId="{08F46733-DB27-4DB0-B6CF-0DB07EAA7AB9}">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Psychological trauma</a:t>
          </a:r>
        </a:p>
      </dgm:t>
    </dgm:pt>
    <dgm:pt modelId="{30194EEB-E8C7-4696-A9EF-7CF4B0B552F2}" type="parTrans" cxnId="{AC7179F8-8CBD-4187-B3AC-012761C32FCD}">
      <dgm:prSet/>
      <dgm:spPr/>
      <dgm:t>
        <a:bodyPr/>
        <a:lstStyle/>
        <a:p>
          <a:endParaRPr lang="en-GB"/>
        </a:p>
      </dgm:t>
    </dgm:pt>
    <dgm:pt modelId="{02B09BF8-5A82-4E8E-A11E-544FC999BEC9}" type="sibTrans" cxnId="{AC7179F8-8CBD-4187-B3AC-012761C32FCD}">
      <dgm:prSet/>
      <dgm:spPr>
        <a:solidFill>
          <a:schemeClr val="accent1">
            <a:lumMod val="50000"/>
          </a:schemeClr>
        </a:solidFill>
        <a:ln>
          <a:solidFill>
            <a:schemeClr val="tx1"/>
          </a:solidFill>
        </a:ln>
      </dgm:spPr>
      <dgm:t>
        <a:bodyPr/>
        <a:lstStyle/>
        <a:p>
          <a:endParaRPr lang="en-GB"/>
        </a:p>
      </dgm:t>
    </dgm:pt>
    <dgm:pt modelId="{42A48318-30D5-43C8-A750-31359E313019}">
      <dgm:prSet phldrT="[Text]" custT="1"/>
      <dgm:spPr>
        <a:solidFill>
          <a:schemeClr val="accent1">
            <a:lumMod val="20000"/>
            <a:lumOff val="80000"/>
          </a:schemeClr>
        </a:solidFill>
        <a:ln>
          <a:solidFill>
            <a:schemeClr val="tx1"/>
          </a:solidFill>
        </a:ln>
      </dgm:spPr>
      <dgm:t>
        <a:bodyPr/>
        <a:lstStyle/>
        <a:p>
          <a:r>
            <a:rPr lang="en-GB" sz="2400" dirty="0">
              <a:solidFill>
                <a:schemeClr val="tx1"/>
              </a:solidFill>
            </a:rPr>
            <a:t>Self exclusion</a:t>
          </a:r>
        </a:p>
      </dgm:t>
    </dgm:pt>
    <dgm:pt modelId="{6CF9917A-CB73-4A1C-962B-33510E5F82D2}" type="parTrans" cxnId="{1B658626-3D4B-43B7-B04E-0145BDE541EA}">
      <dgm:prSet/>
      <dgm:spPr/>
      <dgm:t>
        <a:bodyPr/>
        <a:lstStyle/>
        <a:p>
          <a:endParaRPr lang="en-GB"/>
        </a:p>
      </dgm:t>
    </dgm:pt>
    <dgm:pt modelId="{BD09BDC3-60B0-495A-A4A5-15C71382B374}" type="sibTrans" cxnId="{1B658626-3D4B-43B7-B04E-0145BDE541EA}">
      <dgm:prSet/>
      <dgm:spPr>
        <a:solidFill>
          <a:schemeClr val="accent1">
            <a:lumMod val="50000"/>
          </a:schemeClr>
        </a:solidFill>
        <a:ln>
          <a:solidFill>
            <a:schemeClr val="tx1"/>
          </a:solidFill>
        </a:ln>
      </dgm:spPr>
      <dgm:t>
        <a:bodyPr/>
        <a:lstStyle/>
        <a:p>
          <a:endParaRPr lang="en-GB"/>
        </a:p>
      </dgm:t>
    </dgm:pt>
    <dgm:pt modelId="{BEE5DC06-68BB-4A7A-B288-37D22D4676AF}">
      <dgm:prSet phldrT="[Text]" custT="1"/>
      <dgm:spPr>
        <a:solidFill>
          <a:schemeClr val="bg2">
            <a:lumMod val="75000"/>
          </a:schemeClr>
        </a:solidFill>
        <a:ln>
          <a:solidFill>
            <a:schemeClr val="tx1"/>
          </a:solidFill>
        </a:ln>
      </dgm:spPr>
      <dgm:t>
        <a:bodyPr/>
        <a:lstStyle/>
        <a:p>
          <a:r>
            <a:rPr lang="en-GB" sz="2400" dirty="0">
              <a:solidFill>
                <a:schemeClr val="tx1"/>
              </a:solidFill>
            </a:rPr>
            <a:t>Sense of powerlessness</a:t>
          </a:r>
        </a:p>
      </dgm:t>
    </dgm:pt>
    <dgm:pt modelId="{CD02C156-5C6A-4277-99ED-C50551C218B4}" type="parTrans" cxnId="{D8D84D36-6145-4FDE-891C-2DC124C3AAAA}">
      <dgm:prSet/>
      <dgm:spPr/>
      <dgm:t>
        <a:bodyPr/>
        <a:lstStyle/>
        <a:p>
          <a:endParaRPr lang="en-GB"/>
        </a:p>
      </dgm:t>
    </dgm:pt>
    <dgm:pt modelId="{B7427682-7F09-42C2-98DA-364452719E7A}" type="sibTrans" cxnId="{D8D84D36-6145-4FDE-891C-2DC124C3AAAA}">
      <dgm:prSet/>
      <dgm:spPr>
        <a:solidFill>
          <a:schemeClr val="accent1">
            <a:lumMod val="50000"/>
          </a:schemeClr>
        </a:solidFill>
        <a:ln>
          <a:solidFill>
            <a:schemeClr val="tx1"/>
          </a:solidFill>
        </a:ln>
      </dgm:spPr>
      <dgm:t>
        <a:bodyPr/>
        <a:lstStyle/>
        <a:p>
          <a:endParaRPr lang="en-GB"/>
        </a:p>
      </dgm:t>
    </dgm:pt>
    <dgm:pt modelId="{5214AC1E-7254-49C8-9377-F89EFDA381E5}">
      <dgm:prSet phldrT="[Text]" custT="1"/>
      <dgm:spPr>
        <a:solidFill>
          <a:schemeClr val="accent3">
            <a:lumMod val="40000"/>
            <a:lumOff val="60000"/>
          </a:schemeClr>
        </a:solidFill>
        <a:ln>
          <a:solidFill>
            <a:schemeClr val="tx1"/>
          </a:solidFill>
        </a:ln>
      </dgm:spPr>
      <dgm:t>
        <a:bodyPr/>
        <a:lstStyle/>
        <a:p>
          <a:r>
            <a:rPr lang="en-GB" sz="2400" dirty="0">
              <a:solidFill>
                <a:schemeClr val="tx1"/>
              </a:solidFill>
            </a:rPr>
            <a:t>Risk of ill-health</a:t>
          </a:r>
        </a:p>
      </dgm:t>
    </dgm:pt>
    <dgm:pt modelId="{BDDF0B98-423F-486A-929A-8AAF65C8454B}" type="parTrans" cxnId="{AB90B541-8637-450E-BE64-AC983F0D8BD3}">
      <dgm:prSet/>
      <dgm:spPr/>
      <dgm:t>
        <a:bodyPr/>
        <a:lstStyle/>
        <a:p>
          <a:endParaRPr lang="en-GB"/>
        </a:p>
      </dgm:t>
    </dgm:pt>
    <dgm:pt modelId="{AFF3D9FF-3485-489C-9C00-893F23B608D8}" type="sibTrans" cxnId="{AB90B541-8637-450E-BE64-AC983F0D8BD3}">
      <dgm:prSet/>
      <dgm:spPr>
        <a:solidFill>
          <a:schemeClr val="accent1">
            <a:lumMod val="50000"/>
          </a:schemeClr>
        </a:solidFill>
        <a:ln>
          <a:solidFill>
            <a:schemeClr val="tx1"/>
          </a:solidFill>
        </a:ln>
      </dgm:spPr>
      <dgm:t>
        <a:bodyPr/>
        <a:lstStyle/>
        <a:p>
          <a:endParaRPr lang="en-GB"/>
        </a:p>
      </dgm:t>
    </dgm:pt>
    <dgm:pt modelId="{79DA41DE-BF90-4942-AC34-2B3856013E3E}">
      <dgm:prSet phldrT="[Text]" custT="1"/>
      <dgm:spPr>
        <a:solidFill>
          <a:schemeClr val="accent1"/>
        </a:solidFill>
        <a:ln>
          <a:solidFill>
            <a:schemeClr val="tx1"/>
          </a:solidFill>
        </a:ln>
      </dgm:spPr>
      <dgm:t>
        <a:bodyPr/>
        <a:lstStyle/>
        <a:p>
          <a:r>
            <a:rPr lang="en-GB" sz="2400" dirty="0">
              <a:solidFill>
                <a:schemeClr val="tx1"/>
              </a:solidFill>
            </a:rPr>
            <a:t>Fear of attending court</a:t>
          </a:r>
        </a:p>
      </dgm:t>
    </dgm:pt>
    <dgm:pt modelId="{7215F3C6-6534-4590-8AAB-EA62141929E7}" type="parTrans" cxnId="{A094F3F8-DE38-48AB-89E9-465D0DDD4A2F}">
      <dgm:prSet/>
      <dgm:spPr/>
      <dgm:t>
        <a:bodyPr/>
        <a:lstStyle/>
        <a:p>
          <a:endParaRPr lang="en-GB"/>
        </a:p>
      </dgm:t>
    </dgm:pt>
    <dgm:pt modelId="{69CC8540-4AEE-4460-A8AF-31F62AFFCD00}" type="sibTrans" cxnId="{A094F3F8-DE38-48AB-89E9-465D0DDD4A2F}">
      <dgm:prSet/>
      <dgm:spPr>
        <a:solidFill>
          <a:schemeClr val="accent1">
            <a:lumMod val="50000"/>
          </a:schemeClr>
        </a:solidFill>
        <a:ln>
          <a:solidFill>
            <a:schemeClr val="tx1"/>
          </a:solidFill>
        </a:ln>
      </dgm:spPr>
      <dgm:t>
        <a:bodyPr/>
        <a:lstStyle/>
        <a:p>
          <a:endParaRPr lang="en-GB"/>
        </a:p>
      </dgm:t>
    </dgm:pt>
    <dgm:pt modelId="{634BD4C7-160A-402F-9570-D276BFA73E50}">
      <dgm:prSet phldrT="[Text]" custT="1"/>
      <dgm:spPr>
        <a:solidFill>
          <a:schemeClr val="bg1">
            <a:lumMod val="95000"/>
          </a:schemeClr>
        </a:solidFill>
        <a:ln>
          <a:solidFill>
            <a:schemeClr val="tx1"/>
          </a:solidFill>
        </a:ln>
      </dgm:spPr>
      <dgm:t>
        <a:bodyPr/>
        <a:lstStyle/>
        <a:p>
          <a:r>
            <a:rPr lang="en-GB" sz="2200" dirty="0">
              <a:solidFill>
                <a:schemeClr val="tx1"/>
              </a:solidFill>
            </a:rPr>
            <a:t>Lack of faith in the police/ other responsible authorities</a:t>
          </a:r>
        </a:p>
      </dgm:t>
    </dgm:pt>
    <dgm:pt modelId="{7C73D1D6-1990-4A73-AE1C-BFF2BCAB920D}" type="parTrans" cxnId="{E0F30E90-A31F-4D2F-8290-17E7891E9BC4}">
      <dgm:prSet/>
      <dgm:spPr/>
      <dgm:t>
        <a:bodyPr/>
        <a:lstStyle/>
        <a:p>
          <a:endParaRPr lang="en-GB"/>
        </a:p>
      </dgm:t>
    </dgm:pt>
    <dgm:pt modelId="{23341FFF-F112-44FB-8529-5F246A2440D0}" type="sibTrans" cxnId="{E0F30E90-A31F-4D2F-8290-17E7891E9BC4}">
      <dgm:prSet/>
      <dgm:spPr>
        <a:solidFill>
          <a:schemeClr val="accent1">
            <a:lumMod val="50000"/>
          </a:schemeClr>
        </a:solidFill>
        <a:ln>
          <a:solidFill>
            <a:schemeClr val="tx1"/>
          </a:solidFill>
        </a:ln>
      </dgm:spPr>
      <dgm:t>
        <a:bodyPr/>
        <a:lstStyle/>
        <a:p>
          <a:endParaRPr lang="en-GB"/>
        </a:p>
      </dgm:t>
    </dgm:pt>
    <dgm:pt modelId="{818A9F64-2B5C-473F-AC41-0D529A82BA88}">
      <dgm:prSet phldrT="[Text]" custT="1"/>
      <dgm:spPr>
        <a:solidFill>
          <a:schemeClr val="accent1">
            <a:lumMod val="60000"/>
            <a:lumOff val="40000"/>
          </a:schemeClr>
        </a:solidFill>
        <a:ln>
          <a:solidFill>
            <a:schemeClr val="tx1"/>
          </a:solidFill>
        </a:ln>
      </dgm:spPr>
      <dgm:t>
        <a:bodyPr/>
        <a:lstStyle/>
        <a:p>
          <a:r>
            <a:rPr lang="en-GB" sz="2400" b="1" dirty="0">
              <a:solidFill>
                <a:schemeClr val="tx1"/>
              </a:solidFill>
            </a:rPr>
            <a:t>Or possibly much worse…</a:t>
          </a:r>
        </a:p>
      </dgm:t>
    </dgm:pt>
    <dgm:pt modelId="{C204C032-F543-48A6-8C5F-F1F37B7FF915}" type="parTrans" cxnId="{76769CE1-235F-4F00-AC92-EC71E6FA51B4}">
      <dgm:prSet/>
      <dgm:spPr/>
      <dgm:t>
        <a:bodyPr/>
        <a:lstStyle/>
        <a:p>
          <a:endParaRPr lang="en-GB"/>
        </a:p>
      </dgm:t>
    </dgm:pt>
    <dgm:pt modelId="{4C00318A-54CB-4B28-B4C9-7DFCABF725C1}" type="sibTrans" cxnId="{76769CE1-235F-4F00-AC92-EC71E6FA51B4}">
      <dgm:prSet/>
      <dgm:spPr/>
      <dgm:t>
        <a:bodyPr/>
        <a:lstStyle/>
        <a:p>
          <a:endParaRPr lang="en-GB"/>
        </a:p>
      </dgm:t>
    </dgm:pt>
    <dgm:pt modelId="{6CEA49A4-EF60-4DC0-966A-D9370181EDCB}" type="pres">
      <dgm:prSet presAssocID="{9E8CF2A1-91DF-463A-85AB-6577A3EE44DD}" presName="Name0" presStyleCnt="0">
        <dgm:presLayoutVars>
          <dgm:dir/>
          <dgm:resizeHandles/>
        </dgm:presLayoutVars>
      </dgm:prSet>
      <dgm:spPr/>
    </dgm:pt>
    <dgm:pt modelId="{C78C5802-4F4B-4E4B-9983-63BAFB409BB9}" type="pres">
      <dgm:prSet presAssocID="{FDCE730D-9034-40A0-BDAB-BE1A30929061}" presName="compNode" presStyleCnt="0"/>
      <dgm:spPr/>
    </dgm:pt>
    <dgm:pt modelId="{2CC8528B-4A7A-42E2-A6DC-8F603D1D0A44}" type="pres">
      <dgm:prSet presAssocID="{FDCE730D-9034-40A0-BDAB-BE1A30929061}" presName="dummyConnPt" presStyleCnt="0"/>
      <dgm:spPr/>
    </dgm:pt>
    <dgm:pt modelId="{3E496E8C-1709-4231-94C4-A4AAF27994DB}" type="pres">
      <dgm:prSet presAssocID="{FDCE730D-9034-40A0-BDAB-BE1A30929061}" presName="node" presStyleLbl="node1" presStyleIdx="0" presStyleCnt="9">
        <dgm:presLayoutVars>
          <dgm:bulletEnabled val="1"/>
        </dgm:presLayoutVars>
      </dgm:prSet>
      <dgm:spPr/>
    </dgm:pt>
    <dgm:pt modelId="{134F0A56-2809-47A5-8C7A-BD6AB2FD0AA5}" type="pres">
      <dgm:prSet presAssocID="{D1E58879-C77E-4C36-9B85-67EF15025AC8}" presName="sibTrans" presStyleLbl="bgSibTrans2D1" presStyleIdx="0" presStyleCnt="8"/>
      <dgm:spPr/>
    </dgm:pt>
    <dgm:pt modelId="{AB81E839-4CDA-469D-BA77-F0D5DDCEC16A}" type="pres">
      <dgm:prSet presAssocID="{1EA768FB-E47E-41D1-BFAE-AFDF56EE283E}" presName="compNode" presStyleCnt="0"/>
      <dgm:spPr/>
    </dgm:pt>
    <dgm:pt modelId="{CA918CA2-D884-4810-9B12-D41BEC46B67D}" type="pres">
      <dgm:prSet presAssocID="{1EA768FB-E47E-41D1-BFAE-AFDF56EE283E}" presName="dummyConnPt" presStyleCnt="0"/>
      <dgm:spPr/>
    </dgm:pt>
    <dgm:pt modelId="{E1F68367-8D64-4661-8B86-D48763340C2D}" type="pres">
      <dgm:prSet presAssocID="{1EA768FB-E47E-41D1-BFAE-AFDF56EE283E}" presName="node" presStyleLbl="node1" presStyleIdx="1" presStyleCnt="9">
        <dgm:presLayoutVars>
          <dgm:bulletEnabled val="1"/>
        </dgm:presLayoutVars>
      </dgm:prSet>
      <dgm:spPr/>
    </dgm:pt>
    <dgm:pt modelId="{610B6830-58B8-40B4-A852-869574B1E571}" type="pres">
      <dgm:prSet presAssocID="{47F84246-E73D-4C43-B72C-A69AAF4F4481}" presName="sibTrans" presStyleLbl="bgSibTrans2D1" presStyleIdx="1" presStyleCnt="8"/>
      <dgm:spPr/>
    </dgm:pt>
    <dgm:pt modelId="{746A2C7E-49C2-4973-A8A9-E9063D8A42E2}" type="pres">
      <dgm:prSet presAssocID="{08F46733-DB27-4DB0-B6CF-0DB07EAA7AB9}" presName="compNode" presStyleCnt="0"/>
      <dgm:spPr/>
    </dgm:pt>
    <dgm:pt modelId="{33099252-7975-4581-9358-B360BDD7FC2D}" type="pres">
      <dgm:prSet presAssocID="{08F46733-DB27-4DB0-B6CF-0DB07EAA7AB9}" presName="dummyConnPt" presStyleCnt="0"/>
      <dgm:spPr/>
    </dgm:pt>
    <dgm:pt modelId="{AA310368-050D-41F9-9D6B-05B1A2378F10}" type="pres">
      <dgm:prSet presAssocID="{08F46733-DB27-4DB0-B6CF-0DB07EAA7AB9}" presName="node" presStyleLbl="node1" presStyleIdx="2" presStyleCnt="9">
        <dgm:presLayoutVars>
          <dgm:bulletEnabled val="1"/>
        </dgm:presLayoutVars>
      </dgm:prSet>
      <dgm:spPr/>
    </dgm:pt>
    <dgm:pt modelId="{A2050501-127B-40A2-862E-10C6D2DD3902}" type="pres">
      <dgm:prSet presAssocID="{02B09BF8-5A82-4E8E-A11E-544FC999BEC9}" presName="sibTrans" presStyleLbl="bgSibTrans2D1" presStyleIdx="2" presStyleCnt="8"/>
      <dgm:spPr/>
    </dgm:pt>
    <dgm:pt modelId="{6656384C-88C7-4E55-A12E-D764752BD53B}" type="pres">
      <dgm:prSet presAssocID="{42A48318-30D5-43C8-A750-31359E313019}" presName="compNode" presStyleCnt="0"/>
      <dgm:spPr/>
    </dgm:pt>
    <dgm:pt modelId="{2AFB282C-995D-4A65-919E-C07BE77286B6}" type="pres">
      <dgm:prSet presAssocID="{42A48318-30D5-43C8-A750-31359E313019}" presName="dummyConnPt" presStyleCnt="0"/>
      <dgm:spPr/>
    </dgm:pt>
    <dgm:pt modelId="{D17F3631-CCD3-4A1D-9F68-58453305364F}" type="pres">
      <dgm:prSet presAssocID="{42A48318-30D5-43C8-A750-31359E313019}" presName="node" presStyleLbl="node1" presStyleIdx="3" presStyleCnt="9">
        <dgm:presLayoutVars>
          <dgm:bulletEnabled val="1"/>
        </dgm:presLayoutVars>
      </dgm:prSet>
      <dgm:spPr/>
    </dgm:pt>
    <dgm:pt modelId="{38DE5E85-363A-4D7A-92D6-BABD4478E2D8}" type="pres">
      <dgm:prSet presAssocID="{BD09BDC3-60B0-495A-A4A5-15C71382B374}" presName="sibTrans" presStyleLbl="bgSibTrans2D1" presStyleIdx="3" presStyleCnt="8"/>
      <dgm:spPr/>
    </dgm:pt>
    <dgm:pt modelId="{BFA0F09C-5150-4504-A153-3F9F4503FA29}" type="pres">
      <dgm:prSet presAssocID="{BEE5DC06-68BB-4A7A-B288-37D22D4676AF}" presName="compNode" presStyleCnt="0"/>
      <dgm:spPr/>
    </dgm:pt>
    <dgm:pt modelId="{CFB826B8-14C9-4373-A961-735D0EAA8608}" type="pres">
      <dgm:prSet presAssocID="{BEE5DC06-68BB-4A7A-B288-37D22D4676AF}" presName="dummyConnPt" presStyleCnt="0"/>
      <dgm:spPr/>
    </dgm:pt>
    <dgm:pt modelId="{137AC3C9-1185-4264-BDB6-89587932AEC2}" type="pres">
      <dgm:prSet presAssocID="{BEE5DC06-68BB-4A7A-B288-37D22D4676AF}" presName="node" presStyleLbl="node1" presStyleIdx="4" presStyleCnt="9">
        <dgm:presLayoutVars>
          <dgm:bulletEnabled val="1"/>
        </dgm:presLayoutVars>
      </dgm:prSet>
      <dgm:spPr/>
    </dgm:pt>
    <dgm:pt modelId="{EA173BB9-FB96-4F95-9C75-FCD49ED7D541}" type="pres">
      <dgm:prSet presAssocID="{B7427682-7F09-42C2-98DA-364452719E7A}" presName="sibTrans" presStyleLbl="bgSibTrans2D1" presStyleIdx="4" presStyleCnt="8"/>
      <dgm:spPr/>
    </dgm:pt>
    <dgm:pt modelId="{47E0382E-6B90-4205-8E66-DA7660B4C767}" type="pres">
      <dgm:prSet presAssocID="{5214AC1E-7254-49C8-9377-F89EFDA381E5}" presName="compNode" presStyleCnt="0"/>
      <dgm:spPr/>
    </dgm:pt>
    <dgm:pt modelId="{FDCD88C1-F9D8-4E98-980B-1F1C3A82030A}" type="pres">
      <dgm:prSet presAssocID="{5214AC1E-7254-49C8-9377-F89EFDA381E5}" presName="dummyConnPt" presStyleCnt="0"/>
      <dgm:spPr/>
    </dgm:pt>
    <dgm:pt modelId="{B2F76446-BD3C-40FA-A10B-6D205EF08567}" type="pres">
      <dgm:prSet presAssocID="{5214AC1E-7254-49C8-9377-F89EFDA381E5}" presName="node" presStyleLbl="node1" presStyleIdx="5" presStyleCnt="9">
        <dgm:presLayoutVars>
          <dgm:bulletEnabled val="1"/>
        </dgm:presLayoutVars>
      </dgm:prSet>
      <dgm:spPr/>
    </dgm:pt>
    <dgm:pt modelId="{562ED55E-38A1-45BC-BD50-82DEA83A1ECE}" type="pres">
      <dgm:prSet presAssocID="{AFF3D9FF-3485-489C-9C00-893F23B608D8}" presName="sibTrans" presStyleLbl="bgSibTrans2D1" presStyleIdx="5" presStyleCnt="8"/>
      <dgm:spPr/>
    </dgm:pt>
    <dgm:pt modelId="{DCCAA4D1-2389-41FD-B949-13B54CCB3F2F}" type="pres">
      <dgm:prSet presAssocID="{79DA41DE-BF90-4942-AC34-2B3856013E3E}" presName="compNode" presStyleCnt="0"/>
      <dgm:spPr/>
    </dgm:pt>
    <dgm:pt modelId="{5B3C3175-5D95-45FF-942D-BFF1C2A4FBBB}" type="pres">
      <dgm:prSet presAssocID="{79DA41DE-BF90-4942-AC34-2B3856013E3E}" presName="dummyConnPt" presStyleCnt="0"/>
      <dgm:spPr/>
    </dgm:pt>
    <dgm:pt modelId="{11990564-21ED-489B-A13B-839BFB914731}" type="pres">
      <dgm:prSet presAssocID="{79DA41DE-BF90-4942-AC34-2B3856013E3E}" presName="node" presStyleLbl="node1" presStyleIdx="6" presStyleCnt="9">
        <dgm:presLayoutVars>
          <dgm:bulletEnabled val="1"/>
        </dgm:presLayoutVars>
      </dgm:prSet>
      <dgm:spPr/>
    </dgm:pt>
    <dgm:pt modelId="{A22991F5-9F70-4C08-B491-76014962ED36}" type="pres">
      <dgm:prSet presAssocID="{69CC8540-4AEE-4460-A8AF-31F62AFFCD00}" presName="sibTrans" presStyleLbl="bgSibTrans2D1" presStyleIdx="6" presStyleCnt="8"/>
      <dgm:spPr/>
    </dgm:pt>
    <dgm:pt modelId="{4ECD6D83-D8E5-47C9-9279-F230CCA475A4}" type="pres">
      <dgm:prSet presAssocID="{634BD4C7-160A-402F-9570-D276BFA73E50}" presName="compNode" presStyleCnt="0"/>
      <dgm:spPr/>
    </dgm:pt>
    <dgm:pt modelId="{A8D8B918-636E-40AC-845C-24E0F3518594}" type="pres">
      <dgm:prSet presAssocID="{634BD4C7-160A-402F-9570-D276BFA73E50}" presName="dummyConnPt" presStyleCnt="0"/>
      <dgm:spPr/>
    </dgm:pt>
    <dgm:pt modelId="{29538281-8D7E-4A5B-83DD-61328565DAC8}" type="pres">
      <dgm:prSet presAssocID="{634BD4C7-160A-402F-9570-D276BFA73E50}" presName="node" presStyleLbl="node1" presStyleIdx="7" presStyleCnt="9">
        <dgm:presLayoutVars>
          <dgm:bulletEnabled val="1"/>
        </dgm:presLayoutVars>
      </dgm:prSet>
      <dgm:spPr/>
    </dgm:pt>
    <dgm:pt modelId="{254F3416-ED7A-4273-9959-E34FBF2AEBFD}" type="pres">
      <dgm:prSet presAssocID="{23341FFF-F112-44FB-8529-5F246A2440D0}" presName="sibTrans" presStyleLbl="bgSibTrans2D1" presStyleIdx="7" presStyleCnt="8"/>
      <dgm:spPr/>
    </dgm:pt>
    <dgm:pt modelId="{0BD34046-99A4-4776-862D-0DB39E82F1E7}" type="pres">
      <dgm:prSet presAssocID="{818A9F64-2B5C-473F-AC41-0D529A82BA88}" presName="compNode" presStyleCnt="0"/>
      <dgm:spPr/>
    </dgm:pt>
    <dgm:pt modelId="{58CF41A3-C5A5-4F15-A496-2C47AFD2F745}" type="pres">
      <dgm:prSet presAssocID="{818A9F64-2B5C-473F-AC41-0D529A82BA88}" presName="dummyConnPt" presStyleCnt="0"/>
      <dgm:spPr/>
    </dgm:pt>
    <dgm:pt modelId="{FFD84103-9F08-4BB0-A9D7-7A868C38F174}" type="pres">
      <dgm:prSet presAssocID="{818A9F64-2B5C-473F-AC41-0D529A82BA88}" presName="node" presStyleLbl="node1" presStyleIdx="8" presStyleCnt="9">
        <dgm:presLayoutVars>
          <dgm:bulletEnabled val="1"/>
        </dgm:presLayoutVars>
      </dgm:prSet>
      <dgm:spPr/>
    </dgm:pt>
  </dgm:ptLst>
  <dgm:cxnLst>
    <dgm:cxn modelId="{59D9E507-7627-4777-994C-F39A64C6A9DB}" type="presOf" srcId="{42A48318-30D5-43C8-A750-31359E313019}" destId="{D17F3631-CCD3-4A1D-9F68-58453305364F}" srcOrd="0" destOrd="0" presId="urn:microsoft.com/office/officeart/2005/8/layout/bProcess4"/>
    <dgm:cxn modelId="{EF6E0323-3B6A-423D-9E3D-1759D133EEE9}" type="presOf" srcId="{AFF3D9FF-3485-489C-9C00-893F23B608D8}" destId="{562ED55E-38A1-45BC-BD50-82DEA83A1ECE}" srcOrd="0" destOrd="0" presId="urn:microsoft.com/office/officeart/2005/8/layout/bProcess4"/>
    <dgm:cxn modelId="{1B658626-3D4B-43B7-B04E-0145BDE541EA}" srcId="{9E8CF2A1-91DF-463A-85AB-6577A3EE44DD}" destId="{42A48318-30D5-43C8-A750-31359E313019}" srcOrd="3" destOrd="0" parTransId="{6CF9917A-CB73-4A1C-962B-33510E5F82D2}" sibTransId="{BD09BDC3-60B0-495A-A4A5-15C71382B374}"/>
    <dgm:cxn modelId="{2358FF2C-FEFD-4FF9-9DF0-06FFF9000302}" type="presOf" srcId="{634BD4C7-160A-402F-9570-D276BFA73E50}" destId="{29538281-8D7E-4A5B-83DD-61328565DAC8}" srcOrd="0" destOrd="0" presId="urn:microsoft.com/office/officeart/2005/8/layout/bProcess4"/>
    <dgm:cxn modelId="{4B3CE234-FB0D-4210-88EA-EE76F5FAF39E}" type="presOf" srcId="{5214AC1E-7254-49C8-9377-F89EFDA381E5}" destId="{B2F76446-BD3C-40FA-A10B-6D205EF08567}" srcOrd="0" destOrd="0" presId="urn:microsoft.com/office/officeart/2005/8/layout/bProcess4"/>
    <dgm:cxn modelId="{D8D84D36-6145-4FDE-891C-2DC124C3AAAA}" srcId="{9E8CF2A1-91DF-463A-85AB-6577A3EE44DD}" destId="{BEE5DC06-68BB-4A7A-B288-37D22D4676AF}" srcOrd="4" destOrd="0" parTransId="{CD02C156-5C6A-4277-99ED-C50551C218B4}" sibTransId="{B7427682-7F09-42C2-98DA-364452719E7A}"/>
    <dgm:cxn modelId="{7780423E-A1ED-448D-8129-21653001DF06}" type="presOf" srcId="{9E8CF2A1-91DF-463A-85AB-6577A3EE44DD}" destId="{6CEA49A4-EF60-4DC0-966A-D9370181EDCB}" srcOrd="0" destOrd="0" presId="urn:microsoft.com/office/officeart/2005/8/layout/bProcess4"/>
    <dgm:cxn modelId="{79915B5B-699A-42EE-8B87-FB06EBDCCC06}" type="presOf" srcId="{69CC8540-4AEE-4460-A8AF-31F62AFFCD00}" destId="{A22991F5-9F70-4C08-B491-76014962ED36}" srcOrd="0" destOrd="0" presId="urn:microsoft.com/office/officeart/2005/8/layout/bProcess4"/>
    <dgm:cxn modelId="{1757495F-AF14-49C0-B2D9-7A649A931E15}" type="presOf" srcId="{1EA768FB-E47E-41D1-BFAE-AFDF56EE283E}" destId="{E1F68367-8D64-4661-8B86-D48763340C2D}" srcOrd="0" destOrd="0" presId="urn:microsoft.com/office/officeart/2005/8/layout/bProcess4"/>
    <dgm:cxn modelId="{AB90B541-8637-450E-BE64-AC983F0D8BD3}" srcId="{9E8CF2A1-91DF-463A-85AB-6577A3EE44DD}" destId="{5214AC1E-7254-49C8-9377-F89EFDA381E5}" srcOrd="5" destOrd="0" parTransId="{BDDF0B98-423F-486A-929A-8AAF65C8454B}" sibTransId="{AFF3D9FF-3485-489C-9C00-893F23B608D8}"/>
    <dgm:cxn modelId="{61709169-39D9-4BE1-B241-2FB5EEB82445}" type="presOf" srcId="{79DA41DE-BF90-4942-AC34-2B3856013E3E}" destId="{11990564-21ED-489B-A13B-839BFB914731}" srcOrd="0" destOrd="0" presId="urn:microsoft.com/office/officeart/2005/8/layout/bProcess4"/>
    <dgm:cxn modelId="{D43C8B6D-F161-438F-8CBB-C8B83023C947}" type="presOf" srcId="{D1E58879-C77E-4C36-9B85-67EF15025AC8}" destId="{134F0A56-2809-47A5-8C7A-BD6AB2FD0AA5}" srcOrd="0" destOrd="0" presId="urn:microsoft.com/office/officeart/2005/8/layout/bProcess4"/>
    <dgm:cxn modelId="{63023870-0F65-423C-A9D1-299DDC060861}" srcId="{9E8CF2A1-91DF-463A-85AB-6577A3EE44DD}" destId="{FDCE730D-9034-40A0-BDAB-BE1A30929061}" srcOrd="0" destOrd="0" parTransId="{A141E6C3-7EF8-4576-A0D0-E4F43324DF11}" sibTransId="{D1E58879-C77E-4C36-9B85-67EF15025AC8}"/>
    <dgm:cxn modelId="{078BD870-4239-4CB2-BE6F-2C726F32A416}" type="presOf" srcId="{BD09BDC3-60B0-495A-A4A5-15C71382B374}" destId="{38DE5E85-363A-4D7A-92D6-BABD4478E2D8}" srcOrd="0" destOrd="0" presId="urn:microsoft.com/office/officeart/2005/8/layout/bProcess4"/>
    <dgm:cxn modelId="{D0340859-AB1D-4CB3-8984-67A02743FE55}" type="presOf" srcId="{FDCE730D-9034-40A0-BDAB-BE1A30929061}" destId="{3E496E8C-1709-4231-94C4-A4AAF27994DB}" srcOrd="0" destOrd="0" presId="urn:microsoft.com/office/officeart/2005/8/layout/bProcess4"/>
    <dgm:cxn modelId="{6A1A387A-4F1C-4D5F-870A-5C7B04D6510E}" type="presOf" srcId="{B7427682-7F09-42C2-98DA-364452719E7A}" destId="{EA173BB9-FB96-4F95-9C75-FCD49ED7D541}" srcOrd="0" destOrd="0" presId="urn:microsoft.com/office/officeart/2005/8/layout/bProcess4"/>
    <dgm:cxn modelId="{90C1707F-09C0-4A40-9F05-53DC0D97E555}" type="presOf" srcId="{47F84246-E73D-4C43-B72C-A69AAF4F4481}" destId="{610B6830-58B8-40B4-A852-869574B1E571}" srcOrd="0" destOrd="0" presId="urn:microsoft.com/office/officeart/2005/8/layout/bProcess4"/>
    <dgm:cxn modelId="{3CD0BB84-6BE4-4A27-84B0-33D70FA4B81D}" type="presOf" srcId="{08F46733-DB27-4DB0-B6CF-0DB07EAA7AB9}" destId="{AA310368-050D-41F9-9D6B-05B1A2378F10}" srcOrd="0" destOrd="0" presId="urn:microsoft.com/office/officeart/2005/8/layout/bProcess4"/>
    <dgm:cxn modelId="{E0F30E90-A31F-4D2F-8290-17E7891E9BC4}" srcId="{9E8CF2A1-91DF-463A-85AB-6577A3EE44DD}" destId="{634BD4C7-160A-402F-9570-D276BFA73E50}" srcOrd="7" destOrd="0" parTransId="{7C73D1D6-1990-4A73-AE1C-BFF2BCAB920D}" sibTransId="{23341FFF-F112-44FB-8529-5F246A2440D0}"/>
    <dgm:cxn modelId="{5E4844A5-F053-41A5-B0FE-425C064A8B01}" type="presOf" srcId="{02B09BF8-5A82-4E8E-A11E-544FC999BEC9}" destId="{A2050501-127B-40A2-862E-10C6D2DD3902}" srcOrd="0" destOrd="0" presId="urn:microsoft.com/office/officeart/2005/8/layout/bProcess4"/>
    <dgm:cxn modelId="{996680C4-05CC-450D-9D00-3037666F8D3C}" srcId="{9E8CF2A1-91DF-463A-85AB-6577A3EE44DD}" destId="{1EA768FB-E47E-41D1-BFAE-AFDF56EE283E}" srcOrd="1" destOrd="0" parTransId="{47215555-3D63-4894-BCDF-F6A2D8356DA7}" sibTransId="{47F84246-E73D-4C43-B72C-A69AAF4F4481}"/>
    <dgm:cxn modelId="{76769CE1-235F-4F00-AC92-EC71E6FA51B4}" srcId="{9E8CF2A1-91DF-463A-85AB-6577A3EE44DD}" destId="{818A9F64-2B5C-473F-AC41-0D529A82BA88}" srcOrd="8" destOrd="0" parTransId="{C204C032-F543-48A6-8C5F-F1F37B7FF915}" sibTransId="{4C00318A-54CB-4B28-B4C9-7DFCABF725C1}"/>
    <dgm:cxn modelId="{A8617FE3-D1DB-4CB0-89E5-CA975EB783CE}" type="presOf" srcId="{23341FFF-F112-44FB-8529-5F246A2440D0}" destId="{254F3416-ED7A-4273-9959-E34FBF2AEBFD}" srcOrd="0" destOrd="0" presId="urn:microsoft.com/office/officeart/2005/8/layout/bProcess4"/>
    <dgm:cxn modelId="{E562C0E6-8524-4173-A308-38E0CE0BC755}" type="presOf" srcId="{BEE5DC06-68BB-4A7A-B288-37D22D4676AF}" destId="{137AC3C9-1185-4264-BDB6-89587932AEC2}" srcOrd="0" destOrd="0" presId="urn:microsoft.com/office/officeart/2005/8/layout/bProcess4"/>
    <dgm:cxn modelId="{AC7179F8-8CBD-4187-B3AC-012761C32FCD}" srcId="{9E8CF2A1-91DF-463A-85AB-6577A3EE44DD}" destId="{08F46733-DB27-4DB0-B6CF-0DB07EAA7AB9}" srcOrd="2" destOrd="0" parTransId="{30194EEB-E8C7-4696-A9EF-7CF4B0B552F2}" sibTransId="{02B09BF8-5A82-4E8E-A11E-544FC999BEC9}"/>
    <dgm:cxn modelId="{A094F3F8-DE38-48AB-89E9-465D0DDD4A2F}" srcId="{9E8CF2A1-91DF-463A-85AB-6577A3EE44DD}" destId="{79DA41DE-BF90-4942-AC34-2B3856013E3E}" srcOrd="6" destOrd="0" parTransId="{7215F3C6-6534-4590-8AAB-EA62141929E7}" sibTransId="{69CC8540-4AEE-4460-A8AF-31F62AFFCD00}"/>
    <dgm:cxn modelId="{18BE34FD-17DD-4447-9C97-631DE0BF9B9B}" type="presOf" srcId="{818A9F64-2B5C-473F-AC41-0D529A82BA88}" destId="{FFD84103-9F08-4BB0-A9D7-7A868C38F174}" srcOrd="0" destOrd="0" presId="urn:microsoft.com/office/officeart/2005/8/layout/bProcess4"/>
    <dgm:cxn modelId="{A5472827-6010-4662-9C66-D764FF278775}" type="presParOf" srcId="{6CEA49A4-EF60-4DC0-966A-D9370181EDCB}" destId="{C78C5802-4F4B-4E4B-9983-63BAFB409BB9}" srcOrd="0" destOrd="0" presId="urn:microsoft.com/office/officeart/2005/8/layout/bProcess4"/>
    <dgm:cxn modelId="{ABBC4CAA-5D6D-4593-AC36-8C1F1EEDC434}" type="presParOf" srcId="{C78C5802-4F4B-4E4B-9983-63BAFB409BB9}" destId="{2CC8528B-4A7A-42E2-A6DC-8F603D1D0A44}" srcOrd="0" destOrd="0" presId="urn:microsoft.com/office/officeart/2005/8/layout/bProcess4"/>
    <dgm:cxn modelId="{51FB6BE9-FB2B-43B3-9544-19C101FDEC99}" type="presParOf" srcId="{C78C5802-4F4B-4E4B-9983-63BAFB409BB9}" destId="{3E496E8C-1709-4231-94C4-A4AAF27994DB}" srcOrd="1" destOrd="0" presId="urn:microsoft.com/office/officeart/2005/8/layout/bProcess4"/>
    <dgm:cxn modelId="{0894C014-B381-4B7E-A51D-E1FC0C968ED0}" type="presParOf" srcId="{6CEA49A4-EF60-4DC0-966A-D9370181EDCB}" destId="{134F0A56-2809-47A5-8C7A-BD6AB2FD0AA5}" srcOrd="1" destOrd="0" presId="urn:microsoft.com/office/officeart/2005/8/layout/bProcess4"/>
    <dgm:cxn modelId="{45F913A5-9139-4D25-B6D9-D3A21DDC4049}" type="presParOf" srcId="{6CEA49A4-EF60-4DC0-966A-D9370181EDCB}" destId="{AB81E839-4CDA-469D-BA77-F0D5DDCEC16A}" srcOrd="2" destOrd="0" presId="urn:microsoft.com/office/officeart/2005/8/layout/bProcess4"/>
    <dgm:cxn modelId="{7935CB59-5AF4-4915-B5E7-F01F4820E637}" type="presParOf" srcId="{AB81E839-4CDA-469D-BA77-F0D5DDCEC16A}" destId="{CA918CA2-D884-4810-9B12-D41BEC46B67D}" srcOrd="0" destOrd="0" presId="urn:microsoft.com/office/officeart/2005/8/layout/bProcess4"/>
    <dgm:cxn modelId="{DC0BC05B-BE3F-4229-9FE9-16DAF064A694}" type="presParOf" srcId="{AB81E839-4CDA-469D-BA77-F0D5DDCEC16A}" destId="{E1F68367-8D64-4661-8B86-D48763340C2D}" srcOrd="1" destOrd="0" presId="urn:microsoft.com/office/officeart/2005/8/layout/bProcess4"/>
    <dgm:cxn modelId="{E3731C0B-9DDC-47F3-996E-4E3FC585E87B}" type="presParOf" srcId="{6CEA49A4-EF60-4DC0-966A-D9370181EDCB}" destId="{610B6830-58B8-40B4-A852-869574B1E571}" srcOrd="3" destOrd="0" presId="urn:microsoft.com/office/officeart/2005/8/layout/bProcess4"/>
    <dgm:cxn modelId="{E13E9AC5-4FBF-4CDA-B0E6-503955FFC718}" type="presParOf" srcId="{6CEA49A4-EF60-4DC0-966A-D9370181EDCB}" destId="{746A2C7E-49C2-4973-A8A9-E9063D8A42E2}" srcOrd="4" destOrd="0" presId="urn:microsoft.com/office/officeart/2005/8/layout/bProcess4"/>
    <dgm:cxn modelId="{E0B76886-B90D-4DCD-8D0E-994A5975F432}" type="presParOf" srcId="{746A2C7E-49C2-4973-A8A9-E9063D8A42E2}" destId="{33099252-7975-4581-9358-B360BDD7FC2D}" srcOrd="0" destOrd="0" presId="urn:microsoft.com/office/officeart/2005/8/layout/bProcess4"/>
    <dgm:cxn modelId="{784AC66A-8CDE-4FA0-A679-2848ADC9F908}" type="presParOf" srcId="{746A2C7E-49C2-4973-A8A9-E9063D8A42E2}" destId="{AA310368-050D-41F9-9D6B-05B1A2378F10}" srcOrd="1" destOrd="0" presId="urn:microsoft.com/office/officeart/2005/8/layout/bProcess4"/>
    <dgm:cxn modelId="{53A82B58-9FEF-43E3-A519-21DF3145D186}" type="presParOf" srcId="{6CEA49A4-EF60-4DC0-966A-D9370181EDCB}" destId="{A2050501-127B-40A2-862E-10C6D2DD3902}" srcOrd="5" destOrd="0" presId="urn:microsoft.com/office/officeart/2005/8/layout/bProcess4"/>
    <dgm:cxn modelId="{C3306E62-A236-4EB8-BE51-FD6823868944}" type="presParOf" srcId="{6CEA49A4-EF60-4DC0-966A-D9370181EDCB}" destId="{6656384C-88C7-4E55-A12E-D764752BD53B}" srcOrd="6" destOrd="0" presId="urn:microsoft.com/office/officeart/2005/8/layout/bProcess4"/>
    <dgm:cxn modelId="{63D97B40-129B-4412-B660-B5C44BE57D38}" type="presParOf" srcId="{6656384C-88C7-4E55-A12E-D764752BD53B}" destId="{2AFB282C-995D-4A65-919E-C07BE77286B6}" srcOrd="0" destOrd="0" presId="urn:microsoft.com/office/officeart/2005/8/layout/bProcess4"/>
    <dgm:cxn modelId="{60822C0E-A655-4D7E-92F7-3C68C54A46DD}" type="presParOf" srcId="{6656384C-88C7-4E55-A12E-D764752BD53B}" destId="{D17F3631-CCD3-4A1D-9F68-58453305364F}" srcOrd="1" destOrd="0" presId="urn:microsoft.com/office/officeart/2005/8/layout/bProcess4"/>
    <dgm:cxn modelId="{1DAECE28-7AC7-43DA-94AC-9E39BE932382}" type="presParOf" srcId="{6CEA49A4-EF60-4DC0-966A-D9370181EDCB}" destId="{38DE5E85-363A-4D7A-92D6-BABD4478E2D8}" srcOrd="7" destOrd="0" presId="urn:microsoft.com/office/officeart/2005/8/layout/bProcess4"/>
    <dgm:cxn modelId="{A9E85FC2-ACB2-43AA-8A07-E473E1E59191}" type="presParOf" srcId="{6CEA49A4-EF60-4DC0-966A-D9370181EDCB}" destId="{BFA0F09C-5150-4504-A153-3F9F4503FA29}" srcOrd="8" destOrd="0" presId="urn:microsoft.com/office/officeart/2005/8/layout/bProcess4"/>
    <dgm:cxn modelId="{A6262736-2D5B-45E7-BEC1-6CB8ACE5A421}" type="presParOf" srcId="{BFA0F09C-5150-4504-A153-3F9F4503FA29}" destId="{CFB826B8-14C9-4373-A961-735D0EAA8608}" srcOrd="0" destOrd="0" presId="urn:microsoft.com/office/officeart/2005/8/layout/bProcess4"/>
    <dgm:cxn modelId="{CB5357A5-C1F9-4D32-A6F4-2D136BD449BE}" type="presParOf" srcId="{BFA0F09C-5150-4504-A153-3F9F4503FA29}" destId="{137AC3C9-1185-4264-BDB6-89587932AEC2}" srcOrd="1" destOrd="0" presId="urn:microsoft.com/office/officeart/2005/8/layout/bProcess4"/>
    <dgm:cxn modelId="{EAFBB225-03CA-4440-AFCD-AA41F3235A65}" type="presParOf" srcId="{6CEA49A4-EF60-4DC0-966A-D9370181EDCB}" destId="{EA173BB9-FB96-4F95-9C75-FCD49ED7D541}" srcOrd="9" destOrd="0" presId="urn:microsoft.com/office/officeart/2005/8/layout/bProcess4"/>
    <dgm:cxn modelId="{46F88CB8-EFE2-48AC-930C-536CD48C3850}" type="presParOf" srcId="{6CEA49A4-EF60-4DC0-966A-D9370181EDCB}" destId="{47E0382E-6B90-4205-8E66-DA7660B4C767}" srcOrd="10" destOrd="0" presId="urn:microsoft.com/office/officeart/2005/8/layout/bProcess4"/>
    <dgm:cxn modelId="{E7989F72-E13C-4D0B-80D1-9D52FC827C91}" type="presParOf" srcId="{47E0382E-6B90-4205-8E66-DA7660B4C767}" destId="{FDCD88C1-F9D8-4E98-980B-1F1C3A82030A}" srcOrd="0" destOrd="0" presId="urn:microsoft.com/office/officeart/2005/8/layout/bProcess4"/>
    <dgm:cxn modelId="{FDA25B0C-1A9D-4989-975B-5B6ADCA07164}" type="presParOf" srcId="{47E0382E-6B90-4205-8E66-DA7660B4C767}" destId="{B2F76446-BD3C-40FA-A10B-6D205EF08567}" srcOrd="1" destOrd="0" presId="urn:microsoft.com/office/officeart/2005/8/layout/bProcess4"/>
    <dgm:cxn modelId="{5C012FAA-56B4-48B7-9544-3A673201C8E7}" type="presParOf" srcId="{6CEA49A4-EF60-4DC0-966A-D9370181EDCB}" destId="{562ED55E-38A1-45BC-BD50-82DEA83A1ECE}" srcOrd="11" destOrd="0" presId="urn:microsoft.com/office/officeart/2005/8/layout/bProcess4"/>
    <dgm:cxn modelId="{4C6F87F6-BE1E-49F7-A8A1-E4C58B826FC4}" type="presParOf" srcId="{6CEA49A4-EF60-4DC0-966A-D9370181EDCB}" destId="{DCCAA4D1-2389-41FD-B949-13B54CCB3F2F}" srcOrd="12" destOrd="0" presId="urn:microsoft.com/office/officeart/2005/8/layout/bProcess4"/>
    <dgm:cxn modelId="{09B10084-4FC6-4453-9645-7588EADB0DB0}" type="presParOf" srcId="{DCCAA4D1-2389-41FD-B949-13B54CCB3F2F}" destId="{5B3C3175-5D95-45FF-942D-BFF1C2A4FBBB}" srcOrd="0" destOrd="0" presId="urn:microsoft.com/office/officeart/2005/8/layout/bProcess4"/>
    <dgm:cxn modelId="{4A669BC4-4EDE-437B-92AC-BDFCD6045092}" type="presParOf" srcId="{DCCAA4D1-2389-41FD-B949-13B54CCB3F2F}" destId="{11990564-21ED-489B-A13B-839BFB914731}" srcOrd="1" destOrd="0" presId="urn:microsoft.com/office/officeart/2005/8/layout/bProcess4"/>
    <dgm:cxn modelId="{1D1B4B79-7DCC-4E4B-BAAF-A417C85FA9D4}" type="presParOf" srcId="{6CEA49A4-EF60-4DC0-966A-D9370181EDCB}" destId="{A22991F5-9F70-4C08-B491-76014962ED36}" srcOrd="13" destOrd="0" presId="urn:microsoft.com/office/officeart/2005/8/layout/bProcess4"/>
    <dgm:cxn modelId="{9307D215-6CE4-49D3-BECF-904E858E61E0}" type="presParOf" srcId="{6CEA49A4-EF60-4DC0-966A-D9370181EDCB}" destId="{4ECD6D83-D8E5-47C9-9279-F230CCA475A4}" srcOrd="14" destOrd="0" presId="urn:microsoft.com/office/officeart/2005/8/layout/bProcess4"/>
    <dgm:cxn modelId="{C333E9BF-5503-467A-914A-48B43A74EC3D}" type="presParOf" srcId="{4ECD6D83-D8E5-47C9-9279-F230CCA475A4}" destId="{A8D8B918-636E-40AC-845C-24E0F3518594}" srcOrd="0" destOrd="0" presId="urn:microsoft.com/office/officeart/2005/8/layout/bProcess4"/>
    <dgm:cxn modelId="{1B2A99BF-8B28-40E9-9270-DE0546F7E026}" type="presParOf" srcId="{4ECD6D83-D8E5-47C9-9279-F230CCA475A4}" destId="{29538281-8D7E-4A5B-83DD-61328565DAC8}" srcOrd="1" destOrd="0" presId="urn:microsoft.com/office/officeart/2005/8/layout/bProcess4"/>
    <dgm:cxn modelId="{2A55771E-85A3-4FE8-B42A-16CFF11007BC}" type="presParOf" srcId="{6CEA49A4-EF60-4DC0-966A-D9370181EDCB}" destId="{254F3416-ED7A-4273-9959-E34FBF2AEBFD}" srcOrd="15" destOrd="0" presId="urn:microsoft.com/office/officeart/2005/8/layout/bProcess4"/>
    <dgm:cxn modelId="{83D634F6-4E34-41D2-A96A-1DBED1B8A607}" type="presParOf" srcId="{6CEA49A4-EF60-4DC0-966A-D9370181EDCB}" destId="{0BD34046-99A4-4776-862D-0DB39E82F1E7}" srcOrd="16" destOrd="0" presId="urn:microsoft.com/office/officeart/2005/8/layout/bProcess4"/>
    <dgm:cxn modelId="{9144E0DB-8A31-42BF-9C66-1D74B96C6DC7}" type="presParOf" srcId="{0BD34046-99A4-4776-862D-0DB39E82F1E7}" destId="{58CF41A3-C5A5-4F15-A496-2C47AFD2F745}" srcOrd="0" destOrd="0" presId="urn:microsoft.com/office/officeart/2005/8/layout/bProcess4"/>
    <dgm:cxn modelId="{A53A4705-F7CF-4E5B-BB6C-BE6D5AC86C31}" type="presParOf" srcId="{0BD34046-99A4-4776-862D-0DB39E82F1E7}" destId="{FFD84103-9F08-4BB0-A9D7-7A868C38F174}"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8073EC9-1F0C-475C-ABA8-3C58D29FB9CA}"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GB"/>
        </a:p>
      </dgm:t>
    </dgm:pt>
    <dgm:pt modelId="{DE57DCA3-C02D-40E1-98A3-3A84A1CF9950}">
      <dgm:prSet phldrT="[Text]" custT="1"/>
      <dgm:spPr>
        <a:solidFill>
          <a:schemeClr val="accent1">
            <a:lumMod val="40000"/>
            <a:lumOff val="60000"/>
          </a:schemeClr>
        </a:solidFill>
        <a:ln cmpd="dbl">
          <a:solidFill>
            <a:schemeClr val="tx1"/>
          </a:solidFill>
        </a:ln>
      </dgm:spPr>
      <dgm:t>
        <a:bodyPr/>
        <a:lstStyle/>
        <a:p>
          <a:r>
            <a:rPr lang="en-GB" sz="2400" dirty="0">
              <a:solidFill>
                <a:schemeClr val="tx1"/>
              </a:solidFill>
            </a:rPr>
            <a:t>Community confidence &amp; safety</a:t>
          </a:r>
        </a:p>
      </dgm:t>
    </dgm:pt>
    <dgm:pt modelId="{4C00D658-5FEE-4BDA-B2EB-350B0FC70C8F}" type="parTrans" cxnId="{C6886362-D413-4DFB-BB82-FA798417E8B4}">
      <dgm:prSet/>
      <dgm:spPr/>
      <dgm:t>
        <a:bodyPr/>
        <a:lstStyle/>
        <a:p>
          <a:endParaRPr lang="en-GB"/>
        </a:p>
      </dgm:t>
    </dgm:pt>
    <dgm:pt modelId="{9808AEAF-9850-4448-A69A-229E3F3DD350}" type="sibTrans" cxnId="{C6886362-D413-4DFB-BB82-FA798417E8B4}">
      <dgm:prSet/>
      <dgm:spPr>
        <a:ln w="57150">
          <a:solidFill>
            <a:schemeClr val="accent1">
              <a:lumMod val="50000"/>
            </a:schemeClr>
          </a:solidFill>
        </a:ln>
      </dgm:spPr>
      <dgm:t>
        <a:bodyPr/>
        <a:lstStyle/>
        <a:p>
          <a:endParaRPr lang="en-GB"/>
        </a:p>
      </dgm:t>
    </dgm:pt>
    <dgm:pt modelId="{AEC027C5-2884-40E5-AB61-644AE537A908}">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Public Perception</a:t>
          </a:r>
        </a:p>
      </dgm:t>
    </dgm:pt>
    <dgm:pt modelId="{C015337B-CDC0-4302-BC20-49DDFBED2541}" type="parTrans" cxnId="{8B2EAD2D-841C-407A-8F5D-65BA300F819E}">
      <dgm:prSet/>
      <dgm:spPr/>
      <dgm:t>
        <a:bodyPr/>
        <a:lstStyle/>
        <a:p>
          <a:endParaRPr lang="en-GB"/>
        </a:p>
      </dgm:t>
    </dgm:pt>
    <dgm:pt modelId="{6DEA2012-4276-4614-8255-983002D8D007}" type="sibTrans" cxnId="{8B2EAD2D-841C-407A-8F5D-65BA300F819E}">
      <dgm:prSet/>
      <dgm:spPr>
        <a:ln w="57150">
          <a:solidFill>
            <a:schemeClr val="accent1">
              <a:lumMod val="50000"/>
            </a:schemeClr>
          </a:solidFill>
        </a:ln>
      </dgm:spPr>
      <dgm:t>
        <a:bodyPr/>
        <a:lstStyle/>
        <a:p>
          <a:endParaRPr lang="en-GB"/>
        </a:p>
      </dgm:t>
    </dgm:pt>
    <dgm:pt modelId="{4AF87C84-A614-41A9-B732-BC0842CA1BDD}">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Crime Reporting</a:t>
          </a:r>
        </a:p>
      </dgm:t>
    </dgm:pt>
    <dgm:pt modelId="{8767320C-912F-4FC1-96C3-B793F5E1863C}" type="parTrans" cxnId="{31601DE3-5371-4C16-9EC7-73EE870E80EA}">
      <dgm:prSet/>
      <dgm:spPr/>
      <dgm:t>
        <a:bodyPr/>
        <a:lstStyle/>
        <a:p>
          <a:endParaRPr lang="en-GB"/>
        </a:p>
      </dgm:t>
    </dgm:pt>
    <dgm:pt modelId="{002C3A55-DF7F-46EF-9C06-9F5D8BE8552D}" type="sibTrans" cxnId="{31601DE3-5371-4C16-9EC7-73EE870E80EA}">
      <dgm:prSet/>
      <dgm:spPr>
        <a:solidFill>
          <a:schemeClr val="accent1">
            <a:lumMod val="50000"/>
          </a:schemeClr>
        </a:solidFill>
        <a:ln w="57150">
          <a:solidFill>
            <a:schemeClr val="accent1">
              <a:lumMod val="50000"/>
            </a:schemeClr>
          </a:solidFill>
        </a:ln>
      </dgm:spPr>
      <dgm:t>
        <a:bodyPr/>
        <a:lstStyle/>
        <a:p>
          <a:endParaRPr lang="en-GB"/>
        </a:p>
      </dgm:t>
    </dgm:pt>
    <dgm:pt modelId="{4A1EB67C-08B6-4D8F-9805-8AEF8BEFBE3E}">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Community Cohesion</a:t>
          </a:r>
        </a:p>
      </dgm:t>
    </dgm:pt>
    <dgm:pt modelId="{236A0C97-4A30-4F58-964A-6C1DC0EE1432}" type="parTrans" cxnId="{20F484B8-DA79-4256-B446-426BF1BF1C09}">
      <dgm:prSet/>
      <dgm:spPr/>
      <dgm:t>
        <a:bodyPr/>
        <a:lstStyle/>
        <a:p>
          <a:endParaRPr lang="en-GB"/>
        </a:p>
      </dgm:t>
    </dgm:pt>
    <dgm:pt modelId="{365DEC68-39D1-49CB-A674-9ED8E12F1892}" type="sibTrans" cxnId="{20F484B8-DA79-4256-B446-426BF1BF1C09}">
      <dgm:prSet/>
      <dgm:spPr>
        <a:ln w="57150">
          <a:solidFill>
            <a:schemeClr val="accent1">
              <a:lumMod val="50000"/>
            </a:schemeClr>
          </a:solidFill>
        </a:ln>
      </dgm:spPr>
      <dgm:t>
        <a:bodyPr/>
        <a:lstStyle/>
        <a:p>
          <a:endParaRPr lang="en-GB"/>
        </a:p>
      </dgm:t>
    </dgm:pt>
    <dgm:pt modelId="{2002AC48-D18A-4BA7-BCB4-875927956463}">
      <dgm:prSet phldrT="[Text]" custT="1"/>
      <dgm:spPr>
        <a:solidFill>
          <a:schemeClr val="bg1">
            <a:lumMod val="75000"/>
          </a:schemeClr>
        </a:solidFill>
        <a:ln>
          <a:solidFill>
            <a:schemeClr val="tx1"/>
          </a:solidFill>
        </a:ln>
      </dgm:spPr>
      <dgm:t>
        <a:bodyPr/>
        <a:lstStyle/>
        <a:p>
          <a:r>
            <a:rPr lang="en-GB" sz="2400" dirty="0">
              <a:solidFill>
                <a:schemeClr val="tx1"/>
              </a:solidFill>
            </a:rPr>
            <a:t>Crime Solving</a:t>
          </a:r>
        </a:p>
      </dgm:t>
    </dgm:pt>
    <dgm:pt modelId="{65063410-B265-4E87-8B3B-00337ACDEBE5}" type="parTrans" cxnId="{CF195ACD-9793-4874-A9B2-674C7459EC40}">
      <dgm:prSet/>
      <dgm:spPr/>
      <dgm:t>
        <a:bodyPr/>
        <a:lstStyle/>
        <a:p>
          <a:endParaRPr lang="en-GB"/>
        </a:p>
      </dgm:t>
    </dgm:pt>
    <dgm:pt modelId="{3914011B-8382-4AA3-9A40-62CCEE0C2069}" type="sibTrans" cxnId="{CF195ACD-9793-4874-A9B2-674C7459EC40}">
      <dgm:prSet/>
      <dgm:spPr>
        <a:ln w="57150">
          <a:solidFill>
            <a:schemeClr val="accent1">
              <a:lumMod val="50000"/>
            </a:schemeClr>
          </a:solidFill>
        </a:ln>
      </dgm:spPr>
      <dgm:t>
        <a:bodyPr/>
        <a:lstStyle/>
        <a:p>
          <a:endParaRPr lang="en-GB"/>
        </a:p>
      </dgm:t>
    </dgm:pt>
    <dgm:pt modelId="{90BE9E15-3A03-4F9F-85D2-94BA7B25F9AD}">
      <dgm:prSet phldrT="[Text]" custT="1"/>
      <dgm:spPr>
        <a:ln>
          <a:solidFill>
            <a:schemeClr val="tx1"/>
          </a:solidFill>
        </a:ln>
      </dgm:spPr>
      <dgm:t>
        <a:bodyPr/>
        <a:lstStyle/>
        <a:p>
          <a:r>
            <a:rPr lang="en-GB" sz="2400" dirty="0">
              <a:solidFill>
                <a:schemeClr val="tx1"/>
              </a:solidFill>
            </a:rPr>
            <a:t>Information &amp; Intelligence</a:t>
          </a:r>
        </a:p>
      </dgm:t>
    </dgm:pt>
    <dgm:pt modelId="{8CA8BB37-441F-4449-8B11-3F863E9F0744}" type="parTrans" cxnId="{3D20429E-1881-4B38-89B7-42748DED6D8F}">
      <dgm:prSet/>
      <dgm:spPr/>
      <dgm:t>
        <a:bodyPr/>
        <a:lstStyle/>
        <a:p>
          <a:endParaRPr lang="en-GB"/>
        </a:p>
      </dgm:t>
    </dgm:pt>
    <dgm:pt modelId="{04FA5911-DBF8-483F-8293-87F34D83ECE3}" type="sibTrans" cxnId="{3D20429E-1881-4B38-89B7-42748DED6D8F}">
      <dgm:prSet/>
      <dgm:spPr/>
      <dgm:t>
        <a:bodyPr/>
        <a:lstStyle/>
        <a:p>
          <a:endParaRPr lang="en-GB"/>
        </a:p>
      </dgm:t>
    </dgm:pt>
    <dgm:pt modelId="{C302A9E5-E56A-4633-8A4A-B6D234A28D63}" type="pres">
      <dgm:prSet presAssocID="{38073EC9-1F0C-475C-ABA8-3C58D29FB9CA}" presName="Name0" presStyleCnt="0">
        <dgm:presLayoutVars>
          <dgm:dir/>
          <dgm:resizeHandles val="exact"/>
        </dgm:presLayoutVars>
      </dgm:prSet>
      <dgm:spPr/>
    </dgm:pt>
    <dgm:pt modelId="{D3D056BA-00FA-4DC0-9C19-F36953AEE238}" type="pres">
      <dgm:prSet presAssocID="{DE57DCA3-C02D-40E1-98A3-3A84A1CF9950}" presName="node" presStyleLbl="node1" presStyleIdx="0" presStyleCnt="6">
        <dgm:presLayoutVars>
          <dgm:bulletEnabled val="1"/>
        </dgm:presLayoutVars>
      </dgm:prSet>
      <dgm:spPr/>
    </dgm:pt>
    <dgm:pt modelId="{255B1FFC-1BE6-4DE2-A980-8EDB8C8809E0}" type="pres">
      <dgm:prSet presAssocID="{9808AEAF-9850-4448-A69A-229E3F3DD350}" presName="sibTrans" presStyleLbl="sibTrans1D1" presStyleIdx="0" presStyleCnt="5"/>
      <dgm:spPr/>
    </dgm:pt>
    <dgm:pt modelId="{B530C28C-DEC5-4566-A91C-33B146206696}" type="pres">
      <dgm:prSet presAssocID="{9808AEAF-9850-4448-A69A-229E3F3DD350}" presName="connectorText" presStyleLbl="sibTrans1D1" presStyleIdx="0" presStyleCnt="5"/>
      <dgm:spPr/>
    </dgm:pt>
    <dgm:pt modelId="{A39B9282-D544-45FB-98CB-21561827DD79}" type="pres">
      <dgm:prSet presAssocID="{AEC027C5-2884-40E5-AB61-644AE537A908}" presName="node" presStyleLbl="node1" presStyleIdx="1" presStyleCnt="6">
        <dgm:presLayoutVars>
          <dgm:bulletEnabled val="1"/>
        </dgm:presLayoutVars>
      </dgm:prSet>
      <dgm:spPr/>
    </dgm:pt>
    <dgm:pt modelId="{9DF5D74F-B7BE-4607-B017-82DC94D21713}" type="pres">
      <dgm:prSet presAssocID="{6DEA2012-4276-4614-8255-983002D8D007}" presName="sibTrans" presStyleLbl="sibTrans1D1" presStyleIdx="1" presStyleCnt="5"/>
      <dgm:spPr/>
    </dgm:pt>
    <dgm:pt modelId="{4F4507DA-D86D-431D-8E47-8EAD15A57314}" type="pres">
      <dgm:prSet presAssocID="{6DEA2012-4276-4614-8255-983002D8D007}" presName="connectorText" presStyleLbl="sibTrans1D1" presStyleIdx="1" presStyleCnt="5"/>
      <dgm:spPr/>
    </dgm:pt>
    <dgm:pt modelId="{AB2E31E6-A53D-453E-BB3B-B77DE341618E}" type="pres">
      <dgm:prSet presAssocID="{4AF87C84-A614-41A9-B732-BC0842CA1BDD}" presName="node" presStyleLbl="node1" presStyleIdx="2" presStyleCnt="6">
        <dgm:presLayoutVars>
          <dgm:bulletEnabled val="1"/>
        </dgm:presLayoutVars>
      </dgm:prSet>
      <dgm:spPr/>
    </dgm:pt>
    <dgm:pt modelId="{68985889-0CE2-4D38-AC64-D5144E970823}" type="pres">
      <dgm:prSet presAssocID="{002C3A55-DF7F-46EF-9C06-9F5D8BE8552D}" presName="sibTrans" presStyleLbl="sibTrans1D1" presStyleIdx="2" presStyleCnt="5"/>
      <dgm:spPr/>
    </dgm:pt>
    <dgm:pt modelId="{FBB3A4ED-FFEE-4D7D-A661-1FC1A6C3AB72}" type="pres">
      <dgm:prSet presAssocID="{002C3A55-DF7F-46EF-9C06-9F5D8BE8552D}" presName="connectorText" presStyleLbl="sibTrans1D1" presStyleIdx="2" presStyleCnt="5"/>
      <dgm:spPr/>
    </dgm:pt>
    <dgm:pt modelId="{761A033D-E1F2-48F9-B92A-4A16B25F523C}" type="pres">
      <dgm:prSet presAssocID="{4A1EB67C-08B6-4D8F-9805-8AEF8BEFBE3E}" presName="node" presStyleLbl="node1" presStyleIdx="3" presStyleCnt="6">
        <dgm:presLayoutVars>
          <dgm:bulletEnabled val="1"/>
        </dgm:presLayoutVars>
      </dgm:prSet>
      <dgm:spPr/>
    </dgm:pt>
    <dgm:pt modelId="{F097FE36-247B-49B1-AC6C-3FDC65115A8A}" type="pres">
      <dgm:prSet presAssocID="{365DEC68-39D1-49CB-A674-9ED8E12F1892}" presName="sibTrans" presStyleLbl="sibTrans1D1" presStyleIdx="3" presStyleCnt="5"/>
      <dgm:spPr/>
    </dgm:pt>
    <dgm:pt modelId="{1A5D09FE-F09C-4955-A6D7-209AD9ECEE42}" type="pres">
      <dgm:prSet presAssocID="{365DEC68-39D1-49CB-A674-9ED8E12F1892}" presName="connectorText" presStyleLbl="sibTrans1D1" presStyleIdx="3" presStyleCnt="5"/>
      <dgm:spPr/>
    </dgm:pt>
    <dgm:pt modelId="{FCC32D37-3EFA-42A7-A97F-38773EB3759B}" type="pres">
      <dgm:prSet presAssocID="{2002AC48-D18A-4BA7-BCB4-875927956463}" presName="node" presStyleLbl="node1" presStyleIdx="4" presStyleCnt="6">
        <dgm:presLayoutVars>
          <dgm:bulletEnabled val="1"/>
        </dgm:presLayoutVars>
      </dgm:prSet>
      <dgm:spPr/>
    </dgm:pt>
    <dgm:pt modelId="{9BE2EBE1-7B55-4EC2-95D2-2D2DCB1647A5}" type="pres">
      <dgm:prSet presAssocID="{3914011B-8382-4AA3-9A40-62CCEE0C2069}" presName="sibTrans" presStyleLbl="sibTrans1D1" presStyleIdx="4" presStyleCnt="5"/>
      <dgm:spPr/>
    </dgm:pt>
    <dgm:pt modelId="{8FF89847-AC97-4049-BF9B-2B85F74529AE}" type="pres">
      <dgm:prSet presAssocID="{3914011B-8382-4AA3-9A40-62CCEE0C2069}" presName="connectorText" presStyleLbl="sibTrans1D1" presStyleIdx="4" presStyleCnt="5"/>
      <dgm:spPr/>
    </dgm:pt>
    <dgm:pt modelId="{6516E113-7A19-4226-925C-1A5D7C60587A}" type="pres">
      <dgm:prSet presAssocID="{90BE9E15-3A03-4F9F-85D2-94BA7B25F9AD}" presName="node" presStyleLbl="node1" presStyleIdx="5" presStyleCnt="6">
        <dgm:presLayoutVars>
          <dgm:bulletEnabled val="1"/>
        </dgm:presLayoutVars>
      </dgm:prSet>
      <dgm:spPr/>
    </dgm:pt>
  </dgm:ptLst>
  <dgm:cxnLst>
    <dgm:cxn modelId="{1BEBB509-8CA3-49BB-A14B-F1379A6BBCA4}" type="presOf" srcId="{90BE9E15-3A03-4F9F-85D2-94BA7B25F9AD}" destId="{6516E113-7A19-4226-925C-1A5D7C60587A}" srcOrd="0" destOrd="0" presId="urn:microsoft.com/office/officeart/2005/8/layout/bProcess3"/>
    <dgm:cxn modelId="{938A8A10-1A29-4569-A062-BEF491D4CF0D}" type="presOf" srcId="{6DEA2012-4276-4614-8255-983002D8D007}" destId="{4F4507DA-D86D-431D-8E47-8EAD15A57314}" srcOrd="1" destOrd="0" presId="urn:microsoft.com/office/officeart/2005/8/layout/bProcess3"/>
    <dgm:cxn modelId="{56B94E27-D2B9-47EC-AE1A-99270AAE2F9B}" type="presOf" srcId="{DE57DCA3-C02D-40E1-98A3-3A84A1CF9950}" destId="{D3D056BA-00FA-4DC0-9C19-F36953AEE238}" srcOrd="0" destOrd="0" presId="urn:microsoft.com/office/officeart/2005/8/layout/bProcess3"/>
    <dgm:cxn modelId="{8B2EAD2D-841C-407A-8F5D-65BA300F819E}" srcId="{38073EC9-1F0C-475C-ABA8-3C58D29FB9CA}" destId="{AEC027C5-2884-40E5-AB61-644AE537A908}" srcOrd="1" destOrd="0" parTransId="{C015337B-CDC0-4302-BC20-49DDFBED2541}" sibTransId="{6DEA2012-4276-4614-8255-983002D8D007}"/>
    <dgm:cxn modelId="{D90A9537-2AAC-453C-8AC5-ABECF1FAA374}" type="presOf" srcId="{3914011B-8382-4AA3-9A40-62CCEE0C2069}" destId="{9BE2EBE1-7B55-4EC2-95D2-2D2DCB1647A5}" srcOrd="0" destOrd="0" presId="urn:microsoft.com/office/officeart/2005/8/layout/bProcess3"/>
    <dgm:cxn modelId="{187DC13E-B850-44C8-B1F5-474D4E1FEB9A}" type="presOf" srcId="{4AF87C84-A614-41A9-B732-BC0842CA1BDD}" destId="{AB2E31E6-A53D-453E-BB3B-B77DE341618E}" srcOrd="0" destOrd="0" presId="urn:microsoft.com/office/officeart/2005/8/layout/bProcess3"/>
    <dgm:cxn modelId="{3DEBEF5E-5E27-4EA2-8C92-232C3FA4B1C2}" type="presOf" srcId="{9808AEAF-9850-4448-A69A-229E3F3DD350}" destId="{255B1FFC-1BE6-4DE2-A980-8EDB8C8809E0}" srcOrd="0" destOrd="0" presId="urn:microsoft.com/office/officeart/2005/8/layout/bProcess3"/>
    <dgm:cxn modelId="{C6886362-D413-4DFB-BB82-FA798417E8B4}" srcId="{38073EC9-1F0C-475C-ABA8-3C58D29FB9CA}" destId="{DE57DCA3-C02D-40E1-98A3-3A84A1CF9950}" srcOrd="0" destOrd="0" parTransId="{4C00D658-5FEE-4BDA-B2EB-350B0FC70C8F}" sibTransId="{9808AEAF-9850-4448-A69A-229E3F3DD350}"/>
    <dgm:cxn modelId="{8680214C-DA6B-4CA8-B275-4D1689A10294}" type="presOf" srcId="{002C3A55-DF7F-46EF-9C06-9F5D8BE8552D}" destId="{FBB3A4ED-FFEE-4D7D-A661-1FC1A6C3AB72}" srcOrd="1" destOrd="0" presId="urn:microsoft.com/office/officeart/2005/8/layout/bProcess3"/>
    <dgm:cxn modelId="{EBBC5E4C-C1CD-43E0-A59C-05B128478FF2}" type="presOf" srcId="{4A1EB67C-08B6-4D8F-9805-8AEF8BEFBE3E}" destId="{761A033D-E1F2-48F9-B92A-4A16B25F523C}" srcOrd="0" destOrd="0" presId="urn:microsoft.com/office/officeart/2005/8/layout/bProcess3"/>
    <dgm:cxn modelId="{B6569853-48A4-46FD-9D3C-66EBDCA01266}" type="presOf" srcId="{002C3A55-DF7F-46EF-9C06-9F5D8BE8552D}" destId="{68985889-0CE2-4D38-AC64-D5144E970823}" srcOrd="0" destOrd="0" presId="urn:microsoft.com/office/officeart/2005/8/layout/bProcess3"/>
    <dgm:cxn modelId="{19384955-6EAA-4B62-995D-7A37E54529AC}" type="presOf" srcId="{2002AC48-D18A-4BA7-BCB4-875927956463}" destId="{FCC32D37-3EFA-42A7-A97F-38773EB3759B}" srcOrd="0" destOrd="0" presId="urn:microsoft.com/office/officeart/2005/8/layout/bProcess3"/>
    <dgm:cxn modelId="{2BB6658E-09D6-4087-A766-354056D2EA61}" type="presOf" srcId="{9808AEAF-9850-4448-A69A-229E3F3DD350}" destId="{B530C28C-DEC5-4566-A91C-33B146206696}" srcOrd="1" destOrd="0" presId="urn:microsoft.com/office/officeart/2005/8/layout/bProcess3"/>
    <dgm:cxn modelId="{5486D68E-5DE4-4BFB-B99F-E9EF972F75AC}" type="presOf" srcId="{365DEC68-39D1-49CB-A674-9ED8E12F1892}" destId="{1A5D09FE-F09C-4955-A6D7-209AD9ECEE42}" srcOrd="1" destOrd="0" presId="urn:microsoft.com/office/officeart/2005/8/layout/bProcess3"/>
    <dgm:cxn modelId="{3D20429E-1881-4B38-89B7-42748DED6D8F}" srcId="{38073EC9-1F0C-475C-ABA8-3C58D29FB9CA}" destId="{90BE9E15-3A03-4F9F-85D2-94BA7B25F9AD}" srcOrd="5" destOrd="0" parTransId="{8CA8BB37-441F-4449-8B11-3F863E9F0744}" sibTransId="{04FA5911-DBF8-483F-8293-87F34D83ECE3}"/>
    <dgm:cxn modelId="{4106F1AA-E635-4ACA-9AD4-933D2973C777}" type="presOf" srcId="{AEC027C5-2884-40E5-AB61-644AE537A908}" destId="{A39B9282-D544-45FB-98CB-21561827DD79}" srcOrd="0" destOrd="0" presId="urn:microsoft.com/office/officeart/2005/8/layout/bProcess3"/>
    <dgm:cxn modelId="{5E2B48AF-FF7B-415E-A914-786D5622DC3C}" type="presOf" srcId="{365DEC68-39D1-49CB-A674-9ED8E12F1892}" destId="{F097FE36-247B-49B1-AC6C-3FDC65115A8A}" srcOrd="0" destOrd="0" presId="urn:microsoft.com/office/officeart/2005/8/layout/bProcess3"/>
    <dgm:cxn modelId="{20F484B8-DA79-4256-B446-426BF1BF1C09}" srcId="{38073EC9-1F0C-475C-ABA8-3C58D29FB9CA}" destId="{4A1EB67C-08B6-4D8F-9805-8AEF8BEFBE3E}" srcOrd="3" destOrd="0" parTransId="{236A0C97-4A30-4F58-964A-6C1DC0EE1432}" sibTransId="{365DEC68-39D1-49CB-A674-9ED8E12F1892}"/>
    <dgm:cxn modelId="{CF195ACD-9793-4874-A9B2-674C7459EC40}" srcId="{38073EC9-1F0C-475C-ABA8-3C58D29FB9CA}" destId="{2002AC48-D18A-4BA7-BCB4-875927956463}" srcOrd="4" destOrd="0" parTransId="{65063410-B265-4E87-8B3B-00337ACDEBE5}" sibTransId="{3914011B-8382-4AA3-9A40-62CCEE0C2069}"/>
    <dgm:cxn modelId="{956075D5-90CC-4379-B941-0D85BA2B5B27}" type="presOf" srcId="{3914011B-8382-4AA3-9A40-62CCEE0C2069}" destId="{8FF89847-AC97-4049-BF9B-2B85F74529AE}" srcOrd="1" destOrd="0" presId="urn:microsoft.com/office/officeart/2005/8/layout/bProcess3"/>
    <dgm:cxn modelId="{65A76CDD-68E4-483A-AFC2-002270D0D934}" type="presOf" srcId="{38073EC9-1F0C-475C-ABA8-3C58D29FB9CA}" destId="{C302A9E5-E56A-4633-8A4A-B6D234A28D63}" srcOrd="0" destOrd="0" presId="urn:microsoft.com/office/officeart/2005/8/layout/bProcess3"/>
    <dgm:cxn modelId="{31601DE3-5371-4C16-9EC7-73EE870E80EA}" srcId="{38073EC9-1F0C-475C-ABA8-3C58D29FB9CA}" destId="{4AF87C84-A614-41A9-B732-BC0842CA1BDD}" srcOrd="2" destOrd="0" parTransId="{8767320C-912F-4FC1-96C3-B793F5E1863C}" sibTransId="{002C3A55-DF7F-46EF-9C06-9F5D8BE8552D}"/>
    <dgm:cxn modelId="{26A028EC-542B-4FEA-B91F-B780FF3867EC}" type="presOf" srcId="{6DEA2012-4276-4614-8255-983002D8D007}" destId="{9DF5D74F-B7BE-4607-B017-82DC94D21713}" srcOrd="0" destOrd="0" presId="urn:microsoft.com/office/officeart/2005/8/layout/bProcess3"/>
    <dgm:cxn modelId="{517B5724-9A16-4BC0-8F1A-1026C10D2B7E}" type="presParOf" srcId="{C302A9E5-E56A-4633-8A4A-B6D234A28D63}" destId="{D3D056BA-00FA-4DC0-9C19-F36953AEE238}" srcOrd="0" destOrd="0" presId="urn:microsoft.com/office/officeart/2005/8/layout/bProcess3"/>
    <dgm:cxn modelId="{E9253DD3-0563-4603-9A2F-559CFDC1A3DE}" type="presParOf" srcId="{C302A9E5-E56A-4633-8A4A-B6D234A28D63}" destId="{255B1FFC-1BE6-4DE2-A980-8EDB8C8809E0}" srcOrd="1" destOrd="0" presId="urn:microsoft.com/office/officeart/2005/8/layout/bProcess3"/>
    <dgm:cxn modelId="{2C2F8765-4F30-4678-AC88-86A934CC717C}" type="presParOf" srcId="{255B1FFC-1BE6-4DE2-A980-8EDB8C8809E0}" destId="{B530C28C-DEC5-4566-A91C-33B146206696}" srcOrd="0" destOrd="0" presId="urn:microsoft.com/office/officeart/2005/8/layout/bProcess3"/>
    <dgm:cxn modelId="{F8B4E474-C541-46C4-8F4E-B50D61527446}" type="presParOf" srcId="{C302A9E5-E56A-4633-8A4A-B6D234A28D63}" destId="{A39B9282-D544-45FB-98CB-21561827DD79}" srcOrd="2" destOrd="0" presId="urn:microsoft.com/office/officeart/2005/8/layout/bProcess3"/>
    <dgm:cxn modelId="{97C53A6B-5542-4731-ACF3-AA7E3C932FD2}" type="presParOf" srcId="{C302A9E5-E56A-4633-8A4A-B6D234A28D63}" destId="{9DF5D74F-B7BE-4607-B017-82DC94D21713}" srcOrd="3" destOrd="0" presId="urn:microsoft.com/office/officeart/2005/8/layout/bProcess3"/>
    <dgm:cxn modelId="{A1AB1CB9-2F2B-408B-96E3-49EDC7D76199}" type="presParOf" srcId="{9DF5D74F-B7BE-4607-B017-82DC94D21713}" destId="{4F4507DA-D86D-431D-8E47-8EAD15A57314}" srcOrd="0" destOrd="0" presId="urn:microsoft.com/office/officeart/2005/8/layout/bProcess3"/>
    <dgm:cxn modelId="{52492653-42D9-44D1-87E5-DFBE9556DBED}" type="presParOf" srcId="{C302A9E5-E56A-4633-8A4A-B6D234A28D63}" destId="{AB2E31E6-A53D-453E-BB3B-B77DE341618E}" srcOrd="4" destOrd="0" presId="urn:microsoft.com/office/officeart/2005/8/layout/bProcess3"/>
    <dgm:cxn modelId="{B1B4CF66-AF89-45B1-82E2-1BA23BAFEB9B}" type="presParOf" srcId="{C302A9E5-E56A-4633-8A4A-B6D234A28D63}" destId="{68985889-0CE2-4D38-AC64-D5144E970823}" srcOrd="5" destOrd="0" presId="urn:microsoft.com/office/officeart/2005/8/layout/bProcess3"/>
    <dgm:cxn modelId="{5CE2BDA9-9ACA-4FCB-9263-A05C092C9972}" type="presParOf" srcId="{68985889-0CE2-4D38-AC64-D5144E970823}" destId="{FBB3A4ED-FFEE-4D7D-A661-1FC1A6C3AB72}" srcOrd="0" destOrd="0" presId="urn:microsoft.com/office/officeart/2005/8/layout/bProcess3"/>
    <dgm:cxn modelId="{EE5DED70-376D-4890-B755-CB7C7AF21800}" type="presParOf" srcId="{C302A9E5-E56A-4633-8A4A-B6D234A28D63}" destId="{761A033D-E1F2-48F9-B92A-4A16B25F523C}" srcOrd="6" destOrd="0" presId="urn:microsoft.com/office/officeart/2005/8/layout/bProcess3"/>
    <dgm:cxn modelId="{64790AD1-7E71-4260-99E3-5246C2413D0D}" type="presParOf" srcId="{C302A9E5-E56A-4633-8A4A-B6D234A28D63}" destId="{F097FE36-247B-49B1-AC6C-3FDC65115A8A}" srcOrd="7" destOrd="0" presId="urn:microsoft.com/office/officeart/2005/8/layout/bProcess3"/>
    <dgm:cxn modelId="{CDE84A5E-C743-4126-A711-24589425E0BC}" type="presParOf" srcId="{F097FE36-247B-49B1-AC6C-3FDC65115A8A}" destId="{1A5D09FE-F09C-4955-A6D7-209AD9ECEE42}" srcOrd="0" destOrd="0" presId="urn:microsoft.com/office/officeart/2005/8/layout/bProcess3"/>
    <dgm:cxn modelId="{9DB4522F-EA4C-47CE-ABB4-32BCDF414307}" type="presParOf" srcId="{C302A9E5-E56A-4633-8A4A-B6D234A28D63}" destId="{FCC32D37-3EFA-42A7-A97F-38773EB3759B}" srcOrd="8" destOrd="0" presId="urn:microsoft.com/office/officeart/2005/8/layout/bProcess3"/>
    <dgm:cxn modelId="{C66A899C-A5C2-42A8-A392-E6712D5F98FF}" type="presParOf" srcId="{C302A9E5-E56A-4633-8A4A-B6D234A28D63}" destId="{9BE2EBE1-7B55-4EC2-95D2-2D2DCB1647A5}" srcOrd="9" destOrd="0" presId="urn:microsoft.com/office/officeart/2005/8/layout/bProcess3"/>
    <dgm:cxn modelId="{D88D486A-19F5-496E-AF46-EDC0F3E5D0B5}" type="presParOf" srcId="{9BE2EBE1-7B55-4EC2-95D2-2D2DCB1647A5}" destId="{8FF89847-AC97-4049-BF9B-2B85F74529AE}" srcOrd="0" destOrd="0" presId="urn:microsoft.com/office/officeart/2005/8/layout/bProcess3"/>
    <dgm:cxn modelId="{602BE1C9-E2E6-444A-8995-AA2B9BA80B30}" type="presParOf" srcId="{C302A9E5-E56A-4633-8A4A-B6D234A28D63}" destId="{6516E113-7A19-4226-925C-1A5D7C60587A}" srcOrd="10"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7AD12AE-E7E5-4592-9874-DCAAE0F1DFD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526D542A-C045-4C9F-BC83-4EB0CBE3FE31}">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1. Have you reported this problem before?</a:t>
          </a:r>
        </a:p>
      </dgm:t>
    </dgm:pt>
    <dgm:pt modelId="{7E2905AC-CE5C-4885-9574-3617DB7FB92F}" type="parTrans" cxnId="{AC71D242-88CB-4034-8115-044F66A07920}">
      <dgm:prSet/>
      <dgm:spPr/>
      <dgm:t>
        <a:bodyPr/>
        <a:lstStyle/>
        <a:p>
          <a:endParaRPr lang="en-GB"/>
        </a:p>
      </dgm:t>
    </dgm:pt>
    <dgm:pt modelId="{D448581F-4B98-45D2-86B4-AA9623E2AA68}" type="sibTrans" cxnId="{AC71D242-88CB-4034-8115-044F66A07920}">
      <dgm:prSet/>
      <dgm:spPr/>
      <dgm:t>
        <a:bodyPr/>
        <a:lstStyle/>
        <a:p>
          <a:endParaRPr lang="en-GB"/>
        </a:p>
      </dgm:t>
    </dgm:pt>
    <dgm:pt modelId="{92F57DA5-B8FF-4615-AF37-9AFFB7F948B1}">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2. Why do you think this is happening to you or your family or others?</a:t>
          </a:r>
        </a:p>
      </dgm:t>
    </dgm:pt>
    <dgm:pt modelId="{9D70D8FE-C63B-41AE-82CA-4C8875FB0DBD}" type="parTrans" cxnId="{AD15BA10-BD0F-4433-BDD7-5D15F7BB646A}">
      <dgm:prSet/>
      <dgm:spPr/>
      <dgm:t>
        <a:bodyPr/>
        <a:lstStyle/>
        <a:p>
          <a:endParaRPr lang="en-GB"/>
        </a:p>
      </dgm:t>
    </dgm:pt>
    <dgm:pt modelId="{F04AFD44-577E-432D-860C-DBC28A039814}" type="sibTrans" cxnId="{AD15BA10-BD0F-4433-BDD7-5D15F7BB646A}">
      <dgm:prSet/>
      <dgm:spPr/>
      <dgm:t>
        <a:bodyPr/>
        <a:lstStyle/>
        <a:p>
          <a:endParaRPr lang="en-GB"/>
        </a:p>
      </dgm:t>
    </dgm:pt>
    <dgm:pt modelId="{A54EAA3C-FB4D-4518-9571-A8B246FF4B78}">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3. How is this affecting you/ your family/ others? </a:t>
          </a:r>
        </a:p>
      </dgm:t>
    </dgm:pt>
    <dgm:pt modelId="{54A9E9C5-B860-47AD-936E-63EB596CFB40}" type="parTrans" cxnId="{47DA5D47-A496-44E4-981D-AC3B8C6DB2F7}">
      <dgm:prSet/>
      <dgm:spPr/>
      <dgm:t>
        <a:bodyPr/>
        <a:lstStyle/>
        <a:p>
          <a:endParaRPr lang="en-GB"/>
        </a:p>
      </dgm:t>
    </dgm:pt>
    <dgm:pt modelId="{A86FC5BE-BF3A-4CE3-B559-96FC02AEF588}" type="sibTrans" cxnId="{47DA5D47-A496-44E4-981D-AC3B8C6DB2F7}">
      <dgm:prSet/>
      <dgm:spPr/>
      <dgm:t>
        <a:bodyPr/>
        <a:lstStyle/>
        <a:p>
          <a:endParaRPr lang="en-GB"/>
        </a:p>
      </dgm:t>
    </dgm:pt>
    <dgm:pt modelId="{C09A622C-7564-47D0-ABB8-AD13B057534D}" type="pres">
      <dgm:prSet presAssocID="{67AD12AE-E7E5-4592-9874-DCAAE0F1DFDF}" presName="linear" presStyleCnt="0">
        <dgm:presLayoutVars>
          <dgm:dir/>
          <dgm:animLvl val="lvl"/>
          <dgm:resizeHandles val="exact"/>
        </dgm:presLayoutVars>
      </dgm:prSet>
      <dgm:spPr/>
    </dgm:pt>
    <dgm:pt modelId="{71D739CA-84D4-45EE-B937-B36DDBD2031E}" type="pres">
      <dgm:prSet presAssocID="{526D542A-C045-4C9F-BC83-4EB0CBE3FE31}" presName="parentLin" presStyleCnt="0"/>
      <dgm:spPr/>
    </dgm:pt>
    <dgm:pt modelId="{AB4E151C-FF41-466F-BACD-4D88A02069C9}" type="pres">
      <dgm:prSet presAssocID="{526D542A-C045-4C9F-BC83-4EB0CBE3FE31}" presName="parentLeftMargin" presStyleLbl="node1" presStyleIdx="0" presStyleCnt="3"/>
      <dgm:spPr/>
    </dgm:pt>
    <dgm:pt modelId="{0F8643F9-2D99-42A3-8011-986464A03E56}" type="pres">
      <dgm:prSet presAssocID="{526D542A-C045-4C9F-BC83-4EB0CBE3FE31}" presName="parentText" presStyleLbl="node1" presStyleIdx="0" presStyleCnt="3">
        <dgm:presLayoutVars>
          <dgm:chMax val="0"/>
          <dgm:bulletEnabled val="1"/>
        </dgm:presLayoutVars>
      </dgm:prSet>
      <dgm:spPr/>
    </dgm:pt>
    <dgm:pt modelId="{E5C40808-01FE-4F85-95F5-C9ED5F05D968}" type="pres">
      <dgm:prSet presAssocID="{526D542A-C045-4C9F-BC83-4EB0CBE3FE31}" presName="negativeSpace" presStyleCnt="0"/>
      <dgm:spPr/>
    </dgm:pt>
    <dgm:pt modelId="{77F5FD0A-C2B1-4C21-B2D8-967873F88E7E}" type="pres">
      <dgm:prSet presAssocID="{526D542A-C045-4C9F-BC83-4EB0CBE3FE31}" presName="childText" presStyleLbl="conFgAcc1" presStyleIdx="0" presStyleCnt="3">
        <dgm:presLayoutVars>
          <dgm:bulletEnabled val="1"/>
        </dgm:presLayoutVars>
      </dgm:prSet>
      <dgm:spPr>
        <a:solidFill>
          <a:schemeClr val="accent1">
            <a:lumMod val="40000"/>
            <a:lumOff val="60000"/>
            <a:alpha val="90000"/>
          </a:schemeClr>
        </a:solidFill>
        <a:ln>
          <a:solidFill>
            <a:schemeClr val="tx1"/>
          </a:solidFill>
        </a:ln>
      </dgm:spPr>
    </dgm:pt>
    <dgm:pt modelId="{4EFDD75E-8A02-44F8-BBA1-8E3B5BE67B98}" type="pres">
      <dgm:prSet presAssocID="{D448581F-4B98-45D2-86B4-AA9623E2AA68}" presName="spaceBetweenRectangles" presStyleCnt="0"/>
      <dgm:spPr/>
    </dgm:pt>
    <dgm:pt modelId="{816E505E-588F-4EF5-A54C-2780B9B0715F}" type="pres">
      <dgm:prSet presAssocID="{92F57DA5-B8FF-4615-AF37-9AFFB7F948B1}" presName="parentLin" presStyleCnt="0"/>
      <dgm:spPr/>
    </dgm:pt>
    <dgm:pt modelId="{5C6FEBE8-709D-4611-9FD5-71E0D342DB1C}" type="pres">
      <dgm:prSet presAssocID="{92F57DA5-B8FF-4615-AF37-9AFFB7F948B1}" presName="parentLeftMargin" presStyleLbl="node1" presStyleIdx="0" presStyleCnt="3"/>
      <dgm:spPr/>
    </dgm:pt>
    <dgm:pt modelId="{1970E22B-1558-459E-88D8-17D391EDB376}" type="pres">
      <dgm:prSet presAssocID="{92F57DA5-B8FF-4615-AF37-9AFFB7F948B1}" presName="parentText" presStyleLbl="node1" presStyleIdx="1" presStyleCnt="3">
        <dgm:presLayoutVars>
          <dgm:chMax val="0"/>
          <dgm:bulletEnabled val="1"/>
        </dgm:presLayoutVars>
      </dgm:prSet>
      <dgm:spPr/>
    </dgm:pt>
    <dgm:pt modelId="{EB55EF05-2CBF-4EB6-919C-90E944B83718}" type="pres">
      <dgm:prSet presAssocID="{92F57DA5-B8FF-4615-AF37-9AFFB7F948B1}" presName="negativeSpace" presStyleCnt="0"/>
      <dgm:spPr/>
    </dgm:pt>
    <dgm:pt modelId="{D6139C04-D563-4155-BD6B-188441FF56DF}" type="pres">
      <dgm:prSet presAssocID="{92F57DA5-B8FF-4615-AF37-9AFFB7F948B1}" presName="childText" presStyleLbl="conFgAcc1" presStyleIdx="1" presStyleCnt="3">
        <dgm:presLayoutVars>
          <dgm:bulletEnabled val="1"/>
        </dgm:presLayoutVars>
      </dgm:prSet>
      <dgm:spPr>
        <a:solidFill>
          <a:schemeClr val="accent1">
            <a:lumMod val="40000"/>
            <a:lumOff val="60000"/>
            <a:alpha val="90000"/>
          </a:schemeClr>
        </a:solidFill>
        <a:ln>
          <a:solidFill>
            <a:schemeClr val="tx1"/>
          </a:solidFill>
        </a:ln>
      </dgm:spPr>
    </dgm:pt>
    <dgm:pt modelId="{04D16FD3-8301-4D10-AC50-3FB946E59DB7}" type="pres">
      <dgm:prSet presAssocID="{F04AFD44-577E-432D-860C-DBC28A039814}" presName="spaceBetweenRectangles" presStyleCnt="0"/>
      <dgm:spPr/>
    </dgm:pt>
    <dgm:pt modelId="{C3B9C7D0-2CAA-458F-9E47-3F755D500036}" type="pres">
      <dgm:prSet presAssocID="{A54EAA3C-FB4D-4518-9571-A8B246FF4B78}" presName="parentLin" presStyleCnt="0"/>
      <dgm:spPr/>
    </dgm:pt>
    <dgm:pt modelId="{B9A5ED5E-1E38-49EB-987F-2D8F08014FEB}" type="pres">
      <dgm:prSet presAssocID="{A54EAA3C-FB4D-4518-9571-A8B246FF4B78}" presName="parentLeftMargin" presStyleLbl="node1" presStyleIdx="1" presStyleCnt="3"/>
      <dgm:spPr/>
    </dgm:pt>
    <dgm:pt modelId="{C8144ED9-82E8-42DD-9D80-1B3B22FD71F7}" type="pres">
      <dgm:prSet presAssocID="{A54EAA3C-FB4D-4518-9571-A8B246FF4B78}" presName="parentText" presStyleLbl="node1" presStyleIdx="2" presStyleCnt="3">
        <dgm:presLayoutVars>
          <dgm:chMax val="0"/>
          <dgm:bulletEnabled val="1"/>
        </dgm:presLayoutVars>
      </dgm:prSet>
      <dgm:spPr/>
    </dgm:pt>
    <dgm:pt modelId="{82373D2D-ED5B-4269-9DD5-1A79E4E4F01D}" type="pres">
      <dgm:prSet presAssocID="{A54EAA3C-FB4D-4518-9571-A8B246FF4B78}" presName="negativeSpace" presStyleCnt="0"/>
      <dgm:spPr/>
    </dgm:pt>
    <dgm:pt modelId="{55CF00C0-C023-47B5-AEF9-2FDA56E0CD63}" type="pres">
      <dgm:prSet presAssocID="{A54EAA3C-FB4D-4518-9571-A8B246FF4B78}" presName="childText" presStyleLbl="conFgAcc1" presStyleIdx="2" presStyleCnt="3">
        <dgm:presLayoutVars>
          <dgm:bulletEnabled val="1"/>
        </dgm:presLayoutVars>
      </dgm:prSet>
      <dgm:spPr>
        <a:solidFill>
          <a:schemeClr val="accent1">
            <a:lumMod val="40000"/>
            <a:lumOff val="60000"/>
            <a:alpha val="90000"/>
          </a:schemeClr>
        </a:solidFill>
        <a:ln>
          <a:solidFill>
            <a:schemeClr val="tx1"/>
          </a:solidFill>
        </a:ln>
      </dgm:spPr>
    </dgm:pt>
  </dgm:ptLst>
  <dgm:cxnLst>
    <dgm:cxn modelId="{8D599507-1F6B-48C8-9E76-13C8D348C8E4}" type="presOf" srcId="{92F57DA5-B8FF-4615-AF37-9AFFB7F948B1}" destId="{5C6FEBE8-709D-4611-9FD5-71E0D342DB1C}" srcOrd="0" destOrd="0" presId="urn:microsoft.com/office/officeart/2005/8/layout/list1"/>
    <dgm:cxn modelId="{0191130B-19E1-40B3-8773-0ED44F89FFDE}" type="presOf" srcId="{526D542A-C045-4C9F-BC83-4EB0CBE3FE31}" destId="{AB4E151C-FF41-466F-BACD-4D88A02069C9}" srcOrd="0" destOrd="0" presId="urn:microsoft.com/office/officeart/2005/8/layout/list1"/>
    <dgm:cxn modelId="{AD15BA10-BD0F-4433-BDD7-5D15F7BB646A}" srcId="{67AD12AE-E7E5-4592-9874-DCAAE0F1DFDF}" destId="{92F57DA5-B8FF-4615-AF37-9AFFB7F948B1}" srcOrd="1" destOrd="0" parTransId="{9D70D8FE-C63B-41AE-82CA-4C8875FB0DBD}" sibTransId="{F04AFD44-577E-432D-860C-DBC28A039814}"/>
    <dgm:cxn modelId="{9450C610-9584-405B-AF64-40C30DA152F9}" type="presOf" srcId="{A54EAA3C-FB4D-4518-9571-A8B246FF4B78}" destId="{B9A5ED5E-1E38-49EB-987F-2D8F08014FEB}" srcOrd="0" destOrd="0" presId="urn:microsoft.com/office/officeart/2005/8/layout/list1"/>
    <dgm:cxn modelId="{256E9B12-EA3B-470D-A818-7E90AF448E77}" type="presOf" srcId="{67AD12AE-E7E5-4592-9874-DCAAE0F1DFDF}" destId="{C09A622C-7564-47D0-ABB8-AD13B057534D}" srcOrd="0" destOrd="0" presId="urn:microsoft.com/office/officeart/2005/8/layout/list1"/>
    <dgm:cxn modelId="{89F10A16-966A-4F06-803F-F06AA2BB4BB7}" type="presOf" srcId="{526D542A-C045-4C9F-BC83-4EB0CBE3FE31}" destId="{0F8643F9-2D99-42A3-8011-986464A03E56}" srcOrd="1" destOrd="0" presId="urn:microsoft.com/office/officeart/2005/8/layout/list1"/>
    <dgm:cxn modelId="{FC612623-BFD1-41C4-B97E-6866AD14BDB1}" type="presOf" srcId="{92F57DA5-B8FF-4615-AF37-9AFFB7F948B1}" destId="{1970E22B-1558-459E-88D8-17D391EDB376}" srcOrd="1" destOrd="0" presId="urn:microsoft.com/office/officeart/2005/8/layout/list1"/>
    <dgm:cxn modelId="{AC71D242-88CB-4034-8115-044F66A07920}" srcId="{67AD12AE-E7E5-4592-9874-DCAAE0F1DFDF}" destId="{526D542A-C045-4C9F-BC83-4EB0CBE3FE31}" srcOrd="0" destOrd="0" parTransId="{7E2905AC-CE5C-4885-9574-3617DB7FB92F}" sibTransId="{D448581F-4B98-45D2-86B4-AA9623E2AA68}"/>
    <dgm:cxn modelId="{2EBC5B45-5CB8-4388-A4BC-F45FB2D3E8E8}" type="presOf" srcId="{A54EAA3C-FB4D-4518-9571-A8B246FF4B78}" destId="{C8144ED9-82E8-42DD-9D80-1B3B22FD71F7}" srcOrd="1" destOrd="0" presId="urn:microsoft.com/office/officeart/2005/8/layout/list1"/>
    <dgm:cxn modelId="{47DA5D47-A496-44E4-981D-AC3B8C6DB2F7}" srcId="{67AD12AE-E7E5-4592-9874-DCAAE0F1DFDF}" destId="{A54EAA3C-FB4D-4518-9571-A8B246FF4B78}" srcOrd="2" destOrd="0" parTransId="{54A9E9C5-B860-47AD-936E-63EB596CFB40}" sibTransId="{A86FC5BE-BF3A-4CE3-B559-96FC02AEF588}"/>
    <dgm:cxn modelId="{ACF4B0A3-8531-4C36-A9BE-F3B54936CB32}" type="presParOf" srcId="{C09A622C-7564-47D0-ABB8-AD13B057534D}" destId="{71D739CA-84D4-45EE-B937-B36DDBD2031E}" srcOrd="0" destOrd="0" presId="urn:microsoft.com/office/officeart/2005/8/layout/list1"/>
    <dgm:cxn modelId="{19D416A3-1940-421A-94C1-9C6A3515171C}" type="presParOf" srcId="{71D739CA-84D4-45EE-B937-B36DDBD2031E}" destId="{AB4E151C-FF41-466F-BACD-4D88A02069C9}" srcOrd="0" destOrd="0" presId="urn:microsoft.com/office/officeart/2005/8/layout/list1"/>
    <dgm:cxn modelId="{A01136FB-AB94-4F16-90EE-5BEE1BD3EBD2}" type="presParOf" srcId="{71D739CA-84D4-45EE-B937-B36DDBD2031E}" destId="{0F8643F9-2D99-42A3-8011-986464A03E56}" srcOrd="1" destOrd="0" presId="urn:microsoft.com/office/officeart/2005/8/layout/list1"/>
    <dgm:cxn modelId="{78EFF403-F290-4FA0-8A11-2F3BA5478B19}" type="presParOf" srcId="{C09A622C-7564-47D0-ABB8-AD13B057534D}" destId="{E5C40808-01FE-4F85-95F5-C9ED5F05D968}" srcOrd="1" destOrd="0" presId="urn:microsoft.com/office/officeart/2005/8/layout/list1"/>
    <dgm:cxn modelId="{3ED494C6-52D6-4178-A122-683317503B1A}" type="presParOf" srcId="{C09A622C-7564-47D0-ABB8-AD13B057534D}" destId="{77F5FD0A-C2B1-4C21-B2D8-967873F88E7E}" srcOrd="2" destOrd="0" presId="urn:microsoft.com/office/officeart/2005/8/layout/list1"/>
    <dgm:cxn modelId="{9C5AD2FF-437D-4CE1-A7EC-92E759E98EF7}" type="presParOf" srcId="{C09A622C-7564-47D0-ABB8-AD13B057534D}" destId="{4EFDD75E-8A02-44F8-BBA1-8E3B5BE67B98}" srcOrd="3" destOrd="0" presId="urn:microsoft.com/office/officeart/2005/8/layout/list1"/>
    <dgm:cxn modelId="{A1BC117C-E84A-4124-A7BD-BCF80E767C27}" type="presParOf" srcId="{C09A622C-7564-47D0-ABB8-AD13B057534D}" destId="{816E505E-588F-4EF5-A54C-2780B9B0715F}" srcOrd="4" destOrd="0" presId="urn:microsoft.com/office/officeart/2005/8/layout/list1"/>
    <dgm:cxn modelId="{8A771D9F-16F7-4AF9-8082-827686086926}" type="presParOf" srcId="{816E505E-588F-4EF5-A54C-2780B9B0715F}" destId="{5C6FEBE8-709D-4611-9FD5-71E0D342DB1C}" srcOrd="0" destOrd="0" presId="urn:microsoft.com/office/officeart/2005/8/layout/list1"/>
    <dgm:cxn modelId="{CB726F09-5208-4E6D-B156-BAEB2B6E7096}" type="presParOf" srcId="{816E505E-588F-4EF5-A54C-2780B9B0715F}" destId="{1970E22B-1558-459E-88D8-17D391EDB376}" srcOrd="1" destOrd="0" presId="urn:microsoft.com/office/officeart/2005/8/layout/list1"/>
    <dgm:cxn modelId="{3A9FBCC6-D163-45EB-BCCC-592A862B09B8}" type="presParOf" srcId="{C09A622C-7564-47D0-ABB8-AD13B057534D}" destId="{EB55EF05-2CBF-4EB6-919C-90E944B83718}" srcOrd="5" destOrd="0" presId="urn:microsoft.com/office/officeart/2005/8/layout/list1"/>
    <dgm:cxn modelId="{FE8A3A3C-634F-4176-9F4C-B863CB0739CE}" type="presParOf" srcId="{C09A622C-7564-47D0-ABB8-AD13B057534D}" destId="{D6139C04-D563-4155-BD6B-188441FF56DF}" srcOrd="6" destOrd="0" presId="urn:microsoft.com/office/officeart/2005/8/layout/list1"/>
    <dgm:cxn modelId="{3CB886A2-9622-4588-AE3B-FC916685697A}" type="presParOf" srcId="{C09A622C-7564-47D0-ABB8-AD13B057534D}" destId="{04D16FD3-8301-4D10-AC50-3FB946E59DB7}" srcOrd="7" destOrd="0" presId="urn:microsoft.com/office/officeart/2005/8/layout/list1"/>
    <dgm:cxn modelId="{A447F934-A4C1-47E6-A7DF-5A0FF182EE13}" type="presParOf" srcId="{C09A622C-7564-47D0-ABB8-AD13B057534D}" destId="{C3B9C7D0-2CAA-458F-9E47-3F755D500036}" srcOrd="8" destOrd="0" presId="urn:microsoft.com/office/officeart/2005/8/layout/list1"/>
    <dgm:cxn modelId="{C71ED8AF-11B7-404E-A1A8-A980F9ED636E}" type="presParOf" srcId="{C3B9C7D0-2CAA-458F-9E47-3F755D500036}" destId="{B9A5ED5E-1E38-49EB-987F-2D8F08014FEB}" srcOrd="0" destOrd="0" presId="urn:microsoft.com/office/officeart/2005/8/layout/list1"/>
    <dgm:cxn modelId="{35BF4A5D-79A1-4F49-BD55-C356FB045C19}" type="presParOf" srcId="{C3B9C7D0-2CAA-458F-9E47-3F755D500036}" destId="{C8144ED9-82E8-42DD-9D80-1B3B22FD71F7}" srcOrd="1" destOrd="0" presId="urn:microsoft.com/office/officeart/2005/8/layout/list1"/>
    <dgm:cxn modelId="{AC6F2788-22E4-4F8D-9719-B3EE59402092}" type="presParOf" srcId="{C09A622C-7564-47D0-ABB8-AD13B057534D}" destId="{82373D2D-ED5B-4269-9DD5-1A79E4E4F01D}" srcOrd="9" destOrd="0" presId="urn:microsoft.com/office/officeart/2005/8/layout/list1"/>
    <dgm:cxn modelId="{A968561B-1264-4F84-A077-0B7B79227A32}" type="presParOf" srcId="{C09A622C-7564-47D0-ABB8-AD13B057534D}" destId="{55CF00C0-C023-47B5-AEF9-2FDA56E0CD63}"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F291D23-9225-42B4-BF9C-4896AC4F681B}" type="doc">
      <dgm:prSet loTypeId="urn:microsoft.com/office/officeart/2005/8/layout/bProcess3" loCatId="process" qsTypeId="urn:microsoft.com/office/officeart/2005/8/quickstyle/simple1" qsCatId="simple" csTypeId="urn:microsoft.com/office/officeart/2005/8/colors/accent1_2" csCatId="accent1" phldr="1"/>
      <dgm:spPr/>
      <dgm:t>
        <a:bodyPr/>
        <a:lstStyle/>
        <a:p>
          <a:endParaRPr lang="en-GB"/>
        </a:p>
      </dgm:t>
    </dgm:pt>
    <dgm:pt modelId="{BEC72104-2A57-4C58-B7CC-ED9354DE81A2}">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Gives victims the ability to demand action, starting with a review of their case</a:t>
          </a:r>
        </a:p>
      </dgm:t>
    </dgm:pt>
    <dgm:pt modelId="{13D39474-15B3-4833-BCDD-A3F1380EA354}" type="parTrans" cxnId="{5B976F35-D8BB-4318-9FCA-183BA7DEE86C}">
      <dgm:prSet/>
      <dgm:spPr/>
      <dgm:t>
        <a:bodyPr/>
        <a:lstStyle/>
        <a:p>
          <a:endParaRPr lang="en-GB"/>
        </a:p>
      </dgm:t>
    </dgm:pt>
    <dgm:pt modelId="{C9E11CE1-4ADB-4652-B973-4B6CF3541CC2}" type="sibTrans" cxnId="{5B976F35-D8BB-4318-9FCA-183BA7DEE86C}">
      <dgm:prSet/>
      <dgm:spPr>
        <a:ln w="57150">
          <a:solidFill>
            <a:schemeClr val="accent1">
              <a:lumMod val="50000"/>
            </a:schemeClr>
          </a:solidFill>
        </a:ln>
      </dgm:spPr>
      <dgm:t>
        <a:bodyPr/>
        <a:lstStyle/>
        <a:p>
          <a:endParaRPr lang="en-GB"/>
        </a:p>
      </dgm:t>
    </dgm:pt>
    <dgm:pt modelId="{AABE0E7E-1A85-4DE6-A7DC-9ADB5F1A8DF3}">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Multi-agency problem solving approach</a:t>
          </a:r>
        </a:p>
      </dgm:t>
    </dgm:pt>
    <dgm:pt modelId="{BD4F7DA3-9E9E-4D45-9D53-5575CD753078}" type="parTrans" cxnId="{AEEE3F31-FB5C-49D2-915C-CA6A82BE7E79}">
      <dgm:prSet/>
      <dgm:spPr/>
      <dgm:t>
        <a:bodyPr/>
        <a:lstStyle/>
        <a:p>
          <a:endParaRPr lang="en-GB"/>
        </a:p>
      </dgm:t>
    </dgm:pt>
    <dgm:pt modelId="{26E36288-4563-478C-BA95-4FDA55E22496}" type="sibTrans" cxnId="{AEEE3F31-FB5C-49D2-915C-CA6A82BE7E79}">
      <dgm:prSet/>
      <dgm:spPr>
        <a:ln w="57150">
          <a:solidFill>
            <a:schemeClr val="accent1">
              <a:lumMod val="50000"/>
            </a:schemeClr>
          </a:solidFill>
        </a:ln>
      </dgm:spPr>
      <dgm:t>
        <a:bodyPr/>
        <a:lstStyle/>
        <a:p>
          <a:endParaRPr lang="en-GB"/>
        </a:p>
      </dgm:t>
    </dgm:pt>
    <dgm:pt modelId="{E78CB966-213E-4B6A-BB15-9E41FC137C63}">
      <dgm:prSet phldrT="[Text]" custT="1"/>
      <dgm:spPr>
        <a:solidFill>
          <a:schemeClr val="bg2">
            <a:lumMod val="75000"/>
          </a:schemeClr>
        </a:solidFill>
        <a:ln>
          <a:solidFill>
            <a:schemeClr val="tx1"/>
          </a:solidFill>
        </a:ln>
      </dgm:spPr>
      <dgm:t>
        <a:bodyPr/>
        <a:lstStyle/>
        <a:p>
          <a:r>
            <a:rPr lang="en-GB" sz="2400" dirty="0">
              <a:solidFill>
                <a:schemeClr val="tx1"/>
              </a:solidFill>
            </a:rPr>
            <a:t>3 complaints in 6 months</a:t>
          </a:r>
        </a:p>
      </dgm:t>
    </dgm:pt>
    <dgm:pt modelId="{7340FADD-E6E4-4908-8D6B-839E1F5AA33B}" type="parTrans" cxnId="{5D710627-7BB9-490C-9D89-27B11AC6FC2A}">
      <dgm:prSet/>
      <dgm:spPr/>
      <dgm:t>
        <a:bodyPr/>
        <a:lstStyle/>
        <a:p>
          <a:endParaRPr lang="en-GB"/>
        </a:p>
      </dgm:t>
    </dgm:pt>
    <dgm:pt modelId="{39010FE9-1644-4E60-96E8-D8305CBABD62}" type="sibTrans" cxnId="{5D710627-7BB9-490C-9D89-27B11AC6FC2A}">
      <dgm:prSet/>
      <dgm:spPr>
        <a:solidFill>
          <a:schemeClr val="accent1">
            <a:lumMod val="50000"/>
          </a:schemeClr>
        </a:solidFill>
        <a:ln w="57150">
          <a:solidFill>
            <a:schemeClr val="accent1">
              <a:lumMod val="50000"/>
            </a:schemeClr>
          </a:solidFill>
        </a:ln>
      </dgm:spPr>
      <dgm:t>
        <a:bodyPr/>
        <a:lstStyle/>
        <a:p>
          <a:endParaRPr lang="en-GB"/>
        </a:p>
      </dgm:t>
    </dgm:pt>
    <dgm:pt modelId="{43B59EA9-0AB1-4B61-A479-EB0AAF11C991}">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Action plan agreed</a:t>
          </a:r>
        </a:p>
      </dgm:t>
    </dgm:pt>
    <dgm:pt modelId="{0ADF97FC-5BF7-4258-9A1A-AF74BD5DAD79}" type="parTrans" cxnId="{EAE0294D-9F54-4275-BEF0-ABACBBF6F93C}">
      <dgm:prSet/>
      <dgm:spPr/>
      <dgm:t>
        <a:bodyPr/>
        <a:lstStyle/>
        <a:p>
          <a:endParaRPr lang="en-GB"/>
        </a:p>
      </dgm:t>
    </dgm:pt>
    <dgm:pt modelId="{52DC5ADA-A455-46E0-ACA4-5A4566C02ACC}" type="sibTrans" cxnId="{EAE0294D-9F54-4275-BEF0-ABACBBF6F93C}">
      <dgm:prSet/>
      <dgm:spPr>
        <a:ln w="57150">
          <a:solidFill>
            <a:schemeClr val="accent1">
              <a:lumMod val="50000"/>
            </a:schemeClr>
          </a:solidFill>
        </a:ln>
      </dgm:spPr>
      <dgm:t>
        <a:bodyPr/>
        <a:lstStyle/>
        <a:p>
          <a:endParaRPr lang="en-GB"/>
        </a:p>
      </dgm:t>
    </dgm:pt>
    <dgm:pt modelId="{98688CCB-78D6-4FCB-B2BB-E191B5AD4818}">
      <dgm:prSet phldrT="[Text]" custT="1"/>
      <dgm:spPr>
        <a:solidFill>
          <a:schemeClr val="accent1"/>
        </a:solidFill>
        <a:ln>
          <a:solidFill>
            <a:schemeClr val="tx1"/>
          </a:solidFill>
        </a:ln>
      </dgm:spPr>
      <dgm:t>
        <a:bodyPr/>
        <a:lstStyle/>
        <a:p>
          <a:r>
            <a:rPr lang="en-GB" sz="2400" dirty="0">
              <a:solidFill>
                <a:schemeClr val="tx1"/>
              </a:solidFill>
            </a:rPr>
            <a:t>A victim of ASB or another person acting on behalf of the victim can make the request</a:t>
          </a:r>
        </a:p>
      </dgm:t>
    </dgm:pt>
    <dgm:pt modelId="{B7D37D3E-E7A0-4D69-8B59-B65FD595C7F1}" type="parTrans" cxnId="{E5480527-D39C-4006-9197-228EEB44CEAB}">
      <dgm:prSet/>
      <dgm:spPr/>
      <dgm:t>
        <a:bodyPr/>
        <a:lstStyle/>
        <a:p>
          <a:endParaRPr lang="en-GB"/>
        </a:p>
      </dgm:t>
    </dgm:pt>
    <dgm:pt modelId="{2EDB0781-BBF1-48BB-948F-E87B9C1813B5}" type="sibTrans" cxnId="{E5480527-D39C-4006-9197-228EEB44CEAB}">
      <dgm:prSet/>
      <dgm:spPr/>
      <dgm:t>
        <a:bodyPr/>
        <a:lstStyle/>
        <a:p>
          <a:endParaRPr lang="en-GB"/>
        </a:p>
      </dgm:t>
    </dgm:pt>
    <dgm:pt modelId="{AAE8F490-96DB-4BF4-ADC1-4B1AD0EF2AA5}" type="pres">
      <dgm:prSet presAssocID="{EF291D23-9225-42B4-BF9C-4896AC4F681B}" presName="Name0" presStyleCnt="0">
        <dgm:presLayoutVars>
          <dgm:dir/>
          <dgm:resizeHandles val="exact"/>
        </dgm:presLayoutVars>
      </dgm:prSet>
      <dgm:spPr/>
    </dgm:pt>
    <dgm:pt modelId="{633B5C30-3FC2-4C78-9B7F-7C19AA4AB494}" type="pres">
      <dgm:prSet presAssocID="{BEC72104-2A57-4C58-B7CC-ED9354DE81A2}" presName="node" presStyleLbl="node1" presStyleIdx="0" presStyleCnt="5">
        <dgm:presLayoutVars>
          <dgm:bulletEnabled val="1"/>
        </dgm:presLayoutVars>
      </dgm:prSet>
      <dgm:spPr/>
    </dgm:pt>
    <dgm:pt modelId="{E94F3190-26DE-4A35-85BA-E78FD3BD92A6}" type="pres">
      <dgm:prSet presAssocID="{C9E11CE1-4ADB-4652-B973-4B6CF3541CC2}" presName="sibTrans" presStyleLbl="sibTrans1D1" presStyleIdx="0" presStyleCnt="4"/>
      <dgm:spPr/>
    </dgm:pt>
    <dgm:pt modelId="{60CD796E-67A4-4720-A78C-41F6D0945C1D}" type="pres">
      <dgm:prSet presAssocID="{C9E11CE1-4ADB-4652-B973-4B6CF3541CC2}" presName="connectorText" presStyleLbl="sibTrans1D1" presStyleIdx="0" presStyleCnt="4"/>
      <dgm:spPr/>
    </dgm:pt>
    <dgm:pt modelId="{97B5C5A3-1ADE-476C-B9B3-FF56EB629865}" type="pres">
      <dgm:prSet presAssocID="{AABE0E7E-1A85-4DE6-A7DC-9ADB5F1A8DF3}" presName="node" presStyleLbl="node1" presStyleIdx="1" presStyleCnt="5">
        <dgm:presLayoutVars>
          <dgm:bulletEnabled val="1"/>
        </dgm:presLayoutVars>
      </dgm:prSet>
      <dgm:spPr/>
    </dgm:pt>
    <dgm:pt modelId="{706B251F-33C4-4CA2-BAEF-606606B5F1B0}" type="pres">
      <dgm:prSet presAssocID="{26E36288-4563-478C-BA95-4FDA55E22496}" presName="sibTrans" presStyleLbl="sibTrans1D1" presStyleIdx="1" presStyleCnt="4"/>
      <dgm:spPr/>
    </dgm:pt>
    <dgm:pt modelId="{597FDFF3-F563-47BC-B618-544EEBCA44CB}" type="pres">
      <dgm:prSet presAssocID="{26E36288-4563-478C-BA95-4FDA55E22496}" presName="connectorText" presStyleLbl="sibTrans1D1" presStyleIdx="1" presStyleCnt="4"/>
      <dgm:spPr/>
    </dgm:pt>
    <dgm:pt modelId="{3F280968-7774-49F5-BCCB-78FA36D1FD2A}" type="pres">
      <dgm:prSet presAssocID="{E78CB966-213E-4B6A-BB15-9E41FC137C63}" presName="node" presStyleLbl="node1" presStyleIdx="2" presStyleCnt="5">
        <dgm:presLayoutVars>
          <dgm:bulletEnabled val="1"/>
        </dgm:presLayoutVars>
      </dgm:prSet>
      <dgm:spPr/>
    </dgm:pt>
    <dgm:pt modelId="{46BA1310-6730-4B94-AAF8-2ADF2A78ED96}" type="pres">
      <dgm:prSet presAssocID="{39010FE9-1644-4E60-96E8-D8305CBABD62}" presName="sibTrans" presStyleLbl="sibTrans1D1" presStyleIdx="2" presStyleCnt="4"/>
      <dgm:spPr/>
    </dgm:pt>
    <dgm:pt modelId="{E3BEA950-2A63-440E-8C17-7E22ECC21CC1}" type="pres">
      <dgm:prSet presAssocID="{39010FE9-1644-4E60-96E8-D8305CBABD62}" presName="connectorText" presStyleLbl="sibTrans1D1" presStyleIdx="2" presStyleCnt="4"/>
      <dgm:spPr/>
    </dgm:pt>
    <dgm:pt modelId="{A5061373-ED24-4D53-9A0D-39FBEA1C3614}" type="pres">
      <dgm:prSet presAssocID="{43B59EA9-0AB1-4B61-A479-EB0AAF11C991}" presName="node" presStyleLbl="node1" presStyleIdx="3" presStyleCnt="5">
        <dgm:presLayoutVars>
          <dgm:bulletEnabled val="1"/>
        </dgm:presLayoutVars>
      </dgm:prSet>
      <dgm:spPr/>
    </dgm:pt>
    <dgm:pt modelId="{1C753AC2-E951-4300-9629-4FB48D5E653B}" type="pres">
      <dgm:prSet presAssocID="{52DC5ADA-A455-46E0-ACA4-5A4566C02ACC}" presName="sibTrans" presStyleLbl="sibTrans1D1" presStyleIdx="3" presStyleCnt="4"/>
      <dgm:spPr/>
    </dgm:pt>
    <dgm:pt modelId="{66C8B17A-2832-46E5-957F-8FE27CBBE023}" type="pres">
      <dgm:prSet presAssocID="{52DC5ADA-A455-46E0-ACA4-5A4566C02ACC}" presName="connectorText" presStyleLbl="sibTrans1D1" presStyleIdx="3" presStyleCnt="4"/>
      <dgm:spPr/>
    </dgm:pt>
    <dgm:pt modelId="{2BBAAC6E-D4E0-4548-B76C-001AB74A18AF}" type="pres">
      <dgm:prSet presAssocID="{98688CCB-78D6-4FCB-B2BB-E191B5AD4818}" presName="node" presStyleLbl="node1" presStyleIdx="4" presStyleCnt="5">
        <dgm:presLayoutVars>
          <dgm:bulletEnabled val="1"/>
        </dgm:presLayoutVars>
      </dgm:prSet>
      <dgm:spPr/>
    </dgm:pt>
  </dgm:ptLst>
  <dgm:cxnLst>
    <dgm:cxn modelId="{6327A803-6C96-46D3-A8F9-98AD7F8B4CB9}" type="presOf" srcId="{C9E11CE1-4ADB-4652-B973-4B6CF3541CC2}" destId="{E94F3190-26DE-4A35-85BA-E78FD3BD92A6}" srcOrd="0" destOrd="0" presId="urn:microsoft.com/office/officeart/2005/8/layout/bProcess3"/>
    <dgm:cxn modelId="{2242CF0D-5BAC-4137-999B-B2C50E01EC9F}" type="presOf" srcId="{39010FE9-1644-4E60-96E8-D8305CBABD62}" destId="{E3BEA950-2A63-440E-8C17-7E22ECC21CC1}" srcOrd="1" destOrd="0" presId="urn:microsoft.com/office/officeart/2005/8/layout/bProcess3"/>
    <dgm:cxn modelId="{E5480527-D39C-4006-9197-228EEB44CEAB}" srcId="{EF291D23-9225-42B4-BF9C-4896AC4F681B}" destId="{98688CCB-78D6-4FCB-B2BB-E191B5AD4818}" srcOrd="4" destOrd="0" parTransId="{B7D37D3E-E7A0-4D69-8B59-B65FD595C7F1}" sibTransId="{2EDB0781-BBF1-48BB-948F-E87B9C1813B5}"/>
    <dgm:cxn modelId="{5D710627-7BB9-490C-9D89-27B11AC6FC2A}" srcId="{EF291D23-9225-42B4-BF9C-4896AC4F681B}" destId="{E78CB966-213E-4B6A-BB15-9E41FC137C63}" srcOrd="2" destOrd="0" parTransId="{7340FADD-E6E4-4908-8D6B-839E1F5AA33B}" sibTransId="{39010FE9-1644-4E60-96E8-D8305CBABD62}"/>
    <dgm:cxn modelId="{AEEE3F31-FB5C-49D2-915C-CA6A82BE7E79}" srcId="{EF291D23-9225-42B4-BF9C-4896AC4F681B}" destId="{AABE0E7E-1A85-4DE6-A7DC-9ADB5F1A8DF3}" srcOrd="1" destOrd="0" parTransId="{BD4F7DA3-9E9E-4D45-9D53-5575CD753078}" sibTransId="{26E36288-4563-478C-BA95-4FDA55E22496}"/>
    <dgm:cxn modelId="{FD8B2D34-D44B-4233-970C-9F0B28CD44E4}" type="presOf" srcId="{43B59EA9-0AB1-4B61-A479-EB0AAF11C991}" destId="{A5061373-ED24-4D53-9A0D-39FBEA1C3614}" srcOrd="0" destOrd="0" presId="urn:microsoft.com/office/officeart/2005/8/layout/bProcess3"/>
    <dgm:cxn modelId="{5B976F35-D8BB-4318-9FCA-183BA7DEE86C}" srcId="{EF291D23-9225-42B4-BF9C-4896AC4F681B}" destId="{BEC72104-2A57-4C58-B7CC-ED9354DE81A2}" srcOrd="0" destOrd="0" parTransId="{13D39474-15B3-4833-BCDD-A3F1380EA354}" sibTransId="{C9E11CE1-4ADB-4652-B973-4B6CF3541CC2}"/>
    <dgm:cxn modelId="{96D1F93B-581B-43B3-BBB7-5A80FE731BE3}" type="presOf" srcId="{AABE0E7E-1A85-4DE6-A7DC-9ADB5F1A8DF3}" destId="{97B5C5A3-1ADE-476C-B9B3-FF56EB629865}" srcOrd="0" destOrd="0" presId="urn:microsoft.com/office/officeart/2005/8/layout/bProcess3"/>
    <dgm:cxn modelId="{1895FA3B-8861-4159-99FE-6B90AA779F5A}" type="presOf" srcId="{C9E11CE1-4ADB-4652-B973-4B6CF3541CC2}" destId="{60CD796E-67A4-4720-A78C-41F6D0945C1D}" srcOrd="1" destOrd="0" presId="urn:microsoft.com/office/officeart/2005/8/layout/bProcess3"/>
    <dgm:cxn modelId="{C2417869-D531-4F27-BADE-C002D0DFAF55}" type="presOf" srcId="{BEC72104-2A57-4C58-B7CC-ED9354DE81A2}" destId="{633B5C30-3FC2-4C78-9B7F-7C19AA4AB494}" srcOrd="0" destOrd="0" presId="urn:microsoft.com/office/officeart/2005/8/layout/bProcess3"/>
    <dgm:cxn modelId="{EAE0294D-9F54-4275-BEF0-ABACBBF6F93C}" srcId="{EF291D23-9225-42B4-BF9C-4896AC4F681B}" destId="{43B59EA9-0AB1-4B61-A479-EB0AAF11C991}" srcOrd="3" destOrd="0" parTransId="{0ADF97FC-5BF7-4258-9A1A-AF74BD5DAD79}" sibTransId="{52DC5ADA-A455-46E0-ACA4-5A4566C02ACC}"/>
    <dgm:cxn modelId="{C48FE472-DF6D-4A18-A3D0-1737F70E3427}" type="presOf" srcId="{26E36288-4563-478C-BA95-4FDA55E22496}" destId="{706B251F-33C4-4CA2-BAEF-606606B5F1B0}" srcOrd="0" destOrd="0" presId="urn:microsoft.com/office/officeart/2005/8/layout/bProcess3"/>
    <dgm:cxn modelId="{84098E8A-E9DF-4A31-93F4-666A69CA0D4C}" type="presOf" srcId="{52DC5ADA-A455-46E0-ACA4-5A4566C02ACC}" destId="{66C8B17A-2832-46E5-957F-8FE27CBBE023}" srcOrd="1" destOrd="0" presId="urn:microsoft.com/office/officeart/2005/8/layout/bProcess3"/>
    <dgm:cxn modelId="{8BAB03C2-B9B6-4850-8FB1-B86DE0B70BEE}" type="presOf" srcId="{EF291D23-9225-42B4-BF9C-4896AC4F681B}" destId="{AAE8F490-96DB-4BF4-ADC1-4B1AD0EF2AA5}" srcOrd="0" destOrd="0" presId="urn:microsoft.com/office/officeart/2005/8/layout/bProcess3"/>
    <dgm:cxn modelId="{6D9774DB-8A57-4992-A2A3-0A8D3AF83D19}" type="presOf" srcId="{26E36288-4563-478C-BA95-4FDA55E22496}" destId="{597FDFF3-F563-47BC-B618-544EEBCA44CB}" srcOrd="1" destOrd="0" presId="urn:microsoft.com/office/officeart/2005/8/layout/bProcess3"/>
    <dgm:cxn modelId="{CD5708E3-821C-47BC-820F-7347662DAD08}" type="presOf" srcId="{98688CCB-78D6-4FCB-B2BB-E191B5AD4818}" destId="{2BBAAC6E-D4E0-4548-B76C-001AB74A18AF}" srcOrd="0" destOrd="0" presId="urn:microsoft.com/office/officeart/2005/8/layout/bProcess3"/>
    <dgm:cxn modelId="{CB6785E7-5E3E-40A5-8FDD-EEE5B0B20E72}" type="presOf" srcId="{E78CB966-213E-4B6A-BB15-9E41FC137C63}" destId="{3F280968-7774-49F5-BCCB-78FA36D1FD2A}" srcOrd="0" destOrd="0" presId="urn:microsoft.com/office/officeart/2005/8/layout/bProcess3"/>
    <dgm:cxn modelId="{CA5DE8EC-1FAA-4704-AF12-CD271A298F48}" type="presOf" srcId="{39010FE9-1644-4E60-96E8-D8305CBABD62}" destId="{46BA1310-6730-4B94-AAF8-2ADF2A78ED96}" srcOrd="0" destOrd="0" presId="urn:microsoft.com/office/officeart/2005/8/layout/bProcess3"/>
    <dgm:cxn modelId="{2FC1C3F3-F5D4-44B1-AC49-AFD533531973}" type="presOf" srcId="{52DC5ADA-A455-46E0-ACA4-5A4566C02ACC}" destId="{1C753AC2-E951-4300-9629-4FB48D5E653B}" srcOrd="0" destOrd="0" presId="urn:microsoft.com/office/officeart/2005/8/layout/bProcess3"/>
    <dgm:cxn modelId="{3EB55F96-38DF-4458-897C-CCBE041B3425}" type="presParOf" srcId="{AAE8F490-96DB-4BF4-ADC1-4B1AD0EF2AA5}" destId="{633B5C30-3FC2-4C78-9B7F-7C19AA4AB494}" srcOrd="0" destOrd="0" presId="urn:microsoft.com/office/officeart/2005/8/layout/bProcess3"/>
    <dgm:cxn modelId="{A0A2DB42-6853-4E16-9FED-14BA61BA247A}" type="presParOf" srcId="{AAE8F490-96DB-4BF4-ADC1-4B1AD0EF2AA5}" destId="{E94F3190-26DE-4A35-85BA-E78FD3BD92A6}" srcOrd="1" destOrd="0" presId="urn:microsoft.com/office/officeart/2005/8/layout/bProcess3"/>
    <dgm:cxn modelId="{3F6C2429-91C8-4230-8196-1EC5A6753AE4}" type="presParOf" srcId="{E94F3190-26DE-4A35-85BA-E78FD3BD92A6}" destId="{60CD796E-67A4-4720-A78C-41F6D0945C1D}" srcOrd="0" destOrd="0" presId="urn:microsoft.com/office/officeart/2005/8/layout/bProcess3"/>
    <dgm:cxn modelId="{7DBE8141-C2BA-4133-867D-1BA03560842B}" type="presParOf" srcId="{AAE8F490-96DB-4BF4-ADC1-4B1AD0EF2AA5}" destId="{97B5C5A3-1ADE-476C-B9B3-FF56EB629865}" srcOrd="2" destOrd="0" presId="urn:microsoft.com/office/officeart/2005/8/layout/bProcess3"/>
    <dgm:cxn modelId="{F5A5EB3E-6C53-478D-A088-B5BA885CE676}" type="presParOf" srcId="{AAE8F490-96DB-4BF4-ADC1-4B1AD0EF2AA5}" destId="{706B251F-33C4-4CA2-BAEF-606606B5F1B0}" srcOrd="3" destOrd="0" presId="urn:microsoft.com/office/officeart/2005/8/layout/bProcess3"/>
    <dgm:cxn modelId="{3F748E7A-CA1E-4661-A249-D0C25FF047DC}" type="presParOf" srcId="{706B251F-33C4-4CA2-BAEF-606606B5F1B0}" destId="{597FDFF3-F563-47BC-B618-544EEBCA44CB}" srcOrd="0" destOrd="0" presId="urn:microsoft.com/office/officeart/2005/8/layout/bProcess3"/>
    <dgm:cxn modelId="{C382D2BB-F9D3-41AB-AF7F-500A367F10A8}" type="presParOf" srcId="{AAE8F490-96DB-4BF4-ADC1-4B1AD0EF2AA5}" destId="{3F280968-7774-49F5-BCCB-78FA36D1FD2A}" srcOrd="4" destOrd="0" presId="urn:microsoft.com/office/officeart/2005/8/layout/bProcess3"/>
    <dgm:cxn modelId="{CBE8C366-5A08-41C1-B59A-1A05D7848C89}" type="presParOf" srcId="{AAE8F490-96DB-4BF4-ADC1-4B1AD0EF2AA5}" destId="{46BA1310-6730-4B94-AAF8-2ADF2A78ED96}" srcOrd="5" destOrd="0" presId="urn:microsoft.com/office/officeart/2005/8/layout/bProcess3"/>
    <dgm:cxn modelId="{4F81DFE2-D914-485D-B81C-56B89C5D32ED}" type="presParOf" srcId="{46BA1310-6730-4B94-AAF8-2ADF2A78ED96}" destId="{E3BEA950-2A63-440E-8C17-7E22ECC21CC1}" srcOrd="0" destOrd="0" presId="urn:microsoft.com/office/officeart/2005/8/layout/bProcess3"/>
    <dgm:cxn modelId="{D4EAB3ED-327E-4B21-8197-486D1D6E4225}" type="presParOf" srcId="{AAE8F490-96DB-4BF4-ADC1-4B1AD0EF2AA5}" destId="{A5061373-ED24-4D53-9A0D-39FBEA1C3614}" srcOrd="6" destOrd="0" presId="urn:microsoft.com/office/officeart/2005/8/layout/bProcess3"/>
    <dgm:cxn modelId="{7C541007-1046-4BCF-98E8-8D215AE2C0A1}" type="presParOf" srcId="{AAE8F490-96DB-4BF4-ADC1-4B1AD0EF2AA5}" destId="{1C753AC2-E951-4300-9629-4FB48D5E653B}" srcOrd="7" destOrd="0" presId="urn:microsoft.com/office/officeart/2005/8/layout/bProcess3"/>
    <dgm:cxn modelId="{106B5CC8-0300-4474-9F74-89C4DD90112B}" type="presParOf" srcId="{1C753AC2-E951-4300-9629-4FB48D5E653B}" destId="{66C8B17A-2832-46E5-957F-8FE27CBBE023}" srcOrd="0" destOrd="0" presId="urn:microsoft.com/office/officeart/2005/8/layout/bProcess3"/>
    <dgm:cxn modelId="{1194128B-DDFF-416A-9D10-10A759797FE1}" type="presParOf" srcId="{AAE8F490-96DB-4BF4-ADC1-4B1AD0EF2AA5}" destId="{2BBAAC6E-D4E0-4548-B76C-001AB74A18AF}" srcOrd="8"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7A19217-44D5-4D20-92AC-3F161B2986E9}"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GB"/>
        </a:p>
      </dgm:t>
    </dgm:pt>
    <dgm:pt modelId="{7284FEBC-F96A-4A7E-B542-E741E06BD7FD}">
      <dgm:prSet phldrT="[Text]" phldr="1"/>
      <dgm:spPr>
        <a:solidFill>
          <a:schemeClr val="tx2">
            <a:lumMod val="60000"/>
            <a:lumOff val="40000"/>
          </a:schemeClr>
        </a:solidFill>
        <a:ln>
          <a:solidFill>
            <a:schemeClr val="tx1"/>
          </a:solidFill>
        </a:ln>
      </dgm:spPr>
      <dgm:t>
        <a:bodyPr/>
        <a:lstStyle/>
        <a:p>
          <a:endParaRPr lang="en-GB" dirty="0"/>
        </a:p>
      </dgm:t>
    </dgm:pt>
    <dgm:pt modelId="{EFCD86D7-E8FE-451A-B2F4-F9FD459264B9}" type="parTrans" cxnId="{507C060D-21A6-4073-8AC9-84993E4DD6C4}">
      <dgm:prSet/>
      <dgm:spPr/>
      <dgm:t>
        <a:bodyPr/>
        <a:lstStyle/>
        <a:p>
          <a:endParaRPr lang="en-GB"/>
        </a:p>
      </dgm:t>
    </dgm:pt>
    <dgm:pt modelId="{2EAD2D45-D050-46C6-B6C8-BABF1DBE8603}" type="sibTrans" cxnId="{507C060D-21A6-4073-8AC9-84993E4DD6C4}">
      <dgm:prSet/>
      <dgm:spPr/>
      <dgm:t>
        <a:bodyPr/>
        <a:lstStyle/>
        <a:p>
          <a:endParaRPr lang="en-GB"/>
        </a:p>
      </dgm:t>
    </dgm:pt>
    <dgm:pt modelId="{39CFCB3C-7CD8-4AC0-B1E1-EA3E615B9627}">
      <dgm:prSet phldrT="[Text]" custT="1"/>
      <dgm:spPr>
        <a:solidFill>
          <a:schemeClr val="tx2">
            <a:lumMod val="60000"/>
            <a:lumOff val="40000"/>
          </a:schemeClr>
        </a:solidFill>
      </dgm:spPr>
      <dgm:t>
        <a:bodyPr/>
        <a:lstStyle/>
        <a:p>
          <a:r>
            <a:rPr lang="en-GB" sz="2400" dirty="0">
              <a:solidFill>
                <a:schemeClr val="tx1"/>
              </a:solidFill>
            </a:rPr>
            <a:t>A list of agreed community resolutions are agreed by the Chief Constable</a:t>
          </a:r>
        </a:p>
      </dgm:t>
    </dgm:pt>
    <dgm:pt modelId="{B5D3987F-D38A-4A55-93A4-55D61BDAC0D4}" type="parTrans" cxnId="{262A572F-F948-403D-8853-B4D4DED862DA}">
      <dgm:prSet/>
      <dgm:spPr/>
      <dgm:t>
        <a:bodyPr/>
        <a:lstStyle/>
        <a:p>
          <a:endParaRPr lang="en-GB"/>
        </a:p>
      </dgm:t>
    </dgm:pt>
    <dgm:pt modelId="{90378545-DFBB-443C-BF2C-D02B938F7463}" type="sibTrans" cxnId="{262A572F-F948-403D-8853-B4D4DED862DA}">
      <dgm:prSet/>
      <dgm:spPr/>
      <dgm:t>
        <a:bodyPr/>
        <a:lstStyle/>
        <a:p>
          <a:endParaRPr lang="en-GB"/>
        </a:p>
      </dgm:t>
    </dgm:pt>
    <dgm:pt modelId="{13C5A25B-6E7F-4D01-9409-E025A6751440}">
      <dgm:prSet phldrT="[Text]" phldr="1"/>
      <dgm:spPr>
        <a:solidFill>
          <a:schemeClr val="tx2">
            <a:lumMod val="40000"/>
            <a:lumOff val="60000"/>
          </a:schemeClr>
        </a:solidFill>
        <a:ln>
          <a:solidFill>
            <a:schemeClr val="tx1"/>
          </a:solidFill>
        </a:ln>
      </dgm:spPr>
      <dgm:t>
        <a:bodyPr/>
        <a:lstStyle/>
        <a:p>
          <a:endParaRPr lang="en-GB"/>
        </a:p>
      </dgm:t>
    </dgm:pt>
    <dgm:pt modelId="{E32EC682-BEB8-40B1-8D49-D59CE8063CE1}" type="parTrans" cxnId="{188CFD91-1963-46D2-8657-B1EEA1D91A52}">
      <dgm:prSet/>
      <dgm:spPr/>
      <dgm:t>
        <a:bodyPr/>
        <a:lstStyle/>
        <a:p>
          <a:endParaRPr lang="en-GB"/>
        </a:p>
      </dgm:t>
    </dgm:pt>
    <dgm:pt modelId="{60342920-119E-49AC-9961-76B10DE2F24E}" type="sibTrans" cxnId="{188CFD91-1963-46D2-8657-B1EEA1D91A52}">
      <dgm:prSet/>
      <dgm:spPr/>
      <dgm:t>
        <a:bodyPr/>
        <a:lstStyle/>
        <a:p>
          <a:endParaRPr lang="en-GB"/>
        </a:p>
      </dgm:t>
    </dgm:pt>
    <dgm:pt modelId="{24C0A999-8905-4015-8D6F-BE71E5A777E6}">
      <dgm:prSet phldrT="[Text]" custT="1"/>
      <dgm:spPr/>
      <dgm:t>
        <a:bodyPr/>
        <a:lstStyle/>
        <a:p>
          <a:r>
            <a:rPr lang="en-GB" sz="2400" dirty="0">
              <a:solidFill>
                <a:schemeClr val="tx1"/>
              </a:solidFill>
            </a:rPr>
            <a:t>These are presented to the victim to ‘choose’ a remedy</a:t>
          </a:r>
        </a:p>
      </dgm:t>
    </dgm:pt>
    <dgm:pt modelId="{AFA73C31-3F79-4E7A-A283-12DFEB012581}" type="parTrans" cxnId="{7AC5D727-66F3-43C8-A42E-DCE3D043E490}">
      <dgm:prSet/>
      <dgm:spPr/>
      <dgm:t>
        <a:bodyPr/>
        <a:lstStyle/>
        <a:p>
          <a:endParaRPr lang="en-GB"/>
        </a:p>
      </dgm:t>
    </dgm:pt>
    <dgm:pt modelId="{2F67A777-6B22-4625-BB97-F54560B1A73A}" type="sibTrans" cxnId="{7AC5D727-66F3-43C8-A42E-DCE3D043E490}">
      <dgm:prSet/>
      <dgm:spPr/>
      <dgm:t>
        <a:bodyPr/>
        <a:lstStyle/>
        <a:p>
          <a:endParaRPr lang="en-GB"/>
        </a:p>
      </dgm:t>
    </dgm:pt>
    <dgm:pt modelId="{92601EB5-58CC-470E-8317-31536B841BA2}">
      <dgm:prSet phldrT="[Text]" phldr="1"/>
      <dgm:spPr>
        <a:solidFill>
          <a:schemeClr val="tx2">
            <a:lumMod val="20000"/>
            <a:lumOff val="80000"/>
          </a:schemeClr>
        </a:solidFill>
        <a:ln>
          <a:solidFill>
            <a:schemeClr val="tx1"/>
          </a:solidFill>
        </a:ln>
      </dgm:spPr>
      <dgm:t>
        <a:bodyPr/>
        <a:lstStyle/>
        <a:p>
          <a:endParaRPr lang="en-GB"/>
        </a:p>
      </dgm:t>
    </dgm:pt>
    <dgm:pt modelId="{C5782AC5-AF38-4F5C-BE0C-AC58EECB44EA}" type="parTrans" cxnId="{F6B04818-E251-4288-B0BE-6E62F2DFD421}">
      <dgm:prSet/>
      <dgm:spPr/>
      <dgm:t>
        <a:bodyPr/>
        <a:lstStyle/>
        <a:p>
          <a:endParaRPr lang="en-GB"/>
        </a:p>
      </dgm:t>
    </dgm:pt>
    <dgm:pt modelId="{7C0A3CE0-9C98-42CA-B7D7-9F20556C6E9E}" type="sibTrans" cxnId="{F6B04818-E251-4288-B0BE-6E62F2DFD421}">
      <dgm:prSet/>
      <dgm:spPr/>
      <dgm:t>
        <a:bodyPr/>
        <a:lstStyle/>
        <a:p>
          <a:endParaRPr lang="en-GB"/>
        </a:p>
      </dgm:t>
    </dgm:pt>
    <dgm:pt modelId="{239F9EC6-D4E9-4D48-B69B-65A32D49EB5E}">
      <dgm:prSet phldrT="[Text]" custT="1"/>
      <dgm:spPr/>
      <dgm:t>
        <a:bodyPr/>
        <a:lstStyle/>
        <a:p>
          <a:r>
            <a:rPr lang="en-GB" sz="2400" dirty="0">
              <a:solidFill>
                <a:schemeClr val="tx1"/>
              </a:solidFill>
            </a:rPr>
            <a:t>Gives victims of low level crime &amp; ASB a say in the punishment of the perpetrator out of court</a:t>
          </a:r>
        </a:p>
      </dgm:t>
    </dgm:pt>
    <dgm:pt modelId="{6F6CC412-CFEB-4E90-9528-055554534BBC}" type="parTrans" cxnId="{D3200D8D-9929-4E3F-AA0C-C156F6659FA4}">
      <dgm:prSet/>
      <dgm:spPr/>
      <dgm:t>
        <a:bodyPr/>
        <a:lstStyle/>
        <a:p>
          <a:endParaRPr lang="en-GB"/>
        </a:p>
      </dgm:t>
    </dgm:pt>
    <dgm:pt modelId="{B2810A8F-50FD-4248-8E11-D635AF4138B3}" type="sibTrans" cxnId="{D3200D8D-9929-4E3F-AA0C-C156F6659FA4}">
      <dgm:prSet/>
      <dgm:spPr/>
      <dgm:t>
        <a:bodyPr/>
        <a:lstStyle/>
        <a:p>
          <a:endParaRPr lang="en-GB"/>
        </a:p>
      </dgm:t>
    </dgm:pt>
    <dgm:pt modelId="{512FDF16-EE7E-4BBB-9BBE-630EB95A496B}" type="pres">
      <dgm:prSet presAssocID="{37A19217-44D5-4D20-92AC-3F161B2986E9}" presName="Name0" presStyleCnt="0">
        <dgm:presLayoutVars>
          <dgm:dir/>
          <dgm:animLvl val="lvl"/>
          <dgm:resizeHandles val="exact"/>
        </dgm:presLayoutVars>
      </dgm:prSet>
      <dgm:spPr/>
    </dgm:pt>
    <dgm:pt modelId="{C67F97B0-439C-4102-AE34-1E89646B9036}" type="pres">
      <dgm:prSet presAssocID="{7284FEBC-F96A-4A7E-B542-E741E06BD7FD}" presName="compositeNode" presStyleCnt="0">
        <dgm:presLayoutVars>
          <dgm:bulletEnabled val="1"/>
        </dgm:presLayoutVars>
      </dgm:prSet>
      <dgm:spPr/>
    </dgm:pt>
    <dgm:pt modelId="{15F165A1-48EE-4904-918E-66D55262DBD3}" type="pres">
      <dgm:prSet presAssocID="{7284FEBC-F96A-4A7E-B542-E741E06BD7FD}" presName="bgRect" presStyleLbl="node1" presStyleIdx="0" presStyleCnt="3"/>
      <dgm:spPr/>
    </dgm:pt>
    <dgm:pt modelId="{57E75E3D-43E2-4B7D-BBA2-35F2794F1B35}" type="pres">
      <dgm:prSet presAssocID="{7284FEBC-F96A-4A7E-B542-E741E06BD7FD}" presName="parentNode" presStyleLbl="node1" presStyleIdx="0" presStyleCnt="3">
        <dgm:presLayoutVars>
          <dgm:chMax val="0"/>
          <dgm:bulletEnabled val="1"/>
        </dgm:presLayoutVars>
      </dgm:prSet>
      <dgm:spPr/>
    </dgm:pt>
    <dgm:pt modelId="{CBD976F5-275F-4FFD-AA49-F77BC166FEFD}" type="pres">
      <dgm:prSet presAssocID="{7284FEBC-F96A-4A7E-B542-E741E06BD7FD}" presName="childNode" presStyleLbl="node1" presStyleIdx="0" presStyleCnt="3">
        <dgm:presLayoutVars>
          <dgm:bulletEnabled val="1"/>
        </dgm:presLayoutVars>
      </dgm:prSet>
      <dgm:spPr/>
    </dgm:pt>
    <dgm:pt modelId="{5476D621-607C-4F85-ACFD-8605C6D69B72}" type="pres">
      <dgm:prSet presAssocID="{2EAD2D45-D050-46C6-B6C8-BABF1DBE8603}" presName="hSp" presStyleCnt="0"/>
      <dgm:spPr/>
    </dgm:pt>
    <dgm:pt modelId="{287039F1-C138-464C-A70D-AB477FB296CC}" type="pres">
      <dgm:prSet presAssocID="{2EAD2D45-D050-46C6-B6C8-BABF1DBE8603}" presName="vProcSp" presStyleCnt="0"/>
      <dgm:spPr/>
    </dgm:pt>
    <dgm:pt modelId="{F982425F-67C9-4A95-B3A0-1F37BC084024}" type="pres">
      <dgm:prSet presAssocID="{2EAD2D45-D050-46C6-B6C8-BABF1DBE8603}" presName="vSp1" presStyleCnt="0"/>
      <dgm:spPr/>
    </dgm:pt>
    <dgm:pt modelId="{D069D6E7-E0C7-47DE-A634-DE6D6224A993}" type="pres">
      <dgm:prSet presAssocID="{2EAD2D45-D050-46C6-B6C8-BABF1DBE8603}" presName="simulatedConn" presStyleLbl="solidFgAcc1" presStyleIdx="0" presStyleCnt="2"/>
      <dgm:spPr>
        <a:solidFill>
          <a:schemeClr val="accent1">
            <a:lumMod val="50000"/>
          </a:schemeClr>
        </a:solidFill>
        <a:ln>
          <a:solidFill>
            <a:schemeClr val="tx1"/>
          </a:solidFill>
        </a:ln>
      </dgm:spPr>
    </dgm:pt>
    <dgm:pt modelId="{5E218F08-51F9-437A-B085-B5F795B365F0}" type="pres">
      <dgm:prSet presAssocID="{2EAD2D45-D050-46C6-B6C8-BABF1DBE8603}" presName="vSp2" presStyleCnt="0"/>
      <dgm:spPr/>
    </dgm:pt>
    <dgm:pt modelId="{E6AA539D-3DFE-4F93-9355-C5F57C99DA95}" type="pres">
      <dgm:prSet presAssocID="{2EAD2D45-D050-46C6-B6C8-BABF1DBE8603}" presName="sibTrans" presStyleCnt="0"/>
      <dgm:spPr/>
    </dgm:pt>
    <dgm:pt modelId="{940C7935-42C3-4256-9AEB-20FFAF951AAB}" type="pres">
      <dgm:prSet presAssocID="{13C5A25B-6E7F-4D01-9409-E025A6751440}" presName="compositeNode" presStyleCnt="0">
        <dgm:presLayoutVars>
          <dgm:bulletEnabled val="1"/>
        </dgm:presLayoutVars>
      </dgm:prSet>
      <dgm:spPr/>
    </dgm:pt>
    <dgm:pt modelId="{0B121ECC-B06A-4FE5-A916-B6EFA3205C36}" type="pres">
      <dgm:prSet presAssocID="{13C5A25B-6E7F-4D01-9409-E025A6751440}" presName="bgRect" presStyleLbl="node1" presStyleIdx="1" presStyleCnt="3"/>
      <dgm:spPr/>
    </dgm:pt>
    <dgm:pt modelId="{1A2D8518-D61C-4C83-9AE5-95965231DE33}" type="pres">
      <dgm:prSet presAssocID="{13C5A25B-6E7F-4D01-9409-E025A6751440}" presName="parentNode" presStyleLbl="node1" presStyleIdx="1" presStyleCnt="3">
        <dgm:presLayoutVars>
          <dgm:chMax val="0"/>
          <dgm:bulletEnabled val="1"/>
        </dgm:presLayoutVars>
      </dgm:prSet>
      <dgm:spPr/>
    </dgm:pt>
    <dgm:pt modelId="{E8100C93-24CA-4828-B08A-D98D52CCB3A9}" type="pres">
      <dgm:prSet presAssocID="{13C5A25B-6E7F-4D01-9409-E025A6751440}" presName="childNode" presStyleLbl="node1" presStyleIdx="1" presStyleCnt="3">
        <dgm:presLayoutVars>
          <dgm:bulletEnabled val="1"/>
        </dgm:presLayoutVars>
      </dgm:prSet>
      <dgm:spPr/>
    </dgm:pt>
    <dgm:pt modelId="{1EBB5BA4-D19E-4D37-BC17-D51C44567902}" type="pres">
      <dgm:prSet presAssocID="{60342920-119E-49AC-9961-76B10DE2F24E}" presName="hSp" presStyleCnt="0"/>
      <dgm:spPr/>
    </dgm:pt>
    <dgm:pt modelId="{CF0154B5-F287-4DB3-BF75-510E4AE1999E}" type="pres">
      <dgm:prSet presAssocID="{60342920-119E-49AC-9961-76B10DE2F24E}" presName="vProcSp" presStyleCnt="0"/>
      <dgm:spPr/>
    </dgm:pt>
    <dgm:pt modelId="{E3556389-701D-41B1-A492-3195C94CDAA5}" type="pres">
      <dgm:prSet presAssocID="{60342920-119E-49AC-9961-76B10DE2F24E}" presName="vSp1" presStyleCnt="0"/>
      <dgm:spPr/>
    </dgm:pt>
    <dgm:pt modelId="{E76E6C83-0193-403F-A43C-60299C6440D2}" type="pres">
      <dgm:prSet presAssocID="{60342920-119E-49AC-9961-76B10DE2F24E}" presName="simulatedConn" presStyleLbl="solidFgAcc1" presStyleIdx="1" presStyleCnt="2"/>
      <dgm:spPr>
        <a:solidFill>
          <a:schemeClr val="accent1">
            <a:lumMod val="50000"/>
          </a:schemeClr>
        </a:solidFill>
        <a:ln>
          <a:solidFill>
            <a:schemeClr val="tx1"/>
          </a:solidFill>
        </a:ln>
      </dgm:spPr>
    </dgm:pt>
    <dgm:pt modelId="{3AD35AD7-8E7C-4711-988E-CB13986D5DEE}" type="pres">
      <dgm:prSet presAssocID="{60342920-119E-49AC-9961-76B10DE2F24E}" presName="vSp2" presStyleCnt="0"/>
      <dgm:spPr/>
    </dgm:pt>
    <dgm:pt modelId="{D9B88B7D-0760-4995-B9E7-631365740857}" type="pres">
      <dgm:prSet presAssocID="{60342920-119E-49AC-9961-76B10DE2F24E}" presName="sibTrans" presStyleCnt="0"/>
      <dgm:spPr/>
    </dgm:pt>
    <dgm:pt modelId="{8218AC3F-A2FE-49E2-87B8-1E4839F52488}" type="pres">
      <dgm:prSet presAssocID="{92601EB5-58CC-470E-8317-31536B841BA2}" presName="compositeNode" presStyleCnt="0">
        <dgm:presLayoutVars>
          <dgm:bulletEnabled val="1"/>
        </dgm:presLayoutVars>
      </dgm:prSet>
      <dgm:spPr/>
    </dgm:pt>
    <dgm:pt modelId="{96ECDE1F-9547-4516-A447-24CE77648F88}" type="pres">
      <dgm:prSet presAssocID="{92601EB5-58CC-470E-8317-31536B841BA2}" presName="bgRect" presStyleLbl="node1" presStyleIdx="2" presStyleCnt="3"/>
      <dgm:spPr/>
    </dgm:pt>
    <dgm:pt modelId="{591F0EA9-63F6-4030-9B53-A2E4371976A3}" type="pres">
      <dgm:prSet presAssocID="{92601EB5-58CC-470E-8317-31536B841BA2}" presName="parentNode" presStyleLbl="node1" presStyleIdx="2" presStyleCnt="3">
        <dgm:presLayoutVars>
          <dgm:chMax val="0"/>
          <dgm:bulletEnabled val="1"/>
        </dgm:presLayoutVars>
      </dgm:prSet>
      <dgm:spPr/>
    </dgm:pt>
    <dgm:pt modelId="{37C0395A-375D-4AEA-881B-4C1B7532FBE6}" type="pres">
      <dgm:prSet presAssocID="{92601EB5-58CC-470E-8317-31536B841BA2}" presName="childNode" presStyleLbl="node1" presStyleIdx="2" presStyleCnt="3">
        <dgm:presLayoutVars>
          <dgm:bulletEnabled val="1"/>
        </dgm:presLayoutVars>
      </dgm:prSet>
      <dgm:spPr/>
    </dgm:pt>
  </dgm:ptLst>
  <dgm:cxnLst>
    <dgm:cxn modelId="{30B11403-A756-4ECE-BDF5-8F1765FE8950}" type="presOf" srcId="{7284FEBC-F96A-4A7E-B542-E741E06BD7FD}" destId="{15F165A1-48EE-4904-918E-66D55262DBD3}" srcOrd="0" destOrd="0" presId="urn:microsoft.com/office/officeart/2005/8/layout/hProcess7"/>
    <dgm:cxn modelId="{507C060D-21A6-4073-8AC9-84993E4DD6C4}" srcId="{37A19217-44D5-4D20-92AC-3F161B2986E9}" destId="{7284FEBC-F96A-4A7E-B542-E741E06BD7FD}" srcOrd="0" destOrd="0" parTransId="{EFCD86D7-E8FE-451A-B2F4-F9FD459264B9}" sibTransId="{2EAD2D45-D050-46C6-B6C8-BABF1DBE8603}"/>
    <dgm:cxn modelId="{5A64310E-2A12-458D-8C46-E8C48EE19822}" type="presOf" srcId="{239F9EC6-D4E9-4D48-B69B-65A32D49EB5E}" destId="{37C0395A-375D-4AEA-881B-4C1B7532FBE6}" srcOrd="0" destOrd="0" presId="urn:microsoft.com/office/officeart/2005/8/layout/hProcess7"/>
    <dgm:cxn modelId="{F6B04818-E251-4288-B0BE-6E62F2DFD421}" srcId="{37A19217-44D5-4D20-92AC-3F161B2986E9}" destId="{92601EB5-58CC-470E-8317-31536B841BA2}" srcOrd="2" destOrd="0" parTransId="{C5782AC5-AF38-4F5C-BE0C-AC58EECB44EA}" sibTransId="{7C0A3CE0-9C98-42CA-B7D7-9F20556C6E9E}"/>
    <dgm:cxn modelId="{CF9B8025-AA19-4EA2-BDB3-27255B88C61F}" type="presOf" srcId="{13C5A25B-6E7F-4D01-9409-E025A6751440}" destId="{0B121ECC-B06A-4FE5-A916-B6EFA3205C36}" srcOrd="0" destOrd="0" presId="urn:microsoft.com/office/officeart/2005/8/layout/hProcess7"/>
    <dgm:cxn modelId="{7AC5D727-66F3-43C8-A42E-DCE3D043E490}" srcId="{13C5A25B-6E7F-4D01-9409-E025A6751440}" destId="{24C0A999-8905-4015-8D6F-BE71E5A777E6}" srcOrd="0" destOrd="0" parTransId="{AFA73C31-3F79-4E7A-A283-12DFEB012581}" sibTransId="{2F67A777-6B22-4625-BB97-F54560B1A73A}"/>
    <dgm:cxn modelId="{262A572F-F948-403D-8853-B4D4DED862DA}" srcId="{7284FEBC-F96A-4A7E-B542-E741E06BD7FD}" destId="{39CFCB3C-7CD8-4AC0-B1E1-EA3E615B9627}" srcOrd="0" destOrd="0" parTransId="{B5D3987F-D38A-4A55-93A4-55D61BDAC0D4}" sibTransId="{90378545-DFBB-443C-BF2C-D02B938F7463}"/>
    <dgm:cxn modelId="{B7998330-79ED-4855-8524-9B0BA5A1B911}" type="presOf" srcId="{92601EB5-58CC-470E-8317-31536B841BA2}" destId="{591F0EA9-63F6-4030-9B53-A2E4371976A3}" srcOrd="1" destOrd="0" presId="urn:microsoft.com/office/officeart/2005/8/layout/hProcess7"/>
    <dgm:cxn modelId="{FE158E3F-B0B1-4881-865B-F81707D3DBDD}" type="presOf" srcId="{7284FEBC-F96A-4A7E-B542-E741E06BD7FD}" destId="{57E75E3D-43E2-4B7D-BBA2-35F2794F1B35}" srcOrd="1" destOrd="0" presId="urn:microsoft.com/office/officeart/2005/8/layout/hProcess7"/>
    <dgm:cxn modelId="{8DECFA6B-60F6-4B0D-A561-DB27141BAC40}" type="presOf" srcId="{24C0A999-8905-4015-8D6F-BE71E5A777E6}" destId="{E8100C93-24CA-4828-B08A-D98D52CCB3A9}" srcOrd="0" destOrd="0" presId="urn:microsoft.com/office/officeart/2005/8/layout/hProcess7"/>
    <dgm:cxn modelId="{D3200D8D-9929-4E3F-AA0C-C156F6659FA4}" srcId="{92601EB5-58CC-470E-8317-31536B841BA2}" destId="{239F9EC6-D4E9-4D48-B69B-65A32D49EB5E}" srcOrd="0" destOrd="0" parTransId="{6F6CC412-CFEB-4E90-9528-055554534BBC}" sibTransId="{B2810A8F-50FD-4248-8E11-D635AF4138B3}"/>
    <dgm:cxn modelId="{188CFD91-1963-46D2-8657-B1EEA1D91A52}" srcId="{37A19217-44D5-4D20-92AC-3F161B2986E9}" destId="{13C5A25B-6E7F-4D01-9409-E025A6751440}" srcOrd="1" destOrd="0" parTransId="{E32EC682-BEB8-40B1-8D49-D59CE8063CE1}" sibTransId="{60342920-119E-49AC-9961-76B10DE2F24E}"/>
    <dgm:cxn modelId="{3EA114DD-4A7A-4C03-A5E8-4C404905D78C}" type="presOf" srcId="{39CFCB3C-7CD8-4AC0-B1E1-EA3E615B9627}" destId="{CBD976F5-275F-4FFD-AA49-F77BC166FEFD}" srcOrd="0" destOrd="0" presId="urn:microsoft.com/office/officeart/2005/8/layout/hProcess7"/>
    <dgm:cxn modelId="{1CF13AF6-7A62-4AEE-A79A-176547D90B59}" type="presOf" srcId="{37A19217-44D5-4D20-92AC-3F161B2986E9}" destId="{512FDF16-EE7E-4BBB-9BBE-630EB95A496B}" srcOrd="0" destOrd="0" presId="urn:microsoft.com/office/officeart/2005/8/layout/hProcess7"/>
    <dgm:cxn modelId="{B86A67FC-97D1-4C35-ABC7-79F8CB376302}" type="presOf" srcId="{92601EB5-58CC-470E-8317-31536B841BA2}" destId="{96ECDE1F-9547-4516-A447-24CE77648F88}" srcOrd="0" destOrd="0" presId="urn:microsoft.com/office/officeart/2005/8/layout/hProcess7"/>
    <dgm:cxn modelId="{AC5D19FE-B71C-447D-9F24-970BDDF279C6}" type="presOf" srcId="{13C5A25B-6E7F-4D01-9409-E025A6751440}" destId="{1A2D8518-D61C-4C83-9AE5-95965231DE33}" srcOrd="1" destOrd="0" presId="urn:microsoft.com/office/officeart/2005/8/layout/hProcess7"/>
    <dgm:cxn modelId="{65F75046-B47B-4FF3-B2AC-51915947D178}" type="presParOf" srcId="{512FDF16-EE7E-4BBB-9BBE-630EB95A496B}" destId="{C67F97B0-439C-4102-AE34-1E89646B9036}" srcOrd="0" destOrd="0" presId="urn:microsoft.com/office/officeart/2005/8/layout/hProcess7"/>
    <dgm:cxn modelId="{24A6666E-F553-4227-BA40-788814205AD5}" type="presParOf" srcId="{C67F97B0-439C-4102-AE34-1E89646B9036}" destId="{15F165A1-48EE-4904-918E-66D55262DBD3}" srcOrd="0" destOrd="0" presId="urn:microsoft.com/office/officeart/2005/8/layout/hProcess7"/>
    <dgm:cxn modelId="{1E4E9D48-C18F-45A7-9188-768139130195}" type="presParOf" srcId="{C67F97B0-439C-4102-AE34-1E89646B9036}" destId="{57E75E3D-43E2-4B7D-BBA2-35F2794F1B35}" srcOrd="1" destOrd="0" presId="urn:microsoft.com/office/officeart/2005/8/layout/hProcess7"/>
    <dgm:cxn modelId="{2A4BA194-AB56-4AB8-B9C9-A5C6582BBCF1}" type="presParOf" srcId="{C67F97B0-439C-4102-AE34-1E89646B9036}" destId="{CBD976F5-275F-4FFD-AA49-F77BC166FEFD}" srcOrd="2" destOrd="0" presId="urn:microsoft.com/office/officeart/2005/8/layout/hProcess7"/>
    <dgm:cxn modelId="{0FA6550D-1C63-4929-9B89-CCF599E8DCC0}" type="presParOf" srcId="{512FDF16-EE7E-4BBB-9BBE-630EB95A496B}" destId="{5476D621-607C-4F85-ACFD-8605C6D69B72}" srcOrd="1" destOrd="0" presId="urn:microsoft.com/office/officeart/2005/8/layout/hProcess7"/>
    <dgm:cxn modelId="{EF80C04D-BBA2-443E-B540-6825918B3EF4}" type="presParOf" srcId="{512FDF16-EE7E-4BBB-9BBE-630EB95A496B}" destId="{287039F1-C138-464C-A70D-AB477FB296CC}" srcOrd="2" destOrd="0" presId="urn:microsoft.com/office/officeart/2005/8/layout/hProcess7"/>
    <dgm:cxn modelId="{80A153D1-E6C6-4EB1-8E8C-AB27444E4ED0}" type="presParOf" srcId="{287039F1-C138-464C-A70D-AB477FB296CC}" destId="{F982425F-67C9-4A95-B3A0-1F37BC084024}" srcOrd="0" destOrd="0" presId="urn:microsoft.com/office/officeart/2005/8/layout/hProcess7"/>
    <dgm:cxn modelId="{514B94E6-6BC8-407C-9B25-EC5C9351013F}" type="presParOf" srcId="{287039F1-C138-464C-A70D-AB477FB296CC}" destId="{D069D6E7-E0C7-47DE-A634-DE6D6224A993}" srcOrd="1" destOrd="0" presId="urn:microsoft.com/office/officeart/2005/8/layout/hProcess7"/>
    <dgm:cxn modelId="{94569975-D101-4BCA-BF95-F8A482B5491E}" type="presParOf" srcId="{287039F1-C138-464C-A70D-AB477FB296CC}" destId="{5E218F08-51F9-437A-B085-B5F795B365F0}" srcOrd="2" destOrd="0" presId="urn:microsoft.com/office/officeart/2005/8/layout/hProcess7"/>
    <dgm:cxn modelId="{6754BB93-A986-4A5D-B2BE-7C84DC3C477B}" type="presParOf" srcId="{512FDF16-EE7E-4BBB-9BBE-630EB95A496B}" destId="{E6AA539D-3DFE-4F93-9355-C5F57C99DA95}" srcOrd="3" destOrd="0" presId="urn:microsoft.com/office/officeart/2005/8/layout/hProcess7"/>
    <dgm:cxn modelId="{10503B94-49BD-448E-8F12-1A652858F31A}" type="presParOf" srcId="{512FDF16-EE7E-4BBB-9BBE-630EB95A496B}" destId="{940C7935-42C3-4256-9AEB-20FFAF951AAB}" srcOrd="4" destOrd="0" presId="urn:microsoft.com/office/officeart/2005/8/layout/hProcess7"/>
    <dgm:cxn modelId="{B3D4FEFA-58B2-4286-8037-E234201B0D90}" type="presParOf" srcId="{940C7935-42C3-4256-9AEB-20FFAF951AAB}" destId="{0B121ECC-B06A-4FE5-A916-B6EFA3205C36}" srcOrd="0" destOrd="0" presId="urn:microsoft.com/office/officeart/2005/8/layout/hProcess7"/>
    <dgm:cxn modelId="{6DBFB0A7-C175-486C-B69D-C3B387061AEE}" type="presParOf" srcId="{940C7935-42C3-4256-9AEB-20FFAF951AAB}" destId="{1A2D8518-D61C-4C83-9AE5-95965231DE33}" srcOrd="1" destOrd="0" presId="urn:microsoft.com/office/officeart/2005/8/layout/hProcess7"/>
    <dgm:cxn modelId="{035B617C-68A2-4E60-9B0A-9AAE9D11666C}" type="presParOf" srcId="{940C7935-42C3-4256-9AEB-20FFAF951AAB}" destId="{E8100C93-24CA-4828-B08A-D98D52CCB3A9}" srcOrd="2" destOrd="0" presId="urn:microsoft.com/office/officeart/2005/8/layout/hProcess7"/>
    <dgm:cxn modelId="{914D0C75-14F5-4095-9E05-DFE73502ECE9}" type="presParOf" srcId="{512FDF16-EE7E-4BBB-9BBE-630EB95A496B}" destId="{1EBB5BA4-D19E-4D37-BC17-D51C44567902}" srcOrd="5" destOrd="0" presId="urn:microsoft.com/office/officeart/2005/8/layout/hProcess7"/>
    <dgm:cxn modelId="{1BF507D0-9B0E-49E4-B81C-DEECDB31EA99}" type="presParOf" srcId="{512FDF16-EE7E-4BBB-9BBE-630EB95A496B}" destId="{CF0154B5-F287-4DB3-BF75-510E4AE1999E}" srcOrd="6" destOrd="0" presId="urn:microsoft.com/office/officeart/2005/8/layout/hProcess7"/>
    <dgm:cxn modelId="{57D97856-66F1-49D1-BECA-53FAAED31FBF}" type="presParOf" srcId="{CF0154B5-F287-4DB3-BF75-510E4AE1999E}" destId="{E3556389-701D-41B1-A492-3195C94CDAA5}" srcOrd="0" destOrd="0" presId="urn:microsoft.com/office/officeart/2005/8/layout/hProcess7"/>
    <dgm:cxn modelId="{76ABA8AE-D30D-4208-8D59-CD335DA15EF2}" type="presParOf" srcId="{CF0154B5-F287-4DB3-BF75-510E4AE1999E}" destId="{E76E6C83-0193-403F-A43C-60299C6440D2}" srcOrd="1" destOrd="0" presId="urn:microsoft.com/office/officeart/2005/8/layout/hProcess7"/>
    <dgm:cxn modelId="{FB74D7D8-6A88-4C6C-8531-2F76391BB17E}" type="presParOf" srcId="{CF0154B5-F287-4DB3-BF75-510E4AE1999E}" destId="{3AD35AD7-8E7C-4711-988E-CB13986D5DEE}" srcOrd="2" destOrd="0" presId="urn:microsoft.com/office/officeart/2005/8/layout/hProcess7"/>
    <dgm:cxn modelId="{F79B6589-9AE1-4CF1-A2D0-4D8CBAE4D446}" type="presParOf" srcId="{512FDF16-EE7E-4BBB-9BBE-630EB95A496B}" destId="{D9B88B7D-0760-4995-B9E7-631365740857}" srcOrd="7" destOrd="0" presId="urn:microsoft.com/office/officeart/2005/8/layout/hProcess7"/>
    <dgm:cxn modelId="{94E24AA5-2533-4CC9-A11A-BAABAB149484}" type="presParOf" srcId="{512FDF16-EE7E-4BBB-9BBE-630EB95A496B}" destId="{8218AC3F-A2FE-49E2-87B8-1E4839F52488}" srcOrd="8" destOrd="0" presId="urn:microsoft.com/office/officeart/2005/8/layout/hProcess7"/>
    <dgm:cxn modelId="{0F2208AD-4BF1-4FFA-A927-6A5D4DFAC8A9}" type="presParOf" srcId="{8218AC3F-A2FE-49E2-87B8-1E4839F52488}" destId="{96ECDE1F-9547-4516-A447-24CE77648F88}" srcOrd="0" destOrd="0" presId="urn:microsoft.com/office/officeart/2005/8/layout/hProcess7"/>
    <dgm:cxn modelId="{47B1F3C6-A30E-4FA5-A27D-98F6B8D01361}" type="presParOf" srcId="{8218AC3F-A2FE-49E2-87B8-1E4839F52488}" destId="{591F0EA9-63F6-4030-9B53-A2E4371976A3}" srcOrd="1" destOrd="0" presId="urn:microsoft.com/office/officeart/2005/8/layout/hProcess7"/>
    <dgm:cxn modelId="{A3E31B66-54D2-4639-8FC1-8D8ECB6465CC}" type="presParOf" srcId="{8218AC3F-A2FE-49E2-87B8-1E4839F52488}" destId="{37C0395A-375D-4AEA-881B-4C1B7532FBE6}"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34D4745-EB61-4414-A277-E6BC8F29C2A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64CCB4B8-AAE0-463C-B51A-BE9F96BF9CA3}">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Police Officer/PCSO (designated power) – Section 35</a:t>
          </a:r>
        </a:p>
      </dgm:t>
    </dgm:pt>
    <dgm:pt modelId="{30B37A7B-1C16-4BA5-8518-18AC4DDEE43A}" type="parTrans" cxnId="{464FA312-74A7-4A55-8596-6F335385E7FB}">
      <dgm:prSet/>
      <dgm:spPr/>
      <dgm:t>
        <a:bodyPr/>
        <a:lstStyle/>
        <a:p>
          <a:endParaRPr lang="en-GB"/>
        </a:p>
      </dgm:t>
    </dgm:pt>
    <dgm:pt modelId="{9C289615-F706-4824-A85F-CE41CAAF630C}" type="sibTrans" cxnId="{464FA312-74A7-4A55-8596-6F335385E7FB}">
      <dgm:prSet/>
      <dgm:spPr/>
      <dgm:t>
        <a:bodyPr/>
        <a:lstStyle/>
        <a:p>
          <a:endParaRPr lang="en-GB"/>
        </a:p>
      </dgm:t>
    </dgm:pt>
    <dgm:pt modelId="{30DD19BF-5A05-4D9E-AAA3-62D8D6BE8C8B}">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Requires a person committing or likely to commit anti-social behaviour, crime or disorder to leave an area for up to 48hours</a:t>
          </a:r>
        </a:p>
      </dgm:t>
    </dgm:pt>
    <dgm:pt modelId="{7B9FAC98-29DE-4805-9A38-2696ED68D0D5}" type="parTrans" cxnId="{8D7FDF2B-DBA2-46FC-98CB-198C7C0CE948}">
      <dgm:prSet/>
      <dgm:spPr/>
      <dgm:t>
        <a:bodyPr/>
        <a:lstStyle/>
        <a:p>
          <a:endParaRPr lang="en-GB"/>
        </a:p>
      </dgm:t>
    </dgm:pt>
    <dgm:pt modelId="{FCD6365C-E80D-46DE-81FF-CB41F1616C1E}" type="sibTrans" cxnId="{8D7FDF2B-DBA2-46FC-98CB-198C7C0CE948}">
      <dgm:prSet/>
      <dgm:spPr/>
      <dgm:t>
        <a:bodyPr/>
        <a:lstStyle/>
        <a:p>
          <a:endParaRPr lang="en-GB"/>
        </a:p>
      </dgm:t>
    </dgm:pt>
    <dgm:pt modelId="{29656389-C339-46DF-9E55-5AB6FFD70D01}">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Power to confiscate any item related to ASB</a:t>
          </a:r>
        </a:p>
      </dgm:t>
    </dgm:pt>
    <dgm:pt modelId="{636497CD-8B05-46F4-9B23-5158F144F1F5}" type="parTrans" cxnId="{91D056DD-CB58-4160-A579-090AF20E2D0F}">
      <dgm:prSet/>
      <dgm:spPr/>
      <dgm:t>
        <a:bodyPr/>
        <a:lstStyle/>
        <a:p>
          <a:endParaRPr lang="en-GB"/>
        </a:p>
      </dgm:t>
    </dgm:pt>
    <dgm:pt modelId="{040AD429-CEF3-4640-9237-C114399E6A5C}" type="sibTrans" cxnId="{91D056DD-CB58-4160-A579-090AF20E2D0F}">
      <dgm:prSet/>
      <dgm:spPr/>
      <dgm:t>
        <a:bodyPr/>
        <a:lstStyle/>
        <a:p>
          <a:endParaRPr lang="en-GB"/>
        </a:p>
      </dgm:t>
    </dgm:pt>
    <dgm:pt modelId="{FAA1DC2E-52F0-461B-9293-92944826F081}">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Breach is a criminal offence</a:t>
          </a:r>
        </a:p>
      </dgm:t>
    </dgm:pt>
    <dgm:pt modelId="{FFCF70C4-5B20-4CDC-B9A2-DA1127242ECE}" type="parTrans" cxnId="{F0B17796-E43E-40CB-A686-13C9F132745D}">
      <dgm:prSet/>
      <dgm:spPr/>
      <dgm:t>
        <a:bodyPr/>
        <a:lstStyle/>
        <a:p>
          <a:endParaRPr lang="en-GB"/>
        </a:p>
      </dgm:t>
    </dgm:pt>
    <dgm:pt modelId="{712D1078-3D63-418A-A9E0-F17C0BF5918A}" type="sibTrans" cxnId="{F0B17796-E43E-40CB-A686-13C9F132745D}">
      <dgm:prSet/>
      <dgm:spPr/>
      <dgm:t>
        <a:bodyPr/>
        <a:lstStyle/>
        <a:p>
          <a:endParaRPr lang="en-GB"/>
        </a:p>
      </dgm:t>
    </dgm:pt>
    <dgm:pt modelId="{67F38B62-2C45-49FB-85BA-5F9194EC1F80}" type="pres">
      <dgm:prSet presAssocID="{C34D4745-EB61-4414-A277-E6BC8F29C2AA}" presName="diagram" presStyleCnt="0">
        <dgm:presLayoutVars>
          <dgm:dir/>
          <dgm:resizeHandles val="exact"/>
        </dgm:presLayoutVars>
      </dgm:prSet>
      <dgm:spPr/>
    </dgm:pt>
    <dgm:pt modelId="{ECDF53DB-CE7E-4395-B0C3-3C02E29F816E}" type="pres">
      <dgm:prSet presAssocID="{64CCB4B8-AAE0-463C-B51A-BE9F96BF9CA3}" presName="node" presStyleLbl="node1" presStyleIdx="0" presStyleCnt="4">
        <dgm:presLayoutVars>
          <dgm:bulletEnabled val="1"/>
        </dgm:presLayoutVars>
      </dgm:prSet>
      <dgm:spPr/>
    </dgm:pt>
    <dgm:pt modelId="{B20A387D-6119-4E61-84BB-5C69608A9B23}" type="pres">
      <dgm:prSet presAssocID="{9C289615-F706-4824-A85F-CE41CAAF630C}" presName="sibTrans" presStyleCnt="0"/>
      <dgm:spPr/>
    </dgm:pt>
    <dgm:pt modelId="{C0BDB579-E437-4574-BC27-5F450D426337}" type="pres">
      <dgm:prSet presAssocID="{30DD19BF-5A05-4D9E-AAA3-62D8D6BE8C8B}" presName="node" presStyleLbl="node1" presStyleIdx="1" presStyleCnt="4">
        <dgm:presLayoutVars>
          <dgm:bulletEnabled val="1"/>
        </dgm:presLayoutVars>
      </dgm:prSet>
      <dgm:spPr/>
    </dgm:pt>
    <dgm:pt modelId="{74B59541-BDA1-4547-B7F8-BEA558A43E37}" type="pres">
      <dgm:prSet presAssocID="{FCD6365C-E80D-46DE-81FF-CB41F1616C1E}" presName="sibTrans" presStyleCnt="0"/>
      <dgm:spPr/>
    </dgm:pt>
    <dgm:pt modelId="{69324636-B2F8-4A04-BCBA-B21527E19FD8}" type="pres">
      <dgm:prSet presAssocID="{29656389-C339-46DF-9E55-5AB6FFD70D01}" presName="node" presStyleLbl="node1" presStyleIdx="2" presStyleCnt="4">
        <dgm:presLayoutVars>
          <dgm:bulletEnabled val="1"/>
        </dgm:presLayoutVars>
      </dgm:prSet>
      <dgm:spPr/>
    </dgm:pt>
    <dgm:pt modelId="{797EAA42-84EC-47D3-A020-248F5572A76E}" type="pres">
      <dgm:prSet presAssocID="{040AD429-CEF3-4640-9237-C114399E6A5C}" presName="sibTrans" presStyleCnt="0"/>
      <dgm:spPr/>
    </dgm:pt>
    <dgm:pt modelId="{8B6F5EB2-F999-4847-AEF2-7AB69B7606E8}" type="pres">
      <dgm:prSet presAssocID="{FAA1DC2E-52F0-461B-9293-92944826F081}" presName="node" presStyleLbl="node1" presStyleIdx="3" presStyleCnt="4">
        <dgm:presLayoutVars>
          <dgm:bulletEnabled val="1"/>
        </dgm:presLayoutVars>
      </dgm:prSet>
      <dgm:spPr/>
    </dgm:pt>
  </dgm:ptLst>
  <dgm:cxnLst>
    <dgm:cxn modelId="{464FA312-74A7-4A55-8596-6F335385E7FB}" srcId="{C34D4745-EB61-4414-A277-E6BC8F29C2AA}" destId="{64CCB4B8-AAE0-463C-B51A-BE9F96BF9CA3}" srcOrd="0" destOrd="0" parTransId="{30B37A7B-1C16-4BA5-8518-18AC4DDEE43A}" sibTransId="{9C289615-F706-4824-A85F-CE41CAAF630C}"/>
    <dgm:cxn modelId="{40187728-CFC3-4C33-AA01-A8D3C2D4EF3D}" type="presOf" srcId="{C34D4745-EB61-4414-A277-E6BC8F29C2AA}" destId="{67F38B62-2C45-49FB-85BA-5F9194EC1F80}" srcOrd="0" destOrd="0" presId="urn:microsoft.com/office/officeart/2005/8/layout/default"/>
    <dgm:cxn modelId="{8D7FDF2B-DBA2-46FC-98CB-198C7C0CE948}" srcId="{C34D4745-EB61-4414-A277-E6BC8F29C2AA}" destId="{30DD19BF-5A05-4D9E-AAA3-62D8D6BE8C8B}" srcOrd="1" destOrd="0" parTransId="{7B9FAC98-29DE-4805-9A38-2696ED68D0D5}" sibTransId="{FCD6365C-E80D-46DE-81FF-CB41F1616C1E}"/>
    <dgm:cxn modelId="{C57BC15F-6D6F-46B4-B43E-60C7993CC622}" type="presOf" srcId="{30DD19BF-5A05-4D9E-AAA3-62D8D6BE8C8B}" destId="{C0BDB579-E437-4574-BC27-5F450D426337}" srcOrd="0" destOrd="0" presId="urn:microsoft.com/office/officeart/2005/8/layout/default"/>
    <dgm:cxn modelId="{C55C7E7D-9A8D-4239-94AC-975C6CAF5F77}" type="presOf" srcId="{64CCB4B8-AAE0-463C-B51A-BE9F96BF9CA3}" destId="{ECDF53DB-CE7E-4395-B0C3-3C02E29F816E}" srcOrd="0" destOrd="0" presId="urn:microsoft.com/office/officeart/2005/8/layout/default"/>
    <dgm:cxn modelId="{D2957C89-B052-43DC-9497-6A06F05E0755}" type="presOf" srcId="{29656389-C339-46DF-9E55-5AB6FFD70D01}" destId="{69324636-B2F8-4A04-BCBA-B21527E19FD8}" srcOrd="0" destOrd="0" presId="urn:microsoft.com/office/officeart/2005/8/layout/default"/>
    <dgm:cxn modelId="{F0B17796-E43E-40CB-A686-13C9F132745D}" srcId="{C34D4745-EB61-4414-A277-E6BC8F29C2AA}" destId="{FAA1DC2E-52F0-461B-9293-92944826F081}" srcOrd="3" destOrd="0" parTransId="{FFCF70C4-5B20-4CDC-B9A2-DA1127242ECE}" sibTransId="{712D1078-3D63-418A-A9E0-F17C0BF5918A}"/>
    <dgm:cxn modelId="{BD3229B5-4656-48E7-8047-C9715634A2F0}" type="presOf" srcId="{FAA1DC2E-52F0-461B-9293-92944826F081}" destId="{8B6F5EB2-F999-4847-AEF2-7AB69B7606E8}" srcOrd="0" destOrd="0" presId="urn:microsoft.com/office/officeart/2005/8/layout/default"/>
    <dgm:cxn modelId="{91D056DD-CB58-4160-A579-090AF20E2D0F}" srcId="{C34D4745-EB61-4414-A277-E6BC8F29C2AA}" destId="{29656389-C339-46DF-9E55-5AB6FFD70D01}" srcOrd="2" destOrd="0" parTransId="{636497CD-8B05-46F4-9B23-5158F144F1F5}" sibTransId="{040AD429-CEF3-4640-9237-C114399E6A5C}"/>
    <dgm:cxn modelId="{EFFC61BE-AD57-4BAA-AEAA-B4AC32D5629D}" type="presParOf" srcId="{67F38B62-2C45-49FB-85BA-5F9194EC1F80}" destId="{ECDF53DB-CE7E-4395-B0C3-3C02E29F816E}" srcOrd="0" destOrd="0" presId="urn:microsoft.com/office/officeart/2005/8/layout/default"/>
    <dgm:cxn modelId="{2A5141E5-CA42-45D2-917D-7CAD6674D340}" type="presParOf" srcId="{67F38B62-2C45-49FB-85BA-5F9194EC1F80}" destId="{B20A387D-6119-4E61-84BB-5C69608A9B23}" srcOrd="1" destOrd="0" presId="urn:microsoft.com/office/officeart/2005/8/layout/default"/>
    <dgm:cxn modelId="{EDBC89AC-D72D-4D2C-BA3C-73C0FAFCC9AD}" type="presParOf" srcId="{67F38B62-2C45-49FB-85BA-5F9194EC1F80}" destId="{C0BDB579-E437-4574-BC27-5F450D426337}" srcOrd="2" destOrd="0" presId="urn:microsoft.com/office/officeart/2005/8/layout/default"/>
    <dgm:cxn modelId="{6B838809-4545-4554-A6EA-B1F98A5C7CBC}" type="presParOf" srcId="{67F38B62-2C45-49FB-85BA-5F9194EC1F80}" destId="{74B59541-BDA1-4547-B7F8-BEA558A43E37}" srcOrd="3" destOrd="0" presId="urn:microsoft.com/office/officeart/2005/8/layout/default"/>
    <dgm:cxn modelId="{F36C9992-2BF6-415A-BFC9-DCBEB5179913}" type="presParOf" srcId="{67F38B62-2C45-49FB-85BA-5F9194EC1F80}" destId="{69324636-B2F8-4A04-BCBA-B21527E19FD8}" srcOrd="4" destOrd="0" presId="urn:microsoft.com/office/officeart/2005/8/layout/default"/>
    <dgm:cxn modelId="{F562F019-D9B4-4544-B697-A3122D0CC01C}" type="presParOf" srcId="{67F38B62-2C45-49FB-85BA-5F9194EC1F80}" destId="{797EAA42-84EC-47D3-A020-248F5572A76E}" srcOrd="5" destOrd="0" presId="urn:microsoft.com/office/officeart/2005/8/layout/default"/>
    <dgm:cxn modelId="{80CFD6EF-5FDF-406B-A16C-63A8FDBC758B}" type="presParOf" srcId="{67F38B62-2C45-49FB-85BA-5F9194EC1F80}" destId="{8B6F5EB2-F999-4847-AEF2-7AB69B7606E8}"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F6B48EF-3557-4C58-A40B-0ACADB806C8F}"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72B19B0F-31FB-4525-87CD-A8399467340E}">
      <dgm:prSet phldrT="[Text]" custT="1"/>
      <dgm:spPr>
        <a:solidFill>
          <a:schemeClr val="bg2">
            <a:lumMod val="90000"/>
          </a:schemeClr>
        </a:solidFill>
        <a:ln>
          <a:solidFill>
            <a:schemeClr val="tx1"/>
          </a:solidFill>
        </a:ln>
      </dgm:spPr>
      <dgm:t>
        <a:bodyPr/>
        <a:lstStyle/>
        <a:p>
          <a:r>
            <a:rPr lang="en-GB" sz="2400" dirty="0">
              <a:solidFill>
                <a:schemeClr val="tx1"/>
              </a:solidFill>
            </a:rPr>
            <a:t>Close premises which are being used, or likely to be used to commit nuisance or disorder</a:t>
          </a:r>
        </a:p>
      </dgm:t>
    </dgm:pt>
    <dgm:pt modelId="{0F59EA8D-67A5-4D2C-8DCD-50AAB5249696}" type="parTrans" cxnId="{0960F4AE-E20E-45A6-A0A4-9256DB36BF8B}">
      <dgm:prSet/>
      <dgm:spPr/>
      <dgm:t>
        <a:bodyPr/>
        <a:lstStyle/>
        <a:p>
          <a:endParaRPr lang="en-GB"/>
        </a:p>
      </dgm:t>
    </dgm:pt>
    <dgm:pt modelId="{AAF7D683-83EB-4140-A218-03CFC5F62386}" type="sibTrans" cxnId="{0960F4AE-E20E-45A6-A0A4-9256DB36BF8B}">
      <dgm:prSet/>
      <dgm:spPr>
        <a:solidFill>
          <a:schemeClr val="accent1">
            <a:lumMod val="50000"/>
          </a:schemeClr>
        </a:solidFill>
        <a:ln>
          <a:solidFill>
            <a:schemeClr val="tx1"/>
          </a:solidFill>
        </a:ln>
      </dgm:spPr>
      <dgm:t>
        <a:bodyPr/>
        <a:lstStyle/>
        <a:p>
          <a:endParaRPr lang="en-GB"/>
        </a:p>
      </dgm:t>
    </dgm:pt>
    <dgm:pt modelId="{31A18232-83E4-4F45-AE4B-9B1BF6EA2B4C}">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Police or Council power</a:t>
          </a:r>
        </a:p>
      </dgm:t>
    </dgm:pt>
    <dgm:pt modelId="{8D799ADA-7D1A-4A9A-B7BC-E6524CC9903F}" type="parTrans" cxnId="{A21F66B3-7CA9-4F03-9D86-F90FB37B9223}">
      <dgm:prSet/>
      <dgm:spPr/>
      <dgm:t>
        <a:bodyPr/>
        <a:lstStyle/>
        <a:p>
          <a:endParaRPr lang="en-GB"/>
        </a:p>
      </dgm:t>
    </dgm:pt>
    <dgm:pt modelId="{D04A67C5-A897-4655-B435-562445328356}" type="sibTrans" cxnId="{A21F66B3-7CA9-4F03-9D86-F90FB37B9223}">
      <dgm:prSet/>
      <dgm:spPr>
        <a:solidFill>
          <a:schemeClr val="accent1">
            <a:lumMod val="50000"/>
          </a:schemeClr>
        </a:solidFill>
        <a:ln>
          <a:solidFill>
            <a:schemeClr val="tx1"/>
          </a:solidFill>
        </a:ln>
      </dgm:spPr>
      <dgm:t>
        <a:bodyPr/>
        <a:lstStyle/>
        <a:p>
          <a:endParaRPr lang="en-GB"/>
        </a:p>
      </dgm:t>
    </dgm:pt>
    <dgm:pt modelId="{3EFF37ED-7B4A-442A-BC8C-900D49D50757}">
      <dgm:prSet phldrT="[Text]" custT="1"/>
      <dgm:spPr>
        <a:solidFill>
          <a:schemeClr val="accent1">
            <a:lumMod val="60000"/>
            <a:lumOff val="40000"/>
          </a:schemeClr>
        </a:solidFill>
        <a:ln>
          <a:solidFill>
            <a:schemeClr val="tx1"/>
          </a:solidFill>
        </a:ln>
      </dgm:spPr>
      <dgm:t>
        <a:bodyPr/>
        <a:lstStyle/>
        <a:p>
          <a:r>
            <a:rPr lang="en-GB" sz="2400" dirty="0">
              <a:solidFill>
                <a:schemeClr val="tx1"/>
              </a:solidFill>
            </a:rPr>
            <a:t>Closure Notice &gt; Closure Order  </a:t>
          </a:r>
        </a:p>
      </dgm:t>
    </dgm:pt>
    <dgm:pt modelId="{FA9388C3-DFE2-4554-96DD-48D4AB6A352B}" type="parTrans" cxnId="{D7E6A9C0-65E8-4406-97D5-51D0239A798F}">
      <dgm:prSet/>
      <dgm:spPr/>
      <dgm:t>
        <a:bodyPr/>
        <a:lstStyle/>
        <a:p>
          <a:endParaRPr lang="en-GB"/>
        </a:p>
      </dgm:t>
    </dgm:pt>
    <dgm:pt modelId="{6F62A2DD-31D8-43CE-B243-4F26F584ABAD}" type="sibTrans" cxnId="{D7E6A9C0-65E8-4406-97D5-51D0239A798F}">
      <dgm:prSet/>
      <dgm:spPr>
        <a:solidFill>
          <a:schemeClr val="accent1">
            <a:lumMod val="50000"/>
          </a:schemeClr>
        </a:solidFill>
        <a:ln>
          <a:solidFill>
            <a:schemeClr val="tx1"/>
          </a:solidFill>
        </a:ln>
      </dgm:spPr>
      <dgm:t>
        <a:bodyPr/>
        <a:lstStyle/>
        <a:p>
          <a:endParaRPr lang="en-GB"/>
        </a:p>
      </dgm:t>
    </dgm:pt>
    <dgm:pt modelId="{3BD6E1C9-8CC6-4CDF-835F-CA6A7724058A}">
      <dgm:prSet phldrT="[Text]" custT="1"/>
      <dgm:spPr>
        <a:solidFill>
          <a:schemeClr val="bg2">
            <a:lumMod val="75000"/>
          </a:schemeClr>
        </a:solidFill>
        <a:ln>
          <a:solidFill>
            <a:schemeClr val="tx1"/>
          </a:solidFill>
        </a:ln>
      </dgm:spPr>
      <dgm:t>
        <a:bodyPr/>
        <a:lstStyle/>
        <a:p>
          <a:r>
            <a:rPr lang="en-GB" sz="2400" dirty="0">
              <a:solidFill>
                <a:schemeClr val="tx1"/>
              </a:solidFill>
            </a:rPr>
            <a:t>Closure Order can be issued for 3 months but can be extended to 6 months</a:t>
          </a:r>
        </a:p>
      </dgm:t>
    </dgm:pt>
    <dgm:pt modelId="{C6FAA615-FA18-4A5F-9D5D-D6DA8192A596}" type="parTrans" cxnId="{C650D0BC-200E-481C-98BF-A89277117134}">
      <dgm:prSet/>
      <dgm:spPr/>
      <dgm:t>
        <a:bodyPr/>
        <a:lstStyle/>
        <a:p>
          <a:endParaRPr lang="en-GB"/>
        </a:p>
      </dgm:t>
    </dgm:pt>
    <dgm:pt modelId="{BCECB2E8-CF24-403F-BBA1-0540D943152F}" type="sibTrans" cxnId="{C650D0BC-200E-481C-98BF-A89277117134}">
      <dgm:prSet/>
      <dgm:spPr>
        <a:solidFill>
          <a:schemeClr val="accent1">
            <a:lumMod val="50000"/>
          </a:schemeClr>
        </a:solidFill>
        <a:ln>
          <a:solidFill>
            <a:schemeClr val="tx1"/>
          </a:solidFill>
        </a:ln>
      </dgm:spPr>
      <dgm:t>
        <a:bodyPr/>
        <a:lstStyle/>
        <a:p>
          <a:endParaRPr lang="en-GB"/>
        </a:p>
      </dgm:t>
    </dgm:pt>
    <dgm:pt modelId="{6F17E187-B0A3-4194-968D-E8D767E501F6}">
      <dgm:prSet phldrT="[Text]" custT="1"/>
      <dgm:spPr>
        <a:ln>
          <a:solidFill>
            <a:schemeClr val="tx1"/>
          </a:solidFill>
        </a:ln>
      </dgm:spPr>
      <dgm:t>
        <a:bodyPr/>
        <a:lstStyle/>
        <a:p>
          <a:r>
            <a:rPr lang="en-GB" sz="2400" dirty="0">
              <a:solidFill>
                <a:schemeClr val="tx1"/>
              </a:solidFill>
            </a:rPr>
            <a:t>Breach is criminal offence</a:t>
          </a:r>
        </a:p>
      </dgm:t>
    </dgm:pt>
    <dgm:pt modelId="{A449BC48-A11A-4ACF-985A-89A3359F9B81}" type="parTrans" cxnId="{1581033F-646F-495C-8918-0AE93A75F961}">
      <dgm:prSet/>
      <dgm:spPr/>
      <dgm:t>
        <a:bodyPr/>
        <a:lstStyle/>
        <a:p>
          <a:endParaRPr lang="en-GB"/>
        </a:p>
      </dgm:t>
    </dgm:pt>
    <dgm:pt modelId="{2A4A0596-A516-49CA-9121-F703D5BE2BA6}" type="sibTrans" cxnId="{1581033F-646F-495C-8918-0AE93A75F961}">
      <dgm:prSet/>
      <dgm:spPr/>
      <dgm:t>
        <a:bodyPr/>
        <a:lstStyle/>
        <a:p>
          <a:endParaRPr lang="en-GB"/>
        </a:p>
      </dgm:t>
    </dgm:pt>
    <dgm:pt modelId="{FB39A1D3-EBB4-40F6-9D90-74D6596B21B3}" type="pres">
      <dgm:prSet presAssocID="{1F6B48EF-3557-4C58-A40B-0ACADB806C8F}" presName="diagram" presStyleCnt="0">
        <dgm:presLayoutVars>
          <dgm:dir/>
          <dgm:resizeHandles val="exact"/>
        </dgm:presLayoutVars>
      </dgm:prSet>
      <dgm:spPr/>
    </dgm:pt>
    <dgm:pt modelId="{B00A7F3C-78EF-47AA-857E-CE1E430E2081}" type="pres">
      <dgm:prSet presAssocID="{72B19B0F-31FB-4525-87CD-A8399467340E}" presName="node" presStyleLbl="node1" presStyleIdx="0" presStyleCnt="5">
        <dgm:presLayoutVars>
          <dgm:bulletEnabled val="1"/>
        </dgm:presLayoutVars>
      </dgm:prSet>
      <dgm:spPr/>
    </dgm:pt>
    <dgm:pt modelId="{057BFE54-F13F-4B3D-AD07-46EA03240E28}" type="pres">
      <dgm:prSet presAssocID="{AAF7D683-83EB-4140-A218-03CFC5F62386}" presName="sibTrans" presStyleLbl="sibTrans2D1" presStyleIdx="0" presStyleCnt="4"/>
      <dgm:spPr/>
    </dgm:pt>
    <dgm:pt modelId="{FF46DA6C-084C-4FE8-88F2-993F1CE2244F}" type="pres">
      <dgm:prSet presAssocID="{AAF7D683-83EB-4140-A218-03CFC5F62386}" presName="connectorText" presStyleLbl="sibTrans2D1" presStyleIdx="0" presStyleCnt="4"/>
      <dgm:spPr/>
    </dgm:pt>
    <dgm:pt modelId="{FCDFDCE0-83B0-41DC-AA56-7EC490D93024}" type="pres">
      <dgm:prSet presAssocID="{31A18232-83E4-4F45-AE4B-9B1BF6EA2B4C}" presName="node" presStyleLbl="node1" presStyleIdx="1" presStyleCnt="5">
        <dgm:presLayoutVars>
          <dgm:bulletEnabled val="1"/>
        </dgm:presLayoutVars>
      </dgm:prSet>
      <dgm:spPr/>
    </dgm:pt>
    <dgm:pt modelId="{901D5A72-F513-4137-9C0B-CC7DE7B6D597}" type="pres">
      <dgm:prSet presAssocID="{D04A67C5-A897-4655-B435-562445328356}" presName="sibTrans" presStyleLbl="sibTrans2D1" presStyleIdx="1" presStyleCnt="4"/>
      <dgm:spPr/>
    </dgm:pt>
    <dgm:pt modelId="{36B8140A-3C3B-4874-8E41-B182757AD8A3}" type="pres">
      <dgm:prSet presAssocID="{D04A67C5-A897-4655-B435-562445328356}" presName="connectorText" presStyleLbl="sibTrans2D1" presStyleIdx="1" presStyleCnt="4"/>
      <dgm:spPr/>
    </dgm:pt>
    <dgm:pt modelId="{3342D6E3-D286-4EE4-8A8A-21EBB499F144}" type="pres">
      <dgm:prSet presAssocID="{3EFF37ED-7B4A-442A-BC8C-900D49D50757}" presName="node" presStyleLbl="node1" presStyleIdx="2" presStyleCnt="5">
        <dgm:presLayoutVars>
          <dgm:bulletEnabled val="1"/>
        </dgm:presLayoutVars>
      </dgm:prSet>
      <dgm:spPr/>
    </dgm:pt>
    <dgm:pt modelId="{C49E6606-2FFF-4AEA-B94F-47DE990A48E1}" type="pres">
      <dgm:prSet presAssocID="{6F62A2DD-31D8-43CE-B243-4F26F584ABAD}" presName="sibTrans" presStyleLbl="sibTrans2D1" presStyleIdx="2" presStyleCnt="4"/>
      <dgm:spPr/>
    </dgm:pt>
    <dgm:pt modelId="{0E671A80-6306-4014-9BE1-1D218389B37E}" type="pres">
      <dgm:prSet presAssocID="{6F62A2DD-31D8-43CE-B243-4F26F584ABAD}" presName="connectorText" presStyleLbl="sibTrans2D1" presStyleIdx="2" presStyleCnt="4"/>
      <dgm:spPr/>
    </dgm:pt>
    <dgm:pt modelId="{A3D934A5-2DA2-4436-827E-D5E585C44DDC}" type="pres">
      <dgm:prSet presAssocID="{3BD6E1C9-8CC6-4CDF-835F-CA6A7724058A}" presName="node" presStyleLbl="node1" presStyleIdx="3" presStyleCnt="5">
        <dgm:presLayoutVars>
          <dgm:bulletEnabled val="1"/>
        </dgm:presLayoutVars>
      </dgm:prSet>
      <dgm:spPr/>
    </dgm:pt>
    <dgm:pt modelId="{10A4A1B1-DA18-4771-BFC4-40CE9FE5B33C}" type="pres">
      <dgm:prSet presAssocID="{BCECB2E8-CF24-403F-BBA1-0540D943152F}" presName="sibTrans" presStyleLbl="sibTrans2D1" presStyleIdx="3" presStyleCnt="4"/>
      <dgm:spPr/>
    </dgm:pt>
    <dgm:pt modelId="{16EA6AF2-7F74-4CCF-9768-624E0B2F487B}" type="pres">
      <dgm:prSet presAssocID="{BCECB2E8-CF24-403F-BBA1-0540D943152F}" presName="connectorText" presStyleLbl="sibTrans2D1" presStyleIdx="3" presStyleCnt="4"/>
      <dgm:spPr/>
    </dgm:pt>
    <dgm:pt modelId="{483ECB15-2B16-4F11-AD1A-FDB86EADA10A}" type="pres">
      <dgm:prSet presAssocID="{6F17E187-B0A3-4194-968D-E8D767E501F6}" presName="node" presStyleLbl="node1" presStyleIdx="4" presStyleCnt="5">
        <dgm:presLayoutVars>
          <dgm:bulletEnabled val="1"/>
        </dgm:presLayoutVars>
      </dgm:prSet>
      <dgm:spPr/>
    </dgm:pt>
  </dgm:ptLst>
  <dgm:cxnLst>
    <dgm:cxn modelId="{EF210F00-D8D1-4274-8C9D-95972492029B}" type="presOf" srcId="{1F6B48EF-3557-4C58-A40B-0ACADB806C8F}" destId="{FB39A1D3-EBB4-40F6-9D90-74D6596B21B3}" srcOrd="0" destOrd="0" presId="urn:microsoft.com/office/officeart/2005/8/layout/process5"/>
    <dgm:cxn modelId="{56A76F0E-07C3-464C-8037-01A3DE1864BD}" type="presOf" srcId="{72B19B0F-31FB-4525-87CD-A8399467340E}" destId="{B00A7F3C-78EF-47AA-857E-CE1E430E2081}" srcOrd="0" destOrd="0" presId="urn:microsoft.com/office/officeart/2005/8/layout/process5"/>
    <dgm:cxn modelId="{D6C70C20-C8A9-4381-BD28-DCFBF2465F06}" type="presOf" srcId="{3EFF37ED-7B4A-442A-BC8C-900D49D50757}" destId="{3342D6E3-D286-4EE4-8A8A-21EBB499F144}" srcOrd="0" destOrd="0" presId="urn:microsoft.com/office/officeart/2005/8/layout/process5"/>
    <dgm:cxn modelId="{2DCCD432-67AF-4D9F-BDF5-F490E8FF4576}" type="presOf" srcId="{6F62A2DD-31D8-43CE-B243-4F26F584ABAD}" destId="{C49E6606-2FFF-4AEA-B94F-47DE990A48E1}" srcOrd="0" destOrd="0" presId="urn:microsoft.com/office/officeart/2005/8/layout/process5"/>
    <dgm:cxn modelId="{1581033F-646F-495C-8918-0AE93A75F961}" srcId="{1F6B48EF-3557-4C58-A40B-0ACADB806C8F}" destId="{6F17E187-B0A3-4194-968D-E8D767E501F6}" srcOrd="4" destOrd="0" parTransId="{A449BC48-A11A-4ACF-985A-89A3359F9B81}" sibTransId="{2A4A0596-A516-49CA-9121-F703D5BE2BA6}"/>
    <dgm:cxn modelId="{9BE7A965-2181-4631-868C-887275AB9F8C}" type="presOf" srcId="{6F17E187-B0A3-4194-968D-E8D767E501F6}" destId="{483ECB15-2B16-4F11-AD1A-FDB86EADA10A}" srcOrd="0" destOrd="0" presId="urn:microsoft.com/office/officeart/2005/8/layout/process5"/>
    <dgm:cxn modelId="{C9361079-ADBA-44B9-BD02-635758E7809B}" type="presOf" srcId="{6F62A2DD-31D8-43CE-B243-4F26F584ABAD}" destId="{0E671A80-6306-4014-9BE1-1D218389B37E}" srcOrd="1" destOrd="0" presId="urn:microsoft.com/office/officeart/2005/8/layout/process5"/>
    <dgm:cxn modelId="{1C92B484-A726-4183-98DE-DD1AB21FFF60}" type="presOf" srcId="{BCECB2E8-CF24-403F-BBA1-0540D943152F}" destId="{16EA6AF2-7F74-4CCF-9768-624E0B2F487B}" srcOrd="1" destOrd="0" presId="urn:microsoft.com/office/officeart/2005/8/layout/process5"/>
    <dgm:cxn modelId="{E1A8D484-0CB2-4038-A838-7B7D5E258F64}" type="presOf" srcId="{D04A67C5-A897-4655-B435-562445328356}" destId="{36B8140A-3C3B-4874-8E41-B182757AD8A3}" srcOrd="1" destOrd="0" presId="urn:microsoft.com/office/officeart/2005/8/layout/process5"/>
    <dgm:cxn modelId="{EADC3A8D-4E60-4D8C-B11B-D887469844B1}" type="presOf" srcId="{BCECB2E8-CF24-403F-BBA1-0540D943152F}" destId="{10A4A1B1-DA18-4771-BFC4-40CE9FE5B33C}" srcOrd="0" destOrd="0" presId="urn:microsoft.com/office/officeart/2005/8/layout/process5"/>
    <dgm:cxn modelId="{2CB064A4-2CBB-4066-ADD4-87D7F675EBF5}" type="presOf" srcId="{3BD6E1C9-8CC6-4CDF-835F-CA6A7724058A}" destId="{A3D934A5-2DA2-4436-827E-D5E585C44DDC}" srcOrd="0" destOrd="0" presId="urn:microsoft.com/office/officeart/2005/8/layout/process5"/>
    <dgm:cxn modelId="{0960F4AE-E20E-45A6-A0A4-9256DB36BF8B}" srcId="{1F6B48EF-3557-4C58-A40B-0ACADB806C8F}" destId="{72B19B0F-31FB-4525-87CD-A8399467340E}" srcOrd="0" destOrd="0" parTransId="{0F59EA8D-67A5-4D2C-8DCD-50AAB5249696}" sibTransId="{AAF7D683-83EB-4140-A218-03CFC5F62386}"/>
    <dgm:cxn modelId="{A21F66B3-7CA9-4F03-9D86-F90FB37B9223}" srcId="{1F6B48EF-3557-4C58-A40B-0ACADB806C8F}" destId="{31A18232-83E4-4F45-AE4B-9B1BF6EA2B4C}" srcOrd="1" destOrd="0" parTransId="{8D799ADA-7D1A-4A9A-B7BC-E6524CC9903F}" sibTransId="{D04A67C5-A897-4655-B435-562445328356}"/>
    <dgm:cxn modelId="{B5D547BA-4174-400D-BE06-6E34A4AEEA93}" type="presOf" srcId="{D04A67C5-A897-4655-B435-562445328356}" destId="{901D5A72-F513-4137-9C0B-CC7DE7B6D597}" srcOrd="0" destOrd="0" presId="urn:microsoft.com/office/officeart/2005/8/layout/process5"/>
    <dgm:cxn modelId="{C650D0BC-200E-481C-98BF-A89277117134}" srcId="{1F6B48EF-3557-4C58-A40B-0ACADB806C8F}" destId="{3BD6E1C9-8CC6-4CDF-835F-CA6A7724058A}" srcOrd="3" destOrd="0" parTransId="{C6FAA615-FA18-4A5F-9D5D-D6DA8192A596}" sibTransId="{BCECB2E8-CF24-403F-BBA1-0540D943152F}"/>
    <dgm:cxn modelId="{D7E6A9C0-65E8-4406-97D5-51D0239A798F}" srcId="{1F6B48EF-3557-4C58-A40B-0ACADB806C8F}" destId="{3EFF37ED-7B4A-442A-BC8C-900D49D50757}" srcOrd="2" destOrd="0" parTransId="{FA9388C3-DFE2-4554-96DD-48D4AB6A352B}" sibTransId="{6F62A2DD-31D8-43CE-B243-4F26F584ABAD}"/>
    <dgm:cxn modelId="{C9A725D9-27C9-48DD-A12E-95EDD66E3FE9}" type="presOf" srcId="{AAF7D683-83EB-4140-A218-03CFC5F62386}" destId="{057BFE54-F13F-4B3D-AD07-46EA03240E28}" srcOrd="0" destOrd="0" presId="urn:microsoft.com/office/officeart/2005/8/layout/process5"/>
    <dgm:cxn modelId="{522936F0-4355-4E78-836C-873FF07F5367}" type="presOf" srcId="{AAF7D683-83EB-4140-A218-03CFC5F62386}" destId="{FF46DA6C-084C-4FE8-88F2-993F1CE2244F}" srcOrd="1" destOrd="0" presId="urn:microsoft.com/office/officeart/2005/8/layout/process5"/>
    <dgm:cxn modelId="{F6DCFCFA-BC41-4284-8DB3-78A45B987616}" type="presOf" srcId="{31A18232-83E4-4F45-AE4B-9B1BF6EA2B4C}" destId="{FCDFDCE0-83B0-41DC-AA56-7EC490D93024}" srcOrd="0" destOrd="0" presId="urn:microsoft.com/office/officeart/2005/8/layout/process5"/>
    <dgm:cxn modelId="{753771C1-F56B-4D9A-B8DC-A8FB3A4E9AA3}" type="presParOf" srcId="{FB39A1D3-EBB4-40F6-9D90-74D6596B21B3}" destId="{B00A7F3C-78EF-47AA-857E-CE1E430E2081}" srcOrd="0" destOrd="0" presId="urn:microsoft.com/office/officeart/2005/8/layout/process5"/>
    <dgm:cxn modelId="{35AC9794-8C27-4EED-BBF8-EDE4E3BAE25C}" type="presParOf" srcId="{FB39A1D3-EBB4-40F6-9D90-74D6596B21B3}" destId="{057BFE54-F13F-4B3D-AD07-46EA03240E28}" srcOrd="1" destOrd="0" presId="urn:microsoft.com/office/officeart/2005/8/layout/process5"/>
    <dgm:cxn modelId="{63F18C83-FDC6-4FDA-877D-808C221812EC}" type="presParOf" srcId="{057BFE54-F13F-4B3D-AD07-46EA03240E28}" destId="{FF46DA6C-084C-4FE8-88F2-993F1CE2244F}" srcOrd="0" destOrd="0" presId="urn:microsoft.com/office/officeart/2005/8/layout/process5"/>
    <dgm:cxn modelId="{F5BD0402-6C6B-4E73-9CD1-541904423328}" type="presParOf" srcId="{FB39A1D3-EBB4-40F6-9D90-74D6596B21B3}" destId="{FCDFDCE0-83B0-41DC-AA56-7EC490D93024}" srcOrd="2" destOrd="0" presId="urn:microsoft.com/office/officeart/2005/8/layout/process5"/>
    <dgm:cxn modelId="{752607AC-AC3D-440B-8424-664DFB11F69D}" type="presParOf" srcId="{FB39A1D3-EBB4-40F6-9D90-74D6596B21B3}" destId="{901D5A72-F513-4137-9C0B-CC7DE7B6D597}" srcOrd="3" destOrd="0" presId="urn:microsoft.com/office/officeart/2005/8/layout/process5"/>
    <dgm:cxn modelId="{E4E69945-280B-4F21-8E29-32F7EA54A25D}" type="presParOf" srcId="{901D5A72-F513-4137-9C0B-CC7DE7B6D597}" destId="{36B8140A-3C3B-4874-8E41-B182757AD8A3}" srcOrd="0" destOrd="0" presId="urn:microsoft.com/office/officeart/2005/8/layout/process5"/>
    <dgm:cxn modelId="{7082E61D-6EE8-4183-BD9A-77E9C8D69CD1}" type="presParOf" srcId="{FB39A1D3-EBB4-40F6-9D90-74D6596B21B3}" destId="{3342D6E3-D286-4EE4-8A8A-21EBB499F144}" srcOrd="4" destOrd="0" presId="urn:microsoft.com/office/officeart/2005/8/layout/process5"/>
    <dgm:cxn modelId="{6D988206-541E-4B41-82DA-9E74430B2058}" type="presParOf" srcId="{FB39A1D3-EBB4-40F6-9D90-74D6596B21B3}" destId="{C49E6606-2FFF-4AEA-B94F-47DE990A48E1}" srcOrd="5" destOrd="0" presId="urn:microsoft.com/office/officeart/2005/8/layout/process5"/>
    <dgm:cxn modelId="{E32048EE-51DF-4F11-8AEA-CB49233B1540}" type="presParOf" srcId="{C49E6606-2FFF-4AEA-B94F-47DE990A48E1}" destId="{0E671A80-6306-4014-9BE1-1D218389B37E}" srcOrd="0" destOrd="0" presId="urn:microsoft.com/office/officeart/2005/8/layout/process5"/>
    <dgm:cxn modelId="{20C9AD33-051D-488D-97D4-EE618CCD8C4E}" type="presParOf" srcId="{FB39A1D3-EBB4-40F6-9D90-74D6596B21B3}" destId="{A3D934A5-2DA2-4436-827E-D5E585C44DDC}" srcOrd="6" destOrd="0" presId="urn:microsoft.com/office/officeart/2005/8/layout/process5"/>
    <dgm:cxn modelId="{6E879008-DB92-4D26-868B-92D9612A2E1A}" type="presParOf" srcId="{FB39A1D3-EBB4-40F6-9D90-74D6596B21B3}" destId="{10A4A1B1-DA18-4771-BFC4-40CE9FE5B33C}" srcOrd="7" destOrd="0" presId="urn:microsoft.com/office/officeart/2005/8/layout/process5"/>
    <dgm:cxn modelId="{6A52E085-6082-4719-91BE-061FA76D18FA}" type="presParOf" srcId="{10A4A1B1-DA18-4771-BFC4-40CE9FE5B33C}" destId="{16EA6AF2-7F74-4CCF-9768-624E0B2F487B}" srcOrd="0" destOrd="0" presId="urn:microsoft.com/office/officeart/2005/8/layout/process5"/>
    <dgm:cxn modelId="{2E0E3FE5-4357-47B6-972D-958A5C76C3FF}" type="presParOf" srcId="{FB39A1D3-EBB4-40F6-9D90-74D6596B21B3}" destId="{483ECB15-2B16-4F11-AD1A-FDB86EADA10A}"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E8A2784-4450-4F91-A51A-697C3FD4EA3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A907B36A-12BE-4A7D-A1BA-4123E4FD4CCD}">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To stop persistent anti- social individuals, businesses or organisation</a:t>
          </a:r>
        </a:p>
      </dgm:t>
    </dgm:pt>
    <dgm:pt modelId="{A7135FA9-0F06-4283-804F-85105F0DBD8B}" type="parTrans" cxnId="{56ECAD7A-A5A2-4206-BE9A-018C1CF20366}">
      <dgm:prSet/>
      <dgm:spPr/>
      <dgm:t>
        <a:bodyPr/>
        <a:lstStyle/>
        <a:p>
          <a:endParaRPr lang="en-GB"/>
        </a:p>
      </dgm:t>
    </dgm:pt>
    <dgm:pt modelId="{BC8DD078-8113-49F1-AF90-4691F0DE5186}" type="sibTrans" cxnId="{56ECAD7A-A5A2-4206-BE9A-018C1CF20366}">
      <dgm:prSet/>
      <dgm:spPr>
        <a:solidFill>
          <a:schemeClr val="accent1">
            <a:lumMod val="50000"/>
            <a:alpha val="90000"/>
          </a:schemeClr>
        </a:solidFill>
        <a:ln>
          <a:solidFill>
            <a:schemeClr val="tx1">
              <a:alpha val="90000"/>
            </a:schemeClr>
          </a:solidFill>
        </a:ln>
      </dgm:spPr>
      <dgm:t>
        <a:bodyPr/>
        <a:lstStyle/>
        <a:p>
          <a:endParaRPr lang="en-GB"/>
        </a:p>
      </dgm:t>
    </dgm:pt>
    <dgm:pt modelId="{6CE53D25-CFC6-4C7A-8313-CBDE9F37918F}">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Can be issued by Council/  Local Authority, Police &amp; Social Landlords</a:t>
          </a:r>
        </a:p>
      </dgm:t>
    </dgm:pt>
    <dgm:pt modelId="{F2CC0945-89DA-4711-8BF8-4A4111CB223B}" type="parTrans" cxnId="{13C365C6-674D-43CF-91EA-3A8323CDD05F}">
      <dgm:prSet/>
      <dgm:spPr/>
      <dgm:t>
        <a:bodyPr/>
        <a:lstStyle/>
        <a:p>
          <a:endParaRPr lang="en-GB"/>
        </a:p>
      </dgm:t>
    </dgm:pt>
    <dgm:pt modelId="{DB8179B8-CC2F-4828-9738-91A33B0CC240}" type="sibTrans" cxnId="{13C365C6-674D-43CF-91EA-3A8323CDD05F}">
      <dgm:prSet/>
      <dgm:spPr>
        <a:solidFill>
          <a:schemeClr val="accent1">
            <a:lumMod val="50000"/>
            <a:alpha val="90000"/>
          </a:schemeClr>
        </a:solidFill>
        <a:ln>
          <a:solidFill>
            <a:schemeClr val="tx1">
              <a:alpha val="90000"/>
            </a:schemeClr>
          </a:solidFill>
        </a:ln>
      </dgm:spPr>
      <dgm:t>
        <a:bodyPr/>
        <a:lstStyle/>
        <a:p>
          <a:endParaRPr lang="en-GB"/>
        </a:p>
      </dgm:t>
    </dgm:pt>
    <dgm:pt modelId="{00A267DA-F8F1-472C-AFEC-0EB77E0F8310}">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Breach of the notice is a criminal offence</a:t>
          </a:r>
        </a:p>
      </dgm:t>
    </dgm:pt>
    <dgm:pt modelId="{613A50F0-7EC6-4FA6-A898-F3284FBF2EBC}" type="parTrans" cxnId="{AE20286A-0D8F-47C9-BDBC-595631D4D0E6}">
      <dgm:prSet/>
      <dgm:spPr/>
      <dgm:t>
        <a:bodyPr/>
        <a:lstStyle/>
        <a:p>
          <a:endParaRPr lang="en-GB"/>
        </a:p>
      </dgm:t>
    </dgm:pt>
    <dgm:pt modelId="{3EE062F4-BCF0-45F4-AF1E-32DB4AB43532}" type="sibTrans" cxnId="{AE20286A-0D8F-47C9-BDBC-595631D4D0E6}">
      <dgm:prSet/>
      <dgm:spPr/>
      <dgm:t>
        <a:bodyPr/>
        <a:lstStyle/>
        <a:p>
          <a:endParaRPr lang="en-GB"/>
        </a:p>
      </dgm:t>
    </dgm:pt>
    <dgm:pt modelId="{BEBFE550-BB4B-4536-91D2-D1BEFF66DCEA}" type="pres">
      <dgm:prSet presAssocID="{DE8A2784-4450-4F91-A51A-697C3FD4EA31}" presName="outerComposite" presStyleCnt="0">
        <dgm:presLayoutVars>
          <dgm:chMax val="5"/>
          <dgm:dir/>
          <dgm:resizeHandles val="exact"/>
        </dgm:presLayoutVars>
      </dgm:prSet>
      <dgm:spPr/>
    </dgm:pt>
    <dgm:pt modelId="{3E179FA9-ACD0-4377-8F20-32BB797101DB}" type="pres">
      <dgm:prSet presAssocID="{DE8A2784-4450-4F91-A51A-697C3FD4EA31}" presName="dummyMaxCanvas" presStyleCnt="0">
        <dgm:presLayoutVars/>
      </dgm:prSet>
      <dgm:spPr/>
    </dgm:pt>
    <dgm:pt modelId="{A31ABF25-5365-47B5-9912-6F8B8294D65A}" type="pres">
      <dgm:prSet presAssocID="{DE8A2784-4450-4F91-A51A-697C3FD4EA31}" presName="ThreeNodes_1" presStyleLbl="node1" presStyleIdx="0" presStyleCnt="3">
        <dgm:presLayoutVars>
          <dgm:bulletEnabled val="1"/>
        </dgm:presLayoutVars>
      </dgm:prSet>
      <dgm:spPr/>
    </dgm:pt>
    <dgm:pt modelId="{9D8A6C3A-A3BF-4901-8169-6CFF1CB80CB4}" type="pres">
      <dgm:prSet presAssocID="{DE8A2784-4450-4F91-A51A-697C3FD4EA31}" presName="ThreeNodes_2" presStyleLbl="node1" presStyleIdx="1" presStyleCnt="3">
        <dgm:presLayoutVars>
          <dgm:bulletEnabled val="1"/>
        </dgm:presLayoutVars>
      </dgm:prSet>
      <dgm:spPr/>
    </dgm:pt>
    <dgm:pt modelId="{DE1E8ABC-0F6F-432B-A71A-2B36738B88A6}" type="pres">
      <dgm:prSet presAssocID="{DE8A2784-4450-4F91-A51A-697C3FD4EA31}" presName="ThreeNodes_3" presStyleLbl="node1" presStyleIdx="2" presStyleCnt="3">
        <dgm:presLayoutVars>
          <dgm:bulletEnabled val="1"/>
        </dgm:presLayoutVars>
      </dgm:prSet>
      <dgm:spPr/>
    </dgm:pt>
    <dgm:pt modelId="{13FABF93-4317-4527-B97E-DB1978B0FBA5}" type="pres">
      <dgm:prSet presAssocID="{DE8A2784-4450-4F91-A51A-697C3FD4EA31}" presName="ThreeConn_1-2" presStyleLbl="fgAccFollowNode1" presStyleIdx="0" presStyleCnt="2">
        <dgm:presLayoutVars>
          <dgm:bulletEnabled val="1"/>
        </dgm:presLayoutVars>
      </dgm:prSet>
      <dgm:spPr/>
    </dgm:pt>
    <dgm:pt modelId="{CDA07793-8847-42C3-A604-2D1701DF9A2D}" type="pres">
      <dgm:prSet presAssocID="{DE8A2784-4450-4F91-A51A-697C3FD4EA31}" presName="ThreeConn_2-3" presStyleLbl="fgAccFollowNode1" presStyleIdx="1" presStyleCnt="2">
        <dgm:presLayoutVars>
          <dgm:bulletEnabled val="1"/>
        </dgm:presLayoutVars>
      </dgm:prSet>
      <dgm:spPr/>
    </dgm:pt>
    <dgm:pt modelId="{E1AD86DC-04E4-45CD-86CC-9A152FCD29E1}" type="pres">
      <dgm:prSet presAssocID="{DE8A2784-4450-4F91-A51A-697C3FD4EA31}" presName="ThreeNodes_1_text" presStyleLbl="node1" presStyleIdx="2" presStyleCnt="3">
        <dgm:presLayoutVars>
          <dgm:bulletEnabled val="1"/>
        </dgm:presLayoutVars>
      </dgm:prSet>
      <dgm:spPr/>
    </dgm:pt>
    <dgm:pt modelId="{2951EBA7-3BD1-484C-9D71-8B68F21248D9}" type="pres">
      <dgm:prSet presAssocID="{DE8A2784-4450-4F91-A51A-697C3FD4EA31}" presName="ThreeNodes_2_text" presStyleLbl="node1" presStyleIdx="2" presStyleCnt="3">
        <dgm:presLayoutVars>
          <dgm:bulletEnabled val="1"/>
        </dgm:presLayoutVars>
      </dgm:prSet>
      <dgm:spPr/>
    </dgm:pt>
    <dgm:pt modelId="{651C3313-9429-4AE7-98A8-95864302E011}" type="pres">
      <dgm:prSet presAssocID="{DE8A2784-4450-4F91-A51A-697C3FD4EA31}" presName="ThreeNodes_3_text" presStyleLbl="node1" presStyleIdx="2" presStyleCnt="3">
        <dgm:presLayoutVars>
          <dgm:bulletEnabled val="1"/>
        </dgm:presLayoutVars>
      </dgm:prSet>
      <dgm:spPr/>
    </dgm:pt>
  </dgm:ptLst>
  <dgm:cxnLst>
    <dgm:cxn modelId="{76BE4505-5C3B-4D47-9701-7D44FBF7E243}" type="presOf" srcId="{6CE53D25-CFC6-4C7A-8313-CBDE9F37918F}" destId="{2951EBA7-3BD1-484C-9D71-8B68F21248D9}" srcOrd="1" destOrd="0" presId="urn:microsoft.com/office/officeart/2005/8/layout/vProcess5"/>
    <dgm:cxn modelId="{6D96F11E-0C4C-4499-BB97-FE509086B970}" type="presOf" srcId="{00A267DA-F8F1-472C-AFEC-0EB77E0F8310}" destId="{651C3313-9429-4AE7-98A8-95864302E011}" srcOrd="1" destOrd="0" presId="urn:microsoft.com/office/officeart/2005/8/layout/vProcess5"/>
    <dgm:cxn modelId="{AE20286A-0D8F-47C9-BDBC-595631D4D0E6}" srcId="{DE8A2784-4450-4F91-A51A-697C3FD4EA31}" destId="{00A267DA-F8F1-472C-AFEC-0EB77E0F8310}" srcOrd="2" destOrd="0" parTransId="{613A50F0-7EC6-4FA6-A898-F3284FBF2EBC}" sibTransId="{3EE062F4-BCF0-45F4-AF1E-32DB4AB43532}"/>
    <dgm:cxn modelId="{56ECAD7A-A5A2-4206-BE9A-018C1CF20366}" srcId="{DE8A2784-4450-4F91-A51A-697C3FD4EA31}" destId="{A907B36A-12BE-4A7D-A1BA-4123E4FD4CCD}" srcOrd="0" destOrd="0" parTransId="{A7135FA9-0F06-4283-804F-85105F0DBD8B}" sibTransId="{BC8DD078-8113-49F1-AF90-4691F0DE5186}"/>
    <dgm:cxn modelId="{C2A4DC86-2818-4671-BFFB-7CA5C2282F3C}" type="presOf" srcId="{DE8A2784-4450-4F91-A51A-697C3FD4EA31}" destId="{BEBFE550-BB4B-4536-91D2-D1BEFF66DCEA}" srcOrd="0" destOrd="0" presId="urn:microsoft.com/office/officeart/2005/8/layout/vProcess5"/>
    <dgm:cxn modelId="{1DC05987-CE63-4ED8-A552-92948836875B}" type="presOf" srcId="{00A267DA-F8F1-472C-AFEC-0EB77E0F8310}" destId="{DE1E8ABC-0F6F-432B-A71A-2B36738B88A6}" srcOrd="0" destOrd="0" presId="urn:microsoft.com/office/officeart/2005/8/layout/vProcess5"/>
    <dgm:cxn modelId="{12760FA0-B15E-4BFC-B686-AACE903E0825}" type="presOf" srcId="{DB8179B8-CC2F-4828-9738-91A33B0CC240}" destId="{CDA07793-8847-42C3-A604-2D1701DF9A2D}" srcOrd="0" destOrd="0" presId="urn:microsoft.com/office/officeart/2005/8/layout/vProcess5"/>
    <dgm:cxn modelId="{22D9FCA3-94A1-4B08-AFAF-BFF2B0D53DDF}" type="presOf" srcId="{6CE53D25-CFC6-4C7A-8313-CBDE9F37918F}" destId="{9D8A6C3A-A3BF-4901-8169-6CFF1CB80CB4}" srcOrd="0" destOrd="0" presId="urn:microsoft.com/office/officeart/2005/8/layout/vProcess5"/>
    <dgm:cxn modelId="{13C365C6-674D-43CF-91EA-3A8323CDD05F}" srcId="{DE8A2784-4450-4F91-A51A-697C3FD4EA31}" destId="{6CE53D25-CFC6-4C7A-8313-CBDE9F37918F}" srcOrd="1" destOrd="0" parTransId="{F2CC0945-89DA-4711-8BF8-4A4111CB223B}" sibTransId="{DB8179B8-CC2F-4828-9738-91A33B0CC240}"/>
    <dgm:cxn modelId="{E6173ACC-4A77-4457-AE37-8A92D5D59BD7}" type="presOf" srcId="{BC8DD078-8113-49F1-AF90-4691F0DE5186}" destId="{13FABF93-4317-4527-B97E-DB1978B0FBA5}" srcOrd="0" destOrd="0" presId="urn:microsoft.com/office/officeart/2005/8/layout/vProcess5"/>
    <dgm:cxn modelId="{E8DBFCDC-AEC7-4D2F-9E75-08EBCF24319C}" type="presOf" srcId="{A907B36A-12BE-4A7D-A1BA-4123E4FD4CCD}" destId="{E1AD86DC-04E4-45CD-86CC-9A152FCD29E1}" srcOrd="1" destOrd="0" presId="urn:microsoft.com/office/officeart/2005/8/layout/vProcess5"/>
    <dgm:cxn modelId="{FE8BDCDD-6EB9-46F4-8AD1-679D79B8DAED}" type="presOf" srcId="{A907B36A-12BE-4A7D-A1BA-4123E4FD4CCD}" destId="{A31ABF25-5365-47B5-9912-6F8B8294D65A}" srcOrd="0" destOrd="0" presId="urn:microsoft.com/office/officeart/2005/8/layout/vProcess5"/>
    <dgm:cxn modelId="{296DA57F-E281-4D40-8641-A8E65FB0D4EF}" type="presParOf" srcId="{BEBFE550-BB4B-4536-91D2-D1BEFF66DCEA}" destId="{3E179FA9-ACD0-4377-8F20-32BB797101DB}" srcOrd="0" destOrd="0" presId="urn:microsoft.com/office/officeart/2005/8/layout/vProcess5"/>
    <dgm:cxn modelId="{46EF360E-9D75-47DB-A982-035925DE1BB3}" type="presParOf" srcId="{BEBFE550-BB4B-4536-91D2-D1BEFF66DCEA}" destId="{A31ABF25-5365-47B5-9912-6F8B8294D65A}" srcOrd="1" destOrd="0" presId="urn:microsoft.com/office/officeart/2005/8/layout/vProcess5"/>
    <dgm:cxn modelId="{0AE877FB-FA31-4DE0-8B57-EDB536D77325}" type="presParOf" srcId="{BEBFE550-BB4B-4536-91D2-D1BEFF66DCEA}" destId="{9D8A6C3A-A3BF-4901-8169-6CFF1CB80CB4}" srcOrd="2" destOrd="0" presId="urn:microsoft.com/office/officeart/2005/8/layout/vProcess5"/>
    <dgm:cxn modelId="{DCFAE41B-C3FB-4BDC-8832-76397D7F2541}" type="presParOf" srcId="{BEBFE550-BB4B-4536-91D2-D1BEFF66DCEA}" destId="{DE1E8ABC-0F6F-432B-A71A-2B36738B88A6}" srcOrd="3" destOrd="0" presId="urn:microsoft.com/office/officeart/2005/8/layout/vProcess5"/>
    <dgm:cxn modelId="{9DFDA4CD-EAD3-4F0E-AAAD-014FC96EF39D}" type="presParOf" srcId="{BEBFE550-BB4B-4536-91D2-D1BEFF66DCEA}" destId="{13FABF93-4317-4527-B97E-DB1978B0FBA5}" srcOrd="4" destOrd="0" presId="urn:microsoft.com/office/officeart/2005/8/layout/vProcess5"/>
    <dgm:cxn modelId="{DC6BAACC-EF8B-463C-88F7-47A45FBFC406}" type="presParOf" srcId="{BEBFE550-BB4B-4536-91D2-D1BEFF66DCEA}" destId="{CDA07793-8847-42C3-A604-2D1701DF9A2D}" srcOrd="5" destOrd="0" presId="urn:microsoft.com/office/officeart/2005/8/layout/vProcess5"/>
    <dgm:cxn modelId="{45759C85-C737-444F-80C4-738793A96F0B}" type="presParOf" srcId="{BEBFE550-BB4B-4536-91D2-D1BEFF66DCEA}" destId="{E1AD86DC-04E4-45CD-86CC-9A152FCD29E1}" srcOrd="6" destOrd="0" presId="urn:microsoft.com/office/officeart/2005/8/layout/vProcess5"/>
    <dgm:cxn modelId="{B5E8D2E3-4415-47CD-B628-CD70F92EE205}" type="presParOf" srcId="{BEBFE550-BB4B-4536-91D2-D1BEFF66DCEA}" destId="{2951EBA7-3BD1-484C-9D71-8B68F21248D9}" srcOrd="7" destOrd="0" presId="urn:microsoft.com/office/officeart/2005/8/layout/vProcess5"/>
    <dgm:cxn modelId="{CA19CB1D-B799-4A26-91B4-5207ECDAE346}" type="presParOf" srcId="{BEBFE550-BB4B-4536-91D2-D1BEFF66DCEA}" destId="{651C3313-9429-4AE7-98A8-95864302E011}"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ADCBE1E-C146-46FE-A66E-AF01E0491485}"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1596221E-FA90-437F-A548-EE9D9A3DED1B}">
      <dgm:prSet phldrT="[Text]" phldr="1"/>
      <dgm:spPr>
        <a:blipFill rotWithShape="0">
          <a:blip xmlns:r="http://schemas.openxmlformats.org/officeDocument/2006/relationships" r:embed="rId1"/>
          <a:srcRect/>
          <a:stretch>
            <a:fillRect t="-7000" b="-7000"/>
          </a:stretch>
        </a:blipFill>
        <a:ln>
          <a:solidFill>
            <a:schemeClr val="tx1"/>
          </a:solidFill>
        </a:ln>
      </dgm:spPr>
      <dgm:t>
        <a:bodyPr/>
        <a:lstStyle/>
        <a:p>
          <a:endParaRPr lang="en-GB" dirty="0"/>
        </a:p>
      </dgm:t>
    </dgm:pt>
    <dgm:pt modelId="{733F0452-1B41-4AA5-8C3D-D4A5B8DC2C56}" type="parTrans" cxnId="{233A2595-44B6-444B-BCBE-52D3C4EEFA81}">
      <dgm:prSet/>
      <dgm:spPr/>
      <dgm:t>
        <a:bodyPr/>
        <a:lstStyle/>
        <a:p>
          <a:endParaRPr lang="en-GB"/>
        </a:p>
      </dgm:t>
    </dgm:pt>
    <dgm:pt modelId="{753B7FC9-EB78-4767-B89D-2DE71D42A25E}" type="sibTrans" cxnId="{233A2595-44B6-444B-BCBE-52D3C4EEFA81}">
      <dgm:prSet/>
      <dgm:spPr/>
      <dgm:t>
        <a:bodyPr/>
        <a:lstStyle/>
        <a:p>
          <a:endParaRPr lang="en-GB"/>
        </a:p>
      </dgm:t>
    </dgm:pt>
    <dgm:pt modelId="{0119835E-AB19-4C1A-868E-9E7ACFE41AEF}">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Protects public spaces from persistent Anti-Social individuals or groups</a:t>
          </a:r>
        </a:p>
      </dgm:t>
    </dgm:pt>
    <dgm:pt modelId="{F6F0480C-2695-4B10-A1B2-02078B952B86}" type="parTrans" cxnId="{C6BA4D46-D520-4599-A993-CE3A8870A608}">
      <dgm:prSet/>
      <dgm:spPr/>
      <dgm:t>
        <a:bodyPr/>
        <a:lstStyle/>
        <a:p>
          <a:endParaRPr lang="en-GB"/>
        </a:p>
      </dgm:t>
    </dgm:pt>
    <dgm:pt modelId="{7A7E5F84-D73D-4AE2-9F95-62F8AFCCF5F8}" type="sibTrans" cxnId="{C6BA4D46-D520-4599-A993-CE3A8870A608}">
      <dgm:prSet/>
      <dgm:spPr/>
      <dgm:t>
        <a:bodyPr/>
        <a:lstStyle/>
        <a:p>
          <a:endParaRPr lang="en-GB"/>
        </a:p>
      </dgm:t>
    </dgm:pt>
    <dgm:pt modelId="{BB4D0BB4-279D-4316-A416-F914928F2617}">
      <dgm:prSet phldrT="[Text]" custT="1"/>
      <dgm:spPr>
        <a:solidFill>
          <a:schemeClr val="accent1">
            <a:lumMod val="60000"/>
            <a:lumOff val="40000"/>
          </a:schemeClr>
        </a:solidFill>
        <a:ln>
          <a:solidFill>
            <a:schemeClr val="tx1"/>
          </a:solidFill>
        </a:ln>
      </dgm:spPr>
      <dgm:t>
        <a:bodyPr/>
        <a:lstStyle/>
        <a:p>
          <a:r>
            <a:rPr lang="en-GB" sz="2400" dirty="0">
              <a:solidFill>
                <a:schemeClr val="tx1"/>
              </a:solidFill>
            </a:rPr>
            <a:t>Issued by Council/ Local Authority</a:t>
          </a:r>
        </a:p>
      </dgm:t>
    </dgm:pt>
    <dgm:pt modelId="{2968065E-95EF-4D2B-83C6-ECB9E73C7F1A}" type="parTrans" cxnId="{7399A2B3-7B41-43B5-BF97-C72EB234C3EE}">
      <dgm:prSet/>
      <dgm:spPr/>
      <dgm:t>
        <a:bodyPr/>
        <a:lstStyle/>
        <a:p>
          <a:endParaRPr lang="en-GB"/>
        </a:p>
      </dgm:t>
    </dgm:pt>
    <dgm:pt modelId="{66F65AD5-9E3D-4585-B2B2-28F898FFF978}" type="sibTrans" cxnId="{7399A2B3-7B41-43B5-BF97-C72EB234C3EE}">
      <dgm:prSet/>
      <dgm:spPr/>
      <dgm:t>
        <a:bodyPr/>
        <a:lstStyle/>
        <a:p>
          <a:endParaRPr lang="en-GB"/>
        </a:p>
      </dgm:t>
    </dgm:pt>
    <dgm:pt modelId="{D4CDC4CC-4B06-45DE-B794-B02B4B1815BD}">
      <dgm:prSet phldrT="[Text]" custT="1"/>
      <dgm:spPr>
        <a:solidFill>
          <a:schemeClr val="accent1">
            <a:lumMod val="60000"/>
            <a:lumOff val="40000"/>
          </a:schemeClr>
        </a:solidFill>
        <a:ln>
          <a:solidFill>
            <a:schemeClr val="tx1"/>
          </a:solidFill>
        </a:ln>
      </dgm:spPr>
      <dgm:t>
        <a:bodyPr/>
        <a:lstStyle/>
        <a:p>
          <a:r>
            <a:rPr lang="en-GB" sz="2400" dirty="0">
              <a:solidFill>
                <a:schemeClr val="tx1"/>
              </a:solidFill>
            </a:rPr>
            <a:t>Replaces designated public spaces orders/ gating orders &amp; dog control orders</a:t>
          </a:r>
        </a:p>
      </dgm:t>
    </dgm:pt>
    <dgm:pt modelId="{E2E31913-EC66-4268-99E7-D3ED498BC1DB}" type="parTrans" cxnId="{F5418CF7-73D5-4394-9C9E-DA93B0D523C6}">
      <dgm:prSet/>
      <dgm:spPr/>
      <dgm:t>
        <a:bodyPr/>
        <a:lstStyle/>
        <a:p>
          <a:endParaRPr lang="en-GB"/>
        </a:p>
      </dgm:t>
    </dgm:pt>
    <dgm:pt modelId="{7118B667-CB16-48EC-A6B4-20F633F4FDBE}" type="sibTrans" cxnId="{F5418CF7-73D5-4394-9C9E-DA93B0D523C6}">
      <dgm:prSet/>
      <dgm:spPr/>
      <dgm:t>
        <a:bodyPr/>
        <a:lstStyle/>
        <a:p>
          <a:endParaRPr lang="en-GB"/>
        </a:p>
      </dgm:t>
    </dgm:pt>
    <dgm:pt modelId="{E95F7A37-62BA-4B39-A405-B4250F5E8754}">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Breach of an Order is a criminal offence</a:t>
          </a:r>
        </a:p>
      </dgm:t>
    </dgm:pt>
    <dgm:pt modelId="{4A255E9A-A739-4876-89EB-DFA98409E7BB}" type="parTrans" cxnId="{DC6C5BF5-9FD2-4DC1-8B06-7459B445B5B2}">
      <dgm:prSet/>
      <dgm:spPr/>
      <dgm:t>
        <a:bodyPr/>
        <a:lstStyle/>
        <a:p>
          <a:endParaRPr lang="en-GB"/>
        </a:p>
      </dgm:t>
    </dgm:pt>
    <dgm:pt modelId="{9926F98E-F0F9-434C-BAAC-9DFB6542DB4B}" type="sibTrans" cxnId="{DC6C5BF5-9FD2-4DC1-8B06-7459B445B5B2}">
      <dgm:prSet/>
      <dgm:spPr/>
      <dgm:t>
        <a:bodyPr/>
        <a:lstStyle/>
        <a:p>
          <a:endParaRPr lang="en-GB"/>
        </a:p>
      </dgm:t>
    </dgm:pt>
    <dgm:pt modelId="{653B404D-69B1-4054-8F16-A30896F1EDB0}" type="pres">
      <dgm:prSet presAssocID="{6ADCBE1E-C146-46FE-A66E-AF01E0491485}" presName="diagram" presStyleCnt="0">
        <dgm:presLayoutVars>
          <dgm:chMax val="1"/>
          <dgm:dir/>
          <dgm:animLvl val="ctr"/>
          <dgm:resizeHandles val="exact"/>
        </dgm:presLayoutVars>
      </dgm:prSet>
      <dgm:spPr/>
    </dgm:pt>
    <dgm:pt modelId="{A82DC50F-E5FB-43AD-A4F1-F9867A595966}" type="pres">
      <dgm:prSet presAssocID="{6ADCBE1E-C146-46FE-A66E-AF01E0491485}" presName="matrix" presStyleCnt="0"/>
      <dgm:spPr/>
    </dgm:pt>
    <dgm:pt modelId="{661ED86E-C53E-4691-AA39-0A68F3862BCC}" type="pres">
      <dgm:prSet presAssocID="{6ADCBE1E-C146-46FE-A66E-AF01E0491485}" presName="tile1" presStyleLbl="node1" presStyleIdx="0" presStyleCnt="4"/>
      <dgm:spPr/>
    </dgm:pt>
    <dgm:pt modelId="{968802AB-DF20-484C-A35E-9BFDD6C3C0D3}" type="pres">
      <dgm:prSet presAssocID="{6ADCBE1E-C146-46FE-A66E-AF01E0491485}" presName="tile1text" presStyleLbl="node1" presStyleIdx="0" presStyleCnt="4">
        <dgm:presLayoutVars>
          <dgm:chMax val="0"/>
          <dgm:chPref val="0"/>
          <dgm:bulletEnabled val="1"/>
        </dgm:presLayoutVars>
      </dgm:prSet>
      <dgm:spPr/>
    </dgm:pt>
    <dgm:pt modelId="{FEDA6CD8-C72C-42DD-9118-FC3CBF060E81}" type="pres">
      <dgm:prSet presAssocID="{6ADCBE1E-C146-46FE-A66E-AF01E0491485}" presName="tile2" presStyleLbl="node1" presStyleIdx="1" presStyleCnt="4"/>
      <dgm:spPr/>
    </dgm:pt>
    <dgm:pt modelId="{C92D0EC4-571A-4006-B8C9-B3DDCB02B73A}" type="pres">
      <dgm:prSet presAssocID="{6ADCBE1E-C146-46FE-A66E-AF01E0491485}" presName="tile2text" presStyleLbl="node1" presStyleIdx="1" presStyleCnt="4">
        <dgm:presLayoutVars>
          <dgm:chMax val="0"/>
          <dgm:chPref val="0"/>
          <dgm:bulletEnabled val="1"/>
        </dgm:presLayoutVars>
      </dgm:prSet>
      <dgm:spPr/>
    </dgm:pt>
    <dgm:pt modelId="{EC804B80-ED8E-48CA-8BE2-D8C0497396B5}" type="pres">
      <dgm:prSet presAssocID="{6ADCBE1E-C146-46FE-A66E-AF01E0491485}" presName="tile3" presStyleLbl="node1" presStyleIdx="2" presStyleCnt="4"/>
      <dgm:spPr/>
    </dgm:pt>
    <dgm:pt modelId="{B1D77683-68D7-4A14-9779-EB6FAE0095D9}" type="pres">
      <dgm:prSet presAssocID="{6ADCBE1E-C146-46FE-A66E-AF01E0491485}" presName="tile3text" presStyleLbl="node1" presStyleIdx="2" presStyleCnt="4">
        <dgm:presLayoutVars>
          <dgm:chMax val="0"/>
          <dgm:chPref val="0"/>
          <dgm:bulletEnabled val="1"/>
        </dgm:presLayoutVars>
      </dgm:prSet>
      <dgm:spPr/>
    </dgm:pt>
    <dgm:pt modelId="{5AC51DA8-EDC8-47FC-BD64-ADBB291711D8}" type="pres">
      <dgm:prSet presAssocID="{6ADCBE1E-C146-46FE-A66E-AF01E0491485}" presName="tile4" presStyleLbl="node1" presStyleIdx="3" presStyleCnt="4"/>
      <dgm:spPr/>
    </dgm:pt>
    <dgm:pt modelId="{E6B79321-0336-42F1-9A44-E4ECADE5DE65}" type="pres">
      <dgm:prSet presAssocID="{6ADCBE1E-C146-46FE-A66E-AF01E0491485}" presName="tile4text" presStyleLbl="node1" presStyleIdx="3" presStyleCnt="4">
        <dgm:presLayoutVars>
          <dgm:chMax val="0"/>
          <dgm:chPref val="0"/>
          <dgm:bulletEnabled val="1"/>
        </dgm:presLayoutVars>
      </dgm:prSet>
      <dgm:spPr/>
    </dgm:pt>
    <dgm:pt modelId="{4DABD3D6-4C87-4DAB-B708-58AFEEDE531F}" type="pres">
      <dgm:prSet presAssocID="{6ADCBE1E-C146-46FE-A66E-AF01E0491485}" presName="centerTile" presStyleLbl="fgShp" presStyleIdx="0" presStyleCnt="1" custScaleY="145455">
        <dgm:presLayoutVars>
          <dgm:chMax val="0"/>
          <dgm:chPref val="0"/>
        </dgm:presLayoutVars>
      </dgm:prSet>
      <dgm:spPr/>
    </dgm:pt>
  </dgm:ptLst>
  <dgm:cxnLst>
    <dgm:cxn modelId="{3CD42740-6EC3-47EE-944E-19E3D09E604E}" type="presOf" srcId="{E95F7A37-62BA-4B39-A405-B4250F5E8754}" destId="{5AC51DA8-EDC8-47FC-BD64-ADBB291711D8}" srcOrd="0" destOrd="0" presId="urn:microsoft.com/office/officeart/2005/8/layout/matrix1"/>
    <dgm:cxn modelId="{1709A35C-E8FE-42A5-842F-F7AA55CDE12D}" type="presOf" srcId="{0119835E-AB19-4C1A-868E-9E7ACFE41AEF}" destId="{661ED86E-C53E-4691-AA39-0A68F3862BCC}" srcOrd="0" destOrd="0" presId="urn:microsoft.com/office/officeart/2005/8/layout/matrix1"/>
    <dgm:cxn modelId="{C6BA4D46-D520-4599-A993-CE3A8870A608}" srcId="{1596221E-FA90-437F-A548-EE9D9A3DED1B}" destId="{0119835E-AB19-4C1A-868E-9E7ACFE41AEF}" srcOrd="0" destOrd="0" parTransId="{F6F0480C-2695-4B10-A1B2-02078B952B86}" sibTransId="{7A7E5F84-D73D-4AE2-9F95-62F8AFCCF5F8}"/>
    <dgm:cxn modelId="{1D66CE71-BBA5-4733-8ECE-D443130C3D3A}" type="presOf" srcId="{D4CDC4CC-4B06-45DE-B794-B02B4B1815BD}" destId="{EC804B80-ED8E-48CA-8BE2-D8C0497396B5}" srcOrd="0" destOrd="0" presId="urn:microsoft.com/office/officeart/2005/8/layout/matrix1"/>
    <dgm:cxn modelId="{0A1F9055-8A23-409E-838A-8EF46E5D34DE}" type="presOf" srcId="{0119835E-AB19-4C1A-868E-9E7ACFE41AEF}" destId="{968802AB-DF20-484C-A35E-9BFDD6C3C0D3}" srcOrd="1" destOrd="0" presId="urn:microsoft.com/office/officeart/2005/8/layout/matrix1"/>
    <dgm:cxn modelId="{B3867477-7755-4CA7-BD1D-4A12447AB791}" type="presOf" srcId="{6ADCBE1E-C146-46FE-A66E-AF01E0491485}" destId="{653B404D-69B1-4054-8F16-A30896F1EDB0}" srcOrd="0" destOrd="0" presId="urn:microsoft.com/office/officeart/2005/8/layout/matrix1"/>
    <dgm:cxn modelId="{4B4CD258-748A-465F-8677-CD03453A9585}" type="presOf" srcId="{E95F7A37-62BA-4B39-A405-B4250F5E8754}" destId="{E6B79321-0336-42F1-9A44-E4ECADE5DE65}" srcOrd="1" destOrd="0" presId="urn:microsoft.com/office/officeart/2005/8/layout/matrix1"/>
    <dgm:cxn modelId="{233A2595-44B6-444B-BCBE-52D3C4EEFA81}" srcId="{6ADCBE1E-C146-46FE-A66E-AF01E0491485}" destId="{1596221E-FA90-437F-A548-EE9D9A3DED1B}" srcOrd="0" destOrd="0" parTransId="{733F0452-1B41-4AA5-8C3D-D4A5B8DC2C56}" sibTransId="{753B7FC9-EB78-4767-B89D-2DE71D42A25E}"/>
    <dgm:cxn modelId="{401DCA98-D111-4B40-950D-F1B8EF131E84}" type="presOf" srcId="{BB4D0BB4-279D-4316-A416-F914928F2617}" destId="{C92D0EC4-571A-4006-B8C9-B3DDCB02B73A}" srcOrd="1" destOrd="0" presId="urn:microsoft.com/office/officeart/2005/8/layout/matrix1"/>
    <dgm:cxn modelId="{3CECBEAA-7ED3-4D03-ADF5-2ACADFF196D1}" type="presOf" srcId="{BB4D0BB4-279D-4316-A416-F914928F2617}" destId="{FEDA6CD8-C72C-42DD-9118-FC3CBF060E81}" srcOrd="0" destOrd="0" presId="urn:microsoft.com/office/officeart/2005/8/layout/matrix1"/>
    <dgm:cxn modelId="{7399A2B3-7B41-43B5-BF97-C72EB234C3EE}" srcId="{1596221E-FA90-437F-A548-EE9D9A3DED1B}" destId="{BB4D0BB4-279D-4316-A416-F914928F2617}" srcOrd="1" destOrd="0" parTransId="{2968065E-95EF-4D2B-83C6-ECB9E73C7F1A}" sibTransId="{66F65AD5-9E3D-4585-B2B2-28F898FFF978}"/>
    <dgm:cxn modelId="{B6A412B5-65B9-4708-B18F-028CA01676D4}" type="presOf" srcId="{1596221E-FA90-437F-A548-EE9D9A3DED1B}" destId="{4DABD3D6-4C87-4DAB-B708-58AFEEDE531F}" srcOrd="0" destOrd="0" presId="urn:microsoft.com/office/officeart/2005/8/layout/matrix1"/>
    <dgm:cxn modelId="{2C32DCDE-0343-4A05-B813-820B736BD50F}" type="presOf" srcId="{D4CDC4CC-4B06-45DE-B794-B02B4B1815BD}" destId="{B1D77683-68D7-4A14-9779-EB6FAE0095D9}" srcOrd="1" destOrd="0" presId="urn:microsoft.com/office/officeart/2005/8/layout/matrix1"/>
    <dgm:cxn modelId="{DC6C5BF5-9FD2-4DC1-8B06-7459B445B5B2}" srcId="{1596221E-FA90-437F-A548-EE9D9A3DED1B}" destId="{E95F7A37-62BA-4B39-A405-B4250F5E8754}" srcOrd="3" destOrd="0" parTransId="{4A255E9A-A739-4876-89EB-DFA98409E7BB}" sibTransId="{9926F98E-F0F9-434C-BAAC-9DFB6542DB4B}"/>
    <dgm:cxn modelId="{F5418CF7-73D5-4394-9C9E-DA93B0D523C6}" srcId="{1596221E-FA90-437F-A548-EE9D9A3DED1B}" destId="{D4CDC4CC-4B06-45DE-B794-B02B4B1815BD}" srcOrd="2" destOrd="0" parTransId="{E2E31913-EC66-4268-99E7-D3ED498BC1DB}" sibTransId="{7118B667-CB16-48EC-A6B4-20F633F4FDBE}"/>
    <dgm:cxn modelId="{0FE55A5D-7460-4B7C-8A07-AADCAB4B16B1}" type="presParOf" srcId="{653B404D-69B1-4054-8F16-A30896F1EDB0}" destId="{A82DC50F-E5FB-43AD-A4F1-F9867A595966}" srcOrd="0" destOrd="0" presId="urn:microsoft.com/office/officeart/2005/8/layout/matrix1"/>
    <dgm:cxn modelId="{561D48AD-30FA-44EF-B920-A30F7DFB7B6A}" type="presParOf" srcId="{A82DC50F-E5FB-43AD-A4F1-F9867A595966}" destId="{661ED86E-C53E-4691-AA39-0A68F3862BCC}" srcOrd="0" destOrd="0" presId="urn:microsoft.com/office/officeart/2005/8/layout/matrix1"/>
    <dgm:cxn modelId="{3FE9DD0C-B385-4591-8D9C-59630194C8B8}" type="presParOf" srcId="{A82DC50F-E5FB-43AD-A4F1-F9867A595966}" destId="{968802AB-DF20-484C-A35E-9BFDD6C3C0D3}" srcOrd="1" destOrd="0" presId="urn:microsoft.com/office/officeart/2005/8/layout/matrix1"/>
    <dgm:cxn modelId="{85F9FF55-B937-4117-B652-9A9A11680B57}" type="presParOf" srcId="{A82DC50F-E5FB-43AD-A4F1-F9867A595966}" destId="{FEDA6CD8-C72C-42DD-9118-FC3CBF060E81}" srcOrd="2" destOrd="0" presId="urn:microsoft.com/office/officeart/2005/8/layout/matrix1"/>
    <dgm:cxn modelId="{C47F16DB-F4C3-47C1-AB0D-5B330AD08C43}" type="presParOf" srcId="{A82DC50F-E5FB-43AD-A4F1-F9867A595966}" destId="{C92D0EC4-571A-4006-B8C9-B3DDCB02B73A}" srcOrd="3" destOrd="0" presId="urn:microsoft.com/office/officeart/2005/8/layout/matrix1"/>
    <dgm:cxn modelId="{AF6E6D9D-1C96-4B0E-BB48-119D07261031}" type="presParOf" srcId="{A82DC50F-E5FB-43AD-A4F1-F9867A595966}" destId="{EC804B80-ED8E-48CA-8BE2-D8C0497396B5}" srcOrd="4" destOrd="0" presId="urn:microsoft.com/office/officeart/2005/8/layout/matrix1"/>
    <dgm:cxn modelId="{CF76C66F-4FBF-4B45-8826-4C1F71195FDB}" type="presParOf" srcId="{A82DC50F-E5FB-43AD-A4F1-F9867A595966}" destId="{B1D77683-68D7-4A14-9779-EB6FAE0095D9}" srcOrd="5" destOrd="0" presId="urn:microsoft.com/office/officeart/2005/8/layout/matrix1"/>
    <dgm:cxn modelId="{0E807ABA-B155-4238-9504-89D00437D921}" type="presParOf" srcId="{A82DC50F-E5FB-43AD-A4F1-F9867A595966}" destId="{5AC51DA8-EDC8-47FC-BD64-ADBB291711D8}" srcOrd="6" destOrd="0" presId="urn:microsoft.com/office/officeart/2005/8/layout/matrix1"/>
    <dgm:cxn modelId="{DEA6307E-5185-4FDC-9B84-4C553EEE7E8D}" type="presParOf" srcId="{A82DC50F-E5FB-43AD-A4F1-F9867A595966}" destId="{E6B79321-0336-42F1-9A44-E4ECADE5DE65}" srcOrd="7" destOrd="0" presId="urn:microsoft.com/office/officeart/2005/8/layout/matrix1"/>
    <dgm:cxn modelId="{21A646AC-4550-428C-A56A-4E611E32DDFF}" type="presParOf" srcId="{653B404D-69B1-4054-8F16-A30896F1EDB0}" destId="{4DABD3D6-4C87-4DAB-B708-58AFEEDE531F}"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317A67B-F51A-4E18-A297-7A9EFF180EAC}"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E6BCBB8A-F7FA-41F1-A600-7DEBFE601441}">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To expediate the eviction of landlord’s most anti-social tenants to bring faster relief to victims</a:t>
          </a:r>
        </a:p>
      </dgm:t>
    </dgm:pt>
    <dgm:pt modelId="{988A38C7-A64E-45F8-B03C-1623AF11E16E}" type="parTrans" cxnId="{8BB8B77F-A4D6-449C-8380-04A96EC943D4}">
      <dgm:prSet/>
      <dgm:spPr/>
      <dgm:t>
        <a:bodyPr/>
        <a:lstStyle/>
        <a:p>
          <a:endParaRPr lang="en-GB"/>
        </a:p>
      </dgm:t>
    </dgm:pt>
    <dgm:pt modelId="{A95F0738-C2F4-431B-BB46-6FE384B4DAC9}" type="sibTrans" cxnId="{8BB8B77F-A4D6-449C-8380-04A96EC943D4}">
      <dgm:prSet/>
      <dgm:spPr>
        <a:solidFill>
          <a:schemeClr val="accent1">
            <a:lumMod val="50000"/>
            <a:alpha val="90000"/>
          </a:schemeClr>
        </a:solidFill>
        <a:ln>
          <a:solidFill>
            <a:schemeClr val="tx1">
              <a:alpha val="90000"/>
            </a:schemeClr>
          </a:solidFill>
        </a:ln>
      </dgm:spPr>
      <dgm:t>
        <a:bodyPr/>
        <a:lstStyle/>
        <a:p>
          <a:endParaRPr lang="en-GB"/>
        </a:p>
      </dgm:t>
    </dgm:pt>
    <dgm:pt modelId="{2E1B06AB-F4FF-4C36-A873-C7AFE0BB4614}">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Power for social landlords, councils, housing associations &amp; private landlords</a:t>
          </a:r>
        </a:p>
      </dgm:t>
    </dgm:pt>
    <dgm:pt modelId="{8FDE65AF-CD91-47ED-A567-221A66F73507}" type="parTrans" cxnId="{8834390F-DA91-4376-9E4D-35ED998E4E84}">
      <dgm:prSet/>
      <dgm:spPr/>
      <dgm:t>
        <a:bodyPr/>
        <a:lstStyle/>
        <a:p>
          <a:endParaRPr lang="en-GB"/>
        </a:p>
      </dgm:t>
    </dgm:pt>
    <dgm:pt modelId="{DE6C9631-6453-423F-B961-FE91CFBEF7BE}" type="sibTrans" cxnId="{8834390F-DA91-4376-9E4D-35ED998E4E84}">
      <dgm:prSet/>
      <dgm:spPr/>
      <dgm:t>
        <a:bodyPr/>
        <a:lstStyle/>
        <a:p>
          <a:endParaRPr lang="en-GB"/>
        </a:p>
      </dgm:t>
    </dgm:pt>
    <dgm:pt modelId="{F7EA5069-2E93-4FD8-908C-94A0B90882BE}" type="pres">
      <dgm:prSet presAssocID="{D317A67B-F51A-4E18-A297-7A9EFF180EAC}" presName="outerComposite" presStyleCnt="0">
        <dgm:presLayoutVars>
          <dgm:chMax val="5"/>
          <dgm:dir/>
          <dgm:resizeHandles val="exact"/>
        </dgm:presLayoutVars>
      </dgm:prSet>
      <dgm:spPr/>
    </dgm:pt>
    <dgm:pt modelId="{FDAF2B2C-1DD7-44CF-8D8E-3AFC8EB21862}" type="pres">
      <dgm:prSet presAssocID="{D317A67B-F51A-4E18-A297-7A9EFF180EAC}" presName="dummyMaxCanvas" presStyleCnt="0">
        <dgm:presLayoutVars/>
      </dgm:prSet>
      <dgm:spPr/>
    </dgm:pt>
    <dgm:pt modelId="{9F189116-42FE-4BF0-9F21-7849BE67E24F}" type="pres">
      <dgm:prSet presAssocID="{D317A67B-F51A-4E18-A297-7A9EFF180EAC}" presName="TwoNodes_1" presStyleLbl="node1" presStyleIdx="0" presStyleCnt="2">
        <dgm:presLayoutVars>
          <dgm:bulletEnabled val="1"/>
        </dgm:presLayoutVars>
      </dgm:prSet>
      <dgm:spPr/>
    </dgm:pt>
    <dgm:pt modelId="{B4F64376-492D-4E6E-831D-95BC7667AE6E}" type="pres">
      <dgm:prSet presAssocID="{D317A67B-F51A-4E18-A297-7A9EFF180EAC}" presName="TwoNodes_2" presStyleLbl="node1" presStyleIdx="1" presStyleCnt="2">
        <dgm:presLayoutVars>
          <dgm:bulletEnabled val="1"/>
        </dgm:presLayoutVars>
      </dgm:prSet>
      <dgm:spPr/>
    </dgm:pt>
    <dgm:pt modelId="{E6815F0D-2EAE-44F2-8939-1B081461640B}" type="pres">
      <dgm:prSet presAssocID="{D317A67B-F51A-4E18-A297-7A9EFF180EAC}" presName="TwoConn_1-2" presStyleLbl="fgAccFollowNode1" presStyleIdx="0" presStyleCnt="1">
        <dgm:presLayoutVars>
          <dgm:bulletEnabled val="1"/>
        </dgm:presLayoutVars>
      </dgm:prSet>
      <dgm:spPr/>
    </dgm:pt>
    <dgm:pt modelId="{11A4EDC7-280B-41E0-9CCB-DE5F225751A5}" type="pres">
      <dgm:prSet presAssocID="{D317A67B-F51A-4E18-A297-7A9EFF180EAC}" presName="TwoNodes_1_text" presStyleLbl="node1" presStyleIdx="1" presStyleCnt="2">
        <dgm:presLayoutVars>
          <dgm:bulletEnabled val="1"/>
        </dgm:presLayoutVars>
      </dgm:prSet>
      <dgm:spPr/>
    </dgm:pt>
    <dgm:pt modelId="{1419288A-8288-4439-AB3E-A56A21A417A0}" type="pres">
      <dgm:prSet presAssocID="{D317A67B-F51A-4E18-A297-7A9EFF180EAC}" presName="TwoNodes_2_text" presStyleLbl="node1" presStyleIdx="1" presStyleCnt="2">
        <dgm:presLayoutVars>
          <dgm:bulletEnabled val="1"/>
        </dgm:presLayoutVars>
      </dgm:prSet>
      <dgm:spPr/>
    </dgm:pt>
  </dgm:ptLst>
  <dgm:cxnLst>
    <dgm:cxn modelId="{8834390F-DA91-4376-9E4D-35ED998E4E84}" srcId="{D317A67B-F51A-4E18-A297-7A9EFF180EAC}" destId="{2E1B06AB-F4FF-4C36-A873-C7AFE0BB4614}" srcOrd="1" destOrd="0" parTransId="{8FDE65AF-CD91-47ED-A567-221A66F73507}" sibTransId="{DE6C9631-6453-423F-B961-FE91CFBEF7BE}"/>
    <dgm:cxn modelId="{513D3955-8EC2-4218-9E9F-C9B6A8055618}" type="presOf" srcId="{2E1B06AB-F4FF-4C36-A873-C7AFE0BB4614}" destId="{B4F64376-492D-4E6E-831D-95BC7667AE6E}" srcOrd="0" destOrd="0" presId="urn:microsoft.com/office/officeart/2005/8/layout/vProcess5"/>
    <dgm:cxn modelId="{8BB8B77F-A4D6-449C-8380-04A96EC943D4}" srcId="{D317A67B-F51A-4E18-A297-7A9EFF180EAC}" destId="{E6BCBB8A-F7FA-41F1-A600-7DEBFE601441}" srcOrd="0" destOrd="0" parTransId="{988A38C7-A64E-45F8-B03C-1623AF11E16E}" sibTransId="{A95F0738-C2F4-431B-BB46-6FE384B4DAC9}"/>
    <dgm:cxn modelId="{850F9FA9-706B-4C1B-B79F-E2255B682029}" type="presOf" srcId="{E6BCBB8A-F7FA-41F1-A600-7DEBFE601441}" destId="{11A4EDC7-280B-41E0-9CCB-DE5F225751A5}" srcOrd="1" destOrd="0" presId="urn:microsoft.com/office/officeart/2005/8/layout/vProcess5"/>
    <dgm:cxn modelId="{738798B5-0722-484E-BE24-83093E15AC20}" type="presOf" srcId="{E6BCBB8A-F7FA-41F1-A600-7DEBFE601441}" destId="{9F189116-42FE-4BF0-9F21-7849BE67E24F}" srcOrd="0" destOrd="0" presId="urn:microsoft.com/office/officeart/2005/8/layout/vProcess5"/>
    <dgm:cxn modelId="{0CB799F6-B40F-45B0-8136-830184C7122C}" type="presOf" srcId="{D317A67B-F51A-4E18-A297-7A9EFF180EAC}" destId="{F7EA5069-2E93-4FD8-908C-94A0B90882BE}" srcOrd="0" destOrd="0" presId="urn:microsoft.com/office/officeart/2005/8/layout/vProcess5"/>
    <dgm:cxn modelId="{E31C57F7-F1FC-4C86-9E98-540557C637DC}" type="presOf" srcId="{2E1B06AB-F4FF-4C36-A873-C7AFE0BB4614}" destId="{1419288A-8288-4439-AB3E-A56A21A417A0}" srcOrd="1" destOrd="0" presId="urn:microsoft.com/office/officeart/2005/8/layout/vProcess5"/>
    <dgm:cxn modelId="{D18E02FB-1C96-4627-847C-D680A3A9D0D6}" type="presOf" srcId="{A95F0738-C2F4-431B-BB46-6FE384B4DAC9}" destId="{E6815F0D-2EAE-44F2-8939-1B081461640B}" srcOrd="0" destOrd="0" presId="urn:microsoft.com/office/officeart/2005/8/layout/vProcess5"/>
    <dgm:cxn modelId="{96025B52-4F86-488C-9FBF-672FDC4100D9}" type="presParOf" srcId="{F7EA5069-2E93-4FD8-908C-94A0B90882BE}" destId="{FDAF2B2C-1DD7-44CF-8D8E-3AFC8EB21862}" srcOrd="0" destOrd="0" presId="urn:microsoft.com/office/officeart/2005/8/layout/vProcess5"/>
    <dgm:cxn modelId="{F2BD8895-F980-4CA8-ACA2-BF260C7B4630}" type="presParOf" srcId="{F7EA5069-2E93-4FD8-908C-94A0B90882BE}" destId="{9F189116-42FE-4BF0-9F21-7849BE67E24F}" srcOrd="1" destOrd="0" presId="urn:microsoft.com/office/officeart/2005/8/layout/vProcess5"/>
    <dgm:cxn modelId="{E7BC8517-0AF2-4498-9217-AD83A438DC1E}" type="presParOf" srcId="{F7EA5069-2E93-4FD8-908C-94A0B90882BE}" destId="{B4F64376-492D-4E6E-831D-95BC7667AE6E}" srcOrd="2" destOrd="0" presId="urn:microsoft.com/office/officeart/2005/8/layout/vProcess5"/>
    <dgm:cxn modelId="{5644FA19-A0C9-4708-8258-61E5DD6D1E84}" type="presParOf" srcId="{F7EA5069-2E93-4FD8-908C-94A0B90882BE}" destId="{E6815F0D-2EAE-44F2-8939-1B081461640B}" srcOrd="3" destOrd="0" presId="urn:microsoft.com/office/officeart/2005/8/layout/vProcess5"/>
    <dgm:cxn modelId="{5B27E7A6-58CA-42E5-BC51-A615CF9068D0}" type="presParOf" srcId="{F7EA5069-2E93-4FD8-908C-94A0B90882BE}" destId="{11A4EDC7-280B-41E0-9CCB-DE5F225751A5}" srcOrd="4" destOrd="0" presId="urn:microsoft.com/office/officeart/2005/8/layout/vProcess5"/>
    <dgm:cxn modelId="{FDB49CD4-38B6-493F-957D-28AF5BEEB96A}" type="presParOf" srcId="{F7EA5069-2E93-4FD8-908C-94A0B90882BE}" destId="{1419288A-8288-4439-AB3E-A56A21A417A0}" srcOrd="5"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1C8E9FF-83DA-4B2C-A2C8-D97CD899140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GB"/>
        </a:p>
      </dgm:t>
    </dgm:pt>
    <dgm:pt modelId="{0031F167-3822-4942-9AF7-B704E12893FB}">
      <dgm:prSet phldrT="[Text]" custT="1"/>
      <dgm:spPr>
        <a:solidFill>
          <a:schemeClr val="tx2">
            <a:lumMod val="20000"/>
            <a:lumOff val="80000"/>
          </a:schemeClr>
        </a:solidFill>
        <a:ln>
          <a:solidFill>
            <a:schemeClr val="tx1"/>
          </a:solidFill>
        </a:ln>
      </dgm:spPr>
      <dgm:t>
        <a:bodyPr/>
        <a:lstStyle/>
        <a:p>
          <a:r>
            <a:rPr lang="en-GB" sz="2400" dirty="0">
              <a:solidFill>
                <a:schemeClr val="tx1"/>
              </a:solidFill>
            </a:rPr>
            <a:t>Used to deal with persistent offenders</a:t>
          </a:r>
        </a:p>
      </dgm:t>
    </dgm:pt>
    <dgm:pt modelId="{AB4C7FCC-F2BD-4A14-B8CE-FE369ED9E832}" type="parTrans" cxnId="{0CD43297-B925-4CE1-BB44-B7C92B2E5D30}">
      <dgm:prSet/>
      <dgm:spPr/>
      <dgm:t>
        <a:bodyPr/>
        <a:lstStyle/>
        <a:p>
          <a:endParaRPr lang="en-GB"/>
        </a:p>
      </dgm:t>
    </dgm:pt>
    <dgm:pt modelId="{3101BDA0-051B-4AC7-8D8B-CD3E36FEC7D6}" type="sibTrans" cxnId="{0CD43297-B925-4CE1-BB44-B7C92B2E5D30}">
      <dgm:prSet/>
      <dgm:spPr>
        <a:solidFill>
          <a:schemeClr val="accent1">
            <a:lumMod val="50000"/>
            <a:alpha val="90000"/>
          </a:schemeClr>
        </a:solidFill>
        <a:ln>
          <a:solidFill>
            <a:schemeClr val="tx1">
              <a:alpha val="90000"/>
            </a:schemeClr>
          </a:solidFill>
        </a:ln>
      </dgm:spPr>
      <dgm:t>
        <a:bodyPr/>
        <a:lstStyle/>
        <a:p>
          <a:endParaRPr lang="en-GB"/>
        </a:p>
      </dgm:t>
    </dgm:pt>
    <dgm:pt modelId="{1B9E508C-F664-4573-A866-4F9F32436D12}">
      <dgm:prSet phldrT="[Text]" custT="1"/>
      <dgm:spPr>
        <a:solidFill>
          <a:schemeClr val="tx2">
            <a:lumMod val="40000"/>
            <a:lumOff val="60000"/>
          </a:schemeClr>
        </a:solidFill>
        <a:ln>
          <a:solidFill>
            <a:schemeClr val="tx1"/>
          </a:solidFill>
        </a:ln>
      </dgm:spPr>
      <dgm:t>
        <a:bodyPr/>
        <a:lstStyle/>
        <a:p>
          <a:r>
            <a:rPr lang="en-GB" sz="2400" dirty="0">
              <a:solidFill>
                <a:schemeClr val="tx1"/>
              </a:solidFill>
            </a:rPr>
            <a:t>Issued by a criminal court for </a:t>
          </a:r>
          <a:r>
            <a:rPr lang="en-GB" sz="2400" b="1" i="1" u="sng" dirty="0">
              <a:solidFill>
                <a:schemeClr val="tx1"/>
              </a:solidFill>
            </a:rPr>
            <a:t>any </a:t>
          </a:r>
          <a:r>
            <a:rPr lang="en-GB" sz="2400" dirty="0">
              <a:solidFill>
                <a:schemeClr val="tx1"/>
              </a:solidFill>
            </a:rPr>
            <a:t>criminal offence</a:t>
          </a:r>
        </a:p>
      </dgm:t>
    </dgm:pt>
    <dgm:pt modelId="{5BCE8594-551F-4E96-AD5E-26A3EA29E0B7}" type="parTrans" cxnId="{38A8FFD7-910A-4468-9CBF-91444AE9BD85}">
      <dgm:prSet/>
      <dgm:spPr/>
      <dgm:t>
        <a:bodyPr/>
        <a:lstStyle/>
        <a:p>
          <a:endParaRPr lang="en-GB"/>
        </a:p>
      </dgm:t>
    </dgm:pt>
    <dgm:pt modelId="{91E0BEFE-886F-4D7E-A6DF-B2FB1BA93275}" type="sibTrans" cxnId="{38A8FFD7-910A-4468-9CBF-91444AE9BD85}">
      <dgm:prSet/>
      <dgm:spPr/>
      <dgm:t>
        <a:bodyPr/>
        <a:lstStyle/>
        <a:p>
          <a:endParaRPr lang="en-GB"/>
        </a:p>
      </dgm:t>
    </dgm:pt>
    <dgm:pt modelId="{4AA33A8D-3FF4-46A6-B3D6-0E19985E4250}" type="pres">
      <dgm:prSet presAssocID="{C1C8E9FF-83DA-4B2C-A2C8-D97CD8991400}" presName="outerComposite" presStyleCnt="0">
        <dgm:presLayoutVars>
          <dgm:chMax val="5"/>
          <dgm:dir/>
          <dgm:resizeHandles val="exact"/>
        </dgm:presLayoutVars>
      </dgm:prSet>
      <dgm:spPr/>
    </dgm:pt>
    <dgm:pt modelId="{FC6A6F44-BE1D-414D-A04A-1FD63ACD8DDB}" type="pres">
      <dgm:prSet presAssocID="{C1C8E9FF-83DA-4B2C-A2C8-D97CD8991400}" presName="dummyMaxCanvas" presStyleCnt="0">
        <dgm:presLayoutVars/>
      </dgm:prSet>
      <dgm:spPr/>
    </dgm:pt>
    <dgm:pt modelId="{E2838F7E-F5C9-49F4-B1EA-63325CCA0AD1}" type="pres">
      <dgm:prSet presAssocID="{C1C8E9FF-83DA-4B2C-A2C8-D97CD8991400}" presName="TwoNodes_1" presStyleLbl="node1" presStyleIdx="0" presStyleCnt="2">
        <dgm:presLayoutVars>
          <dgm:bulletEnabled val="1"/>
        </dgm:presLayoutVars>
      </dgm:prSet>
      <dgm:spPr/>
    </dgm:pt>
    <dgm:pt modelId="{822950DD-D137-4206-B043-C3F5DF557871}" type="pres">
      <dgm:prSet presAssocID="{C1C8E9FF-83DA-4B2C-A2C8-D97CD8991400}" presName="TwoNodes_2" presStyleLbl="node1" presStyleIdx="1" presStyleCnt="2">
        <dgm:presLayoutVars>
          <dgm:bulletEnabled val="1"/>
        </dgm:presLayoutVars>
      </dgm:prSet>
      <dgm:spPr/>
    </dgm:pt>
    <dgm:pt modelId="{A0BEB2CC-A1D7-43CB-A4FD-450C279B6C41}" type="pres">
      <dgm:prSet presAssocID="{C1C8E9FF-83DA-4B2C-A2C8-D97CD8991400}" presName="TwoConn_1-2" presStyleLbl="fgAccFollowNode1" presStyleIdx="0" presStyleCnt="1">
        <dgm:presLayoutVars>
          <dgm:bulletEnabled val="1"/>
        </dgm:presLayoutVars>
      </dgm:prSet>
      <dgm:spPr/>
    </dgm:pt>
    <dgm:pt modelId="{0F579511-2A60-4B41-9440-5393C2DDAD2A}" type="pres">
      <dgm:prSet presAssocID="{C1C8E9FF-83DA-4B2C-A2C8-D97CD8991400}" presName="TwoNodes_1_text" presStyleLbl="node1" presStyleIdx="1" presStyleCnt="2">
        <dgm:presLayoutVars>
          <dgm:bulletEnabled val="1"/>
        </dgm:presLayoutVars>
      </dgm:prSet>
      <dgm:spPr/>
    </dgm:pt>
    <dgm:pt modelId="{7807A7BD-540D-4BD8-9FC6-B7CF51CDF67F}" type="pres">
      <dgm:prSet presAssocID="{C1C8E9FF-83DA-4B2C-A2C8-D97CD8991400}" presName="TwoNodes_2_text" presStyleLbl="node1" presStyleIdx="1" presStyleCnt="2">
        <dgm:presLayoutVars>
          <dgm:bulletEnabled val="1"/>
        </dgm:presLayoutVars>
      </dgm:prSet>
      <dgm:spPr/>
    </dgm:pt>
  </dgm:ptLst>
  <dgm:cxnLst>
    <dgm:cxn modelId="{F917AA3D-4833-4CE7-9E90-8096C65A39F7}" type="presOf" srcId="{3101BDA0-051B-4AC7-8D8B-CD3E36FEC7D6}" destId="{A0BEB2CC-A1D7-43CB-A4FD-450C279B6C41}" srcOrd="0" destOrd="0" presId="urn:microsoft.com/office/officeart/2005/8/layout/vProcess5"/>
    <dgm:cxn modelId="{E4969A87-EEA0-4CB8-A69B-DF599F5A3810}" type="presOf" srcId="{0031F167-3822-4942-9AF7-B704E12893FB}" destId="{0F579511-2A60-4B41-9440-5393C2DDAD2A}" srcOrd="1" destOrd="0" presId="urn:microsoft.com/office/officeart/2005/8/layout/vProcess5"/>
    <dgm:cxn modelId="{0CD43297-B925-4CE1-BB44-B7C92B2E5D30}" srcId="{C1C8E9FF-83DA-4B2C-A2C8-D97CD8991400}" destId="{0031F167-3822-4942-9AF7-B704E12893FB}" srcOrd="0" destOrd="0" parTransId="{AB4C7FCC-F2BD-4A14-B8CE-FE369ED9E832}" sibTransId="{3101BDA0-051B-4AC7-8D8B-CD3E36FEC7D6}"/>
    <dgm:cxn modelId="{A818BB9B-7E3A-430D-A50C-7F94621F73D1}" type="presOf" srcId="{C1C8E9FF-83DA-4B2C-A2C8-D97CD8991400}" destId="{4AA33A8D-3FF4-46A6-B3D6-0E19985E4250}" srcOrd="0" destOrd="0" presId="urn:microsoft.com/office/officeart/2005/8/layout/vProcess5"/>
    <dgm:cxn modelId="{187524A5-5A57-452F-A9D9-CF95B6A9960C}" type="presOf" srcId="{0031F167-3822-4942-9AF7-B704E12893FB}" destId="{E2838F7E-F5C9-49F4-B1EA-63325CCA0AD1}" srcOrd="0" destOrd="0" presId="urn:microsoft.com/office/officeart/2005/8/layout/vProcess5"/>
    <dgm:cxn modelId="{CDB778AF-E413-43A5-B3AF-50BE340342E7}" type="presOf" srcId="{1B9E508C-F664-4573-A866-4F9F32436D12}" destId="{7807A7BD-540D-4BD8-9FC6-B7CF51CDF67F}" srcOrd="1" destOrd="0" presId="urn:microsoft.com/office/officeart/2005/8/layout/vProcess5"/>
    <dgm:cxn modelId="{36A2E2BD-DA63-46A6-B038-48BDDEFF08F1}" type="presOf" srcId="{1B9E508C-F664-4573-A866-4F9F32436D12}" destId="{822950DD-D137-4206-B043-C3F5DF557871}" srcOrd="0" destOrd="0" presId="urn:microsoft.com/office/officeart/2005/8/layout/vProcess5"/>
    <dgm:cxn modelId="{38A8FFD7-910A-4468-9CBF-91444AE9BD85}" srcId="{C1C8E9FF-83DA-4B2C-A2C8-D97CD8991400}" destId="{1B9E508C-F664-4573-A866-4F9F32436D12}" srcOrd="1" destOrd="0" parTransId="{5BCE8594-551F-4E96-AD5E-26A3EA29E0B7}" sibTransId="{91E0BEFE-886F-4D7E-A6DF-B2FB1BA93275}"/>
    <dgm:cxn modelId="{3E56DA25-B8B2-45A1-8174-332B361C3579}" type="presParOf" srcId="{4AA33A8D-3FF4-46A6-B3D6-0E19985E4250}" destId="{FC6A6F44-BE1D-414D-A04A-1FD63ACD8DDB}" srcOrd="0" destOrd="0" presId="urn:microsoft.com/office/officeart/2005/8/layout/vProcess5"/>
    <dgm:cxn modelId="{BEA99CC2-727A-4799-AE31-F0F2CE8B6783}" type="presParOf" srcId="{4AA33A8D-3FF4-46A6-B3D6-0E19985E4250}" destId="{E2838F7E-F5C9-49F4-B1EA-63325CCA0AD1}" srcOrd="1" destOrd="0" presId="urn:microsoft.com/office/officeart/2005/8/layout/vProcess5"/>
    <dgm:cxn modelId="{1610002D-C19E-4EA3-A586-294A34ADFEE2}" type="presParOf" srcId="{4AA33A8D-3FF4-46A6-B3D6-0E19985E4250}" destId="{822950DD-D137-4206-B043-C3F5DF557871}" srcOrd="2" destOrd="0" presId="urn:microsoft.com/office/officeart/2005/8/layout/vProcess5"/>
    <dgm:cxn modelId="{8C70F37F-5DF0-439F-A34D-0D98F265D323}" type="presParOf" srcId="{4AA33A8D-3FF4-46A6-B3D6-0E19985E4250}" destId="{A0BEB2CC-A1D7-43CB-A4FD-450C279B6C41}" srcOrd="3" destOrd="0" presId="urn:microsoft.com/office/officeart/2005/8/layout/vProcess5"/>
    <dgm:cxn modelId="{B5EFC380-D547-44C1-BED2-6E15F9101DF9}" type="presParOf" srcId="{4AA33A8D-3FF4-46A6-B3D6-0E19985E4250}" destId="{0F579511-2A60-4B41-9440-5393C2DDAD2A}" srcOrd="4" destOrd="0" presId="urn:microsoft.com/office/officeart/2005/8/layout/vProcess5"/>
    <dgm:cxn modelId="{50A1D195-C880-4E16-AC19-5DB44FD6668D}" type="presParOf" srcId="{4AA33A8D-3FF4-46A6-B3D6-0E19985E4250}" destId="{7807A7BD-540D-4BD8-9FC6-B7CF51CDF67F}" srcOrd="5"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3E1B40B-3537-4811-B43B-D657CD01D530}"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A778D071-DF73-4F14-A094-B21E85FAE46E}">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1</a:t>
          </a:r>
          <a:r>
            <a:rPr lang="en-GB" sz="2400" baseline="30000" dirty="0">
              <a:solidFill>
                <a:schemeClr val="tx1"/>
              </a:solidFill>
            </a:rPr>
            <a:t>st</a:t>
          </a:r>
          <a:r>
            <a:rPr lang="en-GB" sz="2400" dirty="0">
              <a:solidFill>
                <a:schemeClr val="tx1"/>
              </a:solidFill>
            </a:rPr>
            <a:t> Stage</a:t>
          </a:r>
        </a:p>
      </dgm:t>
    </dgm:pt>
    <dgm:pt modelId="{F93C8819-2444-461C-807C-99617BB72376}" type="parTrans" cxnId="{77C03541-0370-4144-8B99-3F80B5FC8C45}">
      <dgm:prSet/>
      <dgm:spPr/>
      <dgm:t>
        <a:bodyPr/>
        <a:lstStyle/>
        <a:p>
          <a:endParaRPr lang="en-GB"/>
        </a:p>
      </dgm:t>
    </dgm:pt>
    <dgm:pt modelId="{77753DD8-C8FC-4DF9-9B2D-F9C4258F86D3}" type="sibTrans" cxnId="{77C03541-0370-4144-8B99-3F80B5FC8C45}">
      <dgm:prSet/>
      <dgm:spPr/>
      <dgm:t>
        <a:bodyPr/>
        <a:lstStyle/>
        <a:p>
          <a:endParaRPr lang="en-GB"/>
        </a:p>
      </dgm:t>
    </dgm:pt>
    <dgm:pt modelId="{85F50E15-BA12-49BA-ADED-0B52EFFEB3CE}">
      <dgm:prSet phldrT="[Text]" custT="1"/>
      <dgm:spPr>
        <a:ln>
          <a:solidFill>
            <a:schemeClr val="tx1">
              <a:alpha val="90000"/>
            </a:schemeClr>
          </a:solidFill>
        </a:ln>
      </dgm:spPr>
      <dgm:t>
        <a:bodyPr/>
        <a:lstStyle/>
        <a:p>
          <a:r>
            <a:rPr lang="en-GB" sz="2400" dirty="0"/>
            <a:t>Trouble makers are written to &amp; asked to stop offending behaviour</a:t>
          </a:r>
        </a:p>
      </dgm:t>
    </dgm:pt>
    <dgm:pt modelId="{56C48A85-7C9C-4A0E-A640-A0B84B45606E}" type="parTrans" cxnId="{02623AF8-08F1-4534-99A3-C800419CB617}">
      <dgm:prSet/>
      <dgm:spPr/>
      <dgm:t>
        <a:bodyPr/>
        <a:lstStyle/>
        <a:p>
          <a:endParaRPr lang="en-GB"/>
        </a:p>
      </dgm:t>
    </dgm:pt>
    <dgm:pt modelId="{50C9ED1C-481B-44BF-AF05-EE3FC59A002E}" type="sibTrans" cxnId="{02623AF8-08F1-4534-99A3-C800419CB617}">
      <dgm:prSet/>
      <dgm:spPr/>
      <dgm:t>
        <a:bodyPr/>
        <a:lstStyle/>
        <a:p>
          <a:endParaRPr lang="en-GB"/>
        </a:p>
      </dgm:t>
    </dgm:pt>
    <dgm:pt modelId="{BEF16C48-7796-4D52-8A37-878555DC4BD0}">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2</a:t>
          </a:r>
          <a:r>
            <a:rPr lang="en-GB" sz="2400" baseline="30000" dirty="0">
              <a:solidFill>
                <a:schemeClr val="tx1"/>
              </a:solidFill>
            </a:rPr>
            <a:t>nd</a:t>
          </a:r>
          <a:r>
            <a:rPr lang="en-GB" sz="2400" dirty="0">
              <a:solidFill>
                <a:schemeClr val="tx1"/>
              </a:solidFill>
            </a:rPr>
            <a:t> Stage</a:t>
          </a:r>
        </a:p>
      </dgm:t>
    </dgm:pt>
    <dgm:pt modelId="{00B777BD-8D23-4CA8-926F-A13005FA35C3}" type="parTrans" cxnId="{11814A0C-F259-4D55-8F8F-4DC3EB646434}">
      <dgm:prSet/>
      <dgm:spPr/>
      <dgm:t>
        <a:bodyPr/>
        <a:lstStyle/>
        <a:p>
          <a:endParaRPr lang="en-GB"/>
        </a:p>
      </dgm:t>
    </dgm:pt>
    <dgm:pt modelId="{9B018A89-B0E1-4BBD-AAA4-2ABC3AB8FB47}" type="sibTrans" cxnId="{11814A0C-F259-4D55-8F8F-4DC3EB646434}">
      <dgm:prSet/>
      <dgm:spPr/>
      <dgm:t>
        <a:bodyPr/>
        <a:lstStyle/>
        <a:p>
          <a:endParaRPr lang="en-GB"/>
        </a:p>
      </dgm:t>
    </dgm:pt>
    <dgm:pt modelId="{18B26A27-0849-4B29-A082-8E18C353E65E}">
      <dgm:prSet phldrT="[Text]" custT="1"/>
      <dgm:spPr>
        <a:solidFill>
          <a:schemeClr val="accent1">
            <a:lumMod val="40000"/>
            <a:lumOff val="60000"/>
            <a:alpha val="90000"/>
          </a:schemeClr>
        </a:solidFill>
        <a:ln>
          <a:solidFill>
            <a:schemeClr val="tx1">
              <a:alpha val="90000"/>
            </a:schemeClr>
          </a:solidFill>
        </a:ln>
      </dgm:spPr>
      <dgm:t>
        <a:bodyPr/>
        <a:lstStyle/>
        <a:p>
          <a:r>
            <a:rPr lang="en-GB" sz="2400" dirty="0"/>
            <a:t>Continued bad behaviour will result in a further letter &amp; visit by the police</a:t>
          </a:r>
        </a:p>
      </dgm:t>
    </dgm:pt>
    <dgm:pt modelId="{80812A56-C3AC-41D6-B056-DA89D54AE101}" type="parTrans" cxnId="{0ADAA8BD-8F94-4E16-B244-2C28B97ECF5D}">
      <dgm:prSet/>
      <dgm:spPr/>
      <dgm:t>
        <a:bodyPr/>
        <a:lstStyle/>
        <a:p>
          <a:endParaRPr lang="en-GB"/>
        </a:p>
      </dgm:t>
    </dgm:pt>
    <dgm:pt modelId="{A4918004-0A31-4956-AED0-3C18BDC88574}" type="sibTrans" cxnId="{0ADAA8BD-8F94-4E16-B244-2C28B97ECF5D}">
      <dgm:prSet/>
      <dgm:spPr/>
      <dgm:t>
        <a:bodyPr/>
        <a:lstStyle/>
        <a:p>
          <a:endParaRPr lang="en-GB"/>
        </a:p>
      </dgm:t>
    </dgm:pt>
    <dgm:pt modelId="{F4746855-911B-4C6A-B817-CC360F386C20}">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3</a:t>
          </a:r>
          <a:r>
            <a:rPr lang="en-GB" sz="2400" baseline="30000" dirty="0">
              <a:solidFill>
                <a:schemeClr val="tx1"/>
              </a:solidFill>
            </a:rPr>
            <a:t>rd</a:t>
          </a:r>
          <a:r>
            <a:rPr lang="en-GB" sz="2400" dirty="0">
              <a:solidFill>
                <a:schemeClr val="tx1"/>
              </a:solidFill>
            </a:rPr>
            <a:t> Stage</a:t>
          </a:r>
        </a:p>
      </dgm:t>
    </dgm:pt>
    <dgm:pt modelId="{76991FF5-A46E-42D3-AEF6-705281DB1EC1}" type="parTrans" cxnId="{64CF569A-C4C8-4042-8861-D82C5708B744}">
      <dgm:prSet/>
      <dgm:spPr/>
      <dgm:t>
        <a:bodyPr/>
        <a:lstStyle/>
        <a:p>
          <a:endParaRPr lang="en-GB"/>
        </a:p>
      </dgm:t>
    </dgm:pt>
    <dgm:pt modelId="{4FE927CF-789C-4398-A2D8-70D29A4AECBD}" type="sibTrans" cxnId="{64CF569A-C4C8-4042-8861-D82C5708B744}">
      <dgm:prSet/>
      <dgm:spPr/>
      <dgm:t>
        <a:bodyPr/>
        <a:lstStyle/>
        <a:p>
          <a:endParaRPr lang="en-GB"/>
        </a:p>
      </dgm:t>
    </dgm:pt>
    <dgm:pt modelId="{F05F0580-871E-4AD3-B646-D0EA14AC708B}">
      <dgm:prSet phldrT="[Text]" custT="1"/>
      <dgm:spPr>
        <a:solidFill>
          <a:schemeClr val="tx2">
            <a:lumMod val="20000"/>
            <a:lumOff val="80000"/>
            <a:alpha val="90000"/>
          </a:schemeClr>
        </a:solidFill>
        <a:ln>
          <a:solidFill>
            <a:schemeClr val="tx1">
              <a:alpha val="90000"/>
            </a:schemeClr>
          </a:solidFill>
        </a:ln>
      </dgm:spPr>
      <dgm:t>
        <a:bodyPr/>
        <a:lstStyle/>
        <a:p>
          <a:r>
            <a:rPr lang="en-GB" sz="2300" dirty="0"/>
            <a:t>A conference by police &amp; other agencies. E.G housing &amp; youth workers will lead to the 4</a:t>
          </a:r>
          <a:r>
            <a:rPr lang="en-GB" sz="2300" baseline="30000" dirty="0"/>
            <a:t>th</a:t>
          </a:r>
          <a:r>
            <a:rPr lang="en-GB" sz="2300" dirty="0"/>
            <a:t> stage</a:t>
          </a:r>
        </a:p>
      </dgm:t>
    </dgm:pt>
    <dgm:pt modelId="{BB248879-0819-4B3B-8868-874E898B5458}" type="parTrans" cxnId="{FB6736A6-EF1F-40B0-92E3-4E757B3CD575}">
      <dgm:prSet/>
      <dgm:spPr/>
      <dgm:t>
        <a:bodyPr/>
        <a:lstStyle/>
        <a:p>
          <a:endParaRPr lang="en-GB"/>
        </a:p>
      </dgm:t>
    </dgm:pt>
    <dgm:pt modelId="{9F6B1F39-E486-4A2E-A5FA-1D48017C6429}" type="sibTrans" cxnId="{FB6736A6-EF1F-40B0-92E3-4E757B3CD575}">
      <dgm:prSet/>
      <dgm:spPr/>
      <dgm:t>
        <a:bodyPr/>
        <a:lstStyle/>
        <a:p>
          <a:endParaRPr lang="en-GB"/>
        </a:p>
      </dgm:t>
    </dgm:pt>
    <dgm:pt modelId="{389F0A95-1FC0-4799-BD56-484B19960D76}">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4</a:t>
          </a:r>
          <a:r>
            <a:rPr lang="en-GB" sz="2400" baseline="30000" dirty="0">
              <a:solidFill>
                <a:schemeClr val="tx1"/>
              </a:solidFill>
            </a:rPr>
            <a:t>th</a:t>
          </a:r>
          <a:r>
            <a:rPr lang="en-GB" sz="2400" dirty="0">
              <a:solidFill>
                <a:schemeClr val="tx1"/>
              </a:solidFill>
            </a:rPr>
            <a:t> Stage</a:t>
          </a:r>
        </a:p>
      </dgm:t>
    </dgm:pt>
    <dgm:pt modelId="{C5C4FF48-BA1E-4367-B8BF-33EC800B322D}" type="parTrans" cxnId="{FA41AC73-4398-4BF3-B404-3469C9A99E6F}">
      <dgm:prSet/>
      <dgm:spPr/>
      <dgm:t>
        <a:bodyPr/>
        <a:lstStyle/>
        <a:p>
          <a:endParaRPr lang="en-GB"/>
        </a:p>
      </dgm:t>
    </dgm:pt>
    <dgm:pt modelId="{9618C442-55CB-4C9B-91AD-2EA5D14EEE29}" type="sibTrans" cxnId="{FA41AC73-4398-4BF3-B404-3469C9A99E6F}">
      <dgm:prSet/>
      <dgm:spPr/>
      <dgm:t>
        <a:bodyPr/>
        <a:lstStyle/>
        <a:p>
          <a:endParaRPr lang="en-GB"/>
        </a:p>
      </dgm:t>
    </dgm:pt>
    <dgm:pt modelId="{F4A8EF68-C06F-4411-9AE9-0519DCFFFDBD}">
      <dgm:prSet phldrT="[Text]" custT="1"/>
      <dgm:spPr>
        <a:solidFill>
          <a:schemeClr val="tx2">
            <a:lumMod val="60000"/>
            <a:lumOff val="40000"/>
          </a:schemeClr>
        </a:solidFill>
        <a:ln>
          <a:solidFill>
            <a:schemeClr val="tx1"/>
          </a:solidFill>
        </a:ln>
      </dgm:spPr>
      <dgm:t>
        <a:bodyPr/>
        <a:lstStyle/>
        <a:p>
          <a:r>
            <a:rPr lang="en-GB" sz="2400" dirty="0">
              <a:solidFill>
                <a:schemeClr val="tx1"/>
              </a:solidFill>
            </a:rPr>
            <a:t>5</a:t>
          </a:r>
          <a:r>
            <a:rPr lang="en-GB" sz="2400" baseline="30000" dirty="0">
              <a:solidFill>
                <a:schemeClr val="tx1"/>
              </a:solidFill>
            </a:rPr>
            <a:t>th</a:t>
          </a:r>
          <a:r>
            <a:rPr lang="en-GB" sz="2400" dirty="0">
              <a:solidFill>
                <a:schemeClr val="tx1"/>
              </a:solidFill>
            </a:rPr>
            <a:t> Stage</a:t>
          </a:r>
        </a:p>
      </dgm:t>
    </dgm:pt>
    <dgm:pt modelId="{EA84E2CF-4281-4D35-BC0E-F5E4484D9392}" type="parTrans" cxnId="{F20502A4-3454-486C-8CBE-1C905AB45F48}">
      <dgm:prSet/>
      <dgm:spPr/>
      <dgm:t>
        <a:bodyPr/>
        <a:lstStyle/>
        <a:p>
          <a:endParaRPr lang="en-GB"/>
        </a:p>
      </dgm:t>
    </dgm:pt>
    <dgm:pt modelId="{3C9766DD-F04F-46B3-837A-7AE3374D4F21}" type="sibTrans" cxnId="{F20502A4-3454-486C-8CBE-1C905AB45F48}">
      <dgm:prSet/>
      <dgm:spPr/>
      <dgm:t>
        <a:bodyPr/>
        <a:lstStyle/>
        <a:p>
          <a:endParaRPr lang="en-GB"/>
        </a:p>
      </dgm:t>
    </dgm:pt>
    <dgm:pt modelId="{89EB47FE-87AF-4D54-AE2A-61CFE9C9E052}">
      <dgm:prSet custT="1"/>
      <dgm:spPr>
        <a:solidFill>
          <a:schemeClr val="accent1">
            <a:lumMod val="60000"/>
            <a:lumOff val="40000"/>
            <a:alpha val="90000"/>
          </a:schemeClr>
        </a:solidFill>
        <a:ln>
          <a:solidFill>
            <a:schemeClr val="tx1">
              <a:alpha val="90000"/>
            </a:schemeClr>
          </a:solidFill>
        </a:ln>
      </dgm:spPr>
      <dgm:t>
        <a:bodyPr/>
        <a:lstStyle/>
        <a:p>
          <a:r>
            <a:rPr lang="en-GB" sz="2400" dirty="0"/>
            <a:t>Acceptable Behaviour Contract (ABC). If this is breached then….</a:t>
          </a:r>
        </a:p>
      </dgm:t>
    </dgm:pt>
    <dgm:pt modelId="{78BCA03D-48B6-4F87-9305-D9CDC4182B96}" type="parTrans" cxnId="{C46028D2-ACFA-4E7B-9285-BDF37EF8C175}">
      <dgm:prSet/>
      <dgm:spPr/>
      <dgm:t>
        <a:bodyPr/>
        <a:lstStyle/>
        <a:p>
          <a:endParaRPr lang="en-GB"/>
        </a:p>
      </dgm:t>
    </dgm:pt>
    <dgm:pt modelId="{1AE9C0FC-C2DF-4551-A92D-90D680EF4E08}" type="sibTrans" cxnId="{C46028D2-ACFA-4E7B-9285-BDF37EF8C175}">
      <dgm:prSet/>
      <dgm:spPr/>
      <dgm:t>
        <a:bodyPr/>
        <a:lstStyle/>
        <a:p>
          <a:endParaRPr lang="en-GB"/>
        </a:p>
      </dgm:t>
    </dgm:pt>
    <dgm:pt modelId="{8C895245-76A4-47B7-BA79-DFEA64809EF3}">
      <dgm:prSet custT="1"/>
      <dgm:spPr>
        <a:solidFill>
          <a:schemeClr val="tx2">
            <a:lumMod val="40000"/>
            <a:lumOff val="60000"/>
            <a:alpha val="90000"/>
          </a:schemeClr>
        </a:solidFill>
        <a:ln>
          <a:solidFill>
            <a:schemeClr val="tx1">
              <a:alpha val="90000"/>
            </a:schemeClr>
          </a:solidFill>
        </a:ln>
      </dgm:spPr>
      <dgm:t>
        <a:bodyPr/>
        <a:lstStyle/>
        <a:p>
          <a:r>
            <a:rPr lang="en-GB" sz="2400" dirty="0"/>
            <a:t>Civil Injunction/ Criminal Behaviour Order</a:t>
          </a:r>
        </a:p>
      </dgm:t>
    </dgm:pt>
    <dgm:pt modelId="{FDBC90E7-0847-404A-B1EA-0C500D7758DB}" type="parTrans" cxnId="{920CFE2E-48C1-4586-B490-E0E149A33D92}">
      <dgm:prSet/>
      <dgm:spPr/>
      <dgm:t>
        <a:bodyPr/>
        <a:lstStyle/>
        <a:p>
          <a:endParaRPr lang="en-GB"/>
        </a:p>
      </dgm:t>
    </dgm:pt>
    <dgm:pt modelId="{A12369EB-AB02-41C5-BB78-8D644F186286}" type="sibTrans" cxnId="{920CFE2E-48C1-4586-B490-E0E149A33D92}">
      <dgm:prSet/>
      <dgm:spPr/>
      <dgm:t>
        <a:bodyPr/>
        <a:lstStyle/>
        <a:p>
          <a:endParaRPr lang="en-GB"/>
        </a:p>
      </dgm:t>
    </dgm:pt>
    <dgm:pt modelId="{E64E41B0-D3E6-4878-AC73-B8530280DC13}" type="pres">
      <dgm:prSet presAssocID="{73E1B40B-3537-4811-B43B-D657CD01D530}" presName="Name0" presStyleCnt="0">
        <dgm:presLayoutVars>
          <dgm:dir/>
          <dgm:animLvl val="lvl"/>
          <dgm:resizeHandles val="exact"/>
        </dgm:presLayoutVars>
      </dgm:prSet>
      <dgm:spPr/>
    </dgm:pt>
    <dgm:pt modelId="{3D8518E7-D36B-4D7C-9A2A-199A94D1D067}" type="pres">
      <dgm:prSet presAssocID="{A778D071-DF73-4F14-A094-B21E85FAE46E}" presName="composite" presStyleCnt="0"/>
      <dgm:spPr/>
    </dgm:pt>
    <dgm:pt modelId="{11FFF6E1-1660-407B-93FA-20DD587B5469}" type="pres">
      <dgm:prSet presAssocID="{A778D071-DF73-4F14-A094-B21E85FAE46E}" presName="parTx" presStyleLbl="alignNode1" presStyleIdx="0" presStyleCnt="5">
        <dgm:presLayoutVars>
          <dgm:chMax val="0"/>
          <dgm:chPref val="0"/>
          <dgm:bulletEnabled val="1"/>
        </dgm:presLayoutVars>
      </dgm:prSet>
      <dgm:spPr/>
    </dgm:pt>
    <dgm:pt modelId="{F2674B4F-4D43-4ECE-87F1-D928CA08300A}" type="pres">
      <dgm:prSet presAssocID="{A778D071-DF73-4F14-A094-B21E85FAE46E}" presName="desTx" presStyleLbl="alignAccFollowNode1" presStyleIdx="0" presStyleCnt="5">
        <dgm:presLayoutVars>
          <dgm:bulletEnabled val="1"/>
        </dgm:presLayoutVars>
      </dgm:prSet>
      <dgm:spPr/>
    </dgm:pt>
    <dgm:pt modelId="{F7AB81CF-9A7E-4434-AF89-B736241CBBF4}" type="pres">
      <dgm:prSet presAssocID="{77753DD8-C8FC-4DF9-9B2D-F9C4258F86D3}" presName="space" presStyleCnt="0"/>
      <dgm:spPr/>
    </dgm:pt>
    <dgm:pt modelId="{AB240E1B-F2E9-4653-8E3F-2CC658F080D5}" type="pres">
      <dgm:prSet presAssocID="{BEF16C48-7796-4D52-8A37-878555DC4BD0}" presName="composite" presStyleCnt="0"/>
      <dgm:spPr/>
    </dgm:pt>
    <dgm:pt modelId="{F7D4989F-5992-455A-B7B6-C963F5FD2AD2}" type="pres">
      <dgm:prSet presAssocID="{BEF16C48-7796-4D52-8A37-878555DC4BD0}" presName="parTx" presStyleLbl="alignNode1" presStyleIdx="1" presStyleCnt="5">
        <dgm:presLayoutVars>
          <dgm:chMax val="0"/>
          <dgm:chPref val="0"/>
          <dgm:bulletEnabled val="1"/>
        </dgm:presLayoutVars>
      </dgm:prSet>
      <dgm:spPr/>
    </dgm:pt>
    <dgm:pt modelId="{425AD066-1AAF-4737-A63C-167C78C2BE61}" type="pres">
      <dgm:prSet presAssocID="{BEF16C48-7796-4D52-8A37-878555DC4BD0}" presName="desTx" presStyleLbl="alignAccFollowNode1" presStyleIdx="1" presStyleCnt="5">
        <dgm:presLayoutVars>
          <dgm:bulletEnabled val="1"/>
        </dgm:presLayoutVars>
      </dgm:prSet>
      <dgm:spPr/>
    </dgm:pt>
    <dgm:pt modelId="{C166EFCF-E8D1-4A9D-A563-B80A03E07700}" type="pres">
      <dgm:prSet presAssocID="{9B018A89-B0E1-4BBD-AAA4-2ABC3AB8FB47}" presName="space" presStyleCnt="0"/>
      <dgm:spPr/>
    </dgm:pt>
    <dgm:pt modelId="{EA14BB31-3040-4F81-8578-997135EF5A43}" type="pres">
      <dgm:prSet presAssocID="{F4746855-911B-4C6A-B817-CC360F386C20}" presName="composite" presStyleCnt="0"/>
      <dgm:spPr/>
    </dgm:pt>
    <dgm:pt modelId="{33EF0EC9-0E7F-4F62-B3BB-080A87BDE080}" type="pres">
      <dgm:prSet presAssocID="{F4746855-911B-4C6A-B817-CC360F386C20}" presName="parTx" presStyleLbl="alignNode1" presStyleIdx="2" presStyleCnt="5">
        <dgm:presLayoutVars>
          <dgm:chMax val="0"/>
          <dgm:chPref val="0"/>
          <dgm:bulletEnabled val="1"/>
        </dgm:presLayoutVars>
      </dgm:prSet>
      <dgm:spPr/>
    </dgm:pt>
    <dgm:pt modelId="{444EEF5A-6F07-4FA1-AC14-329853DBF1C8}" type="pres">
      <dgm:prSet presAssocID="{F4746855-911B-4C6A-B817-CC360F386C20}" presName="desTx" presStyleLbl="alignAccFollowNode1" presStyleIdx="2" presStyleCnt="5">
        <dgm:presLayoutVars>
          <dgm:bulletEnabled val="1"/>
        </dgm:presLayoutVars>
      </dgm:prSet>
      <dgm:spPr/>
    </dgm:pt>
    <dgm:pt modelId="{F016CE46-446E-479C-A707-F611B297DB05}" type="pres">
      <dgm:prSet presAssocID="{4FE927CF-789C-4398-A2D8-70D29A4AECBD}" presName="space" presStyleCnt="0"/>
      <dgm:spPr/>
    </dgm:pt>
    <dgm:pt modelId="{6866703D-368F-4F4B-9BCE-08D556AF202C}" type="pres">
      <dgm:prSet presAssocID="{389F0A95-1FC0-4799-BD56-484B19960D76}" presName="composite" presStyleCnt="0"/>
      <dgm:spPr/>
    </dgm:pt>
    <dgm:pt modelId="{84136251-9C04-46AD-9C9D-D253F72E9054}" type="pres">
      <dgm:prSet presAssocID="{389F0A95-1FC0-4799-BD56-484B19960D76}" presName="parTx" presStyleLbl="alignNode1" presStyleIdx="3" presStyleCnt="5">
        <dgm:presLayoutVars>
          <dgm:chMax val="0"/>
          <dgm:chPref val="0"/>
          <dgm:bulletEnabled val="1"/>
        </dgm:presLayoutVars>
      </dgm:prSet>
      <dgm:spPr/>
    </dgm:pt>
    <dgm:pt modelId="{373F99B5-87B0-4D3D-9ED3-EA3507D48760}" type="pres">
      <dgm:prSet presAssocID="{389F0A95-1FC0-4799-BD56-484B19960D76}" presName="desTx" presStyleLbl="alignAccFollowNode1" presStyleIdx="3" presStyleCnt="5">
        <dgm:presLayoutVars>
          <dgm:bulletEnabled val="1"/>
        </dgm:presLayoutVars>
      </dgm:prSet>
      <dgm:spPr/>
    </dgm:pt>
    <dgm:pt modelId="{73BE0C5A-0FDE-4B26-A300-3CF3D46D6E34}" type="pres">
      <dgm:prSet presAssocID="{9618C442-55CB-4C9B-91AD-2EA5D14EEE29}" presName="space" presStyleCnt="0"/>
      <dgm:spPr/>
    </dgm:pt>
    <dgm:pt modelId="{4F3E397F-5E93-432F-9746-189A9DD8694D}" type="pres">
      <dgm:prSet presAssocID="{F4A8EF68-C06F-4411-9AE9-0519DCFFFDBD}" presName="composite" presStyleCnt="0"/>
      <dgm:spPr/>
    </dgm:pt>
    <dgm:pt modelId="{ECE4F498-863B-4F2C-B93D-20BAACB8ED13}" type="pres">
      <dgm:prSet presAssocID="{F4A8EF68-C06F-4411-9AE9-0519DCFFFDBD}" presName="parTx" presStyleLbl="alignNode1" presStyleIdx="4" presStyleCnt="5">
        <dgm:presLayoutVars>
          <dgm:chMax val="0"/>
          <dgm:chPref val="0"/>
          <dgm:bulletEnabled val="1"/>
        </dgm:presLayoutVars>
      </dgm:prSet>
      <dgm:spPr/>
    </dgm:pt>
    <dgm:pt modelId="{C3BBE0DE-4AD4-478F-A51B-3D1BF9DF2426}" type="pres">
      <dgm:prSet presAssocID="{F4A8EF68-C06F-4411-9AE9-0519DCFFFDBD}" presName="desTx" presStyleLbl="alignAccFollowNode1" presStyleIdx="4" presStyleCnt="5">
        <dgm:presLayoutVars>
          <dgm:bulletEnabled val="1"/>
        </dgm:presLayoutVars>
      </dgm:prSet>
      <dgm:spPr/>
    </dgm:pt>
  </dgm:ptLst>
  <dgm:cxnLst>
    <dgm:cxn modelId="{11814A0C-F259-4D55-8F8F-4DC3EB646434}" srcId="{73E1B40B-3537-4811-B43B-D657CD01D530}" destId="{BEF16C48-7796-4D52-8A37-878555DC4BD0}" srcOrd="1" destOrd="0" parTransId="{00B777BD-8D23-4CA8-926F-A13005FA35C3}" sibTransId="{9B018A89-B0E1-4BBD-AAA4-2ABC3AB8FB47}"/>
    <dgm:cxn modelId="{256B9413-32A7-4365-86C7-B26A8AB016BD}" type="presOf" srcId="{F4746855-911B-4C6A-B817-CC360F386C20}" destId="{33EF0EC9-0E7F-4F62-B3BB-080A87BDE080}" srcOrd="0" destOrd="0" presId="urn:microsoft.com/office/officeart/2005/8/layout/hList1"/>
    <dgm:cxn modelId="{DA8EFF18-3B16-434A-A2C6-50461B07DF2D}" type="presOf" srcId="{8C895245-76A4-47B7-BA79-DFEA64809EF3}" destId="{C3BBE0DE-4AD4-478F-A51B-3D1BF9DF2426}" srcOrd="0" destOrd="0" presId="urn:microsoft.com/office/officeart/2005/8/layout/hList1"/>
    <dgm:cxn modelId="{FC4D8127-27C9-4758-942C-7B05AD5BEBE0}" type="presOf" srcId="{85F50E15-BA12-49BA-ADED-0B52EFFEB3CE}" destId="{F2674B4F-4D43-4ECE-87F1-D928CA08300A}" srcOrd="0" destOrd="0" presId="urn:microsoft.com/office/officeart/2005/8/layout/hList1"/>
    <dgm:cxn modelId="{920CFE2E-48C1-4586-B490-E0E149A33D92}" srcId="{F4A8EF68-C06F-4411-9AE9-0519DCFFFDBD}" destId="{8C895245-76A4-47B7-BA79-DFEA64809EF3}" srcOrd="0" destOrd="0" parTransId="{FDBC90E7-0847-404A-B1EA-0C500D7758DB}" sibTransId="{A12369EB-AB02-41C5-BB78-8D644F186286}"/>
    <dgm:cxn modelId="{6996443B-90A7-43A9-BAED-EA57C6FAF058}" type="presOf" srcId="{BEF16C48-7796-4D52-8A37-878555DC4BD0}" destId="{F7D4989F-5992-455A-B7B6-C963F5FD2AD2}" srcOrd="0" destOrd="0" presId="urn:microsoft.com/office/officeart/2005/8/layout/hList1"/>
    <dgm:cxn modelId="{77C03541-0370-4144-8B99-3F80B5FC8C45}" srcId="{73E1B40B-3537-4811-B43B-D657CD01D530}" destId="{A778D071-DF73-4F14-A094-B21E85FAE46E}" srcOrd="0" destOrd="0" parTransId="{F93C8819-2444-461C-807C-99617BB72376}" sibTransId="{77753DD8-C8FC-4DF9-9B2D-F9C4258F86D3}"/>
    <dgm:cxn modelId="{92378161-9743-4F1F-AE25-DC34920BD9C0}" type="presOf" srcId="{F05F0580-871E-4AD3-B646-D0EA14AC708B}" destId="{444EEF5A-6F07-4FA1-AC14-329853DBF1C8}" srcOrd="0" destOrd="0" presId="urn:microsoft.com/office/officeart/2005/8/layout/hList1"/>
    <dgm:cxn modelId="{F74C0169-C820-4321-BFB1-D8CF5A4F3D6B}" type="presOf" srcId="{73E1B40B-3537-4811-B43B-D657CD01D530}" destId="{E64E41B0-D3E6-4878-AC73-B8530280DC13}" srcOrd="0" destOrd="0" presId="urn:microsoft.com/office/officeart/2005/8/layout/hList1"/>
    <dgm:cxn modelId="{90D4E76F-9454-4BA8-859A-8D83C264B828}" type="presOf" srcId="{18B26A27-0849-4B29-A082-8E18C353E65E}" destId="{425AD066-1AAF-4737-A63C-167C78C2BE61}" srcOrd="0" destOrd="0" presId="urn:microsoft.com/office/officeart/2005/8/layout/hList1"/>
    <dgm:cxn modelId="{FA41AC73-4398-4BF3-B404-3469C9A99E6F}" srcId="{73E1B40B-3537-4811-B43B-D657CD01D530}" destId="{389F0A95-1FC0-4799-BD56-484B19960D76}" srcOrd="3" destOrd="0" parTransId="{C5C4FF48-BA1E-4367-B8BF-33EC800B322D}" sibTransId="{9618C442-55CB-4C9B-91AD-2EA5D14EEE29}"/>
    <dgm:cxn modelId="{83D83F8B-4B10-40B1-B2F2-F8074A23523A}" type="presOf" srcId="{F4A8EF68-C06F-4411-9AE9-0519DCFFFDBD}" destId="{ECE4F498-863B-4F2C-B93D-20BAACB8ED13}" srcOrd="0" destOrd="0" presId="urn:microsoft.com/office/officeart/2005/8/layout/hList1"/>
    <dgm:cxn modelId="{A611DA8B-4F45-4FA5-B554-3EF6067676C4}" type="presOf" srcId="{A778D071-DF73-4F14-A094-B21E85FAE46E}" destId="{11FFF6E1-1660-407B-93FA-20DD587B5469}" srcOrd="0" destOrd="0" presId="urn:microsoft.com/office/officeart/2005/8/layout/hList1"/>
    <dgm:cxn modelId="{64CF569A-C4C8-4042-8861-D82C5708B744}" srcId="{73E1B40B-3537-4811-B43B-D657CD01D530}" destId="{F4746855-911B-4C6A-B817-CC360F386C20}" srcOrd="2" destOrd="0" parTransId="{76991FF5-A46E-42D3-AEF6-705281DB1EC1}" sibTransId="{4FE927CF-789C-4398-A2D8-70D29A4AECBD}"/>
    <dgm:cxn modelId="{F20502A4-3454-486C-8CBE-1C905AB45F48}" srcId="{73E1B40B-3537-4811-B43B-D657CD01D530}" destId="{F4A8EF68-C06F-4411-9AE9-0519DCFFFDBD}" srcOrd="4" destOrd="0" parTransId="{EA84E2CF-4281-4D35-BC0E-F5E4484D9392}" sibTransId="{3C9766DD-F04F-46B3-837A-7AE3374D4F21}"/>
    <dgm:cxn modelId="{FB6736A6-EF1F-40B0-92E3-4E757B3CD575}" srcId="{F4746855-911B-4C6A-B817-CC360F386C20}" destId="{F05F0580-871E-4AD3-B646-D0EA14AC708B}" srcOrd="0" destOrd="0" parTransId="{BB248879-0819-4B3B-8868-874E898B5458}" sibTransId="{9F6B1F39-E486-4A2E-A5FA-1D48017C6429}"/>
    <dgm:cxn modelId="{0ADAA8BD-8F94-4E16-B244-2C28B97ECF5D}" srcId="{BEF16C48-7796-4D52-8A37-878555DC4BD0}" destId="{18B26A27-0849-4B29-A082-8E18C353E65E}" srcOrd="0" destOrd="0" parTransId="{80812A56-C3AC-41D6-B056-DA89D54AE101}" sibTransId="{A4918004-0A31-4956-AED0-3C18BDC88574}"/>
    <dgm:cxn modelId="{C46028D2-ACFA-4E7B-9285-BDF37EF8C175}" srcId="{389F0A95-1FC0-4799-BD56-484B19960D76}" destId="{89EB47FE-87AF-4D54-AE2A-61CFE9C9E052}" srcOrd="0" destOrd="0" parTransId="{78BCA03D-48B6-4F87-9305-D9CDC4182B96}" sibTransId="{1AE9C0FC-C2DF-4551-A92D-90D680EF4E08}"/>
    <dgm:cxn modelId="{E75737EF-A7D4-441E-A857-CFB3D3D41720}" type="presOf" srcId="{389F0A95-1FC0-4799-BD56-484B19960D76}" destId="{84136251-9C04-46AD-9C9D-D253F72E9054}" srcOrd="0" destOrd="0" presId="urn:microsoft.com/office/officeart/2005/8/layout/hList1"/>
    <dgm:cxn modelId="{02623AF8-08F1-4534-99A3-C800419CB617}" srcId="{A778D071-DF73-4F14-A094-B21E85FAE46E}" destId="{85F50E15-BA12-49BA-ADED-0B52EFFEB3CE}" srcOrd="0" destOrd="0" parTransId="{56C48A85-7C9C-4A0E-A640-A0B84B45606E}" sibTransId="{50C9ED1C-481B-44BF-AF05-EE3FC59A002E}"/>
    <dgm:cxn modelId="{E4D932F9-60F5-4F6A-A7F1-81E5DB7986C5}" type="presOf" srcId="{89EB47FE-87AF-4D54-AE2A-61CFE9C9E052}" destId="{373F99B5-87B0-4D3D-9ED3-EA3507D48760}" srcOrd="0" destOrd="0" presId="urn:microsoft.com/office/officeart/2005/8/layout/hList1"/>
    <dgm:cxn modelId="{2C500A07-2609-49DF-BEB8-A9495A3D18CD}" type="presParOf" srcId="{E64E41B0-D3E6-4878-AC73-B8530280DC13}" destId="{3D8518E7-D36B-4D7C-9A2A-199A94D1D067}" srcOrd="0" destOrd="0" presId="urn:microsoft.com/office/officeart/2005/8/layout/hList1"/>
    <dgm:cxn modelId="{7B2A53F0-BFC4-495F-B410-8EB624232275}" type="presParOf" srcId="{3D8518E7-D36B-4D7C-9A2A-199A94D1D067}" destId="{11FFF6E1-1660-407B-93FA-20DD587B5469}" srcOrd="0" destOrd="0" presId="urn:microsoft.com/office/officeart/2005/8/layout/hList1"/>
    <dgm:cxn modelId="{288DC41C-F52B-47A5-9A35-D524D514638F}" type="presParOf" srcId="{3D8518E7-D36B-4D7C-9A2A-199A94D1D067}" destId="{F2674B4F-4D43-4ECE-87F1-D928CA08300A}" srcOrd="1" destOrd="0" presId="urn:microsoft.com/office/officeart/2005/8/layout/hList1"/>
    <dgm:cxn modelId="{12AA49F5-DCD2-4D14-9EFE-1E032A96A1C5}" type="presParOf" srcId="{E64E41B0-D3E6-4878-AC73-B8530280DC13}" destId="{F7AB81CF-9A7E-4434-AF89-B736241CBBF4}" srcOrd="1" destOrd="0" presId="urn:microsoft.com/office/officeart/2005/8/layout/hList1"/>
    <dgm:cxn modelId="{B1ABA5EE-C8BE-4EE8-86BE-AFE976AFE994}" type="presParOf" srcId="{E64E41B0-D3E6-4878-AC73-B8530280DC13}" destId="{AB240E1B-F2E9-4653-8E3F-2CC658F080D5}" srcOrd="2" destOrd="0" presId="urn:microsoft.com/office/officeart/2005/8/layout/hList1"/>
    <dgm:cxn modelId="{A0F8EF7E-8AA6-4C34-849E-4774A98C2C49}" type="presParOf" srcId="{AB240E1B-F2E9-4653-8E3F-2CC658F080D5}" destId="{F7D4989F-5992-455A-B7B6-C963F5FD2AD2}" srcOrd="0" destOrd="0" presId="urn:microsoft.com/office/officeart/2005/8/layout/hList1"/>
    <dgm:cxn modelId="{335069DA-2D6A-44E7-BA21-44ECF67BF164}" type="presParOf" srcId="{AB240E1B-F2E9-4653-8E3F-2CC658F080D5}" destId="{425AD066-1AAF-4737-A63C-167C78C2BE61}" srcOrd="1" destOrd="0" presId="urn:microsoft.com/office/officeart/2005/8/layout/hList1"/>
    <dgm:cxn modelId="{51625489-CC40-43C3-AAD4-95CDA647E5F8}" type="presParOf" srcId="{E64E41B0-D3E6-4878-AC73-B8530280DC13}" destId="{C166EFCF-E8D1-4A9D-A563-B80A03E07700}" srcOrd="3" destOrd="0" presId="urn:microsoft.com/office/officeart/2005/8/layout/hList1"/>
    <dgm:cxn modelId="{C3C13166-8A1B-40F1-B8FB-D09B4DD9DE86}" type="presParOf" srcId="{E64E41B0-D3E6-4878-AC73-B8530280DC13}" destId="{EA14BB31-3040-4F81-8578-997135EF5A43}" srcOrd="4" destOrd="0" presId="urn:microsoft.com/office/officeart/2005/8/layout/hList1"/>
    <dgm:cxn modelId="{4C161FD4-A3EE-4DE4-94B3-8CBBB185D841}" type="presParOf" srcId="{EA14BB31-3040-4F81-8578-997135EF5A43}" destId="{33EF0EC9-0E7F-4F62-B3BB-080A87BDE080}" srcOrd="0" destOrd="0" presId="urn:microsoft.com/office/officeart/2005/8/layout/hList1"/>
    <dgm:cxn modelId="{6D69E687-2B5B-4891-984E-852C901AFC69}" type="presParOf" srcId="{EA14BB31-3040-4F81-8578-997135EF5A43}" destId="{444EEF5A-6F07-4FA1-AC14-329853DBF1C8}" srcOrd="1" destOrd="0" presId="urn:microsoft.com/office/officeart/2005/8/layout/hList1"/>
    <dgm:cxn modelId="{118A6C7C-A29F-4107-A2ED-D3F6F8D30541}" type="presParOf" srcId="{E64E41B0-D3E6-4878-AC73-B8530280DC13}" destId="{F016CE46-446E-479C-A707-F611B297DB05}" srcOrd="5" destOrd="0" presId="urn:microsoft.com/office/officeart/2005/8/layout/hList1"/>
    <dgm:cxn modelId="{87399C16-CA8B-4F11-96B6-47C8F6506C1A}" type="presParOf" srcId="{E64E41B0-D3E6-4878-AC73-B8530280DC13}" destId="{6866703D-368F-4F4B-9BCE-08D556AF202C}" srcOrd="6" destOrd="0" presId="urn:microsoft.com/office/officeart/2005/8/layout/hList1"/>
    <dgm:cxn modelId="{60774902-838F-4FC4-819B-200AFBCEA89A}" type="presParOf" srcId="{6866703D-368F-4F4B-9BCE-08D556AF202C}" destId="{84136251-9C04-46AD-9C9D-D253F72E9054}" srcOrd="0" destOrd="0" presId="urn:microsoft.com/office/officeart/2005/8/layout/hList1"/>
    <dgm:cxn modelId="{64BC7129-B35E-4052-94A3-E12CB8AA25BF}" type="presParOf" srcId="{6866703D-368F-4F4B-9BCE-08D556AF202C}" destId="{373F99B5-87B0-4D3D-9ED3-EA3507D48760}" srcOrd="1" destOrd="0" presId="urn:microsoft.com/office/officeart/2005/8/layout/hList1"/>
    <dgm:cxn modelId="{2A0478CC-4139-4472-B46A-20A4337D4573}" type="presParOf" srcId="{E64E41B0-D3E6-4878-AC73-B8530280DC13}" destId="{73BE0C5A-0FDE-4B26-A300-3CF3D46D6E34}" srcOrd="7" destOrd="0" presId="urn:microsoft.com/office/officeart/2005/8/layout/hList1"/>
    <dgm:cxn modelId="{3021F9C3-C63F-449B-804A-438377A226F8}" type="presParOf" srcId="{E64E41B0-D3E6-4878-AC73-B8530280DC13}" destId="{4F3E397F-5E93-432F-9746-189A9DD8694D}" srcOrd="8" destOrd="0" presId="urn:microsoft.com/office/officeart/2005/8/layout/hList1"/>
    <dgm:cxn modelId="{82BD60B3-6707-409D-94B8-452FD748E71C}" type="presParOf" srcId="{4F3E397F-5E93-432F-9746-189A9DD8694D}" destId="{ECE4F498-863B-4F2C-B93D-20BAACB8ED13}" srcOrd="0" destOrd="0" presId="urn:microsoft.com/office/officeart/2005/8/layout/hList1"/>
    <dgm:cxn modelId="{FF997CEB-D749-44C3-A1AF-D1F0BB15BB5C}" type="presParOf" srcId="{4F3E397F-5E93-432F-9746-189A9DD8694D}" destId="{C3BBE0DE-4AD4-478F-A51B-3D1BF9DF242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E997992-2F1C-4851-86E9-1AB96BAFA38F}"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A5C70B2D-898F-45A0-9953-23D0ADFDBF81}">
      <dgm:prSet phldrT="[Text]" phldr="1"/>
      <dgm:spPr>
        <a:blipFill rotWithShape="0">
          <a:blip xmlns:r="http://schemas.openxmlformats.org/officeDocument/2006/relationships" r:embed="rId1"/>
          <a:srcRect/>
          <a:stretch>
            <a:fillRect l="-25000" r="-25000"/>
          </a:stretch>
        </a:blipFill>
        <a:ln>
          <a:solidFill>
            <a:schemeClr val="tx1"/>
          </a:solidFill>
        </a:ln>
      </dgm:spPr>
      <dgm:t>
        <a:bodyPr/>
        <a:lstStyle/>
        <a:p>
          <a:endParaRPr lang="en-GB" dirty="0"/>
        </a:p>
      </dgm:t>
    </dgm:pt>
    <dgm:pt modelId="{091DB714-F59F-4769-AE37-6143668054AC}" type="parTrans" cxnId="{F6968669-B46D-4932-BB84-12E814D5179D}">
      <dgm:prSet/>
      <dgm:spPr/>
      <dgm:t>
        <a:bodyPr/>
        <a:lstStyle/>
        <a:p>
          <a:endParaRPr lang="en-GB"/>
        </a:p>
      </dgm:t>
    </dgm:pt>
    <dgm:pt modelId="{7498D6BA-8AB0-4F68-841F-33C3DA4F35D0}" type="sibTrans" cxnId="{F6968669-B46D-4932-BB84-12E814D5179D}">
      <dgm:prSet/>
      <dgm:spPr/>
      <dgm:t>
        <a:bodyPr/>
        <a:lstStyle/>
        <a:p>
          <a:endParaRPr lang="en-GB"/>
        </a:p>
      </dgm:t>
    </dgm:pt>
    <dgm:pt modelId="{38604295-6A34-46A1-81F2-B360CA29A233}">
      <dgm:prSet phldrT="[Text]" custT="1"/>
      <dgm:spPr>
        <a:solidFill>
          <a:schemeClr val="bg2">
            <a:lumMod val="90000"/>
          </a:schemeClr>
        </a:solidFill>
        <a:ln>
          <a:solidFill>
            <a:schemeClr val="tx1"/>
          </a:solidFill>
        </a:ln>
      </dgm:spPr>
      <dgm:t>
        <a:bodyPr/>
        <a:lstStyle/>
        <a:p>
          <a:r>
            <a:rPr lang="en-GB" sz="2400" dirty="0">
              <a:solidFill>
                <a:schemeClr val="tx1"/>
              </a:solidFill>
            </a:rPr>
            <a:t>Substantive OEL update</a:t>
          </a:r>
        </a:p>
      </dgm:t>
    </dgm:pt>
    <dgm:pt modelId="{785B9D46-7031-44B7-8346-728E0F7FEE70}" type="parTrans" cxnId="{E48EB375-5314-4266-A4C3-0E309A03A7E0}">
      <dgm:prSet/>
      <dgm:spPr/>
      <dgm:t>
        <a:bodyPr/>
        <a:lstStyle/>
        <a:p>
          <a:endParaRPr lang="en-GB"/>
        </a:p>
      </dgm:t>
    </dgm:pt>
    <dgm:pt modelId="{32AD0860-9E64-4DB9-8DDF-96AFE5573FC7}" type="sibTrans" cxnId="{E48EB375-5314-4266-A4C3-0E309A03A7E0}">
      <dgm:prSet/>
      <dgm:spPr/>
      <dgm:t>
        <a:bodyPr/>
        <a:lstStyle/>
        <a:p>
          <a:endParaRPr lang="en-GB"/>
        </a:p>
      </dgm:t>
    </dgm:pt>
    <dgm:pt modelId="{4F59E81A-6817-4761-BA7B-93A9A194637F}">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Pocket Note Book Entry</a:t>
          </a:r>
        </a:p>
      </dgm:t>
    </dgm:pt>
    <dgm:pt modelId="{8C11F5C1-858C-4AC4-8CB8-0CAC8B246AD3}" type="parTrans" cxnId="{CF80142D-AF68-421D-856F-9D0F72531CCE}">
      <dgm:prSet/>
      <dgm:spPr/>
      <dgm:t>
        <a:bodyPr/>
        <a:lstStyle/>
        <a:p>
          <a:endParaRPr lang="en-GB"/>
        </a:p>
      </dgm:t>
    </dgm:pt>
    <dgm:pt modelId="{32545A2E-45BE-4182-B94E-FE2A3937B2B1}" type="sibTrans" cxnId="{CF80142D-AF68-421D-856F-9D0F72531CCE}">
      <dgm:prSet/>
      <dgm:spPr/>
      <dgm:t>
        <a:bodyPr/>
        <a:lstStyle/>
        <a:p>
          <a:endParaRPr lang="en-GB"/>
        </a:p>
      </dgm:t>
    </dgm:pt>
    <dgm:pt modelId="{8EE9930F-7136-4CC0-B0C3-A5BDF842DED1}">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Complete ASB referral form</a:t>
          </a:r>
        </a:p>
      </dgm:t>
    </dgm:pt>
    <dgm:pt modelId="{9D3AEEFC-C049-413D-9483-E8C433D2BE56}" type="parTrans" cxnId="{0D5439DE-4AF0-41D8-B37C-AA39694750E0}">
      <dgm:prSet/>
      <dgm:spPr/>
      <dgm:t>
        <a:bodyPr/>
        <a:lstStyle/>
        <a:p>
          <a:endParaRPr lang="en-GB"/>
        </a:p>
      </dgm:t>
    </dgm:pt>
    <dgm:pt modelId="{78FEB2C4-AB06-4F3A-A4AA-9E9D5BFD7C4F}" type="sibTrans" cxnId="{0D5439DE-4AF0-41D8-B37C-AA39694750E0}">
      <dgm:prSet/>
      <dgm:spPr/>
      <dgm:t>
        <a:bodyPr/>
        <a:lstStyle/>
        <a:p>
          <a:endParaRPr lang="en-GB"/>
        </a:p>
      </dgm:t>
    </dgm:pt>
    <dgm:pt modelId="{91D04219-EA67-487A-BD90-F0235EF9F0A4}">
      <dgm:prSet phldrT="[Text]" custT="1"/>
      <dgm:spPr>
        <a:solidFill>
          <a:schemeClr val="bg2">
            <a:lumMod val="90000"/>
          </a:schemeClr>
        </a:solidFill>
        <a:ln>
          <a:solidFill>
            <a:schemeClr val="tx1"/>
          </a:solidFill>
        </a:ln>
      </dgm:spPr>
      <dgm:t>
        <a:bodyPr/>
        <a:lstStyle/>
        <a:p>
          <a:r>
            <a:rPr lang="en-GB" sz="2400" dirty="0">
              <a:solidFill>
                <a:schemeClr val="tx1"/>
              </a:solidFill>
            </a:rPr>
            <a:t>Task relevant community safety team</a:t>
          </a:r>
        </a:p>
      </dgm:t>
    </dgm:pt>
    <dgm:pt modelId="{F885F02C-9871-48FA-B127-78910E42EB78}" type="parTrans" cxnId="{131F7E9B-29A0-4E13-B569-A8E8B6CC6453}">
      <dgm:prSet/>
      <dgm:spPr/>
      <dgm:t>
        <a:bodyPr/>
        <a:lstStyle/>
        <a:p>
          <a:endParaRPr lang="en-GB"/>
        </a:p>
      </dgm:t>
    </dgm:pt>
    <dgm:pt modelId="{779817B2-2BDA-468D-A1D9-B4F19797CEF4}" type="sibTrans" cxnId="{131F7E9B-29A0-4E13-B569-A8E8B6CC6453}">
      <dgm:prSet/>
      <dgm:spPr/>
      <dgm:t>
        <a:bodyPr/>
        <a:lstStyle/>
        <a:p>
          <a:endParaRPr lang="en-GB"/>
        </a:p>
      </dgm:t>
    </dgm:pt>
    <dgm:pt modelId="{37D15BD8-7A25-4B7C-BBB0-726BF81C2D64}" type="pres">
      <dgm:prSet presAssocID="{FE997992-2F1C-4851-86E9-1AB96BAFA38F}" presName="diagram" presStyleCnt="0">
        <dgm:presLayoutVars>
          <dgm:chMax val="1"/>
          <dgm:dir/>
          <dgm:animLvl val="ctr"/>
          <dgm:resizeHandles val="exact"/>
        </dgm:presLayoutVars>
      </dgm:prSet>
      <dgm:spPr/>
    </dgm:pt>
    <dgm:pt modelId="{F11AC71A-D330-495E-BFCA-FD34121AE005}" type="pres">
      <dgm:prSet presAssocID="{FE997992-2F1C-4851-86E9-1AB96BAFA38F}" presName="matrix" presStyleCnt="0"/>
      <dgm:spPr/>
    </dgm:pt>
    <dgm:pt modelId="{1DE9A0A3-339A-4393-891D-1501DB96D79C}" type="pres">
      <dgm:prSet presAssocID="{FE997992-2F1C-4851-86E9-1AB96BAFA38F}" presName="tile1" presStyleLbl="node1" presStyleIdx="0" presStyleCnt="4" custLinFactNeighborX="-13039" custLinFactNeighborY="-10855"/>
      <dgm:spPr/>
    </dgm:pt>
    <dgm:pt modelId="{5CCC3B21-DC63-44B7-8827-38615F42AF3F}" type="pres">
      <dgm:prSet presAssocID="{FE997992-2F1C-4851-86E9-1AB96BAFA38F}" presName="tile1text" presStyleLbl="node1" presStyleIdx="0" presStyleCnt="4">
        <dgm:presLayoutVars>
          <dgm:chMax val="0"/>
          <dgm:chPref val="0"/>
          <dgm:bulletEnabled val="1"/>
        </dgm:presLayoutVars>
      </dgm:prSet>
      <dgm:spPr/>
    </dgm:pt>
    <dgm:pt modelId="{E492C614-FDB7-459D-BD14-25BCD58061E8}" type="pres">
      <dgm:prSet presAssocID="{FE997992-2F1C-4851-86E9-1AB96BAFA38F}" presName="tile2" presStyleLbl="node1" presStyleIdx="1" presStyleCnt="4"/>
      <dgm:spPr/>
    </dgm:pt>
    <dgm:pt modelId="{6695A3CF-A1D6-4134-8D20-E1CDB1A29F86}" type="pres">
      <dgm:prSet presAssocID="{FE997992-2F1C-4851-86E9-1AB96BAFA38F}" presName="tile2text" presStyleLbl="node1" presStyleIdx="1" presStyleCnt="4">
        <dgm:presLayoutVars>
          <dgm:chMax val="0"/>
          <dgm:chPref val="0"/>
          <dgm:bulletEnabled val="1"/>
        </dgm:presLayoutVars>
      </dgm:prSet>
      <dgm:spPr/>
    </dgm:pt>
    <dgm:pt modelId="{885ACFFF-CED7-4ACD-B4AA-0BDE327AAA93}" type="pres">
      <dgm:prSet presAssocID="{FE997992-2F1C-4851-86E9-1AB96BAFA38F}" presName="tile3" presStyleLbl="node1" presStyleIdx="2" presStyleCnt="4"/>
      <dgm:spPr/>
    </dgm:pt>
    <dgm:pt modelId="{F02B7B34-9918-48B8-91BE-018A99937CDC}" type="pres">
      <dgm:prSet presAssocID="{FE997992-2F1C-4851-86E9-1AB96BAFA38F}" presName="tile3text" presStyleLbl="node1" presStyleIdx="2" presStyleCnt="4">
        <dgm:presLayoutVars>
          <dgm:chMax val="0"/>
          <dgm:chPref val="0"/>
          <dgm:bulletEnabled val="1"/>
        </dgm:presLayoutVars>
      </dgm:prSet>
      <dgm:spPr/>
    </dgm:pt>
    <dgm:pt modelId="{C49AE66F-1834-4ACF-9688-CCC8B61CE00A}" type="pres">
      <dgm:prSet presAssocID="{FE997992-2F1C-4851-86E9-1AB96BAFA38F}" presName="tile4" presStyleLbl="node1" presStyleIdx="3" presStyleCnt="4"/>
      <dgm:spPr/>
    </dgm:pt>
    <dgm:pt modelId="{1F78BEEB-2330-4984-B93A-0A5E35B269C4}" type="pres">
      <dgm:prSet presAssocID="{FE997992-2F1C-4851-86E9-1AB96BAFA38F}" presName="tile4text" presStyleLbl="node1" presStyleIdx="3" presStyleCnt="4">
        <dgm:presLayoutVars>
          <dgm:chMax val="0"/>
          <dgm:chPref val="0"/>
          <dgm:bulletEnabled val="1"/>
        </dgm:presLayoutVars>
      </dgm:prSet>
      <dgm:spPr/>
    </dgm:pt>
    <dgm:pt modelId="{476A8E2F-D7B5-48B6-95B3-8F031C0F68EA}" type="pres">
      <dgm:prSet presAssocID="{FE997992-2F1C-4851-86E9-1AB96BAFA38F}" presName="centerTile" presStyleLbl="fgShp" presStyleIdx="0" presStyleCnt="1" custScaleY="144968">
        <dgm:presLayoutVars>
          <dgm:chMax val="0"/>
          <dgm:chPref val="0"/>
        </dgm:presLayoutVars>
      </dgm:prSet>
      <dgm:spPr/>
    </dgm:pt>
  </dgm:ptLst>
  <dgm:cxnLst>
    <dgm:cxn modelId="{19155700-C6FB-4F42-BC94-F840BACCAFE6}" type="presOf" srcId="{38604295-6A34-46A1-81F2-B360CA29A233}" destId="{5CCC3B21-DC63-44B7-8827-38615F42AF3F}" srcOrd="1" destOrd="0" presId="urn:microsoft.com/office/officeart/2005/8/layout/matrix1"/>
    <dgm:cxn modelId="{A532B502-8546-4754-A9B2-CBD3B3D98E46}" type="presOf" srcId="{91D04219-EA67-487A-BD90-F0235EF9F0A4}" destId="{C49AE66F-1834-4ACF-9688-CCC8B61CE00A}" srcOrd="0" destOrd="0" presId="urn:microsoft.com/office/officeart/2005/8/layout/matrix1"/>
    <dgm:cxn modelId="{E230B51D-07D0-4E5A-8AC0-ACEE97AA9824}" type="presOf" srcId="{91D04219-EA67-487A-BD90-F0235EF9F0A4}" destId="{1F78BEEB-2330-4984-B93A-0A5E35B269C4}" srcOrd="1" destOrd="0" presId="urn:microsoft.com/office/officeart/2005/8/layout/matrix1"/>
    <dgm:cxn modelId="{36B8D02C-E427-4F80-8FFB-3A804DDD7B17}" type="presOf" srcId="{A5C70B2D-898F-45A0-9953-23D0ADFDBF81}" destId="{476A8E2F-D7B5-48B6-95B3-8F031C0F68EA}" srcOrd="0" destOrd="0" presId="urn:microsoft.com/office/officeart/2005/8/layout/matrix1"/>
    <dgm:cxn modelId="{CF80142D-AF68-421D-856F-9D0F72531CCE}" srcId="{A5C70B2D-898F-45A0-9953-23D0ADFDBF81}" destId="{4F59E81A-6817-4761-BA7B-93A9A194637F}" srcOrd="1" destOrd="0" parTransId="{8C11F5C1-858C-4AC4-8CB8-0CAC8B246AD3}" sibTransId="{32545A2E-45BE-4182-B94E-FE2A3937B2B1}"/>
    <dgm:cxn modelId="{4F904E3F-3C66-4B4D-99DF-95C4B3AD9FB1}" type="presOf" srcId="{38604295-6A34-46A1-81F2-B360CA29A233}" destId="{1DE9A0A3-339A-4393-891D-1501DB96D79C}" srcOrd="0" destOrd="0" presId="urn:microsoft.com/office/officeart/2005/8/layout/matrix1"/>
    <dgm:cxn modelId="{F6968669-B46D-4932-BB84-12E814D5179D}" srcId="{FE997992-2F1C-4851-86E9-1AB96BAFA38F}" destId="{A5C70B2D-898F-45A0-9953-23D0ADFDBF81}" srcOrd="0" destOrd="0" parTransId="{091DB714-F59F-4769-AE37-6143668054AC}" sibTransId="{7498D6BA-8AB0-4F68-841F-33C3DA4F35D0}"/>
    <dgm:cxn modelId="{25606171-C5FD-4A1C-B4C8-60486998BA55}" type="presOf" srcId="{4F59E81A-6817-4761-BA7B-93A9A194637F}" destId="{6695A3CF-A1D6-4134-8D20-E1CDB1A29F86}" srcOrd="1" destOrd="0" presId="urn:microsoft.com/office/officeart/2005/8/layout/matrix1"/>
    <dgm:cxn modelId="{E48EB375-5314-4266-A4C3-0E309A03A7E0}" srcId="{A5C70B2D-898F-45A0-9953-23D0ADFDBF81}" destId="{38604295-6A34-46A1-81F2-B360CA29A233}" srcOrd="0" destOrd="0" parTransId="{785B9D46-7031-44B7-8346-728E0F7FEE70}" sibTransId="{32AD0860-9E64-4DB9-8DDF-96AFE5573FC7}"/>
    <dgm:cxn modelId="{BE216376-0E14-4001-AAED-AAD77D4D066F}" type="presOf" srcId="{8EE9930F-7136-4CC0-B0C3-A5BDF842DED1}" destId="{F02B7B34-9918-48B8-91BE-018A99937CDC}" srcOrd="1" destOrd="0" presId="urn:microsoft.com/office/officeart/2005/8/layout/matrix1"/>
    <dgm:cxn modelId="{EE5A989A-CFD5-4FAB-97B0-F4800EDEE5A6}" type="presOf" srcId="{4F59E81A-6817-4761-BA7B-93A9A194637F}" destId="{E492C614-FDB7-459D-BD14-25BCD58061E8}" srcOrd="0" destOrd="0" presId="urn:microsoft.com/office/officeart/2005/8/layout/matrix1"/>
    <dgm:cxn modelId="{131F7E9B-29A0-4E13-B569-A8E8B6CC6453}" srcId="{A5C70B2D-898F-45A0-9953-23D0ADFDBF81}" destId="{91D04219-EA67-487A-BD90-F0235EF9F0A4}" srcOrd="3" destOrd="0" parTransId="{F885F02C-9871-48FA-B127-78910E42EB78}" sibTransId="{779817B2-2BDA-468D-A1D9-B4F19797CEF4}"/>
    <dgm:cxn modelId="{07B4F6C4-9364-411B-8D40-21A6AC7A68B3}" type="presOf" srcId="{FE997992-2F1C-4851-86E9-1AB96BAFA38F}" destId="{37D15BD8-7A25-4B7C-BBB0-726BF81C2D64}" srcOrd="0" destOrd="0" presId="urn:microsoft.com/office/officeart/2005/8/layout/matrix1"/>
    <dgm:cxn modelId="{E4C66ACB-7978-477F-8000-56E5212E90B5}" type="presOf" srcId="{8EE9930F-7136-4CC0-B0C3-A5BDF842DED1}" destId="{885ACFFF-CED7-4ACD-B4AA-0BDE327AAA93}" srcOrd="0" destOrd="0" presId="urn:microsoft.com/office/officeart/2005/8/layout/matrix1"/>
    <dgm:cxn modelId="{0D5439DE-4AF0-41D8-B37C-AA39694750E0}" srcId="{A5C70B2D-898F-45A0-9953-23D0ADFDBF81}" destId="{8EE9930F-7136-4CC0-B0C3-A5BDF842DED1}" srcOrd="2" destOrd="0" parTransId="{9D3AEEFC-C049-413D-9483-E8C433D2BE56}" sibTransId="{78FEB2C4-AB06-4F3A-A4AA-9E9D5BFD7C4F}"/>
    <dgm:cxn modelId="{1ED049B1-82C3-4CDE-90AF-9A074D89E200}" type="presParOf" srcId="{37D15BD8-7A25-4B7C-BBB0-726BF81C2D64}" destId="{F11AC71A-D330-495E-BFCA-FD34121AE005}" srcOrd="0" destOrd="0" presId="urn:microsoft.com/office/officeart/2005/8/layout/matrix1"/>
    <dgm:cxn modelId="{C8909314-89EA-48F4-AF58-CD8194EE4560}" type="presParOf" srcId="{F11AC71A-D330-495E-BFCA-FD34121AE005}" destId="{1DE9A0A3-339A-4393-891D-1501DB96D79C}" srcOrd="0" destOrd="0" presId="urn:microsoft.com/office/officeart/2005/8/layout/matrix1"/>
    <dgm:cxn modelId="{0A262B7D-3752-49C2-B197-BF2D099A1161}" type="presParOf" srcId="{F11AC71A-D330-495E-BFCA-FD34121AE005}" destId="{5CCC3B21-DC63-44B7-8827-38615F42AF3F}" srcOrd="1" destOrd="0" presId="urn:microsoft.com/office/officeart/2005/8/layout/matrix1"/>
    <dgm:cxn modelId="{397D8F47-D8BB-43B7-8A4E-7548EBEBD88B}" type="presParOf" srcId="{F11AC71A-D330-495E-BFCA-FD34121AE005}" destId="{E492C614-FDB7-459D-BD14-25BCD58061E8}" srcOrd="2" destOrd="0" presId="urn:microsoft.com/office/officeart/2005/8/layout/matrix1"/>
    <dgm:cxn modelId="{44AC16B4-AD1B-4F29-96DD-DD39A3F792D8}" type="presParOf" srcId="{F11AC71A-D330-495E-BFCA-FD34121AE005}" destId="{6695A3CF-A1D6-4134-8D20-E1CDB1A29F86}" srcOrd="3" destOrd="0" presId="urn:microsoft.com/office/officeart/2005/8/layout/matrix1"/>
    <dgm:cxn modelId="{1E5D7F08-FCCE-4E0F-9F46-33F419BADA37}" type="presParOf" srcId="{F11AC71A-D330-495E-BFCA-FD34121AE005}" destId="{885ACFFF-CED7-4ACD-B4AA-0BDE327AAA93}" srcOrd="4" destOrd="0" presId="urn:microsoft.com/office/officeart/2005/8/layout/matrix1"/>
    <dgm:cxn modelId="{78211DBC-A7DF-400C-8764-6A403C1239BD}" type="presParOf" srcId="{F11AC71A-D330-495E-BFCA-FD34121AE005}" destId="{F02B7B34-9918-48B8-91BE-018A99937CDC}" srcOrd="5" destOrd="0" presId="urn:microsoft.com/office/officeart/2005/8/layout/matrix1"/>
    <dgm:cxn modelId="{49E48C71-2F03-494B-8CEE-DB6087EF37B5}" type="presParOf" srcId="{F11AC71A-D330-495E-BFCA-FD34121AE005}" destId="{C49AE66F-1834-4ACF-9688-CCC8B61CE00A}" srcOrd="6" destOrd="0" presId="urn:microsoft.com/office/officeart/2005/8/layout/matrix1"/>
    <dgm:cxn modelId="{9A9D248A-B9A0-4464-9F38-37EFABEE5F7A}" type="presParOf" srcId="{F11AC71A-D330-495E-BFCA-FD34121AE005}" destId="{1F78BEEB-2330-4984-B93A-0A5E35B269C4}" srcOrd="7" destOrd="0" presId="urn:microsoft.com/office/officeart/2005/8/layout/matrix1"/>
    <dgm:cxn modelId="{068710EA-0F82-45D1-8B04-C0BB096FF905}" type="presParOf" srcId="{37D15BD8-7A25-4B7C-BBB0-726BF81C2D64}" destId="{476A8E2F-D7B5-48B6-95B3-8F031C0F68EA}"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639D543-8B16-4BBC-97C9-6D2613599061}" type="doc">
      <dgm:prSet loTypeId="urn:microsoft.com/office/officeart/2005/8/layout/pList2" loCatId="list" qsTypeId="urn:microsoft.com/office/officeart/2005/8/quickstyle/simple1" qsCatId="simple" csTypeId="urn:microsoft.com/office/officeart/2005/8/colors/accent1_2" csCatId="accent1" phldr="1"/>
      <dgm:spPr/>
    </dgm:pt>
    <dgm:pt modelId="{90B9A860-56FF-40BE-9E8E-869EA83970E3}">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Keeping Dogs Under Control</a:t>
          </a:r>
        </a:p>
        <a:p>
          <a:r>
            <a:rPr lang="en-GB" sz="2400" dirty="0">
              <a:solidFill>
                <a:schemeClr val="tx1"/>
              </a:solidFill>
            </a:rPr>
            <a:t>Section 3 Dangerous Dogs Act 1991</a:t>
          </a:r>
        </a:p>
      </dgm:t>
    </dgm:pt>
    <dgm:pt modelId="{3371409D-D03A-471C-A26E-E2120DF3F42A}" type="parTrans" cxnId="{D6D379ED-9678-4C55-BBA5-D622E8514B41}">
      <dgm:prSet/>
      <dgm:spPr/>
      <dgm:t>
        <a:bodyPr/>
        <a:lstStyle/>
        <a:p>
          <a:endParaRPr lang="en-GB"/>
        </a:p>
      </dgm:t>
    </dgm:pt>
    <dgm:pt modelId="{417FCA87-1642-4127-957E-E36087E95D03}" type="sibTrans" cxnId="{D6D379ED-9678-4C55-BBA5-D622E8514B41}">
      <dgm:prSet/>
      <dgm:spPr/>
      <dgm:t>
        <a:bodyPr/>
        <a:lstStyle/>
        <a:p>
          <a:endParaRPr lang="en-GB"/>
        </a:p>
      </dgm:t>
    </dgm:pt>
    <dgm:pt modelId="{98F0EC31-9360-4138-848B-6AE0843D6454}">
      <dgm:prSet phldrT="[Text]" custT="1"/>
      <dgm:spPr>
        <a:solidFill>
          <a:schemeClr val="accent1">
            <a:lumMod val="40000"/>
            <a:lumOff val="60000"/>
          </a:schemeClr>
        </a:solidFill>
        <a:ln>
          <a:solidFill>
            <a:schemeClr val="tx1"/>
          </a:solidFill>
        </a:ln>
      </dgm:spPr>
      <dgm:t>
        <a:bodyPr/>
        <a:lstStyle/>
        <a:p>
          <a:r>
            <a:rPr lang="en-GB" sz="2400" dirty="0">
              <a:solidFill>
                <a:schemeClr val="tx1"/>
              </a:solidFill>
            </a:rPr>
            <a:t>Whether a dog is a danger to Public Safety</a:t>
          </a:r>
        </a:p>
        <a:p>
          <a:r>
            <a:rPr lang="en-GB" sz="2400" dirty="0">
              <a:solidFill>
                <a:schemeClr val="tx1"/>
              </a:solidFill>
            </a:rPr>
            <a:t>Section 4 Dangerous Dogs Act 1991</a:t>
          </a:r>
        </a:p>
      </dgm:t>
    </dgm:pt>
    <dgm:pt modelId="{31DED711-8840-4177-968D-497552131591}" type="parTrans" cxnId="{CD5F29BA-838E-45B3-B66A-04A3C0DECBCF}">
      <dgm:prSet/>
      <dgm:spPr/>
      <dgm:t>
        <a:bodyPr/>
        <a:lstStyle/>
        <a:p>
          <a:endParaRPr lang="en-GB"/>
        </a:p>
      </dgm:t>
    </dgm:pt>
    <dgm:pt modelId="{FAA7B561-9B50-4B09-A6EB-742415362932}" type="sibTrans" cxnId="{CD5F29BA-838E-45B3-B66A-04A3C0DECBCF}">
      <dgm:prSet/>
      <dgm:spPr/>
      <dgm:t>
        <a:bodyPr/>
        <a:lstStyle/>
        <a:p>
          <a:endParaRPr lang="en-GB"/>
        </a:p>
      </dgm:t>
    </dgm:pt>
    <dgm:pt modelId="{573EB929-16DD-4403-935C-757E010AE78F}" type="pres">
      <dgm:prSet presAssocID="{7639D543-8B16-4BBC-97C9-6D2613599061}" presName="Name0" presStyleCnt="0">
        <dgm:presLayoutVars>
          <dgm:dir/>
          <dgm:resizeHandles val="exact"/>
        </dgm:presLayoutVars>
      </dgm:prSet>
      <dgm:spPr/>
    </dgm:pt>
    <dgm:pt modelId="{F6123380-FEAE-453A-94CA-8E508C863CE3}" type="pres">
      <dgm:prSet presAssocID="{7639D543-8B16-4BBC-97C9-6D2613599061}" presName="bkgdShp" presStyleLbl="alignAccFollowNode1" presStyleIdx="0" presStyleCnt="1" custLinFactNeighborX="-10697" custLinFactNeighborY="266"/>
      <dgm:spPr>
        <a:solidFill>
          <a:schemeClr val="bg2">
            <a:lumMod val="50000"/>
            <a:alpha val="90000"/>
          </a:schemeClr>
        </a:solidFill>
        <a:ln>
          <a:solidFill>
            <a:schemeClr val="tx1">
              <a:alpha val="90000"/>
            </a:schemeClr>
          </a:solidFill>
        </a:ln>
      </dgm:spPr>
    </dgm:pt>
    <dgm:pt modelId="{43F75CC4-077D-425B-9531-CF8F9A69A4D8}" type="pres">
      <dgm:prSet presAssocID="{7639D543-8B16-4BBC-97C9-6D2613599061}" presName="linComp" presStyleCnt="0"/>
      <dgm:spPr/>
    </dgm:pt>
    <dgm:pt modelId="{6464A739-C114-4BA5-A953-E41BFF5A3D4E}" type="pres">
      <dgm:prSet presAssocID="{90B9A860-56FF-40BE-9E8E-869EA83970E3}" presName="compNode" presStyleCnt="0"/>
      <dgm:spPr/>
    </dgm:pt>
    <dgm:pt modelId="{2292126B-7A43-4444-B6E7-408AEB9EC881}" type="pres">
      <dgm:prSet presAssocID="{90B9A860-56FF-40BE-9E8E-869EA83970E3}" presName="node" presStyleLbl="node1" presStyleIdx="0" presStyleCnt="2">
        <dgm:presLayoutVars>
          <dgm:bulletEnabled val="1"/>
        </dgm:presLayoutVars>
      </dgm:prSet>
      <dgm:spPr/>
    </dgm:pt>
    <dgm:pt modelId="{2259D914-C12C-4E4B-AA9A-FEA1D77BFF26}" type="pres">
      <dgm:prSet presAssocID="{90B9A860-56FF-40BE-9E8E-869EA83970E3}" presName="invisiNode" presStyleLbl="node1" presStyleIdx="0" presStyleCnt="2"/>
      <dgm:spPr/>
    </dgm:pt>
    <dgm:pt modelId="{7E0326EE-A90A-4310-8177-791915D3D271}" type="pres">
      <dgm:prSet presAssocID="{90B9A860-56FF-40BE-9E8E-869EA83970E3}" presName="imagNode" presStyleLbl="fgImgPlace1" presStyleIdx="0" presStyleCnt="2" custScaleY="121420"/>
      <dgm:spPr>
        <a:blipFill rotWithShape="1">
          <a:blip xmlns:r="http://schemas.openxmlformats.org/officeDocument/2006/relationships" r:embed="rId1"/>
          <a:srcRect/>
          <a:stretch>
            <a:fillRect l="-38000" r="-38000"/>
          </a:stretch>
        </a:blipFill>
        <a:ln>
          <a:solidFill>
            <a:schemeClr val="tx1"/>
          </a:solidFill>
        </a:ln>
      </dgm:spPr>
    </dgm:pt>
    <dgm:pt modelId="{43FC3B01-90CB-4572-AC97-76A5E3399369}" type="pres">
      <dgm:prSet presAssocID="{417FCA87-1642-4127-957E-E36087E95D03}" presName="sibTrans" presStyleLbl="sibTrans2D1" presStyleIdx="0" presStyleCnt="0"/>
      <dgm:spPr/>
    </dgm:pt>
    <dgm:pt modelId="{90DD2A55-AEF5-4114-851F-A7483065E0CB}" type="pres">
      <dgm:prSet presAssocID="{98F0EC31-9360-4138-848B-6AE0843D6454}" presName="compNode" presStyleCnt="0"/>
      <dgm:spPr/>
    </dgm:pt>
    <dgm:pt modelId="{64BD0D0E-FE25-44B6-856E-5590A6C95ADA}" type="pres">
      <dgm:prSet presAssocID="{98F0EC31-9360-4138-848B-6AE0843D6454}" presName="node" presStyleLbl="node1" presStyleIdx="1" presStyleCnt="2">
        <dgm:presLayoutVars>
          <dgm:bulletEnabled val="1"/>
        </dgm:presLayoutVars>
      </dgm:prSet>
      <dgm:spPr/>
    </dgm:pt>
    <dgm:pt modelId="{4B39448C-D263-4194-B21B-2C8B438152A3}" type="pres">
      <dgm:prSet presAssocID="{98F0EC31-9360-4138-848B-6AE0843D6454}" presName="invisiNode" presStyleLbl="node1" presStyleIdx="1" presStyleCnt="2"/>
      <dgm:spPr/>
    </dgm:pt>
    <dgm:pt modelId="{8441342A-AFF6-4061-82D7-BF4DE5C3AC9C}" type="pres">
      <dgm:prSet presAssocID="{98F0EC31-9360-4138-848B-6AE0843D6454}" presName="imagNode" presStyleLbl="fgImgPlace1" presStyleIdx="1" presStyleCnt="2" custScaleY="120426"/>
      <dgm:spPr>
        <a:blipFill rotWithShape="1">
          <a:blip xmlns:r="http://schemas.openxmlformats.org/officeDocument/2006/relationships" r:embed="rId2"/>
          <a:srcRect/>
          <a:stretch>
            <a:fillRect l="-12000" r="-12000"/>
          </a:stretch>
        </a:blipFill>
        <a:ln>
          <a:solidFill>
            <a:schemeClr val="tx1"/>
          </a:solidFill>
        </a:ln>
      </dgm:spPr>
    </dgm:pt>
  </dgm:ptLst>
  <dgm:cxnLst>
    <dgm:cxn modelId="{EC7EBE87-4F74-4988-A36D-A234DA66C317}" type="presOf" srcId="{7639D543-8B16-4BBC-97C9-6D2613599061}" destId="{573EB929-16DD-4403-935C-757E010AE78F}" srcOrd="0" destOrd="0" presId="urn:microsoft.com/office/officeart/2005/8/layout/pList2"/>
    <dgm:cxn modelId="{4130F6B1-A483-4482-B4A7-200615D18C1F}" type="presOf" srcId="{98F0EC31-9360-4138-848B-6AE0843D6454}" destId="{64BD0D0E-FE25-44B6-856E-5590A6C95ADA}" srcOrd="0" destOrd="0" presId="urn:microsoft.com/office/officeart/2005/8/layout/pList2"/>
    <dgm:cxn modelId="{CD5F29BA-838E-45B3-B66A-04A3C0DECBCF}" srcId="{7639D543-8B16-4BBC-97C9-6D2613599061}" destId="{98F0EC31-9360-4138-848B-6AE0843D6454}" srcOrd="1" destOrd="0" parTransId="{31DED711-8840-4177-968D-497552131591}" sibTransId="{FAA7B561-9B50-4B09-A6EB-742415362932}"/>
    <dgm:cxn modelId="{E16619C1-259F-4200-A74B-EFFB405F7F38}" type="presOf" srcId="{90B9A860-56FF-40BE-9E8E-869EA83970E3}" destId="{2292126B-7A43-4444-B6E7-408AEB9EC881}" srcOrd="0" destOrd="0" presId="urn:microsoft.com/office/officeart/2005/8/layout/pList2"/>
    <dgm:cxn modelId="{5F2157CF-062D-4DC7-856B-270C36F533BC}" type="presOf" srcId="{417FCA87-1642-4127-957E-E36087E95D03}" destId="{43FC3B01-90CB-4572-AC97-76A5E3399369}" srcOrd="0" destOrd="0" presId="urn:microsoft.com/office/officeart/2005/8/layout/pList2"/>
    <dgm:cxn modelId="{D6D379ED-9678-4C55-BBA5-D622E8514B41}" srcId="{7639D543-8B16-4BBC-97C9-6D2613599061}" destId="{90B9A860-56FF-40BE-9E8E-869EA83970E3}" srcOrd="0" destOrd="0" parTransId="{3371409D-D03A-471C-A26E-E2120DF3F42A}" sibTransId="{417FCA87-1642-4127-957E-E36087E95D03}"/>
    <dgm:cxn modelId="{F80AF488-AC9F-4E0B-A23B-AA6F0C962B6F}" type="presParOf" srcId="{573EB929-16DD-4403-935C-757E010AE78F}" destId="{F6123380-FEAE-453A-94CA-8E508C863CE3}" srcOrd="0" destOrd="0" presId="urn:microsoft.com/office/officeart/2005/8/layout/pList2"/>
    <dgm:cxn modelId="{0792CB1E-A9A1-4997-BDCC-3F321E4A32CA}" type="presParOf" srcId="{573EB929-16DD-4403-935C-757E010AE78F}" destId="{43F75CC4-077D-425B-9531-CF8F9A69A4D8}" srcOrd="1" destOrd="0" presId="urn:microsoft.com/office/officeart/2005/8/layout/pList2"/>
    <dgm:cxn modelId="{C78E15CA-C1B9-493D-9A87-0BA473C431EA}" type="presParOf" srcId="{43F75CC4-077D-425B-9531-CF8F9A69A4D8}" destId="{6464A739-C114-4BA5-A953-E41BFF5A3D4E}" srcOrd="0" destOrd="0" presId="urn:microsoft.com/office/officeart/2005/8/layout/pList2"/>
    <dgm:cxn modelId="{EADD7875-D039-424C-A9CD-DAE853C82771}" type="presParOf" srcId="{6464A739-C114-4BA5-A953-E41BFF5A3D4E}" destId="{2292126B-7A43-4444-B6E7-408AEB9EC881}" srcOrd="0" destOrd="0" presId="urn:microsoft.com/office/officeart/2005/8/layout/pList2"/>
    <dgm:cxn modelId="{6A5EA841-7067-4FE7-8289-0F277BE80187}" type="presParOf" srcId="{6464A739-C114-4BA5-A953-E41BFF5A3D4E}" destId="{2259D914-C12C-4E4B-AA9A-FEA1D77BFF26}" srcOrd="1" destOrd="0" presId="urn:microsoft.com/office/officeart/2005/8/layout/pList2"/>
    <dgm:cxn modelId="{A03D0F57-520C-4C7D-AD4B-4FB57E628767}" type="presParOf" srcId="{6464A739-C114-4BA5-A953-E41BFF5A3D4E}" destId="{7E0326EE-A90A-4310-8177-791915D3D271}" srcOrd="2" destOrd="0" presId="urn:microsoft.com/office/officeart/2005/8/layout/pList2"/>
    <dgm:cxn modelId="{A730C338-2075-4CF0-8B72-DB92555D50D5}" type="presParOf" srcId="{43F75CC4-077D-425B-9531-CF8F9A69A4D8}" destId="{43FC3B01-90CB-4572-AC97-76A5E3399369}" srcOrd="1" destOrd="0" presId="urn:microsoft.com/office/officeart/2005/8/layout/pList2"/>
    <dgm:cxn modelId="{92C737E9-D988-4619-939D-BBA72EE72104}" type="presParOf" srcId="{43F75CC4-077D-425B-9531-CF8F9A69A4D8}" destId="{90DD2A55-AEF5-4114-851F-A7483065E0CB}" srcOrd="2" destOrd="0" presId="urn:microsoft.com/office/officeart/2005/8/layout/pList2"/>
    <dgm:cxn modelId="{59A28019-8B94-42C5-B7E2-72FF855C898A}" type="presParOf" srcId="{90DD2A55-AEF5-4114-851F-A7483065E0CB}" destId="{64BD0D0E-FE25-44B6-856E-5590A6C95ADA}" srcOrd="0" destOrd="0" presId="urn:microsoft.com/office/officeart/2005/8/layout/pList2"/>
    <dgm:cxn modelId="{CE72A405-ABA0-4DFB-9419-E4D29DEF128F}" type="presParOf" srcId="{90DD2A55-AEF5-4114-851F-A7483065E0CB}" destId="{4B39448C-D263-4194-B21B-2C8B438152A3}" srcOrd="1" destOrd="0" presId="urn:microsoft.com/office/officeart/2005/8/layout/pList2"/>
    <dgm:cxn modelId="{F8F2ACAF-ADDC-45D2-B7D6-A6F0E68F7536}" type="presParOf" srcId="{90DD2A55-AEF5-4114-851F-A7483065E0CB}" destId="{8441342A-AFF6-4061-82D7-BF4DE5C3AC9C}"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619BB-3778-41AF-A76E-FD5FDC2E7F9B}">
      <dsp:nvSpPr>
        <dsp:cNvPr id="0" name=""/>
        <dsp:cNvSpPr/>
      </dsp:nvSpPr>
      <dsp:spPr>
        <a:xfrm>
          <a:off x="1448842" y="245"/>
          <a:ext cx="6823395" cy="1510171"/>
        </a:xfrm>
        <a:prstGeom prst="rect">
          <a:avLst/>
        </a:prstGeom>
        <a:solidFill>
          <a:schemeClr val="tx2">
            <a:lumMod val="40000"/>
            <a:lumOff val="60000"/>
          </a:schemeClr>
        </a:solidFill>
        <a:ln w="12700" cap="sq"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Conduct that has caused, or is likely to cause, </a:t>
          </a:r>
          <a:r>
            <a:rPr lang="en-GB" sz="2400" b="1" i="1" kern="1200" dirty="0">
              <a:solidFill>
                <a:schemeClr val="tx1"/>
              </a:solidFill>
            </a:rPr>
            <a:t>harassment, alarm or distress </a:t>
          </a:r>
          <a:r>
            <a:rPr lang="en-GB" sz="2400" kern="1200" dirty="0">
              <a:solidFill>
                <a:schemeClr val="tx1"/>
              </a:solidFill>
            </a:rPr>
            <a:t>to any person</a:t>
          </a:r>
        </a:p>
      </dsp:txBody>
      <dsp:txXfrm>
        <a:off x="1448842" y="245"/>
        <a:ext cx="6823395" cy="1510171"/>
      </dsp:txXfrm>
    </dsp:sp>
    <dsp:sp modelId="{4DCBCFCE-4246-4B42-8C28-70CA093F3BC4}">
      <dsp:nvSpPr>
        <dsp:cNvPr id="0" name=""/>
        <dsp:cNvSpPr/>
      </dsp:nvSpPr>
      <dsp:spPr>
        <a:xfrm>
          <a:off x="702900" y="1904386"/>
          <a:ext cx="8315278" cy="2888584"/>
        </a:xfrm>
        <a:prstGeom prst="rect">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In a housing related context it is:</a:t>
          </a:r>
        </a:p>
        <a:p>
          <a:pPr marL="0" lvl="0" indent="0" algn="ctr" defTabSz="1066800">
            <a:lnSpc>
              <a:spcPct val="90000"/>
            </a:lnSpc>
            <a:spcBef>
              <a:spcPct val="0"/>
            </a:spcBef>
            <a:spcAft>
              <a:spcPct val="35000"/>
            </a:spcAft>
            <a:buNone/>
          </a:pPr>
          <a:r>
            <a:rPr lang="en-GB" sz="2400" kern="1200" dirty="0">
              <a:solidFill>
                <a:schemeClr val="tx1"/>
              </a:solidFill>
            </a:rPr>
            <a:t>Conduct capable of causing </a:t>
          </a:r>
          <a:r>
            <a:rPr lang="en-GB" sz="2400" b="1" i="1" kern="1200" dirty="0">
              <a:solidFill>
                <a:schemeClr val="tx1"/>
              </a:solidFill>
            </a:rPr>
            <a:t>nuisance </a:t>
          </a:r>
          <a:r>
            <a:rPr lang="en-GB" sz="2400" kern="1200" dirty="0">
              <a:solidFill>
                <a:schemeClr val="tx1"/>
              </a:solidFill>
            </a:rPr>
            <a:t>or </a:t>
          </a:r>
          <a:r>
            <a:rPr lang="en-GB" sz="2400" b="1" i="1" kern="1200" dirty="0">
              <a:solidFill>
                <a:schemeClr val="tx1"/>
              </a:solidFill>
            </a:rPr>
            <a:t>annoyance</a:t>
          </a:r>
          <a:r>
            <a:rPr lang="en-GB" sz="2400" kern="1200" dirty="0">
              <a:solidFill>
                <a:schemeClr val="tx1"/>
              </a:solidFill>
            </a:rPr>
            <a:t> to a person in relation to that person’s occupation of residential premises </a:t>
          </a:r>
        </a:p>
        <a:p>
          <a:pPr marL="0" lvl="0" indent="0" algn="ctr" defTabSz="1066800">
            <a:lnSpc>
              <a:spcPct val="90000"/>
            </a:lnSpc>
            <a:spcBef>
              <a:spcPct val="0"/>
            </a:spcBef>
            <a:spcAft>
              <a:spcPct val="35000"/>
            </a:spcAft>
            <a:buNone/>
          </a:pPr>
          <a:r>
            <a:rPr lang="en-GB" sz="2400" kern="1200" dirty="0">
              <a:solidFill>
                <a:schemeClr val="tx1"/>
              </a:solidFill>
            </a:rPr>
            <a:t>Or</a:t>
          </a:r>
        </a:p>
        <a:p>
          <a:pPr marL="0" lvl="0" indent="0" algn="ctr" defTabSz="1066800">
            <a:lnSpc>
              <a:spcPct val="90000"/>
            </a:lnSpc>
            <a:spcBef>
              <a:spcPct val="0"/>
            </a:spcBef>
            <a:spcAft>
              <a:spcPct val="35000"/>
            </a:spcAft>
            <a:buNone/>
          </a:pPr>
          <a:r>
            <a:rPr lang="en-GB" sz="2400" kern="1200" dirty="0">
              <a:solidFill>
                <a:schemeClr val="tx1"/>
              </a:solidFill>
            </a:rPr>
            <a:t>Conduct capable of causing housing-related </a:t>
          </a:r>
          <a:r>
            <a:rPr lang="en-GB" sz="2400" b="1" i="1" kern="1200" dirty="0">
              <a:solidFill>
                <a:schemeClr val="tx1"/>
              </a:solidFill>
            </a:rPr>
            <a:t>nuisance</a:t>
          </a:r>
          <a:r>
            <a:rPr lang="en-GB" sz="2400" i="1" kern="1200" dirty="0">
              <a:solidFill>
                <a:schemeClr val="tx1"/>
              </a:solidFill>
            </a:rPr>
            <a:t> </a:t>
          </a:r>
          <a:r>
            <a:rPr lang="en-GB" sz="2400" kern="1200" dirty="0">
              <a:solidFill>
                <a:schemeClr val="tx1"/>
              </a:solidFill>
            </a:rPr>
            <a:t>or </a:t>
          </a:r>
          <a:r>
            <a:rPr lang="en-GB" sz="2400" b="1" i="1" kern="1200" dirty="0">
              <a:solidFill>
                <a:schemeClr val="tx1"/>
              </a:solidFill>
            </a:rPr>
            <a:t>annoyance </a:t>
          </a:r>
          <a:r>
            <a:rPr lang="en-GB" sz="2400" kern="1200" dirty="0">
              <a:solidFill>
                <a:schemeClr val="tx1"/>
              </a:solidFill>
            </a:rPr>
            <a:t>to any person</a:t>
          </a:r>
        </a:p>
        <a:p>
          <a:pPr marL="0" lvl="0" indent="0" algn="ctr" defTabSz="1066800">
            <a:lnSpc>
              <a:spcPct val="90000"/>
            </a:lnSpc>
            <a:spcBef>
              <a:spcPct val="0"/>
            </a:spcBef>
            <a:spcAft>
              <a:spcPct val="35000"/>
            </a:spcAft>
            <a:buNone/>
          </a:pPr>
          <a:endParaRPr lang="en-GB" sz="2400" kern="1200" dirty="0"/>
        </a:p>
      </dsp:txBody>
      <dsp:txXfrm>
        <a:off x="702900" y="1904386"/>
        <a:ext cx="8315278" cy="28885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C6BE1-ECB8-4A9E-8B86-7BE512CA2048}">
      <dsp:nvSpPr>
        <dsp:cNvPr id="0" name=""/>
        <dsp:cNvSpPr/>
      </dsp:nvSpPr>
      <dsp:spPr>
        <a:xfrm>
          <a:off x="39" y="522314"/>
          <a:ext cx="3798093" cy="1519237"/>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Misuse of Public Spaces </a:t>
          </a:r>
        </a:p>
      </dsp:txBody>
      <dsp:txXfrm>
        <a:off x="39" y="522314"/>
        <a:ext cx="3798093" cy="1519237"/>
      </dsp:txXfrm>
    </dsp:sp>
    <dsp:sp modelId="{7C2BEAB5-6980-41B1-9BEB-18AAA5CB7272}">
      <dsp:nvSpPr>
        <dsp:cNvPr id="0" name=""/>
        <dsp:cNvSpPr/>
      </dsp:nvSpPr>
      <dsp:spPr>
        <a:xfrm>
          <a:off x="39" y="2041552"/>
          <a:ext cx="3798093" cy="2854800"/>
        </a:xfrm>
        <a:prstGeom prst="rect">
          <a:avLst/>
        </a:prstGeom>
        <a:solidFill>
          <a:schemeClr val="accent1">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Drugs &amp; Substances</a:t>
          </a:r>
        </a:p>
        <a:p>
          <a:pPr marL="228600" lvl="1" indent="-228600" algn="l" defTabSz="1066800">
            <a:lnSpc>
              <a:spcPct val="90000"/>
            </a:lnSpc>
            <a:spcBef>
              <a:spcPct val="0"/>
            </a:spcBef>
            <a:spcAft>
              <a:spcPct val="15000"/>
            </a:spcAft>
            <a:buChar char="•"/>
          </a:pPr>
          <a:r>
            <a:rPr lang="en-GB" sz="2400" kern="1200" dirty="0"/>
            <a:t>Street drinking</a:t>
          </a:r>
        </a:p>
        <a:p>
          <a:pPr marL="228600" lvl="1" indent="-228600" algn="l" defTabSz="1066800">
            <a:lnSpc>
              <a:spcPct val="90000"/>
            </a:lnSpc>
            <a:spcBef>
              <a:spcPct val="0"/>
            </a:spcBef>
            <a:spcAft>
              <a:spcPct val="15000"/>
            </a:spcAft>
            <a:buChar char="•"/>
          </a:pPr>
          <a:r>
            <a:rPr lang="en-GB" sz="2400" kern="1200" dirty="0"/>
            <a:t>Begging</a:t>
          </a:r>
        </a:p>
        <a:p>
          <a:pPr marL="228600" lvl="1" indent="-228600" algn="l" defTabSz="1066800">
            <a:lnSpc>
              <a:spcPct val="90000"/>
            </a:lnSpc>
            <a:spcBef>
              <a:spcPct val="0"/>
            </a:spcBef>
            <a:spcAft>
              <a:spcPct val="15000"/>
            </a:spcAft>
            <a:buChar char="•"/>
          </a:pPr>
          <a:r>
            <a:rPr lang="en-GB" sz="2400" kern="1200" dirty="0"/>
            <a:t>Prostitution</a:t>
          </a:r>
        </a:p>
        <a:p>
          <a:pPr marL="228600" lvl="1" indent="-228600" algn="l" defTabSz="1066800">
            <a:lnSpc>
              <a:spcPct val="90000"/>
            </a:lnSpc>
            <a:spcBef>
              <a:spcPct val="0"/>
            </a:spcBef>
            <a:spcAft>
              <a:spcPct val="15000"/>
            </a:spcAft>
            <a:buChar char="•"/>
          </a:pPr>
          <a:r>
            <a:rPr lang="en-GB" sz="2400" kern="1200" dirty="0"/>
            <a:t>Sexual acts</a:t>
          </a:r>
        </a:p>
        <a:p>
          <a:pPr marL="228600" lvl="1" indent="-228600" algn="l" defTabSz="1066800">
            <a:lnSpc>
              <a:spcPct val="90000"/>
            </a:lnSpc>
            <a:spcBef>
              <a:spcPct val="0"/>
            </a:spcBef>
            <a:spcAft>
              <a:spcPct val="15000"/>
            </a:spcAft>
            <a:buChar char="•"/>
          </a:pPr>
          <a:r>
            <a:rPr lang="en-GB" sz="2400" kern="1200" dirty="0"/>
            <a:t>Vehicle-related nuisance</a:t>
          </a:r>
        </a:p>
      </dsp:txBody>
      <dsp:txXfrm>
        <a:off x="39" y="2041552"/>
        <a:ext cx="3798093" cy="2854800"/>
      </dsp:txXfrm>
    </dsp:sp>
    <dsp:sp modelId="{E9CC863D-AFC2-4FCE-9D42-B164D153BBF8}">
      <dsp:nvSpPr>
        <dsp:cNvPr id="0" name=""/>
        <dsp:cNvSpPr/>
      </dsp:nvSpPr>
      <dsp:spPr>
        <a:xfrm>
          <a:off x="4329866" y="522314"/>
          <a:ext cx="3798093" cy="1519237"/>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Disregard for community/personal well-being</a:t>
          </a:r>
        </a:p>
      </dsp:txBody>
      <dsp:txXfrm>
        <a:off x="4329866" y="522314"/>
        <a:ext cx="3798093" cy="1519237"/>
      </dsp:txXfrm>
    </dsp:sp>
    <dsp:sp modelId="{F82F3CC4-ECCD-497A-96D3-865E8A0EB6AF}">
      <dsp:nvSpPr>
        <dsp:cNvPr id="0" name=""/>
        <dsp:cNvSpPr/>
      </dsp:nvSpPr>
      <dsp:spPr>
        <a:xfrm>
          <a:off x="4329866" y="2041552"/>
          <a:ext cx="3798093" cy="2854800"/>
        </a:xfrm>
        <a:prstGeom prst="rect">
          <a:avLst/>
        </a:prstGeom>
        <a:solidFill>
          <a:schemeClr val="accent1">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Rowdy behaviour</a:t>
          </a:r>
        </a:p>
        <a:p>
          <a:pPr marL="228600" lvl="1" indent="-228600" algn="l" defTabSz="1066800">
            <a:lnSpc>
              <a:spcPct val="90000"/>
            </a:lnSpc>
            <a:spcBef>
              <a:spcPct val="0"/>
            </a:spcBef>
            <a:spcAft>
              <a:spcPct val="15000"/>
            </a:spcAft>
            <a:buChar char="•"/>
          </a:pPr>
          <a:r>
            <a:rPr lang="en-GB" sz="2400" kern="1200" dirty="0"/>
            <a:t>Noise</a:t>
          </a:r>
        </a:p>
        <a:p>
          <a:pPr marL="228600" lvl="1" indent="-228600" algn="l" defTabSz="1066800">
            <a:lnSpc>
              <a:spcPct val="90000"/>
            </a:lnSpc>
            <a:spcBef>
              <a:spcPct val="0"/>
            </a:spcBef>
            <a:spcAft>
              <a:spcPct val="15000"/>
            </a:spcAft>
            <a:buChar char="•"/>
          </a:pPr>
          <a:r>
            <a:rPr lang="en-GB" sz="2400" kern="1200" dirty="0"/>
            <a:t>Nuisance behaviour</a:t>
          </a:r>
        </a:p>
        <a:p>
          <a:pPr marL="228600" lvl="1" indent="-228600" algn="l" defTabSz="1066800">
            <a:lnSpc>
              <a:spcPct val="90000"/>
            </a:lnSpc>
            <a:spcBef>
              <a:spcPct val="0"/>
            </a:spcBef>
            <a:spcAft>
              <a:spcPct val="15000"/>
            </a:spcAft>
            <a:buChar char="•"/>
          </a:pPr>
          <a:r>
            <a:rPr lang="en-GB" sz="2400" kern="1200" dirty="0"/>
            <a:t>Hoax calls</a:t>
          </a:r>
        </a:p>
        <a:p>
          <a:pPr marL="228600" lvl="1" indent="-228600" algn="l" defTabSz="1066800">
            <a:lnSpc>
              <a:spcPct val="90000"/>
            </a:lnSpc>
            <a:spcBef>
              <a:spcPct val="0"/>
            </a:spcBef>
            <a:spcAft>
              <a:spcPct val="15000"/>
            </a:spcAft>
            <a:buChar char="•"/>
          </a:pPr>
          <a:r>
            <a:rPr lang="en-GB" sz="2400" kern="1200" dirty="0"/>
            <a:t>Animal-related problems</a:t>
          </a:r>
        </a:p>
      </dsp:txBody>
      <dsp:txXfrm>
        <a:off x="4329866" y="2041552"/>
        <a:ext cx="3798093" cy="2854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EBE95-7808-4188-A8FC-C428E06BB74D}">
      <dsp:nvSpPr>
        <dsp:cNvPr id="0" name=""/>
        <dsp:cNvSpPr/>
      </dsp:nvSpPr>
      <dsp:spPr>
        <a:xfrm>
          <a:off x="33" y="696138"/>
          <a:ext cx="3233140" cy="1293256"/>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Acts directed at people:</a:t>
          </a:r>
        </a:p>
      </dsp:txBody>
      <dsp:txXfrm>
        <a:off x="33" y="696138"/>
        <a:ext cx="3233140" cy="1293256"/>
      </dsp:txXfrm>
    </dsp:sp>
    <dsp:sp modelId="{33114750-5B80-4226-8CB0-D49B2D7CED22}">
      <dsp:nvSpPr>
        <dsp:cNvPr id="0" name=""/>
        <dsp:cNvSpPr/>
      </dsp:nvSpPr>
      <dsp:spPr>
        <a:xfrm>
          <a:off x="33" y="1989395"/>
          <a:ext cx="3233140" cy="2854800"/>
        </a:xfrm>
        <a:prstGeom prst="rect">
          <a:avLst/>
        </a:prstGeom>
        <a:solidFill>
          <a:schemeClr val="accent1">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Intimidation</a:t>
          </a:r>
        </a:p>
        <a:p>
          <a:pPr marL="228600" lvl="1" indent="-228600" algn="l" defTabSz="1066800">
            <a:lnSpc>
              <a:spcPct val="90000"/>
            </a:lnSpc>
            <a:spcBef>
              <a:spcPct val="0"/>
            </a:spcBef>
            <a:spcAft>
              <a:spcPct val="15000"/>
            </a:spcAft>
            <a:buChar char="•"/>
          </a:pPr>
          <a:r>
            <a:rPr lang="en-GB" sz="2400" kern="1200" dirty="0"/>
            <a:t>Harassment</a:t>
          </a:r>
        </a:p>
      </dsp:txBody>
      <dsp:txXfrm>
        <a:off x="33" y="1989395"/>
        <a:ext cx="3233140" cy="2854800"/>
      </dsp:txXfrm>
    </dsp:sp>
    <dsp:sp modelId="{86572FEA-A44A-426E-A047-ECAB87316042}">
      <dsp:nvSpPr>
        <dsp:cNvPr id="0" name=""/>
        <dsp:cNvSpPr/>
      </dsp:nvSpPr>
      <dsp:spPr>
        <a:xfrm>
          <a:off x="3685813" y="696138"/>
          <a:ext cx="3233140" cy="1293256"/>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Environmental damage:</a:t>
          </a:r>
        </a:p>
      </dsp:txBody>
      <dsp:txXfrm>
        <a:off x="3685813" y="696138"/>
        <a:ext cx="3233140" cy="1293256"/>
      </dsp:txXfrm>
    </dsp:sp>
    <dsp:sp modelId="{87CCAC56-C4C1-4106-978F-26DA970873F7}">
      <dsp:nvSpPr>
        <dsp:cNvPr id="0" name=""/>
        <dsp:cNvSpPr/>
      </dsp:nvSpPr>
      <dsp:spPr>
        <a:xfrm>
          <a:off x="3685813" y="1989395"/>
          <a:ext cx="3233140" cy="2854800"/>
        </a:xfrm>
        <a:prstGeom prst="rect">
          <a:avLst/>
        </a:prstGeom>
        <a:solidFill>
          <a:schemeClr val="accent1">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Criminal Damage</a:t>
          </a:r>
        </a:p>
        <a:p>
          <a:pPr marL="228600" lvl="1" indent="-228600" algn="l" defTabSz="1066800">
            <a:lnSpc>
              <a:spcPct val="90000"/>
            </a:lnSpc>
            <a:spcBef>
              <a:spcPct val="0"/>
            </a:spcBef>
            <a:spcAft>
              <a:spcPct val="15000"/>
            </a:spcAft>
            <a:buChar char="•"/>
          </a:pPr>
          <a:r>
            <a:rPr lang="en-GB" sz="2400" kern="1200" dirty="0"/>
            <a:t>Vandalism</a:t>
          </a:r>
        </a:p>
        <a:p>
          <a:pPr marL="228600" lvl="1" indent="-228600" algn="l" defTabSz="1066800">
            <a:lnSpc>
              <a:spcPct val="90000"/>
            </a:lnSpc>
            <a:spcBef>
              <a:spcPct val="0"/>
            </a:spcBef>
            <a:spcAft>
              <a:spcPct val="15000"/>
            </a:spcAft>
            <a:buChar char="•"/>
          </a:pPr>
          <a:r>
            <a:rPr lang="en-GB" sz="2400" kern="1200" dirty="0"/>
            <a:t>Litter</a:t>
          </a:r>
        </a:p>
        <a:p>
          <a:pPr marL="228600" lvl="1" indent="-228600" algn="l" defTabSz="1066800">
            <a:lnSpc>
              <a:spcPct val="90000"/>
            </a:lnSpc>
            <a:spcBef>
              <a:spcPct val="0"/>
            </a:spcBef>
            <a:spcAft>
              <a:spcPct val="15000"/>
            </a:spcAft>
            <a:buChar char="•"/>
          </a:pPr>
          <a:r>
            <a:rPr lang="en-GB" sz="2400" kern="1200" dirty="0"/>
            <a:t>Rubbish</a:t>
          </a:r>
        </a:p>
      </dsp:txBody>
      <dsp:txXfrm>
        <a:off x="3685813" y="1989395"/>
        <a:ext cx="3233140" cy="28548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4F0A56-2809-47A5-8C7A-BD6AB2FD0AA5}">
      <dsp:nvSpPr>
        <dsp:cNvPr id="0" name=""/>
        <dsp:cNvSpPr/>
      </dsp:nvSpPr>
      <dsp:spPr>
        <a:xfrm rot="5400000">
          <a:off x="331930" y="1124541"/>
          <a:ext cx="1759392" cy="212135"/>
        </a:xfrm>
        <a:prstGeom prst="rect">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3E496E8C-1709-4231-94C4-A4AAF27994DB}">
      <dsp:nvSpPr>
        <dsp:cNvPr id="0" name=""/>
        <dsp:cNvSpPr/>
      </dsp:nvSpPr>
      <dsp:spPr>
        <a:xfrm>
          <a:off x="736014" y="736"/>
          <a:ext cx="2357059" cy="1414235"/>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Fear of continued crime</a:t>
          </a:r>
        </a:p>
      </dsp:txBody>
      <dsp:txXfrm>
        <a:off x="777436" y="42158"/>
        <a:ext cx="2274215" cy="1331391"/>
      </dsp:txXfrm>
    </dsp:sp>
    <dsp:sp modelId="{610B6830-58B8-40B4-A852-869574B1E571}">
      <dsp:nvSpPr>
        <dsp:cNvPr id="0" name=""/>
        <dsp:cNvSpPr/>
      </dsp:nvSpPr>
      <dsp:spPr>
        <a:xfrm rot="5400000">
          <a:off x="331930" y="2892336"/>
          <a:ext cx="1759392" cy="212135"/>
        </a:xfrm>
        <a:prstGeom prst="rect">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E1F68367-8D64-4661-8B86-D48763340C2D}">
      <dsp:nvSpPr>
        <dsp:cNvPr id="0" name=""/>
        <dsp:cNvSpPr/>
      </dsp:nvSpPr>
      <dsp:spPr>
        <a:xfrm>
          <a:off x="736014" y="1768531"/>
          <a:ext cx="2357059" cy="1414235"/>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Vulnerability &amp; fear or a repeat attack</a:t>
          </a:r>
        </a:p>
      </dsp:txBody>
      <dsp:txXfrm>
        <a:off x="777436" y="1809953"/>
        <a:ext cx="2274215" cy="1331391"/>
      </dsp:txXfrm>
    </dsp:sp>
    <dsp:sp modelId="{A2050501-127B-40A2-862E-10C6D2DD3902}">
      <dsp:nvSpPr>
        <dsp:cNvPr id="0" name=""/>
        <dsp:cNvSpPr/>
      </dsp:nvSpPr>
      <dsp:spPr>
        <a:xfrm>
          <a:off x="1215828" y="3776233"/>
          <a:ext cx="3126486" cy="212135"/>
        </a:xfrm>
        <a:prstGeom prst="rect">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AA310368-050D-41F9-9D6B-05B1A2378F10}">
      <dsp:nvSpPr>
        <dsp:cNvPr id="0" name=""/>
        <dsp:cNvSpPr/>
      </dsp:nvSpPr>
      <dsp:spPr>
        <a:xfrm>
          <a:off x="736014" y="3536326"/>
          <a:ext cx="2357059" cy="1414235"/>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Psychological trauma</a:t>
          </a:r>
        </a:p>
      </dsp:txBody>
      <dsp:txXfrm>
        <a:off x="777436" y="3577748"/>
        <a:ext cx="2274215" cy="1331391"/>
      </dsp:txXfrm>
    </dsp:sp>
    <dsp:sp modelId="{38DE5E85-363A-4D7A-92D6-BABD4478E2D8}">
      <dsp:nvSpPr>
        <dsp:cNvPr id="0" name=""/>
        <dsp:cNvSpPr/>
      </dsp:nvSpPr>
      <dsp:spPr>
        <a:xfrm rot="16200000">
          <a:off x="3466820" y="2892336"/>
          <a:ext cx="1759392" cy="212135"/>
        </a:xfrm>
        <a:prstGeom prst="rect">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D17F3631-CCD3-4A1D-9F68-58453305364F}">
      <dsp:nvSpPr>
        <dsp:cNvPr id="0" name=""/>
        <dsp:cNvSpPr/>
      </dsp:nvSpPr>
      <dsp:spPr>
        <a:xfrm>
          <a:off x="3870903" y="3536326"/>
          <a:ext cx="2357059" cy="1414235"/>
        </a:xfrm>
        <a:prstGeom prst="roundRect">
          <a:avLst>
            <a:gd name="adj" fmla="val 10000"/>
          </a:avLst>
        </a:prstGeom>
        <a:solidFill>
          <a:schemeClr val="accent1">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Self exclusion</a:t>
          </a:r>
        </a:p>
      </dsp:txBody>
      <dsp:txXfrm>
        <a:off x="3912325" y="3577748"/>
        <a:ext cx="2274215" cy="1331391"/>
      </dsp:txXfrm>
    </dsp:sp>
    <dsp:sp modelId="{EA173BB9-FB96-4F95-9C75-FCD49ED7D541}">
      <dsp:nvSpPr>
        <dsp:cNvPr id="0" name=""/>
        <dsp:cNvSpPr/>
      </dsp:nvSpPr>
      <dsp:spPr>
        <a:xfrm rot="16200000">
          <a:off x="3466820" y="1124541"/>
          <a:ext cx="1759392" cy="212135"/>
        </a:xfrm>
        <a:prstGeom prst="rect">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137AC3C9-1185-4264-BDB6-89587932AEC2}">
      <dsp:nvSpPr>
        <dsp:cNvPr id="0" name=""/>
        <dsp:cNvSpPr/>
      </dsp:nvSpPr>
      <dsp:spPr>
        <a:xfrm>
          <a:off x="3870903" y="1768531"/>
          <a:ext cx="2357059" cy="1414235"/>
        </a:xfrm>
        <a:prstGeom prst="roundRect">
          <a:avLst>
            <a:gd name="adj" fmla="val 10000"/>
          </a:avLst>
        </a:prstGeom>
        <a:solidFill>
          <a:schemeClr val="bg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Sense of powerlessness</a:t>
          </a:r>
        </a:p>
      </dsp:txBody>
      <dsp:txXfrm>
        <a:off x="3912325" y="1809953"/>
        <a:ext cx="2274215" cy="1331391"/>
      </dsp:txXfrm>
    </dsp:sp>
    <dsp:sp modelId="{562ED55E-38A1-45BC-BD50-82DEA83A1ECE}">
      <dsp:nvSpPr>
        <dsp:cNvPr id="0" name=""/>
        <dsp:cNvSpPr/>
      </dsp:nvSpPr>
      <dsp:spPr>
        <a:xfrm>
          <a:off x="4350717" y="240644"/>
          <a:ext cx="3126486" cy="212135"/>
        </a:xfrm>
        <a:prstGeom prst="rect">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B2F76446-BD3C-40FA-A10B-6D205EF08567}">
      <dsp:nvSpPr>
        <dsp:cNvPr id="0" name=""/>
        <dsp:cNvSpPr/>
      </dsp:nvSpPr>
      <dsp:spPr>
        <a:xfrm>
          <a:off x="3870903" y="736"/>
          <a:ext cx="2357059" cy="1414235"/>
        </a:xfrm>
        <a:prstGeom prst="roundRect">
          <a:avLst>
            <a:gd name="adj" fmla="val 10000"/>
          </a:avLst>
        </a:prstGeom>
        <a:solidFill>
          <a:schemeClr val="accent3">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Risk of ill-health</a:t>
          </a:r>
        </a:p>
      </dsp:txBody>
      <dsp:txXfrm>
        <a:off x="3912325" y="42158"/>
        <a:ext cx="2274215" cy="1331391"/>
      </dsp:txXfrm>
    </dsp:sp>
    <dsp:sp modelId="{A22991F5-9F70-4C08-B491-76014962ED36}">
      <dsp:nvSpPr>
        <dsp:cNvPr id="0" name=""/>
        <dsp:cNvSpPr/>
      </dsp:nvSpPr>
      <dsp:spPr>
        <a:xfrm rot="5400000">
          <a:off x="6601709" y="1124541"/>
          <a:ext cx="1759392" cy="212135"/>
        </a:xfrm>
        <a:prstGeom prst="rect">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11990564-21ED-489B-A13B-839BFB914731}">
      <dsp:nvSpPr>
        <dsp:cNvPr id="0" name=""/>
        <dsp:cNvSpPr/>
      </dsp:nvSpPr>
      <dsp:spPr>
        <a:xfrm>
          <a:off x="7005792" y="736"/>
          <a:ext cx="2357059" cy="1414235"/>
        </a:xfrm>
        <a:prstGeom prst="roundRect">
          <a:avLst>
            <a:gd name="adj" fmla="val 10000"/>
          </a:avLst>
        </a:prstGeom>
        <a:solidFill>
          <a:schemeClr val="accent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Fear of attending court</a:t>
          </a:r>
        </a:p>
      </dsp:txBody>
      <dsp:txXfrm>
        <a:off x="7047214" y="42158"/>
        <a:ext cx="2274215" cy="1331391"/>
      </dsp:txXfrm>
    </dsp:sp>
    <dsp:sp modelId="{254F3416-ED7A-4273-9959-E34FBF2AEBFD}">
      <dsp:nvSpPr>
        <dsp:cNvPr id="0" name=""/>
        <dsp:cNvSpPr/>
      </dsp:nvSpPr>
      <dsp:spPr>
        <a:xfrm rot="5400000">
          <a:off x="6601709" y="2892336"/>
          <a:ext cx="1759392" cy="212135"/>
        </a:xfrm>
        <a:prstGeom prst="rect">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29538281-8D7E-4A5B-83DD-61328565DAC8}">
      <dsp:nvSpPr>
        <dsp:cNvPr id="0" name=""/>
        <dsp:cNvSpPr/>
      </dsp:nvSpPr>
      <dsp:spPr>
        <a:xfrm>
          <a:off x="7005792" y="1768531"/>
          <a:ext cx="2357059" cy="1414235"/>
        </a:xfrm>
        <a:prstGeom prst="roundRect">
          <a:avLst>
            <a:gd name="adj" fmla="val 10000"/>
          </a:avLst>
        </a:prstGeom>
        <a:solidFill>
          <a:schemeClr val="bg1">
            <a:lumMod val="9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Lack of faith in the police/ other responsible authorities</a:t>
          </a:r>
        </a:p>
      </dsp:txBody>
      <dsp:txXfrm>
        <a:off x="7047214" y="1809953"/>
        <a:ext cx="2274215" cy="1331391"/>
      </dsp:txXfrm>
    </dsp:sp>
    <dsp:sp modelId="{FFD84103-9F08-4BB0-A9D7-7A868C38F174}">
      <dsp:nvSpPr>
        <dsp:cNvPr id="0" name=""/>
        <dsp:cNvSpPr/>
      </dsp:nvSpPr>
      <dsp:spPr>
        <a:xfrm>
          <a:off x="7005792" y="3536326"/>
          <a:ext cx="2357059" cy="1414235"/>
        </a:xfrm>
        <a:prstGeom prst="roundRect">
          <a:avLst>
            <a:gd name="adj" fmla="val 1000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Or possibly much worse…</a:t>
          </a:r>
        </a:p>
      </dsp:txBody>
      <dsp:txXfrm>
        <a:off x="7047214" y="3577748"/>
        <a:ext cx="2274215" cy="13313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5B1FFC-1BE6-4DE2-A980-8EDB8C8809E0}">
      <dsp:nvSpPr>
        <dsp:cNvPr id="0" name=""/>
        <dsp:cNvSpPr/>
      </dsp:nvSpPr>
      <dsp:spPr>
        <a:xfrm>
          <a:off x="2877974" y="1437847"/>
          <a:ext cx="629993" cy="91440"/>
        </a:xfrm>
        <a:custGeom>
          <a:avLst/>
          <a:gdLst/>
          <a:ahLst/>
          <a:cxnLst/>
          <a:rect l="0" t="0" r="0" b="0"/>
          <a:pathLst>
            <a:path>
              <a:moveTo>
                <a:pt x="0" y="45720"/>
              </a:moveTo>
              <a:lnTo>
                <a:pt x="629993" y="45720"/>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176456" y="1480264"/>
        <a:ext cx="33029" cy="6605"/>
      </dsp:txXfrm>
    </dsp:sp>
    <dsp:sp modelId="{D3D056BA-00FA-4DC0-9C19-F36953AEE238}">
      <dsp:nvSpPr>
        <dsp:cNvPr id="0" name=""/>
        <dsp:cNvSpPr/>
      </dsp:nvSpPr>
      <dsp:spPr>
        <a:xfrm>
          <a:off x="7629" y="621923"/>
          <a:ext cx="2872144" cy="1723286"/>
        </a:xfrm>
        <a:prstGeom prst="rect">
          <a:avLst/>
        </a:prstGeom>
        <a:solidFill>
          <a:schemeClr val="accent1">
            <a:lumMod val="40000"/>
            <a:lumOff val="60000"/>
          </a:schemeClr>
        </a:solidFill>
        <a:ln w="12700" cap="flat" cmpd="dbl"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Community confidence &amp; safety</a:t>
          </a:r>
        </a:p>
      </dsp:txBody>
      <dsp:txXfrm>
        <a:off x="7629" y="621923"/>
        <a:ext cx="2872144" cy="1723286"/>
      </dsp:txXfrm>
    </dsp:sp>
    <dsp:sp modelId="{9DF5D74F-B7BE-4607-B017-82DC94D21713}">
      <dsp:nvSpPr>
        <dsp:cNvPr id="0" name=""/>
        <dsp:cNvSpPr/>
      </dsp:nvSpPr>
      <dsp:spPr>
        <a:xfrm>
          <a:off x="6410712" y="1437847"/>
          <a:ext cx="629993" cy="91440"/>
        </a:xfrm>
        <a:custGeom>
          <a:avLst/>
          <a:gdLst/>
          <a:ahLst/>
          <a:cxnLst/>
          <a:rect l="0" t="0" r="0" b="0"/>
          <a:pathLst>
            <a:path>
              <a:moveTo>
                <a:pt x="0" y="45720"/>
              </a:moveTo>
              <a:lnTo>
                <a:pt x="629993" y="45720"/>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09194" y="1480264"/>
        <a:ext cx="33029" cy="6605"/>
      </dsp:txXfrm>
    </dsp:sp>
    <dsp:sp modelId="{A39B9282-D544-45FB-98CB-21561827DD79}">
      <dsp:nvSpPr>
        <dsp:cNvPr id="0" name=""/>
        <dsp:cNvSpPr/>
      </dsp:nvSpPr>
      <dsp:spPr>
        <a:xfrm>
          <a:off x="3540367" y="621923"/>
          <a:ext cx="2872144" cy="1723286"/>
        </a:xfrm>
        <a:prstGeom prst="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Public Perception</a:t>
          </a:r>
        </a:p>
      </dsp:txBody>
      <dsp:txXfrm>
        <a:off x="3540367" y="621923"/>
        <a:ext cx="2872144" cy="1723286"/>
      </dsp:txXfrm>
    </dsp:sp>
    <dsp:sp modelId="{68985889-0CE2-4D38-AC64-D5144E970823}">
      <dsp:nvSpPr>
        <dsp:cNvPr id="0" name=""/>
        <dsp:cNvSpPr/>
      </dsp:nvSpPr>
      <dsp:spPr>
        <a:xfrm>
          <a:off x="1443702" y="2343410"/>
          <a:ext cx="7065475" cy="629993"/>
        </a:xfrm>
        <a:custGeom>
          <a:avLst/>
          <a:gdLst/>
          <a:ahLst/>
          <a:cxnLst/>
          <a:rect l="0" t="0" r="0" b="0"/>
          <a:pathLst>
            <a:path>
              <a:moveTo>
                <a:pt x="7065475" y="0"/>
              </a:moveTo>
              <a:lnTo>
                <a:pt x="7065475" y="332096"/>
              </a:lnTo>
              <a:lnTo>
                <a:pt x="0" y="332096"/>
              </a:lnTo>
              <a:lnTo>
                <a:pt x="0" y="629993"/>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799032" y="2655104"/>
        <a:ext cx="354814" cy="6605"/>
      </dsp:txXfrm>
    </dsp:sp>
    <dsp:sp modelId="{AB2E31E6-A53D-453E-BB3B-B77DE341618E}">
      <dsp:nvSpPr>
        <dsp:cNvPr id="0" name=""/>
        <dsp:cNvSpPr/>
      </dsp:nvSpPr>
      <dsp:spPr>
        <a:xfrm>
          <a:off x="7073105" y="621923"/>
          <a:ext cx="2872144" cy="1723286"/>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Crime Reporting</a:t>
          </a:r>
        </a:p>
      </dsp:txBody>
      <dsp:txXfrm>
        <a:off x="7073105" y="621923"/>
        <a:ext cx="2872144" cy="1723286"/>
      </dsp:txXfrm>
    </dsp:sp>
    <dsp:sp modelId="{F097FE36-247B-49B1-AC6C-3FDC65115A8A}">
      <dsp:nvSpPr>
        <dsp:cNvPr id="0" name=""/>
        <dsp:cNvSpPr/>
      </dsp:nvSpPr>
      <dsp:spPr>
        <a:xfrm>
          <a:off x="2877974" y="3821726"/>
          <a:ext cx="629993" cy="91440"/>
        </a:xfrm>
        <a:custGeom>
          <a:avLst/>
          <a:gdLst/>
          <a:ahLst/>
          <a:cxnLst/>
          <a:rect l="0" t="0" r="0" b="0"/>
          <a:pathLst>
            <a:path>
              <a:moveTo>
                <a:pt x="0" y="45720"/>
              </a:moveTo>
              <a:lnTo>
                <a:pt x="629993" y="45720"/>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176456" y="3864144"/>
        <a:ext cx="33029" cy="6605"/>
      </dsp:txXfrm>
    </dsp:sp>
    <dsp:sp modelId="{761A033D-E1F2-48F9-B92A-4A16B25F523C}">
      <dsp:nvSpPr>
        <dsp:cNvPr id="0" name=""/>
        <dsp:cNvSpPr/>
      </dsp:nvSpPr>
      <dsp:spPr>
        <a:xfrm>
          <a:off x="7629" y="3005803"/>
          <a:ext cx="2872144" cy="1723286"/>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Community Cohesion</a:t>
          </a:r>
        </a:p>
      </dsp:txBody>
      <dsp:txXfrm>
        <a:off x="7629" y="3005803"/>
        <a:ext cx="2872144" cy="1723286"/>
      </dsp:txXfrm>
    </dsp:sp>
    <dsp:sp modelId="{9BE2EBE1-7B55-4EC2-95D2-2D2DCB1647A5}">
      <dsp:nvSpPr>
        <dsp:cNvPr id="0" name=""/>
        <dsp:cNvSpPr/>
      </dsp:nvSpPr>
      <dsp:spPr>
        <a:xfrm>
          <a:off x="6410712" y="3821726"/>
          <a:ext cx="629993" cy="91440"/>
        </a:xfrm>
        <a:custGeom>
          <a:avLst/>
          <a:gdLst/>
          <a:ahLst/>
          <a:cxnLst/>
          <a:rect l="0" t="0" r="0" b="0"/>
          <a:pathLst>
            <a:path>
              <a:moveTo>
                <a:pt x="0" y="45720"/>
              </a:moveTo>
              <a:lnTo>
                <a:pt x="629993" y="45720"/>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6709194" y="3864144"/>
        <a:ext cx="33029" cy="6605"/>
      </dsp:txXfrm>
    </dsp:sp>
    <dsp:sp modelId="{FCC32D37-3EFA-42A7-A97F-38773EB3759B}">
      <dsp:nvSpPr>
        <dsp:cNvPr id="0" name=""/>
        <dsp:cNvSpPr/>
      </dsp:nvSpPr>
      <dsp:spPr>
        <a:xfrm>
          <a:off x="3540367" y="3005803"/>
          <a:ext cx="2872144" cy="1723286"/>
        </a:xfrm>
        <a:prstGeom prst="rect">
          <a:avLst/>
        </a:prstGeom>
        <a:solidFill>
          <a:schemeClr val="bg1">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Crime Solving</a:t>
          </a:r>
        </a:p>
      </dsp:txBody>
      <dsp:txXfrm>
        <a:off x="3540367" y="3005803"/>
        <a:ext cx="2872144" cy="1723286"/>
      </dsp:txXfrm>
    </dsp:sp>
    <dsp:sp modelId="{6516E113-7A19-4226-925C-1A5D7C60587A}">
      <dsp:nvSpPr>
        <dsp:cNvPr id="0" name=""/>
        <dsp:cNvSpPr/>
      </dsp:nvSpPr>
      <dsp:spPr>
        <a:xfrm>
          <a:off x="7073105" y="3005803"/>
          <a:ext cx="2872144" cy="1723286"/>
        </a:xfrm>
        <a:prstGeom prst="rect">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Information &amp; Intelligence</a:t>
          </a:r>
        </a:p>
      </dsp:txBody>
      <dsp:txXfrm>
        <a:off x="7073105" y="3005803"/>
        <a:ext cx="2872144" cy="17232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F5FD0A-C2B1-4C21-B2D8-967873F88E7E}">
      <dsp:nvSpPr>
        <dsp:cNvPr id="0" name=""/>
        <dsp:cNvSpPr/>
      </dsp:nvSpPr>
      <dsp:spPr>
        <a:xfrm>
          <a:off x="0" y="577902"/>
          <a:ext cx="8708516" cy="907200"/>
        </a:xfrm>
        <a:prstGeom prst="rect">
          <a:avLst/>
        </a:prstGeom>
        <a:solidFill>
          <a:schemeClr val="accent1">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0F8643F9-2D99-42A3-8011-986464A03E56}">
      <dsp:nvSpPr>
        <dsp:cNvPr id="0" name=""/>
        <dsp:cNvSpPr/>
      </dsp:nvSpPr>
      <dsp:spPr>
        <a:xfrm>
          <a:off x="435425" y="46542"/>
          <a:ext cx="6095961" cy="1062720"/>
        </a:xfrm>
        <a:prstGeom prst="round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0413" tIns="0" rIns="230413" bIns="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1. Have you reported this problem before?</a:t>
          </a:r>
        </a:p>
      </dsp:txBody>
      <dsp:txXfrm>
        <a:off x="487303" y="98420"/>
        <a:ext cx="5992205" cy="958964"/>
      </dsp:txXfrm>
    </dsp:sp>
    <dsp:sp modelId="{D6139C04-D563-4155-BD6B-188441FF56DF}">
      <dsp:nvSpPr>
        <dsp:cNvPr id="0" name=""/>
        <dsp:cNvSpPr/>
      </dsp:nvSpPr>
      <dsp:spPr>
        <a:xfrm>
          <a:off x="0" y="2210862"/>
          <a:ext cx="8708516" cy="907200"/>
        </a:xfrm>
        <a:prstGeom prst="rect">
          <a:avLst/>
        </a:prstGeom>
        <a:solidFill>
          <a:schemeClr val="accent1">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1970E22B-1558-459E-88D8-17D391EDB376}">
      <dsp:nvSpPr>
        <dsp:cNvPr id="0" name=""/>
        <dsp:cNvSpPr/>
      </dsp:nvSpPr>
      <dsp:spPr>
        <a:xfrm>
          <a:off x="435425" y="1679502"/>
          <a:ext cx="6095961" cy="1062720"/>
        </a:xfrm>
        <a:prstGeom prst="round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0413" tIns="0" rIns="230413" bIns="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2. Why do you think this is happening to you or your family or others?</a:t>
          </a:r>
        </a:p>
      </dsp:txBody>
      <dsp:txXfrm>
        <a:off x="487303" y="1731380"/>
        <a:ext cx="5992205" cy="958964"/>
      </dsp:txXfrm>
    </dsp:sp>
    <dsp:sp modelId="{55CF00C0-C023-47B5-AEF9-2FDA56E0CD63}">
      <dsp:nvSpPr>
        <dsp:cNvPr id="0" name=""/>
        <dsp:cNvSpPr/>
      </dsp:nvSpPr>
      <dsp:spPr>
        <a:xfrm>
          <a:off x="0" y="3843822"/>
          <a:ext cx="8708516" cy="907200"/>
        </a:xfrm>
        <a:prstGeom prst="rect">
          <a:avLst/>
        </a:prstGeom>
        <a:solidFill>
          <a:schemeClr val="accent1">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C8144ED9-82E8-42DD-9D80-1B3B22FD71F7}">
      <dsp:nvSpPr>
        <dsp:cNvPr id="0" name=""/>
        <dsp:cNvSpPr/>
      </dsp:nvSpPr>
      <dsp:spPr>
        <a:xfrm>
          <a:off x="435425" y="3312462"/>
          <a:ext cx="6095961" cy="1062720"/>
        </a:xfrm>
        <a:prstGeom prst="round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0413" tIns="0" rIns="230413" bIns="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3. How is this affecting you/ your family/ others? </a:t>
          </a:r>
        </a:p>
      </dsp:txBody>
      <dsp:txXfrm>
        <a:off x="487303" y="3364340"/>
        <a:ext cx="5992205" cy="9589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4F3190-26DE-4A35-85BA-E78FD3BD92A6}">
      <dsp:nvSpPr>
        <dsp:cNvPr id="0" name=""/>
        <dsp:cNvSpPr/>
      </dsp:nvSpPr>
      <dsp:spPr>
        <a:xfrm>
          <a:off x="3083950" y="964709"/>
          <a:ext cx="676048" cy="91440"/>
        </a:xfrm>
        <a:custGeom>
          <a:avLst/>
          <a:gdLst/>
          <a:ahLst/>
          <a:cxnLst/>
          <a:rect l="0" t="0" r="0" b="0"/>
          <a:pathLst>
            <a:path>
              <a:moveTo>
                <a:pt x="0" y="45720"/>
              </a:moveTo>
              <a:lnTo>
                <a:pt x="676048" y="45720"/>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404308" y="1006892"/>
        <a:ext cx="35332" cy="7073"/>
      </dsp:txXfrm>
    </dsp:sp>
    <dsp:sp modelId="{633B5C30-3FC2-4C78-9B7F-7C19AA4AB494}">
      <dsp:nvSpPr>
        <dsp:cNvPr id="0" name=""/>
        <dsp:cNvSpPr/>
      </dsp:nvSpPr>
      <dsp:spPr>
        <a:xfrm>
          <a:off x="13365" y="88713"/>
          <a:ext cx="3072384" cy="1843430"/>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Gives victims the ability to demand action, starting with a review of their case</a:t>
          </a:r>
        </a:p>
      </dsp:txBody>
      <dsp:txXfrm>
        <a:off x="13365" y="88713"/>
        <a:ext cx="3072384" cy="1843430"/>
      </dsp:txXfrm>
    </dsp:sp>
    <dsp:sp modelId="{706B251F-33C4-4CA2-BAEF-606606B5F1B0}">
      <dsp:nvSpPr>
        <dsp:cNvPr id="0" name=""/>
        <dsp:cNvSpPr/>
      </dsp:nvSpPr>
      <dsp:spPr>
        <a:xfrm>
          <a:off x="6862983" y="964709"/>
          <a:ext cx="676048" cy="91440"/>
        </a:xfrm>
        <a:custGeom>
          <a:avLst/>
          <a:gdLst/>
          <a:ahLst/>
          <a:cxnLst/>
          <a:rect l="0" t="0" r="0" b="0"/>
          <a:pathLst>
            <a:path>
              <a:moveTo>
                <a:pt x="0" y="45720"/>
              </a:moveTo>
              <a:lnTo>
                <a:pt x="676048" y="45720"/>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7183341" y="1006892"/>
        <a:ext cx="35332" cy="7073"/>
      </dsp:txXfrm>
    </dsp:sp>
    <dsp:sp modelId="{97B5C5A3-1ADE-476C-B9B3-FF56EB629865}">
      <dsp:nvSpPr>
        <dsp:cNvPr id="0" name=""/>
        <dsp:cNvSpPr/>
      </dsp:nvSpPr>
      <dsp:spPr>
        <a:xfrm>
          <a:off x="3792398" y="88713"/>
          <a:ext cx="3072384" cy="1843430"/>
        </a:xfrm>
        <a:prstGeom prst="rect">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Multi-agency problem solving approach</a:t>
          </a:r>
        </a:p>
      </dsp:txBody>
      <dsp:txXfrm>
        <a:off x="3792398" y="88713"/>
        <a:ext cx="3072384" cy="1843430"/>
      </dsp:txXfrm>
    </dsp:sp>
    <dsp:sp modelId="{46BA1310-6730-4B94-AAF8-2ADF2A78ED96}">
      <dsp:nvSpPr>
        <dsp:cNvPr id="0" name=""/>
        <dsp:cNvSpPr/>
      </dsp:nvSpPr>
      <dsp:spPr>
        <a:xfrm>
          <a:off x="1549557" y="1930344"/>
          <a:ext cx="7558066" cy="676048"/>
        </a:xfrm>
        <a:custGeom>
          <a:avLst/>
          <a:gdLst/>
          <a:ahLst/>
          <a:cxnLst/>
          <a:rect l="0" t="0" r="0" b="0"/>
          <a:pathLst>
            <a:path>
              <a:moveTo>
                <a:pt x="7558066" y="0"/>
              </a:moveTo>
              <a:lnTo>
                <a:pt x="7558066" y="355124"/>
              </a:lnTo>
              <a:lnTo>
                <a:pt x="0" y="355124"/>
              </a:lnTo>
              <a:lnTo>
                <a:pt x="0" y="676048"/>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138815" y="2264832"/>
        <a:ext cx="379551" cy="7073"/>
      </dsp:txXfrm>
    </dsp:sp>
    <dsp:sp modelId="{3F280968-7774-49F5-BCCB-78FA36D1FD2A}">
      <dsp:nvSpPr>
        <dsp:cNvPr id="0" name=""/>
        <dsp:cNvSpPr/>
      </dsp:nvSpPr>
      <dsp:spPr>
        <a:xfrm>
          <a:off x="7571431" y="88713"/>
          <a:ext cx="3072384" cy="1843430"/>
        </a:xfrm>
        <a:prstGeom prst="rect">
          <a:avLst/>
        </a:prstGeom>
        <a:solidFill>
          <a:schemeClr val="bg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3 complaints in 6 months</a:t>
          </a:r>
        </a:p>
      </dsp:txBody>
      <dsp:txXfrm>
        <a:off x="7571431" y="88713"/>
        <a:ext cx="3072384" cy="1843430"/>
      </dsp:txXfrm>
    </dsp:sp>
    <dsp:sp modelId="{1C753AC2-E951-4300-9629-4FB48D5E653B}">
      <dsp:nvSpPr>
        <dsp:cNvPr id="0" name=""/>
        <dsp:cNvSpPr/>
      </dsp:nvSpPr>
      <dsp:spPr>
        <a:xfrm>
          <a:off x="3083950" y="3514788"/>
          <a:ext cx="676048" cy="91440"/>
        </a:xfrm>
        <a:custGeom>
          <a:avLst/>
          <a:gdLst/>
          <a:ahLst/>
          <a:cxnLst/>
          <a:rect l="0" t="0" r="0" b="0"/>
          <a:pathLst>
            <a:path>
              <a:moveTo>
                <a:pt x="0" y="45720"/>
              </a:moveTo>
              <a:lnTo>
                <a:pt x="676048" y="45720"/>
              </a:lnTo>
            </a:path>
          </a:pathLst>
        </a:custGeom>
        <a:noFill/>
        <a:ln w="57150" cap="flat" cmpd="sng" algn="ctr">
          <a:solidFill>
            <a:schemeClr val="accent1">
              <a:lumMod val="5000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404308" y="3556971"/>
        <a:ext cx="35332" cy="7073"/>
      </dsp:txXfrm>
    </dsp:sp>
    <dsp:sp modelId="{A5061373-ED24-4D53-9A0D-39FBEA1C3614}">
      <dsp:nvSpPr>
        <dsp:cNvPr id="0" name=""/>
        <dsp:cNvSpPr/>
      </dsp:nvSpPr>
      <dsp:spPr>
        <a:xfrm>
          <a:off x="13365" y="2638793"/>
          <a:ext cx="3072384" cy="1843430"/>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Action plan agreed</a:t>
          </a:r>
        </a:p>
      </dsp:txBody>
      <dsp:txXfrm>
        <a:off x="13365" y="2638793"/>
        <a:ext cx="3072384" cy="1843430"/>
      </dsp:txXfrm>
    </dsp:sp>
    <dsp:sp modelId="{2BBAAC6E-D4E0-4548-B76C-001AB74A18AF}">
      <dsp:nvSpPr>
        <dsp:cNvPr id="0" name=""/>
        <dsp:cNvSpPr/>
      </dsp:nvSpPr>
      <dsp:spPr>
        <a:xfrm>
          <a:off x="3792398" y="2638793"/>
          <a:ext cx="3072384" cy="1843430"/>
        </a:xfrm>
        <a:prstGeom prst="rect">
          <a:avLst/>
        </a:prstGeom>
        <a:solidFill>
          <a:schemeClr val="accent1"/>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A victim of ASB or another person acting on behalf of the victim can make the request</a:t>
          </a:r>
        </a:p>
      </dsp:txBody>
      <dsp:txXfrm>
        <a:off x="3792398" y="2638793"/>
        <a:ext cx="3072384" cy="184343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165A1-48EE-4904-918E-66D55262DBD3}">
      <dsp:nvSpPr>
        <dsp:cNvPr id="0" name=""/>
        <dsp:cNvSpPr/>
      </dsp:nvSpPr>
      <dsp:spPr>
        <a:xfrm>
          <a:off x="678" y="908623"/>
          <a:ext cx="2918302" cy="3501962"/>
        </a:xfrm>
        <a:prstGeom prst="roundRect">
          <a:avLst>
            <a:gd name="adj" fmla="val 5000"/>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endParaRPr lang="en-GB" sz="3300" kern="1200" dirty="0"/>
        </a:p>
      </dsp:txBody>
      <dsp:txXfrm rot="16200000">
        <a:off x="-1143296" y="2052598"/>
        <a:ext cx="2871609" cy="583660"/>
      </dsp:txXfrm>
    </dsp:sp>
    <dsp:sp modelId="{CBD976F5-275F-4FFD-AA49-F77BC166FEFD}">
      <dsp:nvSpPr>
        <dsp:cNvPr id="0" name=""/>
        <dsp:cNvSpPr/>
      </dsp:nvSpPr>
      <dsp:spPr>
        <a:xfrm>
          <a:off x="584338" y="908623"/>
          <a:ext cx="2174135" cy="3501962"/>
        </a:xfrm>
        <a:prstGeom prst="rect">
          <a:avLst/>
        </a:prstGeom>
        <a:solidFill>
          <a:schemeClr val="tx2">
            <a:lumMod val="60000"/>
            <a:lumOff val="40000"/>
          </a:schemeClr>
        </a:solid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A list of agreed community resolutions are agreed by the Chief Constable</a:t>
          </a:r>
        </a:p>
      </dsp:txBody>
      <dsp:txXfrm>
        <a:off x="584338" y="908623"/>
        <a:ext cx="2174135" cy="3501962"/>
      </dsp:txXfrm>
    </dsp:sp>
    <dsp:sp modelId="{0B121ECC-B06A-4FE5-A916-B6EFA3205C36}">
      <dsp:nvSpPr>
        <dsp:cNvPr id="0" name=""/>
        <dsp:cNvSpPr/>
      </dsp:nvSpPr>
      <dsp:spPr>
        <a:xfrm>
          <a:off x="3021120" y="908623"/>
          <a:ext cx="2918302" cy="3501962"/>
        </a:xfrm>
        <a:prstGeom prst="roundRect">
          <a:avLst>
            <a:gd name="adj" fmla="val 5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endParaRPr lang="en-GB" sz="3300" kern="1200"/>
        </a:p>
      </dsp:txBody>
      <dsp:txXfrm rot="16200000">
        <a:off x="1877146" y="2052598"/>
        <a:ext cx="2871609" cy="583660"/>
      </dsp:txXfrm>
    </dsp:sp>
    <dsp:sp modelId="{D069D6E7-E0C7-47DE-A634-DE6D6224A993}">
      <dsp:nvSpPr>
        <dsp:cNvPr id="0" name=""/>
        <dsp:cNvSpPr/>
      </dsp:nvSpPr>
      <dsp:spPr>
        <a:xfrm rot="5400000">
          <a:off x="2778307" y="3692805"/>
          <a:ext cx="514809" cy="437745"/>
        </a:xfrm>
        <a:prstGeom prst="flowChartExtract">
          <a:avLst/>
        </a:prstGeom>
        <a:solidFill>
          <a:schemeClr val="accent1">
            <a:lumMod val="5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E8100C93-24CA-4828-B08A-D98D52CCB3A9}">
      <dsp:nvSpPr>
        <dsp:cNvPr id="0" name=""/>
        <dsp:cNvSpPr/>
      </dsp:nvSpPr>
      <dsp:spPr>
        <a:xfrm>
          <a:off x="3604781" y="908623"/>
          <a:ext cx="2174135" cy="350196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These are presented to the victim to ‘choose’ a remedy</a:t>
          </a:r>
        </a:p>
      </dsp:txBody>
      <dsp:txXfrm>
        <a:off x="3604781" y="908623"/>
        <a:ext cx="2174135" cy="3501962"/>
      </dsp:txXfrm>
    </dsp:sp>
    <dsp:sp modelId="{96ECDE1F-9547-4516-A447-24CE77648F88}">
      <dsp:nvSpPr>
        <dsp:cNvPr id="0" name=""/>
        <dsp:cNvSpPr/>
      </dsp:nvSpPr>
      <dsp:spPr>
        <a:xfrm>
          <a:off x="6041563" y="908623"/>
          <a:ext cx="2918302" cy="3501962"/>
        </a:xfrm>
        <a:prstGeom prst="roundRect">
          <a:avLst>
            <a:gd name="adj" fmla="val 5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endParaRPr lang="en-GB" sz="3300" kern="1200"/>
        </a:p>
      </dsp:txBody>
      <dsp:txXfrm rot="16200000">
        <a:off x="4897589" y="2052598"/>
        <a:ext cx="2871609" cy="583660"/>
      </dsp:txXfrm>
    </dsp:sp>
    <dsp:sp modelId="{E76E6C83-0193-403F-A43C-60299C6440D2}">
      <dsp:nvSpPr>
        <dsp:cNvPr id="0" name=""/>
        <dsp:cNvSpPr/>
      </dsp:nvSpPr>
      <dsp:spPr>
        <a:xfrm rot="5400000">
          <a:off x="5798750" y="3692805"/>
          <a:ext cx="514809" cy="437745"/>
        </a:xfrm>
        <a:prstGeom prst="flowChartExtract">
          <a:avLst/>
        </a:prstGeom>
        <a:solidFill>
          <a:schemeClr val="accent1">
            <a:lumMod val="5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37C0395A-375D-4AEA-881B-4C1B7532FBE6}">
      <dsp:nvSpPr>
        <dsp:cNvPr id="0" name=""/>
        <dsp:cNvSpPr/>
      </dsp:nvSpPr>
      <dsp:spPr>
        <a:xfrm>
          <a:off x="6625224" y="908623"/>
          <a:ext cx="2174135" cy="350196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Gives victims of low level crime &amp; ASB a say in the punishment of the perpetrator out of court</a:t>
          </a:r>
        </a:p>
      </dsp:txBody>
      <dsp:txXfrm>
        <a:off x="6625224" y="908623"/>
        <a:ext cx="2174135" cy="350196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DF53DB-CE7E-4395-B0C3-3C02E29F816E}">
      <dsp:nvSpPr>
        <dsp:cNvPr id="0" name=""/>
        <dsp:cNvSpPr/>
      </dsp:nvSpPr>
      <dsp:spPr>
        <a:xfrm>
          <a:off x="104416" y="265"/>
          <a:ext cx="3596789" cy="2158073"/>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Police Officer/PCSO (designated power) – Section 35</a:t>
          </a:r>
        </a:p>
      </dsp:txBody>
      <dsp:txXfrm>
        <a:off x="104416" y="265"/>
        <a:ext cx="3596789" cy="2158073"/>
      </dsp:txXfrm>
    </dsp:sp>
    <dsp:sp modelId="{C0BDB579-E437-4574-BC27-5F450D426337}">
      <dsp:nvSpPr>
        <dsp:cNvPr id="0" name=""/>
        <dsp:cNvSpPr/>
      </dsp:nvSpPr>
      <dsp:spPr>
        <a:xfrm>
          <a:off x="4060884" y="265"/>
          <a:ext cx="3596789" cy="2158073"/>
        </a:xfrm>
        <a:prstGeom prst="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Requires a person committing or likely to commit anti-social behaviour, crime or disorder to leave an area for up to 48hours</a:t>
          </a:r>
        </a:p>
      </dsp:txBody>
      <dsp:txXfrm>
        <a:off x="4060884" y="265"/>
        <a:ext cx="3596789" cy="2158073"/>
      </dsp:txXfrm>
    </dsp:sp>
    <dsp:sp modelId="{69324636-B2F8-4A04-BCBA-B21527E19FD8}">
      <dsp:nvSpPr>
        <dsp:cNvPr id="0" name=""/>
        <dsp:cNvSpPr/>
      </dsp:nvSpPr>
      <dsp:spPr>
        <a:xfrm>
          <a:off x="104416" y="2518018"/>
          <a:ext cx="3596789" cy="2158073"/>
        </a:xfrm>
        <a:prstGeom prst="rect">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Power to confiscate any item related to ASB</a:t>
          </a:r>
        </a:p>
      </dsp:txBody>
      <dsp:txXfrm>
        <a:off x="104416" y="2518018"/>
        <a:ext cx="3596789" cy="2158073"/>
      </dsp:txXfrm>
    </dsp:sp>
    <dsp:sp modelId="{8B6F5EB2-F999-4847-AEF2-7AB69B7606E8}">
      <dsp:nvSpPr>
        <dsp:cNvPr id="0" name=""/>
        <dsp:cNvSpPr/>
      </dsp:nvSpPr>
      <dsp:spPr>
        <a:xfrm>
          <a:off x="4060884" y="2518018"/>
          <a:ext cx="3596789" cy="2158073"/>
        </a:xfrm>
        <a:prstGeom prst="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Breach is a criminal offence</a:t>
          </a:r>
        </a:p>
      </dsp:txBody>
      <dsp:txXfrm>
        <a:off x="4060884" y="2518018"/>
        <a:ext cx="3596789" cy="215807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0A7F3C-78EF-47AA-857E-CE1E430E2081}">
      <dsp:nvSpPr>
        <dsp:cNvPr id="0" name=""/>
        <dsp:cNvSpPr/>
      </dsp:nvSpPr>
      <dsp:spPr>
        <a:xfrm>
          <a:off x="9607" y="341732"/>
          <a:ext cx="2871651" cy="1722990"/>
        </a:xfrm>
        <a:prstGeom prst="roundRect">
          <a:avLst>
            <a:gd name="adj" fmla="val 10000"/>
          </a:avLst>
        </a:prstGeom>
        <a:solidFill>
          <a:schemeClr val="bg2">
            <a:lumMod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Close premises which are being used, or likely to be used to commit nuisance or disorder</a:t>
          </a:r>
        </a:p>
      </dsp:txBody>
      <dsp:txXfrm>
        <a:off x="60072" y="392197"/>
        <a:ext cx="2770721" cy="1622060"/>
      </dsp:txXfrm>
    </dsp:sp>
    <dsp:sp modelId="{057BFE54-F13F-4B3D-AD07-46EA03240E28}">
      <dsp:nvSpPr>
        <dsp:cNvPr id="0" name=""/>
        <dsp:cNvSpPr/>
      </dsp:nvSpPr>
      <dsp:spPr>
        <a:xfrm>
          <a:off x="3133964" y="847143"/>
          <a:ext cx="608790" cy="712169"/>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3133964" y="989577"/>
        <a:ext cx="426153" cy="427301"/>
      </dsp:txXfrm>
    </dsp:sp>
    <dsp:sp modelId="{FCDFDCE0-83B0-41DC-AA56-7EC490D93024}">
      <dsp:nvSpPr>
        <dsp:cNvPr id="0" name=""/>
        <dsp:cNvSpPr/>
      </dsp:nvSpPr>
      <dsp:spPr>
        <a:xfrm>
          <a:off x="4029919" y="341732"/>
          <a:ext cx="2871651" cy="1722990"/>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Police or Council power</a:t>
          </a:r>
        </a:p>
      </dsp:txBody>
      <dsp:txXfrm>
        <a:off x="4080384" y="392197"/>
        <a:ext cx="2770721" cy="1622060"/>
      </dsp:txXfrm>
    </dsp:sp>
    <dsp:sp modelId="{901D5A72-F513-4137-9C0B-CC7DE7B6D597}">
      <dsp:nvSpPr>
        <dsp:cNvPr id="0" name=""/>
        <dsp:cNvSpPr/>
      </dsp:nvSpPr>
      <dsp:spPr>
        <a:xfrm>
          <a:off x="7154276" y="847143"/>
          <a:ext cx="608790" cy="712169"/>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7154276" y="989577"/>
        <a:ext cx="426153" cy="427301"/>
      </dsp:txXfrm>
    </dsp:sp>
    <dsp:sp modelId="{3342D6E3-D286-4EE4-8A8A-21EBB499F144}">
      <dsp:nvSpPr>
        <dsp:cNvPr id="0" name=""/>
        <dsp:cNvSpPr/>
      </dsp:nvSpPr>
      <dsp:spPr>
        <a:xfrm>
          <a:off x="8050231" y="341732"/>
          <a:ext cx="2871651" cy="1722990"/>
        </a:xfrm>
        <a:prstGeom prst="roundRect">
          <a:avLst>
            <a:gd name="adj" fmla="val 1000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Closure Notice &gt; Closure Order  </a:t>
          </a:r>
        </a:p>
      </dsp:txBody>
      <dsp:txXfrm>
        <a:off x="8100696" y="392197"/>
        <a:ext cx="2770721" cy="1622060"/>
      </dsp:txXfrm>
    </dsp:sp>
    <dsp:sp modelId="{C49E6606-2FFF-4AEA-B94F-47DE990A48E1}">
      <dsp:nvSpPr>
        <dsp:cNvPr id="0" name=""/>
        <dsp:cNvSpPr/>
      </dsp:nvSpPr>
      <dsp:spPr>
        <a:xfrm rot="5400000">
          <a:off x="9181662" y="2265739"/>
          <a:ext cx="608790" cy="712169"/>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5400000">
        <a:off x="9272407" y="2317429"/>
        <a:ext cx="427301" cy="426153"/>
      </dsp:txXfrm>
    </dsp:sp>
    <dsp:sp modelId="{A3D934A5-2DA2-4436-827E-D5E585C44DDC}">
      <dsp:nvSpPr>
        <dsp:cNvPr id="0" name=""/>
        <dsp:cNvSpPr/>
      </dsp:nvSpPr>
      <dsp:spPr>
        <a:xfrm>
          <a:off x="8050231" y="3213384"/>
          <a:ext cx="2871651" cy="1722990"/>
        </a:xfrm>
        <a:prstGeom prst="roundRect">
          <a:avLst>
            <a:gd name="adj" fmla="val 10000"/>
          </a:avLst>
        </a:prstGeom>
        <a:solidFill>
          <a:schemeClr val="bg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Closure Order can be issued for 3 months but can be extended to 6 months</a:t>
          </a:r>
        </a:p>
      </dsp:txBody>
      <dsp:txXfrm>
        <a:off x="8100696" y="3263849"/>
        <a:ext cx="2770721" cy="1622060"/>
      </dsp:txXfrm>
    </dsp:sp>
    <dsp:sp modelId="{10A4A1B1-DA18-4771-BFC4-40CE9FE5B33C}">
      <dsp:nvSpPr>
        <dsp:cNvPr id="0" name=""/>
        <dsp:cNvSpPr/>
      </dsp:nvSpPr>
      <dsp:spPr>
        <a:xfrm rot="10800000">
          <a:off x="7188736" y="3718794"/>
          <a:ext cx="608790" cy="712169"/>
        </a:xfrm>
        <a:prstGeom prst="rightArrow">
          <a:avLst>
            <a:gd name="adj1" fmla="val 60000"/>
            <a:gd name="adj2" fmla="val 50000"/>
          </a:avLst>
        </a:prstGeom>
        <a:solidFill>
          <a:schemeClr val="accent1">
            <a:lumMod val="5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10800000">
        <a:off x="7371373" y="3861228"/>
        <a:ext cx="426153" cy="427301"/>
      </dsp:txXfrm>
    </dsp:sp>
    <dsp:sp modelId="{483ECB15-2B16-4F11-AD1A-FDB86EADA10A}">
      <dsp:nvSpPr>
        <dsp:cNvPr id="0" name=""/>
        <dsp:cNvSpPr/>
      </dsp:nvSpPr>
      <dsp:spPr>
        <a:xfrm>
          <a:off x="4029919" y="3213384"/>
          <a:ext cx="2871651" cy="1722990"/>
        </a:xfrm>
        <a:prstGeom prst="roundRect">
          <a:avLst>
            <a:gd name="adj" fmla="val 10000"/>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Breach is criminal offence</a:t>
          </a:r>
        </a:p>
      </dsp:txBody>
      <dsp:txXfrm>
        <a:off x="4080384" y="3263849"/>
        <a:ext cx="2770721" cy="162206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1ABF25-5365-47B5-9912-6F8B8294D65A}">
      <dsp:nvSpPr>
        <dsp:cNvPr id="0" name=""/>
        <dsp:cNvSpPr/>
      </dsp:nvSpPr>
      <dsp:spPr>
        <a:xfrm>
          <a:off x="0" y="0"/>
          <a:ext cx="7983703" cy="1382553"/>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To stop persistent anti- social individuals, businesses or organisation</a:t>
          </a:r>
        </a:p>
      </dsp:txBody>
      <dsp:txXfrm>
        <a:off x="40494" y="40494"/>
        <a:ext cx="6491819" cy="1301565"/>
      </dsp:txXfrm>
    </dsp:sp>
    <dsp:sp modelId="{9D8A6C3A-A3BF-4901-8169-6CFF1CB80CB4}">
      <dsp:nvSpPr>
        <dsp:cNvPr id="0" name=""/>
        <dsp:cNvSpPr/>
      </dsp:nvSpPr>
      <dsp:spPr>
        <a:xfrm>
          <a:off x="704444" y="1612979"/>
          <a:ext cx="7983703" cy="1382553"/>
        </a:xfrm>
        <a:prstGeom prst="roundRect">
          <a:avLst>
            <a:gd name="adj" fmla="val 1000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Can be issued by Council/  Local Authority, Police &amp; Social Landlords</a:t>
          </a:r>
        </a:p>
      </dsp:txBody>
      <dsp:txXfrm>
        <a:off x="744938" y="1653473"/>
        <a:ext cx="6299610" cy="1301565"/>
      </dsp:txXfrm>
    </dsp:sp>
    <dsp:sp modelId="{DE1E8ABC-0F6F-432B-A71A-2B36738B88A6}">
      <dsp:nvSpPr>
        <dsp:cNvPr id="0" name=""/>
        <dsp:cNvSpPr/>
      </dsp:nvSpPr>
      <dsp:spPr>
        <a:xfrm>
          <a:off x="1408888" y="3225958"/>
          <a:ext cx="7983703" cy="1382553"/>
        </a:xfrm>
        <a:prstGeom prst="roundRect">
          <a:avLst>
            <a:gd name="adj" fmla="val 10000"/>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Breach of the notice is a criminal offence</a:t>
          </a:r>
        </a:p>
      </dsp:txBody>
      <dsp:txXfrm>
        <a:off x="1449382" y="3266452"/>
        <a:ext cx="6299610" cy="1301565"/>
      </dsp:txXfrm>
    </dsp:sp>
    <dsp:sp modelId="{13FABF93-4317-4527-B97E-DB1978B0FBA5}">
      <dsp:nvSpPr>
        <dsp:cNvPr id="0" name=""/>
        <dsp:cNvSpPr/>
      </dsp:nvSpPr>
      <dsp:spPr>
        <a:xfrm>
          <a:off x="7085043" y="1048436"/>
          <a:ext cx="898659" cy="898659"/>
        </a:xfrm>
        <a:prstGeom prst="downArrow">
          <a:avLst>
            <a:gd name="adj1" fmla="val 55000"/>
            <a:gd name="adj2" fmla="val 45000"/>
          </a:avLst>
        </a:prstGeom>
        <a:solidFill>
          <a:schemeClr val="accent1">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7287241" y="1048436"/>
        <a:ext cx="494263" cy="676241"/>
      </dsp:txXfrm>
    </dsp:sp>
    <dsp:sp modelId="{CDA07793-8847-42C3-A604-2D1701DF9A2D}">
      <dsp:nvSpPr>
        <dsp:cNvPr id="0" name=""/>
        <dsp:cNvSpPr/>
      </dsp:nvSpPr>
      <dsp:spPr>
        <a:xfrm>
          <a:off x="7789487" y="2652198"/>
          <a:ext cx="898659" cy="898659"/>
        </a:xfrm>
        <a:prstGeom prst="downArrow">
          <a:avLst>
            <a:gd name="adj1" fmla="val 55000"/>
            <a:gd name="adj2" fmla="val 45000"/>
          </a:avLst>
        </a:prstGeom>
        <a:solidFill>
          <a:schemeClr val="accent1">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7991685" y="2652198"/>
        <a:ext cx="494263" cy="67624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1ED86E-C53E-4691-AA39-0A68F3862BCC}">
      <dsp:nvSpPr>
        <dsp:cNvPr id="0" name=""/>
        <dsp:cNvSpPr/>
      </dsp:nvSpPr>
      <dsp:spPr>
        <a:xfrm rot="16200000">
          <a:off x="856482" y="-856482"/>
          <a:ext cx="2376264" cy="4089229"/>
        </a:xfrm>
        <a:prstGeom prst="round1Rect">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Protects public spaces from persistent Anti-Social individuals or groups</a:t>
          </a:r>
        </a:p>
      </dsp:txBody>
      <dsp:txXfrm rot="5400000">
        <a:off x="0" y="0"/>
        <a:ext cx="4089229" cy="1782198"/>
      </dsp:txXfrm>
    </dsp:sp>
    <dsp:sp modelId="{FEDA6CD8-C72C-42DD-9118-FC3CBF060E81}">
      <dsp:nvSpPr>
        <dsp:cNvPr id="0" name=""/>
        <dsp:cNvSpPr/>
      </dsp:nvSpPr>
      <dsp:spPr>
        <a:xfrm>
          <a:off x="4089229" y="0"/>
          <a:ext cx="4089229" cy="2376264"/>
        </a:xfrm>
        <a:prstGeom prst="round1Rect">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Issued by Council/ Local Authority</a:t>
          </a:r>
        </a:p>
      </dsp:txBody>
      <dsp:txXfrm>
        <a:off x="4089229" y="0"/>
        <a:ext cx="4089229" cy="1782198"/>
      </dsp:txXfrm>
    </dsp:sp>
    <dsp:sp modelId="{EC804B80-ED8E-48CA-8BE2-D8C0497396B5}">
      <dsp:nvSpPr>
        <dsp:cNvPr id="0" name=""/>
        <dsp:cNvSpPr/>
      </dsp:nvSpPr>
      <dsp:spPr>
        <a:xfrm rot="10800000">
          <a:off x="0" y="2376264"/>
          <a:ext cx="4089229" cy="2376264"/>
        </a:xfrm>
        <a:prstGeom prst="round1Rect">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Replaces designated public spaces orders/ gating orders &amp; dog control orders</a:t>
          </a:r>
        </a:p>
      </dsp:txBody>
      <dsp:txXfrm rot="10800000">
        <a:off x="0" y="2970329"/>
        <a:ext cx="4089229" cy="1782198"/>
      </dsp:txXfrm>
    </dsp:sp>
    <dsp:sp modelId="{5AC51DA8-EDC8-47FC-BD64-ADBB291711D8}">
      <dsp:nvSpPr>
        <dsp:cNvPr id="0" name=""/>
        <dsp:cNvSpPr/>
      </dsp:nvSpPr>
      <dsp:spPr>
        <a:xfrm rot="5400000">
          <a:off x="4945712" y="1519781"/>
          <a:ext cx="2376264" cy="4089229"/>
        </a:xfrm>
        <a:prstGeom prst="round1Rect">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Breach of an Order is a criminal offence</a:t>
          </a:r>
        </a:p>
      </dsp:txBody>
      <dsp:txXfrm rot="-5400000">
        <a:off x="4089230" y="2970329"/>
        <a:ext cx="4089229" cy="1782198"/>
      </dsp:txXfrm>
    </dsp:sp>
    <dsp:sp modelId="{4DABD3D6-4C87-4DAB-B708-58AFEEDE531F}">
      <dsp:nvSpPr>
        <dsp:cNvPr id="0" name=""/>
        <dsp:cNvSpPr/>
      </dsp:nvSpPr>
      <dsp:spPr>
        <a:xfrm>
          <a:off x="2862460" y="1512165"/>
          <a:ext cx="2453537" cy="1728197"/>
        </a:xfrm>
        <a:prstGeom prst="roundRect">
          <a:avLst/>
        </a:prstGeom>
        <a:blipFill rotWithShape="0">
          <a:blip xmlns:r="http://schemas.openxmlformats.org/officeDocument/2006/relationships" r:embed="rId1"/>
          <a:srcRect/>
          <a:stretch>
            <a:fillRect t="-7000" b="-7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36220" tIns="236220" rIns="236220" bIns="236220" numCol="1" spcCol="1270" anchor="ctr" anchorCtr="0">
          <a:noAutofit/>
        </a:bodyPr>
        <a:lstStyle/>
        <a:p>
          <a:pPr marL="0" lvl="0" indent="0" algn="ctr" defTabSz="2755900">
            <a:lnSpc>
              <a:spcPct val="90000"/>
            </a:lnSpc>
            <a:spcBef>
              <a:spcPct val="0"/>
            </a:spcBef>
            <a:spcAft>
              <a:spcPct val="35000"/>
            </a:spcAft>
            <a:buNone/>
          </a:pPr>
          <a:endParaRPr lang="en-GB" sz="6200" kern="1200" dirty="0"/>
        </a:p>
      </dsp:txBody>
      <dsp:txXfrm>
        <a:off x="2946824" y="1596529"/>
        <a:ext cx="2284809" cy="155946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89116-42FE-4BF0-9F21-7849BE67E24F}">
      <dsp:nvSpPr>
        <dsp:cNvPr id="0" name=""/>
        <dsp:cNvSpPr/>
      </dsp:nvSpPr>
      <dsp:spPr>
        <a:xfrm>
          <a:off x="0" y="0"/>
          <a:ext cx="5719051" cy="2029289"/>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To expediate the eviction of landlord’s most anti-social tenants to bring faster relief to victims</a:t>
          </a:r>
        </a:p>
      </dsp:txBody>
      <dsp:txXfrm>
        <a:off x="59436" y="59436"/>
        <a:ext cx="3621621" cy="1910417"/>
      </dsp:txXfrm>
    </dsp:sp>
    <dsp:sp modelId="{B4F64376-492D-4E6E-831D-95BC7667AE6E}">
      <dsp:nvSpPr>
        <dsp:cNvPr id="0" name=""/>
        <dsp:cNvSpPr/>
      </dsp:nvSpPr>
      <dsp:spPr>
        <a:xfrm>
          <a:off x="1009244" y="2480243"/>
          <a:ext cx="5719051" cy="2029289"/>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Power for social landlords, councils, housing associations &amp; private landlords</a:t>
          </a:r>
        </a:p>
      </dsp:txBody>
      <dsp:txXfrm>
        <a:off x="1068680" y="2539679"/>
        <a:ext cx="3271896" cy="1910417"/>
      </dsp:txXfrm>
    </dsp:sp>
    <dsp:sp modelId="{E6815F0D-2EAE-44F2-8939-1B081461640B}">
      <dsp:nvSpPr>
        <dsp:cNvPr id="0" name=""/>
        <dsp:cNvSpPr/>
      </dsp:nvSpPr>
      <dsp:spPr>
        <a:xfrm>
          <a:off x="4400013" y="1595247"/>
          <a:ext cx="1319038" cy="1319038"/>
        </a:xfrm>
        <a:prstGeom prst="downArrow">
          <a:avLst>
            <a:gd name="adj1" fmla="val 55000"/>
            <a:gd name="adj2" fmla="val 45000"/>
          </a:avLst>
        </a:prstGeom>
        <a:solidFill>
          <a:schemeClr val="accent1">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4696797" y="1595247"/>
        <a:ext cx="725470" cy="99257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838F7E-F5C9-49F4-B1EA-63325CCA0AD1}">
      <dsp:nvSpPr>
        <dsp:cNvPr id="0" name=""/>
        <dsp:cNvSpPr/>
      </dsp:nvSpPr>
      <dsp:spPr>
        <a:xfrm>
          <a:off x="0" y="0"/>
          <a:ext cx="6011024" cy="1990869"/>
        </a:xfrm>
        <a:prstGeom prst="roundRect">
          <a:avLst>
            <a:gd name="adj" fmla="val 10000"/>
          </a:avLst>
        </a:prstGeom>
        <a:solidFill>
          <a:schemeClr val="tx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Used to deal with persistent offenders</a:t>
          </a:r>
        </a:p>
      </dsp:txBody>
      <dsp:txXfrm>
        <a:off x="58311" y="58311"/>
        <a:ext cx="3953304" cy="1874247"/>
      </dsp:txXfrm>
    </dsp:sp>
    <dsp:sp modelId="{822950DD-D137-4206-B043-C3F5DF557871}">
      <dsp:nvSpPr>
        <dsp:cNvPr id="0" name=""/>
        <dsp:cNvSpPr/>
      </dsp:nvSpPr>
      <dsp:spPr>
        <a:xfrm>
          <a:off x="1060768" y="2433285"/>
          <a:ext cx="6011024" cy="1990869"/>
        </a:xfrm>
        <a:prstGeom prst="roundRect">
          <a:avLst>
            <a:gd name="adj" fmla="val 10000"/>
          </a:avLst>
        </a:prstGeom>
        <a:solidFill>
          <a:schemeClr val="tx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Issued by a criminal court for </a:t>
          </a:r>
          <a:r>
            <a:rPr lang="en-GB" sz="2400" b="1" i="1" u="sng" kern="1200" dirty="0">
              <a:solidFill>
                <a:schemeClr val="tx1"/>
              </a:solidFill>
            </a:rPr>
            <a:t>any </a:t>
          </a:r>
          <a:r>
            <a:rPr lang="en-GB" sz="2400" kern="1200" dirty="0">
              <a:solidFill>
                <a:schemeClr val="tx1"/>
              </a:solidFill>
            </a:rPr>
            <a:t>criminal offence</a:t>
          </a:r>
        </a:p>
      </dsp:txBody>
      <dsp:txXfrm>
        <a:off x="1119079" y="2491596"/>
        <a:ext cx="3539567" cy="1874247"/>
      </dsp:txXfrm>
    </dsp:sp>
    <dsp:sp modelId="{A0BEB2CC-A1D7-43CB-A4FD-450C279B6C41}">
      <dsp:nvSpPr>
        <dsp:cNvPr id="0" name=""/>
        <dsp:cNvSpPr/>
      </dsp:nvSpPr>
      <dsp:spPr>
        <a:xfrm>
          <a:off x="4716958" y="1565044"/>
          <a:ext cx="1294065" cy="1294065"/>
        </a:xfrm>
        <a:prstGeom prst="downArrow">
          <a:avLst>
            <a:gd name="adj1" fmla="val 55000"/>
            <a:gd name="adj2" fmla="val 45000"/>
          </a:avLst>
        </a:prstGeom>
        <a:solidFill>
          <a:schemeClr val="accent1">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5008123" y="1565044"/>
        <a:ext cx="711735" cy="97378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FFF6E1-1660-407B-93FA-20DD587B5469}">
      <dsp:nvSpPr>
        <dsp:cNvPr id="0" name=""/>
        <dsp:cNvSpPr/>
      </dsp:nvSpPr>
      <dsp:spPr>
        <a:xfrm>
          <a:off x="4995" y="673349"/>
          <a:ext cx="1914962" cy="765985"/>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1</a:t>
          </a:r>
          <a:r>
            <a:rPr lang="en-GB" sz="2400" kern="1200" baseline="30000" dirty="0">
              <a:solidFill>
                <a:schemeClr val="tx1"/>
              </a:solidFill>
            </a:rPr>
            <a:t>st</a:t>
          </a:r>
          <a:r>
            <a:rPr lang="en-GB" sz="2400" kern="1200" dirty="0">
              <a:solidFill>
                <a:schemeClr val="tx1"/>
              </a:solidFill>
            </a:rPr>
            <a:t> Stage</a:t>
          </a:r>
        </a:p>
      </dsp:txBody>
      <dsp:txXfrm>
        <a:off x="4995" y="673349"/>
        <a:ext cx="1914962" cy="765985"/>
      </dsp:txXfrm>
    </dsp:sp>
    <dsp:sp modelId="{F2674B4F-4D43-4ECE-87F1-D928CA08300A}">
      <dsp:nvSpPr>
        <dsp:cNvPr id="0" name=""/>
        <dsp:cNvSpPr/>
      </dsp:nvSpPr>
      <dsp:spPr>
        <a:xfrm>
          <a:off x="4995" y="1439334"/>
          <a:ext cx="1914962" cy="3837008"/>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Trouble makers are written to &amp; asked to stop offending behaviour</a:t>
          </a:r>
        </a:p>
      </dsp:txBody>
      <dsp:txXfrm>
        <a:off x="4995" y="1439334"/>
        <a:ext cx="1914962" cy="3837008"/>
      </dsp:txXfrm>
    </dsp:sp>
    <dsp:sp modelId="{F7D4989F-5992-455A-B7B6-C963F5FD2AD2}">
      <dsp:nvSpPr>
        <dsp:cNvPr id="0" name=""/>
        <dsp:cNvSpPr/>
      </dsp:nvSpPr>
      <dsp:spPr>
        <a:xfrm>
          <a:off x="2188053" y="673349"/>
          <a:ext cx="1914962" cy="765985"/>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2</a:t>
          </a:r>
          <a:r>
            <a:rPr lang="en-GB" sz="2400" kern="1200" baseline="30000" dirty="0">
              <a:solidFill>
                <a:schemeClr val="tx1"/>
              </a:solidFill>
            </a:rPr>
            <a:t>nd</a:t>
          </a:r>
          <a:r>
            <a:rPr lang="en-GB" sz="2400" kern="1200" dirty="0">
              <a:solidFill>
                <a:schemeClr val="tx1"/>
              </a:solidFill>
            </a:rPr>
            <a:t> Stage</a:t>
          </a:r>
        </a:p>
      </dsp:txBody>
      <dsp:txXfrm>
        <a:off x="2188053" y="673349"/>
        <a:ext cx="1914962" cy="765985"/>
      </dsp:txXfrm>
    </dsp:sp>
    <dsp:sp modelId="{425AD066-1AAF-4737-A63C-167C78C2BE61}">
      <dsp:nvSpPr>
        <dsp:cNvPr id="0" name=""/>
        <dsp:cNvSpPr/>
      </dsp:nvSpPr>
      <dsp:spPr>
        <a:xfrm>
          <a:off x="2188053" y="1439334"/>
          <a:ext cx="1914962" cy="3837008"/>
        </a:xfrm>
        <a:prstGeom prst="rect">
          <a:avLst/>
        </a:prstGeom>
        <a:solidFill>
          <a:schemeClr val="accent1">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Continued bad behaviour will result in a further letter &amp; visit by the police</a:t>
          </a:r>
        </a:p>
      </dsp:txBody>
      <dsp:txXfrm>
        <a:off x="2188053" y="1439334"/>
        <a:ext cx="1914962" cy="3837008"/>
      </dsp:txXfrm>
    </dsp:sp>
    <dsp:sp modelId="{33EF0EC9-0E7F-4F62-B3BB-080A87BDE080}">
      <dsp:nvSpPr>
        <dsp:cNvPr id="0" name=""/>
        <dsp:cNvSpPr/>
      </dsp:nvSpPr>
      <dsp:spPr>
        <a:xfrm>
          <a:off x="4371110" y="673349"/>
          <a:ext cx="1914962" cy="765985"/>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3</a:t>
          </a:r>
          <a:r>
            <a:rPr lang="en-GB" sz="2400" kern="1200" baseline="30000" dirty="0">
              <a:solidFill>
                <a:schemeClr val="tx1"/>
              </a:solidFill>
            </a:rPr>
            <a:t>rd</a:t>
          </a:r>
          <a:r>
            <a:rPr lang="en-GB" sz="2400" kern="1200" dirty="0">
              <a:solidFill>
                <a:schemeClr val="tx1"/>
              </a:solidFill>
            </a:rPr>
            <a:t> Stage</a:t>
          </a:r>
        </a:p>
      </dsp:txBody>
      <dsp:txXfrm>
        <a:off x="4371110" y="673349"/>
        <a:ext cx="1914962" cy="765985"/>
      </dsp:txXfrm>
    </dsp:sp>
    <dsp:sp modelId="{444EEF5A-6F07-4FA1-AC14-329853DBF1C8}">
      <dsp:nvSpPr>
        <dsp:cNvPr id="0" name=""/>
        <dsp:cNvSpPr/>
      </dsp:nvSpPr>
      <dsp:spPr>
        <a:xfrm>
          <a:off x="4371110" y="1439334"/>
          <a:ext cx="1914962" cy="3837008"/>
        </a:xfrm>
        <a:prstGeom prst="rect">
          <a:avLst/>
        </a:prstGeom>
        <a:solidFill>
          <a:schemeClr val="tx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GB" sz="2300" kern="1200" dirty="0"/>
            <a:t>A conference by police &amp; other agencies. E.G housing &amp; youth workers will lead to the 4</a:t>
          </a:r>
          <a:r>
            <a:rPr lang="en-GB" sz="2300" kern="1200" baseline="30000" dirty="0"/>
            <a:t>th</a:t>
          </a:r>
          <a:r>
            <a:rPr lang="en-GB" sz="2300" kern="1200" dirty="0"/>
            <a:t> stage</a:t>
          </a:r>
        </a:p>
      </dsp:txBody>
      <dsp:txXfrm>
        <a:off x="4371110" y="1439334"/>
        <a:ext cx="1914962" cy="3837008"/>
      </dsp:txXfrm>
    </dsp:sp>
    <dsp:sp modelId="{84136251-9C04-46AD-9C9D-D253F72E9054}">
      <dsp:nvSpPr>
        <dsp:cNvPr id="0" name=""/>
        <dsp:cNvSpPr/>
      </dsp:nvSpPr>
      <dsp:spPr>
        <a:xfrm>
          <a:off x="6554168" y="673349"/>
          <a:ext cx="1914962" cy="765985"/>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4</a:t>
          </a:r>
          <a:r>
            <a:rPr lang="en-GB" sz="2400" kern="1200" baseline="30000" dirty="0">
              <a:solidFill>
                <a:schemeClr val="tx1"/>
              </a:solidFill>
            </a:rPr>
            <a:t>th</a:t>
          </a:r>
          <a:r>
            <a:rPr lang="en-GB" sz="2400" kern="1200" dirty="0">
              <a:solidFill>
                <a:schemeClr val="tx1"/>
              </a:solidFill>
            </a:rPr>
            <a:t> Stage</a:t>
          </a:r>
        </a:p>
      </dsp:txBody>
      <dsp:txXfrm>
        <a:off x="6554168" y="673349"/>
        <a:ext cx="1914962" cy="765985"/>
      </dsp:txXfrm>
    </dsp:sp>
    <dsp:sp modelId="{373F99B5-87B0-4D3D-9ED3-EA3507D48760}">
      <dsp:nvSpPr>
        <dsp:cNvPr id="0" name=""/>
        <dsp:cNvSpPr/>
      </dsp:nvSpPr>
      <dsp:spPr>
        <a:xfrm>
          <a:off x="6554168" y="1439334"/>
          <a:ext cx="1914962" cy="3837008"/>
        </a:xfrm>
        <a:prstGeom prst="rect">
          <a:avLst/>
        </a:prstGeom>
        <a:solidFill>
          <a:schemeClr val="accent1">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Acceptable Behaviour Contract (ABC). If this is breached then….</a:t>
          </a:r>
        </a:p>
      </dsp:txBody>
      <dsp:txXfrm>
        <a:off x="6554168" y="1439334"/>
        <a:ext cx="1914962" cy="3837008"/>
      </dsp:txXfrm>
    </dsp:sp>
    <dsp:sp modelId="{ECE4F498-863B-4F2C-B93D-20BAACB8ED13}">
      <dsp:nvSpPr>
        <dsp:cNvPr id="0" name=""/>
        <dsp:cNvSpPr/>
      </dsp:nvSpPr>
      <dsp:spPr>
        <a:xfrm>
          <a:off x="8737225" y="673349"/>
          <a:ext cx="1914962" cy="765985"/>
        </a:xfrm>
        <a:prstGeom prst="rect">
          <a:avLst/>
        </a:prstGeom>
        <a:solidFill>
          <a:schemeClr val="tx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5</a:t>
          </a:r>
          <a:r>
            <a:rPr lang="en-GB" sz="2400" kern="1200" baseline="30000" dirty="0">
              <a:solidFill>
                <a:schemeClr val="tx1"/>
              </a:solidFill>
            </a:rPr>
            <a:t>th</a:t>
          </a:r>
          <a:r>
            <a:rPr lang="en-GB" sz="2400" kern="1200" dirty="0">
              <a:solidFill>
                <a:schemeClr val="tx1"/>
              </a:solidFill>
            </a:rPr>
            <a:t> Stage</a:t>
          </a:r>
        </a:p>
      </dsp:txBody>
      <dsp:txXfrm>
        <a:off x="8737225" y="673349"/>
        <a:ext cx="1914962" cy="765985"/>
      </dsp:txXfrm>
    </dsp:sp>
    <dsp:sp modelId="{C3BBE0DE-4AD4-478F-A51B-3D1BF9DF2426}">
      <dsp:nvSpPr>
        <dsp:cNvPr id="0" name=""/>
        <dsp:cNvSpPr/>
      </dsp:nvSpPr>
      <dsp:spPr>
        <a:xfrm>
          <a:off x="8737225" y="1439334"/>
          <a:ext cx="1914962" cy="3837008"/>
        </a:xfrm>
        <a:prstGeom prst="rect">
          <a:avLst/>
        </a:prstGeom>
        <a:solidFill>
          <a:schemeClr val="tx2">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Civil Injunction/ Criminal Behaviour Order</a:t>
          </a:r>
        </a:p>
      </dsp:txBody>
      <dsp:txXfrm>
        <a:off x="8737225" y="1439334"/>
        <a:ext cx="1914962" cy="383700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E9A0A3-339A-4393-891D-1501DB96D79C}">
      <dsp:nvSpPr>
        <dsp:cNvPr id="0" name=""/>
        <dsp:cNvSpPr/>
      </dsp:nvSpPr>
      <dsp:spPr>
        <a:xfrm rot="16200000">
          <a:off x="572692" y="-572692"/>
          <a:ext cx="2182758" cy="3328144"/>
        </a:xfrm>
        <a:prstGeom prst="round1Rect">
          <a:avLst/>
        </a:prstGeom>
        <a:solidFill>
          <a:schemeClr val="bg2">
            <a:lumMod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Substantive OEL update</a:t>
          </a:r>
        </a:p>
      </dsp:txBody>
      <dsp:txXfrm rot="5400000">
        <a:off x="-1" y="1"/>
        <a:ext cx="3328144" cy="1637068"/>
      </dsp:txXfrm>
    </dsp:sp>
    <dsp:sp modelId="{E492C614-FDB7-459D-BD14-25BCD58061E8}">
      <dsp:nvSpPr>
        <dsp:cNvPr id="0" name=""/>
        <dsp:cNvSpPr/>
      </dsp:nvSpPr>
      <dsp:spPr>
        <a:xfrm>
          <a:off x="3328144" y="0"/>
          <a:ext cx="3328144" cy="2182758"/>
        </a:xfrm>
        <a:prstGeom prst="round1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Pocket Note Book Entry</a:t>
          </a:r>
        </a:p>
      </dsp:txBody>
      <dsp:txXfrm>
        <a:off x="3328144" y="0"/>
        <a:ext cx="3328144" cy="1637068"/>
      </dsp:txXfrm>
    </dsp:sp>
    <dsp:sp modelId="{885ACFFF-CED7-4ACD-B4AA-0BDE327AAA93}">
      <dsp:nvSpPr>
        <dsp:cNvPr id="0" name=""/>
        <dsp:cNvSpPr/>
      </dsp:nvSpPr>
      <dsp:spPr>
        <a:xfrm rot="10800000">
          <a:off x="0" y="2182758"/>
          <a:ext cx="3328144" cy="2182758"/>
        </a:xfrm>
        <a:prstGeom prst="round1Rect">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Complete ASB referral form</a:t>
          </a:r>
        </a:p>
      </dsp:txBody>
      <dsp:txXfrm rot="10800000">
        <a:off x="0" y="2728448"/>
        <a:ext cx="3328144" cy="1637068"/>
      </dsp:txXfrm>
    </dsp:sp>
    <dsp:sp modelId="{C49AE66F-1834-4ACF-9688-CCC8B61CE00A}">
      <dsp:nvSpPr>
        <dsp:cNvPr id="0" name=""/>
        <dsp:cNvSpPr/>
      </dsp:nvSpPr>
      <dsp:spPr>
        <a:xfrm rot="5400000">
          <a:off x="3900836" y="1610065"/>
          <a:ext cx="2182758" cy="3328144"/>
        </a:xfrm>
        <a:prstGeom prst="round1Rect">
          <a:avLst/>
        </a:prstGeom>
        <a:solidFill>
          <a:schemeClr val="bg2">
            <a:lumMod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Task relevant community safety team</a:t>
          </a:r>
        </a:p>
      </dsp:txBody>
      <dsp:txXfrm rot="-5400000">
        <a:off x="3328143" y="2728448"/>
        <a:ext cx="3328144" cy="1637068"/>
      </dsp:txXfrm>
    </dsp:sp>
    <dsp:sp modelId="{476A8E2F-D7B5-48B6-95B3-8F031C0F68EA}">
      <dsp:nvSpPr>
        <dsp:cNvPr id="0" name=""/>
        <dsp:cNvSpPr/>
      </dsp:nvSpPr>
      <dsp:spPr>
        <a:xfrm>
          <a:off x="2329700" y="1391683"/>
          <a:ext cx="1996886" cy="1582150"/>
        </a:xfrm>
        <a:prstGeom prst="roundRect">
          <a:avLst/>
        </a:prstGeom>
        <a:blipFill rotWithShape="0">
          <a:blip xmlns:r="http://schemas.openxmlformats.org/officeDocument/2006/relationships" r:embed="rId1"/>
          <a:srcRect/>
          <a:stretch>
            <a:fillRect l="-25000" r="-25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00" tIns="190500" rIns="190500" bIns="190500" numCol="1" spcCol="1270" anchor="ctr" anchorCtr="0">
          <a:noAutofit/>
        </a:bodyPr>
        <a:lstStyle/>
        <a:p>
          <a:pPr marL="0" lvl="0" indent="0" algn="ctr" defTabSz="2222500">
            <a:lnSpc>
              <a:spcPct val="90000"/>
            </a:lnSpc>
            <a:spcBef>
              <a:spcPct val="0"/>
            </a:spcBef>
            <a:spcAft>
              <a:spcPct val="35000"/>
            </a:spcAft>
            <a:buNone/>
          </a:pPr>
          <a:endParaRPr lang="en-GB" sz="5000" kern="1200" dirty="0"/>
        </a:p>
      </dsp:txBody>
      <dsp:txXfrm>
        <a:off x="2406934" y="1468917"/>
        <a:ext cx="1842418" cy="142768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23380-FEAE-453A-94CA-8E508C863CE3}">
      <dsp:nvSpPr>
        <dsp:cNvPr id="0" name=""/>
        <dsp:cNvSpPr/>
      </dsp:nvSpPr>
      <dsp:spPr>
        <a:xfrm>
          <a:off x="0" y="5831"/>
          <a:ext cx="6244762" cy="2192251"/>
        </a:xfrm>
        <a:prstGeom prst="roundRect">
          <a:avLst>
            <a:gd name="adj" fmla="val 10000"/>
          </a:avLst>
        </a:prstGeom>
        <a:solidFill>
          <a:schemeClr val="bg2">
            <a:lumMod val="5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sp>
    <dsp:sp modelId="{7E0326EE-A90A-4310-8177-791915D3D271}">
      <dsp:nvSpPr>
        <dsp:cNvPr id="0" name=""/>
        <dsp:cNvSpPr/>
      </dsp:nvSpPr>
      <dsp:spPr>
        <a:xfrm>
          <a:off x="188059" y="120120"/>
          <a:ext cx="2794591" cy="1952009"/>
        </a:xfrm>
        <a:prstGeom prst="roundRect">
          <a:avLst>
            <a:gd name="adj" fmla="val 10000"/>
          </a:avLst>
        </a:prstGeom>
        <a:blipFill rotWithShape="1">
          <a:blip xmlns:r="http://schemas.openxmlformats.org/officeDocument/2006/relationships" r:embed="rId1"/>
          <a:srcRect/>
          <a:stretch>
            <a:fillRect l="-38000" r="-38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2292126B-7A43-4444-B6E7-408AEB9EC881}">
      <dsp:nvSpPr>
        <dsp:cNvPr id="0" name=""/>
        <dsp:cNvSpPr/>
      </dsp:nvSpPr>
      <dsp:spPr>
        <a:xfrm rot="10800000">
          <a:off x="188059" y="2192251"/>
          <a:ext cx="2794591" cy="2679417"/>
        </a:xfrm>
        <a:prstGeom prst="round2SameRect">
          <a:avLst>
            <a:gd name="adj1" fmla="val 10500"/>
            <a:gd name="adj2" fmla="val 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Keeping Dogs Under Control</a:t>
          </a:r>
        </a:p>
        <a:p>
          <a:pPr marL="0" lvl="0" indent="0" algn="ctr" defTabSz="1066800">
            <a:lnSpc>
              <a:spcPct val="90000"/>
            </a:lnSpc>
            <a:spcBef>
              <a:spcPct val="0"/>
            </a:spcBef>
            <a:spcAft>
              <a:spcPct val="35000"/>
            </a:spcAft>
            <a:buNone/>
          </a:pPr>
          <a:r>
            <a:rPr lang="en-GB" sz="2400" kern="1200" dirty="0">
              <a:solidFill>
                <a:schemeClr val="tx1"/>
              </a:solidFill>
            </a:rPr>
            <a:t>Section 3 Dangerous Dogs Act 1991</a:t>
          </a:r>
        </a:p>
      </dsp:txBody>
      <dsp:txXfrm rot="10800000">
        <a:off x="270460" y="2192251"/>
        <a:ext cx="2629789" cy="2597016"/>
      </dsp:txXfrm>
    </dsp:sp>
    <dsp:sp modelId="{8441342A-AFF6-4061-82D7-BF4DE5C3AC9C}">
      <dsp:nvSpPr>
        <dsp:cNvPr id="0" name=""/>
        <dsp:cNvSpPr/>
      </dsp:nvSpPr>
      <dsp:spPr>
        <a:xfrm>
          <a:off x="3262110" y="128110"/>
          <a:ext cx="2794591" cy="1936029"/>
        </a:xfrm>
        <a:prstGeom prst="roundRect">
          <a:avLst>
            <a:gd name="adj" fmla="val 10000"/>
          </a:avLst>
        </a:prstGeom>
        <a:blipFill rotWithShape="1">
          <a:blip xmlns:r="http://schemas.openxmlformats.org/officeDocument/2006/relationships" r:embed="rId2"/>
          <a:srcRect/>
          <a:stretch>
            <a:fillRect l="-12000" r="-12000"/>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64BD0D0E-FE25-44B6-856E-5590A6C95ADA}">
      <dsp:nvSpPr>
        <dsp:cNvPr id="0" name=""/>
        <dsp:cNvSpPr/>
      </dsp:nvSpPr>
      <dsp:spPr>
        <a:xfrm rot="10800000">
          <a:off x="3262110" y="2192251"/>
          <a:ext cx="2794591" cy="2679417"/>
        </a:xfrm>
        <a:prstGeom prst="round2SameRect">
          <a:avLst>
            <a:gd name="adj1" fmla="val 10500"/>
            <a:gd name="adj2" fmla="val 0"/>
          </a:avLst>
        </a:prstGeom>
        <a:solidFill>
          <a:schemeClr val="accent1">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Whether a dog is a danger to Public Safety</a:t>
          </a:r>
        </a:p>
        <a:p>
          <a:pPr marL="0" lvl="0" indent="0" algn="ctr" defTabSz="1066800">
            <a:lnSpc>
              <a:spcPct val="90000"/>
            </a:lnSpc>
            <a:spcBef>
              <a:spcPct val="0"/>
            </a:spcBef>
            <a:spcAft>
              <a:spcPct val="35000"/>
            </a:spcAft>
            <a:buNone/>
          </a:pPr>
          <a:r>
            <a:rPr lang="en-GB" sz="2400" kern="1200" dirty="0">
              <a:solidFill>
                <a:schemeClr val="tx1"/>
              </a:solidFill>
            </a:rPr>
            <a:t>Section 4 Dangerous Dogs Act 1991</a:t>
          </a:r>
        </a:p>
      </dsp:txBody>
      <dsp:txXfrm rot="10800000">
        <a:off x="3344511" y="2192251"/>
        <a:ext cx="2629789" cy="259701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7.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0098" name="Rectangle 2"/>
          <p:cNvSpPr>
            <a:spLocks noGrp="1" noChangeArrowheads="1"/>
          </p:cNvSpPr>
          <p:nvPr>
            <p:ph type="hdr" sz="quarter"/>
          </p:nvPr>
        </p:nvSpPr>
        <p:spPr bwMode="auto">
          <a:xfrm>
            <a:off x="0" y="0"/>
            <a:ext cx="2946247" cy="496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5" tIns="46043" rIns="92085" bIns="46043" numCol="1" anchor="t" anchorCtr="0" compatLnSpc="1">
            <a:prstTxWarp prst="textNoShape">
              <a:avLst/>
            </a:prstTxWarp>
          </a:bodyPr>
          <a:lstStyle>
            <a:lvl1pPr algn="l">
              <a:defRPr sz="1200" b="0">
                <a:solidFill>
                  <a:schemeClr val="tx1"/>
                </a:solidFill>
                <a:latin typeface="Arial" charset="0"/>
              </a:defRPr>
            </a:lvl1pPr>
          </a:lstStyle>
          <a:p>
            <a:endParaRPr lang="en-US" altLang="en-US"/>
          </a:p>
        </p:txBody>
      </p:sp>
      <p:sp>
        <p:nvSpPr>
          <p:cNvPr id="260099" name="Rectangle 3"/>
          <p:cNvSpPr>
            <a:spLocks noGrp="1" noChangeArrowheads="1"/>
          </p:cNvSpPr>
          <p:nvPr>
            <p:ph type="dt" sz="quarter" idx="1"/>
          </p:nvPr>
        </p:nvSpPr>
        <p:spPr bwMode="auto">
          <a:xfrm>
            <a:off x="3849826" y="0"/>
            <a:ext cx="2946246" cy="496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5" tIns="46043" rIns="92085" bIns="46043" numCol="1" anchor="t" anchorCtr="0" compatLnSpc="1">
            <a:prstTxWarp prst="textNoShape">
              <a:avLst/>
            </a:prstTxWarp>
          </a:bodyPr>
          <a:lstStyle>
            <a:lvl1pPr algn="r">
              <a:defRPr sz="1200" b="0">
                <a:solidFill>
                  <a:schemeClr val="tx1"/>
                </a:solidFill>
                <a:latin typeface="Arial" charset="0"/>
              </a:defRPr>
            </a:lvl1pPr>
          </a:lstStyle>
          <a:p>
            <a:endParaRPr lang="en-US" altLang="en-US"/>
          </a:p>
        </p:txBody>
      </p:sp>
      <p:sp>
        <p:nvSpPr>
          <p:cNvPr id="260100" name="Rectangle 4"/>
          <p:cNvSpPr>
            <a:spLocks noGrp="1" noChangeArrowheads="1"/>
          </p:cNvSpPr>
          <p:nvPr>
            <p:ph type="ftr" sz="quarter" idx="2"/>
          </p:nvPr>
        </p:nvSpPr>
        <p:spPr bwMode="auto">
          <a:xfrm>
            <a:off x="0" y="9428470"/>
            <a:ext cx="2946247" cy="496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5" tIns="46043" rIns="92085" bIns="46043" numCol="1" anchor="b" anchorCtr="0" compatLnSpc="1">
            <a:prstTxWarp prst="textNoShape">
              <a:avLst/>
            </a:prstTxWarp>
          </a:bodyPr>
          <a:lstStyle>
            <a:lvl1pPr algn="l">
              <a:defRPr sz="1200" b="0">
                <a:solidFill>
                  <a:schemeClr val="tx1"/>
                </a:solidFill>
                <a:latin typeface="Arial" charset="0"/>
              </a:defRPr>
            </a:lvl1pPr>
          </a:lstStyle>
          <a:p>
            <a:endParaRPr lang="en-US" altLang="en-US"/>
          </a:p>
        </p:txBody>
      </p:sp>
      <p:sp>
        <p:nvSpPr>
          <p:cNvPr id="260101" name="Rectangle 5"/>
          <p:cNvSpPr>
            <a:spLocks noGrp="1" noChangeArrowheads="1"/>
          </p:cNvSpPr>
          <p:nvPr>
            <p:ph type="sldNum" sz="quarter" idx="3"/>
          </p:nvPr>
        </p:nvSpPr>
        <p:spPr bwMode="auto">
          <a:xfrm>
            <a:off x="3849826" y="9428470"/>
            <a:ext cx="2946246" cy="496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5" tIns="46043" rIns="92085" bIns="46043" numCol="1" anchor="b" anchorCtr="0" compatLnSpc="1">
            <a:prstTxWarp prst="textNoShape">
              <a:avLst/>
            </a:prstTxWarp>
          </a:bodyPr>
          <a:lstStyle>
            <a:lvl1pPr algn="r">
              <a:defRPr sz="1200" b="0">
                <a:solidFill>
                  <a:schemeClr val="tx1"/>
                </a:solidFill>
                <a:latin typeface="Arial" charset="0"/>
              </a:defRPr>
            </a:lvl1pPr>
          </a:lstStyle>
          <a:p>
            <a:fld id="{A6F3452C-8F3A-4F73-9405-C9223D8256C8}" type="slidenum">
              <a:rPr lang="en-GB" altLang="en-US"/>
              <a:pPr/>
              <a:t>‹#›</a:t>
            </a:fld>
            <a:endParaRPr lang="en-GB" altLang="en-US"/>
          </a:p>
        </p:txBody>
      </p:sp>
      <p:sp>
        <p:nvSpPr>
          <p:cNvPr id="14342" name="hc"/>
          <p:cNvSpPr txBox="1">
            <a:spLocks noChangeArrowheads="1"/>
          </p:cNvSpPr>
          <p:nvPr/>
        </p:nvSpPr>
        <p:spPr bwMode="auto">
          <a:xfrm>
            <a:off x="1" y="0"/>
            <a:ext cx="6797675" cy="277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85" tIns="46043" rIns="92085" bIns="46043">
            <a:spAutoFit/>
          </a:bodyPr>
          <a:lstStyle/>
          <a:p>
            <a:endParaRPr lang="en-US" altLang="en-US" sz="1200">
              <a:solidFill>
                <a:srgbClr val="FF0000"/>
              </a:solidFill>
              <a:latin typeface="Calibri" pitchFamily="34" charset="0"/>
            </a:endParaRPr>
          </a:p>
        </p:txBody>
      </p:sp>
      <p:sp>
        <p:nvSpPr>
          <p:cNvPr id="14343" name="fc"/>
          <p:cNvSpPr txBox="1">
            <a:spLocks noChangeArrowheads="1"/>
          </p:cNvSpPr>
          <p:nvPr/>
        </p:nvSpPr>
        <p:spPr bwMode="auto">
          <a:xfrm>
            <a:off x="1" y="9679150"/>
            <a:ext cx="6797675" cy="276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85" tIns="46043" rIns="92085" bIns="46043">
            <a:spAutoFit/>
          </a:bodyPr>
          <a:lstStyle/>
          <a:p>
            <a:endParaRPr lang="en-US" altLang="en-US" sz="1200">
              <a:solidFill>
                <a:srgbClr val="FF0000"/>
              </a:solidFill>
              <a:latin typeface="Calibri" pitchFamily="34" charset="0"/>
            </a:endParaRPr>
          </a:p>
        </p:txBody>
      </p:sp>
    </p:spTree>
    <p:extLst>
      <p:ext uri="{BB962C8B-B14F-4D97-AF65-F5344CB8AC3E}">
        <p14:creationId xmlns:p14="http://schemas.microsoft.com/office/powerpoint/2010/main" val="19670849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46247" cy="496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5" tIns="46043" rIns="92085" bIns="46043" numCol="1" anchor="t" anchorCtr="0" compatLnSpc="1">
            <a:prstTxWarp prst="textNoShape">
              <a:avLst/>
            </a:prstTxWarp>
          </a:bodyPr>
          <a:lstStyle>
            <a:lvl1pPr algn="l">
              <a:defRPr sz="1200" b="0">
                <a:solidFill>
                  <a:schemeClr val="tx1"/>
                </a:solidFill>
                <a:latin typeface="Arial" charset="0"/>
              </a:defRPr>
            </a:lvl1pPr>
          </a:lstStyle>
          <a:p>
            <a:endParaRPr lang="en-US" altLang="en-US"/>
          </a:p>
        </p:txBody>
      </p:sp>
      <p:sp>
        <p:nvSpPr>
          <p:cNvPr id="9219" name="Rectangle 3"/>
          <p:cNvSpPr>
            <a:spLocks noGrp="1" noChangeArrowheads="1"/>
          </p:cNvSpPr>
          <p:nvPr>
            <p:ph type="dt" idx="1"/>
          </p:nvPr>
        </p:nvSpPr>
        <p:spPr bwMode="auto">
          <a:xfrm>
            <a:off x="3849826" y="0"/>
            <a:ext cx="2946246" cy="496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5" tIns="46043" rIns="92085" bIns="46043" numCol="1" anchor="t" anchorCtr="0" compatLnSpc="1">
            <a:prstTxWarp prst="textNoShape">
              <a:avLst/>
            </a:prstTxWarp>
          </a:bodyPr>
          <a:lstStyle>
            <a:lvl1pPr algn="r">
              <a:defRPr sz="1200" b="0">
                <a:solidFill>
                  <a:schemeClr val="tx1"/>
                </a:solidFill>
                <a:latin typeface="Arial" charset="0"/>
              </a:defRPr>
            </a:lvl1pPr>
          </a:lstStyle>
          <a:p>
            <a:endParaRPr lang="en-US" altLang="en-US"/>
          </a:p>
        </p:txBody>
      </p:sp>
      <p:sp>
        <p:nvSpPr>
          <p:cNvPr id="15364" name="Rectangle 4"/>
          <p:cNvSpPr>
            <a:spLocks noGrp="1" noRot="1" noChangeAspect="1" noChangeArrowheads="1" noTextEdit="1"/>
          </p:cNvSpPr>
          <p:nvPr>
            <p:ph type="sldImg" idx="2"/>
          </p:nvPr>
        </p:nvSpPr>
        <p:spPr bwMode="auto">
          <a:xfrm>
            <a:off x="1912938" y="311150"/>
            <a:ext cx="2840037" cy="15986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1" name="Rectangle 5"/>
          <p:cNvSpPr>
            <a:spLocks noGrp="1" noChangeArrowheads="1"/>
          </p:cNvSpPr>
          <p:nvPr>
            <p:ph type="body" sz="quarter" idx="3"/>
          </p:nvPr>
        </p:nvSpPr>
        <p:spPr bwMode="auto">
          <a:xfrm>
            <a:off x="679286" y="2066320"/>
            <a:ext cx="5439101" cy="738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5" tIns="46043" rIns="92085" bIns="46043"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a:p>
            <a:pPr lvl="3"/>
            <a:r>
              <a:rPr lang="en-GB" altLang="en-US" dirty="0"/>
              <a:t>Fourth level</a:t>
            </a:r>
          </a:p>
          <a:p>
            <a:pPr lvl="4"/>
            <a:r>
              <a:rPr lang="en-GB" altLang="en-US" dirty="0"/>
              <a:t>Fifth level</a:t>
            </a:r>
          </a:p>
        </p:txBody>
      </p:sp>
      <p:sp>
        <p:nvSpPr>
          <p:cNvPr id="15368" name="hc"/>
          <p:cNvSpPr txBox="1">
            <a:spLocks noChangeArrowheads="1"/>
          </p:cNvSpPr>
          <p:nvPr/>
        </p:nvSpPr>
        <p:spPr bwMode="auto">
          <a:xfrm>
            <a:off x="1" y="0"/>
            <a:ext cx="6797675" cy="276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85" tIns="46043" rIns="92085" bIns="46043">
            <a:spAutoFit/>
          </a:bodyPr>
          <a:lstStyle/>
          <a:p>
            <a:endParaRPr lang="en-US" altLang="en-US" sz="1200">
              <a:solidFill>
                <a:srgbClr val="FF0000"/>
              </a:solidFill>
              <a:latin typeface="Calibri" pitchFamily="34" charset="0"/>
            </a:endParaRPr>
          </a:p>
        </p:txBody>
      </p:sp>
      <p:sp>
        <p:nvSpPr>
          <p:cNvPr id="15369" name="fc"/>
          <p:cNvSpPr txBox="1">
            <a:spLocks noChangeArrowheads="1"/>
          </p:cNvSpPr>
          <p:nvPr/>
        </p:nvSpPr>
        <p:spPr bwMode="auto">
          <a:xfrm>
            <a:off x="1" y="9679150"/>
            <a:ext cx="6797675" cy="276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85" tIns="46043" rIns="92085" bIns="46043">
            <a:spAutoFit/>
          </a:bodyPr>
          <a:lstStyle/>
          <a:p>
            <a:endParaRPr lang="en-US" altLang="en-US" sz="1200">
              <a:solidFill>
                <a:srgbClr val="FF0000"/>
              </a:solidFill>
              <a:latin typeface="Calibri" pitchFamily="34" charset="0"/>
            </a:endParaRPr>
          </a:p>
        </p:txBody>
      </p:sp>
    </p:spTree>
    <p:extLst>
      <p:ext uri="{BB962C8B-B14F-4D97-AF65-F5344CB8AC3E}">
        <p14:creationId xmlns:p14="http://schemas.microsoft.com/office/powerpoint/2010/main" val="1394128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ＭＳ Ｐゴシック" pitchFamily="-112" charset="-128"/>
      </a:defRPr>
    </a:lvl1pPr>
    <a:lvl2pPr marL="457200"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mn-cs"/>
      </a:defRPr>
    </a:lvl2pPr>
    <a:lvl3pPr marL="914400"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mn-cs"/>
      </a:defRPr>
    </a:lvl3pPr>
    <a:lvl4pPr marL="1371600"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mn-cs"/>
      </a:defRPr>
    </a:lvl4pPr>
    <a:lvl5pPr marL="1828800" algn="l" rtl="0" eaLnBrk="0" fontAlgn="base" hangingPunct="0">
      <a:spcBef>
        <a:spcPct val="30000"/>
      </a:spcBef>
      <a:spcAft>
        <a:spcPct val="0"/>
      </a:spcAft>
      <a:defRPr sz="1600" kern="1200">
        <a:solidFill>
          <a:schemeClr val="tx1"/>
        </a:solidFill>
        <a:latin typeface="Arial" pitchFamily="34" charset="0"/>
        <a:ea typeface="ＭＳ Ｐゴシック" pitchFamily="-11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1200"/>
              </a:spcBef>
              <a:spcAft>
                <a:spcPts val="200"/>
              </a:spcAft>
              <a:buClr>
                <a:srgbClr val="E48312"/>
              </a:buClr>
              <a:buSzPct val="100000"/>
              <a:buFont typeface="+mj-lt"/>
              <a:buNone/>
              <a:tabLst/>
              <a:defRPr/>
            </a:pPr>
            <a:r>
              <a:rPr kumimoji="0" lang="en-GB" sz="1100" b="0" i="0" u="none" strike="noStrike" kern="1200" cap="none" spc="0" normalizeH="0" baseline="0" noProof="0" dirty="0">
                <a:ln>
                  <a:noFill/>
                </a:ln>
                <a:solidFill>
                  <a:srgbClr val="000000">
                    <a:lumMod val="75000"/>
                    <a:lumOff val="25000"/>
                  </a:srgbClr>
                </a:solidFill>
                <a:effectLst/>
                <a:uLnTx/>
                <a:uFillTx/>
                <a:latin typeface="Arial" panose="020B0604020202020204" pitchFamily="34" charset="0"/>
                <a:ea typeface="ＭＳ Ｐゴシック" pitchFamily="-112" charset="-128"/>
                <a:cs typeface="Arial" panose="020B0604020202020204" pitchFamily="34" charset="0"/>
              </a:rPr>
              <a:t>Learners who have successfully completed this lesson will be able to: </a:t>
            </a:r>
          </a:p>
          <a:p>
            <a:pPr marL="0" marR="0" lvl="0" indent="0" algn="l" defTabSz="914400" rtl="0" eaLnBrk="1" fontAlgn="auto" latinLnBrk="0" hangingPunct="1">
              <a:lnSpc>
                <a:spcPct val="100000"/>
              </a:lnSpc>
              <a:spcBef>
                <a:spcPts val="1200"/>
              </a:spcBef>
              <a:spcAft>
                <a:spcPts val="200"/>
              </a:spcAft>
              <a:buClr>
                <a:srgbClr val="E48312"/>
              </a:buClr>
              <a:buSzPct val="100000"/>
              <a:buFont typeface="+mj-lt"/>
              <a:buNone/>
              <a:tabLst/>
              <a:defRPr/>
            </a:pPr>
            <a:endParaRPr kumimoji="0" lang="en-GB" sz="1100" b="0" i="0" u="none" strike="noStrike" kern="1200" cap="none" spc="0" normalizeH="0" baseline="0" noProof="0" dirty="0">
              <a:ln>
                <a:noFill/>
              </a:ln>
              <a:solidFill>
                <a:srgbClr val="000000">
                  <a:lumMod val="75000"/>
                  <a:lumOff val="25000"/>
                </a:srgbClr>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1.Recognise the different categories of ASB</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2.Identify how ASB impacts on the community</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3.Explain the term ‘Vulnerability’ and what constitutes vulnerability</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4.Describe the powers available to deal with ASB</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5.Explain the ‘Enhanced Powers’ that are available to deal with ASB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6. Explain the </a:t>
            </a:r>
            <a:r>
              <a:rPr kumimoji="0" lang="en-GB" sz="1100" b="0" i="0" u="none" strike="noStrike" kern="1200" cap="none" spc="0" normalizeH="0" baseline="0" noProof="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term “Victims Codes” and ‘GET OUT’</a:t>
            </a:r>
            <a:endParaRPr kumimoji="0" lang="en-GB"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p:txBody>
      </p:sp>
    </p:spTree>
    <p:extLst>
      <p:ext uri="{BB962C8B-B14F-4D97-AF65-F5344CB8AC3E}">
        <p14:creationId xmlns:p14="http://schemas.microsoft.com/office/powerpoint/2010/main" val="1228469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r>
              <a:rPr lang="en-GB" sz="1100" kern="1200" dirty="0">
                <a:solidFill>
                  <a:schemeClr val="tx1"/>
                </a:solidFill>
                <a:effectLst/>
                <a:latin typeface="Arial" pitchFamily="34" charset="0"/>
                <a:ea typeface="ＭＳ Ｐゴシック" pitchFamily="-112" charset="-128"/>
                <a:cs typeface="ＭＳ Ｐゴシック" pitchFamily="-112" charset="-128"/>
              </a:rPr>
              <a:t> Trainer to show ‘David Young’ DVD. Separate Health warning to be given here regarding the affective content of the video. (Video = 1 hour long) </a:t>
            </a:r>
          </a:p>
          <a:p>
            <a:r>
              <a:rPr lang="en-GB" sz="1100" kern="1200" dirty="0">
                <a:solidFill>
                  <a:schemeClr val="tx1"/>
                </a:solidFill>
                <a:effectLst/>
                <a:latin typeface="Arial" pitchFamily="34" charset="0"/>
                <a:ea typeface="ＭＳ Ｐゴシック" pitchFamily="-112" charset="-128"/>
                <a:cs typeface="ＭＳ Ｐゴシック" pitchFamily="-112" charset="-128"/>
              </a:rPr>
              <a:t> </a:t>
            </a:r>
          </a:p>
          <a:p>
            <a:r>
              <a:rPr lang="en-GB" sz="1100" kern="1200" dirty="0">
                <a:solidFill>
                  <a:schemeClr val="tx1"/>
                </a:solidFill>
                <a:effectLst/>
                <a:latin typeface="Arial" pitchFamily="34" charset="0"/>
                <a:ea typeface="ＭＳ Ｐゴシック" pitchFamily="-112" charset="-128"/>
                <a:cs typeface="ＭＳ Ｐゴシック" pitchFamily="-112" charset="-128"/>
              </a:rPr>
              <a:t>Trainer to advise students not to make notes during the DVD and to concentrate on the topic and characters they will see during the clip. </a:t>
            </a:r>
          </a:p>
          <a:p>
            <a:r>
              <a:rPr lang="en-GB" sz="1100" kern="1200" dirty="0">
                <a:solidFill>
                  <a:schemeClr val="tx1"/>
                </a:solidFill>
                <a:effectLst/>
                <a:latin typeface="Arial" pitchFamily="34" charset="0"/>
                <a:ea typeface="ＭＳ Ｐゴシック" pitchFamily="-112" charset="-128"/>
                <a:cs typeface="ＭＳ Ｐゴシック" pitchFamily="-112" charset="-128"/>
              </a:rPr>
              <a:t> </a:t>
            </a:r>
          </a:p>
          <a:p>
            <a:r>
              <a:rPr lang="en-GB" sz="1100" kern="1200" dirty="0">
                <a:solidFill>
                  <a:schemeClr val="tx1"/>
                </a:solidFill>
                <a:effectLst/>
                <a:latin typeface="Arial" pitchFamily="34" charset="0"/>
                <a:ea typeface="ＭＳ Ｐゴシック" pitchFamily="-112" charset="-128"/>
                <a:cs typeface="ＭＳ Ｐゴシック" pitchFamily="-112" charset="-128"/>
              </a:rPr>
              <a:t>Following the clip the Trainer will facilitate a discussion in open forum of each of the following  characters. </a:t>
            </a:r>
          </a:p>
          <a:p>
            <a:r>
              <a:rPr lang="en-GB" sz="1100" kern="1200" dirty="0">
                <a:solidFill>
                  <a:schemeClr val="tx1"/>
                </a:solidFill>
                <a:effectLst/>
                <a:latin typeface="Arial" pitchFamily="34" charset="0"/>
                <a:ea typeface="ＭＳ Ｐゴシック" pitchFamily="-112" charset="-128"/>
                <a:cs typeface="ＭＳ Ｐゴシック" pitchFamily="-112" charset="-128"/>
              </a:rPr>
              <a:t> </a:t>
            </a:r>
          </a:p>
          <a:p>
            <a:r>
              <a:rPr lang="en-GB" sz="1100" b="1" kern="1200" dirty="0">
                <a:solidFill>
                  <a:schemeClr val="tx1"/>
                </a:solidFill>
                <a:effectLst/>
                <a:latin typeface="Arial" pitchFamily="34" charset="0"/>
                <a:ea typeface="ＭＳ Ｐゴシック" pitchFamily="-112" charset="-128"/>
                <a:cs typeface="ＭＳ Ｐゴシック" pitchFamily="-112" charset="-128"/>
              </a:rPr>
              <a:t>Trainer to divide class into 4 groups and allocate Group tasks as follows;</a:t>
            </a:r>
          </a:p>
          <a:p>
            <a:r>
              <a:rPr lang="en-GB" sz="1100" kern="1200" dirty="0">
                <a:solidFill>
                  <a:schemeClr val="tx1"/>
                </a:solidFill>
                <a:effectLst/>
                <a:latin typeface="Arial" pitchFamily="34" charset="0"/>
                <a:ea typeface="ＭＳ Ｐゴシック" pitchFamily="-112" charset="-128"/>
                <a:cs typeface="ＭＳ Ｐゴシック" pitchFamily="-112" charset="-128"/>
              </a:rPr>
              <a:t> </a:t>
            </a:r>
          </a:p>
          <a:p>
            <a:r>
              <a:rPr lang="en-GB" sz="1100" kern="1200" dirty="0">
                <a:solidFill>
                  <a:schemeClr val="tx1"/>
                </a:solidFill>
                <a:effectLst/>
                <a:latin typeface="Arial" pitchFamily="34" charset="0"/>
                <a:ea typeface="ＭＳ Ｐゴシック" pitchFamily="-112" charset="-128"/>
                <a:cs typeface="ＭＳ Ｐゴシック" pitchFamily="-112" charset="-128"/>
              </a:rPr>
              <a:t>1. </a:t>
            </a:r>
            <a:r>
              <a:rPr lang="en-GB" sz="1100" b="1" kern="1200" dirty="0">
                <a:solidFill>
                  <a:schemeClr val="tx1"/>
                </a:solidFill>
                <a:effectLst/>
                <a:latin typeface="Arial" pitchFamily="34" charset="0"/>
                <a:ea typeface="ＭＳ Ｐゴシック" pitchFamily="-112" charset="-128"/>
                <a:cs typeface="ＭＳ Ｐゴシック" pitchFamily="-112" charset="-128"/>
              </a:rPr>
              <a:t>Group 1</a:t>
            </a:r>
            <a:r>
              <a:rPr lang="en-GB" sz="1100" kern="1200" dirty="0">
                <a:solidFill>
                  <a:schemeClr val="tx1"/>
                </a:solidFill>
                <a:effectLst/>
                <a:latin typeface="Arial" pitchFamily="34" charset="0"/>
                <a:ea typeface="ＭＳ Ｐゴシック" pitchFamily="-112" charset="-128"/>
                <a:cs typeface="ＭＳ Ｐゴシック" pitchFamily="-112" charset="-128"/>
              </a:rPr>
              <a:t>   David Young.</a:t>
            </a:r>
          </a:p>
          <a:p>
            <a:r>
              <a:rPr lang="en-GB" sz="1100" kern="1200" dirty="0">
                <a:solidFill>
                  <a:schemeClr val="tx1"/>
                </a:solidFill>
                <a:effectLst/>
                <a:latin typeface="Arial" pitchFamily="34" charset="0"/>
                <a:ea typeface="ＭＳ Ｐゴシック" pitchFamily="-112" charset="-128"/>
                <a:cs typeface="ＭＳ Ｐゴシック" pitchFamily="-112" charset="-128"/>
              </a:rPr>
              <a:t>    (See Task Sheet 1)</a:t>
            </a:r>
          </a:p>
          <a:p>
            <a:r>
              <a:rPr lang="en-GB" sz="1100" kern="1200" dirty="0">
                <a:solidFill>
                  <a:schemeClr val="tx1"/>
                </a:solidFill>
                <a:effectLst/>
                <a:latin typeface="Arial" pitchFamily="34" charset="0"/>
                <a:ea typeface="ＭＳ Ｐゴシック" pitchFamily="-112" charset="-128"/>
                <a:cs typeface="ＭＳ Ｐゴシック" pitchFamily="-112" charset="-128"/>
              </a:rPr>
              <a:t> </a:t>
            </a:r>
          </a:p>
          <a:p>
            <a:r>
              <a:rPr lang="en-GB" sz="1100" kern="1200" dirty="0">
                <a:solidFill>
                  <a:schemeClr val="tx1"/>
                </a:solidFill>
                <a:effectLst/>
                <a:latin typeface="Arial" pitchFamily="34" charset="0"/>
                <a:ea typeface="ＭＳ Ｐゴシック" pitchFamily="-112" charset="-128"/>
                <a:cs typeface="ＭＳ Ｐゴシック" pitchFamily="-112" charset="-128"/>
              </a:rPr>
              <a:t>2. </a:t>
            </a:r>
            <a:r>
              <a:rPr lang="en-GB" sz="1100" b="1" kern="1200" dirty="0">
                <a:solidFill>
                  <a:schemeClr val="tx1"/>
                </a:solidFill>
                <a:effectLst/>
                <a:latin typeface="Arial" pitchFamily="34" charset="0"/>
                <a:ea typeface="ＭＳ Ｐゴシック" pitchFamily="-112" charset="-128"/>
                <a:cs typeface="ＭＳ Ｐゴシック" pitchFamily="-112" charset="-128"/>
              </a:rPr>
              <a:t>Group 2</a:t>
            </a:r>
            <a:r>
              <a:rPr lang="en-GB" sz="1100" kern="1200" dirty="0">
                <a:solidFill>
                  <a:schemeClr val="tx1"/>
                </a:solidFill>
                <a:effectLst/>
                <a:latin typeface="Arial" pitchFamily="34" charset="0"/>
                <a:ea typeface="ＭＳ Ｐゴシック" pitchFamily="-112" charset="-128"/>
                <a:cs typeface="ＭＳ Ｐゴシック" pitchFamily="-112" charset="-128"/>
              </a:rPr>
              <a:t>  Jason Young</a:t>
            </a:r>
          </a:p>
          <a:p>
            <a:r>
              <a:rPr lang="en-GB" sz="1100" kern="1200" dirty="0">
                <a:solidFill>
                  <a:schemeClr val="tx1"/>
                </a:solidFill>
                <a:effectLst/>
                <a:latin typeface="Arial" pitchFamily="34" charset="0"/>
                <a:ea typeface="ＭＳ Ｐゴシック" pitchFamily="-112" charset="-128"/>
                <a:cs typeface="ＭＳ Ｐゴシック" pitchFamily="-112" charset="-128"/>
              </a:rPr>
              <a:t>    (See Task  Sheet 2)</a:t>
            </a:r>
          </a:p>
          <a:p>
            <a:r>
              <a:rPr lang="en-GB" sz="1100" kern="1200" dirty="0">
                <a:solidFill>
                  <a:schemeClr val="tx1"/>
                </a:solidFill>
                <a:effectLst/>
                <a:latin typeface="Arial" pitchFamily="34" charset="0"/>
                <a:ea typeface="ＭＳ Ｐゴシック" pitchFamily="-112" charset="-128"/>
                <a:cs typeface="ＭＳ Ｐゴシック" pitchFamily="-112" charset="-128"/>
              </a:rPr>
              <a:t> </a:t>
            </a:r>
          </a:p>
          <a:p>
            <a:r>
              <a:rPr lang="en-GB" sz="1100" kern="1200" dirty="0">
                <a:solidFill>
                  <a:schemeClr val="tx1"/>
                </a:solidFill>
                <a:effectLst/>
                <a:latin typeface="Arial" pitchFamily="34" charset="0"/>
                <a:ea typeface="ＭＳ Ｐゴシック" pitchFamily="-112" charset="-128"/>
                <a:cs typeface="ＭＳ Ｐゴシック" pitchFamily="-112" charset="-128"/>
              </a:rPr>
              <a:t>3. </a:t>
            </a:r>
            <a:r>
              <a:rPr lang="en-GB" sz="1100" b="1" kern="1200" dirty="0">
                <a:solidFill>
                  <a:schemeClr val="tx1"/>
                </a:solidFill>
                <a:effectLst/>
                <a:latin typeface="Arial" pitchFamily="34" charset="0"/>
                <a:ea typeface="ＭＳ Ｐゴシック" pitchFamily="-112" charset="-128"/>
                <a:cs typeface="ＭＳ Ｐゴシック" pitchFamily="-112" charset="-128"/>
              </a:rPr>
              <a:t>Group 3</a:t>
            </a:r>
            <a:r>
              <a:rPr lang="en-GB" sz="1100" kern="1200" dirty="0">
                <a:solidFill>
                  <a:schemeClr val="tx1"/>
                </a:solidFill>
                <a:effectLst/>
                <a:latin typeface="Arial" pitchFamily="34" charset="0"/>
                <a:ea typeface="ＭＳ Ｐゴシック" pitchFamily="-112" charset="-128"/>
                <a:cs typeface="ＭＳ Ｐゴシック" pitchFamily="-112" charset="-128"/>
              </a:rPr>
              <a:t>  Howard Barrett</a:t>
            </a:r>
          </a:p>
          <a:p>
            <a:r>
              <a:rPr lang="en-GB" sz="1100" kern="1200" dirty="0">
                <a:solidFill>
                  <a:schemeClr val="tx1"/>
                </a:solidFill>
                <a:effectLst/>
                <a:latin typeface="Arial" pitchFamily="34" charset="0"/>
                <a:ea typeface="ＭＳ Ｐゴシック" pitchFamily="-112" charset="-128"/>
                <a:cs typeface="ＭＳ Ｐゴシック" pitchFamily="-112" charset="-128"/>
              </a:rPr>
              <a:t>    (See Task Sheet 3)</a:t>
            </a:r>
          </a:p>
          <a:p>
            <a:r>
              <a:rPr lang="en-GB" sz="1100" kern="1200" dirty="0">
                <a:solidFill>
                  <a:schemeClr val="tx1"/>
                </a:solidFill>
                <a:effectLst/>
                <a:latin typeface="Arial" pitchFamily="34" charset="0"/>
                <a:ea typeface="ＭＳ Ｐゴシック" pitchFamily="-112" charset="-128"/>
                <a:cs typeface="ＭＳ Ｐゴシック" pitchFamily="-112" charset="-128"/>
              </a:rPr>
              <a:t> </a:t>
            </a:r>
          </a:p>
          <a:p>
            <a:r>
              <a:rPr lang="en-GB" sz="1100" kern="1200" dirty="0">
                <a:solidFill>
                  <a:schemeClr val="tx1"/>
                </a:solidFill>
                <a:effectLst/>
                <a:latin typeface="Arial" pitchFamily="34" charset="0"/>
                <a:ea typeface="ＭＳ Ｐゴシック" pitchFamily="-112" charset="-128"/>
                <a:cs typeface="ＭＳ Ｐゴシック" pitchFamily="-112" charset="-128"/>
              </a:rPr>
              <a:t>4. </a:t>
            </a:r>
            <a:r>
              <a:rPr lang="en-GB" sz="1100" b="1" kern="1200" dirty="0">
                <a:solidFill>
                  <a:schemeClr val="tx1"/>
                </a:solidFill>
                <a:effectLst/>
                <a:latin typeface="Arial" pitchFamily="34" charset="0"/>
                <a:ea typeface="ＭＳ Ｐゴシック" pitchFamily="-112" charset="-128"/>
                <a:cs typeface="ＭＳ Ｐゴシック" pitchFamily="-112" charset="-128"/>
              </a:rPr>
              <a:t>Group 4</a:t>
            </a:r>
            <a:r>
              <a:rPr lang="en-GB" sz="1100" kern="1200" dirty="0">
                <a:solidFill>
                  <a:schemeClr val="tx1"/>
                </a:solidFill>
                <a:effectLst/>
                <a:latin typeface="Arial" pitchFamily="34" charset="0"/>
                <a:ea typeface="ＭＳ Ｐゴシック" pitchFamily="-112" charset="-128"/>
                <a:cs typeface="ＭＳ Ｐゴシック" pitchFamily="-112" charset="-128"/>
              </a:rPr>
              <a:t>  The Community </a:t>
            </a:r>
          </a:p>
          <a:p>
            <a:r>
              <a:rPr lang="en-GB" sz="1100" kern="1200" dirty="0">
                <a:solidFill>
                  <a:schemeClr val="tx1"/>
                </a:solidFill>
                <a:effectLst/>
                <a:latin typeface="Arial" pitchFamily="34" charset="0"/>
                <a:ea typeface="ＭＳ Ｐゴシック" pitchFamily="-112" charset="-128"/>
                <a:cs typeface="ＭＳ Ｐゴシック" pitchFamily="-112" charset="-128"/>
              </a:rPr>
              <a:t>    (See Task Sheet 4)</a:t>
            </a:r>
          </a:p>
          <a:p>
            <a:r>
              <a:rPr lang="en-GB" sz="1100" kern="1200" dirty="0">
                <a:solidFill>
                  <a:schemeClr val="tx1"/>
                </a:solidFill>
                <a:effectLst/>
                <a:latin typeface="Arial" pitchFamily="34" charset="0"/>
                <a:ea typeface="ＭＳ Ｐゴシック" pitchFamily="-112" charset="-128"/>
                <a:cs typeface="ＭＳ Ｐゴシック" pitchFamily="-112" charset="-128"/>
              </a:rPr>
              <a:t> </a:t>
            </a:r>
          </a:p>
          <a:p>
            <a:endParaRPr lang="en-GB" dirty="0"/>
          </a:p>
        </p:txBody>
      </p:sp>
    </p:spTree>
    <p:extLst>
      <p:ext uri="{BB962C8B-B14F-4D97-AF65-F5344CB8AC3E}">
        <p14:creationId xmlns:p14="http://schemas.microsoft.com/office/powerpoint/2010/main" val="2424719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r>
              <a:rPr lang="en-GB" altLang="en-US" sz="1100" b="1" dirty="0">
                <a:latin typeface="Arial" charset="0"/>
              </a:rPr>
              <a:t>QTS – What is meant by the term Anti-Social Behaviour?</a:t>
            </a:r>
          </a:p>
          <a:p>
            <a:endParaRPr lang="en-GB" altLang="en-US" sz="1100" dirty="0">
              <a:latin typeface="Arial" charset="0"/>
            </a:endParaRPr>
          </a:p>
          <a:p>
            <a:r>
              <a:rPr lang="en-GB" altLang="en-US" sz="1100" dirty="0">
                <a:latin typeface="Arial" charset="0"/>
              </a:rPr>
              <a:t>The Anti-social Behaviour, Crime and Policing Act 2014 provides the meaning of “Anti-social Behaviour”</a:t>
            </a:r>
          </a:p>
          <a:p>
            <a:endParaRPr lang="en-GB" altLang="en-US" sz="1100" dirty="0">
              <a:latin typeface="Arial" charset="0"/>
            </a:endParaRPr>
          </a:p>
          <a:p>
            <a:r>
              <a:rPr lang="en-GB" altLang="en-US" sz="1100" dirty="0">
                <a:latin typeface="Arial" charset="0"/>
              </a:rPr>
              <a:t>Between</a:t>
            </a:r>
            <a:r>
              <a:rPr lang="en-GB" altLang="en-US" sz="1100" baseline="0" dirty="0">
                <a:latin typeface="Arial" charset="0"/>
              </a:rPr>
              <a:t> 2013-14 over 3.5 million calls made to police were about anti-social behaviour problems, in comparison to only 4.3 million crimes being recorded during the same period. This shows a growing importance of anti-social behaviour.</a:t>
            </a:r>
          </a:p>
          <a:p>
            <a:endParaRPr lang="en-GB" altLang="en-US" sz="1100" baseline="0" dirty="0">
              <a:latin typeface="Arial" charset="0"/>
            </a:endParaRPr>
          </a:p>
          <a:p>
            <a:r>
              <a:rPr lang="en-GB" altLang="en-US" sz="1100" baseline="0" dirty="0">
                <a:latin typeface="Arial" charset="0"/>
              </a:rPr>
              <a:t>Anti-social Behaviour effects the quality of peoples lives and even though it is not a ‘crime’ as such, it is social disorder taking place in both public and private places.</a:t>
            </a:r>
          </a:p>
          <a:p>
            <a:endParaRPr lang="en-GB" sz="1100" kern="1200" dirty="0">
              <a:solidFill>
                <a:schemeClr val="tx1"/>
              </a:solidFill>
              <a:effectLst/>
              <a:latin typeface="Arial" pitchFamily="34" charset="0"/>
              <a:ea typeface="ＭＳ Ｐゴシック" pitchFamily="-112" charset="-128"/>
              <a:cs typeface="ＭＳ Ｐゴシック" pitchFamily="-112" charset="-128"/>
            </a:endParaRPr>
          </a:p>
          <a:p>
            <a:r>
              <a:rPr lang="en-GB" sz="1100" kern="1200" dirty="0">
                <a:solidFill>
                  <a:schemeClr val="tx1"/>
                </a:solidFill>
                <a:effectLst/>
                <a:latin typeface="Arial" pitchFamily="34" charset="0"/>
                <a:ea typeface="ＭＳ Ｐゴシック" pitchFamily="-112" charset="-128"/>
                <a:cs typeface="ＭＳ Ｐゴシック" pitchFamily="-112" charset="-128"/>
              </a:rPr>
              <a:t>Trainer to facilitate examples of behaviour that could amount to </a:t>
            </a:r>
            <a:r>
              <a:rPr lang="en-GB" sz="1100" b="1" kern="1200" dirty="0">
                <a:solidFill>
                  <a:schemeClr val="tx1"/>
                </a:solidFill>
                <a:effectLst/>
                <a:latin typeface="Arial" pitchFamily="34" charset="0"/>
                <a:ea typeface="ＭＳ Ｐゴシック" pitchFamily="-112" charset="-128"/>
                <a:cs typeface="ＭＳ Ｐゴシック" pitchFamily="-112" charset="-128"/>
              </a:rPr>
              <a:t>harassment.</a:t>
            </a:r>
            <a:r>
              <a:rPr lang="en-GB" sz="1100" kern="1200" dirty="0">
                <a:solidFill>
                  <a:schemeClr val="tx1"/>
                </a:solidFill>
                <a:effectLst/>
                <a:latin typeface="Arial" pitchFamily="34" charset="0"/>
                <a:ea typeface="ＭＳ Ｐゴシック" pitchFamily="-112" charset="-128"/>
                <a:cs typeface="ＭＳ Ｐゴシック" pitchFamily="-112" charset="-128"/>
              </a:rPr>
              <a:t> </a:t>
            </a:r>
          </a:p>
          <a:p>
            <a:r>
              <a:rPr lang="en-GB" sz="1100" kern="1200" dirty="0">
                <a:solidFill>
                  <a:schemeClr val="tx1"/>
                </a:solidFill>
                <a:effectLst/>
                <a:latin typeface="Arial" pitchFamily="34" charset="0"/>
                <a:ea typeface="ＭＳ Ｐゴシック" pitchFamily="-112" charset="-128"/>
                <a:cs typeface="ＭＳ Ｐゴシック" pitchFamily="-112" charset="-128"/>
              </a:rPr>
              <a:t>Trainer to facilitate examples of behaviour that could amount to </a:t>
            </a:r>
            <a:r>
              <a:rPr lang="en-GB" sz="1100" b="1" kern="1200" dirty="0">
                <a:solidFill>
                  <a:schemeClr val="tx1"/>
                </a:solidFill>
                <a:effectLst/>
                <a:latin typeface="Arial" pitchFamily="34" charset="0"/>
                <a:ea typeface="ＭＳ Ｐゴシック" pitchFamily="-112" charset="-128"/>
                <a:cs typeface="ＭＳ Ｐゴシック" pitchFamily="-112" charset="-128"/>
              </a:rPr>
              <a:t>Alarm </a:t>
            </a:r>
          </a:p>
          <a:p>
            <a:r>
              <a:rPr lang="en-GB" sz="1100" kern="1200" dirty="0">
                <a:solidFill>
                  <a:schemeClr val="tx1"/>
                </a:solidFill>
                <a:effectLst/>
                <a:latin typeface="Arial" pitchFamily="34" charset="0"/>
                <a:ea typeface="ＭＳ Ｐゴシック" pitchFamily="-112" charset="-128"/>
                <a:cs typeface="ＭＳ Ｐゴシック" pitchFamily="-112" charset="-128"/>
              </a:rPr>
              <a:t>Trainer to facilitate examples of behaviour that could amount to </a:t>
            </a:r>
            <a:r>
              <a:rPr lang="en-GB" sz="1100" b="1" kern="1200" dirty="0">
                <a:solidFill>
                  <a:schemeClr val="tx1"/>
                </a:solidFill>
                <a:effectLst/>
                <a:latin typeface="Arial" pitchFamily="34" charset="0"/>
                <a:ea typeface="ＭＳ Ｐゴシック" pitchFamily="-112" charset="-128"/>
                <a:cs typeface="ＭＳ Ｐゴシック" pitchFamily="-112" charset="-128"/>
              </a:rPr>
              <a:t>Distress. </a:t>
            </a:r>
          </a:p>
          <a:p>
            <a:endParaRPr lang="en-GB" altLang="en-US" sz="1100" i="0" baseline="0" dirty="0">
              <a:latin typeface="Arial" charset="0"/>
            </a:endParaRPr>
          </a:p>
          <a:p>
            <a:r>
              <a:rPr lang="en-GB" sz="1100" i="0" dirty="0">
                <a:effectLst/>
              </a:rPr>
              <a:t>The term </a:t>
            </a:r>
            <a:r>
              <a:rPr lang="en-GB" sz="1100" b="1" i="0" dirty="0">
                <a:effectLst/>
              </a:rPr>
              <a:t>'harassment, alarm or distress</a:t>
            </a:r>
            <a:r>
              <a:rPr lang="en-GB" sz="1100" i="0" dirty="0">
                <a:effectLst/>
              </a:rPr>
              <a:t>' is not defined by the statute, therefore the words should be given their ordinary meaning; </a:t>
            </a:r>
          </a:p>
          <a:p>
            <a:r>
              <a:rPr lang="en-GB" sz="1100" b="1" i="0" dirty="0">
                <a:effectLst/>
              </a:rPr>
              <a:t>harassment</a:t>
            </a:r>
            <a:r>
              <a:rPr lang="en-GB" sz="1100" i="0" dirty="0">
                <a:effectLst/>
              </a:rPr>
              <a:t>, means to subject someone to constant and repeated physical and / or verbal persecution; </a:t>
            </a:r>
          </a:p>
          <a:p>
            <a:r>
              <a:rPr lang="en-GB" sz="1100" b="1" i="0" dirty="0">
                <a:effectLst/>
              </a:rPr>
              <a:t>alarm</a:t>
            </a:r>
            <a:r>
              <a:rPr lang="en-GB" sz="1100" i="0" dirty="0">
                <a:effectLst/>
              </a:rPr>
              <a:t>, means a frightened anticipation of danger and; </a:t>
            </a:r>
          </a:p>
          <a:p>
            <a:r>
              <a:rPr lang="en-GB" sz="1100" b="1" i="0" dirty="0">
                <a:effectLst/>
              </a:rPr>
              <a:t>distress</a:t>
            </a:r>
            <a:r>
              <a:rPr lang="en-GB" sz="1100" i="0" dirty="0">
                <a:effectLst/>
              </a:rPr>
              <a:t>, means to cause trouble, pain, anguish or hardship. </a:t>
            </a:r>
          </a:p>
          <a:p>
            <a:r>
              <a:rPr lang="en-GB" sz="1100" i="0" dirty="0">
                <a:effectLst/>
              </a:rPr>
              <a:t>These words should be seen in context with the term 'likely to be caused' may distress an old woman of 75 years may not distress a young man of 20 years. The conduct has to be seen in its full context. It has been held that the alarm caused to one person can be for the safety of someone else, and not necessarily for oneself.</a:t>
            </a:r>
          </a:p>
          <a:p>
            <a:endParaRPr lang="en-GB" altLang="en-US" sz="1100" b="1" baseline="0" dirty="0">
              <a:latin typeface="Arial" charset="0"/>
            </a:endParaRPr>
          </a:p>
          <a:p>
            <a:r>
              <a:rPr lang="en-GB" altLang="en-US" sz="1100" b="0" baseline="0" dirty="0">
                <a:latin typeface="Arial" charset="0"/>
              </a:rPr>
              <a:t>Anti social behaviour powers are broadly categorized as housing related and non housing related.</a:t>
            </a:r>
          </a:p>
          <a:p>
            <a:r>
              <a:rPr lang="en-GB" sz="1100" b="1" i="0" u="none" strike="noStrike" kern="1200" baseline="0" dirty="0">
                <a:solidFill>
                  <a:schemeClr val="tx1"/>
                </a:solidFill>
                <a:latin typeface="Arial" pitchFamily="34" charset="0"/>
                <a:ea typeface="ＭＳ Ｐゴシック" pitchFamily="-112" charset="-128"/>
                <a:cs typeface="ＭＳ Ｐゴシック" pitchFamily="-112" charset="-128"/>
              </a:rPr>
              <a:t>Non-housing related </a:t>
            </a:r>
            <a:r>
              <a:rPr lang="en-GB" altLang="en-US" sz="1100" b="1" dirty="0"/>
              <a:t>Anti-social behaviour </a:t>
            </a:r>
            <a:endParaRPr lang="en-GB" sz="1100" b="1" i="0" u="none" strike="noStrike" kern="1200" baseline="0" dirty="0">
              <a:solidFill>
                <a:schemeClr val="tx1"/>
              </a:solidFill>
              <a:latin typeface="Arial" pitchFamily="34" charset="0"/>
              <a:ea typeface="ＭＳ Ｐゴシック" pitchFamily="-112" charset="-128"/>
              <a:cs typeface="ＭＳ Ｐゴシック" pitchFamily="-112" charset="-128"/>
            </a:endParaRPr>
          </a:p>
          <a:p>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Anti-social behaviour in a non-housing related context is conduct that has caused, or is likely to cause, harassment, alarm or distress to any person. This will apply, for example, where the anti-social behaviour has occurred in a public place, such as a town or city centre, shopping mall, or local park, and where the behaviour does not affect the housing management functions of a social landlord or people in their homes. </a:t>
            </a:r>
          </a:p>
          <a:p>
            <a:r>
              <a:rPr lang="en-GB" sz="1100" b="1" i="0" u="none" strike="noStrike" kern="1200" baseline="0" dirty="0">
                <a:solidFill>
                  <a:schemeClr val="tx1"/>
                </a:solidFill>
                <a:latin typeface="Arial" pitchFamily="34" charset="0"/>
                <a:ea typeface="ＭＳ Ｐゴシック" pitchFamily="-112" charset="-128"/>
                <a:cs typeface="ＭＳ Ｐゴシック" pitchFamily="-112" charset="-128"/>
              </a:rPr>
              <a:t>Housing-related </a:t>
            </a:r>
            <a:r>
              <a:rPr lang="en-GB" altLang="en-US" sz="1100" b="1" dirty="0"/>
              <a:t>Anti-social behaviour </a:t>
            </a:r>
            <a:endParaRPr lang="en-GB" sz="1100" b="1" i="0" u="none" strike="noStrike" kern="1200" baseline="0" dirty="0">
              <a:solidFill>
                <a:schemeClr val="tx1"/>
              </a:solidFill>
              <a:latin typeface="Arial" pitchFamily="34" charset="0"/>
              <a:ea typeface="ＭＳ Ｐゴシック" pitchFamily="-112" charset="-128"/>
              <a:cs typeface="ＭＳ Ｐゴシック" pitchFamily="-112" charset="-128"/>
            </a:endParaRPr>
          </a:p>
          <a:p>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Anti-social behaviour in a housing context is where the conduct is capable of causing nuisance or annoyance to a person in relation to that person’s occupation of residential premises or the conduct is capable of causing housing-related nuisance or annoyance to any person. Only social landlords, local councils or the police will be able to apply for an injunction under these provisions in the legislation. In the case of social landlords only, “housing-related” means directly or indirectly relating to their housing management function. </a:t>
            </a:r>
          </a:p>
          <a:p>
            <a:endParaRPr lang="en-GB" dirty="0"/>
          </a:p>
        </p:txBody>
      </p:sp>
    </p:spTree>
    <p:extLst>
      <p:ext uri="{BB962C8B-B14F-4D97-AF65-F5344CB8AC3E}">
        <p14:creationId xmlns:p14="http://schemas.microsoft.com/office/powerpoint/2010/main" val="3162706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r>
              <a:rPr lang="en-GB" sz="1100" dirty="0"/>
              <a:t>Anti-social behaviour is a broad term used to describe the day-to-day incidents of crime, nuisance and disorder that make many people’s lives a misery – from  </a:t>
            </a:r>
          </a:p>
          <a:p>
            <a:pPr marL="287779" indent="-287779">
              <a:buFont typeface="Arial" panose="020B0604020202020204" pitchFamily="34" charset="0"/>
              <a:buChar char="•"/>
            </a:pPr>
            <a:r>
              <a:rPr lang="en-GB" sz="1100" dirty="0"/>
              <a:t>litter and vandalism, to</a:t>
            </a:r>
          </a:p>
          <a:p>
            <a:pPr marL="287779" indent="-287779">
              <a:buFont typeface="Arial" panose="020B0604020202020204" pitchFamily="34" charset="0"/>
              <a:buChar char="•"/>
            </a:pPr>
            <a:r>
              <a:rPr lang="en-GB" sz="1100" dirty="0"/>
              <a:t>public drunkenness or</a:t>
            </a:r>
          </a:p>
          <a:p>
            <a:pPr marL="287779" indent="-287779">
              <a:buFont typeface="Arial" panose="020B0604020202020204" pitchFamily="34" charset="0"/>
              <a:buChar char="•"/>
            </a:pPr>
            <a:r>
              <a:rPr lang="en-GB" sz="1100" dirty="0"/>
              <a:t>aggressive dogs, </a:t>
            </a:r>
          </a:p>
          <a:p>
            <a:pPr marL="287779" indent="-287779">
              <a:buFont typeface="Arial" panose="020B0604020202020204" pitchFamily="34" charset="0"/>
              <a:buChar char="•"/>
            </a:pPr>
            <a:r>
              <a:rPr lang="en-GB" sz="1100" dirty="0"/>
              <a:t>to noisy or abusive neighbours. </a:t>
            </a:r>
          </a:p>
          <a:p>
            <a:endParaRPr lang="en-GB" sz="1100" dirty="0"/>
          </a:p>
          <a:p>
            <a:r>
              <a:rPr lang="en-GB" sz="1100" dirty="0"/>
              <a:t>Such a wide range of behaviours means that responsibility for dealing with anti-social behaviour is shared between a number of agencies, particularly the Police, Local Authorities (or Councils) and Social Landlords (or Housing Associations).</a:t>
            </a:r>
          </a:p>
          <a:p>
            <a:endParaRPr lang="en-GB" sz="1100" dirty="0"/>
          </a:p>
          <a:p>
            <a:r>
              <a:rPr lang="en-GB" sz="1100" dirty="0"/>
              <a:t>Victims can feel helpless, bounced from one agency to another and then back again. In many cases, the behaviour is targeted against the most vulnerable in our society and even what is perceived as ‘low level’ anti-social behaviour, when targeted and persistent, can have devastating effects on a victim’s life.</a:t>
            </a:r>
          </a:p>
          <a:p>
            <a:endParaRPr lang="en-GB" sz="1100" dirty="0"/>
          </a:p>
          <a:p>
            <a:r>
              <a:rPr lang="en-GB" sz="1100" dirty="0"/>
              <a:t>The Anti-social Behaviour, Crime and Policing Act 2014 (enacted October 2014) replaced many of the provisions contained in the Crime and Disorder Act 1998 and the Anti-social Behaviour Act 2003.</a:t>
            </a:r>
          </a:p>
          <a:p>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The reforms introduced by parts 1-6 are designed to put victims at the heart of the response to anti-social behaviour, and give professionals the flexibility they need to deal with any given situation</a:t>
            </a:r>
          </a:p>
          <a:p>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Civil Injunction</a:t>
            </a:r>
          </a:p>
          <a:p>
            <a:r>
              <a:rPr lang="en-GB" sz="1100" kern="1200" dirty="0">
                <a:solidFill>
                  <a:schemeClr val="tx1"/>
                </a:solidFill>
                <a:effectLst/>
                <a:latin typeface="Arial" pitchFamily="34" charset="0"/>
                <a:ea typeface="ＭＳ Ｐゴシック" pitchFamily="-112" charset="-128"/>
                <a:cs typeface="ＭＳ Ｐゴシック" pitchFamily="-112" charset="-128"/>
              </a:rPr>
              <a:t>Criminal Behaviour Order (CBO)</a:t>
            </a:r>
          </a:p>
          <a:p>
            <a:r>
              <a:rPr lang="en-GB" sz="1100" kern="1200" dirty="0">
                <a:solidFill>
                  <a:schemeClr val="tx1"/>
                </a:solidFill>
                <a:effectLst/>
                <a:latin typeface="Arial" pitchFamily="34" charset="0"/>
                <a:ea typeface="ＭＳ Ｐゴシック" pitchFamily="-112" charset="-128"/>
                <a:cs typeface="ＭＳ Ｐゴシック" pitchFamily="-112" charset="-128"/>
              </a:rPr>
              <a:t>Community Protection Notice</a:t>
            </a:r>
            <a:endParaRPr lang="en-GB" sz="1100" kern="1200" dirty="0">
              <a:solidFill>
                <a:schemeClr val="tx1"/>
              </a:solidFill>
              <a:effectLst/>
              <a:latin typeface="Arial" pitchFamily="34" charset="0"/>
              <a:ea typeface="ＭＳ Ｐゴシック" pitchFamily="-112" charset="-128"/>
            </a:endParaRPr>
          </a:p>
          <a:p>
            <a:r>
              <a:rPr lang="en-GB" sz="1100" kern="1200" dirty="0">
                <a:solidFill>
                  <a:schemeClr val="tx1"/>
                </a:solidFill>
                <a:effectLst/>
                <a:latin typeface="Arial" pitchFamily="34" charset="0"/>
                <a:ea typeface="ＭＳ Ｐゴシック" pitchFamily="-112" charset="-128"/>
                <a:cs typeface="ＭＳ Ｐゴシック" pitchFamily="-112" charset="-128"/>
              </a:rPr>
              <a:t>Public Spaces Protection Order (PSPO)</a:t>
            </a:r>
          </a:p>
          <a:p>
            <a:r>
              <a:rPr lang="en-GB" sz="1100" kern="1200" dirty="0">
                <a:solidFill>
                  <a:schemeClr val="tx1"/>
                </a:solidFill>
                <a:effectLst/>
                <a:latin typeface="Arial" pitchFamily="34" charset="0"/>
                <a:ea typeface="ＭＳ Ｐゴシック" pitchFamily="-112" charset="-128"/>
                <a:cs typeface="ＭＳ Ｐゴシック" pitchFamily="-112" charset="-128"/>
              </a:rPr>
              <a:t>Closure Power</a:t>
            </a:r>
          </a:p>
          <a:p>
            <a:r>
              <a:rPr lang="en-GB" sz="1100" kern="1200" dirty="0">
                <a:solidFill>
                  <a:schemeClr val="tx1"/>
                </a:solidFill>
                <a:effectLst/>
                <a:latin typeface="Arial" pitchFamily="34" charset="0"/>
                <a:ea typeface="ＭＳ Ｐゴシック" pitchFamily="-112" charset="-128"/>
                <a:cs typeface="ＭＳ Ｐゴシック" pitchFamily="-112" charset="-128"/>
              </a:rPr>
              <a:t>Dispersal Power</a:t>
            </a:r>
            <a:endParaRPr lang="en-GB" sz="1100" kern="1200" dirty="0">
              <a:solidFill>
                <a:schemeClr val="tx1"/>
              </a:solidFill>
              <a:effectLst/>
              <a:latin typeface="Arial" pitchFamily="34" charset="0"/>
              <a:ea typeface="ＭＳ Ｐゴシック" pitchFamily="-112" charset="-128"/>
            </a:endParaRPr>
          </a:p>
          <a:p>
            <a:endParaRPr lang="en-GB" sz="1100" dirty="0"/>
          </a:p>
          <a:p>
            <a:endParaRPr lang="en-GB" dirty="0"/>
          </a:p>
        </p:txBody>
      </p:sp>
    </p:spTree>
    <p:extLst>
      <p:ext uri="{BB962C8B-B14F-4D97-AF65-F5344CB8AC3E}">
        <p14:creationId xmlns:p14="http://schemas.microsoft.com/office/powerpoint/2010/main" val="4284296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228600" indent="-228600">
              <a:buAutoNum type="arabicPeriod"/>
            </a:pPr>
            <a:r>
              <a:rPr lang="en-GB" altLang="en-US" sz="1100" b="1" u="sng" dirty="0">
                <a:latin typeface="Arial" charset="0"/>
              </a:rPr>
              <a:t>Misuse of Public Spaces</a:t>
            </a:r>
          </a:p>
          <a:p>
            <a:pPr marL="0" indent="0">
              <a:buNone/>
            </a:pPr>
            <a:r>
              <a:rPr lang="en-GB" altLang="en-US" sz="1100" b="1" dirty="0">
                <a:latin typeface="Arial" charset="0"/>
              </a:rPr>
              <a:t>Drugs</a:t>
            </a:r>
          </a:p>
          <a:p>
            <a:pPr marL="287779" indent="-287779">
              <a:buFont typeface="Arial" panose="020B0604020202020204" pitchFamily="34" charset="0"/>
              <a:buChar char="•"/>
            </a:pPr>
            <a:r>
              <a:rPr lang="en-GB" altLang="en-US" sz="1100" dirty="0">
                <a:latin typeface="Arial" charset="0"/>
              </a:rPr>
              <a:t>Taking drugs</a:t>
            </a:r>
          </a:p>
          <a:p>
            <a:pPr marL="287779" indent="-287779">
              <a:buFont typeface="Arial" panose="020B0604020202020204" pitchFamily="34" charset="0"/>
              <a:buChar char="•"/>
            </a:pPr>
            <a:r>
              <a:rPr lang="en-GB" altLang="en-US" sz="1100" dirty="0">
                <a:latin typeface="Arial" charset="0"/>
              </a:rPr>
              <a:t>Sniffing volatile substances</a:t>
            </a:r>
          </a:p>
          <a:p>
            <a:pPr marL="287779" indent="-287779">
              <a:buFont typeface="Arial" panose="020B0604020202020204" pitchFamily="34" charset="0"/>
              <a:buChar char="•"/>
            </a:pPr>
            <a:r>
              <a:rPr lang="en-GB" altLang="en-US" sz="1100" dirty="0">
                <a:latin typeface="Arial" charset="0"/>
              </a:rPr>
              <a:t>Discarding needles/drug paraphernalia</a:t>
            </a:r>
          </a:p>
          <a:p>
            <a:pPr marL="287779" indent="-287779">
              <a:buFont typeface="Arial" panose="020B0604020202020204" pitchFamily="34" charset="0"/>
              <a:buChar char="•"/>
            </a:pPr>
            <a:r>
              <a:rPr lang="en-GB" altLang="en-US" sz="1100" dirty="0">
                <a:latin typeface="Arial" charset="0"/>
              </a:rPr>
              <a:t>Crack houses</a:t>
            </a:r>
          </a:p>
          <a:p>
            <a:pPr marL="287779" indent="-287779">
              <a:buFont typeface="Arial" panose="020B0604020202020204" pitchFamily="34" charset="0"/>
              <a:buChar char="•"/>
            </a:pPr>
            <a:r>
              <a:rPr lang="en-GB" altLang="en-US" sz="1100" dirty="0">
                <a:latin typeface="Arial" charset="0"/>
              </a:rPr>
              <a:t>Presence of dealers or users</a:t>
            </a:r>
          </a:p>
          <a:p>
            <a:r>
              <a:rPr lang="en-GB" altLang="en-US" sz="1100" b="1" dirty="0">
                <a:latin typeface="Arial" charset="0"/>
              </a:rPr>
              <a:t>Street drinking/Begging</a:t>
            </a:r>
          </a:p>
          <a:p>
            <a:r>
              <a:rPr lang="en-GB" altLang="en-US" sz="1100" b="1" dirty="0">
                <a:latin typeface="Arial" charset="0"/>
              </a:rPr>
              <a:t>Prostitution/Kerb crawling</a:t>
            </a:r>
          </a:p>
          <a:p>
            <a:pPr marL="287779" indent="-287779">
              <a:buFont typeface="Arial" panose="020B0604020202020204" pitchFamily="34" charset="0"/>
              <a:buChar char="•"/>
            </a:pPr>
            <a:r>
              <a:rPr lang="en-GB" altLang="en-US" sz="1100" dirty="0">
                <a:latin typeface="Arial" charset="0"/>
              </a:rPr>
              <a:t>Soliciting</a:t>
            </a:r>
          </a:p>
          <a:p>
            <a:pPr marL="287779" indent="-287779">
              <a:buFont typeface="Arial" panose="020B0604020202020204" pitchFamily="34" charset="0"/>
              <a:buChar char="•"/>
            </a:pPr>
            <a:r>
              <a:rPr lang="en-GB" altLang="en-US" sz="1100" dirty="0">
                <a:latin typeface="Arial" charset="0"/>
              </a:rPr>
              <a:t>Cards in phone boxes</a:t>
            </a:r>
          </a:p>
          <a:p>
            <a:pPr marL="287779" indent="-287779">
              <a:buFont typeface="Arial" panose="020B0604020202020204" pitchFamily="34" charset="0"/>
              <a:buChar char="•"/>
            </a:pPr>
            <a:r>
              <a:rPr lang="en-GB" altLang="en-US" sz="1100" dirty="0">
                <a:latin typeface="Arial" charset="0"/>
              </a:rPr>
              <a:t>Discarded condoms</a:t>
            </a:r>
          </a:p>
          <a:p>
            <a:pPr marL="287779" indent="-287779">
              <a:buFont typeface="Arial" panose="020B0604020202020204" pitchFamily="34" charset="0"/>
              <a:buChar char="•"/>
            </a:pPr>
            <a:r>
              <a:rPr lang="en-GB" altLang="en-US" sz="1100" dirty="0">
                <a:latin typeface="Arial" charset="0"/>
              </a:rPr>
              <a:t>Loitering</a:t>
            </a:r>
          </a:p>
          <a:p>
            <a:pPr marL="287779" indent="-287779">
              <a:buFont typeface="Arial" panose="020B0604020202020204" pitchFamily="34" charset="0"/>
              <a:buChar char="•"/>
            </a:pPr>
            <a:r>
              <a:rPr lang="en-GB" altLang="en-US" sz="1100" dirty="0">
                <a:latin typeface="Arial" charset="0"/>
              </a:rPr>
              <a:t>Pestering residents</a:t>
            </a:r>
          </a:p>
          <a:p>
            <a:r>
              <a:rPr lang="en-GB" altLang="en-US" sz="1100" b="1" dirty="0">
                <a:latin typeface="Arial" charset="0"/>
              </a:rPr>
              <a:t>Sexual acts</a:t>
            </a:r>
          </a:p>
          <a:p>
            <a:pPr marL="287779" indent="-287779">
              <a:buFont typeface="Arial" panose="020B0604020202020204" pitchFamily="34" charset="0"/>
              <a:buChar char="•"/>
            </a:pPr>
            <a:r>
              <a:rPr lang="en-GB" altLang="en-US" sz="1100" dirty="0">
                <a:latin typeface="Arial" charset="0"/>
              </a:rPr>
              <a:t>Inappropriate sexual conduct</a:t>
            </a:r>
          </a:p>
          <a:p>
            <a:pPr marL="287779" indent="-287779">
              <a:buFont typeface="Arial" panose="020B0604020202020204" pitchFamily="34" charset="0"/>
              <a:buChar char="•"/>
            </a:pPr>
            <a:r>
              <a:rPr lang="en-GB" altLang="en-US" sz="1100" dirty="0">
                <a:latin typeface="Arial" charset="0"/>
              </a:rPr>
              <a:t>Indecent exposure</a:t>
            </a:r>
          </a:p>
          <a:p>
            <a:r>
              <a:rPr lang="en-GB" altLang="en-US" sz="1100" b="1" dirty="0">
                <a:latin typeface="Arial" charset="0"/>
              </a:rPr>
              <a:t>Vehicles </a:t>
            </a:r>
            <a:r>
              <a:rPr lang="en-GB" altLang="en-US" sz="1100" dirty="0">
                <a:latin typeface="Arial" charset="0"/>
              </a:rPr>
              <a:t>– parking, abandoned vehicles, off-road cycling, noise, racing cars, car repairs, cycling/skateboarding</a:t>
            </a:r>
            <a:endParaRPr lang="en-GB" altLang="en-US" sz="1100" b="1" dirty="0">
              <a:latin typeface="Arial" charset="0"/>
            </a:endParaRPr>
          </a:p>
          <a:p>
            <a:endParaRPr lang="en-GB" dirty="0"/>
          </a:p>
        </p:txBody>
      </p:sp>
    </p:spTree>
    <p:extLst>
      <p:ext uri="{BB962C8B-B14F-4D97-AF65-F5344CB8AC3E}">
        <p14:creationId xmlns:p14="http://schemas.microsoft.com/office/powerpoint/2010/main" val="4229423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r>
              <a:rPr lang="en-GB" altLang="en-US" sz="1100" b="1" u="sng" dirty="0">
                <a:latin typeface="Arial" charset="0"/>
              </a:rPr>
              <a:t>3. Acts directed towards people</a:t>
            </a:r>
          </a:p>
          <a:p>
            <a:r>
              <a:rPr lang="en-GB" altLang="en-US" sz="1100" b="1" dirty="0">
                <a:latin typeface="Arial" charset="0"/>
              </a:rPr>
              <a:t>Intimidation/ harassment</a:t>
            </a:r>
          </a:p>
          <a:p>
            <a:pPr marL="287779" indent="-287779">
              <a:buFont typeface="Arial" panose="020B0604020202020204" pitchFamily="34" charset="0"/>
              <a:buChar char="•"/>
            </a:pPr>
            <a:r>
              <a:rPr lang="en-GB" altLang="en-US" sz="1100" dirty="0">
                <a:latin typeface="Arial" charset="0"/>
              </a:rPr>
              <a:t>Groups or individuals making threats</a:t>
            </a:r>
          </a:p>
          <a:p>
            <a:pPr marL="287779" indent="-287779">
              <a:buFont typeface="Arial" panose="020B0604020202020204" pitchFamily="34" charset="0"/>
              <a:buChar char="•"/>
            </a:pPr>
            <a:r>
              <a:rPr lang="en-GB" altLang="en-US" sz="1100" dirty="0">
                <a:latin typeface="Arial" charset="0"/>
              </a:rPr>
              <a:t>Verbal abuse</a:t>
            </a:r>
          </a:p>
          <a:p>
            <a:pPr marL="287779" indent="-287779">
              <a:buFont typeface="Arial" panose="020B0604020202020204" pitchFamily="34" charset="0"/>
              <a:buChar char="•"/>
            </a:pPr>
            <a:r>
              <a:rPr lang="en-GB" altLang="en-US" sz="1100" dirty="0">
                <a:latin typeface="Arial" charset="0"/>
              </a:rPr>
              <a:t>Bullying</a:t>
            </a:r>
          </a:p>
          <a:p>
            <a:pPr marL="287779" indent="-287779">
              <a:buFont typeface="Arial" panose="020B0604020202020204" pitchFamily="34" charset="0"/>
              <a:buChar char="•"/>
            </a:pPr>
            <a:r>
              <a:rPr lang="en-GB" altLang="en-US" sz="1100" dirty="0">
                <a:latin typeface="Arial" charset="0"/>
              </a:rPr>
              <a:t>Following people</a:t>
            </a:r>
          </a:p>
          <a:p>
            <a:pPr marL="287779" indent="-287779">
              <a:buFont typeface="Arial" panose="020B0604020202020204" pitchFamily="34" charset="0"/>
              <a:buChar char="•"/>
            </a:pPr>
            <a:r>
              <a:rPr lang="en-GB" altLang="en-US" sz="1100" dirty="0">
                <a:latin typeface="Arial" charset="0"/>
              </a:rPr>
              <a:t>Pestering people</a:t>
            </a:r>
          </a:p>
          <a:p>
            <a:pPr marL="287779" indent="-287779">
              <a:buFont typeface="Arial" panose="020B0604020202020204" pitchFamily="34" charset="0"/>
              <a:buChar char="•"/>
            </a:pPr>
            <a:r>
              <a:rPr lang="en-GB" altLang="en-US" sz="1100" dirty="0">
                <a:latin typeface="Arial" charset="0"/>
              </a:rPr>
              <a:t>Voyeurism</a:t>
            </a:r>
          </a:p>
          <a:p>
            <a:pPr marL="287779" indent="-287779">
              <a:buFont typeface="Arial" panose="020B0604020202020204" pitchFamily="34" charset="0"/>
              <a:buChar char="•"/>
            </a:pPr>
            <a:r>
              <a:rPr lang="en-GB" altLang="en-US" sz="1100" dirty="0">
                <a:latin typeface="Arial" charset="0"/>
              </a:rPr>
              <a:t>Sending nasty/ offensive letters</a:t>
            </a:r>
          </a:p>
          <a:p>
            <a:pPr marL="287779" indent="-287779">
              <a:buFont typeface="Arial" panose="020B0604020202020204" pitchFamily="34" charset="0"/>
              <a:buChar char="•"/>
            </a:pPr>
            <a:r>
              <a:rPr lang="en-GB" altLang="en-US" sz="1100" dirty="0">
                <a:latin typeface="Arial" charset="0"/>
              </a:rPr>
              <a:t>Obscene/ nuisance phone calls</a:t>
            </a:r>
          </a:p>
          <a:p>
            <a:pPr marL="287779" indent="-287779">
              <a:buFont typeface="Arial" panose="020B0604020202020204" pitchFamily="34" charset="0"/>
              <a:buChar char="•"/>
            </a:pPr>
            <a:r>
              <a:rPr lang="en-GB" altLang="en-US" sz="1100" dirty="0">
                <a:latin typeface="Arial" charset="0"/>
              </a:rPr>
              <a:t>Menacing gestures</a:t>
            </a:r>
          </a:p>
          <a:p>
            <a:pPr marL="0" indent="0">
              <a:buFont typeface="Arial" panose="020B0604020202020204" pitchFamily="34" charset="0"/>
              <a:buNone/>
            </a:pPr>
            <a:endParaRPr lang="en-GB" altLang="en-US" sz="1100" dirty="0">
              <a:latin typeface="Arial" charset="0"/>
            </a:endParaRPr>
          </a:p>
          <a:p>
            <a:r>
              <a:rPr lang="en-GB" altLang="en-US" sz="1100" b="1" dirty="0">
                <a:latin typeface="Arial" charset="0"/>
              </a:rPr>
              <a:t>Intimidation/Harassment</a:t>
            </a:r>
          </a:p>
          <a:p>
            <a:r>
              <a:rPr lang="en-GB" altLang="en-US" sz="1100" b="1" dirty="0">
                <a:latin typeface="Arial" charset="0"/>
              </a:rPr>
              <a:t>Can be on the grounds of:</a:t>
            </a:r>
          </a:p>
          <a:p>
            <a:r>
              <a:rPr lang="en-GB" altLang="en-US" sz="1100" dirty="0">
                <a:latin typeface="Arial" charset="0"/>
              </a:rPr>
              <a:t>Race</a:t>
            </a:r>
          </a:p>
          <a:p>
            <a:r>
              <a:rPr lang="en-GB" altLang="en-US" sz="1100" dirty="0">
                <a:latin typeface="Arial" charset="0"/>
              </a:rPr>
              <a:t>Sexual Orientation</a:t>
            </a:r>
          </a:p>
          <a:p>
            <a:r>
              <a:rPr lang="en-GB" altLang="en-US" sz="1100" dirty="0">
                <a:latin typeface="Arial" charset="0"/>
              </a:rPr>
              <a:t>Gender</a:t>
            </a:r>
          </a:p>
          <a:p>
            <a:r>
              <a:rPr lang="en-GB" altLang="en-US" sz="1100" dirty="0">
                <a:latin typeface="Arial" charset="0"/>
              </a:rPr>
              <a:t>Religion</a:t>
            </a:r>
          </a:p>
          <a:p>
            <a:r>
              <a:rPr lang="en-GB" altLang="en-US" sz="1100" dirty="0">
                <a:latin typeface="Arial" charset="0"/>
              </a:rPr>
              <a:t>Disability</a:t>
            </a:r>
          </a:p>
          <a:p>
            <a:endParaRPr lang="en-GB" dirty="0"/>
          </a:p>
        </p:txBody>
      </p:sp>
    </p:spTree>
    <p:extLst>
      <p:ext uri="{BB962C8B-B14F-4D97-AF65-F5344CB8AC3E}">
        <p14:creationId xmlns:p14="http://schemas.microsoft.com/office/powerpoint/2010/main" val="3580758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QTS – How does ASB impact the community?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We looked at this in the Neighbourhood Policing module in respect of drug dealing – but the same community impact is evidence when it comes to persistent ASB.</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ASB incidents amount to Signal Crimes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•Continued fear of crime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•Vulnerability to repeat attack</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•Psychological trauma</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•Risk of ill-health</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•Sense of powerlessness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•Self exclusion by fear of going out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•Fear of attending court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•Fear of being targeted following giving statements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•Fear of becoming a repeat victim</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Possibly much worse?</a:t>
            </a:r>
          </a:p>
          <a:p>
            <a:endParaRPr lang="en-GB" dirty="0"/>
          </a:p>
        </p:txBody>
      </p:sp>
    </p:spTree>
    <p:extLst>
      <p:ext uri="{BB962C8B-B14F-4D97-AF65-F5344CB8AC3E}">
        <p14:creationId xmlns:p14="http://schemas.microsoft.com/office/powerpoint/2010/main" val="4040922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This is the SWP definition, but it follows national recommendations on RVAPs.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For the purpose of effective management of Anti-Social Behaviour it is important to identify repeat and vulnerable victims.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Individuals identified as ‘vulnerable’ through the risk assessment process will receive an enhanced level of response to their call</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Anti-Social Behaviour occurrences will not be finalised until the victim has been notified.</a:t>
            </a:r>
          </a:p>
          <a:p>
            <a:endParaRPr lang="en-GB" dirty="0"/>
          </a:p>
        </p:txBody>
      </p:sp>
    </p:spTree>
    <p:extLst>
      <p:ext uri="{BB962C8B-B14F-4D97-AF65-F5344CB8AC3E}">
        <p14:creationId xmlns:p14="http://schemas.microsoft.com/office/powerpoint/2010/main" val="3643158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For the purpose of effective management of Anti-Social Behaviour it is important to identify repeat and vulnerable victims.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Individuals identified as ‘vulnerable’ through the risk assessment process will receive an enhanced level of response to their call</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Anti-Social Behaviour occurrences will not be finalised until the victim has been notified.</a:t>
            </a:r>
          </a:p>
          <a:p>
            <a:endParaRPr lang="en-GB" dirty="0"/>
          </a:p>
        </p:txBody>
      </p:sp>
    </p:spTree>
    <p:extLst>
      <p:ext uri="{BB962C8B-B14F-4D97-AF65-F5344CB8AC3E}">
        <p14:creationId xmlns:p14="http://schemas.microsoft.com/office/powerpoint/2010/main" val="9530941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QTS – Why is it important to address the needs of victims &amp; witnesses?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Leads to more satisfaction when </a:t>
            </a:r>
            <a:r>
              <a:rPr kumimoji="0" lang="en-GB"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community</a:t>
            </a: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is involved in creating solutions to problems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Assists victims and witnesses to access help and assistance over and above what the police can provide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Offences are dealt with in a more appropriate manner when listening to what the victim/witness needs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Leads to more scrutiny/accountability of police and partners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Allays any unreasonable fears the victim may have in terms of personal vulnerability and repeat attacks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•Reassures witnesses of their personal safety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Helps explain the processes to both witnesses and victims should the matter come to court along with any compensation claim that could be made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Safety and security advice (Crime Prevention)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Maintain public safety and confidence and the police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Leads to more crime/ASB being reported to police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Leads to more community intelligence being reported to police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Helps identify signal crimes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Leads to narrowing the ‘reassurance gap’</a:t>
            </a:r>
          </a:p>
          <a:p>
            <a:endParaRPr lang="en-GB" dirty="0"/>
          </a:p>
        </p:txBody>
      </p:sp>
    </p:spTree>
    <p:extLst>
      <p:ext uri="{BB962C8B-B14F-4D97-AF65-F5344CB8AC3E}">
        <p14:creationId xmlns:p14="http://schemas.microsoft.com/office/powerpoint/2010/main" val="14763051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Prior to revealing slide, pose the question: </a:t>
            </a:r>
          </a:p>
          <a:p>
            <a:pPr marL="0" marR="0" lvl="0" indent="0" algn="l" defTabSz="914400" rtl="0" eaLnBrk="1" fontAlgn="base" latinLnBrk="0" hangingPunct="1">
              <a:lnSpc>
                <a:spcPct val="100000"/>
              </a:lnSpc>
              <a:spcBef>
                <a:spcPct val="0"/>
              </a:spcBef>
              <a:spcAft>
                <a:spcPct val="0"/>
              </a:spcAft>
              <a:buClrTx/>
              <a:buSzTx/>
              <a:buFontTx/>
              <a:buChar char="•"/>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QTS – What is meant by the term vulnerability and what factors would you consider may identify vulnerability?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Facilitate answers from group and ensure the following is addressed:</a:t>
            </a:r>
          </a:p>
          <a:p>
            <a:pPr marL="0" marR="0" lvl="0" indent="0" algn="l" defTabSz="914400" rtl="0" eaLnBrk="1" fontAlgn="base" latinLnBrk="0" hangingPunct="1">
              <a:lnSpc>
                <a:spcPct val="100000"/>
              </a:lnSpc>
              <a:spcBef>
                <a:spcPct val="0"/>
              </a:spcBef>
              <a:spcAft>
                <a:spcPct val="0"/>
              </a:spcAft>
              <a:buClrTx/>
              <a:buSzTx/>
              <a:buFontTx/>
              <a:buChar char="•"/>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SWP itself may also be open to vulnerability in that any poor performance on our part may have adverse affects on the confidence of the public in our ability to provide a reliable and professional service.</a:t>
            </a:r>
          </a:p>
          <a:p>
            <a:pPr marL="0" marR="0" lvl="0" indent="0" algn="l" defTabSz="914400" rtl="0" eaLnBrk="1" fontAlgn="base" latinLnBrk="0" hangingPunct="1">
              <a:lnSpc>
                <a:spcPct val="100000"/>
              </a:lnSpc>
              <a:spcBef>
                <a:spcPct val="0"/>
              </a:spcBef>
              <a:spcAft>
                <a:spcPct val="0"/>
              </a:spcAft>
              <a:buClrTx/>
              <a:buSzTx/>
              <a:buFontTx/>
              <a:buChar char="•"/>
              <a:tabLst/>
              <a:defRPr/>
            </a:pPr>
            <a:endParaRPr kumimoji="0" lang="en-US"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Impact Factors – suggested considerations</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Information provided by the informant that suggests vulnerability</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Physical or Mental impairment whether short term or long term</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Behavioral or language barriers</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Consideration due to age</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Mental Health Condition</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Learning difficulties</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Is in a highly emotional upset and distressed state</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Victim of Domestic Violence</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Victim of Hate Crime</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Repeat </a:t>
            </a:r>
            <a:r>
              <a:rPr kumimoji="0" lang="en-US" altLang="en-US" sz="11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Vicitm</a:t>
            </a: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This list is not definitive</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rPr>
              <a:t>MUST cover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Section 12 of the Domestic Violence, Crime and Victims Act 2004 (DVCVA 2004) came into force on 30 September 2009, amending section 5 of the Protection from Harassment Act 1997 (PHA 1997). Section 5 of the PHA 1997 previously permitted a criminal court to make a restraining order only when sentencing or otherwise dealing with a defendant convicted of an offence of harassment (contrary to section 2 PHA 1997) or an offence of putting someone in fear of violence (contrary to section 4 PHA 1997). Its amendment enables the court to impose a restraining order in a much wider range of circumstances.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Restraining orders are distinct from Criminal Behaviour Orders (CBOs) on conviction (section 1C of the Crime and Disorder Act 1998) in a number of ways. Restraining orders: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are used in domestic situations whereas CBOs on conviction relate to persons not of the same household;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are to protect named persons whereas CBOs on conviction are used to protect unnamed persons in any place in England and Wales; and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can be made on conviction and acquittal. CBOs on conviction cannot be made on acquittal. </a:t>
            </a:r>
          </a:p>
          <a:p>
            <a:endParaRPr lang="en-GB" dirty="0"/>
          </a:p>
        </p:txBody>
      </p:sp>
    </p:spTree>
    <p:extLst>
      <p:ext uri="{BB962C8B-B14F-4D97-AF65-F5344CB8AC3E}">
        <p14:creationId xmlns:p14="http://schemas.microsoft.com/office/powerpoint/2010/main" val="574819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Trainer to state that these questions are posed to the victim by PSC when the initial call is made.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Trainer to emphasise that it would be beneficial for attending officers to ask the questions at scene to ensure that the individuals vulnerabilities and/or differences are highlighted.</a:t>
            </a:r>
          </a:p>
          <a:p>
            <a:endParaRPr lang="en-GB" dirty="0"/>
          </a:p>
        </p:txBody>
      </p:sp>
    </p:spTree>
    <p:extLst>
      <p:ext uri="{BB962C8B-B14F-4D97-AF65-F5344CB8AC3E}">
        <p14:creationId xmlns:p14="http://schemas.microsoft.com/office/powerpoint/2010/main" val="14502000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r>
              <a:rPr lang="en-GB" b="1" dirty="0"/>
              <a:t>SWP ONLY </a:t>
            </a:r>
          </a:p>
        </p:txBody>
      </p:sp>
    </p:spTree>
    <p:extLst>
      <p:ext uri="{BB962C8B-B14F-4D97-AF65-F5344CB8AC3E}">
        <p14:creationId xmlns:p14="http://schemas.microsoft.com/office/powerpoint/2010/main" val="988660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Following the video clip</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QTS – what opportunities were missed to provide support?</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11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QTS – How can vulnerable/ repeat victims be identified to prevent this type of incident from occurring again?</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bodies of Fiona Pilkington, 38, and her daughter </a:t>
            </a:r>
            <a:r>
              <a:rPr kumimoji="0" lang="en-GB" sz="11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Francecca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Hardwick, 18, were found in a burnt-out car in a lay-by on the A47 near Earl Shilton in Leicestershire on 23 October 2007. An inquest into their deaths in September 2009 concluded Fiona committed suicide and unlawfully killed her daughter. </a:t>
            </a: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Fiona and her disabled daughter - </a:t>
            </a:r>
            <a:r>
              <a:rPr kumimoji="0" lang="en-GB" altLang="en-US" sz="11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Francecca</a:t>
            </a: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Hardwick, who was 18 but had a mental age of about 4 lived with her son Anthony, who was 15 when they died.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rPr>
              <a:t>‘A mother died alongside her mentally disabled daughter in a blazing car after suffering nearly ten years of abuse from yobs’</a:t>
            </a:r>
            <a:b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rPr>
            </a:br>
            <a:b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rPr>
            </a:b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rPr>
              <a:t>Fiona Pilkington, 38, made 21 calls to police in a bid to stop the gang abusing her daughter </a:t>
            </a:r>
            <a:r>
              <a:rPr kumimoji="0" lang="en-GB" sz="1100" b="0" i="0" u="none" strike="noStrike" kern="1200" cap="none" spc="0" normalizeH="0" baseline="0" noProof="0" dirty="0" err="1">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rPr>
              <a:t>Francecca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rPr>
              <a:t> Hardwick, but they failed to act. She had even written to her local MP. On the day of her death she called police to complain of children trampling her garden hedge but was told to ignore them. The youths would also urinate in the garden and throw stones and eggs at the house. The council imposed a 300-yard exclusion zone for the youths around the family's house but that had failed to enforce it. Nobody was doing anything to help her, not the police, the council or the Neighbourhood Watch were doing anything.</a:t>
            </a:r>
            <a:b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rPr>
            </a:br>
            <a:b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itchFamily="-112" charset="-128"/>
                <a:cs typeface="Arial" panose="020B0604020202020204" pitchFamily="34" charset="0"/>
              </a:rPr>
            </a:br>
            <a:r>
              <a:rPr kumimoji="0" lang="en-GB" altLang="en-US" sz="11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some point the entire family was subject to ASB and bullying – but the police never put the pieces together – they treated all incidents separately – there was no application of any of the processes such as NDM, NIM, Problem Analysis Triangle.</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11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incident was the one that prompted </a:t>
            </a:r>
            <a:r>
              <a:rPr kumimoji="0" lang="en-GB" altLang="en-US" sz="11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significant change </a:t>
            </a: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 how the police deal with ASB and in particular repeat and vulnerable victims.</a:t>
            </a:r>
            <a:endParaRPr kumimoji="0" lang="en-GB" altLang="en-US" sz="11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a:lnSpc>
                <a:spcPct val="100000"/>
              </a:lnSpc>
            </a:pPr>
            <a:endParaRPr lang="en-GB" sz="110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kern="1200" dirty="0">
                <a:solidFill>
                  <a:schemeClr val="tx1"/>
                </a:solidFill>
                <a:effectLst/>
                <a:latin typeface="Arial" pitchFamily="34" charset="0"/>
                <a:ea typeface="ＭＳ Ｐゴシック" pitchFamily="-112" charset="-128"/>
                <a:cs typeface="ＭＳ Ｐゴシック" pitchFamily="-112" charset="-128"/>
              </a:rPr>
              <a:t>Consider where opportunities were missed to provide support and how vulnerable/repeat victims could be identified to prevent this type of incident from occurring again. – Discuss </a:t>
            </a:r>
          </a:p>
          <a:p>
            <a:endParaRPr lang="en-GB" dirty="0"/>
          </a:p>
        </p:txBody>
      </p:sp>
    </p:spTree>
    <p:extLst>
      <p:ext uri="{BB962C8B-B14F-4D97-AF65-F5344CB8AC3E}">
        <p14:creationId xmlns:p14="http://schemas.microsoft.com/office/powerpoint/2010/main" val="20590806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Under the previous Acts, there was an onus on the police and partners to work together to deal with ASB – this is simply reinforced in the 2014 Act, but there are clearer guidelines as to who should do what – the main partners under this legislation are:</a:t>
            </a:r>
          </a:p>
          <a:p>
            <a:pPr marL="287779" marR="0" lvl="0" indent="-287779"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Police</a:t>
            </a:r>
          </a:p>
          <a:p>
            <a:pPr marL="287779" marR="0" lvl="0" indent="-287779"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Local Authorities (or Councils)</a:t>
            </a:r>
          </a:p>
          <a:p>
            <a:pPr marL="287779" marR="0" lvl="0" indent="-287779"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Registered Social Landlords (or Housing Associations)</a:t>
            </a:r>
          </a:p>
          <a:p>
            <a:pPr marL="287779" marR="0" lvl="0" indent="-287779"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The Criminal Justice System (CPS and Courts)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Failure to deal with ASB has a major impact on the way that people perceive the service provided by the police service.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This is true whether the behaviour complained about is actually the responsibility of the police or one of the other partners.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The key to success is working together because frankly, the main perpetrators of ASB tend to be those who are of interest to the police in one way or another.</a:t>
            </a:r>
          </a:p>
          <a:p>
            <a:endParaRPr lang="en-GB" dirty="0"/>
          </a:p>
        </p:txBody>
      </p:sp>
    </p:spTree>
    <p:extLst>
      <p:ext uri="{BB962C8B-B14F-4D97-AF65-F5344CB8AC3E}">
        <p14:creationId xmlns:p14="http://schemas.microsoft.com/office/powerpoint/2010/main" val="24174706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QTS – What is a community trigger?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The Anti-social Behaviour, Crime and Policing Act 2014 includes two new measures which are designed to give victims and communities a say in the way anti-social behaviour is dealt with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endParaRPr>
          </a:p>
          <a:p>
            <a:pPr>
              <a:lnSpc>
                <a:spcPct val="100000"/>
              </a:lnSpc>
            </a:pPr>
            <a:r>
              <a:rPr lang="en-GB" sz="1100" b="1" i="0" u="none" strike="noStrike" kern="1200" baseline="0" dirty="0">
                <a:solidFill>
                  <a:schemeClr val="tx1"/>
                </a:solidFill>
                <a:latin typeface="Arial" pitchFamily="34" charset="0"/>
                <a:ea typeface="ＭＳ Ｐゴシック" pitchFamily="-112" charset="-128"/>
                <a:cs typeface="ＭＳ Ｐゴシック" pitchFamily="-112" charset="-128"/>
              </a:rPr>
              <a:t>The Community Trigger</a:t>
            </a: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 gives victims the ability to demand action, starting with a review of their case, where the locally defined threshold is met.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They will determine whether a certain threshold has been reached, which is usually 3 complaints over a six month period. The persistence and harm caused by the ASB will also be taken into account</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Agencies inform the victim if the threshold has been met, and if it has not, a case review will take place with a problem solving approach.  If an action plan is required it will be discussed wit the victim and a timeline for action will be agreed.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Gives victims and communities the right to request a review of their case and bring agencies together to take a joined up, problem-solving approach to find a solution.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 </a:t>
            </a:r>
          </a:p>
          <a:p>
            <a:endParaRPr lang="en-GB" dirty="0"/>
          </a:p>
        </p:txBody>
      </p:sp>
    </p:spTree>
    <p:extLst>
      <p:ext uri="{BB962C8B-B14F-4D97-AF65-F5344CB8AC3E}">
        <p14:creationId xmlns:p14="http://schemas.microsoft.com/office/powerpoint/2010/main" val="1393308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QTS – What is a community remedy?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The Community Remedy</a:t>
            </a: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 gives victims a say in the out-of-court punishment of perpetrators for low-level crime and anti-social behaviour.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The Community Remedy document is a list of actions which may be chosen by the victim for the perpetrator to undertake in consequence of their behaviour or offending.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Some examples of community resolutions are: cleaning of graffiti, repairing damage, written apology, ABC contract, mediation, payment, unpaid work etc.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To invoke a Community Remedy there will need to be: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Evidence indicating that there person has committed an offence or ASB that would warrant the use of a caution or court proceedings or civil injunction</a:t>
            </a: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An admission from the perpetrator of the behaviour of the offence and agreement to participate in the community remedy</a:t>
            </a: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If the perpetrator fails to comply a youth or conditional caution /court proceedings can commence</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A </a:t>
            </a:r>
            <a:r>
              <a:rPr kumimoji="0" lang="en-GB"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community resolution </a:t>
            </a: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can only be agreed when an officer has obtained details about both the offence and the offender. The officer consults with the victim of the crime to reach a fair decision, in most cases endorsing the victim’s wishes, and, if the offender agrees to comply, the matter is regarded as resolved. If the resolution is not fulfilled by the offender the case goes to court.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Examples of community resolutions: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endParaRP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An officer advises an offender to stop Anti-social behaviour and outlines the implications of committing further offences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An offender agrees to give a formal apology to the victim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An offender agreeing to provide compensation to the victim </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cs typeface="ＭＳ Ｐゴシック" pitchFamily="-112" charset="-128"/>
              </a:rPr>
              <a:t>An offender undertakes to repair damage caused by a crime. </a:t>
            </a:r>
          </a:p>
          <a:p>
            <a:endParaRPr lang="en-GB" dirty="0"/>
          </a:p>
        </p:txBody>
      </p:sp>
    </p:spTree>
    <p:extLst>
      <p:ext uri="{BB962C8B-B14F-4D97-AF65-F5344CB8AC3E}">
        <p14:creationId xmlns:p14="http://schemas.microsoft.com/office/powerpoint/2010/main" val="42592614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QTS – what are the powers available to deal with ASB?</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Early and informal interventions - also known as </a:t>
            </a:r>
            <a:r>
              <a:rPr kumimoji="0" lang="en-GB" altLang="en-US" sz="1100" b="1" i="0" u="sng" strike="noStrike" kern="1200" cap="none" spc="0" normalizeH="0" baseline="0" noProof="0" dirty="0">
                <a:ln>
                  <a:noFill/>
                </a:ln>
                <a:solidFill>
                  <a:srgbClr val="000000"/>
                </a:solidFill>
                <a:effectLst/>
                <a:uLnTx/>
                <a:uFillTx/>
                <a:latin typeface="Arial" pitchFamily="34" charset="0"/>
                <a:ea typeface="ＭＳ Ｐゴシック" pitchFamily="-112" charset="-128"/>
              </a:rPr>
              <a:t>supportive</a:t>
            </a:r>
            <a:r>
              <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interventions.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Early and informal interventions can establish clear standards of behaviour and reinforce the message that anti-social behaviour will not be tolerated. In many cases, awareness of the impact of their behaviour on victims, and the threat of more formal enforcement tools, can be a sufficient incentive for an individual to change their behaviour.</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The problem with previous ASB legislation was that there were few options other than applying for a full-blown ASBO, which often meant they were issued for low-level behaviour and were overturned by higher courts.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The emphasis with the new legislation is to deal with incidents, where possible, with a proportionate response at the lowest possible level. Issues should only go to court where the behaviour is so unacceptable that there is no other way of dealing with it.</a:t>
            </a:r>
          </a:p>
          <a:p>
            <a:pPr>
              <a:lnSpc>
                <a:spcPct val="100000"/>
              </a:lnSpc>
            </a:pPr>
            <a:endPar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Verbal warnings: </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In deciding to use a verbal warning, the officer should still consider the evidence. For instance, the officer should have reason to believe that the anti-social behaviour has occurred, or is likely to occur, and that the individual’s behaviour could be considered to be unreasonable. In issuing a verbal warning, the police, council or housing officer should make clear to the individual what behaviour is causing the issue and what effect this is having on the victim or community and the consequences of non-compliance are explained clearly. </a:t>
            </a:r>
          </a:p>
          <a:p>
            <a:pPr>
              <a:lnSpc>
                <a:spcPct val="100000"/>
              </a:lnSpc>
            </a:pPr>
            <a:endParaRPr lang="en-GB" sz="1100" b="1" i="0" u="none" strike="noStrike" kern="1200" baseline="0" dirty="0">
              <a:solidFill>
                <a:schemeClr val="tx1"/>
              </a:solidFill>
              <a:latin typeface="Arial" pitchFamily="34" charset="0"/>
              <a:ea typeface="ＭＳ Ｐゴシック" pitchFamily="-112" charset="-128"/>
            </a:endParaRPr>
          </a:p>
          <a:p>
            <a:pPr rtl="0"/>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Written warnings: </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As with a verbal warning, a written warning should contain specifics about what behaviour has occurred and why this is not acceptable, including the impact on any victims or local community. Local agencies should alert each other that the warning has been given so that it can be effectively monitored.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Each agency needs to ensure that it keeps a record of any verbal or written warning given so that it may be used as evidence in court proceedings if required.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Local agencies may wish to consider what level of detail they go into at this stage regarding the consequences of further anti-social behaviour and more serious sanctions – for instance, an Acceptable Behaviour Contract, court proceedings for a civil injunction or even criminal proceedings if the behaviour escalates. </a:t>
            </a:r>
          </a:p>
          <a:p>
            <a:pPr marL="0" indent="0" eaLnBrk="1" hangingPunct="1">
              <a:lnSpc>
                <a:spcPct val="100000"/>
              </a:lnSpc>
              <a:buFontTx/>
              <a:buNone/>
            </a:pPr>
            <a:endParaRPr lang="en-GB" altLang="en-US" sz="1100" b="0" baseline="0" dirty="0">
              <a:latin typeface="Arial" charset="0"/>
            </a:endParaRPr>
          </a:p>
          <a:p>
            <a:pPr rtl="0"/>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Acceptable behaviour contract </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 Acceptable behaviour contracts (ABCs), sometimes called acceptable behaviour agreements, can be an effective way of dealing with anti-social individuals, especially where there are a number of problem behaviours. They can also be very effective at dealing with young people early, to nip problem behaviours in the bud before they escalate.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ABCs are a written agreement between a perpetrator of anti-social behaviour and the agency or agencies acting locally to prevent that behaviour. The terms of an ABC can be discussed with the perpetrator before they are drafted and signed to encourage compliance. However, there is no formal sanction associated with refusing to sign an ABC, so if an individual does not wish to sign, they cannot be forced to do so. However, refusal to sign an ABC may persuade a court that only a civil injunction or a criminal behaviour order will prevent the anti-social behaviour.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While there are no formal sanctions associated with breaching the conditions of an ABC, agencies should consider further steps if the individual does not change their behaviour. Potential further action should be made clear in the ABC so that the perpetrator is aware of the consequences of failing to comply. In the case of graffiti, for example, this could be the issue of a community protection notice or an application for a civil injunction.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In cases where court proceedings are subsequently deemed necessary, the work undertaken as part of drafting an ABC can form part of the evidence pack. For instance, any discussion with victims and communities to assess the impact of the behaviour could form the basis of a community impact statement for the court.</a:t>
            </a:r>
          </a:p>
          <a:p>
            <a:pPr eaLnBrk="1" hangingPunct="1">
              <a:lnSpc>
                <a:spcPct val="100000"/>
              </a:lnSpc>
            </a:pPr>
            <a:endParaRPr lang="en-GB" altLang="en-US" sz="1100" baseline="0" dirty="0">
              <a:latin typeface="Arial" charset="0"/>
            </a:endParaRPr>
          </a:p>
          <a:p>
            <a:pPr rtl="0"/>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Parenting contract </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 Where informal interventions are used against under 18s, the parents or guardians of the young person should be contacted in advance of the decision to take action. In many cases, the parents or guardians can play an important role in ensuring the individual changes their behaviour. While there are formal routes such as parenting orders, at this stage it may be appropriate to include a role for the parent in an ABC. In addition, if the behaviour of the parent is part of the issue (either because they are a bad influence on the child or fail to provide suitable supervision) agencies could consider a parenting contract. These are similar to an ABC but are signed by the parent or guardian. They could also be considered where the child in question is under 10 and so other interventions are not appropriate for the perpetrator themselves.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With a potentially troubled family, agencies should consider discussing the matter with other bodies with an interest – for instance the local youth offending team, social services and school to assess the scale of the problem. Family intervention programmes and the local Troubled Families Unit should also be contacted where appropriate to discuss potential interventions. </a:t>
            </a:r>
          </a:p>
          <a:p>
            <a:pPr eaLnBrk="1" hangingPunct="1">
              <a:lnSpc>
                <a:spcPct val="100000"/>
              </a:lnSpc>
            </a:pPr>
            <a:endParaRPr lang="en-GB" altLang="en-US" sz="1100" baseline="0" dirty="0">
              <a:latin typeface="Arial" charset="0"/>
            </a:endParaRPr>
          </a:p>
          <a:p>
            <a:pPr rtl="0"/>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Mediation</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 In many cases of anti-social behaviour, mediation can be an effective tool, solving the issue by bringing all parties to the table. This can be very effective in neighbour disputes, family conflicts, lifestyle differences such as noise nuisance complaints and similar situations where it can sometimes be difficult to identify the victim and the perpetrator.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Mediation does not work if it is forced on those involved. All parties must be willing to come to the table and discuss their issues and agencies should consider whether mediation is appropriate, who should attend and set clear ground rules for participation.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It is not for the mediator to establish a solution to the issue as, in most cases, they will have already tried this with each party unsuccessfully. For mediation to deliver long-term solutions, those in dispute should agree a solution. The mediator should facilitate this conversation and ensure all parties adhere to the ground rules. They can also draw up an agreement if required for all parties to sign to formalise what has been agreed. </a:t>
            </a:r>
          </a:p>
          <a:p>
            <a:pPr eaLnBrk="1" hangingPunct="1">
              <a:lnSpc>
                <a:spcPct val="100000"/>
              </a:lnSpc>
            </a:pPr>
            <a:endParaRPr lang="en-GB" altLang="en-US" sz="1100" b="0" baseline="0" dirty="0">
              <a:latin typeface="Arial" charset="0"/>
            </a:endParaRPr>
          </a:p>
          <a:p>
            <a:pPr rtl="0"/>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Support &amp; Counselling </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 In many cases, there are underlying causes of the anti-social behaviour. The new powers allow professionals to actively deal with these through the use of positive requirements. However, there is no need to wait until formal court action before offering help.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Substance misuse or alcohol dependency can drive anti-social behaviour and low-level crime, and support can have a positive impact. Catching someone before they fall into a criminal way of life by supporting them to escape addiction can save thousands of pounds in enforcement action over a person’s lifetime.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The Troubled Families Programme has already identified many of the issues faced by young people (https://www.gov.uk/government/policies/helping-troubled-families-turn-their-lives-around). The young person being dealt with may already be known by the Troubled Families Unit, but if not, it may be useful to discuss the issues with local experts to see whether there is a wider support programme that can be put in place. </a:t>
            </a:r>
            <a:endPar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endParaRPr>
          </a:p>
          <a:p>
            <a:pPr eaLnBrk="1" hangingPunct="1">
              <a:lnSpc>
                <a:spcPct val="100000"/>
              </a:lnSpc>
            </a:pPr>
            <a:endParaRPr lang="en-GB" altLang="en-US" sz="1100" b="0" baseline="0" dirty="0">
              <a:latin typeface="Arial"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Community resolution </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is the nationally recognised term for the resolution of a less serious offence or anti-social behaviour, through informal agreement between the parties involved as opposed to progression through the criminal justice process. A community resolution may be used with both youth and adult perpetrators. It enables the police to deal more proportionately with lower level crime and anti-social behaviour in a timely and transparent manner that takes into account the needs of the victim, perpetrator and wider community, outside the formal criminal justice system. </a:t>
            </a:r>
          </a:p>
          <a:p>
            <a:pPr eaLnBrk="1" hangingPunct="1">
              <a:lnSpc>
                <a:spcPct val="100000"/>
              </a:lnSpc>
            </a:pPr>
            <a:endParaRPr lang="en-GB" altLang="en-US" sz="1100" b="0" baseline="0" dirty="0">
              <a:latin typeface="Arial" charset="0"/>
            </a:endParaRPr>
          </a:p>
          <a:p>
            <a:pPr rtl="0"/>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Community Protection Notice (CPN) </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 To stop a person aged 16 or over, business or organisation committing anti-social behaviour which spoils the community’s quality of life.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Is designed to stop ASB by an individual aged over 16 years and also by businesses and organisations. The ASB would need to have a detrimental effect on the quality of life for people in the locality and be unreasonable and persistent.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Who can issue a CPN? - Local Authority, Social Landlords and the police (including PCSOs).</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Decisions on whether behaviour is persistent should be taken on a case by case basis by issuing officers. Where an individual is storing rubbish in their garden for many months, proving persistence may be simple, but there may be cases where behaviour is continuing over a very short time period. A written warning must be given first, stating the behaviour and the consequences if it continues. </a:t>
            </a:r>
          </a:p>
          <a:p>
            <a:pPr rtl="0"/>
            <a:endPar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Breaching a CPN is a criminal offence  which may include the issue of a FPN of £100 on the spot fine, If the offender is found guilty at court, the court can impose  remedial action for example to clear up rubbish from their front garden and items used to cause the ASB may be sized (e.g. spray painting equipment)</a:t>
            </a:r>
          </a:p>
          <a:p>
            <a:pPr eaLnBrk="1" hangingPunct="1">
              <a:lnSpc>
                <a:spcPct val="100000"/>
              </a:lnSpc>
            </a:pPr>
            <a:endParaRPr lang="en-GB" altLang="en-US" sz="1100" b="0" baseline="0" dirty="0">
              <a:latin typeface="Arial" charset="0"/>
            </a:endParaRPr>
          </a:p>
          <a:p>
            <a:pPr rtl="0"/>
            <a:r>
              <a:rPr lang="en-GB" sz="1600" b="1" i="0" u="none" strike="noStrike" kern="1200" baseline="0" dirty="0">
                <a:solidFill>
                  <a:schemeClr val="tx1"/>
                </a:solidFill>
                <a:latin typeface="Arial" pitchFamily="34" charset="0"/>
                <a:ea typeface="ＭＳ Ｐゴシック" pitchFamily="-112" charset="-128"/>
                <a:cs typeface="ＭＳ Ｐゴシック" pitchFamily="-112" charset="-128"/>
              </a:rPr>
              <a:t>Civil Injunction – </a:t>
            </a:r>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The injunction under Part 1 of the Anti-social Behaviour, Crime and Policing Act 2014 is a civil power which can be applied for to deal with anti-social individuals. The injunction can offer fast and effective protection for victims and communities and set a clear standard of behaviour for perpetrators, stopping the person’s behaviour from escalating.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Although the injunction is a civil power, it is still a formal sanction and many professionals will want to consider informal approaches before resorting to court action, especially in the case of under 18s. However, where informal approaches have not worked or professionals decide that a formal response is needed more quickly, they should be free to do so. </a:t>
            </a:r>
          </a:p>
          <a:p>
            <a:pPr rtl="0"/>
            <a:endPar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Can be used at an early stage to prevent individuals engaging in ASB before there is an escalation. They are used in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Non housing related ASB in which behaviour has caused harassment alarm or distress</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Housing related ASB in which conduct is capable of causing nuisance and annoyance</a:t>
            </a:r>
          </a:p>
          <a:p>
            <a:pPr rtl="0"/>
            <a:endPar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A wide range of organisations can apply for a civil injunction such as local councils and police. They are issued by County Court, and there will be a need to prove by the organisation that the injunction is necessary as they are obtained on a civil standard of the proof (balance of probability)</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The injunctions can include prohibitions. </a:t>
            </a:r>
          </a:p>
          <a:p>
            <a:pPr rtl="0"/>
            <a:r>
              <a:rPr lang="en-GB" sz="1600" b="0" i="0" u="none" strike="noStrike" kern="1200" baseline="0" dirty="0">
                <a:solidFill>
                  <a:schemeClr val="tx1"/>
                </a:solidFill>
                <a:latin typeface="Arial" pitchFamily="34" charset="0"/>
                <a:ea typeface="ＭＳ Ｐゴシック" pitchFamily="-112" charset="-128"/>
                <a:cs typeface="ＭＳ Ｐゴシック" pitchFamily="-112" charset="-128"/>
              </a:rPr>
              <a:t>Breaching an order is not a criminal offence – under 18 years penalty is a supervision order, over 18 years civil contempt of court with a fine or up to 2yrs in prison. </a:t>
            </a:r>
          </a:p>
          <a:p>
            <a:pPr eaLnBrk="1" hangingPunct="1">
              <a:lnSpc>
                <a:spcPct val="100000"/>
              </a:lnSpc>
            </a:pPr>
            <a:endParaRPr lang="en-GB" altLang="en-US" sz="1100" b="0" baseline="0" dirty="0">
              <a:latin typeface="Arial" charset="0"/>
            </a:endParaRPr>
          </a:p>
          <a:p>
            <a:endParaRPr lang="en-GB" dirty="0"/>
          </a:p>
        </p:txBody>
      </p:sp>
    </p:spTree>
    <p:extLst>
      <p:ext uri="{BB962C8B-B14F-4D97-AF65-F5344CB8AC3E}">
        <p14:creationId xmlns:p14="http://schemas.microsoft.com/office/powerpoint/2010/main" val="7692062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8531099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QTS – What is a Dispersal power?</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Dispersal Power </a:t>
            </a: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can be used by </a:t>
            </a:r>
            <a:r>
              <a:rPr kumimoji="0" lang="en-GB" altLang="en-US" sz="1100" b="1"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police</a:t>
            </a: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officers in uniform. Police Community Support Officers (PCSOs) can also use this power if designated by their chief constable. Use of the dispersal power must be authorised by an officer of at least the rank of inspector before use.</a:t>
            </a:r>
            <a:endPar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The officer must have reasonable grounds to suspect that the behaviour of the person has contributed, or is likely to contribute, to: </a:t>
            </a:r>
          </a:p>
          <a:p>
            <a:pPr marL="287779" marR="0" lvl="0" indent="-287779"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members of the public in the locality being harassed, alarmed or distressed; or </a:t>
            </a:r>
          </a:p>
          <a:p>
            <a:pPr marL="287779" marR="0" lvl="0" indent="-287779"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crime and disorder occurring in the locality.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The direction must be given </a:t>
            </a: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in writing</a:t>
            </a: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 unless that is not reasonably practicable and </a:t>
            </a: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will specify for how long the person must leave the area.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officer must first get the permission of an inspector or above.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officer must specify the area and they can determine time and route to take when leaving the area.</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legislation says that anyone over 10 can be issued with section 35, however SWP have decided 16 years and over is applicable.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Examples of items that could be confiscated are spray cans, speakers, </a:t>
            </a:r>
            <a:r>
              <a:rPr kumimoji="0" lang="en-GB" altLang="en-US" sz="1100" b="0" i="0" u="none" strike="noStrike" kern="1200" cap="none" spc="0" normalizeH="0" baseline="0" noProof="0" dirty="0" err="1">
                <a:ln>
                  <a:noFill/>
                </a:ln>
                <a:solidFill>
                  <a:srgbClr val="000000"/>
                </a:solidFill>
                <a:effectLst/>
                <a:uLnTx/>
                <a:uFillTx/>
                <a:latin typeface="Arial" pitchFamily="34" charset="0"/>
                <a:ea typeface="ＭＳ Ｐゴシック" pitchFamily="-112" charset="-128"/>
              </a:rPr>
              <a:t>lazer</a:t>
            </a: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 pens </a:t>
            </a:r>
            <a:r>
              <a:rPr kumimoji="0" lang="en-GB" altLang="en-US" sz="1100" b="0" i="0" u="none" strike="noStrike" kern="1200" cap="none" spc="0" normalizeH="0" baseline="0" noProof="0" dirty="0" err="1">
                <a:ln>
                  <a:noFill/>
                </a:ln>
                <a:solidFill>
                  <a:srgbClr val="000000"/>
                </a:solidFill>
                <a:effectLst/>
                <a:uLnTx/>
                <a:uFillTx/>
                <a:latin typeface="Arial" pitchFamily="34" charset="0"/>
                <a:ea typeface="ＭＳ Ｐゴシック" pitchFamily="-112" charset="-128"/>
              </a:rPr>
              <a:t>etc</a:t>
            </a:r>
            <a:endPar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A major benefit is that a dispersal order can be issued to someone committing or likely to commit, harassment alarm or distress or crime and disorder in a public place – don’t have to wait for the behaviour to escalate.</a:t>
            </a:r>
          </a:p>
          <a:p>
            <a:pPr>
              <a:lnSpc>
                <a:spcPct val="100000"/>
              </a:lnSpc>
            </a:pPr>
            <a:endParaRPr lang="en-GB" sz="1100" dirty="0"/>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Dispersal Powers </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only apply to Police Officers in SWP – it is a discretionary power for PCSOs which does not apply in SWP. Gwent PCSO’s do have this power and they use the age of 10 years as per the legislation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The officer must first get the permission of an Inspector or above.</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The officer must specify the area and they can determine time and route to take when leaving the area.</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The legislation says that anyone over 10 can be issued with section 35, however SWP have decided </a:t>
            </a: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16 years and over </a:t>
            </a: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is applicable.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FF"/>
                </a:solidFill>
                <a:effectLst/>
                <a:uLnTx/>
                <a:uFillTx/>
                <a:latin typeface="Arial" panose="020B0604020202020204" pitchFamily="34" charset="0"/>
                <a:ea typeface="ＭＳ Ｐゴシック" pitchFamily="-112" charset="-128"/>
              </a:rPr>
              <a:t>Question</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Can anyone give some examples of items that could be confiscated?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Examples to look for are spray cans, speakers, laser pens etc.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A major benefit is that a dispersal order can be issued to someone committing or likely to commit, harassment alarm or distress or crime and disorder in a public place – don’t have to wait for the behaviour to escalate.</a:t>
            </a:r>
          </a:p>
          <a:p>
            <a:endParaRPr lang="en-GB" dirty="0"/>
          </a:p>
        </p:txBody>
      </p:sp>
    </p:spTree>
    <p:extLst>
      <p:ext uri="{BB962C8B-B14F-4D97-AF65-F5344CB8AC3E}">
        <p14:creationId xmlns:p14="http://schemas.microsoft.com/office/powerpoint/2010/main" val="9839970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QTS – What is a Closure power?</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Closure Power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The </a:t>
            </a: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closure notice </a:t>
            </a: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can be issued by the council or a police inspector to close a </a:t>
            </a: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premises</a:t>
            </a: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 down. Following the issuing of a closure notice, an application must be made to the magistrates’ court for a </a:t>
            </a: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closure order </a:t>
            </a: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within 24 hours (or 48 if on the weekend).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There is now only </a:t>
            </a:r>
            <a:r>
              <a:rPr kumimoji="0" lang="en-GB" altLang="en-US" sz="1100" b="1" i="0" u="none" strike="noStrike" kern="1200" cap="none" spc="0" normalizeH="0" baseline="0" noProof="0" dirty="0">
                <a:ln>
                  <a:noFill/>
                </a:ln>
                <a:solidFill>
                  <a:srgbClr val="000000"/>
                </a:solidFill>
                <a:effectLst/>
                <a:uLnTx/>
                <a:uFillTx/>
                <a:latin typeface="Arial" charset="0"/>
                <a:ea typeface="ＭＳ Ｐゴシック" pitchFamily="-112" charset="-128"/>
              </a:rPr>
              <a:t>one</a:t>
            </a: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 closure order, to deal with premises associated with nuisance and/or disorder (previously there were 3 – ASB/Drugs/Licensing). The closure notice/order will state that no-one can enter the premises for a specified period of time (usually to allow the police or local authority to enter and deal with any issues.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ＭＳ Ｐゴシック" pitchFamily="-112" charset="-128"/>
              </a:rPr>
              <a:t>It effectively evicts the person on the premises and they can’t return during the duration of the order…</a:t>
            </a:r>
          </a:p>
          <a:p>
            <a:pPr>
              <a:lnSpc>
                <a:spcPct val="100000"/>
              </a:lnSpc>
            </a:pPr>
            <a:endParaRPr lang="en-GB" sz="1100" dirty="0"/>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Closure notice can be issued for </a:t>
            </a: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24 hours</a:t>
            </a:r>
            <a:r>
              <a:rPr kumimoji="0" lang="en-GB" altLang="en-US" sz="1100" b="0"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 </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if the council or police officer (of at least the rank of inspector) is satisfied on reasonable grounds.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It can be issued out of court.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The closure notice can be extended from </a:t>
            </a: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24 to 48 hours </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by police superintendent or above or council’s chief executive officer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Following the issue of the notice, an application must be made to the magistrates court for closure order, unless the closure notice has been cancelled.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Breach can lead to imprisonment or a unlimited fine.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Examples: premises where ASB is causing nuisance or disorder such as noisy premises, environmental pollution, drug/alcohol-related ASB etc.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FF"/>
                </a:solidFill>
                <a:effectLst/>
                <a:uLnTx/>
                <a:uFillTx/>
                <a:latin typeface="Arial" panose="020B0604020202020204" pitchFamily="34" charset="0"/>
                <a:ea typeface="ＭＳ Ｐゴシック" pitchFamily="-112" charset="-128"/>
              </a:rPr>
              <a:t>What to include in a closure notice?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The closure notice should: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identify the premises;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explain the effect of the notice;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state that failure to comply with the notice is an offence;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state that an application will be made for a closure order;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specify when and where the application will be heard;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explain the effect of the closure order; and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give information about the names of, and means of contacting, persons and organisations in the area that provide advice about housing and legal matters.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Information should be displayed clearly in simple language, avoiding the use of jargon.</a:t>
            </a:r>
          </a:p>
          <a:p>
            <a:endParaRPr lang="en-GB" dirty="0"/>
          </a:p>
        </p:txBody>
      </p:sp>
    </p:spTree>
    <p:extLst>
      <p:ext uri="{BB962C8B-B14F-4D97-AF65-F5344CB8AC3E}">
        <p14:creationId xmlns:p14="http://schemas.microsoft.com/office/powerpoint/2010/main" val="30961290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eaLnBrk="1" hangingPunct="1">
              <a:lnSpc>
                <a:spcPct val="100000"/>
              </a:lnSpc>
            </a:pPr>
            <a:r>
              <a:rPr lang="en-GB" altLang="en-US" sz="1100" b="1" dirty="0">
                <a:latin typeface="Arial" charset="0"/>
              </a:rPr>
              <a:t>QTS – What is a Community Protection Notice?</a:t>
            </a:r>
          </a:p>
          <a:p>
            <a:pPr eaLnBrk="1" hangingPunct="1">
              <a:lnSpc>
                <a:spcPct val="100000"/>
              </a:lnSpc>
            </a:pPr>
            <a:endParaRPr lang="en-GB" altLang="en-US" sz="1100" b="1" dirty="0">
              <a:latin typeface="Arial" charset="0"/>
            </a:endParaRPr>
          </a:p>
          <a:p>
            <a:pPr eaLnBrk="1" hangingPunct="1">
              <a:lnSpc>
                <a:spcPct val="100000"/>
              </a:lnSpc>
            </a:pPr>
            <a:r>
              <a:rPr lang="en-GB" altLang="en-US" sz="1100" b="1" dirty="0">
                <a:latin typeface="Arial" charset="0"/>
              </a:rPr>
              <a:t>Community Protection Notice (CPN) </a:t>
            </a:r>
            <a:r>
              <a:rPr lang="en-GB" altLang="en-US" sz="1100" dirty="0">
                <a:latin typeface="Arial" charset="0"/>
              </a:rPr>
              <a:t>– Is designed to stop ASB by an individual aged over 16 years</a:t>
            </a:r>
            <a:r>
              <a:rPr lang="en-GB" altLang="en-US" sz="1100" baseline="0" dirty="0">
                <a:latin typeface="Arial" charset="0"/>
              </a:rPr>
              <a:t> and also by businesses and organisations. The ASB would need to have a detrimental effect on the quality of life for people in the locality and be unreasonable and persistent. </a:t>
            </a:r>
          </a:p>
          <a:p>
            <a:pPr eaLnBrk="1" hangingPunct="1">
              <a:lnSpc>
                <a:spcPct val="100000"/>
              </a:lnSpc>
            </a:pPr>
            <a:r>
              <a:rPr lang="en-GB" altLang="en-US" sz="1100" b="0" dirty="0">
                <a:latin typeface="Arial" charset="0"/>
              </a:rPr>
              <a:t>Who can issue a CPN? - </a:t>
            </a:r>
            <a:r>
              <a:rPr lang="en-GB" altLang="en-US" sz="1100" dirty="0">
                <a:latin typeface="Arial" charset="0"/>
              </a:rPr>
              <a:t>Local Authority, Social Landlords and the police (including PCSOs).</a:t>
            </a:r>
          </a:p>
          <a:p>
            <a:pPr eaLnBrk="1" hangingPunct="1">
              <a:lnSpc>
                <a:spcPct val="100000"/>
              </a:lnSpc>
            </a:pPr>
            <a:r>
              <a:rPr lang="en-GB" altLang="en-US" sz="1100" dirty="0">
                <a:latin typeface="Arial" charset="0"/>
              </a:rPr>
              <a:t>Decisions on whether behaviour is persistent should be taken on a case by case basis by issuing officers. Where an individual is storing rubbish in their garden for many months, proving persistence may be simple, but there may be cases where behaviour is continuing over a very short time period. A written warning must be given first,</a:t>
            </a:r>
            <a:r>
              <a:rPr lang="en-GB" altLang="en-US" sz="1100" baseline="0" dirty="0">
                <a:latin typeface="Arial" charset="0"/>
              </a:rPr>
              <a:t> stating the behaviour and the consequences if it continues. </a:t>
            </a:r>
          </a:p>
          <a:p>
            <a:pPr eaLnBrk="1" hangingPunct="1">
              <a:lnSpc>
                <a:spcPct val="100000"/>
              </a:lnSpc>
            </a:pPr>
            <a:endParaRPr lang="en-GB" altLang="en-US" sz="1100" baseline="0" dirty="0">
              <a:latin typeface="Arial" charset="0"/>
            </a:endParaRPr>
          </a:p>
          <a:p>
            <a:pPr eaLnBrk="1" hangingPunct="1">
              <a:lnSpc>
                <a:spcPct val="100000"/>
              </a:lnSpc>
            </a:pPr>
            <a:r>
              <a:rPr lang="en-GB" altLang="en-US" sz="1100" baseline="0" dirty="0">
                <a:latin typeface="Arial" charset="0"/>
              </a:rPr>
              <a:t>Breaching a CPN is a criminal offence  which may include the issue of a FPN of £100 on the spot fine, If the offender is found guilty at court, the court can impose  remedial action for example to clear up rubbish from their front garden and items used to cause the ASB may be sized (e.g. spray painting equipment)</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Notice to stop persistent ASB individuals/businesses/organisations whose behaviour is having a detrimental effect on the quality of life of others within the community and that behaviour is unreasonable, persistent and continuing.</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Example – Overflowing skip, looks unsightly  -  issued notice  -  28 days to rectify problem.  Other examples of where CPN’s are used are dog fouling, graffiti , persistent begging</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Breach of CPN is a criminal offence – Arrest/PND apply</a:t>
            </a:r>
          </a:p>
          <a:p>
            <a:pPr>
              <a:lnSpc>
                <a:spcPct val="100000"/>
              </a:lnSpc>
            </a:pPr>
            <a:endParaRPr lang="en-GB" sz="1100" dirty="0"/>
          </a:p>
          <a:p>
            <a:pPr>
              <a:lnSpc>
                <a:spcPct val="100000"/>
              </a:lnSpc>
            </a:pPr>
            <a:endParaRPr lang="en-GB" sz="1100" dirty="0"/>
          </a:p>
          <a:p>
            <a:pPr eaLnBrk="1" hangingPunct="1">
              <a:lnSpc>
                <a:spcPct val="100000"/>
              </a:lnSpc>
            </a:pPr>
            <a:r>
              <a:rPr lang="en-GB" altLang="en-US" sz="1100" b="1" dirty="0">
                <a:latin typeface="Arial" charset="0"/>
              </a:rPr>
              <a:t>To note: Civil Injunction – </a:t>
            </a:r>
            <a:r>
              <a:rPr lang="en-GB" altLang="en-US" sz="1100" b="0" dirty="0">
                <a:latin typeface="Arial" charset="0"/>
              </a:rPr>
              <a:t>Can be used at an</a:t>
            </a:r>
            <a:r>
              <a:rPr lang="en-GB" altLang="en-US" sz="1100" b="0" baseline="0" dirty="0">
                <a:latin typeface="Arial" charset="0"/>
              </a:rPr>
              <a:t> early stage to prevent individuals engaging in ASB before there is an escalation. They are used in </a:t>
            </a:r>
          </a:p>
          <a:p>
            <a:pPr marL="171450" indent="-171450" eaLnBrk="1" hangingPunct="1">
              <a:lnSpc>
                <a:spcPct val="100000"/>
              </a:lnSpc>
              <a:buFontTx/>
              <a:buChar char="-"/>
            </a:pPr>
            <a:r>
              <a:rPr lang="en-GB" altLang="en-US" sz="1100" b="0" baseline="0" dirty="0">
                <a:latin typeface="Arial" charset="0"/>
              </a:rPr>
              <a:t>Non housing related ASB in which behaviour has caused harassment alarm or distress</a:t>
            </a:r>
          </a:p>
          <a:p>
            <a:pPr marL="171450" indent="-171450" eaLnBrk="1" hangingPunct="1">
              <a:lnSpc>
                <a:spcPct val="100000"/>
              </a:lnSpc>
              <a:buFontTx/>
              <a:buChar char="-"/>
            </a:pPr>
            <a:r>
              <a:rPr lang="en-GB" altLang="en-US" sz="1100" b="0" baseline="0" dirty="0">
                <a:latin typeface="Arial" charset="0"/>
              </a:rPr>
              <a:t>Housing related ASB in which conduct is capable of causing nuisance and annoyance</a:t>
            </a:r>
          </a:p>
          <a:p>
            <a:pPr marL="171450" indent="-171450" eaLnBrk="1" hangingPunct="1">
              <a:lnSpc>
                <a:spcPct val="100000"/>
              </a:lnSpc>
              <a:buFontTx/>
              <a:buChar char="-"/>
            </a:pPr>
            <a:endParaRPr lang="en-GB" altLang="en-US" sz="1100" b="0" baseline="0" dirty="0">
              <a:latin typeface="Arial" charset="0"/>
            </a:endParaRPr>
          </a:p>
          <a:p>
            <a:pPr marL="0" indent="0" eaLnBrk="1" hangingPunct="1">
              <a:lnSpc>
                <a:spcPct val="100000"/>
              </a:lnSpc>
              <a:buFontTx/>
              <a:buNone/>
            </a:pPr>
            <a:r>
              <a:rPr lang="en-GB" altLang="en-US" sz="1100" b="0" baseline="0" dirty="0">
                <a:latin typeface="Arial" charset="0"/>
              </a:rPr>
              <a:t>A wide range of organisations can apply for a civil injunction such as local councils and police. They are issued by County Court, and there will be a need to prove by the organisation that the injunction is necessary as they are obtained on a civil standard of the proof (balance of probability)</a:t>
            </a:r>
          </a:p>
          <a:p>
            <a:pPr marL="0" indent="0" eaLnBrk="1" hangingPunct="1">
              <a:lnSpc>
                <a:spcPct val="100000"/>
              </a:lnSpc>
              <a:buFontTx/>
              <a:buNone/>
            </a:pPr>
            <a:r>
              <a:rPr lang="en-GB" altLang="en-US" sz="1100" b="0" baseline="0" dirty="0">
                <a:latin typeface="Arial" charset="0"/>
              </a:rPr>
              <a:t>The injunctions can include prohibitions. </a:t>
            </a:r>
          </a:p>
          <a:p>
            <a:pPr marL="0" indent="0" eaLnBrk="1" hangingPunct="1">
              <a:lnSpc>
                <a:spcPct val="100000"/>
              </a:lnSpc>
              <a:buFontTx/>
              <a:buNone/>
            </a:pPr>
            <a:r>
              <a:rPr lang="en-GB" altLang="en-US" sz="1100" b="0" baseline="0" dirty="0">
                <a:latin typeface="Arial" charset="0"/>
              </a:rPr>
              <a:t>Breaching an order is not a criminal offence – under 18 years penalty is a supervision order, over 18 years civil contempt of court with a fine or up to 2yrs in prison. </a:t>
            </a:r>
          </a:p>
          <a:p>
            <a:endParaRPr lang="en-GB" dirty="0"/>
          </a:p>
        </p:txBody>
      </p:sp>
    </p:spTree>
    <p:extLst>
      <p:ext uri="{BB962C8B-B14F-4D97-AF65-F5344CB8AC3E}">
        <p14:creationId xmlns:p14="http://schemas.microsoft.com/office/powerpoint/2010/main" val="28270857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b="1" baseline="0" dirty="0">
                <a:latin typeface="Arial" charset="0"/>
              </a:rPr>
              <a:t>QTS – What is a Public Spaces Protection Order?</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sz="1100" b="1" baseline="0" dirty="0">
              <a:latin typeface="Arial"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100" b="1" baseline="0" dirty="0">
                <a:latin typeface="Arial" charset="0"/>
              </a:rPr>
              <a:t>Public Spaces Protection Order – </a:t>
            </a:r>
            <a:r>
              <a:rPr lang="en-GB" altLang="en-US" sz="1100" b="0" baseline="0" dirty="0">
                <a:latin typeface="Arial" charset="0"/>
              </a:rPr>
              <a:t>Issues by the council and is designed to manage a specific problem that effects the local community and caused within a public space. Restrictions can be made to public spaces such as: dog walkers to keep dogs on leads, prohibiting the consumption of alcohol, alley ways to close to public except for residents only.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Designed to protect public spaces from persistent anti-social individuals and/or groups.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Behaviour has to be unreasonable, continuing and having a detrimental effect on others within the community.</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Issued by the Council/Local Authority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sng" strike="noStrike" kern="1200" cap="none" spc="0" normalizeH="0" baseline="0" noProof="0" dirty="0">
                <a:ln>
                  <a:noFill/>
                </a:ln>
                <a:solidFill>
                  <a:srgbClr val="0000FF"/>
                </a:solidFill>
                <a:effectLst/>
                <a:uLnTx/>
                <a:uFillTx/>
                <a:latin typeface="Arial" panose="020B0604020202020204" pitchFamily="34" charset="0"/>
                <a:ea typeface="ＭＳ Ｐゴシック" pitchFamily="-112" charset="-128"/>
              </a:rPr>
              <a:t>Replaces ‘designated places’ </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(Assigned designated areas will continue to exist for 3 years and will be completely replaced by the PSPO)</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Covers things such as drugs/alcohol related issues; dog control offences.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Breach is a criminal offence – Arrest/PND applies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Purpose</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 Designed to stop individuals or groups committing anti-social behaviour in a public space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Who can make a PSPO </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Councils issue a public spaces protection order (PSPO) after consultation with the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police, Police and Crime Commissioner and other relevant bodies.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Test</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 Behaviour being restricted has to:</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be having, or be likely to have, a detrimental effect on the quality of life of those in the locality;</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be persistent or continuing nature and be unreasonable.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Details -</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Restrictions and requirements set by the council.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These can be blanket restrictions or requirements or can be targeted against</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certain behaviours by certain groups at certain times.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Can restrict access to public spaces (including certain types of highway) where that route is being used to commit anti-social behaviour.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Can be enforced by a police officer, police community support officers and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council officers.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Penalty on breach </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Breach is a criminal offence.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Enforcement officers can issue a fixed penalty notice of up to £100 if appropriate.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A fine of up to level 3 on prosecution.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FF0000"/>
                </a:solidFill>
                <a:effectLst/>
                <a:uLnTx/>
                <a:uFillTx/>
                <a:latin typeface="Arial" panose="020B0604020202020204" pitchFamily="34" charset="0"/>
                <a:ea typeface="ＭＳ Ｐゴシック" pitchFamily="-112" charset="-128"/>
              </a:rPr>
              <a:t>Appeals</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 Anyone who lives in, or regularly works in or visits the area can appeal a PSPO in the High Court within six weeks of issue.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Further appeal is available each time the PSPO is varied by the council.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Important changes/differences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More than one restriction can be added to the same PSPO, meaning that a single PSPO can deal with a wider range of behaviours than the orders it replaces</a:t>
            </a:r>
          </a:p>
          <a:p>
            <a:endParaRPr lang="en-GB" dirty="0"/>
          </a:p>
        </p:txBody>
      </p:sp>
    </p:spTree>
    <p:extLst>
      <p:ext uri="{BB962C8B-B14F-4D97-AF65-F5344CB8AC3E}">
        <p14:creationId xmlns:p14="http://schemas.microsoft.com/office/powerpoint/2010/main" val="5986970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eaLnBrk="1" hangingPunct="1">
              <a:lnSpc>
                <a:spcPct val="100000"/>
              </a:lnSpc>
            </a:pPr>
            <a:r>
              <a:rPr lang="en-GB" altLang="en-US" sz="1100" b="1" baseline="0" dirty="0">
                <a:latin typeface="Arial" charset="0"/>
              </a:rPr>
              <a:t>Absolute Ground For Possession – </a:t>
            </a:r>
            <a:r>
              <a:rPr lang="en-GB" altLang="en-US" sz="1100" b="0" baseline="0" dirty="0">
                <a:latin typeface="Arial" charset="0"/>
              </a:rPr>
              <a:t>this can be used by landlords to evict tenants where ASB or criminality has already been proven by another court. In can be used for tenancies both in the social and private sector. The landlord does not need to prove that it is reasonable to grant him possession of the property if the property has:</a:t>
            </a:r>
          </a:p>
          <a:p>
            <a:pPr marL="171450" indent="-171450" eaLnBrk="1" hangingPunct="1">
              <a:lnSpc>
                <a:spcPct val="100000"/>
              </a:lnSpc>
              <a:buFont typeface="Arial" panose="020B0604020202020204" pitchFamily="34" charset="0"/>
              <a:buChar char="•"/>
            </a:pPr>
            <a:r>
              <a:rPr lang="en-GB" altLang="en-US" sz="1100" b="0" baseline="0" dirty="0">
                <a:latin typeface="Arial" charset="0"/>
              </a:rPr>
              <a:t>Been closed for more than 48hrs under a closure order for ASB</a:t>
            </a:r>
          </a:p>
          <a:p>
            <a:pPr marL="171450" indent="-171450" eaLnBrk="1" hangingPunct="1">
              <a:lnSpc>
                <a:spcPct val="100000"/>
              </a:lnSpc>
              <a:buFont typeface="Arial" panose="020B0604020202020204" pitchFamily="34" charset="0"/>
              <a:buChar char="•"/>
            </a:pPr>
            <a:r>
              <a:rPr lang="en-GB" altLang="en-US" sz="1100" b="0" baseline="0" dirty="0">
                <a:latin typeface="Arial" charset="0"/>
              </a:rPr>
              <a:t>The tenant, a member of the tenants family or person visiting the property  has been found guilty at court for a serious offence or have  breached a civil injunction or CBO</a:t>
            </a:r>
          </a:p>
          <a:p>
            <a:pPr marL="171450" indent="-171450" eaLnBrk="1" hangingPunct="1">
              <a:lnSpc>
                <a:spcPct val="100000"/>
              </a:lnSpc>
              <a:buFont typeface="Arial" panose="020B0604020202020204" pitchFamily="34" charset="0"/>
              <a:buChar char="•"/>
            </a:pPr>
            <a:r>
              <a:rPr lang="en-GB" altLang="en-US" sz="1100" b="0" baseline="0" dirty="0">
                <a:latin typeface="Arial" charset="0"/>
              </a:rPr>
              <a:t>The breach needs to have occurred in the locality of the property or affected a person who lives within the locality.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Anti-social behaviour or criminality has already been proven by another court.  </a:t>
            </a:r>
            <a:r>
              <a:rPr kumimoji="0" lang="en-GB" sz="1100" b="1" i="0" u="none" strike="noStrike" kern="1200" cap="none" spc="0" normalizeH="0" baseline="0" noProof="0" dirty="0">
                <a:ln>
                  <a:noFill/>
                </a:ln>
                <a:solidFill>
                  <a:srgbClr val="0000FF"/>
                </a:solidFill>
                <a:effectLst/>
                <a:uLnTx/>
                <a:uFillTx/>
                <a:latin typeface="Arial" pitchFamily="34" charset="0"/>
                <a:ea typeface="ＭＳ Ｐゴシック" pitchFamily="-112" charset="-128"/>
              </a:rPr>
              <a:t>The only way police officers or the PCSO’s would be involved is to potentially provide statements to housing providers of the nature of the criminality or anti-social behaviour that has taken place at the address.</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To get possession one of the following grounds has to be met: The tenant, a member of the tenant’s household, or a person visiting the property has:</a:t>
            </a:r>
          </a:p>
          <a:p>
            <a:pPr marL="172667" marR="0" lvl="0" indent="-172667"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Been convicted of a serious offence</a:t>
            </a:r>
          </a:p>
          <a:p>
            <a:pPr marL="172667" marR="0" lvl="0" indent="-172667"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Found by a court to have breached a civil injunction</a:t>
            </a:r>
          </a:p>
          <a:p>
            <a:pPr marL="172667" marR="0" lvl="0" indent="-172667"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Convicted for breaching a criminal behaviour order</a:t>
            </a:r>
          </a:p>
          <a:p>
            <a:pPr marL="172667" marR="0" lvl="0" indent="-172667"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Convicted for breaching a noise abatement notice or</a:t>
            </a:r>
          </a:p>
          <a:p>
            <a:pPr marL="172667" marR="0" lvl="0" indent="-172667"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tenants property has been closed for more than 48 hours under a closure order for anti-social behaviour</a:t>
            </a:r>
          </a:p>
          <a:p>
            <a:pPr marL="172667" marR="0" lvl="0" indent="-172667"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endParaRPr lang="en-GB" dirty="0"/>
          </a:p>
        </p:txBody>
      </p:sp>
    </p:spTree>
    <p:extLst>
      <p:ext uri="{BB962C8B-B14F-4D97-AF65-F5344CB8AC3E}">
        <p14:creationId xmlns:p14="http://schemas.microsoft.com/office/powerpoint/2010/main" val="24822106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indent="0" eaLnBrk="1" hangingPunct="1">
              <a:lnSpc>
                <a:spcPct val="100000"/>
              </a:lnSpc>
              <a:buFontTx/>
              <a:buNone/>
            </a:pPr>
            <a:r>
              <a:rPr lang="en-GB" altLang="en-US" sz="1100" b="1" baseline="0" dirty="0">
                <a:latin typeface="Arial" charset="0"/>
              </a:rPr>
              <a:t>Criminal Behaviour Order (CBO) </a:t>
            </a:r>
            <a:r>
              <a:rPr lang="en-GB" altLang="en-US" sz="1100" b="0" baseline="0" dirty="0">
                <a:latin typeface="Arial" charset="0"/>
              </a:rPr>
              <a:t>– Used to deal with the most persistent offenders of ASB. Issued by a criminal court on conviction for </a:t>
            </a:r>
            <a:r>
              <a:rPr lang="en-GB" altLang="en-US" sz="1100" b="0" u="sng" baseline="0" dirty="0">
                <a:latin typeface="Arial" charset="0"/>
              </a:rPr>
              <a:t>any</a:t>
            </a:r>
            <a:r>
              <a:rPr lang="en-GB" altLang="en-US" sz="1100" b="0" baseline="0" dirty="0">
                <a:latin typeface="Arial" charset="0"/>
              </a:rPr>
              <a:t> criminal offence. EG: The offender may be found guilty at court for causing criminal damage and providing additional evidence was available to show ASB had also occurred, the court may be asked to make a CBO. This may make the offender address the causes of their behaviour </a:t>
            </a:r>
          </a:p>
          <a:p>
            <a:pPr marL="0" indent="0" eaLnBrk="1" hangingPunct="1">
              <a:lnSpc>
                <a:spcPct val="100000"/>
              </a:lnSpc>
              <a:buFontTx/>
              <a:buNone/>
            </a:pPr>
            <a:r>
              <a:rPr lang="en-GB" altLang="en-US" sz="1100" b="0" baseline="0" dirty="0">
                <a:latin typeface="Arial" charset="0"/>
              </a:rPr>
              <a:t>Breaching a CBO is a criminal offence – summary only up to 6 moths imprisonment/fine – Indictable up to 5 years imprisonment/fine</a:t>
            </a:r>
            <a:endParaRPr lang="en-GB" altLang="en-US" sz="1100" b="1" dirty="0">
              <a:latin typeface="Arial" charset="0"/>
            </a:endParaRPr>
          </a:p>
          <a:p>
            <a:pPr marL="172667" marR="0" lvl="0" indent="-172667"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a:lnSpc>
                <a:spcPct val="100000"/>
              </a:lnSpc>
            </a:pPr>
            <a:endPar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pPr>
              <a:lnSpc>
                <a:spcPct val="100000"/>
              </a:lnSpc>
            </a:pP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 General principles </a:t>
            </a:r>
          </a:p>
          <a:p>
            <a:pPr>
              <a:lnSpc>
                <a:spcPct val="100000"/>
              </a:lnSpc>
            </a:pP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 A CBO application differs from a post-conviction ASBO application in that the prosecution can apply for a CBO at its own initiative or following a request from the local authority or the police. </a:t>
            </a:r>
          </a:p>
          <a:p>
            <a:pPr>
              <a:lnSpc>
                <a:spcPct val="100000"/>
              </a:lnSpc>
            </a:pP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 The CPS can only accept a CBO file where the police have submitted a file to CPS either having charged the defendant with a criminal offence or seeking charging advice. </a:t>
            </a:r>
          </a:p>
          <a:p>
            <a:pPr>
              <a:lnSpc>
                <a:spcPct val="100000"/>
              </a:lnSpc>
            </a:pP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 Local authority officers wishing to submit a CBO file should consult with the police to confirm that a file has been submitted, and that there are no other pending applications for a CBO. </a:t>
            </a:r>
          </a:p>
          <a:p>
            <a:pPr>
              <a:lnSpc>
                <a:spcPct val="100000"/>
              </a:lnSpc>
            </a:pP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 Where the offender is under the age of 18, it will be necessary to find out the view of the local Youth Offending Team (YOT). The request for the view of the local YOT, and any response received must be included as part of the CBO file submitted to the CPS. </a:t>
            </a:r>
          </a:p>
          <a:p>
            <a:pPr>
              <a:lnSpc>
                <a:spcPct val="100000"/>
              </a:lnSpc>
            </a:pPr>
            <a:r>
              <a:rPr lang="en-GB" sz="1100" b="0" i="0" u="none" strike="noStrike" kern="1200" baseline="0" dirty="0">
                <a:solidFill>
                  <a:schemeClr val="tx1"/>
                </a:solidFill>
                <a:latin typeface="Arial" pitchFamily="34" charset="0"/>
                <a:ea typeface="ＭＳ Ｐゴシック" pitchFamily="-112" charset="-128"/>
                <a:cs typeface="ＭＳ Ｐゴシック" pitchFamily="-112" charset="-128"/>
              </a:rPr>
              <a:t>• The court may make a CBO against the offender only on the application of the prosecution. </a:t>
            </a:r>
          </a:p>
          <a:p>
            <a:endParaRPr lang="en-GB" dirty="0"/>
          </a:p>
        </p:txBody>
      </p:sp>
    </p:spTree>
    <p:extLst>
      <p:ext uri="{BB962C8B-B14F-4D97-AF65-F5344CB8AC3E}">
        <p14:creationId xmlns:p14="http://schemas.microsoft.com/office/powerpoint/2010/main" val="3849996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100" b="1" kern="1200" dirty="0">
                <a:solidFill>
                  <a:schemeClr val="tx1"/>
                </a:solidFill>
                <a:effectLst/>
                <a:latin typeface="Arial" pitchFamily="34" charset="0"/>
                <a:ea typeface="ＭＳ Ｐゴシック" pitchFamily="-112" charset="-128"/>
                <a:cs typeface="ＭＳ Ｐゴシック" pitchFamily="-112" charset="-128"/>
              </a:rPr>
              <a:t>5 Stage Approach to Civil Injunction/Criminal Behaviour Order</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100" kern="1200" dirty="0">
              <a:solidFill>
                <a:schemeClr val="tx1"/>
              </a:solidFill>
              <a:effectLst/>
              <a:latin typeface="Arial" pitchFamily="34" charset="0"/>
              <a:ea typeface="ＭＳ Ｐゴシック" pitchFamily="-112" charset="-128"/>
              <a:cs typeface="ＭＳ Ｐゴシック" pitchFamily="-112" charset="-128"/>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There are a number of responses to ASB which ranges from a letter of concern to an application to the courts for an civil injunction/criminal </a:t>
            </a:r>
            <a:r>
              <a:rPr kumimoji="0" lang="en-US" altLang="en-US" sz="11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behaviour</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 order.</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On the first occasion the Partnership is notified of anti-social </a:t>
            </a:r>
            <a:r>
              <a:rPr kumimoji="0" lang="en-US" altLang="en-US" sz="11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behaviour</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 a letter is sent to the person identified. In the case of under 16 year olds, a letter is also sent to their parent or guardian warning of the consequences of any further incidents. The incident and personal details are formally recorded on a computer database for monitoring and following-up.</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A second incident results in a personal visit by the Partnership staff. This will reinforce the point that such </a:t>
            </a:r>
            <a:r>
              <a:rPr kumimoji="0" lang="en-US" altLang="en-US" sz="11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behaviour</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 is unacceptable and will not be tolerated. It will also assist in identifying the root cause of the problem and developing a solution.</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The third referral generates a case conference involving the relevant partners acting as a problem-solving group. They discuss the anti-social </a:t>
            </a:r>
            <a:r>
              <a:rPr kumimoji="0" lang="en-US" altLang="en-US" sz="11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behaviour</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 and any surrounding issues. Any interventions required would be put into place at this stage to provide the subject with support and an opportunity to stop the unacceptable </a:t>
            </a:r>
            <a:r>
              <a:rPr kumimoji="0" lang="en-US" altLang="en-US" sz="11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behaviour</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Trainer information</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An example of 1</a:t>
            </a:r>
            <a:r>
              <a:rPr kumimoji="0" lang="en-US" altLang="en-US" sz="1100" b="0" i="0" u="none" strike="noStrike" kern="1200" cap="none" spc="0" normalizeH="0" baseline="3000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st</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 stage compliance is that of F Division where there is a 90% compliance rate in relation to the 1</a:t>
            </a:r>
            <a:r>
              <a:rPr kumimoji="0" lang="en-US" altLang="en-US" sz="1100" b="0" i="0" u="none" strike="noStrike" kern="1200" cap="none" spc="0" normalizeH="0" baseline="3000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st</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 stage letters.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Neighbourhood</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 policing teams are responsible for these visits at this stage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Stage 2. There is a possibility of some 20 – 30 referrals here before moving to the next stage.</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sng"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Example 1. </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15year old male was subject to in excess of 20 referrals in one weekend from Friday evening until Monday Morning. Due to the numbers of referrals a case conference was held immediately between police and other agencies. It was established that his mother had died on the Friday and as his father was grieving himself and with other younger siblings he had been left to his own coping mechanisms. Once this had been established and that he himself wanted help Social Services put matters in place to aid him and from that day on there have been no further incidents involving this person.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en-US" sz="1100" b="0" i="0" u="sng"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Example 2. </a:t>
            </a:r>
            <a:r>
              <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rPr>
              <a:t>19 year old male had moved into this force area with his parents who had moved to South Wales for work purposes. Both parents were working long hours and he was left to his own devices. He soon turned to drugs and despite numerous referrals he had  nothing had seen to work for this person. A case conference was held and for the first time since he had moved here he was asked what he was looking to do. It was established that he wanted to work with his hands and had a want to be either a bricklayer or carpenter. After some time in the conference he agreed to sign an ABC. The Terms were that providing he was no longer in trouble and clean he would have a place on a course the following September as an apprentice Carpenter. This male stayed out of trouble and broke free from drugs, attended the course and has not been in trouble again since. </a:t>
            </a:r>
            <a:endParaRPr kumimoji="0" lang="en-US" altLang="en-US" sz="1100" b="0" i="0" u="sng"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sng"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cs typeface="Arial" panose="020B0604020202020204" pitchFamily="34" charset="0"/>
            </a:endParaRPr>
          </a:p>
          <a:p>
            <a:endParaRPr lang="en-GB" dirty="0"/>
          </a:p>
        </p:txBody>
      </p:sp>
    </p:spTree>
    <p:extLst>
      <p:ext uri="{BB962C8B-B14F-4D97-AF65-F5344CB8AC3E}">
        <p14:creationId xmlns:p14="http://schemas.microsoft.com/office/powerpoint/2010/main" val="30645253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The Police approach to all ASB incidents will always take into account the 3 P’s - Positive, Professional &amp; Proud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sng"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SWP ONLY (please make this clear, however the same principle can be followed by GWENT)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We follow the </a:t>
            </a: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GET OUT</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standards for every incident of ASB that we attend, which are: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G</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Go and speak to the victim/callers. If they have asked not to be visited  then contact them by phone.</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b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E</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Examine the scene and gather evidence; is this a repeat victim/offender/ location? Consider NICHE search.</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b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Take details of all victims, witnesses, offenders or suspects and forward relevant community intelligence.</a:t>
            </a:r>
            <a:endPar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O</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Offer advice on what to do if it happens again; provide a reference number and your calling card and if  vulnerable make a referral to the ASB unit.</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b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U</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Update the Occurrence Enquiry Log with the action you have taken.</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br>
            <a:r>
              <a:rPr kumimoji="0" lang="en-GB" altLang="en-US" sz="11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T</a:t>
            </a: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Take immediate action – ‘Area Search Negative’ is not an option! Tell the victim/caller what you have done and keep them informed and updated.</a:t>
            </a:r>
            <a:b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br>
            <a:endPar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itchFamily="-112" charset="-128"/>
              </a:rPr>
              <a:t> </a:t>
            </a:r>
          </a:p>
          <a:p>
            <a:endParaRPr lang="en-GB" dirty="0"/>
          </a:p>
        </p:txBody>
      </p:sp>
    </p:spTree>
    <p:extLst>
      <p:ext uri="{BB962C8B-B14F-4D97-AF65-F5344CB8AC3E}">
        <p14:creationId xmlns:p14="http://schemas.microsoft.com/office/powerpoint/2010/main" val="31839263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r>
              <a:rPr lang="en-GB" b="1" dirty="0"/>
              <a:t>SWP Only</a:t>
            </a:r>
          </a:p>
          <a:p>
            <a:pPr marL="171450" indent="-171450">
              <a:buFont typeface="Arial" panose="020B0604020202020204" pitchFamily="34" charset="0"/>
              <a:buChar char="•"/>
            </a:pPr>
            <a:r>
              <a:rPr lang="en-GB" b="0" dirty="0"/>
              <a:t>OEL</a:t>
            </a:r>
            <a:r>
              <a:rPr lang="en-GB" b="0" baseline="0" dirty="0"/>
              <a:t> up date to include the OEL Template “ASB02 Responding Officer” (GETOUT) and other relevant templates with substantive update of the incident</a:t>
            </a:r>
          </a:p>
          <a:p>
            <a:pPr marL="171450" indent="-171450">
              <a:buFont typeface="Arial" panose="020B0604020202020204" pitchFamily="34" charset="0"/>
              <a:buChar char="•"/>
            </a:pPr>
            <a:r>
              <a:rPr lang="en-GB" b="0" baseline="0" dirty="0"/>
              <a:t>ASB Referral Forms to be complete, REMEMBER two different forms: “offender known” or “offender not known”</a:t>
            </a:r>
          </a:p>
          <a:p>
            <a:pPr marL="171450" indent="-171450">
              <a:buFont typeface="Arial" panose="020B0604020202020204" pitchFamily="34" charset="0"/>
              <a:buChar char="•"/>
            </a:pPr>
            <a:r>
              <a:rPr lang="en-GB" b="0" baseline="0" dirty="0"/>
              <a:t>Task Relevant Community Safety Team, refer to individual BCU procedures</a:t>
            </a:r>
          </a:p>
          <a:p>
            <a:pPr marL="0" indent="0">
              <a:buFont typeface="Arial" panose="020B0604020202020204" pitchFamily="34" charset="0"/>
              <a:buNone/>
            </a:pPr>
            <a:br>
              <a:rPr lang="en-GB" b="0" baseline="0" dirty="0"/>
            </a:br>
            <a:r>
              <a:rPr lang="en-GB" b="0" baseline="0" dirty="0"/>
              <a:t>THIS IS FOR ALL INCIDENTS OF ASB NO EXCEPTIONS for SWP ONLY</a:t>
            </a:r>
            <a:br>
              <a:rPr lang="en-GB" b="0" baseline="0" dirty="0"/>
            </a:br>
            <a:br>
              <a:rPr lang="en-GB" b="0" baseline="0" dirty="0"/>
            </a:br>
            <a:r>
              <a:rPr lang="en-GB" b="1" baseline="0" dirty="0"/>
              <a:t>GWENT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 Forms</a:t>
            </a:r>
            <a:r>
              <a:rPr lang="en-GB" sz="1200" kern="1200" baseline="0" dirty="0">
                <a:solidFill>
                  <a:schemeClr val="tx1"/>
                </a:solidFill>
                <a:effectLst/>
                <a:latin typeface="+mn-lt"/>
                <a:ea typeface="+mn-ea"/>
                <a:cs typeface="+mn-cs"/>
              </a:rPr>
              <a:t> nor is t</a:t>
            </a:r>
            <a:r>
              <a:rPr lang="en-GB" sz="1200" kern="1200" dirty="0">
                <a:solidFill>
                  <a:schemeClr val="tx1"/>
                </a:solidFill>
                <a:effectLst/>
                <a:latin typeface="+mn-lt"/>
                <a:ea typeface="+mn-ea"/>
                <a:cs typeface="+mn-cs"/>
              </a:rPr>
              <a:t>here a direct ASB template but comes under the general ICP01 template that is used for everything which then changes the way its displayed depending on the nature (ASB, DV, Crime, Non victim </a:t>
            </a:r>
            <a:r>
              <a:rPr lang="en-GB" sz="1200" kern="1200" dirty="0" err="1">
                <a:solidFill>
                  <a:schemeClr val="tx1"/>
                </a:solidFill>
                <a:effectLst/>
                <a:latin typeface="+mn-lt"/>
                <a:ea typeface="+mn-ea"/>
                <a:cs typeface="+mn-cs"/>
              </a:rPr>
              <a:t>etc</a:t>
            </a:r>
            <a:r>
              <a:rPr lang="en-GB" sz="1200" kern="1200" dirty="0">
                <a:solidFill>
                  <a:schemeClr val="tx1"/>
                </a:solidFill>
                <a:effectLst/>
                <a:latin typeface="+mn-lt"/>
                <a:ea typeface="+mn-ea"/>
                <a:cs typeface="+mn-cs"/>
              </a:rPr>
              <a:t>)</a:t>
            </a:r>
            <a:endParaRPr lang="en-GB" b="1" dirty="0"/>
          </a:p>
          <a:p>
            <a:endParaRPr lang="en-GB" b="1" baseline="0" dirty="0"/>
          </a:p>
          <a:p>
            <a:r>
              <a:rPr lang="en-GB" sz="1200" kern="1200" dirty="0">
                <a:solidFill>
                  <a:schemeClr val="tx1"/>
                </a:solidFill>
                <a:effectLst/>
                <a:latin typeface="+mn-lt"/>
                <a:ea typeface="+mn-ea"/>
                <a:cs typeface="+mn-cs"/>
              </a:rPr>
              <a:t>CADRO’s compile repeats and emerging issues and will then consider 115 joint meetings with partners </a:t>
            </a:r>
            <a:r>
              <a:rPr lang="en-GB" sz="1200" kern="1200" dirty="0" err="1">
                <a:solidFill>
                  <a:schemeClr val="tx1"/>
                </a:solidFill>
                <a:effectLst/>
                <a:latin typeface="+mn-lt"/>
                <a:ea typeface="+mn-ea"/>
                <a:cs typeface="+mn-cs"/>
              </a:rPr>
              <a:t>etc</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It will also be added to intel and generally CSO’s will attend repeat victims either as first point or follow up</a:t>
            </a:r>
          </a:p>
          <a:p>
            <a:r>
              <a:rPr lang="en-GB"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DB97CA-A6C6-49FA-B68E-E68FAE06F5D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73175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fontAlgn="base"/>
            <a:r>
              <a:rPr lang="en-GB" b="1" dirty="0"/>
              <a:t>SWP ONLY</a:t>
            </a:r>
            <a:br>
              <a:rPr lang="en-GB" b="1" dirty="0"/>
            </a:br>
            <a:r>
              <a:rPr lang="en-GB" sz="1200" b="0" kern="1200" dirty="0">
                <a:solidFill>
                  <a:schemeClr val="tx1"/>
                </a:solidFill>
                <a:effectLst/>
                <a:latin typeface="+mn-lt"/>
                <a:ea typeface="+mn-ea"/>
                <a:cs typeface="+mn-cs"/>
              </a:rPr>
              <a:t>This is the new process (May 2020) to update victims and assess their needs. The new process replaces the old “TRICK” with Victim Update to ensure we fully meet the needs of all our victims.</a:t>
            </a:r>
            <a:br>
              <a:rPr lang="en-GB" sz="1200" b="0" kern="1200" dirty="0">
                <a:solidFill>
                  <a:schemeClr val="tx1"/>
                </a:solidFill>
                <a:effectLst/>
                <a:latin typeface="+mn-lt"/>
                <a:ea typeface="+mn-ea"/>
                <a:cs typeface="+mn-cs"/>
              </a:rPr>
            </a:br>
            <a:br>
              <a:rPr lang="en-GB" sz="1200" b="1" u="sng"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The introduction of the Victims Needs Assessment and the replacement of TRICK with new VU codes was brought in early due to Coronavirus Pandemic. The pandemic pushed forward highlighting the importance more than ever to identify those victims who require additional support, and document what we are doing to help them. The introduction of the Victims Needs Assessment will help us to do this, and the new VU codes will help Officers to comply with the Victims Code of Practice.</a:t>
            </a:r>
            <a:br>
              <a:rPr lang="en-GB" sz="1200" b="0" kern="1200" dirty="0">
                <a:solidFill>
                  <a:schemeClr val="tx1"/>
                </a:solidFill>
                <a:effectLst/>
                <a:latin typeface="+mn-lt"/>
                <a:ea typeface="+mn-ea"/>
                <a:cs typeface="+mn-cs"/>
              </a:rPr>
            </a:br>
            <a:br>
              <a:rPr lang="en-GB" sz="1200" b="1"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The new codes are:</a:t>
            </a:r>
            <a:br>
              <a:rPr lang="en-GB" sz="1200" b="1" kern="1200" dirty="0">
                <a:solidFill>
                  <a:schemeClr val="tx1"/>
                </a:solidFill>
                <a:effectLst/>
                <a:latin typeface="+mn-lt"/>
                <a:ea typeface="+mn-ea"/>
                <a:cs typeface="+mn-cs"/>
              </a:rPr>
            </a:b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VU01</a:t>
            </a:r>
            <a:r>
              <a:rPr lang="en-GB" sz="1200" b="0" kern="1200" dirty="0">
                <a:solidFill>
                  <a:schemeClr val="tx1"/>
                </a:solidFill>
                <a:effectLst/>
                <a:latin typeface="+mn-lt"/>
                <a:ea typeface="+mn-ea"/>
                <a:cs typeface="+mn-cs"/>
              </a:rPr>
              <a:t> Victim Needs Assessment </a:t>
            </a:r>
            <a:r>
              <a:rPr lang="en-GB" sz="1200" b="1" kern="1200" dirty="0">
                <a:solidFill>
                  <a:schemeClr val="tx1"/>
                </a:solidFill>
                <a:effectLst/>
                <a:latin typeface="+mn-lt"/>
                <a:ea typeface="+mn-ea"/>
                <a:cs typeface="+mn-cs"/>
              </a:rPr>
              <a:t>– Will determine if the victim needs enhanced services</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VU02</a:t>
            </a:r>
            <a:r>
              <a:rPr lang="en-GB" sz="1200" b="0" kern="1200" dirty="0">
                <a:solidFill>
                  <a:schemeClr val="tx1"/>
                </a:solidFill>
                <a:effectLst/>
                <a:latin typeface="+mn-lt"/>
                <a:ea typeface="+mn-ea"/>
                <a:cs typeface="+mn-cs"/>
              </a:rPr>
              <a:t> Initial Victim Contact </a:t>
            </a:r>
            <a:r>
              <a:rPr lang="en-GB" sz="1200" b="1" kern="1200" dirty="0">
                <a:solidFill>
                  <a:schemeClr val="tx1"/>
                </a:solidFill>
                <a:effectLst/>
                <a:latin typeface="+mn-lt"/>
                <a:ea typeface="+mn-ea"/>
                <a:cs typeface="+mn-cs"/>
              </a:rPr>
              <a:t>– To record preferred means of contact and referral to Victim Focus</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VU03</a:t>
            </a:r>
            <a:r>
              <a:rPr lang="en-GB" sz="1200" b="0" kern="1200" dirty="0">
                <a:solidFill>
                  <a:schemeClr val="tx1"/>
                </a:solidFill>
                <a:effectLst/>
                <a:latin typeface="+mn-lt"/>
                <a:ea typeface="+mn-ea"/>
                <a:cs typeface="+mn-cs"/>
              </a:rPr>
              <a:t> Victim Update </a:t>
            </a:r>
            <a:r>
              <a:rPr lang="en-GB" sz="1200" b="1" kern="1200" dirty="0">
                <a:solidFill>
                  <a:schemeClr val="tx1"/>
                </a:solidFill>
                <a:effectLst/>
                <a:latin typeface="+mn-lt"/>
                <a:ea typeface="+mn-ea"/>
                <a:cs typeface="+mn-cs"/>
              </a:rPr>
              <a:t>– To record all victim contact</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VU04</a:t>
            </a:r>
            <a:r>
              <a:rPr lang="en-GB" sz="1200" b="0" kern="1200" dirty="0">
                <a:solidFill>
                  <a:schemeClr val="tx1"/>
                </a:solidFill>
                <a:effectLst/>
                <a:latin typeface="+mn-lt"/>
                <a:ea typeface="+mn-ea"/>
                <a:cs typeface="+mn-cs"/>
              </a:rPr>
              <a:t> Victim Outcome update </a:t>
            </a:r>
            <a:r>
              <a:rPr lang="en-GB" sz="1200" b="1" kern="1200" dirty="0">
                <a:solidFill>
                  <a:schemeClr val="tx1"/>
                </a:solidFill>
                <a:effectLst/>
                <a:latin typeface="+mn-lt"/>
                <a:ea typeface="+mn-ea"/>
                <a:cs typeface="+mn-cs"/>
              </a:rPr>
              <a:t>– To record final outcome given to victim, opportunity to complete a VPS, and the Victim Right to Review</a:t>
            </a:r>
            <a:br>
              <a:rPr lang="en-GB" sz="1200" b="1" kern="1200" dirty="0">
                <a:solidFill>
                  <a:schemeClr val="tx1"/>
                </a:solidFill>
                <a:effectLst/>
                <a:latin typeface="+mn-lt"/>
                <a:ea typeface="+mn-ea"/>
                <a:cs typeface="+mn-cs"/>
              </a:rPr>
            </a:br>
            <a:br>
              <a:rPr lang="en-GB" sz="1200" b="1" kern="1200" dirty="0">
                <a:solidFill>
                  <a:schemeClr val="tx1"/>
                </a:solidFill>
                <a:effectLst/>
                <a:latin typeface="+mn-lt"/>
                <a:ea typeface="+mn-ea"/>
                <a:cs typeface="+mn-cs"/>
              </a:rPr>
            </a:br>
            <a:r>
              <a:rPr lang="en-GB" sz="1200" b="0" kern="1200" dirty="0">
                <a:solidFill>
                  <a:schemeClr val="tx1"/>
                </a:solidFill>
                <a:effectLst/>
                <a:latin typeface="+mn-lt"/>
                <a:ea typeface="+mn-ea"/>
                <a:cs typeface="+mn-cs"/>
              </a:rPr>
              <a:t>The Victim Needs Assessment is a requirement under the Victims Code of Practice. It means that we will be able to identify those victims who require early support, and provide an enhanced service for them. The Needs Assessment should be completed when an Officer makes first contact with the victim. It will identify if the victim is:</a:t>
            </a:r>
            <a:endParaRPr lang="en-GB" sz="1200" b="1" kern="1200" dirty="0">
              <a:solidFill>
                <a:schemeClr val="tx1"/>
              </a:solidFill>
              <a:effectLst/>
              <a:latin typeface="+mn-lt"/>
              <a:ea typeface="+mn-ea"/>
              <a:cs typeface="+mn-cs"/>
            </a:endParaRPr>
          </a:p>
          <a:p>
            <a:pPr fontAlgn="base"/>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t>
            </a:r>
            <a:r>
              <a:rPr lang="en-GB" sz="1200" b="1" kern="1200" dirty="0">
                <a:solidFill>
                  <a:schemeClr val="tx1"/>
                </a:solidFill>
                <a:effectLst/>
                <a:latin typeface="+mn-lt"/>
                <a:ea typeface="+mn-ea"/>
                <a:cs typeface="+mn-cs"/>
              </a:rPr>
              <a:t>A Victim of the most serious crime</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 persistently targeted</a:t>
            </a:r>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 Vulnerable or Intimidated</a:t>
            </a:r>
            <a:endParaRPr lang="en-GB" sz="1200" kern="1200" dirty="0">
              <a:solidFill>
                <a:schemeClr val="tx1"/>
              </a:solidFill>
              <a:effectLst/>
              <a:latin typeface="+mn-lt"/>
              <a:ea typeface="+mn-ea"/>
              <a:cs typeface="+mn-cs"/>
            </a:endParaRPr>
          </a:p>
          <a:p>
            <a:pPr fontAlgn="base"/>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If the victim fits into any of these categories they should receive an enhanced service. This means they should:</a:t>
            </a:r>
          </a:p>
          <a:p>
            <a:pPr fontAlgn="base"/>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Be referred to South Wales Victim Focus (also consider specialist services such as IDVA / ISVA)</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Be updated promptly (within one day) at key milestones in the investigation</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Be considered for Special Measures if the case is going to Court</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Be offered the opportunity to provide a Victim Personal Statement, if the case is going to Court</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Ensure that the victim is made aware of the Victims Right to Review scheme</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There have also been changes to the Victim Contact codes, which need to be added when you:</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Have initial contact with the victim</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Update the victim</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Provide an update to the victim when their occurrence is finalised</a:t>
            </a:r>
          </a:p>
          <a:p>
            <a:pPr fontAlgn="base"/>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Under the Victims code of Practice all victims are entitled to be updated within five days of key stages of the investigation and court process. For victim’s receiving an enhanced service, this should be within one day.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9DB97CA-A6C6-49FA-B68E-E68FAE06F5D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30914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A dog must be kept under control and prevented from injuring people or other dogs.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sng" strike="noStrike" kern="1200" cap="none" spc="0" normalizeH="0" baseline="0" noProof="0" dirty="0">
                <a:ln>
                  <a:noFill/>
                </a:ln>
                <a:solidFill>
                  <a:srgbClr val="000000"/>
                </a:solidFill>
                <a:effectLst/>
                <a:uLnTx/>
                <a:uFillTx/>
                <a:latin typeface="Arial" pitchFamily="34" charset="0"/>
                <a:ea typeface="ＭＳ Ｐゴシック" pitchFamily="-112" charset="-128"/>
              </a:rPr>
              <a:t>Section 3</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owner of the dog or person in charge at the time  commits an offence under Section 3(1) of the Dangerous Dogs Act 1991 if the dog is dangerously out of control in any place , whether public or private. The offence becomes aggravated the dog injures a person.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offence is not committed if the dog in inside a dwelling (in a building or part in it) and victim enters as a trespasser </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14 years if a person dies as a result of being injured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5 years in any other case where a person is injured</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3 years in any case where an assistance dog is injured (whether or not it dies).”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sng" strike="noStrike" kern="1200" cap="none" spc="0" normalizeH="0" baseline="0" noProof="0" dirty="0">
                <a:ln>
                  <a:noFill/>
                </a:ln>
                <a:solidFill>
                  <a:srgbClr val="000000"/>
                </a:solidFill>
                <a:effectLst/>
                <a:uLnTx/>
                <a:uFillTx/>
                <a:latin typeface="Arial" pitchFamily="34" charset="0"/>
                <a:ea typeface="ＭＳ Ｐゴシック" pitchFamily="-112" charset="-128"/>
              </a:rPr>
              <a:t>Section 4</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In section 4 (destruction and disqualification orders) the court must decide whether a dog would constitute a danger to public safety.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They must consider</a:t>
            </a: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the temperament of the dog and its past behaviour, and</a:t>
            </a:r>
          </a:p>
          <a:p>
            <a:pPr marL="285750" marR="0" lvl="0" indent="-2857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rPr>
              <a:t>whether the owner of the dog, or the person for the time being in charge of it, is a fit and proper person to be in charge of the dog</a:t>
            </a:r>
          </a:p>
          <a:p>
            <a:endParaRPr lang="en-GB" dirty="0"/>
          </a:p>
        </p:txBody>
      </p:sp>
    </p:spTree>
    <p:extLst>
      <p:ext uri="{BB962C8B-B14F-4D97-AF65-F5344CB8AC3E}">
        <p14:creationId xmlns:p14="http://schemas.microsoft.com/office/powerpoint/2010/main" val="11958532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pPr eaLnBrk="0" hangingPunct="0">
              <a:lnSpc>
                <a:spcPct val="100000"/>
              </a:lnSpc>
              <a:spcBef>
                <a:spcPct val="30000"/>
              </a:spcBef>
            </a:pPr>
            <a:r>
              <a:rPr lang="en-GB" sz="1100" u="sng" dirty="0">
                <a:solidFill>
                  <a:srgbClr val="000000"/>
                </a:solidFill>
                <a:latin typeface="Arial" panose="020B0604020202020204" pitchFamily="34" charset="0"/>
                <a:cs typeface="Arial" panose="020B0604020202020204" pitchFamily="34" charset="0"/>
              </a:rPr>
              <a:t>Under the legislation there are prescribed offences</a:t>
            </a:r>
          </a:p>
          <a:p>
            <a:pPr eaLnBrk="0" hangingPunct="0">
              <a:lnSpc>
                <a:spcPct val="100000"/>
              </a:lnSpc>
              <a:spcBef>
                <a:spcPct val="30000"/>
              </a:spcBef>
            </a:pPr>
            <a:r>
              <a:rPr lang="en-GB" sz="1100" dirty="0">
                <a:solidFill>
                  <a:srgbClr val="000000"/>
                </a:solidFill>
                <a:latin typeface="Arial" panose="020B0604020202020204" pitchFamily="34" charset="0"/>
                <a:cs typeface="Arial" panose="020B0604020202020204" pitchFamily="34" charset="0"/>
              </a:rPr>
              <a:t>Failing to remove dog faeces</a:t>
            </a:r>
          </a:p>
          <a:p>
            <a:pPr eaLnBrk="0" hangingPunct="0">
              <a:lnSpc>
                <a:spcPct val="100000"/>
              </a:lnSpc>
              <a:spcBef>
                <a:spcPct val="30000"/>
              </a:spcBef>
            </a:pPr>
            <a:r>
              <a:rPr lang="en-GB" sz="1100" dirty="0">
                <a:solidFill>
                  <a:srgbClr val="000000"/>
                </a:solidFill>
                <a:latin typeface="Arial" panose="020B0604020202020204" pitchFamily="34" charset="0"/>
                <a:cs typeface="Arial" panose="020B0604020202020204" pitchFamily="34" charset="0"/>
              </a:rPr>
              <a:t>Not keeping a dog on a lead</a:t>
            </a:r>
          </a:p>
          <a:p>
            <a:pPr eaLnBrk="0" hangingPunct="0">
              <a:lnSpc>
                <a:spcPct val="100000"/>
              </a:lnSpc>
              <a:spcBef>
                <a:spcPct val="30000"/>
              </a:spcBef>
            </a:pPr>
            <a:r>
              <a:rPr lang="en-GB" sz="1100" dirty="0">
                <a:solidFill>
                  <a:srgbClr val="000000"/>
                </a:solidFill>
                <a:latin typeface="Arial" panose="020B0604020202020204" pitchFamily="34" charset="0"/>
                <a:cs typeface="Arial" panose="020B0604020202020204" pitchFamily="34" charset="0"/>
              </a:rPr>
              <a:t>Not putting a dog on the lead when directed</a:t>
            </a:r>
          </a:p>
          <a:p>
            <a:pPr eaLnBrk="0" hangingPunct="0">
              <a:lnSpc>
                <a:spcPct val="100000"/>
              </a:lnSpc>
              <a:spcBef>
                <a:spcPct val="30000"/>
              </a:spcBef>
            </a:pPr>
            <a:r>
              <a:rPr lang="en-GB" sz="1100" dirty="0">
                <a:solidFill>
                  <a:srgbClr val="000000"/>
                </a:solidFill>
                <a:latin typeface="Arial" panose="020B0604020202020204" pitchFamily="34" charset="0"/>
                <a:cs typeface="Arial" panose="020B0604020202020204" pitchFamily="34" charset="0"/>
              </a:rPr>
              <a:t>Permitting a dog to enter excluded land</a:t>
            </a:r>
          </a:p>
          <a:p>
            <a:pPr eaLnBrk="0" hangingPunct="0">
              <a:lnSpc>
                <a:spcPct val="100000"/>
              </a:lnSpc>
              <a:spcBef>
                <a:spcPct val="30000"/>
              </a:spcBef>
            </a:pPr>
            <a:r>
              <a:rPr lang="en-GB" sz="1100" dirty="0">
                <a:solidFill>
                  <a:srgbClr val="000000"/>
                </a:solidFill>
                <a:latin typeface="Arial" panose="020B0604020202020204" pitchFamily="34" charset="0"/>
                <a:cs typeface="Arial" panose="020B0604020202020204" pitchFamily="34" charset="0"/>
              </a:rPr>
              <a:t>More than the specified number of dogs</a:t>
            </a:r>
          </a:p>
          <a:p>
            <a:pPr>
              <a:lnSpc>
                <a:spcPct val="100000"/>
              </a:lnSpc>
            </a:pPr>
            <a:endParaRPr lang="en-GB" sz="1100" dirty="0">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100" dirty="0">
                <a:solidFill>
                  <a:srgbClr val="000000"/>
                </a:solidFill>
                <a:latin typeface="Arial" panose="020B0604020202020204" pitchFamily="34" charset="0"/>
                <a:cs typeface="Arial" panose="020B0604020202020204" pitchFamily="34" charset="0"/>
              </a:rPr>
              <a:t>Designated officers (Including PCSO’s) may issue fixed penalties for contravention of a DCO.</a:t>
            </a:r>
            <a:endParaRPr lang="en-GB" sz="1100" dirty="0">
              <a:solidFill>
                <a:srgbClr val="FFFFFF"/>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4909980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12938" y="311150"/>
            <a:ext cx="2840037" cy="1598613"/>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529127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24195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541680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070149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9980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B2DD80-2896-40E9-A8FD-0602C065F1AE}" type="datetimeFigureOut">
              <a:rPr lang="en-GB" smtClean="0"/>
              <a:t>14/02/2023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11797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B2DD80-2896-40E9-A8FD-0602C065F1AE}" type="datetimeFigureOut">
              <a:rPr lang="en-GB" smtClean="0"/>
              <a:t>14/02/2023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835749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14/02/2023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61872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200839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357156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74290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258461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901682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4091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68503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2258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B2DD80-2896-40E9-A8FD-0602C065F1AE}" type="datetimeFigureOut">
              <a:rPr lang="en-GB" smtClean="0"/>
              <a:t>14/02/2023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315546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B2DD80-2896-40E9-A8FD-0602C065F1AE}" type="datetimeFigureOut">
              <a:rPr lang="en-GB" smtClean="0"/>
              <a:t>14/02/2023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20167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14/02/2023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57114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49977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8809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01628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71212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92735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5891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72601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90656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B2DD80-2896-40E9-A8FD-0602C065F1AE}" type="datetimeFigureOut">
              <a:rPr lang="en-GB" smtClean="0"/>
              <a:t>14/02/2023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91564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B2DD80-2896-40E9-A8FD-0602C065F1AE}" type="datetimeFigureOut">
              <a:rPr lang="en-GB" smtClean="0"/>
              <a:t>14/02/2023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659436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14/02/2023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218197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909647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14/02/2023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41748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07331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B2DD80-2896-40E9-A8FD-0602C065F1AE}" type="datetimeFigureOut">
              <a:rPr lang="en-GB" smtClean="0"/>
              <a:t>14/02/2023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22223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14/02/2023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1988833292"/>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14/02/2023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2437670371"/>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14/02/2023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31150145"/>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image" Target="../media/image4.png"/><Relationship Id="rId5" Type="http://schemas.openxmlformats.org/officeDocument/2006/relationships/hyperlink" Target="https://youtu.be/yS6nWXrPDNk" TargetMode="External"/><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7.png"/><Relationship Id="rId7" Type="http://schemas.openxmlformats.org/officeDocument/2006/relationships/diagramColors" Target="../diagrams/colors8.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9.png"/><Relationship Id="rId7" Type="http://schemas.openxmlformats.org/officeDocument/2006/relationships/diagramColors" Target="../diagrams/colors9.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4.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22.png"/><Relationship Id="rId7" Type="http://schemas.openxmlformats.org/officeDocument/2006/relationships/diagramColors" Target="../diagrams/colors13.xml"/><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5.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23.png"/><Relationship Id="rId7" Type="http://schemas.openxmlformats.org/officeDocument/2006/relationships/diagramColors" Target="../diagrams/colors14.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8.xml"/><Relationship Id="rId1" Type="http://schemas.openxmlformats.org/officeDocument/2006/relationships/slideLayout" Target="../slideLayouts/slideLayout29.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31.xml"/><Relationship Id="rId1" Type="http://schemas.openxmlformats.org/officeDocument/2006/relationships/slideLayout" Target="../slideLayouts/slideLayout18.xml"/><Relationship Id="rId4" Type="http://schemas.openxmlformats.org/officeDocument/2006/relationships/image" Target="../media/image30.jpe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sky, outdoor, silhouette&#10;&#10;Description automatically generated">
            <a:extLst>
              <a:ext uri="{FF2B5EF4-FFF2-40B4-BE49-F238E27FC236}">
                <a16:creationId xmlns:a16="http://schemas.microsoft.com/office/drawing/2014/main" id="{27C766DE-5A6F-47BB-A75B-0A869F5FF5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5949280"/>
          </a:xfrm>
          <a:prstGeom prst="rect">
            <a:avLst/>
          </a:prstGeom>
        </p:spPr>
      </p:pic>
      <p:pic>
        <p:nvPicPr>
          <p:cNvPr id="3" name="Picture 2">
            <a:extLst>
              <a:ext uri="{FF2B5EF4-FFF2-40B4-BE49-F238E27FC236}">
                <a16:creationId xmlns:a16="http://schemas.microsoft.com/office/drawing/2014/main" id="{2C699B1C-38D3-437B-ACD1-4D50A7AD5B2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91344" y="55446"/>
            <a:ext cx="9143997" cy="1620773"/>
          </a:xfrm>
          <a:prstGeom prst="rect">
            <a:avLst/>
          </a:prstGeom>
        </p:spPr>
      </p:pic>
      <p:sp>
        <p:nvSpPr>
          <p:cNvPr id="10" name="TextBox 9">
            <a:extLst>
              <a:ext uri="{FF2B5EF4-FFF2-40B4-BE49-F238E27FC236}">
                <a16:creationId xmlns:a16="http://schemas.microsoft.com/office/drawing/2014/main" id="{D11BBBE3-89BD-4392-B5CB-F459ACD19BC8}"/>
              </a:ext>
            </a:extLst>
          </p:cNvPr>
          <p:cNvSpPr txBox="1"/>
          <p:nvPr/>
        </p:nvSpPr>
        <p:spPr>
          <a:xfrm>
            <a:off x="7726485" y="83302"/>
            <a:ext cx="3600400" cy="1431161"/>
          </a:xfrm>
          <a:prstGeom prst="rect">
            <a:avLst/>
          </a:prstGeom>
          <a:solidFill>
            <a:schemeClr val="bg1"/>
          </a:solidFill>
        </p:spPr>
        <p:txBody>
          <a:bodyPr wrap="square" rtlCol="0">
            <a:spAutoFit/>
          </a:bodyPr>
          <a:lstStyle/>
          <a:p>
            <a:pPr algn="l" defTabSz="685800" fontAlgn="auto">
              <a:spcBef>
                <a:spcPts val="0"/>
              </a:spcBef>
              <a:spcAft>
                <a:spcPts val="0"/>
              </a:spcAft>
            </a:pPr>
            <a:r>
              <a:rPr lang="en-GB" sz="3600" dirty="0">
                <a:solidFill>
                  <a:srgbClr val="002A68"/>
                </a:solidFill>
                <a:latin typeface="+mn-lt"/>
                <a:ea typeface="Tahoma" panose="020B0604030504040204" pitchFamily="34" charset="0"/>
                <a:cs typeface="Tahoma" panose="020B0604030504040204" pitchFamily="34" charset="0"/>
              </a:rPr>
              <a:t>Anti-social Behaviour</a:t>
            </a:r>
            <a:endParaRPr lang="en-GB" sz="3600" b="0" dirty="0">
              <a:solidFill>
                <a:prstClr val="black"/>
              </a:solidFill>
              <a:latin typeface="+mn-lt"/>
              <a:ea typeface="Tahoma" panose="020B0604030504040204" pitchFamily="34" charset="0"/>
              <a:cs typeface="Tahoma" panose="020B0604030504040204" pitchFamily="34" charset="0"/>
            </a:endParaRPr>
          </a:p>
          <a:p>
            <a:pPr algn="l" defTabSz="685800" fontAlgn="auto">
              <a:spcBef>
                <a:spcPts val="0"/>
              </a:spcBef>
              <a:spcAft>
                <a:spcPts val="0"/>
              </a:spcAft>
            </a:pPr>
            <a:endParaRPr lang="en-GB" sz="1500" b="0" dirty="0">
              <a:solidFill>
                <a:srgbClr val="42516F"/>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5674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87688" y="2420888"/>
            <a:ext cx="5472608" cy="707886"/>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4000" dirty="0">
                <a:solidFill>
                  <a:schemeClr val="bg1"/>
                </a:solidFill>
                <a:latin typeface="+mn-lt"/>
              </a:rPr>
              <a:t>David Young</a:t>
            </a:r>
          </a:p>
        </p:txBody>
      </p:sp>
      <p:pic>
        <p:nvPicPr>
          <p:cNvPr id="4" name="Picture 3"/>
          <p:cNvPicPr>
            <a:picLocks noChangeAspect="1"/>
          </p:cNvPicPr>
          <p:nvPr/>
        </p:nvPicPr>
        <p:blipFill rotWithShape="1">
          <a:blip r:embed="rId3"/>
          <a:srcRect l="14190" t="8961" r="13527" b="7880"/>
          <a:stretch/>
        </p:blipFill>
        <p:spPr>
          <a:xfrm>
            <a:off x="9336360" y="4437112"/>
            <a:ext cx="936104" cy="661284"/>
          </a:xfrm>
          <a:prstGeom prst="rect">
            <a:avLst/>
          </a:prstGeom>
        </p:spPr>
      </p:pic>
    </p:spTree>
    <p:extLst>
      <p:ext uri="{BB962C8B-B14F-4D97-AF65-F5344CB8AC3E}">
        <p14:creationId xmlns:p14="http://schemas.microsoft.com/office/powerpoint/2010/main" val="2184084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271936" y="2737799"/>
            <a:ext cx="1512696" cy="2902463"/>
          </a:xfrm>
          <a:prstGeom prst="rect">
            <a:avLst/>
          </a:prstGeom>
          <a:solidFill>
            <a:schemeClr val="bg1"/>
          </a:solidFill>
        </p:spPr>
      </p:pic>
      <p:sp>
        <p:nvSpPr>
          <p:cNvPr id="5" name="TextBox 4"/>
          <p:cNvSpPr txBox="1"/>
          <p:nvPr/>
        </p:nvSpPr>
        <p:spPr>
          <a:xfrm>
            <a:off x="623392" y="260648"/>
            <a:ext cx="11161240"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What is Anti-social Behaviour?</a:t>
            </a:r>
          </a:p>
        </p:txBody>
      </p:sp>
      <p:graphicFrame>
        <p:nvGraphicFramePr>
          <p:cNvPr id="3" name="Diagram 2">
            <a:extLst>
              <a:ext uri="{FF2B5EF4-FFF2-40B4-BE49-F238E27FC236}">
                <a16:creationId xmlns:a16="http://schemas.microsoft.com/office/drawing/2014/main" id="{76EC9A39-E38C-4C4B-AC6E-7F1035A776E2}"/>
              </a:ext>
            </a:extLst>
          </p:cNvPr>
          <p:cNvGraphicFramePr/>
          <p:nvPr>
            <p:extLst>
              <p:ext uri="{D42A27DB-BD31-4B8C-83A1-F6EECF244321}">
                <p14:modId xmlns:p14="http://schemas.microsoft.com/office/powerpoint/2010/main" val="4154657564"/>
              </p:ext>
            </p:extLst>
          </p:nvPr>
        </p:nvGraphicFramePr>
        <p:xfrm>
          <a:off x="377010" y="992056"/>
          <a:ext cx="9721080" cy="47932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47740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62E619BB-3778-41AF-A76E-FD5FDC2E7F9B}"/>
                                            </p:graphicEl>
                                          </p:spTgt>
                                        </p:tgtEl>
                                        <p:attrNameLst>
                                          <p:attrName>style.visibility</p:attrName>
                                        </p:attrNameLst>
                                      </p:cBhvr>
                                      <p:to>
                                        <p:strVal val="visible"/>
                                      </p:to>
                                    </p:set>
                                    <p:animEffect transition="in" filter="fade">
                                      <p:cBhvr>
                                        <p:cTn id="7" dur="500"/>
                                        <p:tgtEl>
                                          <p:spTgt spid="3">
                                            <p:graphicEl>
                                              <a:dgm id="{62E619BB-3778-41AF-A76E-FD5FDC2E7F9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4DCBCFCE-4246-4B42-8C28-70CA093F3BC4}"/>
                                            </p:graphicEl>
                                          </p:spTgt>
                                        </p:tgtEl>
                                        <p:attrNameLst>
                                          <p:attrName>style.visibility</p:attrName>
                                        </p:attrNameLst>
                                      </p:cBhvr>
                                      <p:to>
                                        <p:strVal val="visible"/>
                                      </p:to>
                                    </p:set>
                                    <p:animEffect transition="in" filter="fade">
                                      <p:cBhvr>
                                        <p:cTn id="12" dur="500"/>
                                        <p:tgtEl>
                                          <p:spTgt spid="3">
                                            <p:graphicEl>
                                              <a:dgm id="{4DCBCFCE-4246-4B42-8C28-70CA093F3BC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537394" y="1556793"/>
            <a:ext cx="7097739" cy="3783421"/>
          </a:xfrm>
          <a:prstGeom prst="rect">
            <a:avLst/>
          </a:prstGeom>
        </p:spPr>
      </p:pic>
      <p:sp>
        <p:nvSpPr>
          <p:cNvPr id="4" name="TextBox 3"/>
          <p:cNvSpPr txBox="1"/>
          <p:nvPr/>
        </p:nvSpPr>
        <p:spPr>
          <a:xfrm>
            <a:off x="2073289" y="332656"/>
            <a:ext cx="804542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Categories of Anti-social Behaviour</a:t>
            </a:r>
          </a:p>
        </p:txBody>
      </p:sp>
    </p:spTree>
    <p:extLst>
      <p:ext uri="{BB962C8B-B14F-4D97-AF65-F5344CB8AC3E}">
        <p14:creationId xmlns:p14="http://schemas.microsoft.com/office/powerpoint/2010/main" val="4176142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95400" y="176722"/>
            <a:ext cx="10801200"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Categories of Anti-social Behaviour</a:t>
            </a:r>
          </a:p>
        </p:txBody>
      </p:sp>
      <p:graphicFrame>
        <p:nvGraphicFramePr>
          <p:cNvPr id="3" name="Diagram 2">
            <a:extLst>
              <a:ext uri="{FF2B5EF4-FFF2-40B4-BE49-F238E27FC236}">
                <a16:creationId xmlns:a16="http://schemas.microsoft.com/office/drawing/2014/main" id="{A9BEB64D-BC2A-440A-9FE1-F00248ABBD1D}"/>
              </a:ext>
            </a:extLst>
          </p:cNvPr>
          <p:cNvGraphicFramePr/>
          <p:nvPr>
            <p:extLst>
              <p:ext uri="{D42A27DB-BD31-4B8C-83A1-F6EECF244321}">
                <p14:modId xmlns:p14="http://schemas.microsoft.com/office/powerpoint/2010/main" val="3676156740"/>
              </p:ext>
            </p:extLst>
          </p:nvPr>
        </p:nvGraphicFramePr>
        <p:xfrm>
          <a:off x="839416" y="606968"/>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7DDE7358-5A5C-4164-8BE6-00EE0D9EBB3E}"/>
              </a:ext>
            </a:extLst>
          </p:cNvPr>
          <p:cNvPicPr>
            <a:picLocks noChangeAspect="1"/>
          </p:cNvPicPr>
          <p:nvPr/>
        </p:nvPicPr>
        <p:blipFill>
          <a:blip r:embed="rId8"/>
          <a:stretch>
            <a:fillRect/>
          </a:stretch>
        </p:blipFill>
        <p:spPr>
          <a:xfrm>
            <a:off x="9912424" y="3429000"/>
            <a:ext cx="2083857" cy="2362572"/>
          </a:xfrm>
          <a:prstGeom prst="rect">
            <a:avLst/>
          </a:prstGeom>
        </p:spPr>
      </p:pic>
    </p:spTree>
    <p:extLst>
      <p:ext uri="{BB962C8B-B14F-4D97-AF65-F5344CB8AC3E}">
        <p14:creationId xmlns:p14="http://schemas.microsoft.com/office/powerpoint/2010/main" val="2541312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8A3C6BE1-ECB8-4A9E-8B86-7BE512CA2048}"/>
                                            </p:graphicEl>
                                          </p:spTgt>
                                        </p:tgtEl>
                                        <p:attrNameLst>
                                          <p:attrName>style.visibility</p:attrName>
                                        </p:attrNameLst>
                                      </p:cBhvr>
                                      <p:to>
                                        <p:strVal val="visible"/>
                                      </p:to>
                                    </p:set>
                                    <p:animEffect transition="in" filter="fade">
                                      <p:cBhvr>
                                        <p:cTn id="7" dur="500"/>
                                        <p:tgtEl>
                                          <p:spTgt spid="3">
                                            <p:graphicEl>
                                              <a:dgm id="{8A3C6BE1-ECB8-4A9E-8B86-7BE512CA204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7C2BEAB5-6980-41B1-9BEB-18AAA5CB7272}"/>
                                            </p:graphicEl>
                                          </p:spTgt>
                                        </p:tgtEl>
                                        <p:attrNameLst>
                                          <p:attrName>style.visibility</p:attrName>
                                        </p:attrNameLst>
                                      </p:cBhvr>
                                      <p:to>
                                        <p:strVal val="visible"/>
                                      </p:to>
                                    </p:set>
                                    <p:animEffect transition="in" filter="fade">
                                      <p:cBhvr>
                                        <p:cTn id="12" dur="500"/>
                                        <p:tgtEl>
                                          <p:spTgt spid="3">
                                            <p:graphicEl>
                                              <a:dgm id="{7C2BEAB5-6980-41B1-9BEB-18AAA5CB727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E9CC863D-AFC2-4FCE-9D42-B164D153BBF8}"/>
                                            </p:graphicEl>
                                          </p:spTgt>
                                        </p:tgtEl>
                                        <p:attrNameLst>
                                          <p:attrName>style.visibility</p:attrName>
                                        </p:attrNameLst>
                                      </p:cBhvr>
                                      <p:to>
                                        <p:strVal val="visible"/>
                                      </p:to>
                                    </p:set>
                                    <p:animEffect transition="in" filter="fade">
                                      <p:cBhvr>
                                        <p:cTn id="17" dur="500"/>
                                        <p:tgtEl>
                                          <p:spTgt spid="3">
                                            <p:graphicEl>
                                              <a:dgm id="{E9CC863D-AFC2-4FCE-9D42-B164D153BBF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F82F3CC4-ECCD-497A-96D3-865E8A0EB6AF}"/>
                                            </p:graphicEl>
                                          </p:spTgt>
                                        </p:tgtEl>
                                        <p:attrNameLst>
                                          <p:attrName>style.visibility</p:attrName>
                                        </p:attrNameLst>
                                      </p:cBhvr>
                                      <p:to>
                                        <p:strVal val="visible"/>
                                      </p:to>
                                    </p:set>
                                    <p:animEffect transition="in" filter="fade">
                                      <p:cBhvr>
                                        <p:cTn id="22" dur="500"/>
                                        <p:tgtEl>
                                          <p:spTgt spid="3">
                                            <p:graphicEl>
                                              <a:dgm id="{F82F3CC4-ECCD-497A-96D3-865E8A0EB6A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51384" y="130270"/>
            <a:ext cx="1108923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Categories of Anti-social Behaviour</a:t>
            </a:r>
          </a:p>
        </p:txBody>
      </p:sp>
      <p:graphicFrame>
        <p:nvGraphicFramePr>
          <p:cNvPr id="3" name="Diagram 2">
            <a:extLst>
              <a:ext uri="{FF2B5EF4-FFF2-40B4-BE49-F238E27FC236}">
                <a16:creationId xmlns:a16="http://schemas.microsoft.com/office/drawing/2014/main" id="{2D9BD11B-EE78-41CD-9923-6C4C4E9098EC}"/>
              </a:ext>
            </a:extLst>
          </p:cNvPr>
          <p:cNvGraphicFramePr/>
          <p:nvPr>
            <p:extLst>
              <p:ext uri="{D42A27DB-BD31-4B8C-83A1-F6EECF244321}">
                <p14:modId xmlns:p14="http://schemas.microsoft.com/office/powerpoint/2010/main" val="3387137426"/>
              </p:ext>
            </p:extLst>
          </p:nvPr>
        </p:nvGraphicFramePr>
        <p:xfrm>
          <a:off x="4423049" y="658833"/>
          <a:ext cx="6918988" cy="55403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4D1A1642-6094-48E1-947A-BC50292BD4BD}"/>
              </a:ext>
            </a:extLst>
          </p:cNvPr>
          <p:cNvPicPr>
            <a:picLocks noChangeAspect="1"/>
          </p:cNvPicPr>
          <p:nvPr/>
        </p:nvPicPr>
        <p:blipFill>
          <a:blip r:embed="rId8"/>
          <a:stretch>
            <a:fillRect/>
          </a:stretch>
        </p:blipFill>
        <p:spPr>
          <a:xfrm>
            <a:off x="551384" y="1916832"/>
            <a:ext cx="2996491" cy="2636912"/>
          </a:xfrm>
          <a:prstGeom prst="rect">
            <a:avLst/>
          </a:prstGeom>
        </p:spPr>
      </p:pic>
    </p:spTree>
    <p:extLst>
      <p:ext uri="{BB962C8B-B14F-4D97-AF65-F5344CB8AC3E}">
        <p14:creationId xmlns:p14="http://schemas.microsoft.com/office/powerpoint/2010/main" val="279113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414EBE95-7808-4188-A8FC-C428E06BB74D}"/>
                                            </p:graphicEl>
                                          </p:spTgt>
                                        </p:tgtEl>
                                        <p:attrNameLst>
                                          <p:attrName>style.visibility</p:attrName>
                                        </p:attrNameLst>
                                      </p:cBhvr>
                                      <p:to>
                                        <p:strVal val="visible"/>
                                      </p:to>
                                    </p:set>
                                    <p:animEffect transition="in" filter="fade">
                                      <p:cBhvr>
                                        <p:cTn id="7" dur="500"/>
                                        <p:tgtEl>
                                          <p:spTgt spid="3">
                                            <p:graphicEl>
                                              <a:dgm id="{414EBE95-7808-4188-A8FC-C428E06BB74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33114750-5B80-4226-8CB0-D49B2D7CED22}"/>
                                            </p:graphicEl>
                                          </p:spTgt>
                                        </p:tgtEl>
                                        <p:attrNameLst>
                                          <p:attrName>style.visibility</p:attrName>
                                        </p:attrNameLst>
                                      </p:cBhvr>
                                      <p:to>
                                        <p:strVal val="visible"/>
                                      </p:to>
                                    </p:set>
                                    <p:animEffect transition="in" filter="fade">
                                      <p:cBhvr>
                                        <p:cTn id="12" dur="500"/>
                                        <p:tgtEl>
                                          <p:spTgt spid="3">
                                            <p:graphicEl>
                                              <a:dgm id="{33114750-5B80-4226-8CB0-D49B2D7CED2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86572FEA-A44A-426E-A047-ECAB87316042}"/>
                                            </p:graphicEl>
                                          </p:spTgt>
                                        </p:tgtEl>
                                        <p:attrNameLst>
                                          <p:attrName>style.visibility</p:attrName>
                                        </p:attrNameLst>
                                      </p:cBhvr>
                                      <p:to>
                                        <p:strVal val="visible"/>
                                      </p:to>
                                    </p:set>
                                    <p:animEffect transition="in" filter="fade">
                                      <p:cBhvr>
                                        <p:cTn id="17" dur="500"/>
                                        <p:tgtEl>
                                          <p:spTgt spid="3">
                                            <p:graphicEl>
                                              <a:dgm id="{86572FEA-A44A-426E-A047-ECAB8731604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87CCAC56-C4C1-4106-978F-26DA970873F7}"/>
                                            </p:graphicEl>
                                          </p:spTgt>
                                        </p:tgtEl>
                                        <p:attrNameLst>
                                          <p:attrName>style.visibility</p:attrName>
                                        </p:attrNameLst>
                                      </p:cBhvr>
                                      <p:to>
                                        <p:strVal val="visible"/>
                                      </p:to>
                                    </p:set>
                                    <p:animEffect transition="in" filter="fade">
                                      <p:cBhvr>
                                        <p:cTn id="22" dur="500"/>
                                        <p:tgtEl>
                                          <p:spTgt spid="3">
                                            <p:graphicEl>
                                              <a:dgm id="{87CCAC56-C4C1-4106-978F-26DA970873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420" y="188640"/>
            <a:ext cx="10441159"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Potential Impact of Anti-social Behaviour</a:t>
            </a:r>
          </a:p>
        </p:txBody>
      </p:sp>
      <p:graphicFrame>
        <p:nvGraphicFramePr>
          <p:cNvPr id="2" name="Diagram 1">
            <a:extLst>
              <a:ext uri="{FF2B5EF4-FFF2-40B4-BE49-F238E27FC236}">
                <a16:creationId xmlns:a16="http://schemas.microsoft.com/office/drawing/2014/main" id="{049922FB-3BEA-4B4F-AFEE-918CA971F439}"/>
              </a:ext>
            </a:extLst>
          </p:cNvPr>
          <p:cNvGraphicFramePr/>
          <p:nvPr>
            <p:extLst>
              <p:ext uri="{D42A27DB-BD31-4B8C-83A1-F6EECF244321}">
                <p14:modId xmlns:p14="http://schemas.microsoft.com/office/powerpoint/2010/main" val="4182250106"/>
              </p:ext>
            </p:extLst>
          </p:nvPr>
        </p:nvGraphicFramePr>
        <p:xfrm>
          <a:off x="875420" y="773415"/>
          <a:ext cx="10098866" cy="49512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90502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E496E8C-1709-4231-94C4-A4AAF27994DB}"/>
                                            </p:graphicEl>
                                          </p:spTgt>
                                        </p:tgtEl>
                                        <p:attrNameLst>
                                          <p:attrName>style.visibility</p:attrName>
                                        </p:attrNameLst>
                                      </p:cBhvr>
                                      <p:to>
                                        <p:strVal val="visible"/>
                                      </p:to>
                                    </p:set>
                                    <p:animEffect transition="in" filter="fade">
                                      <p:cBhvr>
                                        <p:cTn id="7" dur="500"/>
                                        <p:tgtEl>
                                          <p:spTgt spid="2">
                                            <p:graphicEl>
                                              <a:dgm id="{3E496E8C-1709-4231-94C4-A4AAF27994D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34F0A56-2809-47A5-8C7A-BD6AB2FD0AA5}"/>
                                            </p:graphicEl>
                                          </p:spTgt>
                                        </p:tgtEl>
                                        <p:attrNameLst>
                                          <p:attrName>style.visibility</p:attrName>
                                        </p:attrNameLst>
                                      </p:cBhvr>
                                      <p:to>
                                        <p:strVal val="visible"/>
                                      </p:to>
                                    </p:set>
                                    <p:animEffect transition="in" filter="fade">
                                      <p:cBhvr>
                                        <p:cTn id="12" dur="500"/>
                                        <p:tgtEl>
                                          <p:spTgt spid="2">
                                            <p:graphicEl>
                                              <a:dgm id="{134F0A56-2809-47A5-8C7A-BD6AB2FD0AA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E1F68367-8D64-4661-8B86-D48763340C2D}"/>
                                            </p:graphicEl>
                                          </p:spTgt>
                                        </p:tgtEl>
                                        <p:attrNameLst>
                                          <p:attrName>style.visibility</p:attrName>
                                        </p:attrNameLst>
                                      </p:cBhvr>
                                      <p:to>
                                        <p:strVal val="visible"/>
                                      </p:to>
                                    </p:set>
                                    <p:animEffect transition="in" filter="fade">
                                      <p:cBhvr>
                                        <p:cTn id="15" dur="500"/>
                                        <p:tgtEl>
                                          <p:spTgt spid="2">
                                            <p:graphicEl>
                                              <a:dgm id="{E1F68367-8D64-4661-8B86-D48763340C2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10B6830-58B8-40B4-A852-869574B1E571}"/>
                                            </p:graphicEl>
                                          </p:spTgt>
                                        </p:tgtEl>
                                        <p:attrNameLst>
                                          <p:attrName>style.visibility</p:attrName>
                                        </p:attrNameLst>
                                      </p:cBhvr>
                                      <p:to>
                                        <p:strVal val="visible"/>
                                      </p:to>
                                    </p:set>
                                    <p:animEffect transition="in" filter="fade">
                                      <p:cBhvr>
                                        <p:cTn id="20" dur="500"/>
                                        <p:tgtEl>
                                          <p:spTgt spid="2">
                                            <p:graphicEl>
                                              <a:dgm id="{610B6830-58B8-40B4-A852-869574B1E57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AA310368-050D-41F9-9D6B-05B1A2378F10}"/>
                                            </p:graphicEl>
                                          </p:spTgt>
                                        </p:tgtEl>
                                        <p:attrNameLst>
                                          <p:attrName>style.visibility</p:attrName>
                                        </p:attrNameLst>
                                      </p:cBhvr>
                                      <p:to>
                                        <p:strVal val="visible"/>
                                      </p:to>
                                    </p:set>
                                    <p:animEffect transition="in" filter="fade">
                                      <p:cBhvr>
                                        <p:cTn id="23" dur="500"/>
                                        <p:tgtEl>
                                          <p:spTgt spid="2">
                                            <p:graphicEl>
                                              <a:dgm id="{AA310368-050D-41F9-9D6B-05B1A2378F1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A2050501-127B-40A2-862E-10C6D2DD3902}"/>
                                            </p:graphicEl>
                                          </p:spTgt>
                                        </p:tgtEl>
                                        <p:attrNameLst>
                                          <p:attrName>style.visibility</p:attrName>
                                        </p:attrNameLst>
                                      </p:cBhvr>
                                      <p:to>
                                        <p:strVal val="visible"/>
                                      </p:to>
                                    </p:set>
                                    <p:animEffect transition="in" filter="fade">
                                      <p:cBhvr>
                                        <p:cTn id="28" dur="500"/>
                                        <p:tgtEl>
                                          <p:spTgt spid="2">
                                            <p:graphicEl>
                                              <a:dgm id="{A2050501-127B-40A2-862E-10C6D2DD390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D17F3631-CCD3-4A1D-9F68-58453305364F}"/>
                                            </p:graphicEl>
                                          </p:spTgt>
                                        </p:tgtEl>
                                        <p:attrNameLst>
                                          <p:attrName>style.visibility</p:attrName>
                                        </p:attrNameLst>
                                      </p:cBhvr>
                                      <p:to>
                                        <p:strVal val="visible"/>
                                      </p:to>
                                    </p:set>
                                    <p:animEffect transition="in" filter="fade">
                                      <p:cBhvr>
                                        <p:cTn id="31" dur="500"/>
                                        <p:tgtEl>
                                          <p:spTgt spid="2">
                                            <p:graphicEl>
                                              <a:dgm id="{D17F3631-CCD3-4A1D-9F68-58453305364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38DE5E85-363A-4D7A-92D6-BABD4478E2D8}"/>
                                            </p:graphicEl>
                                          </p:spTgt>
                                        </p:tgtEl>
                                        <p:attrNameLst>
                                          <p:attrName>style.visibility</p:attrName>
                                        </p:attrNameLst>
                                      </p:cBhvr>
                                      <p:to>
                                        <p:strVal val="visible"/>
                                      </p:to>
                                    </p:set>
                                    <p:animEffect transition="in" filter="fade">
                                      <p:cBhvr>
                                        <p:cTn id="36" dur="500"/>
                                        <p:tgtEl>
                                          <p:spTgt spid="2">
                                            <p:graphicEl>
                                              <a:dgm id="{38DE5E85-363A-4D7A-92D6-BABD4478E2D8}"/>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137AC3C9-1185-4264-BDB6-89587932AEC2}"/>
                                            </p:graphicEl>
                                          </p:spTgt>
                                        </p:tgtEl>
                                        <p:attrNameLst>
                                          <p:attrName>style.visibility</p:attrName>
                                        </p:attrNameLst>
                                      </p:cBhvr>
                                      <p:to>
                                        <p:strVal val="visible"/>
                                      </p:to>
                                    </p:set>
                                    <p:animEffect transition="in" filter="fade">
                                      <p:cBhvr>
                                        <p:cTn id="39" dur="500"/>
                                        <p:tgtEl>
                                          <p:spTgt spid="2">
                                            <p:graphicEl>
                                              <a:dgm id="{137AC3C9-1185-4264-BDB6-89587932AEC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EA173BB9-FB96-4F95-9C75-FCD49ED7D541}"/>
                                            </p:graphicEl>
                                          </p:spTgt>
                                        </p:tgtEl>
                                        <p:attrNameLst>
                                          <p:attrName>style.visibility</p:attrName>
                                        </p:attrNameLst>
                                      </p:cBhvr>
                                      <p:to>
                                        <p:strVal val="visible"/>
                                      </p:to>
                                    </p:set>
                                    <p:animEffect transition="in" filter="fade">
                                      <p:cBhvr>
                                        <p:cTn id="44" dur="500"/>
                                        <p:tgtEl>
                                          <p:spTgt spid="2">
                                            <p:graphicEl>
                                              <a:dgm id="{EA173BB9-FB96-4F95-9C75-FCD49ED7D541}"/>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B2F76446-BD3C-40FA-A10B-6D205EF08567}"/>
                                            </p:graphicEl>
                                          </p:spTgt>
                                        </p:tgtEl>
                                        <p:attrNameLst>
                                          <p:attrName>style.visibility</p:attrName>
                                        </p:attrNameLst>
                                      </p:cBhvr>
                                      <p:to>
                                        <p:strVal val="visible"/>
                                      </p:to>
                                    </p:set>
                                    <p:animEffect transition="in" filter="fade">
                                      <p:cBhvr>
                                        <p:cTn id="47" dur="500"/>
                                        <p:tgtEl>
                                          <p:spTgt spid="2">
                                            <p:graphicEl>
                                              <a:dgm id="{B2F76446-BD3C-40FA-A10B-6D205EF08567}"/>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562ED55E-38A1-45BC-BD50-82DEA83A1ECE}"/>
                                            </p:graphicEl>
                                          </p:spTgt>
                                        </p:tgtEl>
                                        <p:attrNameLst>
                                          <p:attrName>style.visibility</p:attrName>
                                        </p:attrNameLst>
                                      </p:cBhvr>
                                      <p:to>
                                        <p:strVal val="visible"/>
                                      </p:to>
                                    </p:set>
                                    <p:animEffect transition="in" filter="fade">
                                      <p:cBhvr>
                                        <p:cTn id="52" dur="500"/>
                                        <p:tgtEl>
                                          <p:spTgt spid="2">
                                            <p:graphicEl>
                                              <a:dgm id="{562ED55E-38A1-45BC-BD50-82DEA83A1ECE}"/>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11990564-21ED-489B-A13B-839BFB914731}"/>
                                            </p:graphicEl>
                                          </p:spTgt>
                                        </p:tgtEl>
                                        <p:attrNameLst>
                                          <p:attrName>style.visibility</p:attrName>
                                        </p:attrNameLst>
                                      </p:cBhvr>
                                      <p:to>
                                        <p:strVal val="visible"/>
                                      </p:to>
                                    </p:set>
                                    <p:animEffect transition="in" filter="fade">
                                      <p:cBhvr>
                                        <p:cTn id="55" dur="500"/>
                                        <p:tgtEl>
                                          <p:spTgt spid="2">
                                            <p:graphicEl>
                                              <a:dgm id="{11990564-21ED-489B-A13B-839BFB914731}"/>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A22991F5-9F70-4C08-B491-76014962ED36}"/>
                                            </p:graphicEl>
                                          </p:spTgt>
                                        </p:tgtEl>
                                        <p:attrNameLst>
                                          <p:attrName>style.visibility</p:attrName>
                                        </p:attrNameLst>
                                      </p:cBhvr>
                                      <p:to>
                                        <p:strVal val="visible"/>
                                      </p:to>
                                    </p:set>
                                    <p:animEffect transition="in" filter="fade">
                                      <p:cBhvr>
                                        <p:cTn id="60" dur="500"/>
                                        <p:tgtEl>
                                          <p:spTgt spid="2">
                                            <p:graphicEl>
                                              <a:dgm id="{A22991F5-9F70-4C08-B491-76014962ED36}"/>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29538281-8D7E-4A5B-83DD-61328565DAC8}"/>
                                            </p:graphicEl>
                                          </p:spTgt>
                                        </p:tgtEl>
                                        <p:attrNameLst>
                                          <p:attrName>style.visibility</p:attrName>
                                        </p:attrNameLst>
                                      </p:cBhvr>
                                      <p:to>
                                        <p:strVal val="visible"/>
                                      </p:to>
                                    </p:set>
                                    <p:animEffect transition="in" filter="fade">
                                      <p:cBhvr>
                                        <p:cTn id="63" dur="500"/>
                                        <p:tgtEl>
                                          <p:spTgt spid="2">
                                            <p:graphicEl>
                                              <a:dgm id="{29538281-8D7E-4A5B-83DD-61328565DAC8}"/>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
                                            <p:graphicEl>
                                              <a:dgm id="{254F3416-ED7A-4273-9959-E34FBF2AEBFD}"/>
                                            </p:graphicEl>
                                          </p:spTgt>
                                        </p:tgtEl>
                                        <p:attrNameLst>
                                          <p:attrName>style.visibility</p:attrName>
                                        </p:attrNameLst>
                                      </p:cBhvr>
                                      <p:to>
                                        <p:strVal val="visible"/>
                                      </p:to>
                                    </p:set>
                                    <p:animEffect transition="in" filter="fade">
                                      <p:cBhvr>
                                        <p:cTn id="68" dur="500"/>
                                        <p:tgtEl>
                                          <p:spTgt spid="2">
                                            <p:graphicEl>
                                              <a:dgm id="{254F3416-ED7A-4273-9959-E34FBF2AEBFD}"/>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
                                            <p:graphicEl>
                                              <a:dgm id="{FFD84103-9F08-4BB0-A9D7-7A868C38F174}"/>
                                            </p:graphicEl>
                                          </p:spTgt>
                                        </p:tgtEl>
                                        <p:attrNameLst>
                                          <p:attrName>style.visibility</p:attrName>
                                        </p:attrNameLst>
                                      </p:cBhvr>
                                      <p:to>
                                        <p:strVal val="visible"/>
                                      </p:to>
                                    </p:set>
                                    <p:animEffect transition="in" filter="fade">
                                      <p:cBhvr>
                                        <p:cTn id="71" dur="500"/>
                                        <p:tgtEl>
                                          <p:spTgt spid="2">
                                            <p:graphicEl>
                                              <a:dgm id="{FFD84103-9F08-4BB0-A9D7-7A868C38F17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95400" y="332656"/>
            <a:ext cx="10945216"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Repeat Victim</a:t>
            </a:r>
          </a:p>
        </p:txBody>
      </p:sp>
      <p:sp>
        <p:nvSpPr>
          <p:cNvPr id="2" name="Scroll: Horizontal 1">
            <a:extLst>
              <a:ext uri="{FF2B5EF4-FFF2-40B4-BE49-F238E27FC236}">
                <a16:creationId xmlns:a16="http://schemas.microsoft.com/office/drawing/2014/main" id="{D81A5E0C-CEFC-4AD0-866F-ECB4DD2D2A5F}"/>
              </a:ext>
            </a:extLst>
          </p:cNvPr>
          <p:cNvSpPr/>
          <p:nvPr/>
        </p:nvSpPr>
        <p:spPr>
          <a:xfrm>
            <a:off x="1847528" y="1268760"/>
            <a:ext cx="8640960" cy="3960440"/>
          </a:xfrm>
          <a:prstGeom prst="horizontalScroll">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dirty="0">
                <a:solidFill>
                  <a:schemeClr val="tx1"/>
                </a:solidFill>
              </a:rPr>
              <a:t>‘An individual that has been the subject of 3 similar occurrences of Anti-Social behaviour within the last 3 months &amp; the ASB unit is required to risk assess the victim’</a:t>
            </a:r>
          </a:p>
        </p:txBody>
      </p:sp>
    </p:spTree>
    <p:extLst>
      <p:ext uri="{BB962C8B-B14F-4D97-AF65-F5344CB8AC3E}">
        <p14:creationId xmlns:p14="http://schemas.microsoft.com/office/powerpoint/2010/main" val="3038850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67408" y="334397"/>
            <a:ext cx="10801199"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Vulnerable Victim</a:t>
            </a:r>
          </a:p>
        </p:txBody>
      </p:sp>
      <p:sp>
        <p:nvSpPr>
          <p:cNvPr id="2" name="Scroll: Horizontal 1">
            <a:extLst>
              <a:ext uri="{FF2B5EF4-FFF2-40B4-BE49-F238E27FC236}">
                <a16:creationId xmlns:a16="http://schemas.microsoft.com/office/drawing/2014/main" id="{0F2E043D-A995-4779-9DBD-90485AD40AB6}"/>
              </a:ext>
            </a:extLst>
          </p:cNvPr>
          <p:cNvSpPr/>
          <p:nvPr/>
        </p:nvSpPr>
        <p:spPr>
          <a:xfrm>
            <a:off x="2027548" y="1556792"/>
            <a:ext cx="8136904" cy="3528392"/>
          </a:xfrm>
          <a:prstGeom prst="horizontalScroll">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dirty="0">
                <a:solidFill>
                  <a:schemeClr val="tx1"/>
                </a:solidFill>
              </a:rPr>
              <a:t>‘An individual  that has been subject to an ASB Risk Assessment, &amp; who has been  recorded as medium or high risk for which there is a Vulnerable Victim Action Plan  (VVAP) in place’</a:t>
            </a:r>
          </a:p>
        </p:txBody>
      </p:sp>
    </p:spTree>
    <p:extLst>
      <p:ext uri="{BB962C8B-B14F-4D97-AF65-F5344CB8AC3E}">
        <p14:creationId xmlns:p14="http://schemas.microsoft.com/office/powerpoint/2010/main" val="489851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79376" y="260648"/>
            <a:ext cx="1137726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The Importance of Addressing the Needs of Victims &amp; Witnesses</a:t>
            </a:r>
          </a:p>
        </p:txBody>
      </p:sp>
      <p:graphicFrame>
        <p:nvGraphicFramePr>
          <p:cNvPr id="2" name="Diagram 1">
            <a:extLst>
              <a:ext uri="{FF2B5EF4-FFF2-40B4-BE49-F238E27FC236}">
                <a16:creationId xmlns:a16="http://schemas.microsoft.com/office/drawing/2014/main" id="{8EA26263-0FDC-4C6D-B658-140A2362C98D}"/>
              </a:ext>
            </a:extLst>
          </p:cNvPr>
          <p:cNvGraphicFramePr/>
          <p:nvPr>
            <p:extLst>
              <p:ext uri="{D42A27DB-BD31-4B8C-83A1-F6EECF244321}">
                <p14:modId xmlns:p14="http://schemas.microsoft.com/office/powerpoint/2010/main" val="2729852197"/>
              </p:ext>
            </p:extLst>
          </p:nvPr>
        </p:nvGraphicFramePr>
        <p:xfrm>
          <a:off x="1199456" y="753493"/>
          <a:ext cx="9952880" cy="53510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6086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3D056BA-00FA-4DC0-9C19-F36953AEE238}"/>
                                            </p:graphicEl>
                                          </p:spTgt>
                                        </p:tgtEl>
                                        <p:attrNameLst>
                                          <p:attrName>style.visibility</p:attrName>
                                        </p:attrNameLst>
                                      </p:cBhvr>
                                      <p:to>
                                        <p:strVal val="visible"/>
                                      </p:to>
                                    </p:set>
                                    <p:animEffect transition="in" filter="fade">
                                      <p:cBhvr>
                                        <p:cTn id="7" dur="500"/>
                                        <p:tgtEl>
                                          <p:spTgt spid="2">
                                            <p:graphicEl>
                                              <a:dgm id="{D3D056BA-00FA-4DC0-9C19-F36953AEE23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55B1FFC-1BE6-4DE2-A980-8EDB8C8809E0}"/>
                                            </p:graphicEl>
                                          </p:spTgt>
                                        </p:tgtEl>
                                        <p:attrNameLst>
                                          <p:attrName>style.visibility</p:attrName>
                                        </p:attrNameLst>
                                      </p:cBhvr>
                                      <p:to>
                                        <p:strVal val="visible"/>
                                      </p:to>
                                    </p:set>
                                    <p:animEffect transition="in" filter="fade">
                                      <p:cBhvr>
                                        <p:cTn id="12" dur="500"/>
                                        <p:tgtEl>
                                          <p:spTgt spid="2">
                                            <p:graphicEl>
                                              <a:dgm id="{255B1FFC-1BE6-4DE2-A980-8EDB8C8809E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A39B9282-D544-45FB-98CB-21561827DD79}"/>
                                            </p:graphicEl>
                                          </p:spTgt>
                                        </p:tgtEl>
                                        <p:attrNameLst>
                                          <p:attrName>style.visibility</p:attrName>
                                        </p:attrNameLst>
                                      </p:cBhvr>
                                      <p:to>
                                        <p:strVal val="visible"/>
                                      </p:to>
                                    </p:set>
                                    <p:animEffect transition="in" filter="fade">
                                      <p:cBhvr>
                                        <p:cTn id="15" dur="500"/>
                                        <p:tgtEl>
                                          <p:spTgt spid="2">
                                            <p:graphicEl>
                                              <a:dgm id="{A39B9282-D544-45FB-98CB-21561827DD7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DF5D74F-B7BE-4607-B017-82DC94D21713}"/>
                                            </p:graphicEl>
                                          </p:spTgt>
                                        </p:tgtEl>
                                        <p:attrNameLst>
                                          <p:attrName>style.visibility</p:attrName>
                                        </p:attrNameLst>
                                      </p:cBhvr>
                                      <p:to>
                                        <p:strVal val="visible"/>
                                      </p:to>
                                    </p:set>
                                    <p:animEffect transition="in" filter="fade">
                                      <p:cBhvr>
                                        <p:cTn id="20" dur="500"/>
                                        <p:tgtEl>
                                          <p:spTgt spid="2">
                                            <p:graphicEl>
                                              <a:dgm id="{9DF5D74F-B7BE-4607-B017-82DC94D2171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AB2E31E6-A53D-453E-BB3B-B77DE341618E}"/>
                                            </p:graphicEl>
                                          </p:spTgt>
                                        </p:tgtEl>
                                        <p:attrNameLst>
                                          <p:attrName>style.visibility</p:attrName>
                                        </p:attrNameLst>
                                      </p:cBhvr>
                                      <p:to>
                                        <p:strVal val="visible"/>
                                      </p:to>
                                    </p:set>
                                    <p:animEffect transition="in" filter="fade">
                                      <p:cBhvr>
                                        <p:cTn id="23" dur="500"/>
                                        <p:tgtEl>
                                          <p:spTgt spid="2">
                                            <p:graphicEl>
                                              <a:dgm id="{AB2E31E6-A53D-453E-BB3B-B77DE341618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68985889-0CE2-4D38-AC64-D5144E970823}"/>
                                            </p:graphicEl>
                                          </p:spTgt>
                                        </p:tgtEl>
                                        <p:attrNameLst>
                                          <p:attrName>style.visibility</p:attrName>
                                        </p:attrNameLst>
                                      </p:cBhvr>
                                      <p:to>
                                        <p:strVal val="visible"/>
                                      </p:to>
                                    </p:set>
                                    <p:animEffect transition="in" filter="fade">
                                      <p:cBhvr>
                                        <p:cTn id="28" dur="500"/>
                                        <p:tgtEl>
                                          <p:spTgt spid="2">
                                            <p:graphicEl>
                                              <a:dgm id="{68985889-0CE2-4D38-AC64-D5144E970823}"/>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61A033D-E1F2-48F9-B92A-4A16B25F523C}"/>
                                            </p:graphicEl>
                                          </p:spTgt>
                                        </p:tgtEl>
                                        <p:attrNameLst>
                                          <p:attrName>style.visibility</p:attrName>
                                        </p:attrNameLst>
                                      </p:cBhvr>
                                      <p:to>
                                        <p:strVal val="visible"/>
                                      </p:to>
                                    </p:set>
                                    <p:animEffect transition="in" filter="fade">
                                      <p:cBhvr>
                                        <p:cTn id="31" dur="500"/>
                                        <p:tgtEl>
                                          <p:spTgt spid="2">
                                            <p:graphicEl>
                                              <a:dgm id="{761A033D-E1F2-48F9-B92A-4A16B25F523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F097FE36-247B-49B1-AC6C-3FDC65115A8A}"/>
                                            </p:graphicEl>
                                          </p:spTgt>
                                        </p:tgtEl>
                                        <p:attrNameLst>
                                          <p:attrName>style.visibility</p:attrName>
                                        </p:attrNameLst>
                                      </p:cBhvr>
                                      <p:to>
                                        <p:strVal val="visible"/>
                                      </p:to>
                                    </p:set>
                                    <p:animEffect transition="in" filter="fade">
                                      <p:cBhvr>
                                        <p:cTn id="36" dur="500"/>
                                        <p:tgtEl>
                                          <p:spTgt spid="2">
                                            <p:graphicEl>
                                              <a:dgm id="{F097FE36-247B-49B1-AC6C-3FDC65115A8A}"/>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FCC32D37-3EFA-42A7-A97F-38773EB3759B}"/>
                                            </p:graphicEl>
                                          </p:spTgt>
                                        </p:tgtEl>
                                        <p:attrNameLst>
                                          <p:attrName>style.visibility</p:attrName>
                                        </p:attrNameLst>
                                      </p:cBhvr>
                                      <p:to>
                                        <p:strVal val="visible"/>
                                      </p:to>
                                    </p:set>
                                    <p:animEffect transition="in" filter="fade">
                                      <p:cBhvr>
                                        <p:cTn id="39" dur="500"/>
                                        <p:tgtEl>
                                          <p:spTgt spid="2">
                                            <p:graphicEl>
                                              <a:dgm id="{FCC32D37-3EFA-42A7-A97F-38773EB3759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9BE2EBE1-7B55-4EC2-95D2-2D2DCB1647A5}"/>
                                            </p:graphicEl>
                                          </p:spTgt>
                                        </p:tgtEl>
                                        <p:attrNameLst>
                                          <p:attrName>style.visibility</p:attrName>
                                        </p:attrNameLst>
                                      </p:cBhvr>
                                      <p:to>
                                        <p:strVal val="visible"/>
                                      </p:to>
                                    </p:set>
                                    <p:animEffect transition="in" filter="fade">
                                      <p:cBhvr>
                                        <p:cTn id="44" dur="500"/>
                                        <p:tgtEl>
                                          <p:spTgt spid="2">
                                            <p:graphicEl>
                                              <a:dgm id="{9BE2EBE1-7B55-4EC2-95D2-2D2DCB1647A5}"/>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6516E113-7A19-4226-925C-1A5D7C60587A}"/>
                                            </p:graphicEl>
                                          </p:spTgt>
                                        </p:tgtEl>
                                        <p:attrNameLst>
                                          <p:attrName>style.visibility</p:attrName>
                                        </p:attrNameLst>
                                      </p:cBhvr>
                                      <p:to>
                                        <p:strVal val="visible"/>
                                      </p:to>
                                    </p:set>
                                    <p:animEffect transition="in" filter="fade">
                                      <p:cBhvr>
                                        <p:cTn id="47" dur="500"/>
                                        <p:tgtEl>
                                          <p:spTgt spid="2">
                                            <p:graphicEl>
                                              <a:dgm id="{6516E113-7A19-4226-925C-1A5D7C60587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http://t2.gstatic.com/images?q=tbn:ANd9GcTkhq0EYISCxRUrMKt61g0QPCamzSikc0vSAtLmzXxL1UugeNi_"/>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5600" y="312576"/>
            <a:ext cx="3456384"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1" descr="http://static.guim.co.uk/sys-images/Society/Pix/pictures/2007/07/20/e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312576"/>
            <a:ext cx="3384376" cy="28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7" descr="http://t3.gstatic.com/images?q=tbn:ANd9GcSzATq1-2ov_G2XsclYy8q29QCpH_scwXwRqT3ZOd9PprhU-mNeX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3284985"/>
            <a:ext cx="3384376" cy="2604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descr="http://thatswordisbourne.com/wp-content/uploads/2011/03/damian-furtch_facebook.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5600" y="3297597"/>
            <a:ext cx="3456384" cy="259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8148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down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downLeft)">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67408" y="260648"/>
            <a:ext cx="1072919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Three Vital Questions….</a:t>
            </a:r>
          </a:p>
        </p:txBody>
      </p:sp>
      <p:graphicFrame>
        <p:nvGraphicFramePr>
          <p:cNvPr id="4" name="Diagram 3">
            <a:extLst>
              <a:ext uri="{FF2B5EF4-FFF2-40B4-BE49-F238E27FC236}">
                <a16:creationId xmlns:a16="http://schemas.microsoft.com/office/drawing/2014/main" id="{2DD0919E-B496-4202-A009-A76D47D2290C}"/>
              </a:ext>
            </a:extLst>
          </p:cNvPr>
          <p:cNvGraphicFramePr/>
          <p:nvPr>
            <p:extLst>
              <p:ext uri="{D42A27DB-BD31-4B8C-83A1-F6EECF244321}">
                <p14:modId xmlns:p14="http://schemas.microsoft.com/office/powerpoint/2010/main" val="1140590389"/>
              </p:ext>
            </p:extLst>
          </p:nvPr>
        </p:nvGraphicFramePr>
        <p:xfrm>
          <a:off x="2063552" y="1030217"/>
          <a:ext cx="8708516" cy="47975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4068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0F8643F9-2D99-42A3-8011-986464A03E56}"/>
                                            </p:graphicEl>
                                          </p:spTgt>
                                        </p:tgtEl>
                                        <p:attrNameLst>
                                          <p:attrName>style.visibility</p:attrName>
                                        </p:attrNameLst>
                                      </p:cBhvr>
                                      <p:to>
                                        <p:strVal val="visible"/>
                                      </p:to>
                                    </p:set>
                                    <p:animEffect transition="in" filter="fade">
                                      <p:cBhvr>
                                        <p:cTn id="7" dur="500"/>
                                        <p:tgtEl>
                                          <p:spTgt spid="4">
                                            <p:graphicEl>
                                              <a:dgm id="{0F8643F9-2D99-42A3-8011-986464A03E5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7F5FD0A-C2B1-4C21-B2D8-967873F88E7E}"/>
                                            </p:graphicEl>
                                          </p:spTgt>
                                        </p:tgtEl>
                                        <p:attrNameLst>
                                          <p:attrName>style.visibility</p:attrName>
                                        </p:attrNameLst>
                                      </p:cBhvr>
                                      <p:to>
                                        <p:strVal val="visible"/>
                                      </p:to>
                                    </p:set>
                                    <p:animEffect transition="in" filter="fade">
                                      <p:cBhvr>
                                        <p:cTn id="12" dur="500"/>
                                        <p:tgtEl>
                                          <p:spTgt spid="4">
                                            <p:graphicEl>
                                              <a:dgm id="{77F5FD0A-C2B1-4C21-B2D8-967873F88E7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1970E22B-1558-459E-88D8-17D391EDB376}"/>
                                            </p:graphicEl>
                                          </p:spTgt>
                                        </p:tgtEl>
                                        <p:attrNameLst>
                                          <p:attrName>style.visibility</p:attrName>
                                        </p:attrNameLst>
                                      </p:cBhvr>
                                      <p:to>
                                        <p:strVal val="visible"/>
                                      </p:to>
                                    </p:set>
                                    <p:animEffect transition="in" filter="fade">
                                      <p:cBhvr>
                                        <p:cTn id="17" dur="500"/>
                                        <p:tgtEl>
                                          <p:spTgt spid="4">
                                            <p:graphicEl>
                                              <a:dgm id="{1970E22B-1558-459E-88D8-17D391EDB37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D6139C04-D563-4155-BD6B-188441FF56DF}"/>
                                            </p:graphicEl>
                                          </p:spTgt>
                                        </p:tgtEl>
                                        <p:attrNameLst>
                                          <p:attrName>style.visibility</p:attrName>
                                        </p:attrNameLst>
                                      </p:cBhvr>
                                      <p:to>
                                        <p:strVal val="visible"/>
                                      </p:to>
                                    </p:set>
                                    <p:animEffect transition="in" filter="fade">
                                      <p:cBhvr>
                                        <p:cTn id="22" dur="500"/>
                                        <p:tgtEl>
                                          <p:spTgt spid="4">
                                            <p:graphicEl>
                                              <a:dgm id="{D6139C04-D563-4155-BD6B-188441FF56DF}"/>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8144ED9-82E8-42DD-9D80-1B3B22FD71F7}"/>
                                            </p:graphicEl>
                                          </p:spTgt>
                                        </p:tgtEl>
                                        <p:attrNameLst>
                                          <p:attrName>style.visibility</p:attrName>
                                        </p:attrNameLst>
                                      </p:cBhvr>
                                      <p:to>
                                        <p:strVal val="visible"/>
                                      </p:to>
                                    </p:set>
                                    <p:animEffect transition="in" filter="fade">
                                      <p:cBhvr>
                                        <p:cTn id="27" dur="500"/>
                                        <p:tgtEl>
                                          <p:spTgt spid="4">
                                            <p:graphicEl>
                                              <a:dgm id="{C8144ED9-82E8-42DD-9D80-1B3B22FD71F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55CF00C0-C023-47B5-AEF9-2FDA56E0CD63}"/>
                                            </p:graphicEl>
                                          </p:spTgt>
                                        </p:tgtEl>
                                        <p:attrNameLst>
                                          <p:attrName>style.visibility</p:attrName>
                                        </p:attrNameLst>
                                      </p:cBhvr>
                                      <p:to>
                                        <p:strVal val="visible"/>
                                      </p:to>
                                    </p:set>
                                    <p:animEffect transition="in" filter="fade">
                                      <p:cBhvr>
                                        <p:cTn id="32" dur="500"/>
                                        <p:tgtEl>
                                          <p:spTgt spid="4">
                                            <p:graphicEl>
                                              <a:dgm id="{55CF00C0-C023-47B5-AEF9-2FDA56E0CD6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gLiberty" descr="Operation Liber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1544" y="404565"/>
            <a:ext cx="8280920" cy="4745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8030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584" y="1484422"/>
            <a:ext cx="2880320" cy="381678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1846" y="1484422"/>
            <a:ext cx="2880320" cy="3816787"/>
          </a:xfrm>
          <a:prstGeom prst="rect">
            <a:avLst/>
          </a:prstGeom>
        </p:spPr>
      </p:pic>
      <p:sp>
        <p:nvSpPr>
          <p:cNvPr id="6" name="TextBox 5"/>
          <p:cNvSpPr txBox="1"/>
          <p:nvPr/>
        </p:nvSpPr>
        <p:spPr>
          <a:xfrm>
            <a:off x="551384" y="327130"/>
            <a:ext cx="1101722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Fiona Pilkington Case Study  2009</a:t>
            </a:r>
          </a:p>
        </p:txBody>
      </p:sp>
      <p:pic>
        <p:nvPicPr>
          <p:cNvPr id="9" name="Picture 8">
            <a:hlinkClick r:id="rId5"/>
          </p:cNvPr>
          <p:cNvPicPr>
            <a:picLocks noChangeAspect="1"/>
          </p:cNvPicPr>
          <p:nvPr/>
        </p:nvPicPr>
        <p:blipFill rotWithShape="1">
          <a:blip r:embed="rId6"/>
          <a:srcRect l="14190" t="8961" r="13527" b="7880"/>
          <a:stretch/>
        </p:blipFill>
        <p:spPr>
          <a:xfrm>
            <a:off x="9336360" y="4437112"/>
            <a:ext cx="936104" cy="661284"/>
          </a:xfrm>
          <a:prstGeom prst="rect">
            <a:avLst/>
          </a:prstGeom>
        </p:spPr>
      </p:pic>
    </p:spTree>
    <p:extLst>
      <p:ext uri="{BB962C8B-B14F-4D97-AF65-F5344CB8AC3E}">
        <p14:creationId xmlns:p14="http://schemas.microsoft.com/office/powerpoint/2010/main" val="4282655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2279577" y="620688"/>
            <a:ext cx="7527237" cy="5040560"/>
          </a:xfrm>
          <a:prstGeom prst="rect">
            <a:avLst/>
          </a:prstGeom>
          <a:effectLst>
            <a:softEdge rad="317500"/>
          </a:effectLst>
        </p:spPr>
      </p:pic>
      <p:sp>
        <p:nvSpPr>
          <p:cNvPr id="4" name="TextBox 3"/>
          <p:cNvSpPr txBox="1"/>
          <p:nvPr/>
        </p:nvSpPr>
        <p:spPr>
          <a:xfrm>
            <a:off x="3362342" y="2540804"/>
            <a:ext cx="5361704" cy="1077218"/>
          </a:xfrm>
          <a:custGeom>
            <a:avLst/>
            <a:gdLst>
              <a:gd name="connsiteX0" fmla="*/ 0 w 5361704"/>
              <a:gd name="connsiteY0" fmla="*/ 0 h 1077218"/>
              <a:gd name="connsiteX1" fmla="*/ 702979 w 5361704"/>
              <a:gd name="connsiteY1" fmla="*/ 0 h 1077218"/>
              <a:gd name="connsiteX2" fmla="*/ 1352341 w 5361704"/>
              <a:gd name="connsiteY2" fmla="*/ 0 h 1077218"/>
              <a:gd name="connsiteX3" fmla="*/ 1948086 w 5361704"/>
              <a:gd name="connsiteY3" fmla="*/ 0 h 1077218"/>
              <a:gd name="connsiteX4" fmla="*/ 2543831 w 5361704"/>
              <a:gd name="connsiteY4" fmla="*/ 0 h 1077218"/>
              <a:gd name="connsiteX5" fmla="*/ 3246810 w 5361704"/>
              <a:gd name="connsiteY5" fmla="*/ 0 h 1077218"/>
              <a:gd name="connsiteX6" fmla="*/ 3896172 w 5361704"/>
              <a:gd name="connsiteY6" fmla="*/ 0 h 1077218"/>
              <a:gd name="connsiteX7" fmla="*/ 4331065 w 5361704"/>
              <a:gd name="connsiteY7" fmla="*/ 0 h 1077218"/>
              <a:gd name="connsiteX8" fmla="*/ 5361704 w 5361704"/>
              <a:gd name="connsiteY8" fmla="*/ 0 h 1077218"/>
              <a:gd name="connsiteX9" fmla="*/ 5361704 w 5361704"/>
              <a:gd name="connsiteY9" fmla="*/ 560153 h 1077218"/>
              <a:gd name="connsiteX10" fmla="*/ 5361704 w 5361704"/>
              <a:gd name="connsiteY10" fmla="*/ 1077218 h 1077218"/>
              <a:gd name="connsiteX11" fmla="*/ 4873193 w 5361704"/>
              <a:gd name="connsiteY11" fmla="*/ 1077218 h 1077218"/>
              <a:gd name="connsiteX12" fmla="*/ 4170214 w 5361704"/>
              <a:gd name="connsiteY12" fmla="*/ 1077218 h 1077218"/>
              <a:gd name="connsiteX13" fmla="*/ 3628086 w 5361704"/>
              <a:gd name="connsiteY13" fmla="*/ 1077218 h 1077218"/>
              <a:gd name="connsiteX14" fmla="*/ 2925107 w 5361704"/>
              <a:gd name="connsiteY14" fmla="*/ 1077218 h 1077218"/>
              <a:gd name="connsiteX15" fmla="*/ 2436597 w 5361704"/>
              <a:gd name="connsiteY15" fmla="*/ 1077218 h 1077218"/>
              <a:gd name="connsiteX16" fmla="*/ 2001703 w 5361704"/>
              <a:gd name="connsiteY16" fmla="*/ 1077218 h 1077218"/>
              <a:gd name="connsiteX17" fmla="*/ 1566809 w 5361704"/>
              <a:gd name="connsiteY17" fmla="*/ 1077218 h 1077218"/>
              <a:gd name="connsiteX18" fmla="*/ 917447 w 5361704"/>
              <a:gd name="connsiteY18" fmla="*/ 1077218 h 1077218"/>
              <a:gd name="connsiteX19" fmla="*/ 0 w 5361704"/>
              <a:gd name="connsiteY19" fmla="*/ 1077218 h 1077218"/>
              <a:gd name="connsiteX20" fmla="*/ 0 w 5361704"/>
              <a:gd name="connsiteY20" fmla="*/ 538609 h 1077218"/>
              <a:gd name="connsiteX21" fmla="*/ 0 w 5361704"/>
              <a:gd name="connsiteY21" fmla="*/ 0 h 1077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361704" h="1077218" fill="none" extrusionOk="0">
                <a:moveTo>
                  <a:pt x="0" y="0"/>
                </a:moveTo>
                <a:cubicBezTo>
                  <a:pt x="180942" y="-10813"/>
                  <a:pt x="385357" y="21208"/>
                  <a:pt x="702979" y="0"/>
                </a:cubicBezTo>
                <a:cubicBezTo>
                  <a:pt x="1020601" y="-21208"/>
                  <a:pt x="1189043" y="13549"/>
                  <a:pt x="1352341" y="0"/>
                </a:cubicBezTo>
                <a:cubicBezTo>
                  <a:pt x="1515639" y="-13549"/>
                  <a:pt x="1683134" y="31288"/>
                  <a:pt x="1948086" y="0"/>
                </a:cubicBezTo>
                <a:cubicBezTo>
                  <a:pt x="2213038" y="-31288"/>
                  <a:pt x="2412848" y="26672"/>
                  <a:pt x="2543831" y="0"/>
                </a:cubicBezTo>
                <a:cubicBezTo>
                  <a:pt x="2674815" y="-26672"/>
                  <a:pt x="3025985" y="24000"/>
                  <a:pt x="3246810" y="0"/>
                </a:cubicBezTo>
                <a:cubicBezTo>
                  <a:pt x="3467635" y="-24000"/>
                  <a:pt x="3592256" y="56770"/>
                  <a:pt x="3896172" y="0"/>
                </a:cubicBezTo>
                <a:cubicBezTo>
                  <a:pt x="4200088" y="-56770"/>
                  <a:pt x="4141323" y="42528"/>
                  <a:pt x="4331065" y="0"/>
                </a:cubicBezTo>
                <a:cubicBezTo>
                  <a:pt x="4520807" y="-42528"/>
                  <a:pt x="4880105" y="83892"/>
                  <a:pt x="5361704" y="0"/>
                </a:cubicBezTo>
                <a:cubicBezTo>
                  <a:pt x="5424639" y="235436"/>
                  <a:pt x="5328159" y="367956"/>
                  <a:pt x="5361704" y="560153"/>
                </a:cubicBezTo>
                <a:cubicBezTo>
                  <a:pt x="5395249" y="752350"/>
                  <a:pt x="5325341" y="874709"/>
                  <a:pt x="5361704" y="1077218"/>
                </a:cubicBezTo>
                <a:cubicBezTo>
                  <a:pt x="5137855" y="1128259"/>
                  <a:pt x="4981382" y="1069049"/>
                  <a:pt x="4873193" y="1077218"/>
                </a:cubicBezTo>
                <a:cubicBezTo>
                  <a:pt x="4765004" y="1085387"/>
                  <a:pt x="4414703" y="1020591"/>
                  <a:pt x="4170214" y="1077218"/>
                </a:cubicBezTo>
                <a:cubicBezTo>
                  <a:pt x="3925725" y="1133845"/>
                  <a:pt x="3826324" y="1063858"/>
                  <a:pt x="3628086" y="1077218"/>
                </a:cubicBezTo>
                <a:cubicBezTo>
                  <a:pt x="3429848" y="1090578"/>
                  <a:pt x="3226043" y="1007302"/>
                  <a:pt x="2925107" y="1077218"/>
                </a:cubicBezTo>
                <a:cubicBezTo>
                  <a:pt x="2624171" y="1147134"/>
                  <a:pt x="2677492" y="1046243"/>
                  <a:pt x="2436597" y="1077218"/>
                </a:cubicBezTo>
                <a:cubicBezTo>
                  <a:pt x="2195702" y="1108193"/>
                  <a:pt x="2105558" y="1036640"/>
                  <a:pt x="2001703" y="1077218"/>
                </a:cubicBezTo>
                <a:cubicBezTo>
                  <a:pt x="1897848" y="1117796"/>
                  <a:pt x="1688236" y="1069115"/>
                  <a:pt x="1566809" y="1077218"/>
                </a:cubicBezTo>
                <a:cubicBezTo>
                  <a:pt x="1445382" y="1085321"/>
                  <a:pt x="1223059" y="1062026"/>
                  <a:pt x="917447" y="1077218"/>
                </a:cubicBezTo>
                <a:cubicBezTo>
                  <a:pt x="611835" y="1092410"/>
                  <a:pt x="299397" y="984083"/>
                  <a:pt x="0" y="1077218"/>
                </a:cubicBezTo>
                <a:cubicBezTo>
                  <a:pt x="-42117" y="880950"/>
                  <a:pt x="26410" y="705215"/>
                  <a:pt x="0" y="538609"/>
                </a:cubicBezTo>
                <a:cubicBezTo>
                  <a:pt x="-26410" y="372003"/>
                  <a:pt x="34455" y="138454"/>
                  <a:pt x="0" y="0"/>
                </a:cubicBezTo>
                <a:close/>
              </a:path>
              <a:path w="5361704" h="1077218" stroke="0" extrusionOk="0">
                <a:moveTo>
                  <a:pt x="0" y="0"/>
                </a:moveTo>
                <a:cubicBezTo>
                  <a:pt x="250233" y="-34312"/>
                  <a:pt x="355046" y="59135"/>
                  <a:pt x="542128" y="0"/>
                </a:cubicBezTo>
                <a:cubicBezTo>
                  <a:pt x="729210" y="-59135"/>
                  <a:pt x="822234" y="16362"/>
                  <a:pt x="977022" y="0"/>
                </a:cubicBezTo>
                <a:cubicBezTo>
                  <a:pt x="1131810" y="-16362"/>
                  <a:pt x="1370179" y="77996"/>
                  <a:pt x="1680001" y="0"/>
                </a:cubicBezTo>
                <a:cubicBezTo>
                  <a:pt x="1989823" y="-77996"/>
                  <a:pt x="2018730" y="20754"/>
                  <a:pt x="2222128" y="0"/>
                </a:cubicBezTo>
                <a:cubicBezTo>
                  <a:pt x="2425526" y="-20754"/>
                  <a:pt x="2495280" y="56793"/>
                  <a:pt x="2764256" y="0"/>
                </a:cubicBezTo>
                <a:cubicBezTo>
                  <a:pt x="3033232" y="-56793"/>
                  <a:pt x="3119938" y="13205"/>
                  <a:pt x="3467235" y="0"/>
                </a:cubicBezTo>
                <a:cubicBezTo>
                  <a:pt x="3814532" y="-13205"/>
                  <a:pt x="3719022" y="37623"/>
                  <a:pt x="3955746" y="0"/>
                </a:cubicBezTo>
                <a:cubicBezTo>
                  <a:pt x="4192470" y="-37623"/>
                  <a:pt x="4468931" y="76582"/>
                  <a:pt x="4658725" y="0"/>
                </a:cubicBezTo>
                <a:cubicBezTo>
                  <a:pt x="4848519" y="-76582"/>
                  <a:pt x="5205516" y="73566"/>
                  <a:pt x="5361704" y="0"/>
                </a:cubicBezTo>
                <a:cubicBezTo>
                  <a:pt x="5370386" y="128084"/>
                  <a:pt x="5318601" y="414034"/>
                  <a:pt x="5361704" y="538609"/>
                </a:cubicBezTo>
                <a:cubicBezTo>
                  <a:pt x="5404807" y="663184"/>
                  <a:pt x="5359138" y="843453"/>
                  <a:pt x="5361704" y="1077218"/>
                </a:cubicBezTo>
                <a:cubicBezTo>
                  <a:pt x="5041497" y="1079314"/>
                  <a:pt x="4931995" y="1012753"/>
                  <a:pt x="4712342" y="1077218"/>
                </a:cubicBezTo>
                <a:cubicBezTo>
                  <a:pt x="4492689" y="1141683"/>
                  <a:pt x="4284569" y="1004538"/>
                  <a:pt x="4009363" y="1077218"/>
                </a:cubicBezTo>
                <a:cubicBezTo>
                  <a:pt x="3734157" y="1149898"/>
                  <a:pt x="3619863" y="997700"/>
                  <a:pt x="3306384" y="1077218"/>
                </a:cubicBezTo>
                <a:cubicBezTo>
                  <a:pt x="2992905" y="1156736"/>
                  <a:pt x="2991292" y="1051049"/>
                  <a:pt x="2817873" y="1077218"/>
                </a:cubicBezTo>
                <a:cubicBezTo>
                  <a:pt x="2644454" y="1103387"/>
                  <a:pt x="2478726" y="1050885"/>
                  <a:pt x="2222128" y="1077218"/>
                </a:cubicBezTo>
                <a:cubicBezTo>
                  <a:pt x="1965531" y="1103551"/>
                  <a:pt x="1739663" y="996677"/>
                  <a:pt x="1519149" y="1077218"/>
                </a:cubicBezTo>
                <a:cubicBezTo>
                  <a:pt x="1298635" y="1157759"/>
                  <a:pt x="1071787" y="1074443"/>
                  <a:pt x="923405" y="1077218"/>
                </a:cubicBezTo>
                <a:cubicBezTo>
                  <a:pt x="775023" y="1079993"/>
                  <a:pt x="204859" y="987243"/>
                  <a:pt x="0" y="1077218"/>
                </a:cubicBezTo>
                <a:cubicBezTo>
                  <a:pt x="-53501" y="971625"/>
                  <a:pt x="3225" y="811628"/>
                  <a:pt x="0" y="560153"/>
                </a:cubicBezTo>
                <a:cubicBezTo>
                  <a:pt x="-3225" y="308678"/>
                  <a:pt x="45739" y="165006"/>
                  <a:pt x="0" y="0"/>
                </a:cubicBezTo>
                <a:close/>
              </a:path>
            </a:pathLst>
          </a:custGeom>
          <a:solidFill>
            <a:srgbClr val="002060"/>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Dealing with                                                      Anti-social Behaviour</a:t>
            </a:r>
          </a:p>
        </p:txBody>
      </p:sp>
    </p:spTree>
    <p:extLst>
      <p:ext uri="{BB962C8B-B14F-4D97-AF65-F5344CB8AC3E}">
        <p14:creationId xmlns:p14="http://schemas.microsoft.com/office/powerpoint/2010/main" val="1345941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11424" y="308195"/>
            <a:ext cx="10657183"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Community Trigger</a:t>
            </a:r>
          </a:p>
        </p:txBody>
      </p:sp>
      <p:graphicFrame>
        <p:nvGraphicFramePr>
          <p:cNvPr id="4" name="Diagram 3">
            <a:extLst>
              <a:ext uri="{FF2B5EF4-FFF2-40B4-BE49-F238E27FC236}">
                <a16:creationId xmlns:a16="http://schemas.microsoft.com/office/drawing/2014/main" id="{F5D93F5D-CD65-4F86-873E-1CCF4520325C}"/>
              </a:ext>
            </a:extLst>
          </p:cNvPr>
          <p:cNvGraphicFramePr/>
          <p:nvPr>
            <p:extLst>
              <p:ext uri="{D42A27DB-BD31-4B8C-83A1-F6EECF244321}">
                <p14:modId xmlns:p14="http://schemas.microsoft.com/office/powerpoint/2010/main" val="2919619977"/>
              </p:ext>
            </p:extLst>
          </p:nvPr>
        </p:nvGraphicFramePr>
        <p:xfrm>
          <a:off x="911424" y="892970"/>
          <a:ext cx="10657182" cy="45709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62110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33B5C30-3FC2-4C78-9B7F-7C19AA4AB494}"/>
                                            </p:graphicEl>
                                          </p:spTgt>
                                        </p:tgtEl>
                                        <p:attrNameLst>
                                          <p:attrName>style.visibility</p:attrName>
                                        </p:attrNameLst>
                                      </p:cBhvr>
                                      <p:to>
                                        <p:strVal val="visible"/>
                                      </p:to>
                                    </p:set>
                                    <p:animEffect transition="in" filter="fade">
                                      <p:cBhvr>
                                        <p:cTn id="7" dur="500"/>
                                        <p:tgtEl>
                                          <p:spTgt spid="4">
                                            <p:graphicEl>
                                              <a:dgm id="{633B5C30-3FC2-4C78-9B7F-7C19AA4AB49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E94F3190-26DE-4A35-85BA-E78FD3BD92A6}"/>
                                            </p:graphicEl>
                                          </p:spTgt>
                                        </p:tgtEl>
                                        <p:attrNameLst>
                                          <p:attrName>style.visibility</p:attrName>
                                        </p:attrNameLst>
                                      </p:cBhvr>
                                      <p:to>
                                        <p:strVal val="visible"/>
                                      </p:to>
                                    </p:set>
                                    <p:animEffect transition="in" filter="fade">
                                      <p:cBhvr>
                                        <p:cTn id="12" dur="500"/>
                                        <p:tgtEl>
                                          <p:spTgt spid="4">
                                            <p:graphicEl>
                                              <a:dgm id="{E94F3190-26DE-4A35-85BA-E78FD3BD92A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97B5C5A3-1ADE-476C-B9B3-FF56EB629865}"/>
                                            </p:graphicEl>
                                          </p:spTgt>
                                        </p:tgtEl>
                                        <p:attrNameLst>
                                          <p:attrName>style.visibility</p:attrName>
                                        </p:attrNameLst>
                                      </p:cBhvr>
                                      <p:to>
                                        <p:strVal val="visible"/>
                                      </p:to>
                                    </p:set>
                                    <p:animEffect transition="in" filter="fade">
                                      <p:cBhvr>
                                        <p:cTn id="15" dur="500"/>
                                        <p:tgtEl>
                                          <p:spTgt spid="4">
                                            <p:graphicEl>
                                              <a:dgm id="{97B5C5A3-1ADE-476C-B9B3-FF56EB62986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706B251F-33C4-4CA2-BAEF-606606B5F1B0}"/>
                                            </p:graphicEl>
                                          </p:spTgt>
                                        </p:tgtEl>
                                        <p:attrNameLst>
                                          <p:attrName>style.visibility</p:attrName>
                                        </p:attrNameLst>
                                      </p:cBhvr>
                                      <p:to>
                                        <p:strVal val="visible"/>
                                      </p:to>
                                    </p:set>
                                    <p:animEffect transition="in" filter="fade">
                                      <p:cBhvr>
                                        <p:cTn id="20" dur="500"/>
                                        <p:tgtEl>
                                          <p:spTgt spid="4">
                                            <p:graphicEl>
                                              <a:dgm id="{706B251F-33C4-4CA2-BAEF-606606B5F1B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3F280968-7774-49F5-BCCB-78FA36D1FD2A}"/>
                                            </p:graphicEl>
                                          </p:spTgt>
                                        </p:tgtEl>
                                        <p:attrNameLst>
                                          <p:attrName>style.visibility</p:attrName>
                                        </p:attrNameLst>
                                      </p:cBhvr>
                                      <p:to>
                                        <p:strVal val="visible"/>
                                      </p:to>
                                    </p:set>
                                    <p:animEffect transition="in" filter="fade">
                                      <p:cBhvr>
                                        <p:cTn id="23" dur="500"/>
                                        <p:tgtEl>
                                          <p:spTgt spid="4">
                                            <p:graphicEl>
                                              <a:dgm id="{3F280968-7774-49F5-BCCB-78FA36D1FD2A}"/>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46BA1310-6730-4B94-AAF8-2ADF2A78ED96}"/>
                                            </p:graphicEl>
                                          </p:spTgt>
                                        </p:tgtEl>
                                        <p:attrNameLst>
                                          <p:attrName>style.visibility</p:attrName>
                                        </p:attrNameLst>
                                      </p:cBhvr>
                                      <p:to>
                                        <p:strVal val="visible"/>
                                      </p:to>
                                    </p:set>
                                    <p:animEffect transition="in" filter="fade">
                                      <p:cBhvr>
                                        <p:cTn id="28" dur="500"/>
                                        <p:tgtEl>
                                          <p:spTgt spid="4">
                                            <p:graphicEl>
                                              <a:dgm id="{46BA1310-6730-4B94-AAF8-2ADF2A78ED9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A5061373-ED24-4D53-9A0D-39FBEA1C3614}"/>
                                            </p:graphicEl>
                                          </p:spTgt>
                                        </p:tgtEl>
                                        <p:attrNameLst>
                                          <p:attrName>style.visibility</p:attrName>
                                        </p:attrNameLst>
                                      </p:cBhvr>
                                      <p:to>
                                        <p:strVal val="visible"/>
                                      </p:to>
                                    </p:set>
                                    <p:animEffect transition="in" filter="fade">
                                      <p:cBhvr>
                                        <p:cTn id="31" dur="500"/>
                                        <p:tgtEl>
                                          <p:spTgt spid="4">
                                            <p:graphicEl>
                                              <a:dgm id="{A5061373-ED24-4D53-9A0D-39FBEA1C361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1C753AC2-E951-4300-9629-4FB48D5E653B}"/>
                                            </p:graphicEl>
                                          </p:spTgt>
                                        </p:tgtEl>
                                        <p:attrNameLst>
                                          <p:attrName>style.visibility</p:attrName>
                                        </p:attrNameLst>
                                      </p:cBhvr>
                                      <p:to>
                                        <p:strVal val="visible"/>
                                      </p:to>
                                    </p:set>
                                    <p:animEffect transition="in" filter="fade">
                                      <p:cBhvr>
                                        <p:cTn id="36" dur="500"/>
                                        <p:tgtEl>
                                          <p:spTgt spid="4">
                                            <p:graphicEl>
                                              <a:dgm id="{1C753AC2-E951-4300-9629-4FB48D5E653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2BBAAC6E-D4E0-4548-B76C-001AB74A18AF}"/>
                                            </p:graphicEl>
                                          </p:spTgt>
                                        </p:tgtEl>
                                        <p:attrNameLst>
                                          <p:attrName>style.visibility</p:attrName>
                                        </p:attrNameLst>
                                      </p:cBhvr>
                                      <p:to>
                                        <p:strVal val="visible"/>
                                      </p:to>
                                    </p:set>
                                    <p:animEffect transition="in" filter="fade">
                                      <p:cBhvr>
                                        <p:cTn id="39" dur="500"/>
                                        <p:tgtEl>
                                          <p:spTgt spid="4">
                                            <p:graphicEl>
                                              <a:dgm id="{2BBAAC6E-D4E0-4548-B76C-001AB74A18A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lum bright="70000" contrast="-70000"/>
          </a:blip>
          <a:stretch>
            <a:fillRect/>
          </a:stretch>
        </p:blipFill>
        <p:spPr>
          <a:xfrm>
            <a:off x="2567608" y="404664"/>
            <a:ext cx="7092280" cy="5319210"/>
          </a:xfrm>
          <a:prstGeom prst="rect">
            <a:avLst/>
          </a:prstGeom>
          <a:effectLst>
            <a:softEdge rad="317500"/>
          </a:effectLst>
        </p:spPr>
      </p:pic>
      <p:sp>
        <p:nvSpPr>
          <p:cNvPr id="5" name="TextBox 4"/>
          <p:cNvSpPr txBox="1"/>
          <p:nvPr/>
        </p:nvSpPr>
        <p:spPr>
          <a:xfrm>
            <a:off x="911424" y="365177"/>
            <a:ext cx="10585175"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Community Remedy</a:t>
            </a:r>
          </a:p>
        </p:txBody>
      </p:sp>
      <p:graphicFrame>
        <p:nvGraphicFramePr>
          <p:cNvPr id="4" name="Diagram 3">
            <a:extLst>
              <a:ext uri="{FF2B5EF4-FFF2-40B4-BE49-F238E27FC236}">
                <a16:creationId xmlns:a16="http://schemas.microsoft.com/office/drawing/2014/main" id="{11DE3ADB-9EA7-491F-95B2-19FCA6CB6876}"/>
              </a:ext>
            </a:extLst>
          </p:cNvPr>
          <p:cNvGraphicFramePr/>
          <p:nvPr>
            <p:extLst>
              <p:ext uri="{D42A27DB-BD31-4B8C-83A1-F6EECF244321}">
                <p14:modId xmlns:p14="http://schemas.microsoft.com/office/powerpoint/2010/main" val="677111968"/>
              </p:ext>
            </p:extLst>
          </p:nvPr>
        </p:nvGraphicFramePr>
        <p:xfrm>
          <a:off x="1919536" y="769395"/>
          <a:ext cx="8960544" cy="53192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96801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15F165A1-48EE-4904-918E-66D55262DBD3}"/>
                                            </p:graphicEl>
                                          </p:spTgt>
                                        </p:tgtEl>
                                        <p:attrNameLst>
                                          <p:attrName>style.visibility</p:attrName>
                                        </p:attrNameLst>
                                      </p:cBhvr>
                                      <p:to>
                                        <p:strVal val="visible"/>
                                      </p:to>
                                    </p:set>
                                    <p:animEffect transition="in" filter="fade">
                                      <p:cBhvr>
                                        <p:cTn id="7" dur="500"/>
                                        <p:tgtEl>
                                          <p:spTgt spid="4">
                                            <p:graphicEl>
                                              <a:dgm id="{15F165A1-48EE-4904-918E-66D55262DBD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CBD976F5-275F-4FFD-AA49-F77BC166FEFD}"/>
                                            </p:graphicEl>
                                          </p:spTgt>
                                        </p:tgtEl>
                                        <p:attrNameLst>
                                          <p:attrName>style.visibility</p:attrName>
                                        </p:attrNameLst>
                                      </p:cBhvr>
                                      <p:to>
                                        <p:strVal val="visible"/>
                                      </p:to>
                                    </p:set>
                                    <p:animEffect transition="in" filter="fade">
                                      <p:cBhvr>
                                        <p:cTn id="12" dur="500"/>
                                        <p:tgtEl>
                                          <p:spTgt spid="4">
                                            <p:graphicEl>
                                              <a:dgm id="{CBD976F5-275F-4FFD-AA49-F77BC166FEF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D069D6E7-E0C7-47DE-A634-DE6D6224A993}"/>
                                            </p:graphicEl>
                                          </p:spTgt>
                                        </p:tgtEl>
                                        <p:attrNameLst>
                                          <p:attrName>style.visibility</p:attrName>
                                        </p:attrNameLst>
                                      </p:cBhvr>
                                      <p:to>
                                        <p:strVal val="visible"/>
                                      </p:to>
                                    </p:set>
                                    <p:animEffect transition="in" filter="fade">
                                      <p:cBhvr>
                                        <p:cTn id="17" dur="500"/>
                                        <p:tgtEl>
                                          <p:spTgt spid="4">
                                            <p:graphicEl>
                                              <a:dgm id="{D069D6E7-E0C7-47DE-A634-DE6D6224A993}"/>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graphicEl>
                                              <a:dgm id="{0B121ECC-B06A-4FE5-A916-B6EFA3205C36}"/>
                                            </p:graphicEl>
                                          </p:spTgt>
                                        </p:tgtEl>
                                        <p:attrNameLst>
                                          <p:attrName>style.visibility</p:attrName>
                                        </p:attrNameLst>
                                      </p:cBhvr>
                                      <p:to>
                                        <p:strVal val="visible"/>
                                      </p:to>
                                    </p:set>
                                    <p:animEffect transition="in" filter="fade">
                                      <p:cBhvr>
                                        <p:cTn id="20" dur="500"/>
                                        <p:tgtEl>
                                          <p:spTgt spid="4">
                                            <p:graphicEl>
                                              <a:dgm id="{0B121ECC-B06A-4FE5-A916-B6EFA3205C36}"/>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E8100C93-24CA-4828-B08A-D98D52CCB3A9}"/>
                                            </p:graphicEl>
                                          </p:spTgt>
                                        </p:tgtEl>
                                        <p:attrNameLst>
                                          <p:attrName>style.visibility</p:attrName>
                                        </p:attrNameLst>
                                      </p:cBhvr>
                                      <p:to>
                                        <p:strVal val="visible"/>
                                      </p:to>
                                    </p:set>
                                    <p:animEffect transition="in" filter="fade">
                                      <p:cBhvr>
                                        <p:cTn id="25" dur="500"/>
                                        <p:tgtEl>
                                          <p:spTgt spid="4">
                                            <p:graphicEl>
                                              <a:dgm id="{E8100C93-24CA-4828-B08A-D98D52CCB3A9}"/>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
                                            <p:graphicEl>
                                              <a:dgm id="{E76E6C83-0193-403F-A43C-60299C6440D2}"/>
                                            </p:graphicEl>
                                          </p:spTgt>
                                        </p:tgtEl>
                                        <p:attrNameLst>
                                          <p:attrName>style.visibility</p:attrName>
                                        </p:attrNameLst>
                                      </p:cBhvr>
                                      <p:to>
                                        <p:strVal val="visible"/>
                                      </p:to>
                                    </p:set>
                                    <p:animEffect transition="in" filter="fade">
                                      <p:cBhvr>
                                        <p:cTn id="30" dur="500"/>
                                        <p:tgtEl>
                                          <p:spTgt spid="4">
                                            <p:graphicEl>
                                              <a:dgm id="{E76E6C83-0193-403F-A43C-60299C6440D2}"/>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graphicEl>
                                              <a:dgm id="{96ECDE1F-9547-4516-A447-24CE77648F88}"/>
                                            </p:graphicEl>
                                          </p:spTgt>
                                        </p:tgtEl>
                                        <p:attrNameLst>
                                          <p:attrName>style.visibility</p:attrName>
                                        </p:attrNameLst>
                                      </p:cBhvr>
                                      <p:to>
                                        <p:strVal val="visible"/>
                                      </p:to>
                                    </p:set>
                                    <p:animEffect transition="in" filter="fade">
                                      <p:cBhvr>
                                        <p:cTn id="33" dur="500"/>
                                        <p:tgtEl>
                                          <p:spTgt spid="4">
                                            <p:graphicEl>
                                              <a:dgm id="{96ECDE1F-9547-4516-A447-24CE77648F88}"/>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
                                            <p:graphicEl>
                                              <a:dgm id="{37C0395A-375D-4AEA-881B-4C1B7532FBE6}"/>
                                            </p:graphicEl>
                                          </p:spTgt>
                                        </p:tgtEl>
                                        <p:attrNameLst>
                                          <p:attrName>style.visibility</p:attrName>
                                        </p:attrNameLst>
                                      </p:cBhvr>
                                      <p:to>
                                        <p:strVal val="visible"/>
                                      </p:to>
                                    </p:set>
                                    <p:animEffect transition="in" filter="fade">
                                      <p:cBhvr>
                                        <p:cTn id="38" dur="500"/>
                                        <p:tgtEl>
                                          <p:spTgt spid="4">
                                            <p:graphicEl>
                                              <a:dgm id="{37C0395A-375D-4AEA-881B-4C1B7532FBE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6"/>
          <p:cNvSpPr>
            <a:spLocks noChangeArrowheads="1"/>
          </p:cNvSpPr>
          <p:nvPr/>
        </p:nvSpPr>
        <p:spPr bwMode="auto">
          <a:xfrm>
            <a:off x="2423592" y="188511"/>
            <a:ext cx="7272808" cy="2110060"/>
          </a:xfrm>
          <a:prstGeom prst="rect">
            <a:avLst/>
          </a:prstGeom>
          <a:solidFill>
            <a:srgbClr val="B2B2B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endParaRPr lang="en-US" altLang="en-US" sz="1800" b="0" kern="0">
              <a:solidFill>
                <a:srgbClr val="000000"/>
              </a:solidFill>
            </a:endParaRPr>
          </a:p>
        </p:txBody>
      </p:sp>
      <p:sp>
        <p:nvSpPr>
          <p:cNvPr id="3" name="Rectangle 15"/>
          <p:cNvSpPr>
            <a:spLocks noChangeArrowheads="1"/>
          </p:cNvSpPr>
          <p:nvPr/>
        </p:nvSpPr>
        <p:spPr bwMode="auto">
          <a:xfrm>
            <a:off x="2423592" y="2298700"/>
            <a:ext cx="7272808" cy="2133600"/>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endParaRPr lang="en-US" altLang="en-US" sz="1800" b="0" kern="0">
              <a:solidFill>
                <a:srgbClr val="000000"/>
              </a:solidFill>
            </a:endParaRPr>
          </a:p>
        </p:txBody>
      </p:sp>
      <p:sp>
        <p:nvSpPr>
          <p:cNvPr id="4" name="Rectangle 14"/>
          <p:cNvSpPr>
            <a:spLocks noChangeArrowheads="1"/>
          </p:cNvSpPr>
          <p:nvPr/>
        </p:nvSpPr>
        <p:spPr bwMode="auto">
          <a:xfrm>
            <a:off x="2423592" y="4417292"/>
            <a:ext cx="7272808" cy="1603996"/>
          </a:xfrm>
          <a:prstGeom prst="rect">
            <a:avLst/>
          </a:prstGeom>
          <a:solidFill>
            <a:srgbClr val="DDDDDD"/>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endParaRPr lang="en-US" altLang="en-US" sz="1800" b="0" kern="0">
              <a:solidFill>
                <a:srgbClr val="000000"/>
              </a:solidFill>
            </a:endParaRPr>
          </a:p>
        </p:txBody>
      </p:sp>
      <p:sp>
        <p:nvSpPr>
          <p:cNvPr id="5" name="Line 6"/>
          <p:cNvSpPr>
            <a:spLocks noChangeShapeType="1"/>
          </p:cNvSpPr>
          <p:nvPr/>
        </p:nvSpPr>
        <p:spPr bwMode="auto">
          <a:xfrm flipH="1" flipV="1">
            <a:off x="1991544" y="188640"/>
            <a:ext cx="0" cy="5198023"/>
          </a:xfrm>
          <a:prstGeom prst="line">
            <a:avLst/>
          </a:prstGeom>
          <a:noFill/>
          <a:ln w="152400">
            <a:gradFill flip="none" rotWithShape="1">
              <a:gsLst>
                <a:gs pos="0">
                  <a:srgbClr val="FF0000"/>
                </a:gs>
                <a:gs pos="97000">
                  <a:srgbClr val="BBE0E3">
                    <a:lumMod val="45000"/>
                    <a:lumOff val="55000"/>
                  </a:srgbClr>
                </a:gs>
                <a:gs pos="100000">
                  <a:srgbClr val="BBE0E3">
                    <a:lumMod val="45000"/>
                    <a:lumOff val="55000"/>
                  </a:srgbClr>
                </a:gs>
                <a:gs pos="100000">
                  <a:srgbClr val="BBE0E3">
                    <a:lumMod val="30000"/>
                    <a:lumOff val="70000"/>
                  </a:srgbClr>
                </a:gs>
              </a:gsLst>
              <a:lin ang="16200000" scaled="1"/>
              <a:tileRect/>
            </a:gra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auto">
              <a:spcBef>
                <a:spcPts val="0"/>
              </a:spcBef>
              <a:spcAft>
                <a:spcPts val="0"/>
              </a:spcAft>
              <a:defRPr/>
            </a:pPr>
            <a:endParaRPr lang="en-GB" sz="1800" b="0" kern="0">
              <a:solidFill>
                <a:srgbClr val="FFFFFF"/>
              </a:solidFill>
              <a:latin typeface="Verdana"/>
            </a:endParaRPr>
          </a:p>
        </p:txBody>
      </p:sp>
      <p:sp>
        <p:nvSpPr>
          <p:cNvPr id="6" name="AutoShape 12"/>
          <p:cNvSpPr>
            <a:spLocks noChangeArrowheads="1"/>
          </p:cNvSpPr>
          <p:nvPr/>
        </p:nvSpPr>
        <p:spPr bwMode="auto">
          <a:xfrm>
            <a:off x="2711625" y="523572"/>
            <a:ext cx="1368425" cy="863600"/>
          </a:xfrm>
          <a:prstGeom prst="roundRect">
            <a:avLst>
              <a:gd name="adj" fmla="val 16667"/>
            </a:avLst>
          </a:prstGeom>
          <a:solidFill>
            <a:srgbClr val="FFFFFF"/>
          </a:solidFill>
          <a:ln w="38100">
            <a:solidFill>
              <a:srgbClr val="00206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Issued by the Courts</a:t>
            </a:r>
          </a:p>
        </p:txBody>
      </p:sp>
      <p:sp>
        <p:nvSpPr>
          <p:cNvPr id="7" name="AutoShape 12"/>
          <p:cNvSpPr>
            <a:spLocks noChangeArrowheads="1"/>
          </p:cNvSpPr>
          <p:nvPr/>
        </p:nvSpPr>
        <p:spPr bwMode="auto">
          <a:xfrm>
            <a:off x="2732653" y="1799726"/>
            <a:ext cx="1368425" cy="1504950"/>
          </a:xfrm>
          <a:prstGeom prst="roundRect">
            <a:avLst>
              <a:gd name="adj" fmla="val 16667"/>
            </a:avLst>
          </a:prstGeom>
          <a:solidFill>
            <a:srgbClr val="FFFFFF"/>
          </a:solidFill>
          <a:ln w="38100">
            <a:solidFill>
              <a:srgbClr val="00206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Issued by the Police, Local Authority, Social Landlord</a:t>
            </a:r>
          </a:p>
        </p:txBody>
      </p:sp>
      <p:sp>
        <p:nvSpPr>
          <p:cNvPr id="8" name="AutoShape 12"/>
          <p:cNvSpPr>
            <a:spLocks noChangeArrowheads="1"/>
          </p:cNvSpPr>
          <p:nvPr/>
        </p:nvSpPr>
        <p:spPr bwMode="auto">
          <a:xfrm>
            <a:off x="2764403" y="3637455"/>
            <a:ext cx="1336675" cy="2209800"/>
          </a:xfrm>
          <a:prstGeom prst="roundRect">
            <a:avLst>
              <a:gd name="adj" fmla="val 16667"/>
            </a:avLst>
          </a:prstGeom>
          <a:solidFill>
            <a:srgbClr val="FFFFFF"/>
          </a:solidFill>
          <a:ln w="38100">
            <a:solidFill>
              <a:srgbClr val="00206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Issued by the Police, Local Authority, YOT,   Social Landlord, </a:t>
            </a:r>
            <a:r>
              <a:rPr lang="en-GB" altLang="en-US" sz="1400" b="0" kern="0" dirty="0" err="1">
                <a:solidFill>
                  <a:srgbClr val="000000"/>
                </a:solidFill>
              </a:rPr>
              <a:t>N’hood</a:t>
            </a:r>
            <a:r>
              <a:rPr lang="en-GB" altLang="en-US" sz="1400" b="0" kern="0" dirty="0">
                <a:solidFill>
                  <a:srgbClr val="000000"/>
                </a:solidFill>
              </a:rPr>
              <a:t> Justice </a:t>
            </a:r>
          </a:p>
          <a:p>
            <a:pPr fontAlgn="auto">
              <a:spcBef>
                <a:spcPct val="0"/>
              </a:spcBef>
              <a:spcAft>
                <a:spcPts val="0"/>
              </a:spcAft>
              <a:buNone/>
              <a:defRPr/>
            </a:pPr>
            <a:r>
              <a:rPr lang="en-GB" altLang="en-US" sz="1400" b="0" kern="0" dirty="0">
                <a:solidFill>
                  <a:srgbClr val="000000"/>
                </a:solidFill>
              </a:rPr>
              <a:t>Panel</a:t>
            </a:r>
          </a:p>
        </p:txBody>
      </p:sp>
      <p:sp>
        <p:nvSpPr>
          <p:cNvPr id="9" name="AutoShape 12"/>
          <p:cNvSpPr>
            <a:spLocks noChangeArrowheads="1"/>
          </p:cNvSpPr>
          <p:nvPr/>
        </p:nvSpPr>
        <p:spPr bwMode="auto">
          <a:xfrm>
            <a:off x="4245930" y="203502"/>
            <a:ext cx="532332" cy="2036554"/>
          </a:xfrm>
          <a:prstGeom prst="roundRect">
            <a:avLst>
              <a:gd name="adj" fmla="val 16667"/>
            </a:avLst>
          </a:prstGeom>
          <a:noFill/>
          <a:ln w="38100">
            <a:noFill/>
            <a:round/>
            <a:headEnd/>
            <a:tailEnd/>
          </a:ln>
          <a:effectLst/>
        </p:spPr>
        <p:txBody>
          <a:bodyPr vert="vert270"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2000" b="0" kern="0" dirty="0">
                <a:solidFill>
                  <a:srgbClr val="FF0000"/>
                </a:solidFill>
              </a:rPr>
              <a:t>Enhanced Powers</a:t>
            </a:r>
          </a:p>
        </p:txBody>
      </p:sp>
      <p:sp>
        <p:nvSpPr>
          <p:cNvPr id="10" name="AutoShape 12"/>
          <p:cNvSpPr>
            <a:spLocks noChangeArrowheads="1"/>
          </p:cNvSpPr>
          <p:nvPr/>
        </p:nvSpPr>
        <p:spPr bwMode="auto">
          <a:xfrm>
            <a:off x="4266958" y="2060848"/>
            <a:ext cx="532332" cy="4311346"/>
          </a:xfrm>
          <a:prstGeom prst="roundRect">
            <a:avLst>
              <a:gd name="adj" fmla="val 16667"/>
            </a:avLst>
          </a:prstGeom>
          <a:noFill/>
          <a:ln w="38100">
            <a:noFill/>
            <a:round/>
            <a:headEnd/>
            <a:tailEnd/>
          </a:ln>
          <a:effectLst/>
        </p:spPr>
        <p:txBody>
          <a:bodyPr vert="vert270"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2000" b="0" kern="0" dirty="0">
                <a:solidFill>
                  <a:srgbClr val="FF5050"/>
                </a:solidFill>
              </a:rPr>
              <a:t>Supportive Interventions</a:t>
            </a:r>
          </a:p>
        </p:txBody>
      </p:sp>
      <p:sp>
        <p:nvSpPr>
          <p:cNvPr id="11" name="AutoShape 13"/>
          <p:cNvSpPr>
            <a:spLocks noChangeArrowheads="1"/>
          </p:cNvSpPr>
          <p:nvPr/>
        </p:nvSpPr>
        <p:spPr bwMode="auto">
          <a:xfrm>
            <a:off x="5245877" y="398215"/>
            <a:ext cx="1712912" cy="649287"/>
          </a:xfrm>
          <a:prstGeom prst="roundRect">
            <a:avLst>
              <a:gd name="adj" fmla="val 16667"/>
            </a:avLst>
          </a:prstGeom>
          <a:solidFill>
            <a:srgbClr val="FFFFFF"/>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Criminal Behaviour Order </a:t>
            </a:r>
          </a:p>
        </p:txBody>
      </p:sp>
      <p:sp>
        <p:nvSpPr>
          <p:cNvPr id="12" name="AutoShape 11"/>
          <p:cNvSpPr>
            <a:spLocks noChangeArrowheads="1"/>
          </p:cNvSpPr>
          <p:nvPr/>
        </p:nvSpPr>
        <p:spPr bwMode="auto">
          <a:xfrm>
            <a:off x="5245877" y="1295565"/>
            <a:ext cx="1712912" cy="649287"/>
          </a:xfrm>
          <a:prstGeom prst="roundRect">
            <a:avLst>
              <a:gd name="adj" fmla="val 16667"/>
            </a:avLst>
          </a:prstGeom>
          <a:solidFill>
            <a:srgbClr val="FFFFFF"/>
          </a:solid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Crime Prevention Injunction </a:t>
            </a:r>
          </a:p>
        </p:txBody>
      </p:sp>
      <p:sp>
        <p:nvSpPr>
          <p:cNvPr id="13" name="AutoShape 12"/>
          <p:cNvSpPr>
            <a:spLocks noChangeArrowheads="1"/>
          </p:cNvSpPr>
          <p:nvPr/>
        </p:nvSpPr>
        <p:spPr bwMode="auto">
          <a:xfrm>
            <a:off x="5246945" y="2412810"/>
            <a:ext cx="2505240" cy="642937"/>
          </a:xfrm>
          <a:prstGeom prst="roundRect">
            <a:avLst>
              <a:gd name="adj" fmla="val 16667"/>
            </a:avLst>
          </a:prstGeom>
          <a:solidFill>
            <a:srgbClr val="FFFFFF"/>
          </a:solidFill>
          <a:ln w="38100">
            <a:solidFill>
              <a:srgbClr val="FFC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Community Protection Notice</a:t>
            </a:r>
          </a:p>
        </p:txBody>
      </p:sp>
      <p:sp>
        <p:nvSpPr>
          <p:cNvPr id="14" name="AutoShape 10"/>
          <p:cNvSpPr>
            <a:spLocks noChangeArrowheads="1"/>
          </p:cNvSpPr>
          <p:nvPr/>
        </p:nvSpPr>
        <p:spPr bwMode="auto">
          <a:xfrm>
            <a:off x="5231339" y="3286132"/>
            <a:ext cx="2520847" cy="872022"/>
          </a:xfrm>
          <a:prstGeom prst="roundRect">
            <a:avLst>
              <a:gd name="adj" fmla="val 16667"/>
            </a:avLst>
          </a:prstGeom>
          <a:solidFill>
            <a:srgbClr val="FFFFFF"/>
          </a:solidFill>
          <a:ln w="38100">
            <a:solidFill>
              <a:srgbClr val="FFC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Community Resolution </a:t>
            </a:r>
          </a:p>
          <a:p>
            <a:pPr fontAlgn="auto">
              <a:spcBef>
                <a:spcPct val="0"/>
              </a:spcBef>
              <a:spcAft>
                <a:spcPts val="0"/>
              </a:spcAft>
              <a:buNone/>
              <a:defRPr/>
            </a:pPr>
            <a:r>
              <a:rPr lang="en-GB" altLang="en-US" sz="1400" b="0" kern="0" dirty="0">
                <a:solidFill>
                  <a:srgbClr val="000000"/>
                </a:solidFill>
              </a:rPr>
              <a:t>(Rehabilitative or Restorative                     Out-of-court Disposals) </a:t>
            </a:r>
          </a:p>
        </p:txBody>
      </p:sp>
      <p:sp>
        <p:nvSpPr>
          <p:cNvPr id="15" name="AutoShape 9"/>
          <p:cNvSpPr>
            <a:spLocks noChangeArrowheads="1"/>
          </p:cNvSpPr>
          <p:nvPr/>
        </p:nvSpPr>
        <p:spPr bwMode="auto">
          <a:xfrm>
            <a:off x="5231338" y="4496300"/>
            <a:ext cx="2805087" cy="649287"/>
          </a:xfrm>
          <a:prstGeom prst="roundRect">
            <a:avLst>
              <a:gd name="adj" fmla="val 16667"/>
            </a:avLst>
          </a:prstGeom>
          <a:solidFill>
            <a:srgbClr val="FFFFFF"/>
          </a:solidFill>
          <a:ln w="38100">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Warning Letters and ABCs </a:t>
            </a:r>
          </a:p>
        </p:txBody>
      </p:sp>
      <p:sp>
        <p:nvSpPr>
          <p:cNvPr id="16" name="AutoShape 8"/>
          <p:cNvSpPr>
            <a:spLocks noChangeArrowheads="1"/>
          </p:cNvSpPr>
          <p:nvPr/>
        </p:nvSpPr>
        <p:spPr bwMode="auto">
          <a:xfrm>
            <a:off x="5231338" y="5295455"/>
            <a:ext cx="2820694" cy="649287"/>
          </a:xfrm>
          <a:prstGeom prst="roundRect">
            <a:avLst>
              <a:gd name="adj" fmla="val 16667"/>
            </a:avLst>
          </a:prstGeom>
          <a:solidFill>
            <a:srgbClr val="FFFFFF"/>
          </a:solidFill>
          <a:ln w="38100">
            <a:solidFill>
              <a:srgbClr val="008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400" b="0" kern="0" dirty="0">
                <a:solidFill>
                  <a:srgbClr val="000000"/>
                </a:solidFill>
              </a:rPr>
              <a:t>Early and Informal Interventions</a:t>
            </a:r>
          </a:p>
        </p:txBody>
      </p:sp>
      <p:sp>
        <p:nvSpPr>
          <p:cNvPr id="17" name="AutoShape 20"/>
          <p:cNvSpPr>
            <a:spLocks noChangeArrowheads="1"/>
          </p:cNvSpPr>
          <p:nvPr/>
        </p:nvSpPr>
        <p:spPr bwMode="auto">
          <a:xfrm>
            <a:off x="8655420" y="307672"/>
            <a:ext cx="1782086" cy="647700"/>
          </a:xfrm>
          <a:prstGeom prst="wedgeRectCallout">
            <a:avLst>
              <a:gd name="adj1" fmla="val -143315"/>
              <a:gd name="adj2" fmla="val -20097"/>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200" b="0" kern="0" dirty="0">
                <a:solidFill>
                  <a:srgbClr val="000000"/>
                </a:solidFill>
              </a:rPr>
              <a:t>e.g. on conviction for drug dealing, harassment</a:t>
            </a:r>
          </a:p>
        </p:txBody>
      </p:sp>
      <p:sp>
        <p:nvSpPr>
          <p:cNvPr id="18" name="AutoShape 21"/>
          <p:cNvSpPr>
            <a:spLocks noChangeArrowheads="1"/>
          </p:cNvSpPr>
          <p:nvPr/>
        </p:nvSpPr>
        <p:spPr bwMode="auto">
          <a:xfrm>
            <a:off x="8655420" y="1132795"/>
            <a:ext cx="1782087" cy="812056"/>
          </a:xfrm>
          <a:prstGeom prst="wedgeRectCallout">
            <a:avLst>
              <a:gd name="adj1" fmla="val -120565"/>
              <a:gd name="adj2" fmla="val -22796"/>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200" b="0" kern="0" dirty="0">
                <a:solidFill>
                  <a:srgbClr val="000000"/>
                </a:solidFill>
              </a:rPr>
              <a:t>e.g. neighbour disputes involving threatening behaviour</a:t>
            </a:r>
          </a:p>
        </p:txBody>
      </p:sp>
      <p:sp>
        <p:nvSpPr>
          <p:cNvPr id="19" name="AutoShape 22"/>
          <p:cNvSpPr>
            <a:spLocks noChangeArrowheads="1"/>
          </p:cNvSpPr>
          <p:nvPr/>
        </p:nvSpPr>
        <p:spPr bwMode="auto">
          <a:xfrm>
            <a:off x="8725790" y="2141270"/>
            <a:ext cx="1706563" cy="885825"/>
          </a:xfrm>
          <a:prstGeom prst="wedgeRectCallout">
            <a:avLst>
              <a:gd name="adj1" fmla="val -98486"/>
              <a:gd name="adj2" fmla="val -18079"/>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200" b="0" kern="0" dirty="0">
                <a:solidFill>
                  <a:srgbClr val="000000"/>
                </a:solidFill>
              </a:rPr>
              <a:t>e.g. litter, graffiti, noise, crack house, street drinking, dangerous dogs</a:t>
            </a:r>
          </a:p>
        </p:txBody>
      </p:sp>
      <p:sp>
        <p:nvSpPr>
          <p:cNvPr id="20" name="AutoShape 23"/>
          <p:cNvSpPr>
            <a:spLocks noChangeArrowheads="1"/>
          </p:cNvSpPr>
          <p:nvPr/>
        </p:nvSpPr>
        <p:spPr bwMode="auto">
          <a:xfrm>
            <a:off x="8725790" y="3155909"/>
            <a:ext cx="1688635" cy="885825"/>
          </a:xfrm>
          <a:prstGeom prst="wedgeRectCallout">
            <a:avLst>
              <a:gd name="adj1" fmla="val -94823"/>
              <a:gd name="adj2" fmla="val -18343"/>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200" b="0" kern="0" dirty="0">
                <a:solidFill>
                  <a:srgbClr val="000000"/>
                </a:solidFill>
              </a:rPr>
              <a:t>e.g. cautioned for first offence, such as drunk and disorderly or minor damage</a:t>
            </a:r>
          </a:p>
        </p:txBody>
      </p:sp>
      <p:sp>
        <p:nvSpPr>
          <p:cNvPr id="21" name="AutoShape 24"/>
          <p:cNvSpPr>
            <a:spLocks noChangeArrowheads="1"/>
          </p:cNvSpPr>
          <p:nvPr/>
        </p:nvSpPr>
        <p:spPr bwMode="auto">
          <a:xfrm>
            <a:off x="8810356" y="4182741"/>
            <a:ext cx="1635352" cy="693325"/>
          </a:xfrm>
          <a:prstGeom prst="wedgeRectCallout">
            <a:avLst>
              <a:gd name="adj1" fmla="val -91431"/>
              <a:gd name="adj2" fmla="val 23264"/>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200" b="0" kern="0" dirty="0">
                <a:solidFill>
                  <a:srgbClr val="000000"/>
                </a:solidFill>
              </a:rPr>
              <a:t>e.g. persistent nuisance, shouting, swearing </a:t>
            </a:r>
          </a:p>
        </p:txBody>
      </p:sp>
      <p:sp>
        <p:nvSpPr>
          <p:cNvPr id="22" name="AutoShape 25"/>
          <p:cNvSpPr>
            <a:spLocks noChangeArrowheads="1"/>
          </p:cNvSpPr>
          <p:nvPr/>
        </p:nvSpPr>
        <p:spPr bwMode="auto">
          <a:xfrm>
            <a:off x="8436360" y="5003036"/>
            <a:ext cx="1260041" cy="985646"/>
          </a:xfrm>
          <a:prstGeom prst="wedgeRectCallout">
            <a:avLst>
              <a:gd name="adj1" fmla="val -74888"/>
              <a:gd name="adj2" fmla="val -8483"/>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ct val="0"/>
              </a:spcBef>
              <a:spcAft>
                <a:spcPts val="0"/>
              </a:spcAft>
              <a:buNone/>
              <a:defRPr/>
            </a:pPr>
            <a:r>
              <a:rPr lang="en-GB" altLang="en-US" sz="1200" b="0" kern="0" dirty="0">
                <a:solidFill>
                  <a:srgbClr val="000000"/>
                </a:solidFill>
              </a:rPr>
              <a:t>e.g. one off incident (e.g. breaking a window), guilt admitted</a:t>
            </a:r>
          </a:p>
        </p:txBody>
      </p:sp>
    </p:spTree>
    <p:extLst>
      <p:ext uri="{BB962C8B-B14F-4D97-AF65-F5344CB8AC3E}">
        <p14:creationId xmlns:p14="http://schemas.microsoft.com/office/powerpoint/2010/main" val="1117341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55440" y="260648"/>
            <a:ext cx="9577064" cy="646331"/>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600" dirty="0">
                <a:solidFill>
                  <a:schemeClr val="bg1"/>
                </a:solidFill>
                <a:latin typeface="+mn-lt"/>
              </a:rPr>
              <a:t>Enhanced Powers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8119" y="1844824"/>
            <a:ext cx="5633045" cy="3096344"/>
          </a:xfrm>
          <a:prstGeom prst="rect">
            <a:avLst/>
          </a:prstGeom>
        </p:spPr>
      </p:pic>
    </p:spTree>
    <p:extLst>
      <p:ext uri="{BB962C8B-B14F-4D97-AF65-F5344CB8AC3E}">
        <p14:creationId xmlns:p14="http://schemas.microsoft.com/office/powerpoint/2010/main" val="3125001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5400" y="260648"/>
            <a:ext cx="1101722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Dispersal Power</a:t>
            </a:r>
          </a:p>
        </p:txBody>
      </p:sp>
      <p:pic>
        <p:nvPicPr>
          <p:cNvPr id="5" name="Picture 4"/>
          <p:cNvPicPr>
            <a:picLocks noChangeAspect="1"/>
          </p:cNvPicPr>
          <p:nvPr/>
        </p:nvPicPr>
        <p:blipFill>
          <a:blip r:embed="rId3"/>
          <a:stretch>
            <a:fillRect/>
          </a:stretch>
        </p:blipFill>
        <p:spPr>
          <a:xfrm>
            <a:off x="8867700" y="2337011"/>
            <a:ext cx="2628900" cy="3312368"/>
          </a:xfrm>
          <a:prstGeom prst="rect">
            <a:avLst/>
          </a:prstGeom>
        </p:spPr>
      </p:pic>
      <p:graphicFrame>
        <p:nvGraphicFramePr>
          <p:cNvPr id="3" name="Diagram 2">
            <a:extLst>
              <a:ext uri="{FF2B5EF4-FFF2-40B4-BE49-F238E27FC236}">
                <a16:creationId xmlns:a16="http://schemas.microsoft.com/office/drawing/2014/main" id="{D785150E-9E7C-4CAD-9407-FE3C84C0B295}"/>
              </a:ext>
            </a:extLst>
          </p:cNvPr>
          <p:cNvGraphicFramePr/>
          <p:nvPr>
            <p:extLst>
              <p:ext uri="{D42A27DB-BD31-4B8C-83A1-F6EECF244321}">
                <p14:modId xmlns:p14="http://schemas.microsoft.com/office/powerpoint/2010/main" val="3064179501"/>
              </p:ext>
            </p:extLst>
          </p:nvPr>
        </p:nvGraphicFramePr>
        <p:xfrm>
          <a:off x="710172" y="980729"/>
          <a:ext cx="7762091" cy="46763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22374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ECDF53DB-CE7E-4395-B0C3-3C02E29F816E}"/>
                                            </p:graphicEl>
                                          </p:spTgt>
                                        </p:tgtEl>
                                        <p:attrNameLst>
                                          <p:attrName>style.visibility</p:attrName>
                                        </p:attrNameLst>
                                      </p:cBhvr>
                                      <p:to>
                                        <p:strVal val="visible"/>
                                      </p:to>
                                    </p:set>
                                    <p:animEffect transition="in" filter="fade">
                                      <p:cBhvr>
                                        <p:cTn id="7" dur="500"/>
                                        <p:tgtEl>
                                          <p:spTgt spid="3">
                                            <p:graphicEl>
                                              <a:dgm id="{ECDF53DB-CE7E-4395-B0C3-3C02E29F816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C0BDB579-E437-4574-BC27-5F450D426337}"/>
                                            </p:graphicEl>
                                          </p:spTgt>
                                        </p:tgtEl>
                                        <p:attrNameLst>
                                          <p:attrName>style.visibility</p:attrName>
                                        </p:attrNameLst>
                                      </p:cBhvr>
                                      <p:to>
                                        <p:strVal val="visible"/>
                                      </p:to>
                                    </p:set>
                                    <p:animEffect transition="in" filter="fade">
                                      <p:cBhvr>
                                        <p:cTn id="12" dur="500"/>
                                        <p:tgtEl>
                                          <p:spTgt spid="3">
                                            <p:graphicEl>
                                              <a:dgm id="{C0BDB579-E437-4574-BC27-5F450D42633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69324636-B2F8-4A04-BCBA-B21527E19FD8}"/>
                                            </p:graphicEl>
                                          </p:spTgt>
                                        </p:tgtEl>
                                        <p:attrNameLst>
                                          <p:attrName>style.visibility</p:attrName>
                                        </p:attrNameLst>
                                      </p:cBhvr>
                                      <p:to>
                                        <p:strVal val="visible"/>
                                      </p:to>
                                    </p:set>
                                    <p:animEffect transition="in" filter="fade">
                                      <p:cBhvr>
                                        <p:cTn id="17" dur="500"/>
                                        <p:tgtEl>
                                          <p:spTgt spid="3">
                                            <p:graphicEl>
                                              <a:dgm id="{69324636-B2F8-4A04-BCBA-B21527E19FD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8B6F5EB2-F999-4847-AEF2-7AB69B7606E8}"/>
                                            </p:graphicEl>
                                          </p:spTgt>
                                        </p:tgtEl>
                                        <p:attrNameLst>
                                          <p:attrName>style.visibility</p:attrName>
                                        </p:attrNameLst>
                                      </p:cBhvr>
                                      <p:to>
                                        <p:strVal val="visible"/>
                                      </p:to>
                                    </p:set>
                                    <p:animEffect transition="in" filter="fade">
                                      <p:cBhvr>
                                        <p:cTn id="22" dur="500"/>
                                        <p:tgtEl>
                                          <p:spTgt spid="3">
                                            <p:graphicEl>
                                              <a:dgm id="{8B6F5EB2-F999-4847-AEF2-7AB69B7606E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23392" y="275450"/>
            <a:ext cx="1108923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Closure Power</a:t>
            </a:r>
          </a:p>
        </p:txBody>
      </p:sp>
      <p:graphicFrame>
        <p:nvGraphicFramePr>
          <p:cNvPr id="2" name="Diagram 1">
            <a:extLst>
              <a:ext uri="{FF2B5EF4-FFF2-40B4-BE49-F238E27FC236}">
                <a16:creationId xmlns:a16="http://schemas.microsoft.com/office/drawing/2014/main" id="{97B30CEA-D90A-4162-B9FC-C44862D7DF9F}"/>
              </a:ext>
            </a:extLst>
          </p:cNvPr>
          <p:cNvGraphicFramePr/>
          <p:nvPr>
            <p:extLst>
              <p:ext uri="{D42A27DB-BD31-4B8C-83A1-F6EECF244321}">
                <p14:modId xmlns:p14="http://schemas.microsoft.com/office/powerpoint/2010/main" val="2840261248"/>
              </p:ext>
            </p:extLst>
          </p:nvPr>
        </p:nvGraphicFramePr>
        <p:xfrm>
          <a:off x="623392" y="860225"/>
          <a:ext cx="10931491" cy="52781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Graphical user interface&#10;&#10;Description automatically generated with medium confidence">
            <a:extLst>
              <a:ext uri="{FF2B5EF4-FFF2-40B4-BE49-F238E27FC236}">
                <a16:creationId xmlns:a16="http://schemas.microsoft.com/office/drawing/2014/main" id="{E2ABA087-BD93-4F0D-8E61-B3810F7A13EA}"/>
              </a:ext>
            </a:extLst>
          </p:cNvPr>
          <p:cNvPicPr>
            <a:picLocks noChangeAspect="1"/>
          </p:cNvPicPr>
          <p:nvPr/>
        </p:nvPicPr>
        <p:blipFill>
          <a:blip r:embed="rId8"/>
          <a:stretch>
            <a:fillRect/>
          </a:stretch>
        </p:blipFill>
        <p:spPr>
          <a:xfrm>
            <a:off x="623392" y="3933056"/>
            <a:ext cx="3343275" cy="1600200"/>
          </a:xfrm>
          <a:prstGeom prst="rect">
            <a:avLst/>
          </a:prstGeom>
        </p:spPr>
      </p:pic>
    </p:spTree>
    <p:extLst>
      <p:ext uri="{BB962C8B-B14F-4D97-AF65-F5344CB8AC3E}">
        <p14:creationId xmlns:p14="http://schemas.microsoft.com/office/powerpoint/2010/main" val="1957057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00A7F3C-78EF-47AA-857E-CE1E430E2081}"/>
                                            </p:graphicEl>
                                          </p:spTgt>
                                        </p:tgtEl>
                                        <p:attrNameLst>
                                          <p:attrName>style.visibility</p:attrName>
                                        </p:attrNameLst>
                                      </p:cBhvr>
                                      <p:to>
                                        <p:strVal val="visible"/>
                                      </p:to>
                                    </p:set>
                                    <p:animEffect transition="in" filter="fade">
                                      <p:cBhvr>
                                        <p:cTn id="7" dur="500"/>
                                        <p:tgtEl>
                                          <p:spTgt spid="2">
                                            <p:graphicEl>
                                              <a:dgm id="{B00A7F3C-78EF-47AA-857E-CE1E430E208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57BFE54-F13F-4B3D-AD07-46EA03240E28}"/>
                                            </p:graphicEl>
                                          </p:spTgt>
                                        </p:tgtEl>
                                        <p:attrNameLst>
                                          <p:attrName>style.visibility</p:attrName>
                                        </p:attrNameLst>
                                      </p:cBhvr>
                                      <p:to>
                                        <p:strVal val="visible"/>
                                      </p:to>
                                    </p:set>
                                    <p:animEffect transition="in" filter="fade">
                                      <p:cBhvr>
                                        <p:cTn id="12" dur="500"/>
                                        <p:tgtEl>
                                          <p:spTgt spid="2">
                                            <p:graphicEl>
                                              <a:dgm id="{057BFE54-F13F-4B3D-AD07-46EA03240E2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CDFDCE0-83B0-41DC-AA56-7EC490D93024}"/>
                                            </p:graphicEl>
                                          </p:spTgt>
                                        </p:tgtEl>
                                        <p:attrNameLst>
                                          <p:attrName>style.visibility</p:attrName>
                                        </p:attrNameLst>
                                      </p:cBhvr>
                                      <p:to>
                                        <p:strVal val="visible"/>
                                      </p:to>
                                    </p:set>
                                    <p:animEffect transition="in" filter="fade">
                                      <p:cBhvr>
                                        <p:cTn id="15" dur="500"/>
                                        <p:tgtEl>
                                          <p:spTgt spid="2">
                                            <p:graphicEl>
                                              <a:dgm id="{FCDFDCE0-83B0-41DC-AA56-7EC490D9302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01D5A72-F513-4137-9C0B-CC7DE7B6D597}"/>
                                            </p:graphicEl>
                                          </p:spTgt>
                                        </p:tgtEl>
                                        <p:attrNameLst>
                                          <p:attrName>style.visibility</p:attrName>
                                        </p:attrNameLst>
                                      </p:cBhvr>
                                      <p:to>
                                        <p:strVal val="visible"/>
                                      </p:to>
                                    </p:set>
                                    <p:animEffect transition="in" filter="fade">
                                      <p:cBhvr>
                                        <p:cTn id="20" dur="500"/>
                                        <p:tgtEl>
                                          <p:spTgt spid="2">
                                            <p:graphicEl>
                                              <a:dgm id="{901D5A72-F513-4137-9C0B-CC7DE7B6D59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3342D6E3-D286-4EE4-8A8A-21EBB499F144}"/>
                                            </p:graphicEl>
                                          </p:spTgt>
                                        </p:tgtEl>
                                        <p:attrNameLst>
                                          <p:attrName>style.visibility</p:attrName>
                                        </p:attrNameLst>
                                      </p:cBhvr>
                                      <p:to>
                                        <p:strVal val="visible"/>
                                      </p:to>
                                    </p:set>
                                    <p:animEffect transition="in" filter="fade">
                                      <p:cBhvr>
                                        <p:cTn id="23" dur="500"/>
                                        <p:tgtEl>
                                          <p:spTgt spid="2">
                                            <p:graphicEl>
                                              <a:dgm id="{3342D6E3-D286-4EE4-8A8A-21EBB499F14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C49E6606-2FFF-4AEA-B94F-47DE990A48E1}"/>
                                            </p:graphicEl>
                                          </p:spTgt>
                                        </p:tgtEl>
                                        <p:attrNameLst>
                                          <p:attrName>style.visibility</p:attrName>
                                        </p:attrNameLst>
                                      </p:cBhvr>
                                      <p:to>
                                        <p:strVal val="visible"/>
                                      </p:to>
                                    </p:set>
                                    <p:animEffect transition="in" filter="fade">
                                      <p:cBhvr>
                                        <p:cTn id="28" dur="500"/>
                                        <p:tgtEl>
                                          <p:spTgt spid="2">
                                            <p:graphicEl>
                                              <a:dgm id="{C49E6606-2FFF-4AEA-B94F-47DE990A48E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A3D934A5-2DA2-4436-827E-D5E585C44DDC}"/>
                                            </p:graphicEl>
                                          </p:spTgt>
                                        </p:tgtEl>
                                        <p:attrNameLst>
                                          <p:attrName>style.visibility</p:attrName>
                                        </p:attrNameLst>
                                      </p:cBhvr>
                                      <p:to>
                                        <p:strVal val="visible"/>
                                      </p:to>
                                    </p:set>
                                    <p:animEffect transition="in" filter="fade">
                                      <p:cBhvr>
                                        <p:cTn id="31" dur="500"/>
                                        <p:tgtEl>
                                          <p:spTgt spid="2">
                                            <p:graphicEl>
                                              <a:dgm id="{A3D934A5-2DA2-4436-827E-D5E585C44DD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0A4A1B1-DA18-4771-BFC4-40CE9FE5B33C}"/>
                                            </p:graphicEl>
                                          </p:spTgt>
                                        </p:tgtEl>
                                        <p:attrNameLst>
                                          <p:attrName>style.visibility</p:attrName>
                                        </p:attrNameLst>
                                      </p:cBhvr>
                                      <p:to>
                                        <p:strVal val="visible"/>
                                      </p:to>
                                    </p:set>
                                    <p:animEffect transition="in" filter="fade">
                                      <p:cBhvr>
                                        <p:cTn id="36" dur="500"/>
                                        <p:tgtEl>
                                          <p:spTgt spid="2">
                                            <p:graphicEl>
                                              <a:dgm id="{10A4A1B1-DA18-4771-BFC4-40CE9FE5B33C}"/>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483ECB15-2B16-4F11-AD1A-FDB86EADA10A}"/>
                                            </p:graphicEl>
                                          </p:spTgt>
                                        </p:tgtEl>
                                        <p:attrNameLst>
                                          <p:attrName>style.visibility</p:attrName>
                                        </p:attrNameLst>
                                      </p:cBhvr>
                                      <p:to>
                                        <p:strVal val="visible"/>
                                      </p:to>
                                    </p:set>
                                    <p:animEffect transition="in" filter="fade">
                                      <p:cBhvr>
                                        <p:cTn id="39" dur="500"/>
                                        <p:tgtEl>
                                          <p:spTgt spid="2">
                                            <p:graphicEl>
                                              <a:dgm id="{483ECB15-2B16-4F11-AD1A-FDB86EADA10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7408" y="327130"/>
            <a:ext cx="10873208"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Community Protection Notice</a:t>
            </a:r>
          </a:p>
        </p:txBody>
      </p:sp>
      <p:graphicFrame>
        <p:nvGraphicFramePr>
          <p:cNvPr id="5" name="Diagram 4">
            <a:extLst>
              <a:ext uri="{FF2B5EF4-FFF2-40B4-BE49-F238E27FC236}">
                <a16:creationId xmlns:a16="http://schemas.microsoft.com/office/drawing/2014/main" id="{7CFD3F97-F4DF-42E8-A11D-703AFBFC9BFC}"/>
              </a:ext>
            </a:extLst>
          </p:cNvPr>
          <p:cNvGraphicFramePr/>
          <p:nvPr>
            <p:extLst>
              <p:ext uri="{D42A27DB-BD31-4B8C-83A1-F6EECF244321}">
                <p14:modId xmlns:p14="http://schemas.microsoft.com/office/powerpoint/2010/main" val="712916049"/>
              </p:ext>
            </p:extLst>
          </p:nvPr>
        </p:nvGraphicFramePr>
        <p:xfrm>
          <a:off x="2032000" y="1124745"/>
          <a:ext cx="9392592" cy="4608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3795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A31ABF25-5365-47B5-9912-6F8B8294D65A}"/>
                                            </p:graphicEl>
                                          </p:spTgt>
                                        </p:tgtEl>
                                        <p:attrNameLst>
                                          <p:attrName>style.visibility</p:attrName>
                                        </p:attrNameLst>
                                      </p:cBhvr>
                                      <p:to>
                                        <p:strVal val="visible"/>
                                      </p:to>
                                    </p:set>
                                    <p:animEffect transition="in" filter="fade">
                                      <p:cBhvr>
                                        <p:cTn id="7" dur="500"/>
                                        <p:tgtEl>
                                          <p:spTgt spid="5">
                                            <p:graphicEl>
                                              <a:dgm id="{A31ABF25-5365-47B5-9912-6F8B8294D65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13FABF93-4317-4527-B97E-DB1978B0FBA5}"/>
                                            </p:graphicEl>
                                          </p:spTgt>
                                        </p:tgtEl>
                                        <p:attrNameLst>
                                          <p:attrName>style.visibility</p:attrName>
                                        </p:attrNameLst>
                                      </p:cBhvr>
                                      <p:to>
                                        <p:strVal val="visible"/>
                                      </p:to>
                                    </p:set>
                                    <p:animEffect transition="in" filter="fade">
                                      <p:cBhvr>
                                        <p:cTn id="12" dur="500"/>
                                        <p:tgtEl>
                                          <p:spTgt spid="5">
                                            <p:graphicEl>
                                              <a:dgm id="{13FABF93-4317-4527-B97E-DB1978B0FBA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9D8A6C3A-A3BF-4901-8169-6CFF1CB80CB4}"/>
                                            </p:graphicEl>
                                          </p:spTgt>
                                        </p:tgtEl>
                                        <p:attrNameLst>
                                          <p:attrName>style.visibility</p:attrName>
                                        </p:attrNameLst>
                                      </p:cBhvr>
                                      <p:to>
                                        <p:strVal val="visible"/>
                                      </p:to>
                                    </p:set>
                                    <p:animEffect transition="in" filter="fade">
                                      <p:cBhvr>
                                        <p:cTn id="15" dur="500"/>
                                        <p:tgtEl>
                                          <p:spTgt spid="5">
                                            <p:graphicEl>
                                              <a:dgm id="{9D8A6C3A-A3BF-4901-8169-6CFF1CB80CB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CDA07793-8847-42C3-A604-2D1701DF9A2D}"/>
                                            </p:graphicEl>
                                          </p:spTgt>
                                        </p:tgtEl>
                                        <p:attrNameLst>
                                          <p:attrName>style.visibility</p:attrName>
                                        </p:attrNameLst>
                                      </p:cBhvr>
                                      <p:to>
                                        <p:strVal val="visible"/>
                                      </p:to>
                                    </p:set>
                                    <p:animEffect transition="in" filter="fade">
                                      <p:cBhvr>
                                        <p:cTn id="20" dur="500"/>
                                        <p:tgtEl>
                                          <p:spTgt spid="5">
                                            <p:graphicEl>
                                              <a:dgm id="{CDA07793-8847-42C3-A604-2D1701DF9A2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DE1E8ABC-0F6F-432B-A71A-2B36738B88A6}"/>
                                            </p:graphicEl>
                                          </p:spTgt>
                                        </p:tgtEl>
                                        <p:attrNameLst>
                                          <p:attrName>style.visibility</p:attrName>
                                        </p:attrNameLst>
                                      </p:cBhvr>
                                      <p:to>
                                        <p:strVal val="visible"/>
                                      </p:to>
                                    </p:set>
                                    <p:animEffect transition="in" filter="fade">
                                      <p:cBhvr>
                                        <p:cTn id="23" dur="500"/>
                                        <p:tgtEl>
                                          <p:spTgt spid="5">
                                            <p:graphicEl>
                                              <a:dgm id="{DE1E8ABC-0F6F-432B-A71A-2B36738B88A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7405" y="188640"/>
            <a:ext cx="10801200"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Public Spaces Protection Order (PSPO)</a:t>
            </a:r>
          </a:p>
        </p:txBody>
      </p:sp>
      <p:graphicFrame>
        <p:nvGraphicFramePr>
          <p:cNvPr id="2" name="Diagram 1">
            <a:extLst>
              <a:ext uri="{FF2B5EF4-FFF2-40B4-BE49-F238E27FC236}">
                <a16:creationId xmlns:a16="http://schemas.microsoft.com/office/drawing/2014/main" id="{9312D6B5-890C-4A0B-8158-619EFD647736}"/>
              </a:ext>
            </a:extLst>
          </p:cNvPr>
          <p:cNvGraphicFramePr/>
          <p:nvPr>
            <p:extLst>
              <p:ext uri="{D42A27DB-BD31-4B8C-83A1-F6EECF244321}">
                <p14:modId xmlns:p14="http://schemas.microsoft.com/office/powerpoint/2010/main" val="4269943124"/>
              </p:ext>
            </p:extLst>
          </p:nvPr>
        </p:nvGraphicFramePr>
        <p:xfrm>
          <a:off x="2094004" y="980729"/>
          <a:ext cx="8178459"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83392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4DABD3D6-4C87-4DAB-B708-58AFEEDE531F}"/>
                                            </p:graphicEl>
                                          </p:spTgt>
                                        </p:tgtEl>
                                        <p:attrNameLst>
                                          <p:attrName>style.visibility</p:attrName>
                                        </p:attrNameLst>
                                      </p:cBhvr>
                                      <p:to>
                                        <p:strVal val="visible"/>
                                      </p:to>
                                    </p:set>
                                    <p:animEffect transition="in" filter="fade">
                                      <p:cBhvr>
                                        <p:cTn id="7" dur="500"/>
                                        <p:tgtEl>
                                          <p:spTgt spid="2">
                                            <p:graphicEl>
                                              <a:dgm id="{4DABD3D6-4C87-4DAB-B708-58AFEEDE531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61ED86E-C53E-4691-AA39-0A68F3862BCC}"/>
                                            </p:graphicEl>
                                          </p:spTgt>
                                        </p:tgtEl>
                                        <p:attrNameLst>
                                          <p:attrName>style.visibility</p:attrName>
                                        </p:attrNameLst>
                                      </p:cBhvr>
                                      <p:to>
                                        <p:strVal val="visible"/>
                                      </p:to>
                                    </p:set>
                                    <p:animEffect transition="in" filter="fade">
                                      <p:cBhvr>
                                        <p:cTn id="12" dur="500"/>
                                        <p:tgtEl>
                                          <p:spTgt spid="2">
                                            <p:graphicEl>
                                              <a:dgm id="{661ED86E-C53E-4691-AA39-0A68F3862BC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FEDA6CD8-C72C-42DD-9118-FC3CBF060E81}"/>
                                            </p:graphicEl>
                                          </p:spTgt>
                                        </p:tgtEl>
                                        <p:attrNameLst>
                                          <p:attrName>style.visibility</p:attrName>
                                        </p:attrNameLst>
                                      </p:cBhvr>
                                      <p:to>
                                        <p:strVal val="visible"/>
                                      </p:to>
                                    </p:set>
                                    <p:animEffect transition="in" filter="fade">
                                      <p:cBhvr>
                                        <p:cTn id="17" dur="500"/>
                                        <p:tgtEl>
                                          <p:spTgt spid="2">
                                            <p:graphicEl>
                                              <a:dgm id="{FEDA6CD8-C72C-42DD-9118-FC3CBF060E8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C804B80-ED8E-48CA-8BE2-D8C0497396B5}"/>
                                            </p:graphicEl>
                                          </p:spTgt>
                                        </p:tgtEl>
                                        <p:attrNameLst>
                                          <p:attrName>style.visibility</p:attrName>
                                        </p:attrNameLst>
                                      </p:cBhvr>
                                      <p:to>
                                        <p:strVal val="visible"/>
                                      </p:to>
                                    </p:set>
                                    <p:animEffect transition="in" filter="fade">
                                      <p:cBhvr>
                                        <p:cTn id="22" dur="500"/>
                                        <p:tgtEl>
                                          <p:spTgt spid="2">
                                            <p:graphicEl>
                                              <a:dgm id="{EC804B80-ED8E-48CA-8BE2-D8C0497396B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5AC51DA8-EDC8-47FC-BD64-ADBB291711D8}"/>
                                            </p:graphicEl>
                                          </p:spTgt>
                                        </p:tgtEl>
                                        <p:attrNameLst>
                                          <p:attrName>style.visibility</p:attrName>
                                        </p:attrNameLst>
                                      </p:cBhvr>
                                      <p:to>
                                        <p:strVal val="visible"/>
                                      </p:to>
                                    </p:set>
                                    <p:animEffect transition="in" filter="fade">
                                      <p:cBhvr>
                                        <p:cTn id="27" dur="500"/>
                                        <p:tgtEl>
                                          <p:spTgt spid="2">
                                            <p:graphicEl>
                                              <a:dgm id="{5AC51DA8-EDC8-47FC-BD64-ADBB291711D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5400" y="260648"/>
            <a:ext cx="10729192"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Absolute Grounds for Possession</a:t>
            </a:r>
          </a:p>
        </p:txBody>
      </p:sp>
      <p:pic>
        <p:nvPicPr>
          <p:cNvPr id="2" name="Picture 1">
            <a:extLst>
              <a:ext uri="{FF2B5EF4-FFF2-40B4-BE49-F238E27FC236}">
                <a16:creationId xmlns:a16="http://schemas.microsoft.com/office/drawing/2014/main" id="{3953F619-1A43-42F1-9FC6-A147952E423D}"/>
              </a:ext>
            </a:extLst>
          </p:cNvPr>
          <p:cNvPicPr>
            <a:picLocks noChangeAspect="1"/>
          </p:cNvPicPr>
          <p:nvPr/>
        </p:nvPicPr>
        <p:blipFill>
          <a:blip r:embed="rId3"/>
          <a:stretch>
            <a:fillRect/>
          </a:stretch>
        </p:blipFill>
        <p:spPr>
          <a:xfrm>
            <a:off x="9003145" y="1620036"/>
            <a:ext cx="2411951" cy="3617926"/>
          </a:xfrm>
          <a:prstGeom prst="rect">
            <a:avLst/>
          </a:prstGeom>
        </p:spPr>
      </p:pic>
      <p:graphicFrame>
        <p:nvGraphicFramePr>
          <p:cNvPr id="6" name="Diagram 5">
            <a:extLst>
              <a:ext uri="{FF2B5EF4-FFF2-40B4-BE49-F238E27FC236}">
                <a16:creationId xmlns:a16="http://schemas.microsoft.com/office/drawing/2014/main" id="{AE08D61C-DB44-4BC3-91A3-B1FDFB06B3D6}"/>
              </a:ext>
            </a:extLst>
          </p:cNvPr>
          <p:cNvGraphicFramePr/>
          <p:nvPr>
            <p:extLst>
              <p:ext uri="{D42A27DB-BD31-4B8C-83A1-F6EECF244321}">
                <p14:modId xmlns:p14="http://schemas.microsoft.com/office/powerpoint/2010/main" val="4230988237"/>
              </p:ext>
            </p:extLst>
          </p:nvPr>
        </p:nvGraphicFramePr>
        <p:xfrm>
          <a:off x="1019753" y="1174233"/>
          <a:ext cx="6728296" cy="450953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27311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9F189116-42FE-4BF0-9F21-7849BE67E24F}"/>
                                            </p:graphicEl>
                                          </p:spTgt>
                                        </p:tgtEl>
                                        <p:attrNameLst>
                                          <p:attrName>style.visibility</p:attrName>
                                        </p:attrNameLst>
                                      </p:cBhvr>
                                      <p:to>
                                        <p:strVal val="visible"/>
                                      </p:to>
                                    </p:set>
                                    <p:animEffect transition="in" filter="fade">
                                      <p:cBhvr>
                                        <p:cTn id="7" dur="500"/>
                                        <p:tgtEl>
                                          <p:spTgt spid="6">
                                            <p:graphicEl>
                                              <a:dgm id="{9F189116-42FE-4BF0-9F21-7849BE67E2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E6815F0D-2EAE-44F2-8939-1B081461640B}"/>
                                            </p:graphicEl>
                                          </p:spTgt>
                                        </p:tgtEl>
                                        <p:attrNameLst>
                                          <p:attrName>style.visibility</p:attrName>
                                        </p:attrNameLst>
                                      </p:cBhvr>
                                      <p:to>
                                        <p:strVal val="visible"/>
                                      </p:to>
                                    </p:set>
                                    <p:animEffect transition="in" filter="fade">
                                      <p:cBhvr>
                                        <p:cTn id="12" dur="500"/>
                                        <p:tgtEl>
                                          <p:spTgt spid="6">
                                            <p:graphicEl>
                                              <a:dgm id="{E6815F0D-2EAE-44F2-8939-1B081461640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B4F64376-492D-4E6E-831D-95BC7667AE6E}"/>
                                            </p:graphicEl>
                                          </p:spTgt>
                                        </p:tgtEl>
                                        <p:attrNameLst>
                                          <p:attrName>style.visibility</p:attrName>
                                        </p:attrNameLst>
                                      </p:cBhvr>
                                      <p:to>
                                        <p:strVal val="visible"/>
                                      </p:to>
                                    </p:set>
                                    <p:animEffect transition="in" filter="fade">
                                      <p:cBhvr>
                                        <p:cTn id="15" dur="500"/>
                                        <p:tgtEl>
                                          <p:spTgt spid="6">
                                            <p:graphicEl>
                                              <a:dgm id="{B4F64376-492D-4E6E-831D-95BC7667AE6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7408" y="404664"/>
            <a:ext cx="10801200"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Criminal Behaviour Order</a:t>
            </a:r>
          </a:p>
        </p:txBody>
      </p:sp>
      <p:pic>
        <p:nvPicPr>
          <p:cNvPr id="2" name="Picture 1">
            <a:extLst>
              <a:ext uri="{FF2B5EF4-FFF2-40B4-BE49-F238E27FC236}">
                <a16:creationId xmlns:a16="http://schemas.microsoft.com/office/drawing/2014/main" id="{A67B2BA2-8C0F-43F6-9D79-DF9D5A0ED790}"/>
              </a:ext>
            </a:extLst>
          </p:cNvPr>
          <p:cNvPicPr>
            <a:picLocks noChangeAspect="1"/>
          </p:cNvPicPr>
          <p:nvPr/>
        </p:nvPicPr>
        <p:blipFill>
          <a:blip r:embed="rId3"/>
          <a:stretch>
            <a:fillRect/>
          </a:stretch>
        </p:blipFill>
        <p:spPr>
          <a:xfrm>
            <a:off x="9103793" y="1714178"/>
            <a:ext cx="2462753" cy="3429000"/>
          </a:xfrm>
          <a:prstGeom prst="rect">
            <a:avLst/>
          </a:prstGeom>
        </p:spPr>
      </p:pic>
      <p:graphicFrame>
        <p:nvGraphicFramePr>
          <p:cNvPr id="5" name="Diagram 4">
            <a:extLst>
              <a:ext uri="{FF2B5EF4-FFF2-40B4-BE49-F238E27FC236}">
                <a16:creationId xmlns:a16="http://schemas.microsoft.com/office/drawing/2014/main" id="{D387741B-D3CB-4811-8BD5-088C88AE92F4}"/>
              </a:ext>
            </a:extLst>
          </p:cNvPr>
          <p:cNvGraphicFramePr/>
          <p:nvPr>
            <p:extLst>
              <p:ext uri="{D42A27DB-BD31-4B8C-83A1-F6EECF244321}">
                <p14:modId xmlns:p14="http://schemas.microsoft.com/office/powerpoint/2010/main" val="4286631113"/>
              </p:ext>
            </p:extLst>
          </p:nvPr>
        </p:nvGraphicFramePr>
        <p:xfrm>
          <a:off x="911424" y="1216600"/>
          <a:ext cx="7071793" cy="44241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92064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2838F7E-F5C9-49F4-B1EA-63325CCA0AD1}"/>
                                            </p:graphicEl>
                                          </p:spTgt>
                                        </p:tgtEl>
                                        <p:attrNameLst>
                                          <p:attrName>style.visibility</p:attrName>
                                        </p:attrNameLst>
                                      </p:cBhvr>
                                      <p:to>
                                        <p:strVal val="visible"/>
                                      </p:to>
                                    </p:set>
                                    <p:animEffect transition="in" filter="fade">
                                      <p:cBhvr>
                                        <p:cTn id="7" dur="500"/>
                                        <p:tgtEl>
                                          <p:spTgt spid="5">
                                            <p:graphicEl>
                                              <a:dgm id="{E2838F7E-F5C9-49F4-B1EA-63325CCA0AD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A0BEB2CC-A1D7-43CB-A4FD-450C279B6C41}"/>
                                            </p:graphicEl>
                                          </p:spTgt>
                                        </p:tgtEl>
                                        <p:attrNameLst>
                                          <p:attrName>style.visibility</p:attrName>
                                        </p:attrNameLst>
                                      </p:cBhvr>
                                      <p:to>
                                        <p:strVal val="visible"/>
                                      </p:to>
                                    </p:set>
                                    <p:animEffect transition="in" filter="fade">
                                      <p:cBhvr>
                                        <p:cTn id="12" dur="500"/>
                                        <p:tgtEl>
                                          <p:spTgt spid="5">
                                            <p:graphicEl>
                                              <a:dgm id="{A0BEB2CC-A1D7-43CB-A4FD-450C279B6C4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22950DD-D137-4206-B043-C3F5DF557871}"/>
                                            </p:graphicEl>
                                          </p:spTgt>
                                        </p:tgtEl>
                                        <p:attrNameLst>
                                          <p:attrName>style.visibility</p:attrName>
                                        </p:attrNameLst>
                                      </p:cBhvr>
                                      <p:to>
                                        <p:strVal val="visible"/>
                                      </p:to>
                                    </p:set>
                                    <p:animEffect transition="in" filter="fade">
                                      <p:cBhvr>
                                        <p:cTn id="15" dur="500"/>
                                        <p:tgtEl>
                                          <p:spTgt spid="5">
                                            <p:graphicEl>
                                              <a:dgm id="{822950DD-D137-4206-B043-C3F5DF55787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3392" y="188640"/>
            <a:ext cx="1065718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5 Stage Approach</a:t>
            </a:r>
          </a:p>
        </p:txBody>
      </p:sp>
      <p:graphicFrame>
        <p:nvGraphicFramePr>
          <p:cNvPr id="2" name="Diagram 1">
            <a:extLst>
              <a:ext uri="{FF2B5EF4-FFF2-40B4-BE49-F238E27FC236}">
                <a16:creationId xmlns:a16="http://schemas.microsoft.com/office/drawing/2014/main" id="{9FEA833D-963A-4A9C-AF80-73B725B29F41}"/>
              </a:ext>
            </a:extLst>
          </p:cNvPr>
          <p:cNvGraphicFramePr/>
          <p:nvPr>
            <p:extLst>
              <p:ext uri="{D42A27DB-BD31-4B8C-83A1-F6EECF244321}">
                <p14:modId xmlns:p14="http://schemas.microsoft.com/office/powerpoint/2010/main" val="3209627111"/>
              </p:ext>
            </p:extLst>
          </p:nvPr>
        </p:nvGraphicFramePr>
        <p:xfrm>
          <a:off x="623392" y="409053"/>
          <a:ext cx="10657184" cy="59496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9492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1FFF6E1-1660-407B-93FA-20DD587B5469}"/>
                                            </p:graphicEl>
                                          </p:spTgt>
                                        </p:tgtEl>
                                        <p:attrNameLst>
                                          <p:attrName>style.visibility</p:attrName>
                                        </p:attrNameLst>
                                      </p:cBhvr>
                                      <p:to>
                                        <p:strVal val="visible"/>
                                      </p:to>
                                    </p:set>
                                    <p:animEffect transition="in" filter="fade">
                                      <p:cBhvr>
                                        <p:cTn id="7" dur="500"/>
                                        <p:tgtEl>
                                          <p:spTgt spid="2">
                                            <p:graphicEl>
                                              <a:dgm id="{11FFF6E1-1660-407B-93FA-20DD587B546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2674B4F-4D43-4ECE-87F1-D928CA08300A}"/>
                                            </p:graphicEl>
                                          </p:spTgt>
                                        </p:tgtEl>
                                        <p:attrNameLst>
                                          <p:attrName>style.visibility</p:attrName>
                                        </p:attrNameLst>
                                      </p:cBhvr>
                                      <p:to>
                                        <p:strVal val="visible"/>
                                      </p:to>
                                    </p:set>
                                    <p:animEffect transition="in" filter="fade">
                                      <p:cBhvr>
                                        <p:cTn id="12" dur="500"/>
                                        <p:tgtEl>
                                          <p:spTgt spid="2">
                                            <p:graphicEl>
                                              <a:dgm id="{F2674B4F-4D43-4ECE-87F1-D928CA08300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F7D4989F-5992-455A-B7B6-C963F5FD2AD2}"/>
                                            </p:graphicEl>
                                          </p:spTgt>
                                        </p:tgtEl>
                                        <p:attrNameLst>
                                          <p:attrName>style.visibility</p:attrName>
                                        </p:attrNameLst>
                                      </p:cBhvr>
                                      <p:to>
                                        <p:strVal val="visible"/>
                                      </p:to>
                                    </p:set>
                                    <p:animEffect transition="in" filter="fade">
                                      <p:cBhvr>
                                        <p:cTn id="17" dur="500"/>
                                        <p:tgtEl>
                                          <p:spTgt spid="2">
                                            <p:graphicEl>
                                              <a:dgm id="{F7D4989F-5992-455A-B7B6-C963F5FD2AD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425AD066-1AAF-4737-A63C-167C78C2BE61}"/>
                                            </p:graphicEl>
                                          </p:spTgt>
                                        </p:tgtEl>
                                        <p:attrNameLst>
                                          <p:attrName>style.visibility</p:attrName>
                                        </p:attrNameLst>
                                      </p:cBhvr>
                                      <p:to>
                                        <p:strVal val="visible"/>
                                      </p:to>
                                    </p:set>
                                    <p:animEffect transition="in" filter="fade">
                                      <p:cBhvr>
                                        <p:cTn id="22" dur="500"/>
                                        <p:tgtEl>
                                          <p:spTgt spid="2">
                                            <p:graphicEl>
                                              <a:dgm id="{425AD066-1AAF-4737-A63C-167C78C2BE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33EF0EC9-0E7F-4F62-B3BB-080A87BDE080}"/>
                                            </p:graphicEl>
                                          </p:spTgt>
                                        </p:tgtEl>
                                        <p:attrNameLst>
                                          <p:attrName>style.visibility</p:attrName>
                                        </p:attrNameLst>
                                      </p:cBhvr>
                                      <p:to>
                                        <p:strVal val="visible"/>
                                      </p:to>
                                    </p:set>
                                    <p:animEffect transition="in" filter="fade">
                                      <p:cBhvr>
                                        <p:cTn id="27" dur="500"/>
                                        <p:tgtEl>
                                          <p:spTgt spid="2">
                                            <p:graphicEl>
                                              <a:dgm id="{33EF0EC9-0E7F-4F62-B3BB-080A87BDE0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444EEF5A-6F07-4FA1-AC14-329853DBF1C8}"/>
                                            </p:graphicEl>
                                          </p:spTgt>
                                        </p:tgtEl>
                                        <p:attrNameLst>
                                          <p:attrName>style.visibility</p:attrName>
                                        </p:attrNameLst>
                                      </p:cBhvr>
                                      <p:to>
                                        <p:strVal val="visible"/>
                                      </p:to>
                                    </p:set>
                                    <p:animEffect transition="in" filter="fade">
                                      <p:cBhvr>
                                        <p:cTn id="32" dur="500"/>
                                        <p:tgtEl>
                                          <p:spTgt spid="2">
                                            <p:graphicEl>
                                              <a:dgm id="{444EEF5A-6F07-4FA1-AC14-329853DBF1C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84136251-9C04-46AD-9C9D-D253F72E9054}"/>
                                            </p:graphicEl>
                                          </p:spTgt>
                                        </p:tgtEl>
                                        <p:attrNameLst>
                                          <p:attrName>style.visibility</p:attrName>
                                        </p:attrNameLst>
                                      </p:cBhvr>
                                      <p:to>
                                        <p:strVal val="visible"/>
                                      </p:to>
                                    </p:set>
                                    <p:animEffect transition="in" filter="fade">
                                      <p:cBhvr>
                                        <p:cTn id="37" dur="500"/>
                                        <p:tgtEl>
                                          <p:spTgt spid="2">
                                            <p:graphicEl>
                                              <a:dgm id="{84136251-9C04-46AD-9C9D-D253F72E905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373F99B5-87B0-4D3D-9ED3-EA3507D48760}"/>
                                            </p:graphicEl>
                                          </p:spTgt>
                                        </p:tgtEl>
                                        <p:attrNameLst>
                                          <p:attrName>style.visibility</p:attrName>
                                        </p:attrNameLst>
                                      </p:cBhvr>
                                      <p:to>
                                        <p:strVal val="visible"/>
                                      </p:to>
                                    </p:set>
                                    <p:animEffect transition="in" filter="fade">
                                      <p:cBhvr>
                                        <p:cTn id="42" dur="500"/>
                                        <p:tgtEl>
                                          <p:spTgt spid="2">
                                            <p:graphicEl>
                                              <a:dgm id="{373F99B5-87B0-4D3D-9ED3-EA3507D48760}"/>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graphicEl>
                                              <a:dgm id="{ECE4F498-863B-4F2C-B93D-20BAACB8ED13}"/>
                                            </p:graphicEl>
                                          </p:spTgt>
                                        </p:tgtEl>
                                        <p:attrNameLst>
                                          <p:attrName>style.visibility</p:attrName>
                                        </p:attrNameLst>
                                      </p:cBhvr>
                                      <p:to>
                                        <p:strVal val="visible"/>
                                      </p:to>
                                    </p:set>
                                    <p:animEffect transition="in" filter="fade">
                                      <p:cBhvr>
                                        <p:cTn id="47" dur="500"/>
                                        <p:tgtEl>
                                          <p:spTgt spid="2">
                                            <p:graphicEl>
                                              <a:dgm id="{ECE4F498-863B-4F2C-B93D-20BAACB8ED13}"/>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C3BBE0DE-4AD4-478F-A51B-3D1BF9DF2426}"/>
                                            </p:graphicEl>
                                          </p:spTgt>
                                        </p:tgtEl>
                                        <p:attrNameLst>
                                          <p:attrName>style.visibility</p:attrName>
                                        </p:attrNameLst>
                                      </p:cBhvr>
                                      <p:to>
                                        <p:strVal val="visible"/>
                                      </p:to>
                                    </p:set>
                                    <p:animEffect transition="in" filter="fade">
                                      <p:cBhvr>
                                        <p:cTn id="52" dur="500"/>
                                        <p:tgtEl>
                                          <p:spTgt spid="2">
                                            <p:graphicEl>
                                              <a:dgm id="{C3BBE0DE-4AD4-478F-A51B-3D1BF9DF242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a:extLst>
              <a:ext uri="{28A0092B-C50C-407E-A947-70E740481C1C}">
                <a14:useLocalDpi xmlns:a14="http://schemas.microsoft.com/office/drawing/2010/main" val="0"/>
              </a:ext>
            </a:extLst>
          </a:blip>
          <a:srcRect r="71262" b="34259"/>
          <a:stretch>
            <a:fillRect/>
          </a:stretch>
        </p:blipFill>
        <p:spPr bwMode="auto">
          <a:xfrm>
            <a:off x="2711624" y="476673"/>
            <a:ext cx="1800200" cy="51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8"/>
          <p:cNvPicPr>
            <a:picLocks noChangeAspect="1" noChangeArrowheads="1"/>
          </p:cNvPicPr>
          <p:nvPr/>
        </p:nvPicPr>
        <p:blipFill>
          <a:blip r:embed="rId3">
            <a:extLst>
              <a:ext uri="{28A0092B-C50C-407E-A947-70E740481C1C}">
                <a14:useLocalDpi xmlns:a14="http://schemas.microsoft.com/office/drawing/2010/main" val="0"/>
              </a:ext>
            </a:extLst>
          </a:blip>
          <a:srcRect l="30273" t="41498" r="4640" b="49905"/>
          <a:stretch>
            <a:fillRect/>
          </a:stretch>
        </p:blipFill>
        <p:spPr bwMode="auto">
          <a:xfrm>
            <a:off x="5159897" y="219942"/>
            <a:ext cx="4320779" cy="803672"/>
          </a:xfrm>
          <a:prstGeom prst="rect">
            <a:avLst/>
          </a:prstGeom>
          <a:gradFill flip="none" rotWithShape="1">
            <a:gsLst>
              <a:gs pos="0">
                <a:srgbClr val="3333FF">
                  <a:tint val="66000"/>
                  <a:satMod val="160000"/>
                </a:srgbClr>
              </a:gs>
              <a:gs pos="50000">
                <a:srgbClr val="3333FF">
                  <a:tint val="44500"/>
                  <a:satMod val="160000"/>
                </a:srgbClr>
              </a:gs>
              <a:gs pos="100000">
                <a:srgbClr val="3333FF">
                  <a:tint val="23500"/>
                  <a:satMod val="160000"/>
                </a:srgbClr>
              </a:gs>
            </a:gsLst>
            <a:path path="circle">
              <a:fillToRect l="100000" b="100000"/>
            </a:path>
            <a:tileRect t="-100000" r="-100000"/>
          </a:gradFill>
          <a:ln>
            <a:noFill/>
          </a:ln>
        </p:spPr>
      </p:pic>
      <p:pic>
        <p:nvPicPr>
          <p:cNvPr id="6" name="Picture 21"/>
          <p:cNvPicPr>
            <a:picLocks noChangeAspect="1" noChangeArrowheads="1"/>
          </p:cNvPicPr>
          <p:nvPr/>
        </p:nvPicPr>
        <p:blipFill>
          <a:blip r:embed="rId3">
            <a:extLst>
              <a:ext uri="{28A0092B-C50C-407E-A947-70E740481C1C}">
                <a14:useLocalDpi xmlns:a14="http://schemas.microsoft.com/office/drawing/2010/main" val="0"/>
              </a:ext>
            </a:extLst>
          </a:blip>
          <a:srcRect l="30273" t="50095" r="4640" b="43463"/>
          <a:stretch>
            <a:fillRect/>
          </a:stretch>
        </p:blipFill>
        <p:spPr bwMode="auto">
          <a:xfrm>
            <a:off x="5159897" y="1122496"/>
            <a:ext cx="4320779" cy="60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0"/>
          <p:cNvPicPr>
            <a:picLocks noChangeAspect="1" noChangeArrowheads="1"/>
          </p:cNvPicPr>
          <p:nvPr/>
        </p:nvPicPr>
        <p:blipFill>
          <a:blip r:embed="rId3">
            <a:extLst>
              <a:ext uri="{28A0092B-C50C-407E-A947-70E740481C1C}">
                <a14:useLocalDpi xmlns:a14="http://schemas.microsoft.com/office/drawing/2010/main" val="0"/>
              </a:ext>
            </a:extLst>
          </a:blip>
          <a:srcRect l="30273" t="56537" r="4640" b="34865"/>
          <a:stretch>
            <a:fillRect/>
          </a:stretch>
        </p:blipFill>
        <p:spPr bwMode="auto">
          <a:xfrm>
            <a:off x="5159896" y="1822644"/>
            <a:ext cx="4320778" cy="803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2"/>
          <p:cNvPicPr>
            <a:picLocks noChangeAspect="1" noChangeArrowheads="1"/>
          </p:cNvPicPr>
          <p:nvPr/>
        </p:nvPicPr>
        <p:blipFill>
          <a:blip r:embed="rId3">
            <a:extLst>
              <a:ext uri="{28A0092B-C50C-407E-A947-70E740481C1C}">
                <a14:useLocalDpi xmlns:a14="http://schemas.microsoft.com/office/drawing/2010/main" val="0"/>
              </a:ext>
            </a:extLst>
          </a:blip>
          <a:srcRect l="30273" t="74799" r="4640" b="18735"/>
          <a:stretch>
            <a:fillRect/>
          </a:stretch>
        </p:blipFill>
        <p:spPr bwMode="auto">
          <a:xfrm>
            <a:off x="5159896" y="3791013"/>
            <a:ext cx="4320778"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3"/>
          <p:cNvPicPr>
            <a:picLocks noChangeAspect="1" noChangeArrowheads="1"/>
          </p:cNvPicPr>
          <p:nvPr/>
        </p:nvPicPr>
        <p:blipFill>
          <a:blip r:embed="rId3">
            <a:extLst>
              <a:ext uri="{28A0092B-C50C-407E-A947-70E740481C1C}">
                <a14:useLocalDpi xmlns:a14="http://schemas.microsoft.com/office/drawing/2010/main" val="0"/>
              </a:ext>
            </a:extLst>
          </a:blip>
          <a:srcRect l="30273" t="65135" r="4640" b="25201"/>
          <a:stretch>
            <a:fillRect/>
          </a:stretch>
        </p:blipFill>
        <p:spPr bwMode="auto">
          <a:xfrm>
            <a:off x="5159897" y="2725199"/>
            <a:ext cx="4320779"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4"/>
          <p:cNvPicPr>
            <a:picLocks noChangeAspect="1" noChangeArrowheads="1"/>
          </p:cNvPicPr>
          <p:nvPr/>
        </p:nvPicPr>
        <p:blipFill>
          <a:blip r:embed="rId3">
            <a:extLst>
              <a:ext uri="{28A0092B-C50C-407E-A947-70E740481C1C}">
                <a14:useLocalDpi xmlns:a14="http://schemas.microsoft.com/office/drawing/2010/main" val="0"/>
              </a:ext>
            </a:extLst>
          </a:blip>
          <a:srcRect l="30273" t="81239" r="4640" b="6941"/>
          <a:stretch>
            <a:fillRect/>
          </a:stretch>
        </p:blipFill>
        <p:spPr bwMode="auto">
          <a:xfrm>
            <a:off x="5144289" y="4544145"/>
            <a:ext cx="4320778" cy="1106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1688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3392" y="282553"/>
            <a:ext cx="1101722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defTabSz="685800"/>
            <a:r>
              <a:rPr lang="en-GB" dirty="0">
                <a:solidFill>
                  <a:prstClr val="white"/>
                </a:solidFill>
                <a:latin typeface="+mn-lt"/>
              </a:rPr>
              <a:t>After the Incident …  </a:t>
            </a:r>
          </a:p>
        </p:txBody>
      </p:sp>
      <p:graphicFrame>
        <p:nvGraphicFramePr>
          <p:cNvPr id="5" name="Diagram 4">
            <a:extLst>
              <a:ext uri="{FF2B5EF4-FFF2-40B4-BE49-F238E27FC236}">
                <a16:creationId xmlns:a16="http://schemas.microsoft.com/office/drawing/2014/main" id="{DB023957-DA13-44C4-97CA-E6B963E3A9E3}"/>
              </a:ext>
            </a:extLst>
          </p:cNvPr>
          <p:cNvGraphicFramePr/>
          <p:nvPr>
            <p:extLst>
              <p:ext uri="{D42A27DB-BD31-4B8C-83A1-F6EECF244321}">
                <p14:modId xmlns:p14="http://schemas.microsoft.com/office/powerpoint/2010/main" val="290531116"/>
              </p:ext>
            </p:extLst>
          </p:nvPr>
        </p:nvGraphicFramePr>
        <p:xfrm>
          <a:off x="623392" y="1116122"/>
          <a:ext cx="6656288" cy="43655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0F79206A-4579-4347-BCF1-E39E07325682}"/>
              </a:ext>
            </a:extLst>
          </p:cNvPr>
          <p:cNvSpPr/>
          <p:nvPr/>
        </p:nvSpPr>
        <p:spPr>
          <a:xfrm>
            <a:off x="8184232" y="2564904"/>
            <a:ext cx="3384376" cy="1584176"/>
          </a:xfrm>
          <a:custGeom>
            <a:avLst/>
            <a:gdLst>
              <a:gd name="connsiteX0" fmla="*/ 0 w 3384376"/>
              <a:gd name="connsiteY0" fmla="*/ 264035 h 1584176"/>
              <a:gd name="connsiteX1" fmla="*/ 264035 w 3384376"/>
              <a:gd name="connsiteY1" fmla="*/ 0 h 1584176"/>
              <a:gd name="connsiteX2" fmla="*/ 863859 w 3384376"/>
              <a:gd name="connsiteY2" fmla="*/ 0 h 1584176"/>
              <a:gd name="connsiteX3" fmla="*/ 1377994 w 3384376"/>
              <a:gd name="connsiteY3" fmla="*/ 0 h 1584176"/>
              <a:gd name="connsiteX4" fmla="*/ 1949256 w 3384376"/>
              <a:gd name="connsiteY4" fmla="*/ 0 h 1584176"/>
              <a:gd name="connsiteX5" fmla="*/ 2434828 w 3384376"/>
              <a:gd name="connsiteY5" fmla="*/ 0 h 1584176"/>
              <a:gd name="connsiteX6" fmla="*/ 3120341 w 3384376"/>
              <a:gd name="connsiteY6" fmla="*/ 0 h 1584176"/>
              <a:gd name="connsiteX7" fmla="*/ 3384376 w 3384376"/>
              <a:gd name="connsiteY7" fmla="*/ 264035 h 1584176"/>
              <a:gd name="connsiteX8" fmla="*/ 3384376 w 3384376"/>
              <a:gd name="connsiteY8" fmla="*/ 802649 h 1584176"/>
              <a:gd name="connsiteX9" fmla="*/ 3384376 w 3384376"/>
              <a:gd name="connsiteY9" fmla="*/ 1320141 h 1584176"/>
              <a:gd name="connsiteX10" fmla="*/ 3120341 w 3384376"/>
              <a:gd name="connsiteY10" fmla="*/ 1584176 h 1584176"/>
              <a:gd name="connsiteX11" fmla="*/ 2549080 w 3384376"/>
              <a:gd name="connsiteY11" fmla="*/ 1584176 h 1584176"/>
              <a:gd name="connsiteX12" fmla="*/ 2034945 w 3384376"/>
              <a:gd name="connsiteY12" fmla="*/ 1584176 h 1584176"/>
              <a:gd name="connsiteX13" fmla="*/ 1549373 w 3384376"/>
              <a:gd name="connsiteY13" fmla="*/ 1584176 h 1584176"/>
              <a:gd name="connsiteX14" fmla="*/ 1035238 w 3384376"/>
              <a:gd name="connsiteY14" fmla="*/ 1584176 h 1584176"/>
              <a:gd name="connsiteX15" fmla="*/ 264035 w 3384376"/>
              <a:gd name="connsiteY15" fmla="*/ 1584176 h 1584176"/>
              <a:gd name="connsiteX16" fmla="*/ 0 w 3384376"/>
              <a:gd name="connsiteY16" fmla="*/ 1320141 h 1584176"/>
              <a:gd name="connsiteX17" fmla="*/ 0 w 3384376"/>
              <a:gd name="connsiteY17" fmla="*/ 813210 h 1584176"/>
              <a:gd name="connsiteX18" fmla="*/ 0 w 3384376"/>
              <a:gd name="connsiteY18" fmla="*/ 264035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84376" h="1584176" fill="none" extrusionOk="0">
                <a:moveTo>
                  <a:pt x="0" y="264035"/>
                </a:moveTo>
                <a:cubicBezTo>
                  <a:pt x="-7809" y="118533"/>
                  <a:pt x="121369" y="-5692"/>
                  <a:pt x="264035" y="0"/>
                </a:cubicBezTo>
                <a:cubicBezTo>
                  <a:pt x="493936" y="-41781"/>
                  <a:pt x="590625" y="51897"/>
                  <a:pt x="863859" y="0"/>
                </a:cubicBezTo>
                <a:cubicBezTo>
                  <a:pt x="1137093" y="-51897"/>
                  <a:pt x="1232621" y="43807"/>
                  <a:pt x="1377994" y="0"/>
                </a:cubicBezTo>
                <a:cubicBezTo>
                  <a:pt x="1523367" y="-43807"/>
                  <a:pt x="1782015" y="47519"/>
                  <a:pt x="1949256" y="0"/>
                </a:cubicBezTo>
                <a:cubicBezTo>
                  <a:pt x="2116497" y="-47519"/>
                  <a:pt x="2325064" y="12611"/>
                  <a:pt x="2434828" y="0"/>
                </a:cubicBezTo>
                <a:cubicBezTo>
                  <a:pt x="2544592" y="-12611"/>
                  <a:pt x="2877910" y="28040"/>
                  <a:pt x="3120341" y="0"/>
                </a:cubicBezTo>
                <a:cubicBezTo>
                  <a:pt x="3255703" y="20999"/>
                  <a:pt x="3363779" y="90883"/>
                  <a:pt x="3384376" y="264035"/>
                </a:cubicBezTo>
                <a:cubicBezTo>
                  <a:pt x="3430852" y="485987"/>
                  <a:pt x="3327154" y="620722"/>
                  <a:pt x="3384376" y="802649"/>
                </a:cubicBezTo>
                <a:cubicBezTo>
                  <a:pt x="3441598" y="984576"/>
                  <a:pt x="3340122" y="1213493"/>
                  <a:pt x="3384376" y="1320141"/>
                </a:cubicBezTo>
                <a:cubicBezTo>
                  <a:pt x="3375683" y="1493066"/>
                  <a:pt x="3259612" y="1563541"/>
                  <a:pt x="3120341" y="1584176"/>
                </a:cubicBezTo>
                <a:cubicBezTo>
                  <a:pt x="2871305" y="1602099"/>
                  <a:pt x="2669794" y="1543917"/>
                  <a:pt x="2549080" y="1584176"/>
                </a:cubicBezTo>
                <a:cubicBezTo>
                  <a:pt x="2428366" y="1624435"/>
                  <a:pt x="2231506" y="1546998"/>
                  <a:pt x="2034945" y="1584176"/>
                </a:cubicBezTo>
                <a:cubicBezTo>
                  <a:pt x="1838385" y="1621354"/>
                  <a:pt x="1791159" y="1552097"/>
                  <a:pt x="1549373" y="1584176"/>
                </a:cubicBezTo>
                <a:cubicBezTo>
                  <a:pt x="1307587" y="1616255"/>
                  <a:pt x="1173774" y="1547710"/>
                  <a:pt x="1035238" y="1584176"/>
                </a:cubicBezTo>
                <a:cubicBezTo>
                  <a:pt x="896702" y="1620642"/>
                  <a:pt x="441661" y="1526498"/>
                  <a:pt x="264035" y="1584176"/>
                </a:cubicBezTo>
                <a:cubicBezTo>
                  <a:pt x="139811" y="1578459"/>
                  <a:pt x="-1381" y="1475531"/>
                  <a:pt x="0" y="1320141"/>
                </a:cubicBezTo>
                <a:cubicBezTo>
                  <a:pt x="-9618" y="1088088"/>
                  <a:pt x="28499" y="1040314"/>
                  <a:pt x="0" y="813210"/>
                </a:cubicBezTo>
                <a:cubicBezTo>
                  <a:pt x="-28499" y="586106"/>
                  <a:pt x="53695" y="527380"/>
                  <a:pt x="0" y="264035"/>
                </a:cubicBezTo>
                <a:close/>
              </a:path>
              <a:path w="3384376" h="1584176" stroke="0" extrusionOk="0">
                <a:moveTo>
                  <a:pt x="0" y="264035"/>
                </a:moveTo>
                <a:cubicBezTo>
                  <a:pt x="-22347" y="104428"/>
                  <a:pt x="86392" y="11942"/>
                  <a:pt x="264035" y="0"/>
                </a:cubicBezTo>
                <a:cubicBezTo>
                  <a:pt x="533876" y="-64429"/>
                  <a:pt x="652181" y="49385"/>
                  <a:pt x="892422" y="0"/>
                </a:cubicBezTo>
                <a:cubicBezTo>
                  <a:pt x="1132663" y="-49385"/>
                  <a:pt x="1201731" y="33816"/>
                  <a:pt x="1435120" y="0"/>
                </a:cubicBezTo>
                <a:cubicBezTo>
                  <a:pt x="1668509" y="-33816"/>
                  <a:pt x="1739317" y="43317"/>
                  <a:pt x="1949256" y="0"/>
                </a:cubicBezTo>
                <a:cubicBezTo>
                  <a:pt x="2159195" y="-43317"/>
                  <a:pt x="2369020" y="22230"/>
                  <a:pt x="2549080" y="0"/>
                </a:cubicBezTo>
                <a:cubicBezTo>
                  <a:pt x="2729140" y="-22230"/>
                  <a:pt x="2888699" y="38652"/>
                  <a:pt x="3120341" y="0"/>
                </a:cubicBezTo>
                <a:cubicBezTo>
                  <a:pt x="3280442" y="-23236"/>
                  <a:pt x="3373602" y="127680"/>
                  <a:pt x="3384376" y="264035"/>
                </a:cubicBezTo>
                <a:cubicBezTo>
                  <a:pt x="3387831" y="467651"/>
                  <a:pt x="3338921" y="553645"/>
                  <a:pt x="3384376" y="792088"/>
                </a:cubicBezTo>
                <a:cubicBezTo>
                  <a:pt x="3429831" y="1030531"/>
                  <a:pt x="3353684" y="1203204"/>
                  <a:pt x="3384376" y="1320141"/>
                </a:cubicBezTo>
                <a:cubicBezTo>
                  <a:pt x="3370060" y="1465145"/>
                  <a:pt x="3273147" y="1565028"/>
                  <a:pt x="3120341" y="1584176"/>
                </a:cubicBezTo>
                <a:cubicBezTo>
                  <a:pt x="2875164" y="1587383"/>
                  <a:pt x="2697083" y="1562942"/>
                  <a:pt x="2520517" y="1584176"/>
                </a:cubicBezTo>
                <a:cubicBezTo>
                  <a:pt x="2343951" y="1605410"/>
                  <a:pt x="2173664" y="1555608"/>
                  <a:pt x="1892129" y="1584176"/>
                </a:cubicBezTo>
                <a:cubicBezTo>
                  <a:pt x="1610594" y="1612744"/>
                  <a:pt x="1407270" y="1524766"/>
                  <a:pt x="1263742" y="1584176"/>
                </a:cubicBezTo>
                <a:cubicBezTo>
                  <a:pt x="1120214" y="1643586"/>
                  <a:pt x="728265" y="1483452"/>
                  <a:pt x="264035" y="1584176"/>
                </a:cubicBezTo>
                <a:cubicBezTo>
                  <a:pt x="107086" y="1573693"/>
                  <a:pt x="-15025" y="1443503"/>
                  <a:pt x="0" y="1320141"/>
                </a:cubicBezTo>
                <a:cubicBezTo>
                  <a:pt x="-4005" y="1103586"/>
                  <a:pt x="52715" y="1018680"/>
                  <a:pt x="0" y="781527"/>
                </a:cubicBezTo>
                <a:cubicBezTo>
                  <a:pt x="-52715" y="544374"/>
                  <a:pt x="27574" y="488318"/>
                  <a:pt x="0" y="264035"/>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For </a:t>
            </a:r>
            <a:r>
              <a:rPr lang="en-GB" sz="2400" u="sng" dirty="0">
                <a:solidFill>
                  <a:schemeClr val="tx1"/>
                </a:solidFill>
              </a:rPr>
              <a:t>ALL</a:t>
            </a:r>
            <a:r>
              <a:rPr lang="en-GB" sz="2400" dirty="0">
                <a:solidFill>
                  <a:schemeClr val="tx1"/>
                </a:solidFill>
              </a:rPr>
              <a:t> incidents of ASB</a:t>
            </a:r>
          </a:p>
        </p:txBody>
      </p:sp>
    </p:spTree>
    <p:extLst>
      <p:ext uri="{BB962C8B-B14F-4D97-AF65-F5344CB8AC3E}">
        <p14:creationId xmlns:p14="http://schemas.microsoft.com/office/powerpoint/2010/main" val="2803758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476A8E2F-D7B5-48B6-95B3-8F031C0F68EA}"/>
                                            </p:graphicEl>
                                          </p:spTgt>
                                        </p:tgtEl>
                                        <p:attrNameLst>
                                          <p:attrName>style.visibility</p:attrName>
                                        </p:attrNameLst>
                                      </p:cBhvr>
                                      <p:to>
                                        <p:strVal val="visible"/>
                                      </p:to>
                                    </p:set>
                                    <p:animEffect transition="in" filter="fade">
                                      <p:cBhvr>
                                        <p:cTn id="7" dur="500"/>
                                        <p:tgtEl>
                                          <p:spTgt spid="5">
                                            <p:graphicEl>
                                              <a:dgm id="{476A8E2F-D7B5-48B6-95B3-8F031C0F68E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1DE9A0A3-339A-4393-891D-1501DB96D79C}"/>
                                            </p:graphicEl>
                                          </p:spTgt>
                                        </p:tgtEl>
                                        <p:attrNameLst>
                                          <p:attrName>style.visibility</p:attrName>
                                        </p:attrNameLst>
                                      </p:cBhvr>
                                      <p:to>
                                        <p:strVal val="visible"/>
                                      </p:to>
                                    </p:set>
                                    <p:animEffect transition="in" filter="fade">
                                      <p:cBhvr>
                                        <p:cTn id="12" dur="500"/>
                                        <p:tgtEl>
                                          <p:spTgt spid="5">
                                            <p:graphicEl>
                                              <a:dgm id="{1DE9A0A3-339A-4393-891D-1501DB96D79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E492C614-FDB7-459D-BD14-25BCD58061E8}"/>
                                            </p:graphicEl>
                                          </p:spTgt>
                                        </p:tgtEl>
                                        <p:attrNameLst>
                                          <p:attrName>style.visibility</p:attrName>
                                        </p:attrNameLst>
                                      </p:cBhvr>
                                      <p:to>
                                        <p:strVal val="visible"/>
                                      </p:to>
                                    </p:set>
                                    <p:animEffect transition="in" filter="fade">
                                      <p:cBhvr>
                                        <p:cTn id="17" dur="500"/>
                                        <p:tgtEl>
                                          <p:spTgt spid="5">
                                            <p:graphicEl>
                                              <a:dgm id="{E492C614-FDB7-459D-BD14-25BCD58061E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85ACFFF-CED7-4ACD-B4AA-0BDE327AAA93}"/>
                                            </p:graphicEl>
                                          </p:spTgt>
                                        </p:tgtEl>
                                        <p:attrNameLst>
                                          <p:attrName>style.visibility</p:attrName>
                                        </p:attrNameLst>
                                      </p:cBhvr>
                                      <p:to>
                                        <p:strVal val="visible"/>
                                      </p:to>
                                    </p:set>
                                    <p:animEffect transition="in" filter="fade">
                                      <p:cBhvr>
                                        <p:cTn id="22" dur="500"/>
                                        <p:tgtEl>
                                          <p:spTgt spid="5">
                                            <p:graphicEl>
                                              <a:dgm id="{885ACFFF-CED7-4ACD-B4AA-0BDE327AAA9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C49AE66F-1834-4ACF-9688-CCC8B61CE00A}"/>
                                            </p:graphicEl>
                                          </p:spTgt>
                                        </p:tgtEl>
                                        <p:attrNameLst>
                                          <p:attrName>style.visibility</p:attrName>
                                        </p:attrNameLst>
                                      </p:cBhvr>
                                      <p:to>
                                        <p:strVal val="visible"/>
                                      </p:to>
                                    </p:set>
                                    <p:animEffect transition="in" filter="fade">
                                      <p:cBhvr>
                                        <p:cTn id="27" dur="500"/>
                                        <p:tgtEl>
                                          <p:spTgt spid="5">
                                            <p:graphicEl>
                                              <a:dgm id="{C49AE66F-1834-4ACF-9688-CCC8B61CE00A}"/>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bg/>
                                          </p:spTgt>
                                        </p:tgtEl>
                                        <p:attrNameLst>
                                          <p:attrName>style.visibility</p:attrName>
                                        </p:attrNameLst>
                                      </p:cBhvr>
                                      <p:to>
                                        <p:strVal val="visible"/>
                                      </p:to>
                                    </p:set>
                                    <p:animEffect transition="in" filter="fade">
                                      <p:cBhvr>
                                        <p:cTn id="32" dur="500"/>
                                        <p:tgtEl>
                                          <p:spTgt spid="7">
                                            <p:bg/>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animEffect transition="in" filter="fade">
                                      <p:cBhvr>
                                        <p:cTn id="35"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7" grpId="0" build="allAtOnce"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16280" y="3753429"/>
            <a:ext cx="3314741" cy="1988844"/>
          </a:xfrm>
          <a:prstGeom prst="rect">
            <a:avLst/>
          </a:prstGeom>
        </p:spPr>
      </p:pic>
      <p:sp>
        <p:nvSpPr>
          <p:cNvPr id="5" name="TextBox 4"/>
          <p:cNvSpPr txBox="1"/>
          <p:nvPr/>
        </p:nvSpPr>
        <p:spPr>
          <a:xfrm>
            <a:off x="803412" y="116632"/>
            <a:ext cx="10585175"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defTabSz="685800">
              <a:defRPr/>
            </a:pPr>
            <a:r>
              <a:rPr lang="en-GB" dirty="0">
                <a:solidFill>
                  <a:prstClr val="white"/>
                </a:solidFill>
                <a:latin typeface="+mn-lt"/>
              </a:rPr>
              <a:t>Victim Codes</a:t>
            </a:r>
          </a:p>
        </p:txBody>
      </p:sp>
      <p:sp>
        <p:nvSpPr>
          <p:cNvPr id="6" name="Rectangle 5"/>
          <p:cNvSpPr/>
          <p:nvPr/>
        </p:nvSpPr>
        <p:spPr>
          <a:xfrm>
            <a:off x="806421" y="1843579"/>
            <a:ext cx="7521827" cy="3819700"/>
          </a:xfrm>
          <a:custGeom>
            <a:avLst/>
            <a:gdLst>
              <a:gd name="connsiteX0" fmla="*/ 0 w 7521827"/>
              <a:gd name="connsiteY0" fmla="*/ 0 h 3819700"/>
              <a:gd name="connsiteX1" fmla="*/ 578602 w 7521827"/>
              <a:gd name="connsiteY1" fmla="*/ 0 h 3819700"/>
              <a:gd name="connsiteX2" fmla="*/ 1081986 w 7521827"/>
              <a:gd name="connsiteY2" fmla="*/ 0 h 3819700"/>
              <a:gd name="connsiteX3" fmla="*/ 1660588 w 7521827"/>
              <a:gd name="connsiteY3" fmla="*/ 0 h 3819700"/>
              <a:gd name="connsiteX4" fmla="*/ 2389627 w 7521827"/>
              <a:gd name="connsiteY4" fmla="*/ 0 h 3819700"/>
              <a:gd name="connsiteX5" fmla="*/ 3118665 w 7521827"/>
              <a:gd name="connsiteY5" fmla="*/ 0 h 3819700"/>
              <a:gd name="connsiteX6" fmla="*/ 3471612 w 7521827"/>
              <a:gd name="connsiteY6" fmla="*/ 0 h 3819700"/>
              <a:gd name="connsiteX7" fmla="*/ 4200651 w 7521827"/>
              <a:gd name="connsiteY7" fmla="*/ 0 h 3819700"/>
              <a:gd name="connsiteX8" fmla="*/ 4779253 w 7521827"/>
              <a:gd name="connsiteY8" fmla="*/ 0 h 3819700"/>
              <a:gd name="connsiteX9" fmla="*/ 5357855 w 7521827"/>
              <a:gd name="connsiteY9" fmla="*/ 0 h 3819700"/>
              <a:gd name="connsiteX10" fmla="*/ 5936457 w 7521827"/>
              <a:gd name="connsiteY10" fmla="*/ 0 h 3819700"/>
              <a:gd name="connsiteX11" fmla="*/ 6364623 w 7521827"/>
              <a:gd name="connsiteY11" fmla="*/ 0 h 3819700"/>
              <a:gd name="connsiteX12" fmla="*/ 6868007 w 7521827"/>
              <a:gd name="connsiteY12" fmla="*/ 0 h 3819700"/>
              <a:gd name="connsiteX13" fmla="*/ 7521827 w 7521827"/>
              <a:gd name="connsiteY13" fmla="*/ 0 h 3819700"/>
              <a:gd name="connsiteX14" fmla="*/ 7521827 w 7521827"/>
              <a:gd name="connsiteY14" fmla="*/ 622065 h 3819700"/>
              <a:gd name="connsiteX15" fmla="*/ 7521827 w 7521827"/>
              <a:gd name="connsiteY15" fmla="*/ 1091343 h 3819700"/>
              <a:gd name="connsiteX16" fmla="*/ 7521827 w 7521827"/>
              <a:gd name="connsiteY16" fmla="*/ 1675211 h 3819700"/>
              <a:gd name="connsiteX17" fmla="*/ 7521827 w 7521827"/>
              <a:gd name="connsiteY17" fmla="*/ 2182686 h 3819700"/>
              <a:gd name="connsiteX18" fmla="*/ 7521827 w 7521827"/>
              <a:gd name="connsiteY18" fmla="*/ 2804751 h 3819700"/>
              <a:gd name="connsiteX19" fmla="*/ 7521827 w 7521827"/>
              <a:gd name="connsiteY19" fmla="*/ 3274029 h 3819700"/>
              <a:gd name="connsiteX20" fmla="*/ 7521827 w 7521827"/>
              <a:gd name="connsiteY20" fmla="*/ 3819700 h 3819700"/>
              <a:gd name="connsiteX21" fmla="*/ 7168880 w 7521827"/>
              <a:gd name="connsiteY21" fmla="*/ 3819700 h 3819700"/>
              <a:gd name="connsiteX22" fmla="*/ 6815932 w 7521827"/>
              <a:gd name="connsiteY22" fmla="*/ 3819700 h 3819700"/>
              <a:gd name="connsiteX23" fmla="*/ 6162112 w 7521827"/>
              <a:gd name="connsiteY23" fmla="*/ 3819700 h 3819700"/>
              <a:gd name="connsiteX24" fmla="*/ 5733947 w 7521827"/>
              <a:gd name="connsiteY24" fmla="*/ 3819700 h 3819700"/>
              <a:gd name="connsiteX25" fmla="*/ 5230563 w 7521827"/>
              <a:gd name="connsiteY25" fmla="*/ 3819700 h 3819700"/>
              <a:gd name="connsiteX26" fmla="*/ 4501524 w 7521827"/>
              <a:gd name="connsiteY26" fmla="*/ 3819700 h 3819700"/>
              <a:gd name="connsiteX27" fmla="*/ 4073359 w 7521827"/>
              <a:gd name="connsiteY27" fmla="*/ 3819700 h 3819700"/>
              <a:gd name="connsiteX28" fmla="*/ 3419538 w 7521827"/>
              <a:gd name="connsiteY28" fmla="*/ 3819700 h 3819700"/>
              <a:gd name="connsiteX29" fmla="*/ 3066591 w 7521827"/>
              <a:gd name="connsiteY29" fmla="*/ 3819700 h 3819700"/>
              <a:gd name="connsiteX30" fmla="*/ 2563207 w 7521827"/>
              <a:gd name="connsiteY30" fmla="*/ 3819700 h 3819700"/>
              <a:gd name="connsiteX31" fmla="*/ 1984605 w 7521827"/>
              <a:gd name="connsiteY31" fmla="*/ 3819700 h 3819700"/>
              <a:gd name="connsiteX32" fmla="*/ 1330785 w 7521827"/>
              <a:gd name="connsiteY32" fmla="*/ 3819700 h 3819700"/>
              <a:gd name="connsiteX33" fmla="*/ 752183 w 7521827"/>
              <a:gd name="connsiteY33" fmla="*/ 3819700 h 3819700"/>
              <a:gd name="connsiteX34" fmla="*/ 0 w 7521827"/>
              <a:gd name="connsiteY34" fmla="*/ 3819700 h 3819700"/>
              <a:gd name="connsiteX35" fmla="*/ 0 w 7521827"/>
              <a:gd name="connsiteY35" fmla="*/ 3388620 h 3819700"/>
              <a:gd name="connsiteX36" fmla="*/ 0 w 7521827"/>
              <a:gd name="connsiteY36" fmla="*/ 2957539 h 3819700"/>
              <a:gd name="connsiteX37" fmla="*/ 0 w 7521827"/>
              <a:gd name="connsiteY37" fmla="*/ 2488262 h 3819700"/>
              <a:gd name="connsiteX38" fmla="*/ 0 w 7521827"/>
              <a:gd name="connsiteY38" fmla="*/ 2057181 h 3819700"/>
              <a:gd name="connsiteX39" fmla="*/ 0 w 7521827"/>
              <a:gd name="connsiteY39" fmla="*/ 1435116 h 3819700"/>
              <a:gd name="connsiteX40" fmla="*/ 0 w 7521827"/>
              <a:gd name="connsiteY40" fmla="*/ 965838 h 3819700"/>
              <a:gd name="connsiteX41" fmla="*/ 0 w 7521827"/>
              <a:gd name="connsiteY41" fmla="*/ 0 h 3819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521827" h="3819700" fill="none" extrusionOk="0">
                <a:moveTo>
                  <a:pt x="0" y="0"/>
                </a:moveTo>
                <a:cubicBezTo>
                  <a:pt x="124581" y="-13986"/>
                  <a:pt x="410750" y="18414"/>
                  <a:pt x="578602" y="0"/>
                </a:cubicBezTo>
                <a:cubicBezTo>
                  <a:pt x="746454" y="-18414"/>
                  <a:pt x="938076" y="22991"/>
                  <a:pt x="1081986" y="0"/>
                </a:cubicBezTo>
                <a:cubicBezTo>
                  <a:pt x="1225896" y="-22991"/>
                  <a:pt x="1389566" y="67653"/>
                  <a:pt x="1660588" y="0"/>
                </a:cubicBezTo>
                <a:cubicBezTo>
                  <a:pt x="1931610" y="-67653"/>
                  <a:pt x="2124691" y="63981"/>
                  <a:pt x="2389627" y="0"/>
                </a:cubicBezTo>
                <a:cubicBezTo>
                  <a:pt x="2654563" y="-63981"/>
                  <a:pt x="2769389" y="65786"/>
                  <a:pt x="3118665" y="0"/>
                </a:cubicBezTo>
                <a:cubicBezTo>
                  <a:pt x="3467941" y="-65786"/>
                  <a:pt x="3348074" y="22984"/>
                  <a:pt x="3471612" y="0"/>
                </a:cubicBezTo>
                <a:cubicBezTo>
                  <a:pt x="3595150" y="-22984"/>
                  <a:pt x="3910867" y="40037"/>
                  <a:pt x="4200651" y="0"/>
                </a:cubicBezTo>
                <a:cubicBezTo>
                  <a:pt x="4490435" y="-40037"/>
                  <a:pt x="4541282" y="44864"/>
                  <a:pt x="4779253" y="0"/>
                </a:cubicBezTo>
                <a:cubicBezTo>
                  <a:pt x="5017224" y="-44864"/>
                  <a:pt x="5171786" y="43567"/>
                  <a:pt x="5357855" y="0"/>
                </a:cubicBezTo>
                <a:cubicBezTo>
                  <a:pt x="5543924" y="-43567"/>
                  <a:pt x="5688602" y="782"/>
                  <a:pt x="5936457" y="0"/>
                </a:cubicBezTo>
                <a:cubicBezTo>
                  <a:pt x="6184312" y="-782"/>
                  <a:pt x="6232428" y="49308"/>
                  <a:pt x="6364623" y="0"/>
                </a:cubicBezTo>
                <a:cubicBezTo>
                  <a:pt x="6496818" y="-49308"/>
                  <a:pt x="6667100" y="22018"/>
                  <a:pt x="6868007" y="0"/>
                </a:cubicBezTo>
                <a:cubicBezTo>
                  <a:pt x="7068914" y="-22018"/>
                  <a:pt x="7294731" y="66150"/>
                  <a:pt x="7521827" y="0"/>
                </a:cubicBezTo>
                <a:cubicBezTo>
                  <a:pt x="7566618" y="129667"/>
                  <a:pt x="7471532" y="437678"/>
                  <a:pt x="7521827" y="622065"/>
                </a:cubicBezTo>
                <a:cubicBezTo>
                  <a:pt x="7572122" y="806452"/>
                  <a:pt x="7512172" y="923985"/>
                  <a:pt x="7521827" y="1091343"/>
                </a:cubicBezTo>
                <a:cubicBezTo>
                  <a:pt x="7531482" y="1258701"/>
                  <a:pt x="7481975" y="1464637"/>
                  <a:pt x="7521827" y="1675211"/>
                </a:cubicBezTo>
                <a:cubicBezTo>
                  <a:pt x="7561679" y="1885785"/>
                  <a:pt x="7484560" y="1972788"/>
                  <a:pt x="7521827" y="2182686"/>
                </a:cubicBezTo>
                <a:cubicBezTo>
                  <a:pt x="7559094" y="2392584"/>
                  <a:pt x="7491656" y="2604049"/>
                  <a:pt x="7521827" y="2804751"/>
                </a:cubicBezTo>
                <a:cubicBezTo>
                  <a:pt x="7551998" y="3005454"/>
                  <a:pt x="7491620" y="3161582"/>
                  <a:pt x="7521827" y="3274029"/>
                </a:cubicBezTo>
                <a:cubicBezTo>
                  <a:pt x="7552034" y="3386476"/>
                  <a:pt x="7489467" y="3625781"/>
                  <a:pt x="7521827" y="3819700"/>
                </a:cubicBezTo>
                <a:cubicBezTo>
                  <a:pt x="7389012" y="3851856"/>
                  <a:pt x="7257512" y="3786533"/>
                  <a:pt x="7168880" y="3819700"/>
                </a:cubicBezTo>
                <a:cubicBezTo>
                  <a:pt x="7080248" y="3852867"/>
                  <a:pt x="6915685" y="3812536"/>
                  <a:pt x="6815932" y="3819700"/>
                </a:cubicBezTo>
                <a:cubicBezTo>
                  <a:pt x="6716179" y="3826864"/>
                  <a:pt x="6433066" y="3793015"/>
                  <a:pt x="6162112" y="3819700"/>
                </a:cubicBezTo>
                <a:cubicBezTo>
                  <a:pt x="5891158" y="3846385"/>
                  <a:pt x="5837026" y="3783397"/>
                  <a:pt x="5733947" y="3819700"/>
                </a:cubicBezTo>
                <a:cubicBezTo>
                  <a:pt x="5630868" y="3856003"/>
                  <a:pt x="5433333" y="3770811"/>
                  <a:pt x="5230563" y="3819700"/>
                </a:cubicBezTo>
                <a:cubicBezTo>
                  <a:pt x="5027793" y="3868589"/>
                  <a:pt x="4706395" y="3767821"/>
                  <a:pt x="4501524" y="3819700"/>
                </a:cubicBezTo>
                <a:cubicBezTo>
                  <a:pt x="4296653" y="3871579"/>
                  <a:pt x="4164717" y="3806899"/>
                  <a:pt x="4073359" y="3819700"/>
                </a:cubicBezTo>
                <a:cubicBezTo>
                  <a:pt x="3982001" y="3832501"/>
                  <a:pt x="3609131" y="3806995"/>
                  <a:pt x="3419538" y="3819700"/>
                </a:cubicBezTo>
                <a:cubicBezTo>
                  <a:pt x="3229945" y="3832405"/>
                  <a:pt x="3191455" y="3793479"/>
                  <a:pt x="3066591" y="3819700"/>
                </a:cubicBezTo>
                <a:cubicBezTo>
                  <a:pt x="2941727" y="3845921"/>
                  <a:pt x="2689343" y="3807435"/>
                  <a:pt x="2563207" y="3819700"/>
                </a:cubicBezTo>
                <a:cubicBezTo>
                  <a:pt x="2437071" y="3831965"/>
                  <a:pt x="2243329" y="3793370"/>
                  <a:pt x="1984605" y="3819700"/>
                </a:cubicBezTo>
                <a:cubicBezTo>
                  <a:pt x="1725881" y="3846030"/>
                  <a:pt x="1516650" y="3797150"/>
                  <a:pt x="1330785" y="3819700"/>
                </a:cubicBezTo>
                <a:cubicBezTo>
                  <a:pt x="1144920" y="3842250"/>
                  <a:pt x="1021694" y="3815464"/>
                  <a:pt x="752183" y="3819700"/>
                </a:cubicBezTo>
                <a:cubicBezTo>
                  <a:pt x="482672" y="3823936"/>
                  <a:pt x="209544" y="3769071"/>
                  <a:pt x="0" y="3819700"/>
                </a:cubicBezTo>
                <a:cubicBezTo>
                  <a:pt x="-12556" y="3617127"/>
                  <a:pt x="14436" y="3519199"/>
                  <a:pt x="0" y="3388620"/>
                </a:cubicBezTo>
                <a:cubicBezTo>
                  <a:pt x="-14436" y="3258041"/>
                  <a:pt x="33973" y="3093663"/>
                  <a:pt x="0" y="2957539"/>
                </a:cubicBezTo>
                <a:cubicBezTo>
                  <a:pt x="-33973" y="2821415"/>
                  <a:pt x="28413" y="2597090"/>
                  <a:pt x="0" y="2488262"/>
                </a:cubicBezTo>
                <a:cubicBezTo>
                  <a:pt x="-28413" y="2379434"/>
                  <a:pt x="14702" y="2210163"/>
                  <a:pt x="0" y="2057181"/>
                </a:cubicBezTo>
                <a:cubicBezTo>
                  <a:pt x="-14702" y="1904199"/>
                  <a:pt x="72097" y="1707950"/>
                  <a:pt x="0" y="1435116"/>
                </a:cubicBezTo>
                <a:cubicBezTo>
                  <a:pt x="-72097" y="1162282"/>
                  <a:pt x="56160" y="1182406"/>
                  <a:pt x="0" y="965838"/>
                </a:cubicBezTo>
                <a:cubicBezTo>
                  <a:pt x="-56160" y="749270"/>
                  <a:pt x="115553" y="239705"/>
                  <a:pt x="0" y="0"/>
                </a:cubicBezTo>
                <a:close/>
              </a:path>
              <a:path w="7521827" h="3819700" stroke="0" extrusionOk="0">
                <a:moveTo>
                  <a:pt x="0" y="0"/>
                </a:moveTo>
                <a:cubicBezTo>
                  <a:pt x="141031" y="-18654"/>
                  <a:pt x="271053" y="39540"/>
                  <a:pt x="352947" y="0"/>
                </a:cubicBezTo>
                <a:cubicBezTo>
                  <a:pt x="434841" y="-39540"/>
                  <a:pt x="768570" y="28262"/>
                  <a:pt x="1081986" y="0"/>
                </a:cubicBezTo>
                <a:cubicBezTo>
                  <a:pt x="1395402" y="-28262"/>
                  <a:pt x="1356066" y="20271"/>
                  <a:pt x="1510151" y="0"/>
                </a:cubicBezTo>
                <a:cubicBezTo>
                  <a:pt x="1664237" y="-20271"/>
                  <a:pt x="1936242" y="48414"/>
                  <a:pt x="2088753" y="0"/>
                </a:cubicBezTo>
                <a:cubicBezTo>
                  <a:pt x="2241264" y="-48414"/>
                  <a:pt x="2425661" y="39793"/>
                  <a:pt x="2516919" y="0"/>
                </a:cubicBezTo>
                <a:cubicBezTo>
                  <a:pt x="2608177" y="-39793"/>
                  <a:pt x="2826568" y="34556"/>
                  <a:pt x="2945085" y="0"/>
                </a:cubicBezTo>
                <a:cubicBezTo>
                  <a:pt x="3063602" y="-34556"/>
                  <a:pt x="3175517" y="49337"/>
                  <a:pt x="3373250" y="0"/>
                </a:cubicBezTo>
                <a:cubicBezTo>
                  <a:pt x="3570983" y="-49337"/>
                  <a:pt x="3944655" y="51759"/>
                  <a:pt x="4102289" y="0"/>
                </a:cubicBezTo>
                <a:cubicBezTo>
                  <a:pt x="4259923" y="-51759"/>
                  <a:pt x="4532180" y="60023"/>
                  <a:pt x="4680891" y="0"/>
                </a:cubicBezTo>
                <a:cubicBezTo>
                  <a:pt x="4829602" y="-60023"/>
                  <a:pt x="4935337" y="5409"/>
                  <a:pt x="5033838" y="0"/>
                </a:cubicBezTo>
                <a:cubicBezTo>
                  <a:pt x="5132339" y="-5409"/>
                  <a:pt x="5366116" y="46975"/>
                  <a:pt x="5612440" y="0"/>
                </a:cubicBezTo>
                <a:cubicBezTo>
                  <a:pt x="5858764" y="-46975"/>
                  <a:pt x="5829975" y="24322"/>
                  <a:pt x="5965387" y="0"/>
                </a:cubicBezTo>
                <a:cubicBezTo>
                  <a:pt x="6100799" y="-24322"/>
                  <a:pt x="6357595" y="18041"/>
                  <a:pt x="6468771" y="0"/>
                </a:cubicBezTo>
                <a:cubicBezTo>
                  <a:pt x="6579947" y="-18041"/>
                  <a:pt x="7210674" y="53503"/>
                  <a:pt x="7521827" y="0"/>
                </a:cubicBezTo>
                <a:cubicBezTo>
                  <a:pt x="7554167" y="205906"/>
                  <a:pt x="7502705" y="246741"/>
                  <a:pt x="7521827" y="469277"/>
                </a:cubicBezTo>
                <a:cubicBezTo>
                  <a:pt x="7540949" y="691813"/>
                  <a:pt x="7467534" y="862923"/>
                  <a:pt x="7521827" y="1091343"/>
                </a:cubicBezTo>
                <a:cubicBezTo>
                  <a:pt x="7576120" y="1319763"/>
                  <a:pt x="7504678" y="1358032"/>
                  <a:pt x="7521827" y="1560620"/>
                </a:cubicBezTo>
                <a:cubicBezTo>
                  <a:pt x="7538976" y="1763208"/>
                  <a:pt x="7506482" y="1998079"/>
                  <a:pt x="7521827" y="2144489"/>
                </a:cubicBezTo>
                <a:cubicBezTo>
                  <a:pt x="7537172" y="2290899"/>
                  <a:pt x="7468568" y="2428089"/>
                  <a:pt x="7521827" y="2613766"/>
                </a:cubicBezTo>
                <a:cubicBezTo>
                  <a:pt x="7575086" y="2799443"/>
                  <a:pt x="7513070" y="2939333"/>
                  <a:pt x="7521827" y="3197635"/>
                </a:cubicBezTo>
                <a:cubicBezTo>
                  <a:pt x="7530584" y="3455937"/>
                  <a:pt x="7499209" y="3590247"/>
                  <a:pt x="7521827" y="3819700"/>
                </a:cubicBezTo>
                <a:cubicBezTo>
                  <a:pt x="7387706" y="3843209"/>
                  <a:pt x="7074605" y="3780944"/>
                  <a:pt x="6943225" y="3819700"/>
                </a:cubicBezTo>
                <a:cubicBezTo>
                  <a:pt x="6811845" y="3858456"/>
                  <a:pt x="6620925" y="3785767"/>
                  <a:pt x="6515059" y="3819700"/>
                </a:cubicBezTo>
                <a:cubicBezTo>
                  <a:pt x="6409193" y="3853633"/>
                  <a:pt x="6145551" y="3816651"/>
                  <a:pt x="5786021" y="3819700"/>
                </a:cubicBezTo>
                <a:cubicBezTo>
                  <a:pt x="5426491" y="3822749"/>
                  <a:pt x="5551765" y="3807359"/>
                  <a:pt x="5433074" y="3819700"/>
                </a:cubicBezTo>
                <a:cubicBezTo>
                  <a:pt x="5314383" y="3832041"/>
                  <a:pt x="5151241" y="3792990"/>
                  <a:pt x="5004908" y="3819700"/>
                </a:cubicBezTo>
                <a:cubicBezTo>
                  <a:pt x="4858575" y="3846410"/>
                  <a:pt x="4736968" y="3798705"/>
                  <a:pt x="4651961" y="3819700"/>
                </a:cubicBezTo>
                <a:cubicBezTo>
                  <a:pt x="4566954" y="3840695"/>
                  <a:pt x="4183825" y="3742522"/>
                  <a:pt x="3922922" y="3819700"/>
                </a:cubicBezTo>
                <a:cubicBezTo>
                  <a:pt x="3662019" y="3896878"/>
                  <a:pt x="3522213" y="3778113"/>
                  <a:pt x="3419538" y="3819700"/>
                </a:cubicBezTo>
                <a:cubicBezTo>
                  <a:pt x="3316863" y="3861287"/>
                  <a:pt x="3088586" y="3784024"/>
                  <a:pt x="2916154" y="3819700"/>
                </a:cubicBezTo>
                <a:cubicBezTo>
                  <a:pt x="2743722" y="3855376"/>
                  <a:pt x="2711254" y="3783414"/>
                  <a:pt x="2563207" y="3819700"/>
                </a:cubicBezTo>
                <a:cubicBezTo>
                  <a:pt x="2415160" y="3855986"/>
                  <a:pt x="2300411" y="3812543"/>
                  <a:pt x="2135042" y="3819700"/>
                </a:cubicBezTo>
                <a:cubicBezTo>
                  <a:pt x="1969673" y="3826857"/>
                  <a:pt x="1670602" y="3766840"/>
                  <a:pt x="1481221" y="3819700"/>
                </a:cubicBezTo>
                <a:cubicBezTo>
                  <a:pt x="1291840" y="3872560"/>
                  <a:pt x="1054409" y="3770291"/>
                  <a:pt x="902619" y="3819700"/>
                </a:cubicBezTo>
                <a:cubicBezTo>
                  <a:pt x="750829" y="3869109"/>
                  <a:pt x="199165" y="3753121"/>
                  <a:pt x="0" y="3819700"/>
                </a:cubicBezTo>
                <a:cubicBezTo>
                  <a:pt x="-66945" y="3672585"/>
                  <a:pt x="52960" y="3447009"/>
                  <a:pt x="0" y="3197635"/>
                </a:cubicBezTo>
                <a:cubicBezTo>
                  <a:pt x="-52960" y="2948262"/>
                  <a:pt x="19524" y="2776962"/>
                  <a:pt x="0" y="2651963"/>
                </a:cubicBezTo>
                <a:cubicBezTo>
                  <a:pt x="-19524" y="2526964"/>
                  <a:pt x="15622" y="2334813"/>
                  <a:pt x="0" y="2068095"/>
                </a:cubicBezTo>
                <a:cubicBezTo>
                  <a:pt x="-15622" y="1801377"/>
                  <a:pt x="50977" y="1667741"/>
                  <a:pt x="0" y="1560620"/>
                </a:cubicBezTo>
                <a:cubicBezTo>
                  <a:pt x="-50977" y="1453499"/>
                  <a:pt x="56153" y="1296624"/>
                  <a:pt x="0" y="1091343"/>
                </a:cubicBezTo>
                <a:cubicBezTo>
                  <a:pt x="-56153" y="886062"/>
                  <a:pt x="52404" y="723120"/>
                  <a:pt x="0" y="469277"/>
                </a:cubicBezTo>
                <a:cubicBezTo>
                  <a:pt x="-52404" y="215434"/>
                  <a:pt x="50842" y="131091"/>
                  <a:pt x="0" y="0"/>
                </a:cubicBezTo>
                <a:close/>
              </a:path>
            </a:pathLst>
          </a:custGeom>
          <a:solidFill>
            <a:schemeClr val="bg1">
              <a:lumMod val="95000"/>
            </a:schemeClr>
          </a:solidFill>
          <a:ln>
            <a:solidFill>
              <a:schemeClr val="tx1"/>
            </a:solidFill>
            <a:extLst>
              <a:ext uri="{C807C97D-BFC1-408E-A445-0C87EB9F89A2}">
                <ask:lineSketchStyleProps xmlns:ask="http://schemas.microsoft.com/office/drawing/2018/sketchyshapes" sd="2470599024">
                  <a:prstGeom prst="rect">
                    <a:avLst/>
                  </a:prstGeom>
                  <ask:type>
                    <ask:lineSketchScribble/>
                  </ask:type>
                </ask:lineSketchStyleProps>
              </a:ext>
            </a:extLst>
          </a:ln>
        </p:spPr>
        <p:txBody>
          <a:bodyPr wrap="square">
            <a:spAutoFit/>
          </a:bodyPr>
          <a:lstStyle/>
          <a:p>
            <a:pPr algn="l" defTabSz="685800" fontAlgn="auto">
              <a:lnSpc>
                <a:spcPct val="107000"/>
              </a:lnSpc>
              <a:spcBef>
                <a:spcPts val="0"/>
              </a:spcBef>
              <a:spcAft>
                <a:spcPts val="600"/>
              </a:spcAft>
            </a:pPr>
            <a:r>
              <a:rPr lang="en-GB" sz="2200" dirty="0">
                <a:solidFill>
                  <a:prstClr val="black"/>
                </a:solidFill>
                <a:latin typeface="Calibri" panose="020F0502020204030204" pitchFamily="34" charset="0"/>
                <a:ea typeface="Calibri" panose="020F0502020204030204" pitchFamily="34" charset="0"/>
                <a:cs typeface="Times New Roman" panose="02020603050405020304" pitchFamily="18" charset="0"/>
              </a:rPr>
              <a:t>VU01</a:t>
            </a:r>
            <a: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 Victim Needs Assessment </a:t>
            </a:r>
            <a:b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br>
            <a:r>
              <a:rPr lang="en-GB" sz="2200" b="0" dirty="0">
                <a:solidFill>
                  <a:srgbClr val="5B9BD5">
                    <a:lumMod val="75000"/>
                  </a:srgbClr>
                </a:solidFill>
                <a:latin typeface="Calibri" panose="020F0502020204030204" pitchFamily="34" charset="0"/>
                <a:ea typeface="Calibri" panose="020F0502020204030204" pitchFamily="34" charset="0"/>
                <a:cs typeface="Times New Roman" panose="02020603050405020304" pitchFamily="18" charset="0"/>
              </a:rPr>
              <a:t>[Will determine if the victim needs enhanced services]</a:t>
            </a:r>
          </a:p>
          <a:p>
            <a:pPr algn="l" defTabSz="685800" fontAlgn="auto">
              <a:lnSpc>
                <a:spcPct val="107000"/>
              </a:lnSpc>
              <a:spcBef>
                <a:spcPts val="0"/>
              </a:spcBef>
              <a:spcAft>
                <a:spcPts val="600"/>
              </a:spcAft>
            </a:pPr>
            <a:r>
              <a:rPr lang="en-GB" sz="2200" dirty="0">
                <a:solidFill>
                  <a:prstClr val="black"/>
                </a:solidFill>
                <a:latin typeface="Calibri" panose="020F0502020204030204" pitchFamily="34" charset="0"/>
                <a:ea typeface="Calibri" panose="020F0502020204030204" pitchFamily="34" charset="0"/>
                <a:cs typeface="Times New Roman" panose="02020603050405020304" pitchFamily="18" charset="0"/>
              </a:rPr>
              <a:t>VU02</a:t>
            </a:r>
            <a: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 Initial Victim Contact </a:t>
            </a:r>
            <a:b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br>
            <a:r>
              <a:rPr lang="en-GB" sz="2200" b="0" dirty="0">
                <a:solidFill>
                  <a:srgbClr val="5B9BD5">
                    <a:lumMod val="75000"/>
                  </a:srgbClr>
                </a:solidFill>
                <a:latin typeface="Calibri" panose="020F0502020204030204" pitchFamily="34" charset="0"/>
                <a:ea typeface="Calibri" panose="020F0502020204030204" pitchFamily="34" charset="0"/>
                <a:cs typeface="Times New Roman" panose="02020603050405020304" pitchFamily="18" charset="0"/>
              </a:rPr>
              <a:t>[To record preferred means of contact &amp; referral to Victim Focus]</a:t>
            </a:r>
          </a:p>
          <a:p>
            <a:pPr algn="l" defTabSz="685800" fontAlgn="auto">
              <a:lnSpc>
                <a:spcPct val="107000"/>
              </a:lnSpc>
              <a:spcBef>
                <a:spcPts val="0"/>
              </a:spcBef>
              <a:spcAft>
                <a:spcPts val="600"/>
              </a:spcAft>
            </a:pPr>
            <a:r>
              <a:rPr lang="en-GB" sz="2200" dirty="0">
                <a:solidFill>
                  <a:prstClr val="black"/>
                </a:solidFill>
                <a:latin typeface="Calibri" panose="020F0502020204030204" pitchFamily="34" charset="0"/>
                <a:ea typeface="Calibri" panose="020F0502020204030204" pitchFamily="34" charset="0"/>
                <a:cs typeface="Times New Roman" panose="02020603050405020304" pitchFamily="18" charset="0"/>
              </a:rPr>
              <a:t>VU03</a:t>
            </a:r>
            <a: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 Victim Update </a:t>
            </a:r>
            <a:b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br>
            <a:r>
              <a:rPr lang="en-GB" sz="2200" b="0" dirty="0">
                <a:solidFill>
                  <a:srgbClr val="5B9BD5">
                    <a:lumMod val="75000"/>
                  </a:srgbClr>
                </a:solidFill>
                <a:latin typeface="Calibri" panose="020F0502020204030204" pitchFamily="34" charset="0"/>
                <a:ea typeface="Calibri" panose="020F0502020204030204" pitchFamily="34" charset="0"/>
                <a:cs typeface="Times New Roman" panose="02020603050405020304" pitchFamily="18" charset="0"/>
              </a:rPr>
              <a:t>[To record all victim contact]</a:t>
            </a:r>
          </a:p>
          <a:p>
            <a:pPr algn="l" defTabSz="685800" fontAlgn="auto">
              <a:lnSpc>
                <a:spcPct val="107000"/>
              </a:lnSpc>
              <a:spcBef>
                <a:spcPts val="0"/>
              </a:spcBef>
              <a:spcAft>
                <a:spcPts val="600"/>
              </a:spcAft>
            </a:pPr>
            <a:r>
              <a:rPr lang="en-GB" sz="2200" dirty="0">
                <a:solidFill>
                  <a:prstClr val="black"/>
                </a:solidFill>
                <a:latin typeface="Calibri" panose="020F0502020204030204" pitchFamily="34" charset="0"/>
                <a:ea typeface="Calibri" panose="020F0502020204030204" pitchFamily="34" charset="0"/>
                <a:cs typeface="Times New Roman" panose="02020603050405020304" pitchFamily="18" charset="0"/>
              </a:rPr>
              <a:t>VU04</a:t>
            </a:r>
            <a: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 Victim Outcome update </a:t>
            </a:r>
            <a:b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br>
            <a:r>
              <a:rPr lang="en-GB" sz="2200" b="0" dirty="0">
                <a:solidFill>
                  <a:srgbClr val="5B9BD5">
                    <a:lumMod val="75000"/>
                  </a:srgbClr>
                </a:solidFill>
                <a:latin typeface="Calibri" panose="020F0502020204030204" pitchFamily="34" charset="0"/>
                <a:ea typeface="Calibri" panose="020F0502020204030204" pitchFamily="34" charset="0"/>
                <a:cs typeface="Times New Roman" panose="02020603050405020304" pitchFamily="18" charset="0"/>
              </a:rPr>
              <a:t>[To record final outcome given to victim, opportunity to complete a VPS &amp; the victim Right to Review]</a:t>
            </a:r>
            <a:br>
              <a:rPr lang="en-GB" sz="15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br>
            <a:endParaRPr lang="en-GB" sz="1500" b="0" dirty="0">
              <a:solidFill>
                <a:prstClr val="black"/>
              </a:solidFill>
              <a:latin typeface="Calibri" panose="020F0502020204030204"/>
              <a:ea typeface="+mn-ea"/>
            </a:endParaRPr>
          </a:p>
        </p:txBody>
      </p:sp>
      <p:sp>
        <p:nvSpPr>
          <p:cNvPr id="8" name="TextBox 7"/>
          <p:cNvSpPr txBox="1"/>
          <p:nvPr/>
        </p:nvSpPr>
        <p:spPr>
          <a:xfrm>
            <a:off x="803412" y="816683"/>
            <a:ext cx="10585175" cy="769441"/>
          </a:xfrm>
          <a:custGeom>
            <a:avLst/>
            <a:gdLst>
              <a:gd name="connsiteX0" fmla="*/ 0 w 10585175"/>
              <a:gd name="connsiteY0" fmla="*/ 0 h 769441"/>
              <a:gd name="connsiteX1" fmla="*/ 588065 w 10585175"/>
              <a:gd name="connsiteY1" fmla="*/ 0 h 769441"/>
              <a:gd name="connsiteX2" fmla="*/ 1176131 w 10585175"/>
              <a:gd name="connsiteY2" fmla="*/ 0 h 769441"/>
              <a:gd name="connsiteX3" fmla="*/ 1975899 w 10585175"/>
              <a:gd name="connsiteY3" fmla="*/ 0 h 769441"/>
              <a:gd name="connsiteX4" fmla="*/ 2458113 w 10585175"/>
              <a:gd name="connsiteY4" fmla="*/ 0 h 769441"/>
              <a:gd name="connsiteX5" fmla="*/ 2940326 w 10585175"/>
              <a:gd name="connsiteY5" fmla="*/ 0 h 769441"/>
              <a:gd name="connsiteX6" fmla="*/ 3528392 w 10585175"/>
              <a:gd name="connsiteY6" fmla="*/ 0 h 769441"/>
              <a:gd name="connsiteX7" fmla="*/ 4222309 w 10585175"/>
              <a:gd name="connsiteY7" fmla="*/ 0 h 769441"/>
              <a:gd name="connsiteX8" fmla="*/ 4916226 w 10585175"/>
              <a:gd name="connsiteY8" fmla="*/ 0 h 769441"/>
              <a:gd name="connsiteX9" fmla="*/ 5610143 w 10585175"/>
              <a:gd name="connsiteY9" fmla="*/ 0 h 769441"/>
              <a:gd name="connsiteX10" fmla="*/ 6409912 w 10585175"/>
              <a:gd name="connsiteY10" fmla="*/ 0 h 769441"/>
              <a:gd name="connsiteX11" fmla="*/ 6997977 w 10585175"/>
              <a:gd name="connsiteY11" fmla="*/ 0 h 769441"/>
              <a:gd name="connsiteX12" fmla="*/ 7691894 w 10585175"/>
              <a:gd name="connsiteY12" fmla="*/ 0 h 769441"/>
              <a:gd name="connsiteX13" fmla="*/ 8279959 w 10585175"/>
              <a:gd name="connsiteY13" fmla="*/ 0 h 769441"/>
              <a:gd name="connsiteX14" fmla="*/ 8868024 w 10585175"/>
              <a:gd name="connsiteY14" fmla="*/ 0 h 769441"/>
              <a:gd name="connsiteX15" fmla="*/ 9456090 w 10585175"/>
              <a:gd name="connsiteY15" fmla="*/ 0 h 769441"/>
              <a:gd name="connsiteX16" fmla="*/ 9726600 w 10585175"/>
              <a:gd name="connsiteY16" fmla="*/ 0 h 769441"/>
              <a:gd name="connsiteX17" fmla="*/ 10585175 w 10585175"/>
              <a:gd name="connsiteY17" fmla="*/ 0 h 769441"/>
              <a:gd name="connsiteX18" fmla="*/ 10585175 w 10585175"/>
              <a:gd name="connsiteY18" fmla="*/ 361637 h 769441"/>
              <a:gd name="connsiteX19" fmla="*/ 10585175 w 10585175"/>
              <a:gd name="connsiteY19" fmla="*/ 769441 h 769441"/>
              <a:gd name="connsiteX20" fmla="*/ 10102961 w 10585175"/>
              <a:gd name="connsiteY20" fmla="*/ 769441 h 769441"/>
              <a:gd name="connsiteX21" fmla="*/ 9514896 w 10585175"/>
              <a:gd name="connsiteY21" fmla="*/ 769441 h 769441"/>
              <a:gd name="connsiteX22" fmla="*/ 9244386 w 10585175"/>
              <a:gd name="connsiteY22" fmla="*/ 769441 h 769441"/>
              <a:gd name="connsiteX23" fmla="*/ 8762173 w 10585175"/>
              <a:gd name="connsiteY23" fmla="*/ 769441 h 769441"/>
              <a:gd name="connsiteX24" fmla="*/ 8068256 w 10585175"/>
              <a:gd name="connsiteY24" fmla="*/ 769441 h 769441"/>
              <a:gd name="connsiteX25" fmla="*/ 7691894 w 10585175"/>
              <a:gd name="connsiteY25" fmla="*/ 769441 h 769441"/>
              <a:gd name="connsiteX26" fmla="*/ 6892125 w 10585175"/>
              <a:gd name="connsiteY26" fmla="*/ 769441 h 769441"/>
              <a:gd name="connsiteX27" fmla="*/ 6092356 w 10585175"/>
              <a:gd name="connsiteY27" fmla="*/ 769441 h 769441"/>
              <a:gd name="connsiteX28" fmla="*/ 5504291 w 10585175"/>
              <a:gd name="connsiteY28" fmla="*/ 769441 h 769441"/>
              <a:gd name="connsiteX29" fmla="*/ 4704522 w 10585175"/>
              <a:gd name="connsiteY29" fmla="*/ 769441 h 769441"/>
              <a:gd name="connsiteX30" fmla="*/ 4116457 w 10585175"/>
              <a:gd name="connsiteY30" fmla="*/ 769441 h 769441"/>
              <a:gd name="connsiteX31" fmla="*/ 3422540 w 10585175"/>
              <a:gd name="connsiteY31" fmla="*/ 769441 h 769441"/>
              <a:gd name="connsiteX32" fmla="*/ 3152030 w 10585175"/>
              <a:gd name="connsiteY32" fmla="*/ 769441 h 769441"/>
              <a:gd name="connsiteX33" fmla="*/ 2352261 w 10585175"/>
              <a:gd name="connsiteY33" fmla="*/ 769441 h 769441"/>
              <a:gd name="connsiteX34" fmla="*/ 1870048 w 10585175"/>
              <a:gd name="connsiteY34" fmla="*/ 769441 h 769441"/>
              <a:gd name="connsiteX35" fmla="*/ 1176131 w 10585175"/>
              <a:gd name="connsiteY35" fmla="*/ 769441 h 769441"/>
              <a:gd name="connsiteX36" fmla="*/ 905621 w 10585175"/>
              <a:gd name="connsiteY36" fmla="*/ 769441 h 769441"/>
              <a:gd name="connsiteX37" fmla="*/ 0 w 10585175"/>
              <a:gd name="connsiteY37" fmla="*/ 769441 h 769441"/>
              <a:gd name="connsiteX38" fmla="*/ 0 w 10585175"/>
              <a:gd name="connsiteY38" fmla="*/ 392415 h 769441"/>
              <a:gd name="connsiteX39" fmla="*/ 0 w 10585175"/>
              <a:gd name="connsiteY39" fmla="*/ 0 h 769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0585175" h="769441" fill="none" extrusionOk="0">
                <a:moveTo>
                  <a:pt x="0" y="0"/>
                </a:moveTo>
                <a:cubicBezTo>
                  <a:pt x="222006" y="-54583"/>
                  <a:pt x="324331" y="65028"/>
                  <a:pt x="588065" y="0"/>
                </a:cubicBezTo>
                <a:cubicBezTo>
                  <a:pt x="851799" y="-65028"/>
                  <a:pt x="924116" y="23181"/>
                  <a:pt x="1176131" y="0"/>
                </a:cubicBezTo>
                <a:cubicBezTo>
                  <a:pt x="1428146" y="-23181"/>
                  <a:pt x="1737325" y="88263"/>
                  <a:pt x="1975899" y="0"/>
                </a:cubicBezTo>
                <a:cubicBezTo>
                  <a:pt x="2214473" y="-88263"/>
                  <a:pt x="2244672" y="34810"/>
                  <a:pt x="2458113" y="0"/>
                </a:cubicBezTo>
                <a:cubicBezTo>
                  <a:pt x="2671554" y="-34810"/>
                  <a:pt x="2763394" y="46192"/>
                  <a:pt x="2940326" y="0"/>
                </a:cubicBezTo>
                <a:cubicBezTo>
                  <a:pt x="3117258" y="-46192"/>
                  <a:pt x="3337880" y="7559"/>
                  <a:pt x="3528392" y="0"/>
                </a:cubicBezTo>
                <a:cubicBezTo>
                  <a:pt x="3718904" y="-7559"/>
                  <a:pt x="4078549" y="73267"/>
                  <a:pt x="4222309" y="0"/>
                </a:cubicBezTo>
                <a:cubicBezTo>
                  <a:pt x="4366069" y="-73267"/>
                  <a:pt x="4689981" y="25504"/>
                  <a:pt x="4916226" y="0"/>
                </a:cubicBezTo>
                <a:cubicBezTo>
                  <a:pt x="5142471" y="-25504"/>
                  <a:pt x="5465990" y="54100"/>
                  <a:pt x="5610143" y="0"/>
                </a:cubicBezTo>
                <a:cubicBezTo>
                  <a:pt x="5754296" y="-54100"/>
                  <a:pt x="6220676" y="44708"/>
                  <a:pt x="6409912" y="0"/>
                </a:cubicBezTo>
                <a:cubicBezTo>
                  <a:pt x="6599148" y="-44708"/>
                  <a:pt x="6821491" y="65845"/>
                  <a:pt x="6997977" y="0"/>
                </a:cubicBezTo>
                <a:cubicBezTo>
                  <a:pt x="7174464" y="-65845"/>
                  <a:pt x="7458266" y="64210"/>
                  <a:pt x="7691894" y="0"/>
                </a:cubicBezTo>
                <a:cubicBezTo>
                  <a:pt x="7925522" y="-64210"/>
                  <a:pt x="8025784" y="46183"/>
                  <a:pt x="8279959" y="0"/>
                </a:cubicBezTo>
                <a:cubicBezTo>
                  <a:pt x="8534135" y="-46183"/>
                  <a:pt x="8676549" y="48034"/>
                  <a:pt x="8868024" y="0"/>
                </a:cubicBezTo>
                <a:cubicBezTo>
                  <a:pt x="9059500" y="-48034"/>
                  <a:pt x="9175993" y="45867"/>
                  <a:pt x="9456090" y="0"/>
                </a:cubicBezTo>
                <a:cubicBezTo>
                  <a:pt x="9736187" y="-45867"/>
                  <a:pt x="9663454" y="915"/>
                  <a:pt x="9726600" y="0"/>
                </a:cubicBezTo>
                <a:cubicBezTo>
                  <a:pt x="9789746" y="-915"/>
                  <a:pt x="10233059" y="35281"/>
                  <a:pt x="10585175" y="0"/>
                </a:cubicBezTo>
                <a:cubicBezTo>
                  <a:pt x="10589818" y="125596"/>
                  <a:pt x="10581559" y="197605"/>
                  <a:pt x="10585175" y="361637"/>
                </a:cubicBezTo>
                <a:cubicBezTo>
                  <a:pt x="10588791" y="525669"/>
                  <a:pt x="10570623" y="638958"/>
                  <a:pt x="10585175" y="769441"/>
                </a:cubicBezTo>
                <a:cubicBezTo>
                  <a:pt x="10413295" y="782905"/>
                  <a:pt x="10326119" y="740764"/>
                  <a:pt x="10102961" y="769441"/>
                </a:cubicBezTo>
                <a:cubicBezTo>
                  <a:pt x="9879803" y="798118"/>
                  <a:pt x="9659003" y="714148"/>
                  <a:pt x="9514896" y="769441"/>
                </a:cubicBezTo>
                <a:cubicBezTo>
                  <a:pt x="9370789" y="824734"/>
                  <a:pt x="9301890" y="759408"/>
                  <a:pt x="9244386" y="769441"/>
                </a:cubicBezTo>
                <a:cubicBezTo>
                  <a:pt x="9186882" y="779474"/>
                  <a:pt x="8982782" y="725421"/>
                  <a:pt x="8762173" y="769441"/>
                </a:cubicBezTo>
                <a:cubicBezTo>
                  <a:pt x="8541564" y="813461"/>
                  <a:pt x="8268574" y="749099"/>
                  <a:pt x="8068256" y="769441"/>
                </a:cubicBezTo>
                <a:cubicBezTo>
                  <a:pt x="7867938" y="789783"/>
                  <a:pt x="7804236" y="724505"/>
                  <a:pt x="7691894" y="769441"/>
                </a:cubicBezTo>
                <a:cubicBezTo>
                  <a:pt x="7579552" y="814377"/>
                  <a:pt x="7138701" y="678110"/>
                  <a:pt x="6892125" y="769441"/>
                </a:cubicBezTo>
                <a:cubicBezTo>
                  <a:pt x="6645549" y="860772"/>
                  <a:pt x="6389421" y="768869"/>
                  <a:pt x="6092356" y="769441"/>
                </a:cubicBezTo>
                <a:cubicBezTo>
                  <a:pt x="5795291" y="770013"/>
                  <a:pt x="5765296" y="717844"/>
                  <a:pt x="5504291" y="769441"/>
                </a:cubicBezTo>
                <a:cubicBezTo>
                  <a:pt x="5243286" y="821038"/>
                  <a:pt x="5098572" y="717228"/>
                  <a:pt x="4704522" y="769441"/>
                </a:cubicBezTo>
                <a:cubicBezTo>
                  <a:pt x="4310472" y="821654"/>
                  <a:pt x="4247737" y="758781"/>
                  <a:pt x="4116457" y="769441"/>
                </a:cubicBezTo>
                <a:cubicBezTo>
                  <a:pt x="3985178" y="780101"/>
                  <a:pt x="3685814" y="694572"/>
                  <a:pt x="3422540" y="769441"/>
                </a:cubicBezTo>
                <a:cubicBezTo>
                  <a:pt x="3159266" y="844310"/>
                  <a:pt x="3283206" y="738636"/>
                  <a:pt x="3152030" y="769441"/>
                </a:cubicBezTo>
                <a:cubicBezTo>
                  <a:pt x="3020854" y="800246"/>
                  <a:pt x="2548594" y="734919"/>
                  <a:pt x="2352261" y="769441"/>
                </a:cubicBezTo>
                <a:cubicBezTo>
                  <a:pt x="2155928" y="803963"/>
                  <a:pt x="2082138" y="719653"/>
                  <a:pt x="1870048" y="769441"/>
                </a:cubicBezTo>
                <a:cubicBezTo>
                  <a:pt x="1657958" y="819229"/>
                  <a:pt x="1412515" y="714891"/>
                  <a:pt x="1176131" y="769441"/>
                </a:cubicBezTo>
                <a:cubicBezTo>
                  <a:pt x="939747" y="823991"/>
                  <a:pt x="998676" y="765890"/>
                  <a:pt x="905621" y="769441"/>
                </a:cubicBezTo>
                <a:cubicBezTo>
                  <a:pt x="812566" y="772992"/>
                  <a:pt x="368573" y="663629"/>
                  <a:pt x="0" y="769441"/>
                </a:cubicBezTo>
                <a:cubicBezTo>
                  <a:pt x="-38891" y="587067"/>
                  <a:pt x="28655" y="530847"/>
                  <a:pt x="0" y="392415"/>
                </a:cubicBezTo>
                <a:cubicBezTo>
                  <a:pt x="-28655" y="253983"/>
                  <a:pt x="22407" y="123918"/>
                  <a:pt x="0" y="0"/>
                </a:cubicBezTo>
                <a:close/>
              </a:path>
              <a:path w="10585175" h="769441" stroke="0" extrusionOk="0">
                <a:moveTo>
                  <a:pt x="0" y="0"/>
                </a:moveTo>
                <a:cubicBezTo>
                  <a:pt x="107738" y="-3997"/>
                  <a:pt x="362192" y="17913"/>
                  <a:pt x="482214" y="0"/>
                </a:cubicBezTo>
                <a:cubicBezTo>
                  <a:pt x="602236" y="-17913"/>
                  <a:pt x="686098" y="8580"/>
                  <a:pt x="752724" y="0"/>
                </a:cubicBezTo>
                <a:cubicBezTo>
                  <a:pt x="819350" y="-8580"/>
                  <a:pt x="1345607" y="41233"/>
                  <a:pt x="1552492" y="0"/>
                </a:cubicBezTo>
                <a:cubicBezTo>
                  <a:pt x="1759377" y="-41233"/>
                  <a:pt x="1819155" y="42528"/>
                  <a:pt x="2034706" y="0"/>
                </a:cubicBezTo>
                <a:cubicBezTo>
                  <a:pt x="2250257" y="-42528"/>
                  <a:pt x="2319139" y="32211"/>
                  <a:pt x="2516919" y="0"/>
                </a:cubicBezTo>
                <a:cubicBezTo>
                  <a:pt x="2714699" y="-32211"/>
                  <a:pt x="2939363" y="16762"/>
                  <a:pt x="3316688" y="0"/>
                </a:cubicBezTo>
                <a:cubicBezTo>
                  <a:pt x="3694013" y="-16762"/>
                  <a:pt x="3544610" y="8144"/>
                  <a:pt x="3693050" y="0"/>
                </a:cubicBezTo>
                <a:cubicBezTo>
                  <a:pt x="3841490" y="-8144"/>
                  <a:pt x="4155331" y="40986"/>
                  <a:pt x="4492819" y="0"/>
                </a:cubicBezTo>
                <a:cubicBezTo>
                  <a:pt x="4830307" y="-40986"/>
                  <a:pt x="4894382" y="69025"/>
                  <a:pt x="5292587" y="0"/>
                </a:cubicBezTo>
                <a:cubicBezTo>
                  <a:pt x="5690792" y="-69025"/>
                  <a:pt x="5668194" y="14463"/>
                  <a:pt x="5880653" y="0"/>
                </a:cubicBezTo>
                <a:cubicBezTo>
                  <a:pt x="6093112" y="-14463"/>
                  <a:pt x="6419424" y="41427"/>
                  <a:pt x="6680422" y="0"/>
                </a:cubicBezTo>
                <a:cubicBezTo>
                  <a:pt x="6941420" y="-41427"/>
                  <a:pt x="6954954" y="12534"/>
                  <a:pt x="7162635" y="0"/>
                </a:cubicBezTo>
                <a:cubicBezTo>
                  <a:pt x="7370316" y="-12534"/>
                  <a:pt x="7516572" y="51819"/>
                  <a:pt x="7644849" y="0"/>
                </a:cubicBezTo>
                <a:cubicBezTo>
                  <a:pt x="7773126" y="-51819"/>
                  <a:pt x="8015914" y="56647"/>
                  <a:pt x="8338766" y="0"/>
                </a:cubicBezTo>
                <a:cubicBezTo>
                  <a:pt x="8661618" y="-56647"/>
                  <a:pt x="8645963" y="32102"/>
                  <a:pt x="8820979" y="0"/>
                </a:cubicBezTo>
                <a:cubicBezTo>
                  <a:pt x="8995995" y="-32102"/>
                  <a:pt x="9319723" y="93911"/>
                  <a:pt x="9620748" y="0"/>
                </a:cubicBezTo>
                <a:cubicBezTo>
                  <a:pt x="9921773" y="-93911"/>
                  <a:pt x="10316679" y="95974"/>
                  <a:pt x="10585175" y="0"/>
                </a:cubicBezTo>
                <a:cubicBezTo>
                  <a:pt x="10618453" y="132938"/>
                  <a:pt x="10582209" y="194046"/>
                  <a:pt x="10585175" y="384721"/>
                </a:cubicBezTo>
                <a:cubicBezTo>
                  <a:pt x="10588141" y="575396"/>
                  <a:pt x="10547617" y="678665"/>
                  <a:pt x="10585175" y="769441"/>
                </a:cubicBezTo>
                <a:cubicBezTo>
                  <a:pt x="10519304" y="791592"/>
                  <a:pt x="10442617" y="766285"/>
                  <a:pt x="10314665" y="769441"/>
                </a:cubicBezTo>
                <a:cubicBezTo>
                  <a:pt x="10186713" y="772597"/>
                  <a:pt x="9764034" y="767372"/>
                  <a:pt x="9514896" y="769441"/>
                </a:cubicBezTo>
                <a:cubicBezTo>
                  <a:pt x="9265758" y="771510"/>
                  <a:pt x="9163359" y="706431"/>
                  <a:pt x="8926831" y="769441"/>
                </a:cubicBezTo>
                <a:cubicBezTo>
                  <a:pt x="8690303" y="832451"/>
                  <a:pt x="8711232" y="726944"/>
                  <a:pt x="8550469" y="769441"/>
                </a:cubicBezTo>
                <a:cubicBezTo>
                  <a:pt x="8389706" y="811938"/>
                  <a:pt x="8210050" y="748249"/>
                  <a:pt x="7962404" y="769441"/>
                </a:cubicBezTo>
                <a:cubicBezTo>
                  <a:pt x="7714759" y="790633"/>
                  <a:pt x="7778948" y="766166"/>
                  <a:pt x="7691894" y="769441"/>
                </a:cubicBezTo>
                <a:cubicBezTo>
                  <a:pt x="7604840" y="772716"/>
                  <a:pt x="7493478" y="763477"/>
                  <a:pt x="7421384" y="769441"/>
                </a:cubicBezTo>
                <a:cubicBezTo>
                  <a:pt x="7349290" y="775405"/>
                  <a:pt x="7115076" y="723520"/>
                  <a:pt x="6833319" y="769441"/>
                </a:cubicBezTo>
                <a:cubicBezTo>
                  <a:pt x="6551563" y="815362"/>
                  <a:pt x="6591884" y="744329"/>
                  <a:pt x="6456957" y="769441"/>
                </a:cubicBezTo>
                <a:cubicBezTo>
                  <a:pt x="6322030" y="794553"/>
                  <a:pt x="6008991" y="725146"/>
                  <a:pt x="5763040" y="769441"/>
                </a:cubicBezTo>
                <a:cubicBezTo>
                  <a:pt x="5517089" y="813736"/>
                  <a:pt x="5480376" y="747850"/>
                  <a:pt x="5386678" y="769441"/>
                </a:cubicBezTo>
                <a:cubicBezTo>
                  <a:pt x="5292980" y="791032"/>
                  <a:pt x="4875025" y="712629"/>
                  <a:pt x="4692761" y="769441"/>
                </a:cubicBezTo>
                <a:cubicBezTo>
                  <a:pt x="4510497" y="826253"/>
                  <a:pt x="4488417" y="741107"/>
                  <a:pt x="4422251" y="769441"/>
                </a:cubicBezTo>
                <a:cubicBezTo>
                  <a:pt x="4356085" y="797775"/>
                  <a:pt x="4042723" y="718250"/>
                  <a:pt x="3728334" y="769441"/>
                </a:cubicBezTo>
                <a:cubicBezTo>
                  <a:pt x="3413945" y="820632"/>
                  <a:pt x="3537907" y="764026"/>
                  <a:pt x="3351972" y="769441"/>
                </a:cubicBezTo>
                <a:cubicBezTo>
                  <a:pt x="3166037" y="774856"/>
                  <a:pt x="3191248" y="754804"/>
                  <a:pt x="3081462" y="769441"/>
                </a:cubicBezTo>
                <a:cubicBezTo>
                  <a:pt x="2971676" y="784078"/>
                  <a:pt x="2866158" y="763003"/>
                  <a:pt x="2705100" y="769441"/>
                </a:cubicBezTo>
                <a:cubicBezTo>
                  <a:pt x="2544042" y="775879"/>
                  <a:pt x="2252439" y="688903"/>
                  <a:pt x="2011183" y="769441"/>
                </a:cubicBezTo>
                <a:cubicBezTo>
                  <a:pt x="1769927" y="849979"/>
                  <a:pt x="1752009" y="745871"/>
                  <a:pt x="1634821" y="769441"/>
                </a:cubicBezTo>
                <a:cubicBezTo>
                  <a:pt x="1517633" y="793011"/>
                  <a:pt x="1458289" y="749204"/>
                  <a:pt x="1364311" y="769441"/>
                </a:cubicBezTo>
                <a:cubicBezTo>
                  <a:pt x="1270333" y="789678"/>
                  <a:pt x="1086883" y="729976"/>
                  <a:pt x="987950" y="769441"/>
                </a:cubicBezTo>
                <a:cubicBezTo>
                  <a:pt x="889017" y="808906"/>
                  <a:pt x="704266" y="732078"/>
                  <a:pt x="505736" y="769441"/>
                </a:cubicBezTo>
                <a:cubicBezTo>
                  <a:pt x="307206" y="806804"/>
                  <a:pt x="192584" y="730883"/>
                  <a:pt x="0" y="769441"/>
                </a:cubicBezTo>
                <a:cubicBezTo>
                  <a:pt x="-16262" y="672715"/>
                  <a:pt x="19366" y="492595"/>
                  <a:pt x="0" y="400109"/>
                </a:cubicBezTo>
                <a:cubicBezTo>
                  <a:pt x="-19366" y="307623"/>
                  <a:pt x="4787" y="111537"/>
                  <a:pt x="0" y="0"/>
                </a:cubicBezTo>
                <a:close/>
              </a:path>
            </a:pathLst>
          </a:custGeom>
          <a:solidFill>
            <a:schemeClr val="tx2">
              <a:lumMod val="40000"/>
              <a:lumOff val="60000"/>
            </a:schemeClr>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rtlCol="0">
            <a:spAutoFit/>
          </a:bodyPr>
          <a:lstStyle/>
          <a:p>
            <a:pPr defTabSz="685800" fontAlgn="auto">
              <a:spcBef>
                <a:spcPts val="0"/>
              </a:spcBef>
              <a:spcAft>
                <a:spcPts val="0"/>
              </a:spcAft>
            </a:pPr>
            <a: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Victim Contact codes </a:t>
            </a:r>
            <a:r>
              <a:rPr lang="en-GB" sz="2200" u="sng" dirty="0">
                <a:solidFill>
                  <a:prstClr val="black"/>
                </a:solidFill>
                <a:latin typeface="Calibri" panose="020F0502020204030204" pitchFamily="34" charset="0"/>
                <a:ea typeface="Calibri" panose="020F0502020204030204" pitchFamily="34" charset="0"/>
                <a:cs typeface="Times New Roman" panose="02020603050405020304" pitchFamily="18" charset="0"/>
              </a:rPr>
              <a:t>must be</a:t>
            </a:r>
            <a: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 used in every occurrence where there is a </a:t>
            </a:r>
            <a:r>
              <a:rPr lang="en-GB" sz="2200" u="sng" dirty="0">
                <a:solidFill>
                  <a:prstClr val="black"/>
                </a:solidFill>
                <a:latin typeface="Calibri" panose="020F0502020204030204" pitchFamily="34" charset="0"/>
                <a:ea typeface="Calibri" panose="020F0502020204030204" pitchFamily="34" charset="0"/>
                <a:cs typeface="Times New Roman" panose="02020603050405020304" pitchFamily="18" charset="0"/>
              </a:rPr>
              <a:t>victim</a:t>
            </a:r>
            <a:r>
              <a:rPr lang="en-GB" sz="2200" b="0" dirty="0">
                <a:solidFill>
                  <a:prstClr val="black"/>
                </a:solidFill>
                <a:latin typeface="Calibri" panose="020F0502020204030204" pitchFamily="34" charset="0"/>
                <a:ea typeface="Calibri" panose="020F0502020204030204" pitchFamily="34" charset="0"/>
                <a:cs typeface="Times New Roman" panose="02020603050405020304" pitchFamily="18" charset="0"/>
              </a:rPr>
              <a:t>, this allows early identification of those victims who require enhanced services.</a:t>
            </a:r>
            <a:endParaRPr lang="en-GB" sz="2200" b="0" dirty="0">
              <a:solidFill>
                <a:prstClr val="black"/>
              </a:solidFill>
              <a:latin typeface="Calibri" panose="020F0502020204030204"/>
              <a:ea typeface="+mn-ea"/>
            </a:endParaRPr>
          </a:p>
        </p:txBody>
      </p:sp>
    </p:spTree>
    <p:extLst>
      <p:ext uri="{BB962C8B-B14F-4D97-AF65-F5344CB8AC3E}">
        <p14:creationId xmlns:p14="http://schemas.microsoft.com/office/powerpoint/2010/main" val="3988876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07368" y="188640"/>
            <a:ext cx="1137726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Dangerous Dogs &amp; Anti-Social Behaviour</a:t>
            </a:r>
          </a:p>
        </p:txBody>
      </p:sp>
      <p:graphicFrame>
        <p:nvGraphicFramePr>
          <p:cNvPr id="2" name="Diagram 1">
            <a:extLst>
              <a:ext uri="{FF2B5EF4-FFF2-40B4-BE49-F238E27FC236}">
                <a16:creationId xmlns:a16="http://schemas.microsoft.com/office/drawing/2014/main" id="{6687C0CF-9AE8-4BA0-8356-E5710DB7027A}"/>
              </a:ext>
            </a:extLst>
          </p:cNvPr>
          <p:cNvGraphicFramePr/>
          <p:nvPr>
            <p:extLst>
              <p:ext uri="{D42A27DB-BD31-4B8C-83A1-F6EECF244321}">
                <p14:modId xmlns:p14="http://schemas.microsoft.com/office/powerpoint/2010/main" val="555977031"/>
              </p:ext>
            </p:extLst>
          </p:nvPr>
        </p:nvGraphicFramePr>
        <p:xfrm>
          <a:off x="2639616" y="993165"/>
          <a:ext cx="6244762" cy="48716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978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6123380-FEAE-453A-94CA-8E508C863CE3}"/>
                                            </p:graphicEl>
                                          </p:spTgt>
                                        </p:tgtEl>
                                        <p:attrNameLst>
                                          <p:attrName>style.visibility</p:attrName>
                                        </p:attrNameLst>
                                      </p:cBhvr>
                                      <p:to>
                                        <p:strVal val="visible"/>
                                      </p:to>
                                    </p:set>
                                    <p:animEffect transition="in" filter="fade">
                                      <p:cBhvr>
                                        <p:cTn id="7" dur="500"/>
                                        <p:tgtEl>
                                          <p:spTgt spid="2">
                                            <p:graphicEl>
                                              <a:dgm id="{F6123380-FEAE-453A-94CA-8E508C863CE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E0326EE-A90A-4310-8177-791915D3D271}"/>
                                            </p:graphicEl>
                                          </p:spTgt>
                                        </p:tgtEl>
                                        <p:attrNameLst>
                                          <p:attrName>style.visibility</p:attrName>
                                        </p:attrNameLst>
                                      </p:cBhvr>
                                      <p:to>
                                        <p:strVal val="visible"/>
                                      </p:to>
                                    </p:set>
                                    <p:animEffect transition="in" filter="fade">
                                      <p:cBhvr>
                                        <p:cTn id="12" dur="500"/>
                                        <p:tgtEl>
                                          <p:spTgt spid="2">
                                            <p:graphicEl>
                                              <a:dgm id="{7E0326EE-A90A-4310-8177-791915D3D27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292126B-7A43-4444-B6E7-408AEB9EC881}"/>
                                            </p:graphicEl>
                                          </p:spTgt>
                                        </p:tgtEl>
                                        <p:attrNameLst>
                                          <p:attrName>style.visibility</p:attrName>
                                        </p:attrNameLst>
                                      </p:cBhvr>
                                      <p:to>
                                        <p:strVal val="visible"/>
                                      </p:to>
                                    </p:set>
                                    <p:animEffect transition="in" filter="fade">
                                      <p:cBhvr>
                                        <p:cTn id="15" dur="500"/>
                                        <p:tgtEl>
                                          <p:spTgt spid="2">
                                            <p:graphicEl>
                                              <a:dgm id="{2292126B-7A43-4444-B6E7-408AEB9EC88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8441342A-AFF6-4061-82D7-BF4DE5C3AC9C}"/>
                                            </p:graphicEl>
                                          </p:spTgt>
                                        </p:tgtEl>
                                        <p:attrNameLst>
                                          <p:attrName>style.visibility</p:attrName>
                                        </p:attrNameLst>
                                      </p:cBhvr>
                                      <p:to>
                                        <p:strVal val="visible"/>
                                      </p:to>
                                    </p:set>
                                    <p:animEffect transition="in" filter="fade">
                                      <p:cBhvr>
                                        <p:cTn id="20" dur="500"/>
                                        <p:tgtEl>
                                          <p:spTgt spid="2">
                                            <p:graphicEl>
                                              <a:dgm id="{8441342A-AFF6-4061-82D7-BF4DE5C3AC9C}"/>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64BD0D0E-FE25-44B6-856E-5590A6C95ADA}"/>
                                            </p:graphicEl>
                                          </p:spTgt>
                                        </p:tgtEl>
                                        <p:attrNameLst>
                                          <p:attrName>style.visibility</p:attrName>
                                        </p:attrNameLst>
                                      </p:cBhvr>
                                      <p:to>
                                        <p:strVal val="visible"/>
                                      </p:to>
                                    </p:set>
                                    <p:animEffect transition="in" filter="fade">
                                      <p:cBhvr>
                                        <p:cTn id="23" dur="500"/>
                                        <p:tgtEl>
                                          <p:spTgt spid="2">
                                            <p:graphicEl>
                                              <a:dgm id="{64BD0D0E-FE25-44B6-856E-5590A6C95AD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3992" y="1424932"/>
            <a:ext cx="3484830" cy="235226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67608" y="1049308"/>
            <a:ext cx="2952328" cy="2727885"/>
          </a:xfrm>
          <a:prstGeom prst="rect">
            <a:avLst/>
          </a:prstGeom>
        </p:spPr>
      </p:pic>
      <p:sp>
        <p:nvSpPr>
          <p:cNvPr id="5" name="TextBox 4"/>
          <p:cNvSpPr txBox="1"/>
          <p:nvPr/>
        </p:nvSpPr>
        <p:spPr>
          <a:xfrm>
            <a:off x="2754160" y="4973587"/>
            <a:ext cx="7197975" cy="492443"/>
          </a:xfrm>
          <a:custGeom>
            <a:avLst/>
            <a:gdLst>
              <a:gd name="connsiteX0" fmla="*/ 0 w 7197975"/>
              <a:gd name="connsiteY0" fmla="*/ 0 h 492443"/>
              <a:gd name="connsiteX1" fmla="*/ 527852 w 7197975"/>
              <a:gd name="connsiteY1" fmla="*/ 0 h 492443"/>
              <a:gd name="connsiteX2" fmla="*/ 1271642 w 7197975"/>
              <a:gd name="connsiteY2" fmla="*/ 0 h 492443"/>
              <a:gd name="connsiteX3" fmla="*/ 1943453 w 7197975"/>
              <a:gd name="connsiteY3" fmla="*/ 0 h 492443"/>
              <a:gd name="connsiteX4" fmla="*/ 2471305 w 7197975"/>
              <a:gd name="connsiteY4" fmla="*/ 0 h 492443"/>
              <a:gd name="connsiteX5" fmla="*/ 2855197 w 7197975"/>
              <a:gd name="connsiteY5" fmla="*/ 0 h 492443"/>
              <a:gd name="connsiteX6" fmla="*/ 3527008 w 7197975"/>
              <a:gd name="connsiteY6" fmla="*/ 0 h 492443"/>
              <a:gd name="connsiteX7" fmla="*/ 3910900 w 7197975"/>
              <a:gd name="connsiteY7" fmla="*/ 0 h 492443"/>
              <a:gd name="connsiteX8" fmla="*/ 4366772 w 7197975"/>
              <a:gd name="connsiteY8" fmla="*/ 0 h 492443"/>
              <a:gd name="connsiteX9" fmla="*/ 5038583 w 7197975"/>
              <a:gd name="connsiteY9" fmla="*/ 0 h 492443"/>
              <a:gd name="connsiteX10" fmla="*/ 5422475 w 7197975"/>
              <a:gd name="connsiteY10" fmla="*/ 0 h 492443"/>
              <a:gd name="connsiteX11" fmla="*/ 6166265 w 7197975"/>
              <a:gd name="connsiteY11" fmla="*/ 0 h 492443"/>
              <a:gd name="connsiteX12" fmla="*/ 6622137 w 7197975"/>
              <a:gd name="connsiteY12" fmla="*/ 0 h 492443"/>
              <a:gd name="connsiteX13" fmla="*/ 7197975 w 7197975"/>
              <a:gd name="connsiteY13" fmla="*/ 0 h 492443"/>
              <a:gd name="connsiteX14" fmla="*/ 7197975 w 7197975"/>
              <a:gd name="connsiteY14" fmla="*/ 492443 h 492443"/>
              <a:gd name="connsiteX15" fmla="*/ 6598144 w 7197975"/>
              <a:gd name="connsiteY15" fmla="*/ 492443 h 492443"/>
              <a:gd name="connsiteX16" fmla="*/ 5998313 w 7197975"/>
              <a:gd name="connsiteY16" fmla="*/ 492443 h 492443"/>
              <a:gd name="connsiteX17" fmla="*/ 5542441 w 7197975"/>
              <a:gd name="connsiteY17" fmla="*/ 492443 h 492443"/>
              <a:gd name="connsiteX18" fmla="*/ 4798650 w 7197975"/>
              <a:gd name="connsiteY18" fmla="*/ 492443 h 492443"/>
              <a:gd name="connsiteX19" fmla="*/ 4270799 w 7197975"/>
              <a:gd name="connsiteY19" fmla="*/ 492443 h 492443"/>
              <a:gd name="connsiteX20" fmla="*/ 3886907 w 7197975"/>
              <a:gd name="connsiteY20" fmla="*/ 492443 h 492443"/>
              <a:gd name="connsiteX21" fmla="*/ 3503015 w 7197975"/>
              <a:gd name="connsiteY21" fmla="*/ 492443 h 492443"/>
              <a:gd name="connsiteX22" fmla="*/ 2759224 w 7197975"/>
              <a:gd name="connsiteY22" fmla="*/ 492443 h 492443"/>
              <a:gd name="connsiteX23" fmla="*/ 2231372 w 7197975"/>
              <a:gd name="connsiteY23" fmla="*/ 492443 h 492443"/>
              <a:gd name="connsiteX24" fmla="*/ 1775500 w 7197975"/>
              <a:gd name="connsiteY24" fmla="*/ 492443 h 492443"/>
              <a:gd name="connsiteX25" fmla="*/ 1031710 w 7197975"/>
              <a:gd name="connsiteY25" fmla="*/ 492443 h 492443"/>
              <a:gd name="connsiteX26" fmla="*/ 647818 w 7197975"/>
              <a:gd name="connsiteY26" fmla="*/ 492443 h 492443"/>
              <a:gd name="connsiteX27" fmla="*/ 0 w 7197975"/>
              <a:gd name="connsiteY27" fmla="*/ 492443 h 492443"/>
              <a:gd name="connsiteX28" fmla="*/ 0 w 7197975"/>
              <a:gd name="connsiteY28" fmla="*/ 0 h 492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197975" h="492443" fill="none" extrusionOk="0">
                <a:moveTo>
                  <a:pt x="0" y="0"/>
                </a:moveTo>
                <a:cubicBezTo>
                  <a:pt x="115704" y="-45633"/>
                  <a:pt x="396355" y="61407"/>
                  <a:pt x="527852" y="0"/>
                </a:cubicBezTo>
                <a:cubicBezTo>
                  <a:pt x="659349" y="-61407"/>
                  <a:pt x="998012" y="57345"/>
                  <a:pt x="1271642" y="0"/>
                </a:cubicBezTo>
                <a:cubicBezTo>
                  <a:pt x="1545272" y="-57345"/>
                  <a:pt x="1752906" y="30050"/>
                  <a:pt x="1943453" y="0"/>
                </a:cubicBezTo>
                <a:cubicBezTo>
                  <a:pt x="2134000" y="-30050"/>
                  <a:pt x="2240220" y="15612"/>
                  <a:pt x="2471305" y="0"/>
                </a:cubicBezTo>
                <a:cubicBezTo>
                  <a:pt x="2702390" y="-15612"/>
                  <a:pt x="2710827" y="12321"/>
                  <a:pt x="2855197" y="0"/>
                </a:cubicBezTo>
                <a:cubicBezTo>
                  <a:pt x="2999567" y="-12321"/>
                  <a:pt x="3326255" y="71438"/>
                  <a:pt x="3527008" y="0"/>
                </a:cubicBezTo>
                <a:cubicBezTo>
                  <a:pt x="3727761" y="-71438"/>
                  <a:pt x="3827910" y="26211"/>
                  <a:pt x="3910900" y="0"/>
                </a:cubicBezTo>
                <a:cubicBezTo>
                  <a:pt x="3993890" y="-26211"/>
                  <a:pt x="4227572" y="40354"/>
                  <a:pt x="4366772" y="0"/>
                </a:cubicBezTo>
                <a:cubicBezTo>
                  <a:pt x="4505972" y="-40354"/>
                  <a:pt x="4838152" y="31680"/>
                  <a:pt x="5038583" y="0"/>
                </a:cubicBezTo>
                <a:cubicBezTo>
                  <a:pt x="5239014" y="-31680"/>
                  <a:pt x="5232272" y="18240"/>
                  <a:pt x="5422475" y="0"/>
                </a:cubicBezTo>
                <a:cubicBezTo>
                  <a:pt x="5612678" y="-18240"/>
                  <a:pt x="5988917" y="16138"/>
                  <a:pt x="6166265" y="0"/>
                </a:cubicBezTo>
                <a:cubicBezTo>
                  <a:pt x="6343613" y="-16138"/>
                  <a:pt x="6439044" y="9504"/>
                  <a:pt x="6622137" y="0"/>
                </a:cubicBezTo>
                <a:cubicBezTo>
                  <a:pt x="6805230" y="-9504"/>
                  <a:pt x="6971952" y="14225"/>
                  <a:pt x="7197975" y="0"/>
                </a:cubicBezTo>
                <a:cubicBezTo>
                  <a:pt x="7205371" y="219750"/>
                  <a:pt x="7192621" y="261949"/>
                  <a:pt x="7197975" y="492443"/>
                </a:cubicBezTo>
                <a:cubicBezTo>
                  <a:pt x="6919744" y="493202"/>
                  <a:pt x="6890054" y="453121"/>
                  <a:pt x="6598144" y="492443"/>
                </a:cubicBezTo>
                <a:cubicBezTo>
                  <a:pt x="6306234" y="531765"/>
                  <a:pt x="6197304" y="474139"/>
                  <a:pt x="5998313" y="492443"/>
                </a:cubicBezTo>
                <a:cubicBezTo>
                  <a:pt x="5799322" y="510747"/>
                  <a:pt x="5637343" y="477262"/>
                  <a:pt x="5542441" y="492443"/>
                </a:cubicBezTo>
                <a:cubicBezTo>
                  <a:pt x="5447539" y="507624"/>
                  <a:pt x="5156320" y="410514"/>
                  <a:pt x="4798650" y="492443"/>
                </a:cubicBezTo>
                <a:cubicBezTo>
                  <a:pt x="4440980" y="574372"/>
                  <a:pt x="4420448" y="442713"/>
                  <a:pt x="4270799" y="492443"/>
                </a:cubicBezTo>
                <a:cubicBezTo>
                  <a:pt x="4121150" y="542173"/>
                  <a:pt x="4000227" y="481749"/>
                  <a:pt x="3886907" y="492443"/>
                </a:cubicBezTo>
                <a:cubicBezTo>
                  <a:pt x="3773587" y="503137"/>
                  <a:pt x="3615729" y="491154"/>
                  <a:pt x="3503015" y="492443"/>
                </a:cubicBezTo>
                <a:cubicBezTo>
                  <a:pt x="3390301" y="493732"/>
                  <a:pt x="3123353" y="486170"/>
                  <a:pt x="2759224" y="492443"/>
                </a:cubicBezTo>
                <a:cubicBezTo>
                  <a:pt x="2395095" y="498716"/>
                  <a:pt x="2364967" y="487798"/>
                  <a:pt x="2231372" y="492443"/>
                </a:cubicBezTo>
                <a:cubicBezTo>
                  <a:pt x="2097777" y="497088"/>
                  <a:pt x="1991580" y="472639"/>
                  <a:pt x="1775500" y="492443"/>
                </a:cubicBezTo>
                <a:cubicBezTo>
                  <a:pt x="1559420" y="512247"/>
                  <a:pt x="1206142" y="403495"/>
                  <a:pt x="1031710" y="492443"/>
                </a:cubicBezTo>
                <a:cubicBezTo>
                  <a:pt x="857278" y="581391"/>
                  <a:pt x="788925" y="489297"/>
                  <a:pt x="647818" y="492443"/>
                </a:cubicBezTo>
                <a:cubicBezTo>
                  <a:pt x="506711" y="495589"/>
                  <a:pt x="249551" y="421269"/>
                  <a:pt x="0" y="492443"/>
                </a:cubicBezTo>
                <a:cubicBezTo>
                  <a:pt x="-30665" y="317033"/>
                  <a:pt x="4782" y="161949"/>
                  <a:pt x="0" y="0"/>
                </a:cubicBezTo>
                <a:close/>
              </a:path>
              <a:path w="7197975" h="492443" stroke="0" extrusionOk="0">
                <a:moveTo>
                  <a:pt x="0" y="0"/>
                </a:moveTo>
                <a:cubicBezTo>
                  <a:pt x="176222" y="-29365"/>
                  <a:pt x="290661" y="18416"/>
                  <a:pt x="455872" y="0"/>
                </a:cubicBezTo>
                <a:cubicBezTo>
                  <a:pt x="621083" y="-18416"/>
                  <a:pt x="971106" y="29113"/>
                  <a:pt x="1127683" y="0"/>
                </a:cubicBezTo>
                <a:cubicBezTo>
                  <a:pt x="1284260" y="-29113"/>
                  <a:pt x="1607301" y="8527"/>
                  <a:pt x="1799494" y="0"/>
                </a:cubicBezTo>
                <a:cubicBezTo>
                  <a:pt x="1991687" y="-8527"/>
                  <a:pt x="2031890" y="42444"/>
                  <a:pt x="2183386" y="0"/>
                </a:cubicBezTo>
                <a:cubicBezTo>
                  <a:pt x="2334882" y="-42444"/>
                  <a:pt x="2453087" y="46377"/>
                  <a:pt x="2639257" y="0"/>
                </a:cubicBezTo>
                <a:cubicBezTo>
                  <a:pt x="2825427" y="-46377"/>
                  <a:pt x="2918959" y="16922"/>
                  <a:pt x="3023149" y="0"/>
                </a:cubicBezTo>
                <a:cubicBezTo>
                  <a:pt x="3127339" y="-16922"/>
                  <a:pt x="3416125" y="4306"/>
                  <a:pt x="3694960" y="0"/>
                </a:cubicBezTo>
                <a:cubicBezTo>
                  <a:pt x="3973795" y="-4306"/>
                  <a:pt x="4204453" y="35794"/>
                  <a:pt x="4366771" y="0"/>
                </a:cubicBezTo>
                <a:cubicBezTo>
                  <a:pt x="4529089" y="-35794"/>
                  <a:pt x="4831952" y="72981"/>
                  <a:pt x="5110562" y="0"/>
                </a:cubicBezTo>
                <a:cubicBezTo>
                  <a:pt x="5389172" y="-72981"/>
                  <a:pt x="5365784" y="19115"/>
                  <a:pt x="5494454" y="0"/>
                </a:cubicBezTo>
                <a:cubicBezTo>
                  <a:pt x="5623124" y="-19115"/>
                  <a:pt x="5788888" y="32527"/>
                  <a:pt x="5878346" y="0"/>
                </a:cubicBezTo>
                <a:cubicBezTo>
                  <a:pt x="5967804" y="-32527"/>
                  <a:pt x="6337647" y="33870"/>
                  <a:pt x="6622137" y="0"/>
                </a:cubicBezTo>
                <a:cubicBezTo>
                  <a:pt x="6906627" y="-33870"/>
                  <a:pt x="6999597" y="37018"/>
                  <a:pt x="7197975" y="0"/>
                </a:cubicBezTo>
                <a:cubicBezTo>
                  <a:pt x="7200650" y="155778"/>
                  <a:pt x="7180972" y="296103"/>
                  <a:pt x="7197975" y="492443"/>
                </a:cubicBezTo>
                <a:cubicBezTo>
                  <a:pt x="7039238" y="524481"/>
                  <a:pt x="6644878" y="415741"/>
                  <a:pt x="6454184" y="492443"/>
                </a:cubicBezTo>
                <a:cubicBezTo>
                  <a:pt x="6263490" y="569145"/>
                  <a:pt x="6254029" y="478648"/>
                  <a:pt x="6070292" y="492443"/>
                </a:cubicBezTo>
                <a:cubicBezTo>
                  <a:pt x="5886555" y="506238"/>
                  <a:pt x="5704148" y="481899"/>
                  <a:pt x="5398481" y="492443"/>
                </a:cubicBezTo>
                <a:cubicBezTo>
                  <a:pt x="5092814" y="502987"/>
                  <a:pt x="5105122" y="474290"/>
                  <a:pt x="5014589" y="492443"/>
                </a:cubicBezTo>
                <a:cubicBezTo>
                  <a:pt x="4924056" y="510596"/>
                  <a:pt x="4588838" y="472314"/>
                  <a:pt x="4414758" y="492443"/>
                </a:cubicBezTo>
                <a:cubicBezTo>
                  <a:pt x="4240678" y="512572"/>
                  <a:pt x="3968586" y="444958"/>
                  <a:pt x="3814927" y="492443"/>
                </a:cubicBezTo>
                <a:cubicBezTo>
                  <a:pt x="3661268" y="539928"/>
                  <a:pt x="3516726" y="455061"/>
                  <a:pt x="3431035" y="492443"/>
                </a:cubicBezTo>
                <a:cubicBezTo>
                  <a:pt x="3345344" y="529825"/>
                  <a:pt x="3112929" y="436506"/>
                  <a:pt x="2903183" y="492443"/>
                </a:cubicBezTo>
                <a:cubicBezTo>
                  <a:pt x="2693437" y="548380"/>
                  <a:pt x="2593269" y="439810"/>
                  <a:pt x="2303352" y="492443"/>
                </a:cubicBezTo>
                <a:cubicBezTo>
                  <a:pt x="2013435" y="545076"/>
                  <a:pt x="1720958" y="476795"/>
                  <a:pt x="1559561" y="492443"/>
                </a:cubicBezTo>
                <a:cubicBezTo>
                  <a:pt x="1398164" y="508091"/>
                  <a:pt x="1087741" y="442651"/>
                  <a:pt x="887750" y="492443"/>
                </a:cubicBezTo>
                <a:cubicBezTo>
                  <a:pt x="687759" y="542235"/>
                  <a:pt x="336045" y="485460"/>
                  <a:pt x="0" y="492443"/>
                </a:cubicBezTo>
                <a:cubicBezTo>
                  <a:pt x="-42597" y="353665"/>
                  <a:pt x="8591" y="151239"/>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601159343">
                  <a:prstGeom prst="rect">
                    <a:avLst/>
                  </a:prstGeom>
                  <ask:type>
                    <ask:lineSketchScribble/>
                  </ask:type>
                </ask:lineSketchStyleProps>
              </a:ext>
            </a:extLst>
          </a:ln>
        </p:spPr>
        <p:txBody>
          <a:bodyPr wrap="square" rtlCol="0">
            <a:spAutoFit/>
          </a:bodyPr>
          <a:lstStyle/>
          <a:p>
            <a:pPr eaLnBrk="0" hangingPunct="0">
              <a:spcBef>
                <a:spcPct val="30000"/>
              </a:spcBef>
            </a:pPr>
            <a:r>
              <a:rPr lang="en-GB" sz="2600" b="0" dirty="0">
                <a:solidFill>
                  <a:schemeClr val="tx1"/>
                </a:solidFill>
                <a:latin typeface="+mn-lt"/>
                <a:ea typeface="Tahoma" panose="020B0604030504040204" pitchFamily="34" charset="0"/>
                <a:cs typeface="Tahoma" panose="020B0604030504040204" pitchFamily="34" charset="0"/>
              </a:rPr>
              <a:t>Clean Neighbourhoods and Environment Act 2005</a:t>
            </a:r>
          </a:p>
        </p:txBody>
      </p:sp>
      <p:sp>
        <p:nvSpPr>
          <p:cNvPr id="6" name="TextBox 5"/>
          <p:cNvSpPr txBox="1"/>
          <p:nvPr/>
        </p:nvSpPr>
        <p:spPr>
          <a:xfrm>
            <a:off x="2156656" y="4018716"/>
            <a:ext cx="8392984" cy="492443"/>
          </a:xfrm>
          <a:custGeom>
            <a:avLst/>
            <a:gdLst>
              <a:gd name="connsiteX0" fmla="*/ 0 w 8392984"/>
              <a:gd name="connsiteY0" fmla="*/ 0 h 492443"/>
              <a:gd name="connsiteX1" fmla="*/ 683429 w 8392984"/>
              <a:gd name="connsiteY1" fmla="*/ 0 h 492443"/>
              <a:gd name="connsiteX2" fmla="*/ 1198998 w 8392984"/>
              <a:gd name="connsiteY2" fmla="*/ 0 h 492443"/>
              <a:gd name="connsiteX3" fmla="*/ 1798497 w 8392984"/>
              <a:gd name="connsiteY3" fmla="*/ 0 h 492443"/>
              <a:gd name="connsiteX4" fmla="*/ 2565855 w 8392984"/>
              <a:gd name="connsiteY4" fmla="*/ 0 h 492443"/>
              <a:gd name="connsiteX5" fmla="*/ 2997494 w 8392984"/>
              <a:gd name="connsiteY5" fmla="*/ 0 h 492443"/>
              <a:gd name="connsiteX6" fmla="*/ 3680923 w 8392984"/>
              <a:gd name="connsiteY6" fmla="*/ 0 h 492443"/>
              <a:gd name="connsiteX7" fmla="*/ 4112562 w 8392984"/>
              <a:gd name="connsiteY7" fmla="*/ 0 h 492443"/>
              <a:gd name="connsiteX8" fmla="*/ 4712061 w 8392984"/>
              <a:gd name="connsiteY8" fmla="*/ 0 h 492443"/>
              <a:gd name="connsiteX9" fmla="*/ 5395490 w 8392984"/>
              <a:gd name="connsiteY9" fmla="*/ 0 h 492443"/>
              <a:gd name="connsiteX10" fmla="*/ 5743199 w 8392984"/>
              <a:gd name="connsiteY10" fmla="*/ 0 h 492443"/>
              <a:gd name="connsiteX11" fmla="*/ 6090908 w 8392984"/>
              <a:gd name="connsiteY11" fmla="*/ 0 h 492443"/>
              <a:gd name="connsiteX12" fmla="*/ 6858267 w 8392984"/>
              <a:gd name="connsiteY12" fmla="*/ 0 h 492443"/>
              <a:gd name="connsiteX13" fmla="*/ 7457766 w 8392984"/>
              <a:gd name="connsiteY13" fmla="*/ 0 h 492443"/>
              <a:gd name="connsiteX14" fmla="*/ 7805475 w 8392984"/>
              <a:gd name="connsiteY14" fmla="*/ 0 h 492443"/>
              <a:gd name="connsiteX15" fmla="*/ 8392984 w 8392984"/>
              <a:gd name="connsiteY15" fmla="*/ 0 h 492443"/>
              <a:gd name="connsiteX16" fmla="*/ 8392984 w 8392984"/>
              <a:gd name="connsiteY16" fmla="*/ 492443 h 492443"/>
              <a:gd name="connsiteX17" fmla="*/ 7961345 w 8392984"/>
              <a:gd name="connsiteY17" fmla="*/ 492443 h 492443"/>
              <a:gd name="connsiteX18" fmla="*/ 7361846 w 8392984"/>
              <a:gd name="connsiteY18" fmla="*/ 492443 h 492443"/>
              <a:gd name="connsiteX19" fmla="*/ 6594487 w 8392984"/>
              <a:gd name="connsiteY19" fmla="*/ 492443 h 492443"/>
              <a:gd name="connsiteX20" fmla="*/ 5827129 w 8392984"/>
              <a:gd name="connsiteY20" fmla="*/ 492443 h 492443"/>
              <a:gd name="connsiteX21" fmla="*/ 5143700 w 8392984"/>
              <a:gd name="connsiteY21" fmla="*/ 492443 h 492443"/>
              <a:gd name="connsiteX22" fmla="*/ 4460271 w 8392984"/>
              <a:gd name="connsiteY22" fmla="*/ 492443 h 492443"/>
              <a:gd name="connsiteX23" fmla="*/ 3776843 w 8392984"/>
              <a:gd name="connsiteY23" fmla="*/ 492443 h 492443"/>
              <a:gd name="connsiteX24" fmla="*/ 3345204 w 8392984"/>
              <a:gd name="connsiteY24" fmla="*/ 492443 h 492443"/>
              <a:gd name="connsiteX25" fmla="*/ 2577845 w 8392984"/>
              <a:gd name="connsiteY25" fmla="*/ 492443 h 492443"/>
              <a:gd name="connsiteX26" fmla="*/ 1978346 w 8392984"/>
              <a:gd name="connsiteY26" fmla="*/ 492443 h 492443"/>
              <a:gd name="connsiteX27" fmla="*/ 1630637 w 8392984"/>
              <a:gd name="connsiteY27" fmla="*/ 492443 h 492443"/>
              <a:gd name="connsiteX28" fmla="*/ 1031138 w 8392984"/>
              <a:gd name="connsiteY28" fmla="*/ 492443 h 492443"/>
              <a:gd name="connsiteX29" fmla="*/ 515569 w 8392984"/>
              <a:gd name="connsiteY29" fmla="*/ 492443 h 492443"/>
              <a:gd name="connsiteX30" fmla="*/ 0 w 8392984"/>
              <a:gd name="connsiteY30" fmla="*/ 492443 h 492443"/>
              <a:gd name="connsiteX31" fmla="*/ 0 w 8392984"/>
              <a:gd name="connsiteY31" fmla="*/ 0 h 492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392984" h="492443" fill="none" extrusionOk="0">
                <a:moveTo>
                  <a:pt x="0" y="0"/>
                </a:moveTo>
                <a:cubicBezTo>
                  <a:pt x="258056" y="-4196"/>
                  <a:pt x="468617" y="38926"/>
                  <a:pt x="683429" y="0"/>
                </a:cubicBezTo>
                <a:cubicBezTo>
                  <a:pt x="898241" y="-38926"/>
                  <a:pt x="1003919" y="58773"/>
                  <a:pt x="1198998" y="0"/>
                </a:cubicBezTo>
                <a:cubicBezTo>
                  <a:pt x="1394077" y="-58773"/>
                  <a:pt x="1641754" y="20512"/>
                  <a:pt x="1798497" y="0"/>
                </a:cubicBezTo>
                <a:cubicBezTo>
                  <a:pt x="1955240" y="-20512"/>
                  <a:pt x="2220787" y="53298"/>
                  <a:pt x="2565855" y="0"/>
                </a:cubicBezTo>
                <a:cubicBezTo>
                  <a:pt x="2910923" y="-53298"/>
                  <a:pt x="2807030" y="2101"/>
                  <a:pt x="2997494" y="0"/>
                </a:cubicBezTo>
                <a:cubicBezTo>
                  <a:pt x="3187958" y="-2101"/>
                  <a:pt x="3404979" y="64316"/>
                  <a:pt x="3680923" y="0"/>
                </a:cubicBezTo>
                <a:cubicBezTo>
                  <a:pt x="3956867" y="-64316"/>
                  <a:pt x="4019335" y="47425"/>
                  <a:pt x="4112562" y="0"/>
                </a:cubicBezTo>
                <a:cubicBezTo>
                  <a:pt x="4205789" y="-47425"/>
                  <a:pt x="4482729" y="61317"/>
                  <a:pt x="4712061" y="0"/>
                </a:cubicBezTo>
                <a:cubicBezTo>
                  <a:pt x="4941393" y="-61317"/>
                  <a:pt x="5123534" y="57592"/>
                  <a:pt x="5395490" y="0"/>
                </a:cubicBezTo>
                <a:cubicBezTo>
                  <a:pt x="5667446" y="-57592"/>
                  <a:pt x="5576782" y="20937"/>
                  <a:pt x="5743199" y="0"/>
                </a:cubicBezTo>
                <a:cubicBezTo>
                  <a:pt x="5909616" y="-20937"/>
                  <a:pt x="6020945" y="14914"/>
                  <a:pt x="6090908" y="0"/>
                </a:cubicBezTo>
                <a:cubicBezTo>
                  <a:pt x="6160871" y="-14914"/>
                  <a:pt x="6636181" y="41860"/>
                  <a:pt x="6858267" y="0"/>
                </a:cubicBezTo>
                <a:cubicBezTo>
                  <a:pt x="7080353" y="-41860"/>
                  <a:pt x="7307059" y="50002"/>
                  <a:pt x="7457766" y="0"/>
                </a:cubicBezTo>
                <a:cubicBezTo>
                  <a:pt x="7608473" y="-50002"/>
                  <a:pt x="7694574" y="11926"/>
                  <a:pt x="7805475" y="0"/>
                </a:cubicBezTo>
                <a:cubicBezTo>
                  <a:pt x="7916376" y="-11926"/>
                  <a:pt x="8116567" y="13799"/>
                  <a:pt x="8392984" y="0"/>
                </a:cubicBezTo>
                <a:cubicBezTo>
                  <a:pt x="8432085" y="135894"/>
                  <a:pt x="8351021" y="344790"/>
                  <a:pt x="8392984" y="492443"/>
                </a:cubicBezTo>
                <a:cubicBezTo>
                  <a:pt x="8305897" y="501745"/>
                  <a:pt x="8075520" y="448629"/>
                  <a:pt x="7961345" y="492443"/>
                </a:cubicBezTo>
                <a:cubicBezTo>
                  <a:pt x="7847170" y="536257"/>
                  <a:pt x="7553199" y="484868"/>
                  <a:pt x="7361846" y="492443"/>
                </a:cubicBezTo>
                <a:cubicBezTo>
                  <a:pt x="7170493" y="500018"/>
                  <a:pt x="6948152" y="406543"/>
                  <a:pt x="6594487" y="492443"/>
                </a:cubicBezTo>
                <a:cubicBezTo>
                  <a:pt x="6240822" y="578343"/>
                  <a:pt x="6097505" y="419266"/>
                  <a:pt x="5827129" y="492443"/>
                </a:cubicBezTo>
                <a:cubicBezTo>
                  <a:pt x="5556753" y="565620"/>
                  <a:pt x="5381774" y="430970"/>
                  <a:pt x="5143700" y="492443"/>
                </a:cubicBezTo>
                <a:cubicBezTo>
                  <a:pt x="4905626" y="553916"/>
                  <a:pt x="4724499" y="445716"/>
                  <a:pt x="4460271" y="492443"/>
                </a:cubicBezTo>
                <a:cubicBezTo>
                  <a:pt x="4196043" y="539170"/>
                  <a:pt x="4005133" y="483607"/>
                  <a:pt x="3776843" y="492443"/>
                </a:cubicBezTo>
                <a:cubicBezTo>
                  <a:pt x="3548553" y="501279"/>
                  <a:pt x="3543542" y="491090"/>
                  <a:pt x="3345204" y="492443"/>
                </a:cubicBezTo>
                <a:cubicBezTo>
                  <a:pt x="3146866" y="493796"/>
                  <a:pt x="2848282" y="468097"/>
                  <a:pt x="2577845" y="492443"/>
                </a:cubicBezTo>
                <a:cubicBezTo>
                  <a:pt x="2307408" y="516789"/>
                  <a:pt x="2273179" y="451836"/>
                  <a:pt x="1978346" y="492443"/>
                </a:cubicBezTo>
                <a:cubicBezTo>
                  <a:pt x="1683513" y="533050"/>
                  <a:pt x="1727044" y="465984"/>
                  <a:pt x="1630637" y="492443"/>
                </a:cubicBezTo>
                <a:cubicBezTo>
                  <a:pt x="1534230" y="518902"/>
                  <a:pt x="1191151" y="467594"/>
                  <a:pt x="1031138" y="492443"/>
                </a:cubicBezTo>
                <a:cubicBezTo>
                  <a:pt x="871125" y="517292"/>
                  <a:pt x="743451" y="450914"/>
                  <a:pt x="515569" y="492443"/>
                </a:cubicBezTo>
                <a:cubicBezTo>
                  <a:pt x="287687" y="533972"/>
                  <a:pt x="239949" y="443504"/>
                  <a:pt x="0" y="492443"/>
                </a:cubicBezTo>
                <a:cubicBezTo>
                  <a:pt x="-47578" y="351423"/>
                  <a:pt x="14812" y="181630"/>
                  <a:pt x="0" y="0"/>
                </a:cubicBezTo>
                <a:close/>
              </a:path>
              <a:path w="8392984" h="492443" stroke="0" extrusionOk="0">
                <a:moveTo>
                  <a:pt x="0" y="0"/>
                </a:moveTo>
                <a:cubicBezTo>
                  <a:pt x="115155" y="-30178"/>
                  <a:pt x="273799" y="41298"/>
                  <a:pt x="515569" y="0"/>
                </a:cubicBezTo>
                <a:cubicBezTo>
                  <a:pt x="757339" y="-41298"/>
                  <a:pt x="791396" y="38402"/>
                  <a:pt x="863278" y="0"/>
                </a:cubicBezTo>
                <a:cubicBezTo>
                  <a:pt x="935160" y="-38402"/>
                  <a:pt x="1304711" y="41428"/>
                  <a:pt x="1630637" y="0"/>
                </a:cubicBezTo>
                <a:cubicBezTo>
                  <a:pt x="1956563" y="-41428"/>
                  <a:pt x="1908703" y="48469"/>
                  <a:pt x="2146206" y="0"/>
                </a:cubicBezTo>
                <a:cubicBezTo>
                  <a:pt x="2383709" y="-48469"/>
                  <a:pt x="2484275" y="27351"/>
                  <a:pt x="2661775" y="0"/>
                </a:cubicBezTo>
                <a:cubicBezTo>
                  <a:pt x="2839275" y="-27351"/>
                  <a:pt x="3258542" y="53727"/>
                  <a:pt x="3429133" y="0"/>
                </a:cubicBezTo>
                <a:cubicBezTo>
                  <a:pt x="3599724" y="-53727"/>
                  <a:pt x="3749218" y="9315"/>
                  <a:pt x="3860773" y="0"/>
                </a:cubicBezTo>
                <a:cubicBezTo>
                  <a:pt x="3972328" y="-9315"/>
                  <a:pt x="4294200" y="76715"/>
                  <a:pt x="4628131" y="0"/>
                </a:cubicBezTo>
                <a:cubicBezTo>
                  <a:pt x="4962062" y="-76715"/>
                  <a:pt x="5144844" y="3395"/>
                  <a:pt x="5395490" y="0"/>
                </a:cubicBezTo>
                <a:cubicBezTo>
                  <a:pt x="5646136" y="-3395"/>
                  <a:pt x="5784334" y="35185"/>
                  <a:pt x="5994989" y="0"/>
                </a:cubicBezTo>
                <a:cubicBezTo>
                  <a:pt x="6205644" y="-35185"/>
                  <a:pt x="6541561" y="34121"/>
                  <a:pt x="6762347" y="0"/>
                </a:cubicBezTo>
                <a:cubicBezTo>
                  <a:pt x="6983133" y="-34121"/>
                  <a:pt x="7041307" y="60923"/>
                  <a:pt x="7277916" y="0"/>
                </a:cubicBezTo>
                <a:cubicBezTo>
                  <a:pt x="7514525" y="-60923"/>
                  <a:pt x="7567333" y="20846"/>
                  <a:pt x="7793485" y="0"/>
                </a:cubicBezTo>
                <a:cubicBezTo>
                  <a:pt x="8019637" y="-20846"/>
                  <a:pt x="8138354" y="3936"/>
                  <a:pt x="8392984" y="0"/>
                </a:cubicBezTo>
                <a:cubicBezTo>
                  <a:pt x="8419185" y="238472"/>
                  <a:pt x="8366009" y="322519"/>
                  <a:pt x="8392984" y="492443"/>
                </a:cubicBezTo>
                <a:cubicBezTo>
                  <a:pt x="8257619" y="516947"/>
                  <a:pt x="8017495" y="478563"/>
                  <a:pt x="7793485" y="492443"/>
                </a:cubicBezTo>
                <a:cubicBezTo>
                  <a:pt x="7569475" y="506323"/>
                  <a:pt x="7389000" y="445244"/>
                  <a:pt x="7026127" y="492443"/>
                </a:cubicBezTo>
                <a:cubicBezTo>
                  <a:pt x="6663254" y="539642"/>
                  <a:pt x="6622841" y="464552"/>
                  <a:pt x="6426628" y="492443"/>
                </a:cubicBezTo>
                <a:cubicBezTo>
                  <a:pt x="6230415" y="520334"/>
                  <a:pt x="6246615" y="461715"/>
                  <a:pt x="6078918" y="492443"/>
                </a:cubicBezTo>
                <a:cubicBezTo>
                  <a:pt x="5911221" y="523171"/>
                  <a:pt x="5847332" y="473899"/>
                  <a:pt x="5647279" y="492443"/>
                </a:cubicBezTo>
                <a:cubicBezTo>
                  <a:pt x="5447226" y="510987"/>
                  <a:pt x="5231204" y="421974"/>
                  <a:pt x="4879921" y="492443"/>
                </a:cubicBezTo>
                <a:cubicBezTo>
                  <a:pt x="4528638" y="562912"/>
                  <a:pt x="4425866" y="431765"/>
                  <a:pt x="4280422" y="492443"/>
                </a:cubicBezTo>
                <a:cubicBezTo>
                  <a:pt x="4134978" y="553121"/>
                  <a:pt x="4048760" y="448661"/>
                  <a:pt x="3848783" y="492443"/>
                </a:cubicBezTo>
                <a:cubicBezTo>
                  <a:pt x="3648806" y="536225"/>
                  <a:pt x="3424844" y="481951"/>
                  <a:pt x="3249284" y="492443"/>
                </a:cubicBezTo>
                <a:cubicBezTo>
                  <a:pt x="3073724" y="502935"/>
                  <a:pt x="3046920" y="476895"/>
                  <a:pt x="2901574" y="492443"/>
                </a:cubicBezTo>
                <a:cubicBezTo>
                  <a:pt x="2756228" y="507991"/>
                  <a:pt x="2678625" y="456085"/>
                  <a:pt x="2553865" y="492443"/>
                </a:cubicBezTo>
                <a:cubicBezTo>
                  <a:pt x="2429105" y="528801"/>
                  <a:pt x="2121108" y="422326"/>
                  <a:pt x="1954366" y="492443"/>
                </a:cubicBezTo>
                <a:cubicBezTo>
                  <a:pt x="1787624" y="562560"/>
                  <a:pt x="1642685" y="485203"/>
                  <a:pt x="1522727" y="492443"/>
                </a:cubicBezTo>
                <a:cubicBezTo>
                  <a:pt x="1402769" y="499683"/>
                  <a:pt x="1019838" y="449461"/>
                  <a:pt x="839298" y="492443"/>
                </a:cubicBezTo>
                <a:cubicBezTo>
                  <a:pt x="658758" y="535425"/>
                  <a:pt x="418005" y="416740"/>
                  <a:pt x="0" y="492443"/>
                </a:cubicBezTo>
                <a:cubicBezTo>
                  <a:pt x="-22997" y="253851"/>
                  <a:pt x="22008" y="131593"/>
                  <a:pt x="0" y="0"/>
                </a:cubicBezTo>
                <a:close/>
              </a:path>
            </a:pathLst>
          </a:custGeom>
          <a:solidFill>
            <a:schemeClr val="bg2">
              <a:lumMod val="75000"/>
            </a:schemeClr>
          </a:solidFill>
          <a:ln>
            <a:solidFill>
              <a:schemeClr val="tx1"/>
            </a:solidFill>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wrap="square" rtlCol="0">
            <a:spAutoFit/>
          </a:bodyPr>
          <a:lstStyle/>
          <a:p>
            <a:pPr algn="l" eaLnBrk="0" hangingPunct="0">
              <a:spcBef>
                <a:spcPct val="30000"/>
              </a:spcBef>
            </a:pPr>
            <a:r>
              <a:rPr lang="en-GB" sz="2600" b="0" dirty="0">
                <a:solidFill>
                  <a:schemeClr val="tx1"/>
                </a:solidFill>
                <a:latin typeface="+mn-lt"/>
                <a:ea typeface="Tahoma" panose="020B0604030504040204" pitchFamily="34" charset="0"/>
                <a:cs typeface="Tahoma" panose="020B0604030504040204" pitchFamily="34" charset="0"/>
              </a:rPr>
              <a:t>Local authorities can apply for a DCO to cover public places.</a:t>
            </a:r>
          </a:p>
        </p:txBody>
      </p:sp>
      <p:sp>
        <p:nvSpPr>
          <p:cNvPr id="7" name="TextBox 6"/>
          <p:cNvSpPr txBox="1"/>
          <p:nvPr/>
        </p:nvSpPr>
        <p:spPr>
          <a:xfrm>
            <a:off x="839416" y="188640"/>
            <a:ext cx="10297143"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dirty="0">
                <a:solidFill>
                  <a:schemeClr val="bg1"/>
                </a:solidFill>
                <a:latin typeface="+mn-lt"/>
              </a:rPr>
              <a:t>Dog Control Orders</a:t>
            </a:r>
          </a:p>
        </p:txBody>
      </p:sp>
    </p:spTree>
    <p:extLst>
      <p:ext uri="{BB962C8B-B14F-4D97-AF65-F5344CB8AC3E}">
        <p14:creationId xmlns:p14="http://schemas.microsoft.com/office/powerpoint/2010/main" val="1294288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3503713" y="1340768"/>
            <a:ext cx="5429909" cy="3960440"/>
          </a:xfrm>
          <a:prstGeom prst="rect">
            <a:avLst/>
          </a:prstGeom>
        </p:spPr>
      </p:pic>
    </p:spTree>
    <p:extLst>
      <p:ext uri="{BB962C8B-B14F-4D97-AF65-F5344CB8AC3E}">
        <p14:creationId xmlns:p14="http://schemas.microsoft.com/office/powerpoint/2010/main" val="307971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27092</TotalTime>
  <Words>9662</Words>
  <Application>Microsoft Office PowerPoint</Application>
  <PresentationFormat>Widescreen</PresentationFormat>
  <Paragraphs>629</Paragraphs>
  <Slides>32</Slides>
  <Notes>32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32</vt:i4>
      </vt:variant>
    </vt:vector>
  </HeadingPairs>
  <TitlesOfParts>
    <vt:vector size="41" baseType="lpstr">
      <vt:lpstr>Arial</vt:lpstr>
      <vt:lpstr>Calibri</vt:lpstr>
      <vt:lpstr>Calibri Light</vt:lpstr>
      <vt:lpstr>Microsoft Sans Serif</vt:lpstr>
      <vt:lpstr>Tahoma</vt:lpstr>
      <vt:lpstr>Verdana</vt:lpstr>
      <vt:lpstr>2_Office Theme</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swp52919</dc:creator>
  <cp:lastModifiedBy>Neil,Sharon swp3514</cp:lastModifiedBy>
  <cp:revision>623</cp:revision>
  <cp:lastPrinted>2018-02-27T15:48:05Z</cp:lastPrinted>
  <dcterms:created xsi:type="dcterms:W3CDTF">2010-07-02T08:46:54Z</dcterms:created>
  <dcterms:modified xsi:type="dcterms:W3CDTF">2023-02-14T07:27:42Z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8b78bdb0-e076-43fb-a761-ab28b044b3ab</vt:lpwstr>
  </property>
  <property fmtid="{D5CDD505-2E9C-101B-9397-08002B2CF9AE}" pid="3" name="SWPIL">
    <vt:lpwstr>NOT PROTECTIVELY MARKED</vt:lpwstr>
  </property>
  <property fmtid="{D5CDD505-2E9C-101B-9397-08002B2CF9AE}" pid="4" name="SWPVNV">
    <vt:lpwstr>No Visual Mark</vt:lpwstr>
  </property>
  <property fmtid="{D5CDD505-2E9C-101B-9397-08002B2CF9AE}" pid="5" name="MSIP_Label_66cf8fe5-b7b7-4df7-b38d-1c61ac2f6639_Enabled">
    <vt:lpwstr>true</vt:lpwstr>
  </property>
  <property fmtid="{D5CDD505-2E9C-101B-9397-08002B2CF9AE}" pid="6" name="MSIP_Label_66cf8fe5-b7b7-4df7-b38d-1c61ac2f6639_SetDate">
    <vt:lpwstr>2022-06-22T13:17:57Z</vt:lpwstr>
  </property>
  <property fmtid="{D5CDD505-2E9C-101B-9397-08002B2CF9AE}" pid="7" name="MSIP_Label_66cf8fe5-b7b7-4df7-b38d-1c61ac2f6639_Method">
    <vt:lpwstr>Standard</vt:lpwstr>
  </property>
  <property fmtid="{D5CDD505-2E9C-101B-9397-08002B2CF9AE}" pid="8" name="MSIP_Label_66cf8fe5-b7b7-4df7-b38d-1c61ac2f6639_Name">
    <vt:lpwstr>66cf8fe5-b7b7-4df7-b38d-1c61ac2f6639</vt:lpwstr>
  </property>
  <property fmtid="{D5CDD505-2E9C-101B-9397-08002B2CF9AE}" pid="9" name="MSIP_Label_66cf8fe5-b7b7-4df7-b38d-1c61ac2f6639_SiteId">
    <vt:lpwstr>270c2f4d-fd0c-4f08-92a9-e5bdd8a87e09</vt:lpwstr>
  </property>
  <property fmtid="{D5CDD505-2E9C-101B-9397-08002B2CF9AE}" pid="10" name="MSIP_Label_66cf8fe5-b7b7-4df7-b38d-1c61ac2f6639_ActionId">
    <vt:lpwstr>d39a1bc1-edea-415c-a131-75ea1c43a82a</vt:lpwstr>
  </property>
  <property fmtid="{D5CDD505-2E9C-101B-9397-08002B2CF9AE}" pid="11" name="MSIP_Label_66cf8fe5-b7b7-4df7-b38d-1c61ac2f6639_ContentBits">
    <vt:lpwstr>0</vt:lpwstr>
  </property>
  <property fmtid="{D5CDD505-2E9C-101B-9397-08002B2CF9AE}" pid="12" name="Classification">
    <vt:lpwstr>OFFICIAL</vt:lpwstr>
  </property>
  <property fmtid="{D5CDD505-2E9C-101B-9397-08002B2CF9AE}" pid="13" name="Visibility">
    <vt:lpwstr>NOT VISIBLE</vt:lpwstr>
  </property>
</Properties>
</file>