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7" r:id="rId1"/>
    <p:sldMasterId id="2147483660" r:id="rId2"/>
    <p:sldMasterId id="2147483648" r:id="rId3"/>
  </p:sldMasterIdLst>
  <p:notesMasterIdLst>
    <p:notesMasterId r:id="rId33"/>
  </p:notesMasterIdLst>
  <p:sldIdLst>
    <p:sldId id="256" r:id="rId4"/>
    <p:sldId id="260" r:id="rId5"/>
    <p:sldId id="264" r:id="rId6"/>
    <p:sldId id="262" r:id="rId7"/>
    <p:sldId id="259" r:id="rId8"/>
    <p:sldId id="268" r:id="rId9"/>
    <p:sldId id="257" r:id="rId10"/>
    <p:sldId id="282" r:id="rId11"/>
    <p:sldId id="283" r:id="rId12"/>
    <p:sldId id="285" r:id="rId13"/>
    <p:sldId id="284" r:id="rId14"/>
    <p:sldId id="269" r:id="rId15"/>
    <p:sldId id="1137" r:id="rId16"/>
    <p:sldId id="1129" r:id="rId17"/>
    <p:sldId id="270" r:id="rId18"/>
    <p:sldId id="271" r:id="rId19"/>
    <p:sldId id="342" r:id="rId20"/>
    <p:sldId id="1124" r:id="rId21"/>
    <p:sldId id="272" r:id="rId22"/>
    <p:sldId id="273" r:id="rId23"/>
    <p:sldId id="274" r:id="rId24"/>
    <p:sldId id="261" r:id="rId25"/>
    <p:sldId id="275" r:id="rId26"/>
    <p:sldId id="1138" r:id="rId27"/>
    <p:sldId id="1139" r:id="rId28"/>
    <p:sldId id="276" r:id="rId29"/>
    <p:sldId id="278" r:id="rId30"/>
    <p:sldId id="340" r:id="rId31"/>
    <p:sldId id="114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189FAA-4741-87E4-E699-373C219802C0}" v="66" dt="2025-10-30T17:00:05.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94" autoAdjust="0"/>
    <p:restoredTop sz="94808"/>
  </p:normalViewPr>
  <p:slideViewPr>
    <p:cSldViewPr snapToGrid="0" snapToObjects="1">
      <p:cViewPr varScale="1">
        <p:scale>
          <a:sx n="86" d="100"/>
          <a:sy n="86" d="100"/>
        </p:scale>
        <p:origin x="36" y="4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7AE2295-8E85-C125-34DD-471FC4518395}"/>
    <pc:docChg chg="delSld">
      <pc:chgData name="" userId="" providerId="" clId="Web-{77AE2295-8E85-C125-34DD-471FC4518395}" dt="2025-10-24T12:41:29.306" v="0"/>
      <pc:docMkLst>
        <pc:docMk/>
      </pc:docMkLst>
    </pc:docChg>
  </pc:docChgLst>
  <pc:docChgLst>
    <pc:chgData name="Mark Napieralla" userId="S::mark.napieralla@uwtsd.ac.uk::adf11754-427d-4f24-8c3e-391028db4a77" providerId="AD" clId="Web-{5F189FAA-4741-87E4-E699-373C219802C0}"/>
    <pc:docChg chg="addSld delSld modSld sldOrd addMainMaster modMainMaster">
      <pc:chgData name="Mark Napieralla" userId="S::mark.napieralla@uwtsd.ac.uk::adf11754-427d-4f24-8c3e-391028db4a77" providerId="AD" clId="Web-{5F189FAA-4741-87E4-E699-373C219802C0}" dt="2025-10-30T17:00:05.945" v="56" actId="20577"/>
      <pc:docMkLst>
        <pc:docMk/>
      </pc:docMkLst>
      <pc:sldChg chg="del">
        <pc:chgData name="Mark Napieralla" userId="S::mark.napieralla@uwtsd.ac.uk::adf11754-427d-4f24-8c3e-391028db4a77" providerId="AD" clId="Web-{5F189FAA-4741-87E4-E699-373C219802C0}" dt="2025-10-30T16:52:11.858" v="39"/>
        <pc:sldMkLst>
          <pc:docMk/>
          <pc:sldMk cId="3719028614" sldId="258"/>
        </pc:sldMkLst>
      </pc:sldChg>
      <pc:sldChg chg="modSp">
        <pc:chgData name="Mark Napieralla" userId="S::mark.napieralla@uwtsd.ac.uk::adf11754-427d-4f24-8c3e-391028db4a77" providerId="AD" clId="Web-{5F189FAA-4741-87E4-E699-373C219802C0}" dt="2025-10-30T16:47:43.681" v="0" actId="14100"/>
        <pc:sldMkLst>
          <pc:docMk/>
          <pc:sldMk cId="3050823032" sldId="259"/>
        </pc:sldMkLst>
        <pc:picChg chg="mod">
          <ac:chgData name="Mark Napieralla" userId="S::mark.napieralla@uwtsd.ac.uk::adf11754-427d-4f24-8c3e-391028db4a77" providerId="AD" clId="Web-{5F189FAA-4741-87E4-E699-373C219802C0}" dt="2025-10-30T16:47:43.681" v="0" actId="14100"/>
          <ac:picMkLst>
            <pc:docMk/>
            <pc:sldMk cId="3050823032" sldId="259"/>
            <ac:picMk id="1026" creationId="{2777EDBF-E8EC-5D48-B7BE-19D94699E36B}"/>
          </ac:picMkLst>
        </pc:picChg>
      </pc:sldChg>
      <pc:sldChg chg="del">
        <pc:chgData name="Mark Napieralla" userId="S::mark.napieralla@uwtsd.ac.uk::adf11754-427d-4f24-8c3e-391028db4a77" providerId="AD" clId="Web-{5F189FAA-4741-87E4-E699-373C219802C0}" dt="2025-10-30T16:52:11.858" v="40"/>
        <pc:sldMkLst>
          <pc:docMk/>
          <pc:sldMk cId="233603548" sldId="263"/>
        </pc:sldMkLst>
      </pc:sldChg>
      <pc:sldChg chg="del">
        <pc:chgData name="Mark Napieralla" userId="S::mark.napieralla@uwtsd.ac.uk::adf11754-427d-4f24-8c3e-391028db4a77" providerId="AD" clId="Web-{5F189FAA-4741-87E4-E699-373C219802C0}" dt="2025-10-30T16:51:54.514" v="37"/>
        <pc:sldMkLst>
          <pc:docMk/>
          <pc:sldMk cId="1450491885" sldId="266"/>
        </pc:sldMkLst>
      </pc:sldChg>
      <pc:sldChg chg="del">
        <pc:chgData name="Mark Napieralla" userId="S::mark.napieralla@uwtsd.ac.uk::adf11754-427d-4f24-8c3e-391028db4a77" providerId="AD" clId="Web-{5F189FAA-4741-87E4-E699-373C219802C0}" dt="2025-10-30T16:51:57.389" v="38"/>
        <pc:sldMkLst>
          <pc:docMk/>
          <pc:sldMk cId="2829089721" sldId="267"/>
        </pc:sldMkLst>
      </pc:sldChg>
      <pc:sldChg chg="modSp">
        <pc:chgData name="Mark Napieralla" userId="S::mark.napieralla@uwtsd.ac.uk::adf11754-427d-4f24-8c3e-391028db4a77" providerId="AD" clId="Web-{5F189FAA-4741-87E4-E699-373C219802C0}" dt="2025-10-30T16:49:01.792" v="20" actId="20577"/>
        <pc:sldMkLst>
          <pc:docMk/>
          <pc:sldMk cId="1091442580" sldId="268"/>
        </pc:sldMkLst>
        <pc:spChg chg="mod">
          <ac:chgData name="Mark Napieralla" userId="S::mark.napieralla@uwtsd.ac.uk::adf11754-427d-4f24-8c3e-391028db4a77" providerId="AD" clId="Web-{5F189FAA-4741-87E4-E699-373C219802C0}" dt="2025-10-30T16:49:01.792" v="20" actId="20577"/>
          <ac:spMkLst>
            <pc:docMk/>
            <pc:sldMk cId="1091442580" sldId="268"/>
            <ac:spMk id="2065" creationId="{E351C111-2CBB-15AF-2BEE-FCBB6B6CC70C}"/>
          </ac:spMkLst>
        </pc:spChg>
      </pc:sldChg>
      <pc:sldChg chg="modSp">
        <pc:chgData name="Mark Napieralla" userId="S::mark.napieralla@uwtsd.ac.uk::adf11754-427d-4f24-8c3e-391028db4a77" providerId="AD" clId="Web-{5F189FAA-4741-87E4-E699-373C219802C0}" dt="2025-10-30T17:00:05.945" v="56" actId="20577"/>
        <pc:sldMkLst>
          <pc:docMk/>
          <pc:sldMk cId="3450833856" sldId="276"/>
        </pc:sldMkLst>
        <pc:spChg chg="mod">
          <ac:chgData name="Mark Napieralla" userId="S::mark.napieralla@uwtsd.ac.uk::adf11754-427d-4f24-8c3e-391028db4a77" providerId="AD" clId="Web-{5F189FAA-4741-87E4-E699-373C219802C0}" dt="2025-10-30T17:00:05.945" v="56" actId="20577"/>
          <ac:spMkLst>
            <pc:docMk/>
            <pc:sldMk cId="3450833856" sldId="276"/>
            <ac:spMk id="3" creationId="{00000000-0000-0000-0000-000000000000}"/>
          </ac:spMkLst>
        </pc:spChg>
      </pc:sldChg>
      <pc:sldChg chg="del">
        <pc:chgData name="Mark Napieralla" userId="S::mark.napieralla@uwtsd.ac.uk::adf11754-427d-4f24-8c3e-391028db4a77" providerId="AD" clId="Web-{5F189FAA-4741-87E4-E699-373C219802C0}" dt="2025-10-30T16:51:21.763" v="35"/>
        <pc:sldMkLst>
          <pc:docMk/>
          <pc:sldMk cId="2333201889" sldId="278"/>
        </pc:sldMkLst>
      </pc:sldChg>
      <pc:sldChg chg="add">
        <pc:chgData name="Mark Napieralla" userId="S::mark.napieralla@uwtsd.ac.uk::adf11754-427d-4f24-8c3e-391028db4a77" providerId="AD" clId="Web-{5F189FAA-4741-87E4-E699-373C219802C0}" dt="2025-10-30T16:59:21.394" v="46"/>
        <pc:sldMkLst>
          <pc:docMk/>
          <pc:sldMk cId="4082771155" sldId="278"/>
        </pc:sldMkLst>
      </pc:sldChg>
      <pc:sldChg chg="del">
        <pc:chgData name="Mark Napieralla" userId="S::mark.napieralla@uwtsd.ac.uk::adf11754-427d-4f24-8c3e-391028db4a77" providerId="AD" clId="Web-{5F189FAA-4741-87E4-E699-373C219802C0}" dt="2025-10-30T16:59:31.660" v="50"/>
        <pc:sldMkLst>
          <pc:docMk/>
          <pc:sldMk cId="4082771155" sldId="280"/>
        </pc:sldMkLst>
      </pc:sldChg>
      <pc:sldChg chg="addSp modSp ord">
        <pc:chgData name="Mark Napieralla" userId="S::mark.napieralla@uwtsd.ac.uk::adf11754-427d-4f24-8c3e-391028db4a77" providerId="AD" clId="Web-{5F189FAA-4741-87E4-E699-373C219802C0}" dt="2025-10-30T16:51:02.841" v="34" actId="1076"/>
        <pc:sldMkLst>
          <pc:docMk/>
          <pc:sldMk cId="4095856942" sldId="285"/>
        </pc:sldMkLst>
        <pc:spChg chg="add mod">
          <ac:chgData name="Mark Napieralla" userId="S::mark.napieralla@uwtsd.ac.uk::adf11754-427d-4f24-8c3e-391028db4a77" providerId="AD" clId="Web-{5F189FAA-4741-87E4-E699-373C219802C0}" dt="2025-10-30T16:51:02.841" v="34" actId="1076"/>
          <ac:spMkLst>
            <pc:docMk/>
            <pc:sldMk cId="4095856942" sldId="285"/>
            <ac:spMk id="2" creationId="{8A806D28-CD3A-9008-4411-33AED748FC7A}"/>
          </ac:spMkLst>
        </pc:spChg>
        <pc:picChg chg="mod">
          <ac:chgData name="Mark Napieralla" userId="S::mark.napieralla@uwtsd.ac.uk::adf11754-427d-4f24-8c3e-391028db4a77" providerId="AD" clId="Web-{5F189FAA-4741-87E4-E699-373C219802C0}" dt="2025-10-30T16:50:48.591" v="32" actId="1076"/>
          <ac:picMkLst>
            <pc:docMk/>
            <pc:sldMk cId="4095856942" sldId="285"/>
            <ac:picMk id="2050" creationId="{EC22A32B-E691-E83B-DD08-95A0411DD0AA}"/>
          </ac:picMkLst>
        </pc:picChg>
      </pc:sldChg>
      <pc:sldChg chg="add del">
        <pc:chgData name="Mark Napieralla" userId="S::mark.napieralla@uwtsd.ac.uk::adf11754-427d-4f24-8c3e-391028db4a77" providerId="AD" clId="Web-{5F189FAA-4741-87E4-E699-373C219802C0}" dt="2025-10-30T16:59:21.675" v="47"/>
        <pc:sldMkLst>
          <pc:docMk/>
          <pc:sldMk cId="71897961" sldId="340"/>
        </pc:sldMkLst>
      </pc:sldChg>
      <pc:sldChg chg="del">
        <pc:chgData name="Mark Napieralla" userId="S::mark.napieralla@uwtsd.ac.uk::adf11754-427d-4f24-8c3e-391028db4a77" providerId="AD" clId="Web-{5F189FAA-4741-87E4-E699-373C219802C0}" dt="2025-10-30T16:59:31.660" v="49"/>
        <pc:sldMkLst>
          <pc:docMk/>
          <pc:sldMk cId="2835096875" sldId="341"/>
        </pc:sldMkLst>
      </pc:sldChg>
      <pc:sldChg chg="add">
        <pc:chgData name="Mark Napieralla" userId="S::mark.napieralla@uwtsd.ac.uk::adf11754-427d-4f24-8c3e-391028db4a77" providerId="AD" clId="Web-{5F189FAA-4741-87E4-E699-373C219802C0}" dt="2025-10-30T16:54:39.017" v="43"/>
        <pc:sldMkLst>
          <pc:docMk/>
          <pc:sldMk cId="2517010235" sldId="1124"/>
        </pc:sldMkLst>
      </pc:sldChg>
      <pc:sldChg chg="add">
        <pc:chgData name="Mark Napieralla" userId="S::mark.napieralla@uwtsd.ac.uk::adf11754-427d-4f24-8c3e-391028db4a77" providerId="AD" clId="Web-{5F189FAA-4741-87E4-E699-373C219802C0}" dt="2025-10-30T16:53:54.782" v="42"/>
        <pc:sldMkLst>
          <pc:docMk/>
          <pc:sldMk cId="2985039852" sldId="1129"/>
        </pc:sldMkLst>
      </pc:sldChg>
      <pc:sldChg chg="add">
        <pc:chgData name="Mark Napieralla" userId="S::mark.napieralla@uwtsd.ac.uk::adf11754-427d-4f24-8c3e-391028db4a77" providerId="AD" clId="Web-{5F189FAA-4741-87E4-E699-373C219802C0}" dt="2025-10-30T16:53:24.859" v="41"/>
        <pc:sldMkLst>
          <pc:docMk/>
          <pc:sldMk cId="2305111117" sldId="1137"/>
        </pc:sldMkLst>
      </pc:sldChg>
      <pc:sldChg chg="add">
        <pc:chgData name="Mark Napieralla" userId="S::mark.napieralla@uwtsd.ac.uk::adf11754-427d-4f24-8c3e-391028db4a77" providerId="AD" clId="Web-{5F189FAA-4741-87E4-E699-373C219802C0}" dt="2025-10-30T16:55:55.674" v="44"/>
        <pc:sldMkLst>
          <pc:docMk/>
          <pc:sldMk cId="1944741256" sldId="1138"/>
        </pc:sldMkLst>
      </pc:sldChg>
      <pc:sldChg chg="add">
        <pc:chgData name="Mark Napieralla" userId="S::mark.napieralla@uwtsd.ac.uk::adf11754-427d-4f24-8c3e-391028db4a77" providerId="AD" clId="Web-{5F189FAA-4741-87E4-E699-373C219802C0}" dt="2025-10-30T16:55:55.831" v="45"/>
        <pc:sldMkLst>
          <pc:docMk/>
          <pc:sldMk cId="335987702" sldId="1139"/>
        </pc:sldMkLst>
      </pc:sldChg>
      <pc:sldChg chg="add">
        <pc:chgData name="Mark Napieralla" userId="S::mark.napieralla@uwtsd.ac.uk::adf11754-427d-4f24-8c3e-391028db4a77" providerId="AD" clId="Web-{5F189FAA-4741-87E4-E699-373C219802C0}" dt="2025-10-30T16:59:21.956" v="48"/>
        <pc:sldMkLst>
          <pc:docMk/>
          <pc:sldMk cId="48387438" sldId="1140"/>
        </pc:sldMkLst>
      </pc:sldChg>
      <pc:sldMasterChg chg="add addSldLayout">
        <pc:chgData name="Mark Napieralla" userId="S::mark.napieralla@uwtsd.ac.uk::adf11754-427d-4f24-8c3e-391028db4a77" providerId="AD" clId="Web-{5F189FAA-4741-87E4-E699-373C219802C0}" dt="2025-10-30T16:59:21.394" v="46"/>
        <pc:sldMasterMkLst>
          <pc:docMk/>
          <pc:sldMasterMk cId="4235834872" sldId="2147483648"/>
        </pc:sldMasterMkLst>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24721155" sldId="2147483649"/>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731558667" sldId="2147483650"/>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3577511519" sldId="2147483651"/>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1103476037" sldId="2147483652"/>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1842984655" sldId="2147483653"/>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958916010" sldId="2147483654"/>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4172719712" sldId="2147483655"/>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616352668" sldId="2147483656"/>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4294333597" sldId="2147483657"/>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2760739397" sldId="2147483658"/>
          </pc:sldLayoutMkLst>
        </pc:sldLayoutChg>
        <pc:sldLayoutChg chg="add">
          <pc:chgData name="Mark Napieralla" userId="S::mark.napieralla@uwtsd.ac.uk::adf11754-427d-4f24-8c3e-391028db4a77" providerId="AD" clId="Web-{5F189FAA-4741-87E4-E699-373C219802C0}" dt="2025-10-30T16:59:21.394" v="46"/>
          <pc:sldLayoutMkLst>
            <pc:docMk/>
            <pc:sldMasterMk cId="4235834872" sldId="2147483648"/>
            <pc:sldLayoutMk cId="848338861" sldId="2147483659"/>
          </pc:sldLayoutMkLst>
        </pc:sldLayoutChg>
      </pc:sldMasterChg>
      <pc:sldMasterChg chg="add addSldLayout">
        <pc:chgData name="Mark Napieralla" userId="S::mark.napieralla@uwtsd.ac.uk::adf11754-427d-4f24-8c3e-391028db4a77" providerId="AD" clId="Web-{5F189FAA-4741-87E4-E699-373C219802C0}" dt="2025-10-30T16:53:24.859" v="41"/>
        <pc:sldMasterMkLst>
          <pc:docMk/>
          <pc:sldMasterMk cId="2460954070" sldId="2147483660"/>
        </pc:sldMasterMkLst>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2385387890" sldId="2147483661"/>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949138452" sldId="2147483662"/>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2591524520" sldId="2147483663"/>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1203092039" sldId="2147483664"/>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3733172339" sldId="2147483665"/>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3210312558" sldId="2147483666"/>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3146388984" sldId="2147483667"/>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3171841454" sldId="2147483668"/>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1718958274" sldId="2147483669"/>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2202905451" sldId="2147483670"/>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3479445657" sldId="2147483671"/>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2544791130" sldId="2147483705"/>
          </pc:sldLayoutMkLst>
        </pc:sldLayoutChg>
        <pc:sldLayoutChg chg="add">
          <pc:chgData name="Mark Napieralla" userId="S::mark.napieralla@uwtsd.ac.uk::adf11754-427d-4f24-8c3e-391028db4a77" providerId="AD" clId="Web-{5F189FAA-4741-87E4-E699-373C219802C0}" dt="2025-10-30T16:53:24.859" v="41"/>
          <pc:sldLayoutMkLst>
            <pc:docMk/>
            <pc:sldMasterMk cId="2460954070" sldId="2147483660"/>
            <pc:sldLayoutMk cId="3421791352" sldId="2147483706"/>
          </pc:sldLayoutMkLst>
        </pc:sldLayoutChg>
      </pc:sldMasterChg>
      <pc:sldMasterChg chg="replId modSldLayout">
        <pc:chgData name="Mark Napieralla" userId="S::mark.napieralla@uwtsd.ac.uk::adf11754-427d-4f24-8c3e-391028db4a77" providerId="AD" clId="Web-{5F189FAA-4741-87E4-E699-373C219802C0}" dt="2025-10-30T16:59:21.394" v="46"/>
        <pc:sldMasterMkLst>
          <pc:docMk/>
          <pc:sldMasterMk cId="1601870718" sldId="2147483707"/>
        </pc:sldMasterMkLst>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2666863803" sldId="2147483708"/>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4208713577" sldId="2147483709"/>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4243704052" sldId="2147483710"/>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1664699363" sldId="2147483711"/>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1552040633" sldId="2147483712"/>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4270789653" sldId="2147483713"/>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218499156" sldId="2147483714"/>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847831413" sldId="2147483715"/>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1346625595" sldId="2147483716"/>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3492765401" sldId="2147483717"/>
          </pc:sldLayoutMkLst>
        </pc:sldLayoutChg>
        <pc:sldLayoutChg chg="replId">
          <pc:chgData name="Mark Napieralla" userId="S::mark.napieralla@uwtsd.ac.uk::adf11754-427d-4f24-8c3e-391028db4a77" providerId="AD" clId="Web-{5F189FAA-4741-87E4-E699-373C219802C0}" dt="2025-10-30T16:59:21.394" v="46"/>
          <pc:sldLayoutMkLst>
            <pc:docMk/>
            <pc:sldMasterMk cId="1601870718" sldId="2147483707"/>
            <pc:sldLayoutMk cId="1450571291" sldId="2147483718"/>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0E7916-A7B3-4098-A34D-68BC0A9873E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5DFCC1-12E7-4644-A9EF-79E1D8AD4278}">
      <dgm:prSet/>
      <dgm:spPr/>
      <dgm:t>
        <a:bodyPr/>
        <a:lstStyle/>
        <a:p>
          <a:pPr>
            <a:lnSpc>
              <a:spcPct val="100000"/>
            </a:lnSpc>
            <a:defRPr cap="all"/>
          </a:pPr>
          <a:r>
            <a:rPr lang="en-US"/>
            <a:t>15 minutes </a:t>
          </a:r>
        </a:p>
      </dgm:t>
    </dgm:pt>
    <dgm:pt modelId="{9A06774F-7657-4478-A0F5-6162217C2D09}" type="parTrans" cxnId="{695F9E50-FE17-4149-B5FB-9446800F9AFC}">
      <dgm:prSet/>
      <dgm:spPr/>
      <dgm:t>
        <a:bodyPr/>
        <a:lstStyle/>
        <a:p>
          <a:endParaRPr lang="en-US"/>
        </a:p>
      </dgm:t>
    </dgm:pt>
    <dgm:pt modelId="{8BD08026-EA93-470B-B600-0D74FEDECCDC}" type="sibTrans" cxnId="{695F9E50-FE17-4149-B5FB-9446800F9AFC}">
      <dgm:prSet/>
      <dgm:spPr/>
      <dgm:t>
        <a:bodyPr/>
        <a:lstStyle/>
        <a:p>
          <a:endParaRPr lang="en-US"/>
        </a:p>
      </dgm:t>
    </dgm:pt>
    <dgm:pt modelId="{2C4E9F8F-AF2C-4971-BB10-0BC556B3D5F9}">
      <dgm:prSet/>
      <dgm:spPr/>
      <dgm:t>
        <a:bodyPr/>
        <a:lstStyle/>
        <a:p>
          <a:pPr>
            <a:lnSpc>
              <a:spcPct val="100000"/>
            </a:lnSpc>
            <a:defRPr cap="all"/>
          </a:pPr>
          <a:r>
            <a:rPr lang="en-US" dirty="0"/>
            <a:t>Consider the 7 pillars of social inclusion are in relation to growing sport participation </a:t>
          </a:r>
        </a:p>
      </dgm:t>
    </dgm:pt>
    <dgm:pt modelId="{C5EC8196-B15F-41B7-8842-B34B0625B9A2}" type="parTrans" cxnId="{0C827911-C4B9-4358-BACC-E48567754565}">
      <dgm:prSet/>
      <dgm:spPr/>
      <dgm:t>
        <a:bodyPr/>
        <a:lstStyle/>
        <a:p>
          <a:endParaRPr lang="en-US"/>
        </a:p>
      </dgm:t>
    </dgm:pt>
    <dgm:pt modelId="{9A1A5B5A-7077-4390-BEB5-4B9369E95ECB}" type="sibTrans" cxnId="{0C827911-C4B9-4358-BACC-E48567754565}">
      <dgm:prSet/>
      <dgm:spPr/>
      <dgm:t>
        <a:bodyPr/>
        <a:lstStyle/>
        <a:p>
          <a:endParaRPr lang="en-US"/>
        </a:p>
      </dgm:t>
    </dgm:pt>
    <dgm:pt modelId="{4FD3EC0F-CCCF-4AA5-972A-1D6B6F251E10}">
      <dgm:prSet/>
      <dgm:spPr/>
      <dgm:t>
        <a:bodyPr/>
        <a:lstStyle/>
        <a:p>
          <a:pPr>
            <a:lnSpc>
              <a:spcPct val="100000"/>
            </a:lnSpc>
            <a:defRPr cap="all"/>
          </a:pPr>
          <a:r>
            <a:rPr lang="en-US" dirty="0"/>
            <a:t>Think of an example of where these have been applied in your local area</a:t>
          </a:r>
        </a:p>
      </dgm:t>
    </dgm:pt>
    <dgm:pt modelId="{E6DCDA46-0D53-4D11-AFD9-6F3C7E7942AD}" type="parTrans" cxnId="{C44B95D0-C74E-47EF-A412-01616FFD10B7}">
      <dgm:prSet/>
      <dgm:spPr/>
      <dgm:t>
        <a:bodyPr/>
        <a:lstStyle/>
        <a:p>
          <a:endParaRPr lang="en-US"/>
        </a:p>
      </dgm:t>
    </dgm:pt>
    <dgm:pt modelId="{2351BFFD-854E-40F1-9EB7-09886602BFCA}" type="sibTrans" cxnId="{C44B95D0-C74E-47EF-A412-01616FFD10B7}">
      <dgm:prSet/>
      <dgm:spPr/>
      <dgm:t>
        <a:bodyPr/>
        <a:lstStyle/>
        <a:p>
          <a:endParaRPr lang="en-US"/>
        </a:p>
      </dgm:t>
    </dgm:pt>
    <dgm:pt modelId="{ED6BE891-CF25-4CA9-90F6-B1DB03CBCF1E}" type="pres">
      <dgm:prSet presAssocID="{B60E7916-A7B3-4098-A34D-68BC0A9873EA}" presName="root" presStyleCnt="0">
        <dgm:presLayoutVars>
          <dgm:dir/>
          <dgm:resizeHandles val="exact"/>
        </dgm:presLayoutVars>
      </dgm:prSet>
      <dgm:spPr/>
    </dgm:pt>
    <dgm:pt modelId="{7B5C23F0-ED0F-43B2-887B-AF67E5243BA7}" type="pres">
      <dgm:prSet presAssocID="{BF5DFCC1-12E7-4644-A9EF-79E1D8AD4278}" presName="compNode" presStyleCnt="0"/>
      <dgm:spPr/>
    </dgm:pt>
    <dgm:pt modelId="{75452973-4CC4-4399-A9C7-67CD087AB6AB}" type="pres">
      <dgm:prSet presAssocID="{BF5DFCC1-12E7-4644-A9EF-79E1D8AD4278}" presName="iconBgRect" presStyleLbl="bgShp" presStyleIdx="0" presStyleCnt="3"/>
      <dgm:spPr>
        <a:prstGeom prst="round2DiagRect">
          <a:avLst>
            <a:gd name="adj1" fmla="val 29727"/>
            <a:gd name="adj2" fmla="val 0"/>
          </a:avLst>
        </a:prstGeom>
      </dgm:spPr>
    </dgm:pt>
    <dgm:pt modelId="{33941B99-E927-4688-84EF-781D7B943EE8}" type="pres">
      <dgm:prSet presAssocID="{BF5DFCC1-12E7-4644-A9EF-79E1D8AD427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81016B1-B0B1-4499-90B1-D0EBF249DFE5}" type="pres">
      <dgm:prSet presAssocID="{BF5DFCC1-12E7-4644-A9EF-79E1D8AD4278}" presName="spaceRect" presStyleCnt="0"/>
      <dgm:spPr/>
    </dgm:pt>
    <dgm:pt modelId="{CC66EA65-D91A-4CDC-836A-6728A3FC9E1B}" type="pres">
      <dgm:prSet presAssocID="{BF5DFCC1-12E7-4644-A9EF-79E1D8AD4278}" presName="textRect" presStyleLbl="revTx" presStyleIdx="0" presStyleCnt="3">
        <dgm:presLayoutVars>
          <dgm:chMax val="1"/>
          <dgm:chPref val="1"/>
        </dgm:presLayoutVars>
      </dgm:prSet>
      <dgm:spPr/>
    </dgm:pt>
    <dgm:pt modelId="{050DD192-D2FD-4FC6-AAE9-81D0AD1F8EBA}" type="pres">
      <dgm:prSet presAssocID="{8BD08026-EA93-470B-B600-0D74FEDECCDC}" presName="sibTrans" presStyleCnt="0"/>
      <dgm:spPr/>
    </dgm:pt>
    <dgm:pt modelId="{2497034B-7E86-47A6-8E8E-96BE2A20FF42}" type="pres">
      <dgm:prSet presAssocID="{2C4E9F8F-AF2C-4971-BB10-0BC556B3D5F9}" presName="compNode" presStyleCnt="0"/>
      <dgm:spPr/>
    </dgm:pt>
    <dgm:pt modelId="{C7D417A3-CD57-4D84-82D1-386AC19BDFF5}" type="pres">
      <dgm:prSet presAssocID="{2C4E9F8F-AF2C-4971-BB10-0BC556B3D5F9}" presName="iconBgRect" presStyleLbl="bgShp" presStyleIdx="1" presStyleCnt="3"/>
      <dgm:spPr>
        <a:prstGeom prst="round2DiagRect">
          <a:avLst>
            <a:gd name="adj1" fmla="val 29727"/>
            <a:gd name="adj2" fmla="val 0"/>
          </a:avLst>
        </a:prstGeom>
      </dgm:spPr>
    </dgm:pt>
    <dgm:pt modelId="{A66771EA-FBF6-406C-A56C-63663EAC15B1}" type="pres">
      <dgm:prSet presAssocID="{2C4E9F8F-AF2C-4971-BB10-0BC556B3D5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FED5ACFD-CE5C-45BA-9730-074FE67A8AC6}" type="pres">
      <dgm:prSet presAssocID="{2C4E9F8F-AF2C-4971-BB10-0BC556B3D5F9}" presName="spaceRect" presStyleCnt="0"/>
      <dgm:spPr/>
    </dgm:pt>
    <dgm:pt modelId="{E7484D8F-D27B-4FF5-A4EF-E00635DA1103}" type="pres">
      <dgm:prSet presAssocID="{2C4E9F8F-AF2C-4971-BB10-0BC556B3D5F9}" presName="textRect" presStyleLbl="revTx" presStyleIdx="1" presStyleCnt="3">
        <dgm:presLayoutVars>
          <dgm:chMax val="1"/>
          <dgm:chPref val="1"/>
        </dgm:presLayoutVars>
      </dgm:prSet>
      <dgm:spPr/>
    </dgm:pt>
    <dgm:pt modelId="{34013BEA-1BE8-5241-858C-CB503939D265}" type="pres">
      <dgm:prSet presAssocID="{9A1A5B5A-7077-4390-BEB5-4B9369E95ECB}" presName="sibTrans" presStyleCnt="0"/>
      <dgm:spPr/>
    </dgm:pt>
    <dgm:pt modelId="{5E3599DC-17D9-4C03-B7A4-25925BC1244D}" type="pres">
      <dgm:prSet presAssocID="{4FD3EC0F-CCCF-4AA5-972A-1D6B6F251E10}" presName="compNode" presStyleCnt="0"/>
      <dgm:spPr/>
    </dgm:pt>
    <dgm:pt modelId="{D74B73D0-1167-455F-ACE6-4697D089931A}" type="pres">
      <dgm:prSet presAssocID="{4FD3EC0F-CCCF-4AA5-972A-1D6B6F251E10}" presName="iconBgRect" presStyleLbl="bgShp" presStyleIdx="2" presStyleCnt="3"/>
      <dgm:spPr>
        <a:prstGeom prst="round2DiagRect">
          <a:avLst>
            <a:gd name="adj1" fmla="val 29727"/>
            <a:gd name="adj2" fmla="val 0"/>
          </a:avLst>
        </a:prstGeom>
      </dgm:spPr>
    </dgm:pt>
    <dgm:pt modelId="{882D1B42-F08C-4643-AAC7-2A406340AFE0}" type="pres">
      <dgm:prSet presAssocID="{4FD3EC0F-CCCF-4AA5-972A-1D6B6F251E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7AAB0D95-2A4F-4906-A734-5B4EEA4D00C7}" type="pres">
      <dgm:prSet presAssocID="{4FD3EC0F-CCCF-4AA5-972A-1D6B6F251E10}" presName="spaceRect" presStyleCnt="0"/>
      <dgm:spPr/>
    </dgm:pt>
    <dgm:pt modelId="{4BD41A08-F7B9-4F22-A0CD-4E4D58A14B21}" type="pres">
      <dgm:prSet presAssocID="{4FD3EC0F-CCCF-4AA5-972A-1D6B6F251E10}" presName="textRect" presStyleLbl="revTx" presStyleIdx="2" presStyleCnt="3">
        <dgm:presLayoutVars>
          <dgm:chMax val="1"/>
          <dgm:chPref val="1"/>
        </dgm:presLayoutVars>
      </dgm:prSet>
      <dgm:spPr/>
    </dgm:pt>
  </dgm:ptLst>
  <dgm:cxnLst>
    <dgm:cxn modelId="{D5F87105-FFC0-204C-A8E9-BE45401DB8E5}" type="presOf" srcId="{2C4E9F8F-AF2C-4971-BB10-0BC556B3D5F9}" destId="{E7484D8F-D27B-4FF5-A4EF-E00635DA1103}" srcOrd="0" destOrd="0" presId="urn:microsoft.com/office/officeart/2018/5/layout/IconLeafLabelList"/>
    <dgm:cxn modelId="{0C827911-C4B9-4358-BACC-E48567754565}" srcId="{B60E7916-A7B3-4098-A34D-68BC0A9873EA}" destId="{2C4E9F8F-AF2C-4971-BB10-0BC556B3D5F9}" srcOrd="1" destOrd="0" parTransId="{C5EC8196-B15F-41B7-8842-B34B0625B9A2}" sibTransId="{9A1A5B5A-7077-4390-BEB5-4B9369E95ECB}"/>
    <dgm:cxn modelId="{12933715-52A0-4C5F-9561-830B872899E2}" type="presOf" srcId="{B60E7916-A7B3-4098-A34D-68BC0A9873EA}" destId="{ED6BE891-CF25-4CA9-90F6-B1DB03CBCF1E}" srcOrd="0" destOrd="0" presId="urn:microsoft.com/office/officeart/2018/5/layout/IconLeafLabelList"/>
    <dgm:cxn modelId="{78ACB837-F183-E745-A2A5-386F421E0A5B}" type="presOf" srcId="{BF5DFCC1-12E7-4644-A9EF-79E1D8AD4278}" destId="{CC66EA65-D91A-4CDC-836A-6728A3FC9E1B}" srcOrd="0" destOrd="0" presId="urn:microsoft.com/office/officeart/2018/5/layout/IconLeafLabelList"/>
    <dgm:cxn modelId="{695F9E50-FE17-4149-B5FB-9446800F9AFC}" srcId="{B60E7916-A7B3-4098-A34D-68BC0A9873EA}" destId="{BF5DFCC1-12E7-4644-A9EF-79E1D8AD4278}" srcOrd="0" destOrd="0" parTransId="{9A06774F-7657-4478-A0F5-6162217C2D09}" sibTransId="{8BD08026-EA93-470B-B600-0D74FEDECCDC}"/>
    <dgm:cxn modelId="{B9888373-8D1C-E545-9B50-BC3A6AC50669}" type="presOf" srcId="{4FD3EC0F-CCCF-4AA5-972A-1D6B6F251E10}" destId="{4BD41A08-F7B9-4F22-A0CD-4E4D58A14B21}" srcOrd="0" destOrd="0" presId="urn:microsoft.com/office/officeart/2018/5/layout/IconLeafLabelList"/>
    <dgm:cxn modelId="{C44B95D0-C74E-47EF-A412-01616FFD10B7}" srcId="{B60E7916-A7B3-4098-A34D-68BC0A9873EA}" destId="{4FD3EC0F-CCCF-4AA5-972A-1D6B6F251E10}" srcOrd="2" destOrd="0" parTransId="{E6DCDA46-0D53-4D11-AFD9-6F3C7E7942AD}" sibTransId="{2351BFFD-854E-40F1-9EB7-09886602BFCA}"/>
    <dgm:cxn modelId="{6AA1A17F-B19A-064A-A106-349EC16351F6}" type="presParOf" srcId="{ED6BE891-CF25-4CA9-90F6-B1DB03CBCF1E}" destId="{7B5C23F0-ED0F-43B2-887B-AF67E5243BA7}" srcOrd="0" destOrd="0" presId="urn:microsoft.com/office/officeart/2018/5/layout/IconLeafLabelList"/>
    <dgm:cxn modelId="{797C30A7-B702-0A43-A131-CE86AF31537A}" type="presParOf" srcId="{7B5C23F0-ED0F-43B2-887B-AF67E5243BA7}" destId="{75452973-4CC4-4399-A9C7-67CD087AB6AB}" srcOrd="0" destOrd="0" presId="urn:microsoft.com/office/officeart/2018/5/layout/IconLeafLabelList"/>
    <dgm:cxn modelId="{5FA88964-B46E-6444-84A2-771A7ECD95E0}" type="presParOf" srcId="{7B5C23F0-ED0F-43B2-887B-AF67E5243BA7}" destId="{33941B99-E927-4688-84EF-781D7B943EE8}" srcOrd="1" destOrd="0" presId="urn:microsoft.com/office/officeart/2018/5/layout/IconLeafLabelList"/>
    <dgm:cxn modelId="{5C19AA60-F47D-F342-9A46-E8038891658D}" type="presParOf" srcId="{7B5C23F0-ED0F-43B2-887B-AF67E5243BA7}" destId="{081016B1-B0B1-4499-90B1-D0EBF249DFE5}" srcOrd="2" destOrd="0" presId="urn:microsoft.com/office/officeart/2018/5/layout/IconLeafLabelList"/>
    <dgm:cxn modelId="{7B139466-892C-0147-91A3-7C2899529611}" type="presParOf" srcId="{7B5C23F0-ED0F-43B2-887B-AF67E5243BA7}" destId="{CC66EA65-D91A-4CDC-836A-6728A3FC9E1B}" srcOrd="3" destOrd="0" presId="urn:microsoft.com/office/officeart/2018/5/layout/IconLeafLabelList"/>
    <dgm:cxn modelId="{6FB7B60A-2665-9049-A6F8-E37ACD66289B}" type="presParOf" srcId="{ED6BE891-CF25-4CA9-90F6-B1DB03CBCF1E}" destId="{050DD192-D2FD-4FC6-AAE9-81D0AD1F8EBA}" srcOrd="1" destOrd="0" presId="urn:microsoft.com/office/officeart/2018/5/layout/IconLeafLabelList"/>
    <dgm:cxn modelId="{9FAF2AE4-06C4-D145-A315-0DE648BF4A7C}" type="presParOf" srcId="{ED6BE891-CF25-4CA9-90F6-B1DB03CBCF1E}" destId="{2497034B-7E86-47A6-8E8E-96BE2A20FF42}" srcOrd="2" destOrd="0" presId="urn:microsoft.com/office/officeart/2018/5/layout/IconLeafLabelList"/>
    <dgm:cxn modelId="{CC09272F-ED30-7E41-AAD8-A8454A286B13}" type="presParOf" srcId="{2497034B-7E86-47A6-8E8E-96BE2A20FF42}" destId="{C7D417A3-CD57-4D84-82D1-386AC19BDFF5}" srcOrd="0" destOrd="0" presId="urn:microsoft.com/office/officeart/2018/5/layout/IconLeafLabelList"/>
    <dgm:cxn modelId="{025028C3-ACE1-1947-BA3F-B256AE495010}" type="presParOf" srcId="{2497034B-7E86-47A6-8E8E-96BE2A20FF42}" destId="{A66771EA-FBF6-406C-A56C-63663EAC15B1}" srcOrd="1" destOrd="0" presId="urn:microsoft.com/office/officeart/2018/5/layout/IconLeafLabelList"/>
    <dgm:cxn modelId="{5C535005-0DBA-F64E-BCF4-9A0B464C6118}" type="presParOf" srcId="{2497034B-7E86-47A6-8E8E-96BE2A20FF42}" destId="{FED5ACFD-CE5C-45BA-9730-074FE67A8AC6}" srcOrd="2" destOrd="0" presId="urn:microsoft.com/office/officeart/2018/5/layout/IconLeafLabelList"/>
    <dgm:cxn modelId="{219CCD4B-09D3-4948-BD2B-94E5EE0AF2D1}" type="presParOf" srcId="{2497034B-7E86-47A6-8E8E-96BE2A20FF42}" destId="{E7484D8F-D27B-4FF5-A4EF-E00635DA1103}" srcOrd="3" destOrd="0" presId="urn:microsoft.com/office/officeart/2018/5/layout/IconLeafLabelList"/>
    <dgm:cxn modelId="{E5B43920-6876-0D4B-BCA4-3F059EF1D092}" type="presParOf" srcId="{ED6BE891-CF25-4CA9-90F6-B1DB03CBCF1E}" destId="{34013BEA-1BE8-5241-858C-CB503939D265}" srcOrd="3" destOrd="0" presId="urn:microsoft.com/office/officeart/2018/5/layout/IconLeafLabelList"/>
    <dgm:cxn modelId="{B03CF3CD-2557-C64F-895F-951C54E82344}" type="presParOf" srcId="{ED6BE891-CF25-4CA9-90F6-B1DB03CBCF1E}" destId="{5E3599DC-17D9-4C03-B7A4-25925BC1244D}" srcOrd="4" destOrd="0" presId="urn:microsoft.com/office/officeart/2018/5/layout/IconLeafLabelList"/>
    <dgm:cxn modelId="{7260F98D-EABD-8D4C-9498-92EE3B4B629E}" type="presParOf" srcId="{5E3599DC-17D9-4C03-B7A4-25925BC1244D}" destId="{D74B73D0-1167-455F-ACE6-4697D089931A}" srcOrd="0" destOrd="0" presId="urn:microsoft.com/office/officeart/2018/5/layout/IconLeafLabelList"/>
    <dgm:cxn modelId="{AA43A357-41E6-704D-A15C-0B85113C3983}" type="presParOf" srcId="{5E3599DC-17D9-4C03-B7A4-25925BC1244D}" destId="{882D1B42-F08C-4643-AAC7-2A406340AFE0}" srcOrd="1" destOrd="0" presId="urn:microsoft.com/office/officeart/2018/5/layout/IconLeafLabelList"/>
    <dgm:cxn modelId="{F7A40E5B-0503-E843-BCD1-0AE59B7BAC61}" type="presParOf" srcId="{5E3599DC-17D9-4C03-B7A4-25925BC1244D}" destId="{7AAB0D95-2A4F-4906-A734-5B4EEA4D00C7}" srcOrd="2" destOrd="0" presId="urn:microsoft.com/office/officeart/2018/5/layout/IconLeafLabelList"/>
    <dgm:cxn modelId="{3D127346-59E0-F245-BC91-AB7D690CC510}" type="presParOf" srcId="{5E3599DC-17D9-4C03-B7A4-25925BC1244D}" destId="{4BD41A08-F7B9-4F22-A0CD-4E4D58A14B2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F4A5F5-E80D-4A2D-B509-92E5E3C2F46B}"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9F1065F-7219-4382-AF15-151C63DD7805}">
      <dgm:prSet/>
      <dgm:spPr/>
      <dgm:t>
        <a:bodyPr/>
        <a:lstStyle/>
        <a:p>
          <a:r>
            <a:rPr lang="en-GB"/>
            <a:t>Placing a social value on Sport</a:t>
          </a:r>
          <a:endParaRPr lang="en-US"/>
        </a:p>
      </dgm:t>
    </dgm:pt>
    <dgm:pt modelId="{57B40C57-38B3-4E32-B72E-F2C4612A94A4}" type="parTrans" cxnId="{0B29686A-52B2-44C4-A1A3-E4705120111B}">
      <dgm:prSet/>
      <dgm:spPr/>
      <dgm:t>
        <a:bodyPr/>
        <a:lstStyle/>
        <a:p>
          <a:endParaRPr lang="en-US"/>
        </a:p>
      </dgm:t>
    </dgm:pt>
    <dgm:pt modelId="{5184F519-D108-404F-B83D-01EA7A68D03D}" type="sibTrans" cxnId="{0B29686A-52B2-44C4-A1A3-E4705120111B}">
      <dgm:prSet/>
      <dgm:spPr/>
      <dgm:t>
        <a:bodyPr/>
        <a:lstStyle/>
        <a:p>
          <a:endParaRPr lang="en-US"/>
        </a:p>
      </dgm:t>
    </dgm:pt>
    <dgm:pt modelId="{7251A91B-51EA-40AF-94E2-21C4634B2388}">
      <dgm:prSet/>
      <dgm:spPr/>
      <dgm:t>
        <a:bodyPr/>
        <a:lstStyle/>
        <a:p>
          <a:r>
            <a:rPr lang="en-GB"/>
            <a:t>Research commissioned by Sport England and conducted by Sheffield Hallam and Manchester Met has highlighted the Social Value of Sport</a:t>
          </a:r>
          <a:endParaRPr lang="en-US"/>
        </a:p>
      </dgm:t>
    </dgm:pt>
    <dgm:pt modelId="{4F251C0B-BC39-4FB7-86D2-E198B0C153D7}" type="parTrans" cxnId="{658E35CF-5D1B-4A4F-B9CE-BA6958F1A0FE}">
      <dgm:prSet/>
      <dgm:spPr/>
      <dgm:t>
        <a:bodyPr/>
        <a:lstStyle/>
        <a:p>
          <a:endParaRPr lang="en-US"/>
        </a:p>
      </dgm:t>
    </dgm:pt>
    <dgm:pt modelId="{F78849F3-75E3-4CDB-B976-93E4D4CC6DC3}" type="sibTrans" cxnId="{658E35CF-5D1B-4A4F-B9CE-BA6958F1A0FE}">
      <dgm:prSet/>
      <dgm:spPr/>
      <dgm:t>
        <a:bodyPr/>
        <a:lstStyle/>
        <a:p>
          <a:endParaRPr lang="en-US"/>
        </a:p>
      </dgm:t>
    </dgm:pt>
    <dgm:pt modelId="{6DD30537-EF5E-45BF-80F5-027643AD2968}" type="pres">
      <dgm:prSet presAssocID="{50F4A5F5-E80D-4A2D-B509-92E5E3C2F46B}" presName="hierChild1" presStyleCnt="0">
        <dgm:presLayoutVars>
          <dgm:chPref val="1"/>
          <dgm:dir/>
          <dgm:animOne val="branch"/>
          <dgm:animLvl val="lvl"/>
          <dgm:resizeHandles/>
        </dgm:presLayoutVars>
      </dgm:prSet>
      <dgm:spPr/>
    </dgm:pt>
    <dgm:pt modelId="{B9EDBB14-625C-4BCD-B03A-6AFA82CA6D84}" type="pres">
      <dgm:prSet presAssocID="{49F1065F-7219-4382-AF15-151C63DD7805}" presName="hierRoot1" presStyleCnt="0"/>
      <dgm:spPr/>
    </dgm:pt>
    <dgm:pt modelId="{7503C49E-0521-4F33-BF72-9DDD0E48F9D7}" type="pres">
      <dgm:prSet presAssocID="{49F1065F-7219-4382-AF15-151C63DD7805}" presName="composite" presStyleCnt="0"/>
      <dgm:spPr/>
    </dgm:pt>
    <dgm:pt modelId="{4A9264AF-F3B9-432C-A673-92FCD4D946F9}" type="pres">
      <dgm:prSet presAssocID="{49F1065F-7219-4382-AF15-151C63DD7805}" presName="background" presStyleLbl="node0" presStyleIdx="0" presStyleCnt="2"/>
      <dgm:spPr/>
    </dgm:pt>
    <dgm:pt modelId="{60CE73B6-7760-4E36-855C-179C30558549}" type="pres">
      <dgm:prSet presAssocID="{49F1065F-7219-4382-AF15-151C63DD7805}" presName="text" presStyleLbl="fgAcc0" presStyleIdx="0" presStyleCnt="2">
        <dgm:presLayoutVars>
          <dgm:chPref val="3"/>
        </dgm:presLayoutVars>
      </dgm:prSet>
      <dgm:spPr/>
    </dgm:pt>
    <dgm:pt modelId="{879DF193-6972-4E19-A4C7-8517FE1E0ECA}" type="pres">
      <dgm:prSet presAssocID="{49F1065F-7219-4382-AF15-151C63DD7805}" presName="hierChild2" presStyleCnt="0"/>
      <dgm:spPr/>
    </dgm:pt>
    <dgm:pt modelId="{8710668C-A7BA-4A5C-8502-74AB849041A4}" type="pres">
      <dgm:prSet presAssocID="{7251A91B-51EA-40AF-94E2-21C4634B2388}" presName="hierRoot1" presStyleCnt="0"/>
      <dgm:spPr/>
    </dgm:pt>
    <dgm:pt modelId="{7D7B00A2-016C-4CF4-89DD-FC72C63EDFB9}" type="pres">
      <dgm:prSet presAssocID="{7251A91B-51EA-40AF-94E2-21C4634B2388}" presName="composite" presStyleCnt="0"/>
      <dgm:spPr/>
    </dgm:pt>
    <dgm:pt modelId="{EA8C6F89-A4D2-464D-B7C4-980E80C8D5A7}" type="pres">
      <dgm:prSet presAssocID="{7251A91B-51EA-40AF-94E2-21C4634B2388}" presName="background" presStyleLbl="node0" presStyleIdx="1" presStyleCnt="2"/>
      <dgm:spPr/>
    </dgm:pt>
    <dgm:pt modelId="{F4775440-E1D3-47F1-B5D0-2E8EE57F465D}" type="pres">
      <dgm:prSet presAssocID="{7251A91B-51EA-40AF-94E2-21C4634B2388}" presName="text" presStyleLbl="fgAcc0" presStyleIdx="1" presStyleCnt="2">
        <dgm:presLayoutVars>
          <dgm:chPref val="3"/>
        </dgm:presLayoutVars>
      </dgm:prSet>
      <dgm:spPr/>
    </dgm:pt>
    <dgm:pt modelId="{CBA4677C-2B52-4B40-B64C-5C1F81748876}" type="pres">
      <dgm:prSet presAssocID="{7251A91B-51EA-40AF-94E2-21C4634B2388}" presName="hierChild2" presStyleCnt="0"/>
      <dgm:spPr/>
    </dgm:pt>
  </dgm:ptLst>
  <dgm:cxnLst>
    <dgm:cxn modelId="{0B29686A-52B2-44C4-A1A3-E4705120111B}" srcId="{50F4A5F5-E80D-4A2D-B509-92E5E3C2F46B}" destId="{49F1065F-7219-4382-AF15-151C63DD7805}" srcOrd="0" destOrd="0" parTransId="{57B40C57-38B3-4E32-B72E-F2C4612A94A4}" sibTransId="{5184F519-D108-404F-B83D-01EA7A68D03D}"/>
    <dgm:cxn modelId="{94662B52-D22D-4490-9474-81C324BBB53F}" type="presOf" srcId="{7251A91B-51EA-40AF-94E2-21C4634B2388}" destId="{F4775440-E1D3-47F1-B5D0-2E8EE57F465D}" srcOrd="0" destOrd="0" presId="urn:microsoft.com/office/officeart/2005/8/layout/hierarchy1"/>
    <dgm:cxn modelId="{B7F7E797-41C2-4F0D-B25D-0BAA08A62058}" type="presOf" srcId="{50F4A5F5-E80D-4A2D-B509-92E5E3C2F46B}" destId="{6DD30537-EF5E-45BF-80F5-027643AD2968}" srcOrd="0" destOrd="0" presId="urn:microsoft.com/office/officeart/2005/8/layout/hierarchy1"/>
    <dgm:cxn modelId="{78856199-2330-4B81-B781-488E86F4E999}" type="presOf" srcId="{49F1065F-7219-4382-AF15-151C63DD7805}" destId="{60CE73B6-7760-4E36-855C-179C30558549}" srcOrd="0" destOrd="0" presId="urn:microsoft.com/office/officeart/2005/8/layout/hierarchy1"/>
    <dgm:cxn modelId="{658E35CF-5D1B-4A4F-B9CE-BA6958F1A0FE}" srcId="{50F4A5F5-E80D-4A2D-B509-92E5E3C2F46B}" destId="{7251A91B-51EA-40AF-94E2-21C4634B2388}" srcOrd="1" destOrd="0" parTransId="{4F251C0B-BC39-4FB7-86D2-E198B0C153D7}" sibTransId="{F78849F3-75E3-4CDB-B976-93E4D4CC6DC3}"/>
    <dgm:cxn modelId="{FFCEEF07-719E-4FC9-9BAB-03BBAB8E6CAA}" type="presParOf" srcId="{6DD30537-EF5E-45BF-80F5-027643AD2968}" destId="{B9EDBB14-625C-4BCD-B03A-6AFA82CA6D84}" srcOrd="0" destOrd="0" presId="urn:microsoft.com/office/officeart/2005/8/layout/hierarchy1"/>
    <dgm:cxn modelId="{CF30A345-B1F0-4949-83CF-BBB097F08CA8}" type="presParOf" srcId="{B9EDBB14-625C-4BCD-B03A-6AFA82CA6D84}" destId="{7503C49E-0521-4F33-BF72-9DDD0E48F9D7}" srcOrd="0" destOrd="0" presId="urn:microsoft.com/office/officeart/2005/8/layout/hierarchy1"/>
    <dgm:cxn modelId="{0FA1681F-8B72-45EF-A0FE-06D4DDCDD9E8}" type="presParOf" srcId="{7503C49E-0521-4F33-BF72-9DDD0E48F9D7}" destId="{4A9264AF-F3B9-432C-A673-92FCD4D946F9}" srcOrd="0" destOrd="0" presId="urn:microsoft.com/office/officeart/2005/8/layout/hierarchy1"/>
    <dgm:cxn modelId="{4984BEDA-4770-4D19-8EF1-2EFEDCDC8093}" type="presParOf" srcId="{7503C49E-0521-4F33-BF72-9DDD0E48F9D7}" destId="{60CE73B6-7760-4E36-855C-179C30558549}" srcOrd="1" destOrd="0" presId="urn:microsoft.com/office/officeart/2005/8/layout/hierarchy1"/>
    <dgm:cxn modelId="{4A84CE74-4082-47C5-A421-4BF54448B324}" type="presParOf" srcId="{B9EDBB14-625C-4BCD-B03A-6AFA82CA6D84}" destId="{879DF193-6972-4E19-A4C7-8517FE1E0ECA}" srcOrd="1" destOrd="0" presId="urn:microsoft.com/office/officeart/2005/8/layout/hierarchy1"/>
    <dgm:cxn modelId="{283C2D95-D606-4E3E-BE4F-0A332017402C}" type="presParOf" srcId="{6DD30537-EF5E-45BF-80F5-027643AD2968}" destId="{8710668C-A7BA-4A5C-8502-74AB849041A4}" srcOrd="1" destOrd="0" presId="urn:microsoft.com/office/officeart/2005/8/layout/hierarchy1"/>
    <dgm:cxn modelId="{B7FE943B-80EA-4F9F-8783-7A0DE4ACE95E}" type="presParOf" srcId="{8710668C-A7BA-4A5C-8502-74AB849041A4}" destId="{7D7B00A2-016C-4CF4-89DD-FC72C63EDFB9}" srcOrd="0" destOrd="0" presId="urn:microsoft.com/office/officeart/2005/8/layout/hierarchy1"/>
    <dgm:cxn modelId="{00D4ACE4-EC34-404B-B271-D31C845979E5}" type="presParOf" srcId="{7D7B00A2-016C-4CF4-89DD-FC72C63EDFB9}" destId="{EA8C6F89-A4D2-464D-B7C4-980E80C8D5A7}" srcOrd="0" destOrd="0" presId="urn:microsoft.com/office/officeart/2005/8/layout/hierarchy1"/>
    <dgm:cxn modelId="{8E7B5E49-A7D0-4F65-A854-7C15C859F9A5}" type="presParOf" srcId="{7D7B00A2-016C-4CF4-89DD-FC72C63EDFB9}" destId="{F4775440-E1D3-47F1-B5D0-2E8EE57F465D}" srcOrd="1" destOrd="0" presId="urn:microsoft.com/office/officeart/2005/8/layout/hierarchy1"/>
    <dgm:cxn modelId="{6C68FF11-3527-4EA6-AAA5-A63A2496D388}" type="presParOf" srcId="{8710668C-A7BA-4A5C-8502-74AB849041A4}" destId="{CBA4677C-2B52-4B40-B64C-5C1F8174887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9CD9DF-3CCF-40CB-AFA0-C553BDD769C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F30CDCB-5AEC-4212-BC89-4F80FF3E3F4D}">
      <dgm:prSet/>
      <dgm:spPr/>
      <dgm:t>
        <a:bodyPr/>
        <a:lstStyle/>
        <a:p>
          <a:r>
            <a:rPr lang="en-GB"/>
            <a:t>Group1- Highlight the key points from the Sport England report 2024-Report in resources </a:t>
          </a:r>
          <a:endParaRPr lang="en-US"/>
        </a:p>
      </dgm:t>
    </dgm:pt>
    <dgm:pt modelId="{8704B41B-9DFF-4F7A-83FE-B088F6238A77}" type="parTrans" cxnId="{730A1034-042B-446D-B046-B9BB333348F4}">
      <dgm:prSet/>
      <dgm:spPr/>
      <dgm:t>
        <a:bodyPr/>
        <a:lstStyle/>
        <a:p>
          <a:endParaRPr lang="en-US"/>
        </a:p>
      </dgm:t>
    </dgm:pt>
    <dgm:pt modelId="{1D6898AA-7250-4654-9FCE-0F9E63DDB1D8}" type="sibTrans" cxnId="{730A1034-042B-446D-B046-B9BB333348F4}">
      <dgm:prSet/>
      <dgm:spPr/>
      <dgm:t>
        <a:bodyPr/>
        <a:lstStyle/>
        <a:p>
          <a:endParaRPr lang="en-US"/>
        </a:p>
      </dgm:t>
    </dgm:pt>
    <dgm:pt modelId="{5CEA525C-8CA7-456F-AC67-1C8BBCDDF0A5}">
      <dgm:prSet/>
      <dgm:spPr/>
      <dgm:t>
        <a:bodyPr/>
        <a:lstStyle/>
        <a:p>
          <a:r>
            <a:rPr lang="en-GB"/>
            <a:t>Group 2- Value of football to Wales- Link to press release in resources </a:t>
          </a:r>
          <a:endParaRPr lang="en-US"/>
        </a:p>
      </dgm:t>
    </dgm:pt>
    <dgm:pt modelId="{A05BE234-0F72-44E9-A480-BEEDA92C4FE5}" type="parTrans" cxnId="{4AD7DB46-28E7-411D-8F94-66880D310EE2}">
      <dgm:prSet/>
      <dgm:spPr/>
      <dgm:t>
        <a:bodyPr/>
        <a:lstStyle/>
        <a:p>
          <a:endParaRPr lang="en-US"/>
        </a:p>
      </dgm:t>
    </dgm:pt>
    <dgm:pt modelId="{08FB58D1-DE3B-4276-8999-E7CE6CD76AAD}" type="sibTrans" cxnId="{4AD7DB46-28E7-411D-8F94-66880D310EE2}">
      <dgm:prSet/>
      <dgm:spPr/>
      <dgm:t>
        <a:bodyPr/>
        <a:lstStyle/>
        <a:p>
          <a:endParaRPr lang="en-US"/>
        </a:p>
      </dgm:t>
    </dgm:pt>
    <dgm:pt modelId="{ED8E92EE-7C00-4E26-9645-31387627A150}">
      <dgm:prSet/>
      <dgm:spPr/>
      <dgm:t>
        <a:bodyPr/>
        <a:lstStyle/>
        <a:p>
          <a:r>
            <a:rPr lang="en-GB"/>
            <a:t>Group 3- Value of football to England- Report in resources </a:t>
          </a:r>
          <a:endParaRPr lang="en-US"/>
        </a:p>
      </dgm:t>
    </dgm:pt>
    <dgm:pt modelId="{912CD674-F08F-4F97-891D-DF2C19B78583}" type="parTrans" cxnId="{CAE907A4-6F9F-4A83-B7B7-078A971BC564}">
      <dgm:prSet/>
      <dgm:spPr/>
      <dgm:t>
        <a:bodyPr/>
        <a:lstStyle/>
        <a:p>
          <a:endParaRPr lang="en-US"/>
        </a:p>
      </dgm:t>
    </dgm:pt>
    <dgm:pt modelId="{2BC3067F-3CE8-4497-8D3F-02D7B6CD1611}" type="sibTrans" cxnId="{CAE907A4-6F9F-4A83-B7B7-078A971BC564}">
      <dgm:prSet/>
      <dgm:spPr/>
      <dgm:t>
        <a:bodyPr/>
        <a:lstStyle/>
        <a:p>
          <a:endParaRPr lang="en-US"/>
        </a:p>
      </dgm:t>
    </dgm:pt>
    <dgm:pt modelId="{9FA65016-A8B3-49EB-B7D7-299B254BBEED}" type="pres">
      <dgm:prSet presAssocID="{D49CD9DF-3CCF-40CB-AFA0-C553BDD769C9}" presName="linear" presStyleCnt="0">
        <dgm:presLayoutVars>
          <dgm:animLvl val="lvl"/>
          <dgm:resizeHandles val="exact"/>
        </dgm:presLayoutVars>
      </dgm:prSet>
      <dgm:spPr/>
    </dgm:pt>
    <dgm:pt modelId="{8F0D1892-B55C-4CCB-962F-2F12048A118B}" type="pres">
      <dgm:prSet presAssocID="{0F30CDCB-5AEC-4212-BC89-4F80FF3E3F4D}" presName="parentText" presStyleLbl="node1" presStyleIdx="0" presStyleCnt="3">
        <dgm:presLayoutVars>
          <dgm:chMax val="0"/>
          <dgm:bulletEnabled val="1"/>
        </dgm:presLayoutVars>
      </dgm:prSet>
      <dgm:spPr/>
    </dgm:pt>
    <dgm:pt modelId="{5D07E274-72A1-4D94-82B4-C6D61879352C}" type="pres">
      <dgm:prSet presAssocID="{1D6898AA-7250-4654-9FCE-0F9E63DDB1D8}" presName="spacer" presStyleCnt="0"/>
      <dgm:spPr/>
    </dgm:pt>
    <dgm:pt modelId="{474F4145-602C-44D5-8A0F-8135EC6280AA}" type="pres">
      <dgm:prSet presAssocID="{5CEA525C-8CA7-456F-AC67-1C8BBCDDF0A5}" presName="parentText" presStyleLbl="node1" presStyleIdx="1" presStyleCnt="3">
        <dgm:presLayoutVars>
          <dgm:chMax val="0"/>
          <dgm:bulletEnabled val="1"/>
        </dgm:presLayoutVars>
      </dgm:prSet>
      <dgm:spPr/>
    </dgm:pt>
    <dgm:pt modelId="{A52B36D6-8614-49CA-8488-B3335699DBEC}" type="pres">
      <dgm:prSet presAssocID="{08FB58D1-DE3B-4276-8999-E7CE6CD76AAD}" presName="spacer" presStyleCnt="0"/>
      <dgm:spPr/>
    </dgm:pt>
    <dgm:pt modelId="{30D0C7A0-9D84-49A2-8C17-55C439D8B6BA}" type="pres">
      <dgm:prSet presAssocID="{ED8E92EE-7C00-4E26-9645-31387627A150}" presName="parentText" presStyleLbl="node1" presStyleIdx="2" presStyleCnt="3">
        <dgm:presLayoutVars>
          <dgm:chMax val="0"/>
          <dgm:bulletEnabled val="1"/>
        </dgm:presLayoutVars>
      </dgm:prSet>
      <dgm:spPr/>
    </dgm:pt>
  </dgm:ptLst>
  <dgm:cxnLst>
    <dgm:cxn modelId="{730A1034-042B-446D-B046-B9BB333348F4}" srcId="{D49CD9DF-3CCF-40CB-AFA0-C553BDD769C9}" destId="{0F30CDCB-5AEC-4212-BC89-4F80FF3E3F4D}" srcOrd="0" destOrd="0" parTransId="{8704B41B-9DFF-4F7A-83FE-B088F6238A77}" sibTransId="{1D6898AA-7250-4654-9FCE-0F9E63DDB1D8}"/>
    <dgm:cxn modelId="{4AD7DB46-28E7-411D-8F94-66880D310EE2}" srcId="{D49CD9DF-3CCF-40CB-AFA0-C553BDD769C9}" destId="{5CEA525C-8CA7-456F-AC67-1C8BBCDDF0A5}" srcOrd="1" destOrd="0" parTransId="{A05BE234-0F72-44E9-A480-BEEDA92C4FE5}" sibTransId="{08FB58D1-DE3B-4276-8999-E7CE6CD76AAD}"/>
    <dgm:cxn modelId="{E9ADF266-0845-4963-A0D6-057C4A0C0E43}" type="presOf" srcId="{D49CD9DF-3CCF-40CB-AFA0-C553BDD769C9}" destId="{9FA65016-A8B3-49EB-B7D7-299B254BBEED}" srcOrd="0" destOrd="0" presId="urn:microsoft.com/office/officeart/2005/8/layout/vList2"/>
    <dgm:cxn modelId="{868EC270-FEF2-4229-B942-1FE08A751ACC}" type="presOf" srcId="{0F30CDCB-5AEC-4212-BC89-4F80FF3E3F4D}" destId="{8F0D1892-B55C-4CCB-962F-2F12048A118B}" srcOrd="0" destOrd="0" presId="urn:microsoft.com/office/officeart/2005/8/layout/vList2"/>
    <dgm:cxn modelId="{168E3892-A376-47D9-9505-6268D3954277}" type="presOf" srcId="{ED8E92EE-7C00-4E26-9645-31387627A150}" destId="{30D0C7A0-9D84-49A2-8C17-55C439D8B6BA}" srcOrd="0" destOrd="0" presId="urn:microsoft.com/office/officeart/2005/8/layout/vList2"/>
    <dgm:cxn modelId="{CAE907A4-6F9F-4A83-B7B7-078A971BC564}" srcId="{D49CD9DF-3CCF-40CB-AFA0-C553BDD769C9}" destId="{ED8E92EE-7C00-4E26-9645-31387627A150}" srcOrd="2" destOrd="0" parTransId="{912CD674-F08F-4F97-891D-DF2C19B78583}" sibTransId="{2BC3067F-3CE8-4497-8D3F-02D7B6CD1611}"/>
    <dgm:cxn modelId="{94E9BEE8-F049-48D5-A97C-F4E8A898D5F6}" type="presOf" srcId="{5CEA525C-8CA7-456F-AC67-1C8BBCDDF0A5}" destId="{474F4145-602C-44D5-8A0F-8135EC6280AA}" srcOrd="0" destOrd="0" presId="urn:microsoft.com/office/officeart/2005/8/layout/vList2"/>
    <dgm:cxn modelId="{78A95C72-EBE0-435C-88B0-F32E349F77B9}" type="presParOf" srcId="{9FA65016-A8B3-49EB-B7D7-299B254BBEED}" destId="{8F0D1892-B55C-4CCB-962F-2F12048A118B}" srcOrd="0" destOrd="0" presId="urn:microsoft.com/office/officeart/2005/8/layout/vList2"/>
    <dgm:cxn modelId="{64E74A35-82EA-47EE-877F-EB1E17845790}" type="presParOf" srcId="{9FA65016-A8B3-49EB-B7D7-299B254BBEED}" destId="{5D07E274-72A1-4D94-82B4-C6D61879352C}" srcOrd="1" destOrd="0" presId="urn:microsoft.com/office/officeart/2005/8/layout/vList2"/>
    <dgm:cxn modelId="{3A1A82C3-A624-4C1F-86B1-5DB224689CC2}" type="presParOf" srcId="{9FA65016-A8B3-49EB-B7D7-299B254BBEED}" destId="{474F4145-602C-44D5-8A0F-8135EC6280AA}" srcOrd="2" destOrd="0" presId="urn:microsoft.com/office/officeart/2005/8/layout/vList2"/>
    <dgm:cxn modelId="{D2178DC8-90D9-4340-9467-B04C4CD2AD60}" type="presParOf" srcId="{9FA65016-A8B3-49EB-B7D7-299B254BBEED}" destId="{A52B36D6-8614-49CA-8488-B3335699DBEC}" srcOrd="3" destOrd="0" presId="urn:microsoft.com/office/officeart/2005/8/layout/vList2"/>
    <dgm:cxn modelId="{BF8A8AA3-F07F-4E7A-BAE3-FF11C81A1E16}" type="presParOf" srcId="{9FA65016-A8B3-49EB-B7D7-299B254BBEED}" destId="{30D0C7A0-9D84-49A2-8C17-55C439D8B6B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585647E-0A71-499F-BB32-18F3C51B654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3C40CB4-DF0E-4EC6-936B-73E6F2F70A06}">
      <dgm:prSet/>
      <dgm:spPr/>
      <dgm:t>
        <a:bodyPr/>
        <a:lstStyle/>
        <a:p>
          <a:r>
            <a:rPr lang="en-US"/>
            <a:t>From recent research, three broad health outcomes are possible:</a:t>
          </a:r>
        </a:p>
      </dgm:t>
    </dgm:pt>
    <dgm:pt modelId="{68F70640-8EC9-4BE4-BF3B-1FF20AE844F3}" type="parTrans" cxnId="{F28AC390-BD1A-47D2-8F4B-BE193A116CC1}">
      <dgm:prSet/>
      <dgm:spPr/>
      <dgm:t>
        <a:bodyPr/>
        <a:lstStyle/>
        <a:p>
          <a:endParaRPr lang="en-US"/>
        </a:p>
      </dgm:t>
    </dgm:pt>
    <dgm:pt modelId="{0B3E6CED-CFE4-481D-A0B5-F8CB5F763EE7}" type="sibTrans" cxnId="{F28AC390-BD1A-47D2-8F4B-BE193A116CC1}">
      <dgm:prSet/>
      <dgm:spPr/>
      <dgm:t>
        <a:bodyPr/>
        <a:lstStyle/>
        <a:p>
          <a:endParaRPr lang="en-US"/>
        </a:p>
      </dgm:t>
    </dgm:pt>
    <dgm:pt modelId="{077F2FE0-2732-4F17-89A3-E2BE231DCEA7}">
      <dgm:prSet/>
      <dgm:spPr/>
      <dgm:t>
        <a:bodyPr/>
        <a:lstStyle/>
        <a:p>
          <a:r>
            <a:rPr lang="en-US" b="1"/>
            <a:t>Improvement of psychological well-being</a:t>
          </a:r>
          <a:r>
            <a:rPr lang="en-US"/>
            <a:t> (by enhancing mood and self-esteem, whilst reducing feelings of anger, confusion, depression and tension); </a:t>
          </a:r>
        </a:p>
      </dgm:t>
    </dgm:pt>
    <dgm:pt modelId="{A23CB46A-EBAD-4D5C-9E6B-7BC2159F8D98}" type="parTrans" cxnId="{B088CAB7-FF85-49AB-A617-183152EBB2D5}">
      <dgm:prSet/>
      <dgm:spPr/>
      <dgm:t>
        <a:bodyPr/>
        <a:lstStyle/>
        <a:p>
          <a:endParaRPr lang="en-US"/>
        </a:p>
      </dgm:t>
    </dgm:pt>
    <dgm:pt modelId="{D10925F6-4717-48BC-B674-8FBB7F92281E}" type="sibTrans" cxnId="{B088CAB7-FF85-49AB-A617-183152EBB2D5}">
      <dgm:prSet/>
      <dgm:spPr/>
      <dgm:t>
        <a:bodyPr/>
        <a:lstStyle/>
        <a:p>
          <a:endParaRPr lang="en-US"/>
        </a:p>
      </dgm:t>
    </dgm:pt>
    <dgm:pt modelId="{C1BD5226-80ED-4721-A6E1-DF3C2DA7C8D9}">
      <dgm:prSet/>
      <dgm:spPr/>
      <dgm:t>
        <a:bodyPr/>
        <a:lstStyle/>
        <a:p>
          <a:r>
            <a:rPr lang="en-US" b="1"/>
            <a:t>Generation of physical health benefits</a:t>
          </a:r>
          <a:r>
            <a:rPr lang="en-US"/>
            <a:t> (by reducing blood pressure and burning calories);</a:t>
          </a:r>
        </a:p>
      </dgm:t>
    </dgm:pt>
    <dgm:pt modelId="{EBF376A8-1785-4B02-9201-533771D3B7E3}" type="parTrans" cxnId="{2FE9462E-EF6A-42C5-AF0A-42ADD7098B4B}">
      <dgm:prSet/>
      <dgm:spPr/>
      <dgm:t>
        <a:bodyPr/>
        <a:lstStyle/>
        <a:p>
          <a:endParaRPr lang="en-US"/>
        </a:p>
      </dgm:t>
    </dgm:pt>
    <dgm:pt modelId="{C96845E9-940C-4545-8E1D-3C76C568B333}" type="sibTrans" cxnId="{2FE9462E-EF6A-42C5-AF0A-42ADD7098B4B}">
      <dgm:prSet/>
      <dgm:spPr/>
      <dgm:t>
        <a:bodyPr/>
        <a:lstStyle/>
        <a:p>
          <a:endParaRPr lang="en-US"/>
        </a:p>
      </dgm:t>
    </dgm:pt>
    <dgm:pt modelId="{006E0106-09BB-4F93-8913-992ABC349699}">
      <dgm:prSet/>
      <dgm:spPr/>
      <dgm:t>
        <a:bodyPr/>
        <a:lstStyle/>
        <a:p>
          <a:r>
            <a:rPr lang="en-US" b="1"/>
            <a:t>Facilitation of social networking and connectivity</a:t>
          </a:r>
          <a:r>
            <a:rPr lang="en-US"/>
            <a:t> (by enhancing social capital).	</a:t>
          </a:r>
        </a:p>
      </dgm:t>
    </dgm:pt>
    <dgm:pt modelId="{64CE94A8-D201-4EAC-A645-C7A9B7DA26ED}" type="parTrans" cxnId="{A2F15C34-5FC7-4766-9EB7-3D8F1CD1C74E}">
      <dgm:prSet/>
      <dgm:spPr/>
      <dgm:t>
        <a:bodyPr/>
        <a:lstStyle/>
        <a:p>
          <a:endParaRPr lang="en-US"/>
        </a:p>
      </dgm:t>
    </dgm:pt>
    <dgm:pt modelId="{B5FAEC28-5508-44A5-858D-D6D933A0CE98}" type="sibTrans" cxnId="{A2F15C34-5FC7-4766-9EB7-3D8F1CD1C74E}">
      <dgm:prSet/>
      <dgm:spPr/>
      <dgm:t>
        <a:bodyPr/>
        <a:lstStyle/>
        <a:p>
          <a:endParaRPr lang="en-US"/>
        </a:p>
      </dgm:t>
    </dgm:pt>
    <dgm:pt modelId="{79E468D9-98F0-4DA0-A9BD-F76EBE5DEFFF}" type="pres">
      <dgm:prSet presAssocID="{2585647E-0A71-499F-BB32-18F3C51B654E}" presName="vert0" presStyleCnt="0">
        <dgm:presLayoutVars>
          <dgm:dir/>
          <dgm:animOne val="branch"/>
          <dgm:animLvl val="lvl"/>
        </dgm:presLayoutVars>
      </dgm:prSet>
      <dgm:spPr/>
    </dgm:pt>
    <dgm:pt modelId="{EEF4B6D8-BAED-45FF-98B0-8981EE38602E}" type="pres">
      <dgm:prSet presAssocID="{A3C40CB4-DF0E-4EC6-936B-73E6F2F70A06}" presName="thickLine" presStyleLbl="alignNode1" presStyleIdx="0" presStyleCnt="1"/>
      <dgm:spPr/>
    </dgm:pt>
    <dgm:pt modelId="{1110B7D7-D8D7-4076-AEBD-7293D6725310}" type="pres">
      <dgm:prSet presAssocID="{A3C40CB4-DF0E-4EC6-936B-73E6F2F70A06}" presName="horz1" presStyleCnt="0"/>
      <dgm:spPr/>
    </dgm:pt>
    <dgm:pt modelId="{E55614B3-ABA6-4FD9-ABD4-0C335BE36558}" type="pres">
      <dgm:prSet presAssocID="{A3C40CB4-DF0E-4EC6-936B-73E6F2F70A06}" presName="tx1" presStyleLbl="revTx" presStyleIdx="0" presStyleCnt="4"/>
      <dgm:spPr/>
    </dgm:pt>
    <dgm:pt modelId="{94F3FBC5-0A49-4205-BD00-79A1B94484C1}" type="pres">
      <dgm:prSet presAssocID="{A3C40CB4-DF0E-4EC6-936B-73E6F2F70A06}" presName="vert1" presStyleCnt="0"/>
      <dgm:spPr/>
    </dgm:pt>
    <dgm:pt modelId="{60F98D1F-95F1-47CD-A5C9-AFEDCCFAB3FC}" type="pres">
      <dgm:prSet presAssocID="{077F2FE0-2732-4F17-89A3-E2BE231DCEA7}" presName="vertSpace2a" presStyleCnt="0"/>
      <dgm:spPr/>
    </dgm:pt>
    <dgm:pt modelId="{45B12007-54DE-43FF-ABD9-D3EAC0EFF823}" type="pres">
      <dgm:prSet presAssocID="{077F2FE0-2732-4F17-89A3-E2BE231DCEA7}" presName="horz2" presStyleCnt="0"/>
      <dgm:spPr/>
    </dgm:pt>
    <dgm:pt modelId="{FC033DD9-915D-41B7-9551-80866823638E}" type="pres">
      <dgm:prSet presAssocID="{077F2FE0-2732-4F17-89A3-E2BE231DCEA7}" presName="horzSpace2" presStyleCnt="0"/>
      <dgm:spPr/>
    </dgm:pt>
    <dgm:pt modelId="{2CA0E279-F687-44EA-9FB2-CF627AA5C229}" type="pres">
      <dgm:prSet presAssocID="{077F2FE0-2732-4F17-89A3-E2BE231DCEA7}" presName="tx2" presStyleLbl="revTx" presStyleIdx="1" presStyleCnt="4"/>
      <dgm:spPr/>
    </dgm:pt>
    <dgm:pt modelId="{46E4B920-9DCC-4DC3-95C7-2939DE330225}" type="pres">
      <dgm:prSet presAssocID="{077F2FE0-2732-4F17-89A3-E2BE231DCEA7}" presName="vert2" presStyleCnt="0"/>
      <dgm:spPr/>
    </dgm:pt>
    <dgm:pt modelId="{1F0C2A97-5E28-4496-AD4B-AD0B876A5303}" type="pres">
      <dgm:prSet presAssocID="{077F2FE0-2732-4F17-89A3-E2BE231DCEA7}" presName="thinLine2b" presStyleLbl="callout" presStyleIdx="0" presStyleCnt="3"/>
      <dgm:spPr/>
    </dgm:pt>
    <dgm:pt modelId="{F85DE524-5EDD-461E-8EB4-B1C58A9AAA5C}" type="pres">
      <dgm:prSet presAssocID="{077F2FE0-2732-4F17-89A3-E2BE231DCEA7}" presName="vertSpace2b" presStyleCnt="0"/>
      <dgm:spPr/>
    </dgm:pt>
    <dgm:pt modelId="{91E87926-9186-428C-BEB4-CC5CD683EB0D}" type="pres">
      <dgm:prSet presAssocID="{C1BD5226-80ED-4721-A6E1-DF3C2DA7C8D9}" presName="horz2" presStyleCnt="0"/>
      <dgm:spPr/>
    </dgm:pt>
    <dgm:pt modelId="{8E26DE84-4DEA-46C8-90CE-2D84F761A485}" type="pres">
      <dgm:prSet presAssocID="{C1BD5226-80ED-4721-A6E1-DF3C2DA7C8D9}" presName="horzSpace2" presStyleCnt="0"/>
      <dgm:spPr/>
    </dgm:pt>
    <dgm:pt modelId="{5A21DB4A-4BDF-4035-8806-F30D22B79A16}" type="pres">
      <dgm:prSet presAssocID="{C1BD5226-80ED-4721-A6E1-DF3C2DA7C8D9}" presName="tx2" presStyleLbl="revTx" presStyleIdx="2" presStyleCnt="4"/>
      <dgm:spPr/>
    </dgm:pt>
    <dgm:pt modelId="{C983EDF0-F15A-4B42-9768-ED26C595D7A3}" type="pres">
      <dgm:prSet presAssocID="{C1BD5226-80ED-4721-A6E1-DF3C2DA7C8D9}" presName="vert2" presStyleCnt="0"/>
      <dgm:spPr/>
    </dgm:pt>
    <dgm:pt modelId="{9E3E22FF-F472-4000-9AB7-541587708AE1}" type="pres">
      <dgm:prSet presAssocID="{C1BD5226-80ED-4721-A6E1-DF3C2DA7C8D9}" presName="thinLine2b" presStyleLbl="callout" presStyleIdx="1" presStyleCnt="3"/>
      <dgm:spPr/>
    </dgm:pt>
    <dgm:pt modelId="{304B2F70-5298-4FAF-AD7C-D2D04A8B5781}" type="pres">
      <dgm:prSet presAssocID="{C1BD5226-80ED-4721-A6E1-DF3C2DA7C8D9}" presName="vertSpace2b" presStyleCnt="0"/>
      <dgm:spPr/>
    </dgm:pt>
    <dgm:pt modelId="{1CBBAF6E-2331-404F-9DBF-F3F3FCCC8CBA}" type="pres">
      <dgm:prSet presAssocID="{006E0106-09BB-4F93-8913-992ABC349699}" presName="horz2" presStyleCnt="0"/>
      <dgm:spPr/>
    </dgm:pt>
    <dgm:pt modelId="{C0E2C8DD-C17F-4D4C-9C78-84D9A6601AE3}" type="pres">
      <dgm:prSet presAssocID="{006E0106-09BB-4F93-8913-992ABC349699}" presName="horzSpace2" presStyleCnt="0"/>
      <dgm:spPr/>
    </dgm:pt>
    <dgm:pt modelId="{BB127EFC-C1D4-4C1D-A5A6-28F0BB26476E}" type="pres">
      <dgm:prSet presAssocID="{006E0106-09BB-4F93-8913-992ABC349699}" presName="tx2" presStyleLbl="revTx" presStyleIdx="3" presStyleCnt="4"/>
      <dgm:spPr/>
    </dgm:pt>
    <dgm:pt modelId="{44CD01AF-24C0-4262-9BB7-211D75370B98}" type="pres">
      <dgm:prSet presAssocID="{006E0106-09BB-4F93-8913-992ABC349699}" presName="vert2" presStyleCnt="0"/>
      <dgm:spPr/>
    </dgm:pt>
    <dgm:pt modelId="{1E35F163-CE4D-4E54-B849-56E2ED8E0213}" type="pres">
      <dgm:prSet presAssocID="{006E0106-09BB-4F93-8913-992ABC349699}" presName="thinLine2b" presStyleLbl="callout" presStyleIdx="2" presStyleCnt="3"/>
      <dgm:spPr/>
    </dgm:pt>
    <dgm:pt modelId="{B36F2ABC-CAF6-47E2-828E-02115BFF977D}" type="pres">
      <dgm:prSet presAssocID="{006E0106-09BB-4F93-8913-992ABC349699}" presName="vertSpace2b" presStyleCnt="0"/>
      <dgm:spPr/>
    </dgm:pt>
  </dgm:ptLst>
  <dgm:cxnLst>
    <dgm:cxn modelId="{81D3FE20-0AB1-4E78-9187-C7C90AB66187}" type="presOf" srcId="{2585647E-0A71-499F-BB32-18F3C51B654E}" destId="{79E468D9-98F0-4DA0-A9BD-F76EBE5DEFFF}" srcOrd="0" destOrd="0" presId="urn:microsoft.com/office/officeart/2008/layout/LinedList"/>
    <dgm:cxn modelId="{2FE9462E-EF6A-42C5-AF0A-42ADD7098B4B}" srcId="{A3C40CB4-DF0E-4EC6-936B-73E6F2F70A06}" destId="{C1BD5226-80ED-4721-A6E1-DF3C2DA7C8D9}" srcOrd="1" destOrd="0" parTransId="{EBF376A8-1785-4B02-9201-533771D3B7E3}" sibTransId="{C96845E9-940C-4545-8E1D-3C76C568B333}"/>
    <dgm:cxn modelId="{A2F15C34-5FC7-4766-9EB7-3D8F1CD1C74E}" srcId="{A3C40CB4-DF0E-4EC6-936B-73E6F2F70A06}" destId="{006E0106-09BB-4F93-8913-992ABC349699}" srcOrd="2" destOrd="0" parTransId="{64CE94A8-D201-4EAC-A645-C7A9B7DA26ED}" sibTransId="{B5FAEC28-5508-44A5-858D-D6D933A0CE98}"/>
    <dgm:cxn modelId="{4BF9553B-8704-43ED-A511-8DE28ED96809}" type="presOf" srcId="{C1BD5226-80ED-4721-A6E1-DF3C2DA7C8D9}" destId="{5A21DB4A-4BDF-4035-8806-F30D22B79A16}" srcOrd="0" destOrd="0" presId="urn:microsoft.com/office/officeart/2008/layout/LinedList"/>
    <dgm:cxn modelId="{55486172-9932-4BE5-AFA0-CA4C54516F76}" type="presOf" srcId="{A3C40CB4-DF0E-4EC6-936B-73E6F2F70A06}" destId="{E55614B3-ABA6-4FD9-ABD4-0C335BE36558}" srcOrd="0" destOrd="0" presId="urn:microsoft.com/office/officeart/2008/layout/LinedList"/>
    <dgm:cxn modelId="{F28AC390-BD1A-47D2-8F4B-BE193A116CC1}" srcId="{2585647E-0A71-499F-BB32-18F3C51B654E}" destId="{A3C40CB4-DF0E-4EC6-936B-73E6F2F70A06}" srcOrd="0" destOrd="0" parTransId="{68F70640-8EC9-4BE4-BF3B-1FF20AE844F3}" sibTransId="{0B3E6CED-CFE4-481D-A0B5-F8CB5F763EE7}"/>
    <dgm:cxn modelId="{835065B0-00B4-4A41-BD71-6A71F9ACADB0}" type="presOf" srcId="{006E0106-09BB-4F93-8913-992ABC349699}" destId="{BB127EFC-C1D4-4C1D-A5A6-28F0BB26476E}" srcOrd="0" destOrd="0" presId="urn:microsoft.com/office/officeart/2008/layout/LinedList"/>
    <dgm:cxn modelId="{B088CAB7-FF85-49AB-A617-183152EBB2D5}" srcId="{A3C40CB4-DF0E-4EC6-936B-73E6F2F70A06}" destId="{077F2FE0-2732-4F17-89A3-E2BE231DCEA7}" srcOrd="0" destOrd="0" parTransId="{A23CB46A-EBAD-4D5C-9E6B-7BC2159F8D98}" sibTransId="{D10925F6-4717-48BC-B674-8FBB7F92281E}"/>
    <dgm:cxn modelId="{3729DECC-AA3E-4B94-B794-929577900F2A}" type="presOf" srcId="{077F2FE0-2732-4F17-89A3-E2BE231DCEA7}" destId="{2CA0E279-F687-44EA-9FB2-CF627AA5C229}" srcOrd="0" destOrd="0" presId="urn:microsoft.com/office/officeart/2008/layout/LinedList"/>
    <dgm:cxn modelId="{B9DAD7BB-A903-445C-92F6-E360EE98C518}" type="presParOf" srcId="{79E468D9-98F0-4DA0-A9BD-F76EBE5DEFFF}" destId="{EEF4B6D8-BAED-45FF-98B0-8981EE38602E}" srcOrd="0" destOrd="0" presId="urn:microsoft.com/office/officeart/2008/layout/LinedList"/>
    <dgm:cxn modelId="{AD57E88D-41B7-4D0B-A526-DB221BFC1CAB}" type="presParOf" srcId="{79E468D9-98F0-4DA0-A9BD-F76EBE5DEFFF}" destId="{1110B7D7-D8D7-4076-AEBD-7293D6725310}" srcOrd="1" destOrd="0" presId="urn:microsoft.com/office/officeart/2008/layout/LinedList"/>
    <dgm:cxn modelId="{A998B799-1D33-4282-80AC-0F3F9ABE984F}" type="presParOf" srcId="{1110B7D7-D8D7-4076-AEBD-7293D6725310}" destId="{E55614B3-ABA6-4FD9-ABD4-0C335BE36558}" srcOrd="0" destOrd="0" presId="urn:microsoft.com/office/officeart/2008/layout/LinedList"/>
    <dgm:cxn modelId="{F5815F21-1CED-43ED-94E3-E7414072CE6B}" type="presParOf" srcId="{1110B7D7-D8D7-4076-AEBD-7293D6725310}" destId="{94F3FBC5-0A49-4205-BD00-79A1B94484C1}" srcOrd="1" destOrd="0" presId="urn:microsoft.com/office/officeart/2008/layout/LinedList"/>
    <dgm:cxn modelId="{C1D61A7C-3A59-4276-ADCA-B1075A27D40F}" type="presParOf" srcId="{94F3FBC5-0A49-4205-BD00-79A1B94484C1}" destId="{60F98D1F-95F1-47CD-A5C9-AFEDCCFAB3FC}" srcOrd="0" destOrd="0" presId="urn:microsoft.com/office/officeart/2008/layout/LinedList"/>
    <dgm:cxn modelId="{28A5955D-503A-44AF-A148-EEADCD4301B9}" type="presParOf" srcId="{94F3FBC5-0A49-4205-BD00-79A1B94484C1}" destId="{45B12007-54DE-43FF-ABD9-D3EAC0EFF823}" srcOrd="1" destOrd="0" presId="urn:microsoft.com/office/officeart/2008/layout/LinedList"/>
    <dgm:cxn modelId="{F3347ACF-BED7-4CF4-AEB8-727E9150116B}" type="presParOf" srcId="{45B12007-54DE-43FF-ABD9-D3EAC0EFF823}" destId="{FC033DD9-915D-41B7-9551-80866823638E}" srcOrd="0" destOrd="0" presId="urn:microsoft.com/office/officeart/2008/layout/LinedList"/>
    <dgm:cxn modelId="{8513130F-3803-43A8-9631-A6B8885E96E6}" type="presParOf" srcId="{45B12007-54DE-43FF-ABD9-D3EAC0EFF823}" destId="{2CA0E279-F687-44EA-9FB2-CF627AA5C229}" srcOrd="1" destOrd="0" presId="urn:microsoft.com/office/officeart/2008/layout/LinedList"/>
    <dgm:cxn modelId="{B43A8877-1826-45EA-9D31-E602B68319D7}" type="presParOf" srcId="{45B12007-54DE-43FF-ABD9-D3EAC0EFF823}" destId="{46E4B920-9DCC-4DC3-95C7-2939DE330225}" srcOrd="2" destOrd="0" presId="urn:microsoft.com/office/officeart/2008/layout/LinedList"/>
    <dgm:cxn modelId="{94C7D724-DD4F-4BB9-AD41-88B7CFEE48CC}" type="presParOf" srcId="{94F3FBC5-0A49-4205-BD00-79A1B94484C1}" destId="{1F0C2A97-5E28-4496-AD4B-AD0B876A5303}" srcOrd="2" destOrd="0" presId="urn:microsoft.com/office/officeart/2008/layout/LinedList"/>
    <dgm:cxn modelId="{78835457-F064-4B9F-A503-945B191EEA80}" type="presParOf" srcId="{94F3FBC5-0A49-4205-BD00-79A1B94484C1}" destId="{F85DE524-5EDD-461E-8EB4-B1C58A9AAA5C}" srcOrd="3" destOrd="0" presId="urn:microsoft.com/office/officeart/2008/layout/LinedList"/>
    <dgm:cxn modelId="{68307902-19B5-4588-836F-5825C258074C}" type="presParOf" srcId="{94F3FBC5-0A49-4205-BD00-79A1B94484C1}" destId="{91E87926-9186-428C-BEB4-CC5CD683EB0D}" srcOrd="4" destOrd="0" presId="urn:microsoft.com/office/officeart/2008/layout/LinedList"/>
    <dgm:cxn modelId="{1C544AE3-6C27-44D0-AE2B-206C51496FBD}" type="presParOf" srcId="{91E87926-9186-428C-BEB4-CC5CD683EB0D}" destId="{8E26DE84-4DEA-46C8-90CE-2D84F761A485}" srcOrd="0" destOrd="0" presId="urn:microsoft.com/office/officeart/2008/layout/LinedList"/>
    <dgm:cxn modelId="{0AD99F22-53E9-41F4-96D2-52B12FF5BC99}" type="presParOf" srcId="{91E87926-9186-428C-BEB4-CC5CD683EB0D}" destId="{5A21DB4A-4BDF-4035-8806-F30D22B79A16}" srcOrd="1" destOrd="0" presId="urn:microsoft.com/office/officeart/2008/layout/LinedList"/>
    <dgm:cxn modelId="{7E58C7D4-E13A-4AA1-A2DC-3CA04B964DB0}" type="presParOf" srcId="{91E87926-9186-428C-BEB4-CC5CD683EB0D}" destId="{C983EDF0-F15A-4B42-9768-ED26C595D7A3}" srcOrd="2" destOrd="0" presId="urn:microsoft.com/office/officeart/2008/layout/LinedList"/>
    <dgm:cxn modelId="{0E9226F1-317B-458D-AF53-2B75A12EFD56}" type="presParOf" srcId="{94F3FBC5-0A49-4205-BD00-79A1B94484C1}" destId="{9E3E22FF-F472-4000-9AB7-541587708AE1}" srcOrd="5" destOrd="0" presId="urn:microsoft.com/office/officeart/2008/layout/LinedList"/>
    <dgm:cxn modelId="{10ABA01A-F8FE-42AB-ADEF-EDF54F57BE40}" type="presParOf" srcId="{94F3FBC5-0A49-4205-BD00-79A1B94484C1}" destId="{304B2F70-5298-4FAF-AD7C-D2D04A8B5781}" srcOrd="6" destOrd="0" presId="urn:microsoft.com/office/officeart/2008/layout/LinedList"/>
    <dgm:cxn modelId="{E65FB22A-0EF3-4E4C-9204-D94CDFC78024}" type="presParOf" srcId="{94F3FBC5-0A49-4205-BD00-79A1B94484C1}" destId="{1CBBAF6E-2331-404F-9DBF-F3F3FCCC8CBA}" srcOrd="7" destOrd="0" presId="urn:microsoft.com/office/officeart/2008/layout/LinedList"/>
    <dgm:cxn modelId="{1BE46487-E3EB-4078-A456-552EC8B9297D}" type="presParOf" srcId="{1CBBAF6E-2331-404F-9DBF-F3F3FCCC8CBA}" destId="{C0E2C8DD-C17F-4D4C-9C78-84D9A6601AE3}" srcOrd="0" destOrd="0" presId="urn:microsoft.com/office/officeart/2008/layout/LinedList"/>
    <dgm:cxn modelId="{8E174C74-BAE0-4B5E-8067-9ED9AE488CED}" type="presParOf" srcId="{1CBBAF6E-2331-404F-9DBF-F3F3FCCC8CBA}" destId="{BB127EFC-C1D4-4C1D-A5A6-28F0BB26476E}" srcOrd="1" destOrd="0" presId="urn:microsoft.com/office/officeart/2008/layout/LinedList"/>
    <dgm:cxn modelId="{9E9B38EA-FF37-485B-9F9F-FDFDA17DBA89}" type="presParOf" srcId="{1CBBAF6E-2331-404F-9DBF-F3F3FCCC8CBA}" destId="{44CD01AF-24C0-4262-9BB7-211D75370B98}" srcOrd="2" destOrd="0" presId="urn:microsoft.com/office/officeart/2008/layout/LinedList"/>
    <dgm:cxn modelId="{E2740481-CB25-45C4-81B2-C5C06A5D5BA6}" type="presParOf" srcId="{94F3FBC5-0A49-4205-BD00-79A1B94484C1}" destId="{1E35F163-CE4D-4E54-B849-56E2ED8E0213}" srcOrd="8" destOrd="0" presId="urn:microsoft.com/office/officeart/2008/layout/LinedList"/>
    <dgm:cxn modelId="{5C90322E-E936-4BB9-BE17-703B50A4D665}" type="presParOf" srcId="{94F3FBC5-0A49-4205-BD00-79A1B94484C1}" destId="{B36F2ABC-CAF6-47E2-828E-02115BFF977D}"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7EEB08-EBA8-47E0-9029-6350D3CAC2B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77F520-4A4F-4A93-8F42-24EDB619F746}">
      <dgm:prSet/>
      <dgm:spPr/>
      <dgm:t>
        <a:bodyPr/>
        <a:lstStyle/>
        <a:p>
          <a:r>
            <a:rPr lang="en-US"/>
            <a:t>Key quantitative findings emerging from the large amount of data available show that:</a:t>
          </a:r>
        </a:p>
      </dgm:t>
    </dgm:pt>
    <dgm:pt modelId="{B03CA121-00EE-429A-9826-3E93AFE3BBA5}" type="parTrans" cxnId="{C06A0EC1-8EC0-4BDB-ABE0-6D36CB2DC7DE}">
      <dgm:prSet/>
      <dgm:spPr/>
      <dgm:t>
        <a:bodyPr/>
        <a:lstStyle/>
        <a:p>
          <a:endParaRPr lang="en-US"/>
        </a:p>
      </dgm:t>
    </dgm:pt>
    <dgm:pt modelId="{2BE6D5EE-860C-4381-A7D7-2BEAD0C47F6D}" type="sibTrans" cxnId="{C06A0EC1-8EC0-4BDB-ABE0-6D36CB2DC7DE}">
      <dgm:prSet/>
      <dgm:spPr/>
      <dgm:t>
        <a:bodyPr/>
        <a:lstStyle/>
        <a:p>
          <a:endParaRPr lang="en-US"/>
        </a:p>
      </dgm:t>
    </dgm:pt>
    <dgm:pt modelId="{CD1E055F-EE4E-4BE6-9DFE-C8B9564F501B}">
      <dgm:prSet/>
      <dgm:spPr/>
      <dgm:t>
        <a:bodyPr/>
        <a:lstStyle/>
        <a:p>
          <a:r>
            <a:rPr lang="en-US"/>
            <a:t>3 out of 4 people feel less depressed, tense and angry after participating in a form of green exercise;</a:t>
          </a:r>
        </a:p>
      </dgm:t>
    </dgm:pt>
    <dgm:pt modelId="{7CC796AC-0012-44CE-8B2A-90373315FE22}" type="parTrans" cxnId="{B7F57EF7-B8D7-4732-AF8C-99A0548CE4C7}">
      <dgm:prSet/>
      <dgm:spPr/>
      <dgm:t>
        <a:bodyPr/>
        <a:lstStyle/>
        <a:p>
          <a:endParaRPr lang="en-US"/>
        </a:p>
      </dgm:t>
    </dgm:pt>
    <dgm:pt modelId="{901005EE-40E4-4C63-A7FE-A6DD93F08D18}" type="sibTrans" cxnId="{B7F57EF7-B8D7-4732-AF8C-99A0548CE4C7}">
      <dgm:prSet/>
      <dgm:spPr/>
      <dgm:t>
        <a:bodyPr/>
        <a:lstStyle/>
        <a:p>
          <a:endParaRPr lang="en-US"/>
        </a:p>
      </dgm:t>
    </dgm:pt>
    <dgm:pt modelId="{1E3FACC4-B616-4F0C-90D4-AA00C72FAA18}">
      <dgm:prSet/>
      <dgm:spPr/>
      <dgm:t>
        <a:bodyPr/>
        <a:lstStyle/>
        <a:p>
          <a:r>
            <a:rPr lang="en-US"/>
            <a:t>2 out of 3 people experience an overall improvement in their level of mood;</a:t>
          </a:r>
        </a:p>
      </dgm:t>
    </dgm:pt>
    <dgm:pt modelId="{132404B2-D56D-4C3C-AA0B-1ADC9682457C}" type="parTrans" cxnId="{3DF1EBD9-AFC8-488A-A2E8-338D09788711}">
      <dgm:prSet/>
      <dgm:spPr/>
      <dgm:t>
        <a:bodyPr/>
        <a:lstStyle/>
        <a:p>
          <a:endParaRPr lang="en-US"/>
        </a:p>
      </dgm:t>
    </dgm:pt>
    <dgm:pt modelId="{17C600B9-FD03-43DB-AED3-CE1F8219C514}" type="sibTrans" cxnId="{3DF1EBD9-AFC8-488A-A2E8-338D09788711}">
      <dgm:prSet/>
      <dgm:spPr/>
      <dgm:t>
        <a:bodyPr/>
        <a:lstStyle/>
        <a:p>
          <a:endParaRPr lang="en-US"/>
        </a:p>
      </dgm:t>
    </dgm:pt>
    <dgm:pt modelId="{436333FE-9CBC-4C52-93DD-82B6FBF19924}">
      <dgm:prSet/>
      <dgm:spPr/>
      <dgm:t>
        <a:bodyPr/>
        <a:lstStyle/>
        <a:p>
          <a:r>
            <a:rPr lang="en-US"/>
            <a:t>Almost two thirds of people report improved levels of self-esteem;</a:t>
          </a:r>
        </a:p>
      </dgm:t>
    </dgm:pt>
    <dgm:pt modelId="{159C5E98-2451-41C4-80C2-E65D81DB9F76}" type="parTrans" cxnId="{747B7BE6-F73A-4156-94CB-122D78F82713}">
      <dgm:prSet/>
      <dgm:spPr/>
      <dgm:t>
        <a:bodyPr/>
        <a:lstStyle/>
        <a:p>
          <a:endParaRPr lang="en-US"/>
        </a:p>
      </dgm:t>
    </dgm:pt>
    <dgm:pt modelId="{03AD2D29-EC49-4A5B-847B-D8CD971680E5}" type="sibTrans" cxnId="{747B7BE6-F73A-4156-94CB-122D78F82713}">
      <dgm:prSet/>
      <dgm:spPr/>
      <dgm:t>
        <a:bodyPr/>
        <a:lstStyle/>
        <a:p>
          <a:endParaRPr lang="en-US"/>
        </a:p>
      </dgm:t>
    </dgm:pt>
    <dgm:pt modelId="{7467123D-3422-4E1E-B0DE-A4F1D203E7BD}">
      <dgm:prSet/>
      <dgm:spPr/>
      <dgm:t>
        <a:bodyPr/>
        <a:lstStyle/>
        <a:p>
          <a:r>
            <a:rPr lang="en-US"/>
            <a:t>An improvement in mean self-esteem and mood levels is always reported after participation in different green exercise activities.</a:t>
          </a:r>
        </a:p>
      </dgm:t>
    </dgm:pt>
    <dgm:pt modelId="{53C89B1F-A923-4289-962F-3896799329A4}" type="parTrans" cxnId="{5AC37FAC-5C6E-450C-9459-2505F7C46C3C}">
      <dgm:prSet/>
      <dgm:spPr/>
      <dgm:t>
        <a:bodyPr/>
        <a:lstStyle/>
        <a:p>
          <a:endParaRPr lang="en-US"/>
        </a:p>
      </dgm:t>
    </dgm:pt>
    <dgm:pt modelId="{E3E8CC6F-CC39-43CD-B2ED-20DD459DD03D}" type="sibTrans" cxnId="{5AC37FAC-5C6E-450C-9459-2505F7C46C3C}">
      <dgm:prSet/>
      <dgm:spPr/>
      <dgm:t>
        <a:bodyPr/>
        <a:lstStyle/>
        <a:p>
          <a:endParaRPr lang="en-US"/>
        </a:p>
      </dgm:t>
    </dgm:pt>
    <dgm:pt modelId="{759F7E6F-9066-4FBD-A3B8-F4CFEE4E3113}" type="pres">
      <dgm:prSet presAssocID="{937EEB08-EBA8-47E0-9029-6350D3CAC2B6}" presName="vert0" presStyleCnt="0">
        <dgm:presLayoutVars>
          <dgm:dir/>
          <dgm:animOne val="branch"/>
          <dgm:animLvl val="lvl"/>
        </dgm:presLayoutVars>
      </dgm:prSet>
      <dgm:spPr/>
    </dgm:pt>
    <dgm:pt modelId="{A5F9299B-AD27-4340-A691-807ECC354A2E}" type="pres">
      <dgm:prSet presAssocID="{CF77F520-4A4F-4A93-8F42-24EDB619F746}" presName="thickLine" presStyleLbl="alignNode1" presStyleIdx="0" presStyleCnt="1"/>
      <dgm:spPr/>
    </dgm:pt>
    <dgm:pt modelId="{EA0AA6B0-56BC-4D4F-8CAB-3D6177510700}" type="pres">
      <dgm:prSet presAssocID="{CF77F520-4A4F-4A93-8F42-24EDB619F746}" presName="horz1" presStyleCnt="0"/>
      <dgm:spPr/>
    </dgm:pt>
    <dgm:pt modelId="{64399C5B-838B-4A68-BB47-DF9E32213BF5}" type="pres">
      <dgm:prSet presAssocID="{CF77F520-4A4F-4A93-8F42-24EDB619F746}" presName="tx1" presStyleLbl="revTx" presStyleIdx="0" presStyleCnt="5"/>
      <dgm:spPr/>
    </dgm:pt>
    <dgm:pt modelId="{6D742C08-5F16-40D8-9987-D314906366CD}" type="pres">
      <dgm:prSet presAssocID="{CF77F520-4A4F-4A93-8F42-24EDB619F746}" presName="vert1" presStyleCnt="0"/>
      <dgm:spPr/>
    </dgm:pt>
    <dgm:pt modelId="{782B70BA-F2D6-4C78-8F12-BB3B22BC5153}" type="pres">
      <dgm:prSet presAssocID="{CD1E055F-EE4E-4BE6-9DFE-C8B9564F501B}" presName="vertSpace2a" presStyleCnt="0"/>
      <dgm:spPr/>
    </dgm:pt>
    <dgm:pt modelId="{F1B07A57-204E-48DF-ADE3-477EBB57DA1C}" type="pres">
      <dgm:prSet presAssocID="{CD1E055F-EE4E-4BE6-9DFE-C8B9564F501B}" presName="horz2" presStyleCnt="0"/>
      <dgm:spPr/>
    </dgm:pt>
    <dgm:pt modelId="{78D86999-D686-4D0E-AA64-63F3D476AF11}" type="pres">
      <dgm:prSet presAssocID="{CD1E055F-EE4E-4BE6-9DFE-C8B9564F501B}" presName="horzSpace2" presStyleCnt="0"/>
      <dgm:spPr/>
    </dgm:pt>
    <dgm:pt modelId="{735C9093-2106-4E85-B7F8-BB6AB5547DA7}" type="pres">
      <dgm:prSet presAssocID="{CD1E055F-EE4E-4BE6-9DFE-C8B9564F501B}" presName="tx2" presStyleLbl="revTx" presStyleIdx="1" presStyleCnt="5"/>
      <dgm:spPr/>
    </dgm:pt>
    <dgm:pt modelId="{4B9B7ED7-9B5B-432F-83C9-BB2BBAEF35F0}" type="pres">
      <dgm:prSet presAssocID="{CD1E055F-EE4E-4BE6-9DFE-C8B9564F501B}" presName="vert2" presStyleCnt="0"/>
      <dgm:spPr/>
    </dgm:pt>
    <dgm:pt modelId="{8772ED81-1B58-4C7C-B9B6-913B68FC5726}" type="pres">
      <dgm:prSet presAssocID="{CD1E055F-EE4E-4BE6-9DFE-C8B9564F501B}" presName="thinLine2b" presStyleLbl="callout" presStyleIdx="0" presStyleCnt="4"/>
      <dgm:spPr/>
    </dgm:pt>
    <dgm:pt modelId="{03FE0399-7C31-4383-A1B3-D6EAF860EDAE}" type="pres">
      <dgm:prSet presAssocID="{CD1E055F-EE4E-4BE6-9DFE-C8B9564F501B}" presName="vertSpace2b" presStyleCnt="0"/>
      <dgm:spPr/>
    </dgm:pt>
    <dgm:pt modelId="{688D6894-0055-4F4D-8318-DBB30DCED5D3}" type="pres">
      <dgm:prSet presAssocID="{1E3FACC4-B616-4F0C-90D4-AA00C72FAA18}" presName="horz2" presStyleCnt="0"/>
      <dgm:spPr/>
    </dgm:pt>
    <dgm:pt modelId="{AB246826-2AFE-4AB4-AFA5-0C7902DBF0FC}" type="pres">
      <dgm:prSet presAssocID="{1E3FACC4-B616-4F0C-90D4-AA00C72FAA18}" presName="horzSpace2" presStyleCnt="0"/>
      <dgm:spPr/>
    </dgm:pt>
    <dgm:pt modelId="{DB51DA46-1643-4E2A-8325-43A1E5AF65F4}" type="pres">
      <dgm:prSet presAssocID="{1E3FACC4-B616-4F0C-90D4-AA00C72FAA18}" presName="tx2" presStyleLbl="revTx" presStyleIdx="2" presStyleCnt="5"/>
      <dgm:spPr/>
    </dgm:pt>
    <dgm:pt modelId="{21D06E02-98B1-4F48-AB33-FC4371BB13C4}" type="pres">
      <dgm:prSet presAssocID="{1E3FACC4-B616-4F0C-90D4-AA00C72FAA18}" presName="vert2" presStyleCnt="0"/>
      <dgm:spPr/>
    </dgm:pt>
    <dgm:pt modelId="{EAB1CFC1-8623-4E55-A67D-202E50E3A795}" type="pres">
      <dgm:prSet presAssocID="{1E3FACC4-B616-4F0C-90D4-AA00C72FAA18}" presName="thinLine2b" presStyleLbl="callout" presStyleIdx="1" presStyleCnt="4"/>
      <dgm:spPr/>
    </dgm:pt>
    <dgm:pt modelId="{712B1B9B-6E30-4CD3-9FC0-440BB51F987C}" type="pres">
      <dgm:prSet presAssocID="{1E3FACC4-B616-4F0C-90D4-AA00C72FAA18}" presName="vertSpace2b" presStyleCnt="0"/>
      <dgm:spPr/>
    </dgm:pt>
    <dgm:pt modelId="{00F65958-8515-42AE-8E11-95946A01BF56}" type="pres">
      <dgm:prSet presAssocID="{436333FE-9CBC-4C52-93DD-82B6FBF19924}" presName="horz2" presStyleCnt="0"/>
      <dgm:spPr/>
    </dgm:pt>
    <dgm:pt modelId="{4793E765-32B0-4CD6-8590-5A20E3134E8E}" type="pres">
      <dgm:prSet presAssocID="{436333FE-9CBC-4C52-93DD-82B6FBF19924}" presName="horzSpace2" presStyleCnt="0"/>
      <dgm:spPr/>
    </dgm:pt>
    <dgm:pt modelId="{1C2E75C3-20EA-4D8A-BF88-D03BD8B97024}" type="pres">
      <dgm:prSet presAssocID="{436333FE-9CBC-4C52-93DD-82B6FBF19924}" presName="tx2" presStyleLbl="revTx" presStyleIdx="3" presStyleCnt="5"/>
      <dgm:spPr/>
    </dgm:pt>
    <dgm:pt modelId="{6C2A3526-E572-4670-B7DF-107B20570514}" type="pres">
      <dgm:prSet presAssocID="{436333FE-9CBC-4C52-93DD-82B6FBF19924}" presName="vert2" presStyleCnt="0"/>
      <dgm:spPr/>
    </dgm:pt>
    <dgm:pt modelId="{5A6B7DC0-2A23-4415-94D8-97E275E0222E}" type="pres">
      <dgm:prSet presAssocID="{436333FE-9CBC-4C52-93DD-82B6FBF19924}" presName="thinLine2b" presStyleLbl="callout" presStyleIdx="2" presStyleCnt="4"/>
      <dgm:spPr/>
    </dgm:pt>
    <dgm:pt modelId="{5A3B5609-5879-4F60-9BED-F932BE10378B}" type="pres">
      <dgm:prSet presAssocID="{436333FE-9CBC-4C52-93DD-82B6FBF19924}" presName="vertSpace2b" presStyleCnt="0"/>
      <dgm:spPr/>
    </dgm:pt>
    <dgm:pt modelId="{D9D30F30-93E1-4B3C-9CD8-6F523E89453E}" type="pres">
      <dgm:prSet presAssocID="{7467123D-3422-4E1E-B0DE-A4F1D203E7BD}" presName="horz2" presStyleCnt="0"/>
      <dgm:spPr/>
    </dgm:pt>
    <dgm:pt modelId="{6C9D1B13-5B01-4028-A8D9-300F57B94C7B}" type="pres">
      <dgm:prSet presAssocID="{7467123D-3422-4E1E-B0DE-A4F1D203E7BD}" presName="horzSpace2" presStyleCnt="0"/>
      <dgm:spPr/>
    </dgm:pt>
    <dgm:pt modelId="{83A97F13-4069-4113-B8D0-5E65CC60ED94}" type="pres">
      <dgm:prSet presAssocID="{7467123D-3422-4E1E-B0DE-A4F1D203E7BD}" presName="tx2" presStyleLbl="revTx" presStyleIdx="4" presStyleCnt="5"/>
      <dgm:spPr/>
    </dgm:pt>
    <dgm:pt modelId="{CD31E73E-1228-451C-A2AB-352DE02CB34B}" type="pres">
      <dgm:prSet presAssocID="{7467123D-3422-4E1E-B0DE-A4F1D203E7BD}" presName="vert2" presStyleCnt="0"/>
      <dgm:spPr/>
    </dgm:pt>
    <dgm:pt modelId="{0E747E34-12E7-493D-BC33-D53FF227541F}" type="pres">
      <dgm:prSet presAssocID="{7467123D-3422-4E1E-B0DE-A4F1D203E7BD}" presName="thinLine2b" presStyleLbl="callout" presStyleIdx="3" presStyleCnt="4"/>
      <dgm:spPr/>
    </dgm:pt>
    <dgm:pt modelId="{02049132-F674-4B41-93FC-8BC2B9DEAD8A}" type="pres">
      <dgm:prSet presAssocID="{7467123D-3422-4E1E-B0DE-A4F1D203E7BD}" presName="vertSpace2b" presStyleCnt="0"/>
      <dgm:spPr/>
    </dgm:pt>
  </dgm:ptLst>
  <dgm:cxnLst>
    <dgm:cxn modelId="{33EA6701-B1AB-4526-B98B-7EF414C25AAF}" type="presOf" srcId="{937EEB08-EBA8-47E0-9029-6350D3CAC2B6}" destId="{759F7E6F-9066-4FBD-A3B8-F4CFEE4E3113}" srcOrd="0" destOrd="0" presId="urn:microsoft.com/office/officeart/2008/layout/LinedList"/>
    <dgm:cxn modelId="{C2DB5738-72BD-4D0F-AD83-9E7FBC41B904}" type="presOf" srcId="{7467123D-3422-4E1E-B0DE-A4F1D203E7BD}" destId="{83A97F13-4069-4113-B8D0-5E65CC60ED94}" srcOrd="0" destOrd="0" presId="urn:microsoft.com/office/officeart/2008/layout/LinedList"/>
    <dgm:cxn modelId="{9EC6EA5F-8718-43AC-8E44-C075DDD0DEDD}" type="presOf" srcId="{436333FE-9CBC-4C52-93DD-82B6FBF19924}" destId="{1C2E75C3-20EA-4D8A-BF88-D03BD8B97024}" srcOrd="0" destOrd="0" presId="urn:microsoft.com/office/officeart/2008/layout/LinedList"/>
    <dgm:cxn modelId="{5AC37FAC-5C6E-450C-9459-2505F7C46C3C}" srcId="{CF77F520-4A4F-4A93-8F42-24EDB619F746}" destId="{7467123D-3422-4E1E-B0DE-A4F1D203E7BD}" srcOrd="3" destOrd="0" parTransId="{53C89B1F-A923-4289-962F-3896799329A4}" sibTransId="{E3E8CC6F-CC39-43CD-B2ED-20DD459DD03D}"/>
    <dgm:cxn modelId="{C06A0EC1-8EC0-4BDB-ABE0-6D36CB2DC7DE}" srcId="{937EEB08-EBA8-47E0-9029-6350D3CAC2B6}" destId="{CF77F520-4A4F-4A93-8F42-24EDB619F746}" srcOrd="0" destOrd="0" parTransId="{B03CA121-00EE-429A-9826-3E93AFE3BBA5}" sibTransId="{2BE6D5EE-860C-4381-A7D7-2BEAD0C47F6D}"/>
    <dgm:cxn modelId="{3DF1EBD9-AFC8-488A-A2E8-338D09788711}" srcId="{CF77F520-4A4F-4A93-8F42-24EDB619F746}" destId="{1E3FACC4-B616-4F0C-90D4-AA00C72FAA18}" srcOrd="1" destOrd="0" parTransId="{132404B2-D56D-4C3C-AA0B-1ADC9682457C}" sibTransId="{17C600B9-FD03-43DB-AED3-CE1F8219C514}"/>
    <dgm:cxn modelId="{E8E9DDE1-2156-499D-BE59-E1A1DF49F7D5}" type="presOf" srcId="{CD1E055F-EE4E-4BE6-9DFE-C8B9564F501B}" destId="{735C9093-2106-4E85-B7F8-BB6AB5547DA7}" srcOrd="0" destOrd="0" presId="urn:microsoft.com/office/officeart/2008/layout/LinedList"/>
    <dgm:cxn modelId="{747B7BE6-F73A-4156-94CB-122D78F82713}" srcId="{CF77F520-4A4F-4A93-8F42-24EDB619F746}" destId="{436333FE-9CBC-4C52-93DD-82B6FBF19924}" srcOrd="2" destOrd="0" parTransId="{159C5E98-2451-41C4-80C2-E65D81DB9F76}" sibTransId="{03AD2D29-EC49-4A5B-847B-D8CD971680E5}"/>
    <dgm:cxn modelId="{3FB1D7EB-E096-4B0F-BB5D-A2965AB49B12}" type="presOf" srcId="{CF77F520-4A4F-4A93-8F42-24EDB619F746}" destId="{64399C5B-838B-4A68-BB47-DF9E32213BF5}" srcOrd="0" destOrd="0" presId="urn:microsoft.com/office/officeart/2008/layout/LinedList"/>
    <dgm:cxn modelId="{B7F57EF7-B8D7-4732-AF8C-99A0548CE4C7}" srcId="{CF77F520-4A4F-4A93-8F42-24EDB619F746}" destId="{CD1E055F-EE4E-4BE6-9DFE-C8B9564F501B}" srcOrd="0" destOrd="0" parTransId="{7CC796AC-0012-44CE-8B2A-90373315FE22}" sibTransId="{901005EE-40E4-4C63-A7FE-A6DD93F08D18}"/>
    <dgm:cxn modelId="{299AD4F9-72D5-445E-950B-73348F2BE9AE}" type="presOf" srcId="{1E3FACC4-B616-4F0C-90D4-AA00C72FAA18}" destId="{DB51DA46-1643-4E2A-8325-43A1E5AF65F4}" srcOrd="0" destOrd="0" presId="urn:microsoft.com/office/officeart/2008/layout/LinedList"/>
    <dgm:cxn modelId="{7C2D91C3-DF93-4C56-A56D-F849BB956733}" type="presParOf" srcId="{759F7E6F-9066-4FBD-A3B8-F4CFEE4E3113}" destId="{A5F9299B-AD27-4340-A691-807ECC354A2E}" srcOrd="0" destOrd="0" presId="urn:microsoft.com/office/officeart/2008/layout/LinedList"/>
    <dgm:cxn modelId="{49C41EA8-B1D7-4D7B-849F-66806B90A7A3}" type="presParOf" srcId="{759F7E6F-9066-4FBD-A3B8-F4CFEE4E3113}" destId="{EA0AA6B0-56BC-4D4F-8CAB-3D6177510700}" srcOrd="1" destOrd="0" presId="urn:microsoft.com/office/officeart/2008/layout/LinedList"/>
    <dgm:cxn modelId="{08DD1AE1-72A5-4510-A1F9-4CCE6F44B273}" type="presParOf" srcId="{EA0AA6B0-56BC-4D4F-8CAB-3D6177510700}" destId="{64399C5B-838B-4A68-BB47-DF9E32213BF5}" srcOrd="0" destOrd="0" presId="urn:microsoft.com/office/officeart/2008/layout/LinedList"/>
    <dgm:cxn modelId="{83DDEC89-643C-49EA-85EF-4BD77DE79C6F}" type="presParOf" srcId="{EA0AA6B0-56BC-4D4F-8CAB-3D6177510700}" destId="{6D742C08-5F16-40D8-9987-D314906366CD}" srcOrd="1" destOrd="0" presId="urn:microsoft.com/office/officeart/2008/layout/LinedList"/>
    <dgm:cxn modelId="{406B548B-3D2A-47A7-BE93-78BA08A7BAE0}" type="presParOf" srcId="{6D742C08-5F16-40D8-9987-D314906366CD}" destId="{782B70BA-F2D6-4C78-8F12-BB3B22BC5153}" srcOrd="0" destOrd="0" presId="urn:microsoft.com/office/officeart/2008/layout/LinedList"/>
    <dgm:cxn modelId="{24CCF08B-6959-4994-9062-FE313AF7E735}" type="presParOf" srcId="{6D742C08-5F16-40D8-9987-D314906366CD}" destId="{F1B07A57-204E-48DF-ADE3-477EBB57DA1C}" srcOrd="1" destOrd="0" presId="urn:microsoft.com/office/officeart/2008/layout/LinedList"/>
    <dgm:cxn modelId="{2F9943F8-0188-41F2-B35A-486DFDB9448B}" type="presParOf" srcId="{F1B07A57-204E-48DF-ADE3-477EBB57DA1C}" destId="{78D86999-D686-4D0E-AA64-63F3D476AF11}" srcOrd="0" destOrd="0" presId="urn:microsoft.com/office/officeart/2008/layout/LinedList"/>
    <dgm:cxn modelId="{616574FD-573E-4568-9428-5E911F552732}" type="presParOf" srcId="{F1B07A57-204E-48DF-ADE3-477EBB57DA1C}" destId="{735C9093-2106-4E85-B7F8-BB6AB5547DA7}" srcOrd="1" destOrd="0" presId="urn:microsoft.com/office/officeart/2008/layout/LinedList"/>
    <dgm:cxn modelId="{07CA520E-8C4C-434A-944A-E12929254F9C}" type="presParOf" srcId="{F1B07A57-204E-48DF-ADE3-477EBB57DA1C}" destId="{4B9B7ED7-9B5B-432F-83C9-BB2BBAEF35F0}" srcOrd="2" destOrd="0" presId="urn:microsoft.com/office/officeart/2008/layout/LinedList"/>
    <dgm:cxn modelId="{4F20B9F4-3619-4C02-A11B-7263832494C1}" type="presParOf" srcId="{6D742C08-5F16-40D8-9987-D314906366CD}" destId="{8772ED81-1B58-4C7C-B9B6-913B68FC5726}" srcOrd="2" destOrd="0" presId="urn:microsoft.com/office/officeart/2008/layout/LinedList"/>
    <dgm:cxn modelId="{DB0F876A-E1E8-46E1-8383-FFD56DCF7D13}" type="presParOf" srcId="{6D742C08-5F16-40D8-9987-D314906366CD}" destId="{03FE0399-7C31-4383-A1B3-D6EAF860EDAE}" srcOrd="3" destOrd="0" presId="urn:microsoft.com/office/officeart/2008/layout/LinedList"/>
    <dgm:cxn modelId="{4A2AAB08-E167-450D-AE47-8C62A1049AD0}" type="presParOf" srcId="{6D742C08-5F16-40D8-9987-D314906366CD}" destId="{688D6894-0055-4F4D-8318-DBB30DCED5D3}" srcOrd="4" destOrd="0" presId="urn:microsoft.com/office/officeart/2008/layout/LinedList"/>
    <dgm:cxn modelId="{F5864E6E-B59B-4A3B-9E2C-DBDEDFDCEA8D}" type="presParOf" srcId="{688D6894-0055-4F4D-8318-DBB30DCED5D3}" destId="{AB246826-2AFE-4AB4-AFA5-0C7902DBF0FC}" srcOrd="0" destOrd="0" presId="urn:microsoft.com/office/officeart/2008/layout/LinedList"/>
    <dgm:cxn modelId="{8E7301C3-E263-4851-A109-3AB9C8DD94DB}" type="presParOf" srcId="{688D6894-0055-4F4D-8318-DBB30DCED5D3}" destId="{DB51DA46-1643-4E2A-8325-43A1E5AF65F4}" srcOrd="1" destOrd="0" presId="urn:microsoft.com/office/officeart/2008/layout/LinedList"/>
    <dgm:cxn modelId="{7E81881E-EE2A-4E33-8745-E9451949804A}" type="presParOf" srcId="{688D6894-0055-4F4D-8318-DBB30DCED5D3}" destId="{21D06E02-98B1-4F48-AB33-FC4371BB13C4}" srcOrd="2" destOrd="0" presId="urn:microsoft.com/office/officeart/2008/layout/LinedList"/>
    <dgm:cxn modelId="{579B4231-9EC8-4780-9E3E-3C10FD384CDB}" type="presParOf" srcId="{6D742C08-5F16-40D8-9987-D314906366CD}" destId="{EAB1CFC1-8623-4E55-A67D-202E50E3A795}" srcOrd="5" destOrd="0" presId="urn:microsoft.com/office/officeart/2008/layout/LinedList"/>
    <dgm:cxn modelId="{4C418FF9-8EAF-440A-9F7E-32CFC558A353}" type="presParOf" srcId="{6D742C08-5F16-40D8-9987-D314906366CD}" destId="{712B1B9B-6E30-4CD3-9FC0-440BB51F987C}" srcOrd="6" destOrd="0" presId="urn:microsoft.com/office/officeart/2008/layout/LinedList"/>
    <dgm:cxn modelId="{D42DC9C7-A487-4145-B376-0198D0D18C72}" type="presParOf" srcId="{6D742C08-5F16-40D8-9987-D314906366CD}" destId="{00F65958-8515-42AE-8E11-95946A01BF56}" srcOrd="7" destOrd="0" presId="urn:microsoft.com/office/officeart/2008/layout/LinedList"/>
    <dgm:cxn modelId="{11EDE0F6-3FB9-48D2-A655-15A96CBF7517}" type="presParOf" srcId="{00F65958-8515-42AE-8E11-95946A01BF56}" destId="{4793E765-32B0-4CD6-8590-5A20E3134E8E}" srcOrd="0" destOrd="0" presId="urn:microsoft.com/office/officeart/2008/layout/LinedList"/>
    <dgm:cxn modelId="{BDB7DAE1-A76D-46EF-A1DF-1E6EB1401638}" type="presParOf" srcId="{00F65958-8515-42AE-8E11-95946A01BF56}" destId="{1C2E75C3-20EA-4D8A-BF88-D03BD8B97024}" srcOrd="1" destOrd="0" presId="urn:microsoft.com/office/officeart/2008/layout/LinedList"/>
    <dgm:cxn modelId="{3ADC5886-05B9-40B2-BC70-2453CECCE705}" type="presParOf" srcId="{00F65958-8515-42AE-8E11-95946A01BF56}" destId="{6C2A3526-E572-4670-B7DF-107B20570514}" srcOrd="2" destOrd="0" presId="urn:microsoft.com/office/officeart/2008/layout/LinedList"/>
    <dgm:cxn modelId="{F814A9BA-8B24-4832-81A2-0E9D680F12EF}" type="presParOf" srcId="{6D742C08-5F16-40D8-9987-D314906366CD}" destId="{5A6B7DC0-2A23-4415-94D8-97E275E0222E}" srcOrd="8" destOrd="0" presId="urn:microsoft.com/office/officeart/2008/layout/LinedList"/>
    <dgm:cxn modelId="{397985DA-EB77-4D1B-9546-8A51713B9F16}" type="presParOf" srcId="{6D742C08-5F16-40D8-9987-D314906366CD}" destId="{5A3B5609-5879-4F60-9BED-F932BE10378B}" srcOrd="9" destOrd="0" presId="urn:microsoft.com/office/officeart/2008/layout/LinedList"/>
    <dgm:cxn modelId="{720BB1C1-DC46-4F69-AEF4-6A95B520374C}" type="presParOf" srcId="{6D742C08-5F16-40D8-9987-D314906366CD}" destId="{D9D30F30-93E1-4B3C-9CD8-6F523E89453E}" srcOrd="10" destOrd="0" presId="urn:microsoft.com/office/officeart/2008/layout/LinedList"/>
    <dgm:cxn modelId="{B8BA9532-AE78-4BCF-B626-4F135195E170}" type="presParOf" srcId="{D9D30F30-93E1-4B3C-9CD8-6F523E89453E}" destId="{6C9D1B13-5B01-4028-A8D9-300F57B94C7B}" srcOrd="0" destOrd="0" presId="urn:microsoft.com/office/officeart/2008/layout/LinedList"/>
    <dgm:cxn modelId="{40295170-7AC5-4945-8916-870929C2AC36}" type="presParOf" srcId="{D9D30F30-93E1-4B3C-9CD8-6F523E89453E}" destId="{83A97F13-4069-4113-B8D0-5E65CC60ED94}" srcOrd="1" destOrd="0" presId="urn:microsoft.com/office/officeart/2008/layout/LinedList"/>
    <dgm:cxn modelId="{347D84AA-9FDD-4796-9B19-810797236D64}" type="presParOf" srcId="{D9D30F30-93E1-4B3C-9CD8-6F523E89453E}" destId="{CD31E73E-1228-451C-A2AB-352DE02CB34B}" srcOrd="2" destOrd="0" presId="urn:microsoft.com/office/officeart/2008/layout/LinedList"/>
    <dgm:cxn modelId="{EC249C77-3433-41D6-B909-2472783A6F03}" type="presParOf" srcId="{6D742C08-5F16-40D8-9987-D314906366CD}" destId="{0E747E34-12E7-493D-BC33-D53FF227541F}" srcOrd="11" destOrd="0" presId="urn:microsoft.com/office/officeart/2008/layout/LinedList"/>
    <dgm:cxn modelId="{92F826E7-F0BB-462E-8B53-2EA6B4C0EE8B}" type="presParOf" srcId="{6D742C08-5F16-40D8-9987-D314906366CD}" destId="{02049132-F674-4B41-93FC-8BC2B9DEAD8A}"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52973-4CC4-4399-A9C7-67CD087AB6AB}">
      <dsp:nvSpPr>
        <dsp:cNvPr id="0" name=""/>
        <dsp:cNvSpPr/>
      </dsp:nvSpPr>
      <dsp:spPr>
        <a:xfrm>
          <a:off x="679050" y="578168"/>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41B99-E927-4688-84EF-781D7B943EE8}">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6EA65-D91A-4CDC-836A-6728A3FC9E1B}">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15 minutes </a:t>
          </a:r>
        </a:p>
      </dsp:txBody>
      <dsp:txXfrm>
        <a:off x="75768" y="3053169"/>
        <a:ext cx="3093750" cy="720000"/>
      </dsp:txXfrm>
    </dsp:sp>
    <dsp:sp modelId="{C7D417A3-CD57-4D84-82D1-386AC19BDFF5}">
      <dsp:nvSpPr>
        <dsp:cNvPr id="0" name=""/>
        <dsp:cNvSpPr/>
      </dsp:nvSpPr>
      <dsp:spPr>
        <a:xfrm>
          <a:off x="4314206" y="578168"/>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771EA-FBF6-406C-A56C-63663EAC15B1}">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484D8F-D27B-4FF5-A4EF-E00635DA1103}">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Consider the 7 pillars of social inclusion are in relation to growing sport participation </a:t>
          </a:r>
        </a:p>
      </dsp:txBody>
      <dsp:txXfrm>
        <a:off x="3710925" y="3053169"/>
        <a:ext cx="3093750" cy="720000"/>
      </dsp:txXfrm>
    </dsp:sp>
    <dsp:sp modelId="{D74B73D0-1167-455F-ACE6-4697D089931A}">
      <dsp:nvSpPr>
        <dsp:cNvPr id="0" name=""/>
        <dsp:cNvSpPr/>
      </dsp:nvSpPr>
      <dsp:spPr>
        <a:xfrm>
          <a:off x="7949362" y="578168"/>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2D1B42-F08C-4643-AAC7-2A406340AFE0}">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D41A08-F7B9-4F22-A0CD-4E4D58A14B21}">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Think of an example of where these have been applied in your local area</a:t>
          </a:r>
        </a:p>
      </dsp:txBody>
      <dsp:txXfrm>
        <a:off x="7346081" y="3053169"/>
        <a:ext cx="309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264AF-F3B9-432C-A673-92FCD4D946F9}">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CE73B6-7760-4E36-855C-179C3055854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Placing a social value on Sport</a:t>
          </a:r>
          <a:endParaRPr lang="en-US" sz="2800" kern="1200"/>
        </a:p>
      </dsp:txBody>
      <dsp:txXfrm>
        <a:off x="696297" y="538547"/>
        <a:ext cx="4171627" cy="2590157"/>
      </dsp:txXfrm>
    </dsp:sp>
    <dsp:sp modelId="{EA8C6F89-A4D2-464D-B7C4-980E80C8D5A7}">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775440-E1D3-47F1-B5D0-2E8EE57F465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Research commissioned by Sport England and conducted by Sheffield Hallam and Manchester Met has highlighted the Social Value of Sport</a:t>
          </a:r>
          <a:endParaRPr lang="en-US" sz="2800" kern="1200"/>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D1892-B55C-4CCB-962F-2F12048A118B}">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Group1- Highlight the key points from the Sport England report 2024-Report in resources </a:t>
          </a:r>
          <a:endParaRPr lang="en-US" sz="3100" kern="1200"/>
        </a:p>
      </dsp:txBody>
      <dsp:txXfrm>
        <a:off x="83216" y="163860"/>
        <a:ext cx="6500401" cy="1538258"/>
      </dsp:txXfrm>
    </dsp:sp>
    <dsp:sp modelId="{474F4145-602C-44D5-8A0F-8135EC6280AA}">
      <dsp:nvSpPr>
        <dsp:cNvPr id="0" name=""/>
        <dsp:cNvSpPr/>
      </dsp:nvSpPr>
      <dsp:spPr>
        <a:xfrm>
          <a:off x="0" y="1874614"/>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 2- Value of football to Wales- Link to press release in resources </a:t>
          </a:r>
          <a:endParaRPr lang="en-US" sz="3100" kern="1200"/>
        </a:p>
      </dsp:txBody>
      <dsp:txXfrm>
        <a:off x="83216" y="1957830"/>
        <a:ext cx="6500401" cy="1538258"/>
      </dsp:txXfrm>
    </dsp:sp>
    <dsp:sp modelId="{30D0C7A0-9D84-49A2-8C17-55C439D8B6BA}">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Group 3- Value of football to England- Report in resources </a:t>
          </a:r>
          <a:endParaRPr lang="en-US" sz="3100" kern="1200"/>
        </a:p>
      </dsp:txBody>
      <dsp:txXfrm>
        <a:off x="83216" y="3751801"/>
        <a:ext cx="6500401" cy="153825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F4B6D8-BAED-45FF-98B0-8981EE38602E}">
      <dsp:nvSpPr>
        <dsp:cNvPr id="0" name=""/>
        <dsp:cNvSpPr/>
      </dsp:nvSpPr>
      <dsp:spPr>
        <a:xfrm>
          <a:off x="0" y="0"/>
          <a:ext cx="829082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5614B3-ABA6-4FD9-ABD4-0C335BE36558}">
      <dsp:nvSpPr>
        <dsp:cNvPr id="0" name=""/>
        <dsp:cNvSpPr/>
      </dsp:nvSpPr>
      <dsp:spPr>
        <a:xfrm>
          <a:off x="0" y="0"/>
          <a:ext cx="1658164" cy="5970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From recent research, three broad health outcomes are possible:</a:t>
          </a:r>
        </a:p>
      </dsp:txBody>
      <dsp:txXfrm>
        <a:off x="0" y="0"/>
        <a:ext cx="1658164" cy="5970866"/>
      </dsp:txXfrm>
    </dsp:sp>
    <dsp:sp modelId="{2CA0E279-F687-44EA-9FB2-CF627AA5C229}">
      <dsp:nvSpPr>
        <dsp:cNvPr id="0" name=""/>
        <dsp:cNvSpPr/>
      </dsp:nvSpPr>
      <dsp:spPr>
        <a:xfrm>
          <a:off x="1782526" y="93294"/>
          <a:ext cx="6508293" cy="186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Improvement of psychological well-being</a:t>
          </a:r>
          <a:r>
            <a:rPr lang="en-US" sz="2900" kern="1200"/>
            <a:t> (by enhancing mood and self-esteem, whilst reducing feelings of anger, confusion, depression and tension); </a:t>
          </a:r>
        </a:p>
      </dsp:txBody>
      <dsp:txXfrm>
        <a:off x="1782526" y="93294"/>
        <a:ext cx="6508293" cy="1865895"/>
      </dsp:txXfrm>
    </dsp:sp>
    <dsp:sp modelId="{1F0C2A97-5E28-4496-AD4B-AD0B876A5303}">
      <dsp:nvSpPr>
        <dsp:cNvPr id="0" name=""/>
        <dsp:cNvSpPr/>
      </dsp:nvSpPr>
      <dsp:spPr>
        <a:xfrm>
          <a:off x="1658164" y="1959190"/>
          <a:ext cx="663265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21DB4A-4BDF-4035-8806-F30D22B79A16}">
      <dsp:nvSpPr>
        <dsp:cNvPr id="0" name=""/>
        <dsp:cNvSpPr/>
      </dsp:nvSpPr>
      <dsp:spPr>
        <a:xfrm>
          <a:off x="1782526" y="2052485"/>
          <a:ext cx="6508293" cy="186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Generation of physical health benefits</a:t>
          </a:r>
          <a:r>
            <a:rPr lang="en-US" sz="2900" kern="1200"/>
            <a:t> (by reducing blood pressure and burning calories);</a:t>
          </a:r>
        </a:p>
      </dsp:txBody>
      <dsp:txXfrm>
        <a:off x="1782526" y="2052485"/>
        <a:ext cx="6508293" cy="1865895"/>
      </dsp:txXfrm>
    </dsp:sp>
    <dsp:sp modelId="{9E3E22FF-F472-4000-9AB7-541587708AE1}">
      <dsp:nvSpPr>
        <dsp:cNvPr id="0" name=""/>
        <dsp:cNvSpPr/>
      </dsp:nvSpPr>
      <dsp:spPr>
        <a:xfrm>
          <a:off x="1658164" y="3918380"/>
          <a:ext cx="663265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127EFC-C1D4-4C1D-A5A6-28F0BB26476E}">
      <dsp:nvSpPr>
        <dsp:cNvPr id="0" name=""/>
        <dsp:cNvSpPr/>
      </dsp:nvSpPr>
      <dsp:spPr>
        <a:xfrm>
          <a:off x="1782526" y="4011675"/>
          <a:ext cx="6508293" cy="186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b="1" kern="1200"/>
            <a:t>Facilitation of social networking and connectivity</a:t>
          </a:r>
          <a:r>
            <a:rPr lang="en-US" sz="2900" kern="1200"/>
            <a:t> (by enhancing social capital).	</a:t>
          </a:r>
        </a:p>
      </dsp:txBody>
      <dsp:txXfrm>
        <a:off x="1782526" y="4011675"/>
        <a:ext cx="6508293" cy="1865895"/>
      </dsp:txXfrm>
    </dsp:sp>
    <dsp:sp modelId="{1E35F163-CE4D-4E54-B849-56E2ED8E0213}">
      <dsp:nvSpPr>
        <dsp:cNvPr id="0" name=""/>
        <dsp:cNvSpPr/>
      </dsp:nvSpPr>
      <dsp:spPr>
        <a:xfrm>
          <a:off x="1658164" y="5877571"/>
          <a:ext cx="663265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9299B-AD27-4340-A691-807ECC354A2E}">
      <dsp:nvSpPr>
        <dsp:cNvPr id="0" name=""/>
        <dsp:cNvSpPr/>
      </dsp:nvSpPr>
      <dsp:spPr>
        <a:xfrm>
          <a:off x="0" y="0"/>
          <a:ext cx="86425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399C5B-838B-4A68-BB47-DF9E32213BF5}">
      <dsp:nvSpPr>
        <dsp:cNvPr id="0" name=""/>
        <dsp:cNvSpPr/>
      </dsp:nvSpPr>
      <dsp:spPr>
        <a:xfrm>
          <a:off x="0" y="0"/>
          <a:ext cx="1728502" cy="65556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Key quantitative findings emerging from the large amount of data available show that:</a:t>
          </a:r>
        </a:p>
      </dsp:txBody>
      <dsp:txXfrm>
        <a:off x="0" y="0"/>
        <a:ext cx="1728502" cy="6555641"/>
      </dsp:txXfrm>
    </dsp:sp>
    <dsp:sp modelId="{735C9093-2106-4E85-B7F8-BB6AB5547DA7}">
      <dsp:nvSpPr>
        <dsp:cNvPr id="0" name=""/>
        <dsp:cNvSpPr/>
      </dsp:nvSpPr>
      <dsp:spPr>
        <a:xfrm>
          <a:off x="1858140" y="77063"/>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3 out of 4 people feel less depressed, tense and angry after participating in a form of green exercise;</a:t>
          </a:r>
        </a:p>
      </dsp:txBody>
      <dsp:txXfrm>
        <a:off x="1858140" y="77063"/>
        <a:ext cx="6784372" cy="1541279"/>
      </dsp:txXfrm>
    </dsp:sp>
    <dsp:sp modelId="{8772ED81-1B58-4C7C-B9B6-913B68FC5726}">
      <dsp:nvSpPr>
        <dsp:cNvPr id="0" name=""/>
        <dsp:cNvSpPr/>
      </dsp:nvSpPr>
      <dsp:spPr>
        <a:xfrm>
          <a:off x="1728502" y="1618343"/>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B51DA46-1643-4E2A-8325-43A1E5AF65F4}">
      <dsp:nvSpPr>
        <dsp:cNvPr id="0" name=""/>
        <dsp:cNvSpPr/>
      </dsp:nvSpPr>
      <dsp:spPr>
        <a:xfrm>
          <a:off x="1858140" y="1695407"/>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2 out of 3 people experience an overall improvement in their level of mood;</a:t>
          </a:r>
        </a:p>
      </dsp:txBody>
      <dsp:txXfrm>
        <a:off x="1858140" y="1695407"/>
        <a:ext cx="6784372" cy="1541279"/>
      </dsp:txXfrm>
    </dsp:sp>
    <dsp:sp modelId="{EAB1CFC1-8623-4E55-A67D-202E50E3A795}">
      <dsp:nvSpPr>
        <dsp:cNvPr id="0" name=""/>
        <dsp:cNvSpPr/>
      </dsp:nvSpPr>
      <dsp:spPr>
        <a:xfrm>
          <a:off x="1728502" y="3236687"/>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2E75C3-20EA-4D8A-BF88-D03BD8B97024}">
      <dsp:nvSpPr>
        <dsp:cNvPr id="0" name=""/>
        <dsp:cNvSpPr/>
      </dsp:nvSpPr>
      <dsp:spPr>
        <a:xfrm>
          <a:off x="1858140" y="3313751"/>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Almost two thirds of people report improved levels of self-esteem;</a:t>
          </a:r>
        </a:p>
      </dsp:txBody>
      <dsp:txXfrm>
        <a:off x="1858140" y="3313751"/>
        <a:ext cx="6784372" cy="1541279"/>
      </dsp:txXfrm>
    </dsp:sp>
    <dsp:sp modelId="{5A6B7DC0-2A23-4415-94D8-97E275E0222E}">
      <dsp:nvSpPr>
        <dsp:cNvPr id="0" name=""/>
        <dsp:cNvSpPr/>
      </dsp:nvSpPr>
      <dsp:spPr>
        <a:xfrm>
          <a:off x="1728502" y="4855031"/>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A97F13-4069-4113-B8D0-5E65CC60ED94}">
      <dsp:nvSpPr>
        <dsp:cNvPr id="0" name=""/>
        <dsp:cNvSpPr/>
      </dsp:nvSpPr>
      <dsp:spPr>
        <a:xfrm>
          <a:off x="1858140" y="4932095"/>
          <a:ext cx="6784372" cy="1541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An improvement in mean self-esteem and mood levels is always reported after participation in different green exercise activities.</a:t>
          </a:r>
        </a:p>
      </dsp:txBody>
      <dsp:txXfrm>
        <a:off x="1858140" y="4932095"/>
        <a:ext cx="6784372" cy="1541279"/>
      </dsp:txXfrm>
    </dsp:sp>
    <dsp:sp modelId="{0E747E34-12E7-493D-BC33-D53FF227541F}">
      <dsp:nvSpPr>
        <dsp:cNvPr id="0" name=""/>
        <dsp:cNvSpPr/>
      </dsp:nvSpPr>
      <dsp:spPr>
        <a:xfrm>
          <a:off x="1728502" y="6473375"/>
          <a:ext cx="69140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C4DB54-71A6-7646-8F82-CD01AD1C3C3E}" type="datetimeFigureOut">
              <a:rPr lang="en-US" smtClean="0"/>
              <a:t>10/30/2025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F9E91E-093B-3445-B266-D117850F30BE}" type="slidenum">
              <a:rPr lang="en-US" smtClean="0"/>
              <a:t>‹#›</a:t>
            </a:fld>
            <a:endParaRPr lang="en-US"/>
          </a:p>
        </p:txBody>
      </p:sp>
    </p:spTree>
    <p:extLst>
      <p:ext uri="{BB962C8B-B14F-4D97-AF65-F5344CB8AC3E}">
        <p14:creationId xmlns:p14="http://schemas.microsoft.com/office/powerpoint/2010/main" val="35954641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jamboard.google.com/d/1RS5i4aRo3XiMdTW3n-Cayika1JC5IiJxUhj9da4gmu4/viewer?f=0"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Unit, S.E., 2006. A sure start to later life: ending inequalities for older people. </a:t>
            </a:r>
            <a:r>
              <a:rPr lang="en-GB" b="0" i="1" dirty="0">
                <a:solidFill>
                  <a:srgbClr val="222222"/>
                </a:solidFill>
                <a:effectLst/>
                <a:latin typeface="Arial" panose="020B0604020202020204" pitchFamily="34" charset="0"/>
              </a:rPr>
              <a:t>London: Office of the Deputy Prime Minister</a:t>
            </a:r>
            <a:r>
              <a:rPr lang="en-GB" b="0" i="0" dirty="0">
                <a:solidFill>
                  <a:srgbClr val="222222"/>
                </a:solidFill>
                <a:effectLst/>
                <a:latin typeface="Arial" panose="020B0604020202020204" pitchFamily="34" charset="0"/>
              </a:rPr>
              <a:t>.</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Local Government Association, 2004. Community cohesion-an action guide: guidance for local authorities.</a:t>
            </a:r>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2</a:t>
            </a:fld>
            <a:endParaRPr lang="en-US"/>
          </a:p>
        </p:txBody>
      </p:sp>
    </p:spTree>
    <p:extLst>
      <p:ext uri="{BB962C8B-B14F-4D97-AF65-F5344CB8AC3E}">
        <p14:creationId xmlns:p14="http://schemas.microsoft.com/office/powerpoint/2010/main" val="41737593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minutes 23 second's start</a:t>
            </a:r>
          </a:p>
          <a:p>
            <a:r>
              <a:rPr lang="en-US" dirty="0"/>
              <a:t>Approx. 3 minutes long</a:t>
            </a:r>
          </a:p>
          <a:p>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3</a:t>
            </a:fld>
            <a:endParaRPr lang="en-US"/>
          </a:p>
        </p:txBody>
      </p:sp>
    </p:spTree>
    <p:extLst>
      <p:ext uri="{BB962C8B-B14F-4D97-AF65-F5344CB8AC3E}">
        <p14:creationId xmlns:p14="http://schemas.microsoft.com/office/powerpoint/2010/main" val="35914387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Society and Sport - Google </a:t>
            </a:r>
            <a:r>
              <a:rPr lang="en-GB" dirty="0" err="1">
                <a:hlinkClick r:id="rId3"/>
              </a:rPr>
              <a:t>Jamboard</a:t>
            </a:r>
            <a:r>
              <a:rPr lang="en-GB" dirty="0"/>
              <a:t>   </a:t>
            </a:r>
            <a:r>
              <a:rPr lang="en-GB" dirty="0">
                <a:hlinkClick r:id="rId3"/>
              </a:rPr>
              <a:t>Society and Sport - Google </a:t>
            </a:r>
            <a:r>
              <a:rPr lang="en-GB" dirty="0" err="1">
                <a:hlinkClick r:id="rId3"/>
              </a:rPr>
              <a:t>Jamboard</a:t>
            </a:r>
            <a:endParaRPr lang="en-US" sz="1200" dirty="0"/>
          </a:p>
          <a:p>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4</a:t>
            </a:fld>
            <a:endParaRPr lang="en-US"/>
          </a:p>
        </p:txBody>
      </p:sp>
    </p:spTree>
    <p:extLst>
      <p:ext uri="{BB962C8B-B14F-4D97-AF65-F5344CB8AC3E}">
        <p14:creationId xmlns:p14="http://schemas.microsoft.com/office/powerpoint/2010/main" val="131360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83F9E91E-093B-3445-B266-D117850F30BE}" type="slidenum">
              <a:rPr lang="en-US" smtClean="0"/>
              <a:t>5</a:t>
            </a:fld>
            <a:endParaRPr lang="en-US"/>
          </a:p>
        </p:txBody>
      </p:sp>
    </p:spTree>
    <p:extLst>
      <p:ext uri="{BB962C8B-B14F-4D97-AF65-F5344CB8AC3E}">
        <p14:creationId xmlns:p14="http://schemas.microsoft.com/office/powerpoint/2010/main" val="3997244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www.nrl.com</a:t>
            </a:r>
            <a:r>
              <a:rPr lang="en-US" dirty="0"/>
              <a:t>/community/inclusion/get-involved-get-inclusive/</a:t>
            </a:r>
          </a:p>
        </p:txBody>
      </p:sp>
      <p:sp>
        <p:nvSpPr>
          <p:cNvPr id="4" name="Slide Number Placeholder 3"/>
          <p:cNvSpPr>
            <a:spLocks noGrp="1"/>
          </p:cNvSpPr>
          <p:nvPr>
            <p:ph type="sldNum" sz="quarter" idx="5"/>
          </p:nvPr>
        </p:nvSpPr>
        <p:spPr/>
        <p:txBody>
          <a:bodyPr/>
          <a:lstStyle/>
          <a:p>
            <a:fld id="{83F9E91E-093B-3445-B266-D117850F30BE}" type="slidenum">
              <a:rPr lang="en-US" smtClean="0"/>
              <a:t>6</a:t>
            </a:fld>
            <a:endParaRPr lang="en-US"/>
          </a:p>
        </p:txBody>
      </p:sp>
    </p:spTree>
    <p:extLst>
      <p:ext uri="{BB962C8B-B14F-4D97-AF65-F5344CB8AC3E}">
        <p14:creationId xmlns:p14="http://schemas.microsoft.com/office/powerpoint/2010/main" val="1516535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inclusivesportdesign.com</a:t>
            </a:r>
            <a:r>
              <a:rPr lang="en-US" dirty="0"/>
              <a:t>/planning-for-inclusion/7-pillars-of-inclusion-using-commonalities-as-the-start-point-for-inclusive-sport/ </a:t>
            </a:r>
          </a:p>
        </p:txBody>
      </p:sp>
      <p:sp>
        <p:nvSpPr>
          <p:cNvPr id="4" name="Slide Number Placeholder 3"/>
          <p:cNvSpPr>
            <a:spLocks noGrp="1"/>
          </p:cNvSpPr>
          <p:nvPr>
            <p:ph type="sldNum" sz="quarter" idx="5"/>
          </p:nvPr>
        </p:nvSpPr>
        <p:spPr/>
        <p:txBody>
          <a:bodyPr/>
          <a:lstStyle/>
          <a:p>
            <a:fld id="{83F9E91E-093B-3445-B266-D117850F30BE}" type="slidenum">
              <a:rPr lang="en-US" smtClean="0"/>
              <a:t>7</a:t>
            </a:fld>
            <a:endParaRPr lang="en-US"/>
          </a:p>
        </p:txBody>
      </p:sp>
    </p:spTree>
    <p:extLst>
      <p:ext uri="{BB962C8B-B14F-4D97-AF65-F5344CB8AC3E}">
        <p14:creationId xmlns:p14="http://schemas.microsoft.com/office/powerpoint/2010/main" val="30198180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F58532-84AB-4369-B0A2-CCFD12444426}" type="slidenum">
              <a:rPr lang="en-GB" smtClean="0"/>
              <a:t>14</a:t>
            </a:fld>
            <a:endParaRPr lang="en-GB"/>
          </a:p>
        </p:txBody>
      </p:sp>
    </p:spTree>
    <p:extLst>
      <p:ext uri="{BB962C8B-B14F-4D97-AF65-F5344CB8AC3E}">
        <p14:creationId xmlns:p14="http://schemas.microsoft.com/office/powerpoint/2010/main" val="349590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F58532-84AB-4369-B0A2-CCFD12444426}" type="slidenum">
              <a:rPr lang="en-GB" smtClean="0"/>
              <a:t>18</a:t>
            </a:fld>
            <a:endParaRPr lang="en-GB"/>
          </a:p>
        </p:txBody>
      </p:sp>
    </p:spTree>
    <p:extLst>
      <p:ext uri="{BB962C8B-B14F-4D97-AF65-F5344CB8AC3E}">
        <p14:creationId xmlns:p14="http://schemas.microsoft.com/office/powerpoint/2010/main" val="1644086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a:t>=QA20LUNVk6o</a:t>
            </a:r>
          </a:p>
          <a:p>
            <a:endParaRPr lang="en-US"/>
          </a:p>
        </p:txBody>
      </p:sp>
      <p:sp>
        <p:nvSpPr>
          <p:cNvPr id="4" name="Slide Number Placeholder 3"/>
          <p:cNvSpPr>
            <a:spLocks noGrp="1"/>
          </p:cNvSpPr>
          <p:nvPr>
            <p:ph type="sldNum" sz="quarter" idx="5"/>
          </p:nvPr>
        </p:nvSpPr>
        <p:spPr/>
        <p:txBody>
          <a:bodyPr/>
          <a:lstStyle/>
          <a:p>
            <a:fld id="{83F9E91E-093B-3445-B266-D117850F30BE}" type="slidenum">
              <a:rPr lang="en-US" smtClean="0"/>
              <a:t>22</a:t>
            </a:fld>
            <a:endParaRPr lang="en-US"/>
          </a:p>
        </p:txBody>
      </p:sp>
    </p:spTree>
    <p:extLst>
      <p:ext uri="{BB962C8B-B14F-4D97-AF65-F5344CB8AC3E}">
        <p14:creationId xmlns:p14="http://schemas.microsoft.com/office/powerpoint/2010/main" val="2599586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hyperlink" Target="http://www.thelcswansea.com/" TargetMode="External"/><Relationship Id="rId1" Type="http://schemas.openxmlformats.org/officeDocument/2006/relationships/slideMaster" Target="../slideMasters/slideMaster2.xml"/><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72309-F577-444C-9D08-B7CD6BF278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413D726-EA26-6D43-89C7-6318884954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22E8BA8-3500-E641-8F3F-21B6A603AF74}"/>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5" name="Footer Placeholder 4">
            <a:extLst>
              <a:ext uri="{FF2B5EF4-FFF2-40B4-BE49-F238E27FC236}">
                <a16:creationId xmlns:a16="http://schemas.microsoft.com/office/drawing/2014/main" id="{DFF73051-BFAB-EC46-8E98-CB826F3ACD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0DFDF4-C7C7-8640-A290-7A6C3CA77BA3}"/>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2666863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D09C5-C6BB-E348-8FD9-A29CD132BB6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F67E939-8F8D-A945-A26C-F404119C443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8D091F-40E2-D340-B57E-2D2A32423C7E}"/>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5" name="Footer Placeholder 4">
            <a:extLst>
              <a:ext uri="{FF2B5EF4-FFF2-40B4-BE49-F238E27FC236}">
                <a16:creationId xmlns:a16="http://schemas.microsoft.com/office/drawing/2014/main" id="{97F8012F-C375-7C4A-8BF7-195B543280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B7CE31-3D54-4741-BEC3-70DC8C34307C}"/>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4208713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F351B-237E-614F-9FBC-53E6B4B2404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917DA4A-6C04-0242-BD28-A6E6964A8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D221B5-8379-594B-B680-E1A7F43BDC90}"/>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5" name="Footer Placeholder 4">
            <a:extLst>
              <a:ext uri="{FF2B5EF4-FFF2-40B4-BE49-F238E27FC236}">
                <a16:creationId xmlns:a16="http://schemas.microsoft.com/office/drawing/2014/main" id="{8E89344E-EE33-6745-A347-0B39B06A6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0BD39F-C7F7-384D-AA3E-407D6A03286B}"/>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4243704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DD2AE-CFFE-9540-991E-56E9B1F85F7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13CFAB-8247-E644-9434-590F6334D5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B0F8974-9BB6-D641-BD5E-3330AAD9F8B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A0AA741-0A90-E447-AC96-2B34F69930D4}"/>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6" name="Footer Placeholder 5">
            <a:extLst>
              <a:ext uri="{FF2B5EF4-FFF2-40B4-BE49-F238E27FC236}">
                <a16:creationId xmlns:a16="http://schemas.microsoft.com/office/drawing/2014/main" id="{CA627253-90BB-F045-9768-D2A63B64FC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E8E803-5262-F943-B604-429955C94B33}"/>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664699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7B7E4-8235-A948-94DC-0FF5AD490A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BBFEC32-84F5-FA4A-9791-344B03D358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0B1582-BB9A-684F-97B5-C55E8CA9FC1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7D8B2A-AE1F-1840-8F86-A99B0A09AE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B7B10A-36B1-3A4F-96E9-C521B48636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0D35A95-A394-6243-8584-8A5BA4708FF3}"/>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8" name="Footer Placeholder 7">
            <a:extLst>
              <a:ext uri="{FF2B5EF4-FFF2-40B4-BE49-F238E27FC236}">
                <a16:creationId xmlns:a16="http://schemas.microsoft.com/office/drawing/2014/main" id="{E3F565D2-848F-4646-B634-F1A44F37B4F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60FDFE-5E80-B444-AE9A-B9CDFA3D0D7E}"/>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552040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2F718-0CEB-0A4B-848E-D7B3F382CE2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40018E8-2443-C442-8873-F9DB4BBE92BC}"/>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4" name="Footer Placeholder 3">
            <a:extLst>
              <a:ext uri="{FF2B5EF4-FFF2-40B4-BE49-F238E27FC236}">
                <a16:creationId xmlns:a16="http://schemas.microsoft.com/office/drawing/2014/main" id="{AF85A703-BBC9-1147-A308-E48BECBF159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360F35-3B03-294E-8D0F-FEAC76B3D85E}"/>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4270789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96CBFC-0AB2-9749-B57A-69C4E3B50E20}"/>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3" name="Footer Placeholder 2">
            <a:extLst>
              <a:ext uri="{FF2B5EF4-FFF2-40B4-BE49-F238E27FC236}">
                <a16:creationId xmlns:a16="http://schemas.microsoft.com/office/drawing/2014/main" id="{5B86B45C-387C-1D4B-AD32-A91A845203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42D68B-214E-1A48-BFC3-7F963DC47734}"/>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2184991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7EE69-089B-8B46-903F-2369E5A5A2D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5A830A-B3F6-234D-907F-D4BBC479376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0B8AC6-294B-7D48-AD7E-4EF7E279B9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767CB3-0729-094E-AA3E-2C39B281C49F}"/>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6" name="Footer Placeholder 5">
            <a:extLst>
              <a:ext uri="{FF2B5EF4-FFF2-40B4-BE49-F238E27FC236}">
                <a16:creationId xmlns:a16="http://schemas.microsoft.com/office/drawing/2014/main" id="{6BA95130-1E2E-924E-8A26-7EEFD2A1295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829101-55F0-AF43-A5FD-195644164C6C}"/>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847831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998C4-7DA7-4E4D-989D-FA8F50BE3A0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8F1210-2B8A-E24B-A4E6-9651F34D27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6AF0427-38E7-204D-90E1-D205FE7244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440267-364C-1546-9146-DC68124FB441}"/>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6" name="Footer Placeholder 5">
            <a:extLst>
              <a:ext uri="{FF2B5EF4-FFF2-40B4-BE49-F238E27FC236}">
                <a16:creationId xmlns:a16="http://schemas.microsoft.com/office/drawing/2014/main" id="{4F2EF4F3-01FD-1844-8477-C894DB3E4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3BC6A6-EBEC-BB4A-AAB8-9C3DA1E49E43}"/>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346625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E763B-9AA0-F04A-9BDA-D62EB196739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BE02203-EB07-3344-9E9F-DF44242BF2F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725A88-CC58-5D48-8466-7835925709A2}"/>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5" name="Footer Placeholder 4">
            <a:extLst>
              <a:ext uri="{FF2B5EF4-FFF2-40B4-BE49-F238E27FC236}">
                <a16:creationId xmlns:a16="http://schemas.microsoft.com/office/drawing/2014/main" id="{A595BB0D-A76D-7447-9E79-282FD93C09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F7803A-9D85-6247-B2B6-329147C72940}"/>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34927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401A83-AF60-634F-89C1-61BE4457A53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48662F0-D718-184D-9847-DA0BA1A853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3D8A34E-004C-4F49-823D-0A06FE1C26CA}"/>
              </a:ext>
            </a:extLst>
          </p:cNvPr>
          <p:cNvSpPr>
            <a:spLocks noGrp="1"/>
          </p:cNvSpPr>
          <p:nvPr>
            <p:ph type="dt" sz="half" idx="10"/>
          </p:nvPr>
        </p:nvSpPr>
        <p:spPr/>
        <p:txBody>
          <a:bodyPr/>
          <a:lstStyle/>
          <a:p>
            <a:fld id="{18A40DDE-6E8B-0A49-9270-2848D788AA4A}" type="datetimeFigureOut">
              <a:rPr lang="en-US" smtClean="0"/>
              <a:t>10/30/2025</a:t>
            </a:fld>
            <a:endParaRPr lang="en-US"/>
          </a:p>
        </p:txBody>
      </p:sp>
      <p:sp>
        <p:nvSpPr>
          <p:cNvPr id="5" name="Footer Placeholder 4">
            <a:extLst>
              <a:ext uri="{FF2B5EF4-FFF2-40B4-BE49-F238E27FC236}">
                <a16:creationId xmlns:a16="http://schemas.microsoft.com/office/drawing/2014/main" id="{F7C216B1-A13F-AC40-86EB-A94054EED9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451B92-0D62-8947-AA3C-60C5C8DC7E47}"/>
              </a:ext>
            </a:extLst>
          </p:cNvPr>
          <p:cNvSpPr>
            <a:spLocks noGrp="1"/>
          </p:cNvSpPr>
          <p:nvPr>
            <p:ph type="sldNum" sz="quarter" idx="12"/>
          </p:nvPr>
        </p:nvSpPr>
        <p:spPr/>
        <p:txBody>
          <a:bodyPr/>
          <a:lstStyle/>
          <a:p>
            <a:fld id="{D4400727-9969-9547-9DEC-198AC4D8EAB2}" type="slidenum">
              <a:rPr lang="en-US" smtClean="0"/>
              <a:t>‹#›</a:t>
            </a:fld>
            <a:endParaRPr lang="en-US"/>
          </a:p>
        </p:txBody>
      </p:sp>
    </p:spTree>
    <p:extLst>
      <p:ext uri="{BB962C8B-B14F-4D97-AF65-F5344CB8AC3E}">
        <p14:creationId xmlns:p14="http://schemas.microsoft.com/office/powerpoint/2010/main" val="1450571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objOnly">
  <p:cSld name="Content">
    <p:spTree>
      <p:nvGrpSpPr>
        <p:cNvPr id="1" name=""/>
        <p:cNvGrpSpPr/>
        <p:nvPr/>
      </p:nvGrpSpPr>
      <p:grpSpPr>
        <a:xfrm>
          <a:off x="0" y="0"/>
          <a:ext cx="0" cy="0"/>
          <a:chOff x="0" y="0"/>
          <a:chExt cx="0" cy="0"/>
        </a:xfrm>
      </p:grpSpPr>
      <p:sp>
        <p:nvSpPr>
          <p:cNvPr id="3" name="Freeform 2"/>
          <p:cNvSpPr>
            <a:spLocks/>
          </p:cNvSpPr>
          <p:nvPr/>
        </p:nvSpPr>
        <p:spPr bwMode="hidden">
          <a:xfrm>
            <a:off x="8837084" y="6429375"/>
            <a:ext cx="381000" cy="209550"/>
          </a:xfrm>
          <a:custGeom>
            <a:avLst/>
            <a:gdLst/>
            <a:ahLst/>
            <a:cxnLst>
              <a:cxn ang="0">
                <a:pos x="0" y="132"/>
              </a:cxn>
              <a:cxn ang="0">
                <a:pos x="29" y="132"/>
              </a:cxn>
              <a:cxn ang="0">
                <a:pos x="77" y="108"/>
              </a:cxn>
              <a:cxn ang="0">
                <a:pos x="119" y="78"/>
              </a:cxn>
              <a:cxn ang="0">
                <a:pos x="155" y="48"/>
              </a:cxn>
              <a:cxn ang="0">
                <a:pos x="179" y="12"/>
              </a:cxn>
              <a:cxn ang="0">
                <a:pos x="173" y="6"/>
              </a:cxn>
              <a:cxn ang="0">
                <a:pos x="167" y="0"/>
              </a:cxn>
              <a:cxn ang="0">
                <a:pos x="137" y="42"/>
              </a:cxn>
              <a:cxn ang="0">
                <a:pos x="101" y="78"/>
              </a:cxn>
              <a:cxn ang="0">
                <a:pos x="53" y="108"/>
              </a:cxn>
              <a:cxn ang="0">
                <a:pos x="0" y="132"/>
              </a:cxn>
              <a:cxn ang="0">
                <a:pos x="0" y="132"/>
              </a:cxn>
            </a:cxnLst>
            <a:rect l="0" t="0" r="r" b="b"/>
            <a:pathLst>
              <a:path w="179" h="132">
                <a:moveTo>
                  <a:pt x="0" y="132"/>
                </a:moveTo>
                <a:lnTo>
                  <a:pt x="29" y="132"/>
                </a:lnTo>
                <a:lnTo>
                  <a:pt x="77" y="108"/>
                </a:lnTo>
                <a:lnTo>
                  <a:pt x="119" y="78"/>
                </a:lnTo>
                <a:lnTo>
                  <a:pt x="155" y="48"/>
                </a:lnTo>
                <a:lnTo>
                  <a:pt x="179" y="12"/>
                </a:lnTo>
                <a:lnTo>
                  <a:pt x="173" y="6"/>
                </a:lnTo>
                <a:lnTo>
                  <a:pt x="167" y="0"/>
                </a:lnTo>
                <a:lnTo>
                  <a:pt x="137" y="42"/>
                </a:lnTo>
                <a:lnTo>
                  <a:pt x="101" y="78"/>
                </a:lnTo>
                <a:lnTo>
                  <a:pt x="53" y="108"/>
                </a:lnTo>
                <a:lnTo>
                  <a:pt x="0" y="132"/>
                </a:lnTo>
                <a:lnTo>
                  <a:pt x="0" y="132"/>
                </a:lnTo>
                <a:close/>
              </a:path>
            </a:pathLst>
          </a:custGeom>
          <a:gradFill rotWithShape="0">
            <a:gsLst>
              <a:gs pos="0">
                <a:schemeClr val="accent2"/>
              </a:gs>
              <a:gs pos="100000">
                <a:schemeClr val="accent2">
                  <a:gamma/>
                  <a:shade val="87843"/>
                  <a:invGamma/>
                </a:schemeClr>
              </a:gs>
            </a:gsLst>
            <a:lin ang="18900000" scaled="1"/>
          </a:gradFill>
          <a:ln w="9525">
            <a:noFill/>
            <a:round/>
            <a:headEnd/>
            <a:tailEnd/>
          </a:ln>
        </p:spPr>
        <p:txBody>
          <a:bodyPr/>
          <a:lstStyle/>
          <a:p>
            <a:pPr eaLnBrk="0" hangingPunct="0">
              <a:defRPr/>
            </a:pPr>
            <a:endParaRPr lang="en-US" sz="1800"/>
          </a:p>
        </p:txBody>
      </p:sp>
      <p:grpSp>
        <p:nvGrpSpPr>
          <p:cNvPr id="4" name="Group 8"/>
          <p:cNvGrpSpPr>
            <a:grpSpLocks/>
          </p:cNvGrpSpPr>
          <p:nvPr/>
        </p:nvGrpSpPr>
        <p:grpSpPr bwMode="auto">
          <a:xfrm>
            <a:off x="4237" y="4267200"/>
            <a:ext cx="12187767" cy="2590800"/>
            <a:chOff x="2" y="2688"/>
            <a:chExt cx="5758" cy="1632"/>
          </a:xfrm>
        </p:grpSpPr>
        <p:sp>
          <p:nvSpPr>
            <p:cNvPr id="5" name="Freeform 4"/>
            <p:cNvSpPr>
              <a:spLocks/>
            </p:cNvSpPr>
            <p:nvPr/>
          </p:nvSpPr>
          <p:spPr bwMode="hidden">
            <a:xfrm>
              <a:off x="2" y="2688"/>
              <a:ext cx="5758" cy="1632"/>
            </a:xfrm>
            <a:custGeom>
              <a:avLst/>
              <a:gdLst/>
              <a:ahLst/>
              <a:cxnLst>
                <a:cxn ang="0">
                  <a:pos x="5740" y="4316"/>
                </a:cxn>
                <a:cxn ang="0">
                  <a:pos x="0" y="4316"/>
                </a:cxn>
                <a:cxn ang="0">
                  <a:pos x="0" y="0"/>
                </a:cxn>
                <a:cxn ang="0">
                  <a:pos x="5740" y="0"/>
                </a:cxn>
                <a:cxn ang="0">
                  <a:pos x="5740" y="4316"/>
                </a:cxn>
                <a:cxn ang="0">
                  <a:pos x="5740" y="4316"/>
                </a:cxn>
              </a:cxnLst>
              <a:rect l="0" t="0" r="r" b="b"/>
              <a:pathLst>
                <a:path w="5740" h="4316">
                  <a:moveTo>
                    <a:pt x="5740" y="4316"/>
                  </a:moveTo>
                  <a:lnTo>
                    <a:pt x="0" y="4316"/>
                  </a:lnTo>
                  <a:lnTo>
                    <a:pt x="0" y="0"/>
                  </a:lnTo>
                  <a:lnTo>
                    <a:pt x="5740" y="0"/>
                  </a:lnTo>
                  <a:lnTo>
                    <a:pt x="5740" y="4316"/>
                  </a:lnTo>
                  <a:lnTo>
                    <a:pt x="5740" y="4316"/>
                  </a:lnTo>
                  <a:close/>
                </a:path>
              </a:pathLst>
            </a:custGeom>
            <a:gradFill rotWithShape="0">
              <a:gsLst>
                <a:gs pos="0">
                  <a:schemeClr val="bg1"/>
                </a:gs>
                <a:gs pos="100000">
                  <a:schemeClr val="accent2"/>
                </a:gs>
              </a:gsLst>
              <a:lin ang="5400000" scaled="1"/>
            </a:gradFill>
            <a:ln w="9525">
              <a:noFill/>
              <a:round/>
              <a:headEnd/>
              <a:tailEnd/>
            </a:ln>
          </p:spPr>
          <p:txBody>
            <a:bodyPr/>
            <a:lstStyle/>
            <a:p>
              <a:pPr eaLnBrk="0" hangingPunct="0">
                <a:defRPr/>
              </a:pPr>
              <a:endParaRPr lang="en-US" sz="1800"/>
            </a:p>
          </p:txBody>
        </p:sp>
        <p:grpSp>
          <p:nvGrpSpPr>
            <p:cNvPr id="6" name="Group 10"/>
            <p:cNvGrpSpPr>
              <a:grpSpLocks/>
            </p:cNvGrpSpPr>
            <p:nvPr userDrawn="1"/>
          </p:nvGrpSpPr>
          <p:grpSpPr bwMode="auto">
            <a:xfrm>
              <a:off x="3528" y="3715"/>
              <a:ext cx="793" cy="521"/>
              <a:chOff x="3527" y="3715"/>
              <a:chExt cx="793" cy="521"/>
            </a:xfrm>
          </p:grpSpPr>
          <p:sp>
            <p:nvSpPr>
              <p:cNvPr id="57" name="Oval 6"/>
              <p:cNvSpPr>
                <a:spLocks noChangeArrowheads="1"/>
              </p:cNvSpPr>
              <p:nvPr/>
            </p:nvSpPr>
            <p:spPr bwMode="hidden">
              <a:xfrm>
                <a:off x="3686" y="3810"/>
                <a:ext cx="534" cy="327"/>
              </a:xfrm>
              <a:prstGeom prst="ellipse">
                <a:avLst/>
              </a:prstGeom>
              <a:gradFill rotWithShape="0">
                <a:gsLst>
                  <a:gs pos="0">
                    <a:schemeClr val="accent2"/>
                  </a:gs>
                  <a:gs pos="100000">
                    <a:schemeClr val="accent2">
                      <a:gamma/>
                      <a:shade val="90980"/>
                      <a:invGamma/>
                    </a:schemeClr>
                  </a:gs>
                </a:gsLst>
                <a:path path="shape">
                  <a:fillToRect l="50000" t="50000" r="50000" b="50000"/>
                </a:path>
              </a:gradFill>
              <a:ln w="9525">
                <a:noFill/>
                <a:round/>
                <a:headEnd/>
                <a:tailEnd/>
              </a:ln>
              <a:effectLst/>
            </p:spPr>
            <p:txBody>
              <a:bodyPr/>
              <a:lstStyle/>
              <a:p>
                <a:pPr eaLnBrk="0" hangingPunct="0">
                  <a:defRPr/>
                </a:pPr>
                <a:endParaRPr lang="en-US" sz="1800"/>
              </a:p>
            </p:txBody>
          </p:sp>
          <p:sp>
            <p:nvSpPr>
              <p:cNvPr id="58" name="Oval 7"/>
              <p:cNvSpPr>
                <a:spLocks noChangeArrowheads="1"/>
              </p:cNvSpPr>
              <p:nvPr/>
            </p:nvSpPr>
            <p:spPr bwMode="hidden">
              <a:xfrm>
                <a:off x="3726" y="3840"/>
                <a:ext cx="450" cy="275"/>
              </a:xfrm>
              <a:prstGeom prst="ellipse">
                <a:avLst/>
              </a:prstGeom>
              <a:gradFill rotWithShape="0">
                <a:gsLst>
                  <a:gs pos="0">
                    <a:schemeClr val="accent2">
                      <a:gamma/>
                      <a:shade val="90980"/>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59" name="Oval 8"/>
              <p:cNvSpPr>
                <a:spLocks noChangeArrowheads="1"/>
              </p:cNvSpPr>
              <p:nvPr/>
            </p:nvSpPr>
            <p:spPr bwMode="hidden">
              <a:xfrm>
                <a:off x="3782" y="3872"/>
                <a:ext cx="344" cy="2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eaLnBrk="0" hangingPunct="0">
                  <a:defRPr/>
                </a:pPr>
                <a:endParaRPr lang="en-US" sz="1800"/>
              </a:p>
            </p:txBody>
          </p:sp>
          <p:sp>
            <p:nvSpPr>
              <p:cNvPr id="60" name="Oval 9"/>
              <p:cNvSpPr>
                <a:spLocks noChangeArrowheads="1"/>
              </p:cNvSpPr>
              <p:nvPr/>
            </p:nvSpPr>
            <p:spPr bwMode="hidden">
              <a:xfrm>
                <a:off x="3822" y="3896"/>
                <a:ext cx="258" cy="159"/>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61" name="Oval 10"/>
              <p:cNvSpPr>
                <a:spLocks noChangeArrowheads="1"/>
              </p:cNvSpPr>
              <p:nvPr/>
            </p:nvSpPr>
            <p:spPr bwMode="hidden">
              <a:xfrm>
                <a:off x="3856" y="3922"/>
                <a:ext cx="192" cy="107"/>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eaLnBrk="0" hangingPunct="0">
                  <a:defRPr/>
                </a:pPr>
                <a:endParaRPr lang="en-US" sz="1800"/>
              </a:p>
            </p:txBody>
          </p:sp>
          <p:sp>
            <p:nvSpPr>
              <p:cNvPr id="62" name="Freeform 11"/>
              <p:cNvSpPr>
                <a:spLocks/>
              </p:cNvSpPr>
              <p:nvPr/>
            </p:nvSpPr>
            <p:spPr bwMode="hidden">
              <a:xfrm>
                <a:off x="3575" y="3715"/>
                <a:ext cx="383" cy="161"/>
              </a:xfrm>
              <a:custGeom>
                <a:avLst/>
                <a:gdLst/>
                <a:ahLst/>
                <a:cxnLst>
                  <a:cxn ang="0">
                    <a:pos x="376" y="12"/>
                  </a:cxn>
                  <a:cxn ang="0">
                    <a:pos x="257" y="24"/>
                  </a:cxn>
                  <a:cxn ang="0">
                    <a:pos x="149" y="54"/>
                  </a:cxn>
                  <a:cxn ang="0">
                    <a:pos x="101" y="77"/>
                  </a:cxn>
                  <a:cxn ang="0">
                    <a:pos x="59" y="101"/>
                  </a:cxn>
                  <a:cxn ang="0">
                    <a:pos x="24" y="131"/>
                  </a:cxn>
                  <a:cxn ang="0">
                    <a:pos x="0" y="161"/>
                  </a:cxn>
                  <a:cxn ang="0">
                    <a:pos x="0" y="137"/>
                  </a:cxn>
                  <a:cxn ang="0">
                    <a:pos x="29" y="107"/>
                  </a:cxn>
                  <a:cxn ang="0">
                    <a:pos x="65" y="83"/>
                  </a:cxn>
                  <a:cxn ang="0">
                    <a:pos x="155" y="36"/>
                  </a:cxn>
                  <a:cxn ang="0">
                    <a:pos x="257" y="12"/>
                  </a:cxn>
                  <a:cxn ang="0">
                    <a:pos x="376" y="0"/>
                  </a:cxn>
                  <a:cxn ang="0">
                    <a:pos x="376" y="0"/>
                  </a:cxn>
                  <a:cxn ang="0">
                    <a:pos x="382" y="0"/>
                  </a:cxn>
                  <a:cxn ang="0">
                    <a:pos x="382" y="12"/>
                  </a:cxn>
                  <a:cxn ang="0">
                    <a:pos x="376" y="12"/>
                  </a:cxn>
                  <a:cxn ang="0">
                    <a:pos x="376" y="12"/>
                  </a:cxn>
                  <a:cxn ang="0">
                    <a:pos x="376" y="12"/>
                  </a:cxn>
                </a:cxnLst>
                <a:rect l="0" t="0" r="r" b="b"/>
                <a:pathLst>
                  <a:path w="382" h="161">
                    <a:moveTo>
                      <a:pt x="376" y="12"/>
                    </a:moveTo>
                    <a:lnTo>
                      <a:pt x="257" y="24"/>
                    </a:lnTo>
                    <a:lnTo>
                      <a:pt x="149" y="54"/>
                    </a:lnTo>
                    <a:lnTo>
                      <a:pt x="101" y="77"/>
                    </a:lnTo>
                    <a:lnTo>
                      <a:pt x="59" y="101"/>
                    </a:lnTo>
                    <a:lnTo>
                      <a:pt x="24" y="131"/>
                    </a:lnTo>
                    <a:lnTo>
                      <a:pt x="0" y="161"/>
                    </a:lnTo>
                    <a:lnTo>
                      <a:pt x="0" y="137"/>
                    </a:lnTo>
                    <a:lnTo>
                      <a:pt x="29" y="107"/>
                    </a:lnTo>
                    <a:lnTo>
                      <a:pt x="65" y="83"/>
                    </a:lnTo>
                    <a:lnTo>
                      <a:pt x="155" y="36"/>
                    </a:lnTo>
                    <a:lnTo>
                      <a:pt x="257" y="12"/>
                    </a:lnTo>
                    <a:lnTo>
                      <a:pt x="376" y="0"/>
                    </a:lnTo>
                    <a:lnTo>
                      <a:pt x="376" y="0"/>
                    </a:lnTo>
                    <a:lnTo>
                      <a:pt x="382" y="0"/>
                    </a:lnTo>
                    <a:lnTo>
                      <a:pt x="382" y="12"/>
                    </a:lnTo>
                    <a:lnTo>
                      <a:pt x="376" y="12"/>
                    </a:lnTo>
                    <a:lnTo>
                      <a:pt x="376" y="12"/>
                    </a:lnTo>
                    <a:lnTo>
                      <a:pt x="376" y="12"/>
                    </a:lnTo>
                    <a:close/>
                  </a:path>
                </a:pathLst>
              </a:custGeom>
              <a:gradFill rotWithShape="0">
                <a:gsLst>
                  <a:gs pos="0">
                    <a:schemeClr val="accent2">
                      <a:gamma/>
                      <a:shade val="94118"/>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63" name="Freeform 12"/>
              <p:cNvSpPr>
                <a:spLocks/>
              </p:cNvSpPr>
              <p:nvPr/>
            </p:nvSpPr>
            <p:spPr bwMode="hidden">
              <a:xfrm>
                <a:off x="3695" y="4170"/>
                <a:ext cx="444" cy="66"/>
              </a:xfrm>
              <a:custGeom>
                <a:avLst/>
                <a:gdLst/>
                <a:ahLst/>
                <a:cxnLst>
                  <a:cxn ang="0">
                    <a:pos x="257" y="54"/>
                  </a:cxn>
                  <a:cxn ang="0">
                    <a:pos x="353" y="48"/>
                  </a:cxn>
                  <a:cxn ang="0">
                    <a:pos x="443" y="24"/>
                  </a:cxn>
                  <a:cxn ang="0">
                    <a:pos x="443" y="36"/>
                  </a:cxn>
                  <a:cxn ang="0">
                    <a:pos x="353" y="60"/>
                  </a:cxn>
                  <a:cxn ang="0">
                    <a:pos x="257" y="66"/>
                  </a:cxn>
                  <a:cxn ang="0">
                    <a:pos x="186" y="60"/>
                  </a:cxn>
                  <a:cxn ang="0">
                    <a:pos x="120" y="48"/>
                  </a:cxn>
                  <a:cxn ang="0">
                    <a:pos x="60" y="36"/>
                  </a:cxn>
                  <a:cxn ang="0">
                    <a:pos x="0" y="12"/>
                  </a:cxn>
                  <a:cxn ang="0">
                    <a:pos x="0" y="0"/>
                  </a:cxn>
                  <a:cxn ang="0">
                    <a:pos x="54" y="24"/>
                  </a:cxn>
                  <a:cxn ang="0">
                    <a:pos x="120" y="36"/>
                  </a:cxn>
                  <a:cxn ang="0">
                    <a:pos x="186" y="48"/>
                  </a:cxn>
                  <a:cxn ang="0">
                    <a:pos x="257" y="54"/>
                  </a:cxn>
                  <a:cxn ang="0">
                    <a:pos x="257" y="54"/>
                  </a:cxn>
                </a:cxnLst>
                <a:rect l="0" t="0" r="r" b="b"/>
                <a:pathLst>
                  <a:path w="443" h="66">
                    <a:moveTo>
                      <a:pt x="257" y="54"/>
                    </a:moveTo>
                    <a:lnTo>
                      <a:pt x="353" y="48"/>
                    </a:lnTo>
                    <a:lnTo>
                      <a:pt x="443" y="24"/>
                    </a:lnTo>
                    <a:lnTo>
                      <a:pt x="443" y="36"/>
                    </a:lnTo>
                    <a:lnTo>
                      <a:pt x="353" y="60"/>
                    </a:lnTo>
                    <a:lnTo>
                      <a:pt x="257" y="66"/>
                    </a:lnTo>
                    <a:lnTo>
                      <a:pt x="186" y="60"/>
                    </a:lnTo>
                    <a:lnTo>
                      <a:pt x="120" y="48"/>
                    </a:lnTo>
                    <a:lnTo>
                      <a:pt x="60" y="36"/>
                    </a:lnTo>
                    <a:lnTo>
                      <a:pt x="0" y="12"/>
                    </a:lnTo>
                    <a:lnTo>
                      <a:pt x="0" y="0"/>
                    </a:lnTo>
                    <a:lnTo>
                      <a:pt x="54" y="24"/>
                    </a:lnTo>
                    <a:lnTo>
                      <a:pt x="120" y="36"/>
                    </a:lnTo>
                    <a:lnTo>
                      <a:pt x="186" y="48"/>
                    </a:lnTo>
                    <a:lnTo>
                      <a:pt x="257" y="54"/>
                    </a:lnTo>
                    <a:lnTo>
                      <a:pt x="257" y="54"/>
                    </a:lnTo>
                    <a:close/>
                  </a:path>
                </a:pathLst>
              </a:custGeom>
              <a:gradFill rotWithShape="0">
                <a:gsLst>
                  <a:gs pos="0">
                    <a:schemeClr val="accent2">
                      <a:gamma/>
                      <a:shade val="84706"/>
                      <a:invGamma/>
                    </a:schemeClr>
                  </a:gs>
                  <a:gs pos="100000">
                    <a:schemeClr val="accent2"/>
                  </a:gs>
                </a:gsLst>
                <a:lin ang="18900000" scaled="1"/>
              </a:gradFill>
              <a:ln w="9525">
                <a:noFill/>
                <a:round/>
                <a:headEnd/>
                <a:tailEnd/>
              </a:ln>
            </p:spPr>
            <p:txBody>
              <a:bodyPr/>
              <a:lstStyle/>
              <a:p>
                <a:pPr eaLnBrk="0" hangingPunct="0">
                  <a:defRPr/>
                </a:pPr>
                <a:endParaRPr lang="en-US" sz="1800"/>
              </a:p>
            </p:txBody>
          </p:sp>
          <p:sp>
            <p:nvSpPr>
              <p:cNvPr id="64" name="Freeform 13"/>
              <p:cNvSpPr>
                <a:spLocks/>
              </p:cNvSpPr>
              <p:nvPr/>
            </p:nvSpPr>
            <p:spPr bwMode="hidden">
              <a:xfrm>
                <a:off x="3527" y="3906"/>
                <a:ext cx="89" cy="216"/>
              </a:xfrm>
              <a:custGeom>
                <a:avLst/>
                <a:gdLst/>
                <a:ahLst/>
                <a:cxnLst>
                  <a:cxn ang="0">
                    <a:pos x="12" y="66"/>
                  </a:cxn>
                  <a:cxn ang="0">
                    <a:pos x="18" y="108"/>
                  </a:cxn>
                  <a:cxn ang="0">
                    <a:pos x="36" y="144"/>
                  </a:cxn>
                  <a:cxn ang="0">
                    <a:pos x="60" y="180"/>
                  </a:cxn>
                  <a:cxn ang="0">
                    <a:pos x="89" y="216"/>
                  </a:cxn>
                  <a:cxn ang="0">
                    <a:pos x="72" y="216"/>
                  </a:cxn>
                  <a:cxn ang="0">
                    <a:pos x="42" y="180"/>
                  </a:cxn>
                  <a:cxn ang="0">
                    <a:pos x="18" y="144"/>
                  </a:cxn>
                  <a:cxn ang="0">
                    <a:pos x="6" y="108"/>
                  </a:cxn>
                  <a:cxn ang="0">
                    <a:pos x="0" y="66"/>
                  </a:cxn>
                  <a:cxn ang="0">
                    <a:pos x="0" y="30"/>
                  </a:cxn>
                  <a:cxn ang="0">
                    <a:pos x="12" y="0"/>
                  </a:cxn>
                  <a:cxn ang="0">
                    <a:pos x="30" y="0"/>
                  </a:cxn>
                  <a:cxn ang="0">
                    <a:pos x="18" y="30"/>
                  </a:cxn>
                  <a:cxn ang="0">
                    <a:pos x="12" y="66"/>
                  </a:cxn>
                  <a:cxn ang="0">
                    <a:pos x="12" y="66"/>
                  </a:cxn>
                </a:cxnLst>
                <a:rect l="0" t="0" r="r" b="b"/>
                <a:pathLst>
                  <a:path w="89" h="216">
                    <a:moveTo>
                      <a:pt x="12" y="66"/>
                    </a:moveTo>
                    <a:lnTo>
                      <a:pt x="18" y="108"/>
                    </a:lnTo>
                    <a:lnTo>
                      <a:pt x="36" y="144"/>
                    </a:lnTo>
                    <a:lnTo>
                      <a:pt x="60" y="180"/>
                    </a:lnTo>
                    <a:lnTo>
                      <a:pt x="89" y="216"/>
                    </a:lnTo>
                    <a:lnTo>
                      <a:pt x="72" y="216"/>
                    </a:lnTo>
                    <a:lnTo>
                      <a:pt x="42" y="180"/>
                    </a:lnTo>
                    <a:lnTo>
                      <a:pt x="18" y="144"/>
                    </a:lnTo>
                    <a:lnTo>
                      <a:pt x="6" y="108"/>
                    </a:lnTo>
                    <a:lnTo>
                      <a:pt x="0" y="66"/>
                    </a:lnTo>
                    <a:lnTo>
                      <a:pt x="0" y="30"/>
                    </a:lnTo>
                    <a:lnTo>
                      <a:pt x="12" y="0"/>
                    </a:lnTo>
                    <a:lnTo>
                      <a:pt x="30" y="0"/>
                    </a:lnTo>
                    <a:lnTo>
                      <a:pt x="18" y="30"/>
                    </a:lnTo>
                    <a:lnTo>
                      <a:pt x="12" y="66"/>
                    </a:lnTo>
                    <a:lnTo>
                      <a:pt x="12" y="66"/>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eaLnBrk="0" hangingPunct="0">
                  <a:defRPr/>
                </a:pPr>
                <a:endParaRPr lang="en-US" sz="1800"/>
              </a:p>
            </p:txBody>
          </p:sp>
          <p:sp>
            <p:nvSpPr>
              <p:cNvPr id="65" name="Freeform 14"/>
              <p:cNvSpPr>
                <a:spLocks/>
              </p:cNvSpPr>
              <p:nvPr/>
            </p:nvSpPr>
            <p:spPr bwMode="hidden">
              <a:xfrm>
                <a:off x="3570" y="3745"/>
                <a:ext cx="750" cy="461"/>
              </a:xfrm>
              <a:custGeom>
                <a:avLst/>
                <a:gdLst/>
                <a:ahLst/>
                <a:cxnLst>
                  <a:cxn ang="0">
                    <a:pos x="382" y="443"/>
                  </a:cxn>
                  <a:cxn ang="0">
                    <a:pos x="311" y="437"/>
                  </a:cxn>
                  <a:cxn ang="0">
                    <a:pos x="245" y="425"/>
                  </a:cxn>
                  <a:cxn ang="0">
                    <a:pos x="185" y="407"/>
                  </a:cxn>
                  <a:cxn ang="0">
                    <a:pos x="131" y="383"/>
                  </a:cxn>
                  <a:cxn ang="0">
                    <a:pos x="83" y="347"/>
                  </a:cxn>
                  <a:cxn ang="0">
                    <a:pos x="53" y="311"/>
                  </a:cxn>
                  <a:cxn ang="0">
                    <a:pos x="30" y="269"/>
                  </a:cxn>
                  <a:cxn ang="0">
                    <a:pos x="24" y="227"/>
                  </a:cxn>
                  <a:cxn ang="0">
                    <a:pos x="30" y="185"/>
                  </a:cxn>
                  <a:cxn ang="0">
                    <a:pos x="53" y="143"/>
                  </a:cxn>
                  <a:cxn ang="0">
                    <a:pos x="83" y="107"/>
                  </a:cxn>
                  <a:cxn ang="0">
                    <a:pos x="131" y="77"/>
                  </a:cxn>
                  <a:cxn ang="0">
                    <a:pos x="185" y="47"/>
                  </a:cxn>
                  <a:cxn ang="0">
                    <a:pos x="245" y="30"/>
                  </a:cxn>
                  <a:cxn ang="0">
                    <a:pos x="311" y="18"/>
                  </a:cxn>
                  <a:cxn ang="0">
                    <a:pos x="382" y="12"/>
                  </a:cxn>
                  <a:cxn ang="0">
                    <a:pos x="478" y="18"/>
                  </a:cxn>
                  <a:cxn ang="0">
                    <a:pos x="562" y="41"/>
                  </a:cxn>
                  <a:cxn ang="0">
                    <a:pos x="562" y="36"/>
                  </a:cxn>
                  <a:cxn ang="0">
                    <a:pos x="562" y="30"/>
                  </a:cxn>
                  <a:cxn ang="0">
                    <a:pos x="478" y="6"/>
                  </a:cxn>
                  <a:cxn ang="0">
                    <a:pos x="382" y="0"/>
                  </a:cxn>
                  <a:cxn ang="0">
                    <a:pos x="305" y="6"/>
                  </a:cxn>
                  <a:cxn ang="0">
                    <a:pos x="233" y="18"/>
                  </a:cxn>
                  <a:cxn ang="0">
                    <a:pos x="167" y="41"/>
                  </a:cxn>
                  <a:cxn ang="0">
                    <a:pos x="113" y="65"/>
                  </a:cxn>
                  <a:cxn ang="0">
                    <a:pos x="65" y="101"/>
                  </a:cxn>
                  <a:cxn ang="0">
                    <a:pos x="30" y="137"/>
                  </a:cxn>
                  <a:cxn ang="0">
                    <a:pos x="6" y="179"/>
                  </a:cxn>
                  <a:cxn ang="0">
                    <a:pos x="0" y="227"/>
                  </a:cxn>
                  <a:cxn ang="0">
                    <a:pos x="6" y="275"/>
                  </a:cxn>
                  <a:cxn ang="0">
                    <a:pos x="30" y="317"/>
                  </a:cxn>
                  <a:cxn ang="0">
                    <a:pos x="65" y="359"/>
                  </a:cxn>
                  <a:cxn ang="0">
                    <a:pos x="113" y="395"/>
                  </a:cxn>
                  <a:cxn ang="0">
                    <a:pos x="167" y="419"/>
                  </a:cxn>
                  <a:cxn ang="0">
                    <a:pos x="233" y="443"/>
                  </a:cxn>
                  <a:cxn ang="0">
                    <a:pos x="305" y="455"/>
                  </a:cxn>
                  <a:cxn ang="0">
                    <a:pos x="382" y="461"/>
                  </a:cxn>
                  <a:cxn ang="0">
                    <a:pos x="448" y="455"/>
                  </a:cxn>
                  <a:cxn ang="0">
                    <a:pos x="508" y="449"/>
                  </a:cxn>
                  <a:cxn ang="0">
                    <a:pos x="609" y="413"/>
                  </a:cxn>
                  <a:cxn ang="0">
                    <a:pos x="657" y="389"/>
                  </a:cxn>
                  <a:cxn ang="0">
                    <a:pos x="693" y="359"/>
                  </a:cxn>
                  <a:cxn ang="0">
                    <a:pos x="723" y="329"/>
                  </a:cxn>
                  <a:cxn ang="0">
                    <a:pos x="747" y="293"/>
                  </a:cxn>
                  <a:cxn ang="0">
                    <a:pos x="741" y="287"/>
                  </a:cxn>
                  <a:cxn ang="0">
                    <a:pos x="729" y="281"/>
                  </a:cxn>
                  <a:cxn ang="0">
                    <a:pos x="711" y="317"/>
                  </a:cxn>
                  <a:cxn ang="0">
                    <a:pos x="681" y="347"/>
                  </a:cxn>
                  <a:cxn ang="0">
                    <a:pos x="645" y="377"/>
                  </a:cxn>
                  <a:cxn ang="0">
                    <a:pos x="604" y="401"/>
                  </a:cxn>
                  <a:cxn ang="0">
                    <a:pos x="502" y="431"/>
                  </a:cxn>
                  <a:cxn ang="0">
                    <a:pos x="442" y="443"/>
                  </a:cxn>
                  <a:cxn ang="0">
                    <a:pos x="382" y="443"/>
                  </a:cxn>
                  <a:cxn ang="0">
                    <a:pos x="382" y="443"/>
                  </a:cxn>
                </a:cxnLst>
                <a:rect l="0" t="0" r="r" b="b"/>
                <a:pathLst>
                  <a:path w="747" h="461">
                    <a:moveTo>
                      <a:pt x="382" y="443"/>
                    </a:moveTo>
                    <a:lnTo>
                      <a:pt x="311" y="437"/>
                    </a:lnTo>
                    <a:lnTo>
                      <a:pt x="245" y="425"/>
                    </a:lnTo>
                    <a:lnTo>
                      <a:pt x="185" y="407"/>
                    </a:lnTo>
                    <a:lnTo>
                      <a:pt x="131" y="383"/>
                    </a:lnTo>
                    <a:lnTo>
                      <a:pt x="83" y="347"/>
                    </a:lnTo>
                    <a:lnTo>
                      <a:pt x="53" y="311"/>
                    </a:lnTo>
                    <a:lnTo>
                      <a:pt x="30" y="269"/>
                    </a:lnTo>
                    <a:lnTo>
                      <a:pt x="24" y="227"/>
                    </a:lnTo>
                    <a:lnTo>
                      <a:pt x="30" y="185"/>
                    </a:lnTo>
                    <a:lnTo>
                      <a:pt x="53" y="143"/>
                    </a:lnTo>
                    <a:lnTo>
                      <a:pt x="83" y="107"/>
                    </a:lnTo>
                    <a:lnTo>
                      <a:pt x="131" y="77"/>
                    </a:lnTo>
                    <a:lnTo>
                      <a:pt x="185" y="47"/>
                    </a:lnTo>
                    <a:lnTo>
                      <a:pt x="245" y="30"/>
                    </a:lnTo>
                    <a:lnTo>
                      <a:pt x="311" y="18"/>
                    </a:lnTo>
                    <a:lnTo>
                      <a:pt x="382" y="12"/>
                    </a:lnTo>
                    <a:lnTo>
                      <a:pt x="478" y="18"/>
                    </a:lnTo>
                    <a:lnTo>
                      <a:pt x="562" y="41"/>
                    </a:lnTo>
                    <a:lnTo>
                      <a:pt x="562" y="36"/>
                    </a:lnTo>
                    <a:lnTo>
                      <a:pt x="562" y="30"/>
                    </a:lnTo>
                    <a:lnTo>
                      <a:pt x="478" y="6"/>
                    </a:lnTo>
                    <a:lnTo>
                      <a:pt x="382" y="0"/>
                    </a:lnTo>
                    <a:lnTo>
                      <a:pt x="305" y="6"/>
                    </a:lnTo>
                    <a:lnTo>
                      <a:pt x="233" y="18"/>
                    </a:lnTo>
                    <a:lnTo>
                      <a:pt x="167" y="41"/>
                    </a:lnTo>
                    <a:lnTo>
                      <a:pt x="113" y="65"/>
                    </a:lnTo>
                    <a:lnTo>
                      <a:pt x="65" y="101"/>
                    </a:lnTo>
                    <a:lnTo>
                      <a:pt x="30" y="137"/>
                    </a:lnTo>
                    <a:lnTo>
                      <a:pt x="6" y="179"/>
                    </a:lnTo>
                    <a:lnTo>
                      <a:pt x="0" y="227"/>
                    </a:lnTo>
                    <a:lnTo>
                      <a:pt x="6" y="275"/>
                    </a:lnTo>
                    <a:lnTo>
                      <a:pt x="30" y="317"/>
                    </a:lnTo>
                    <a:lnTo>
                      <a:pt x="65" y="359"/>
                    </a:lnTo>
                    <a:lnTo>
                      <a:pt x="113" y="395"/>
                    </a:lnTo>
                    <a:lnTo>
                      <a:pt x="167" y="419"/>
                    </a:lnTo>
                    <a:lnTo>
                      <a:pt x="233" y="443"/>
                    </a:lnTo>
                    <a:lnTo>
                      <a:pt x="305" y="455"/>
                    </a:lnTo>
                    <a:lnTo>
                      <a:pt x="382" y="461"/>
                    </a:lnTo>
                    <a:lnTo>
                      <a:pt x="448" y="455"/>
                    </a:lnTo>
                    <a:lnTo>
                      <a:pt x="508" y="449"/>
                    </a:lnTo>
                    <a:lnTo>
                      <a:pt x="609" y="413"/>
                    </a:lnTo>
                    <a:lnTo>
                      <a:pt x="657" y="389"/>
                    </a:lnTo>
                    <a:lnTo>
                      <a:pt x="693" y="359"/>
                    </a:lnTo>
                    <a:lnTo>
                      <a:pt x="723" y="329"/>
                    </a:lnTo>
                    <a:lnTo>
                      <a:pt x="747" y="293"/>
                    </a:lnTo>
                    <a:lnTo>
                      <a:pt x="741" y="287"/>
                    </a:lnTo>
                    <a:lnTo>
                      <a:pt x="729" y="281"/>
                    </a:lnTo>
                    <a:lnTo>
                      <a:pt x="711" y="317"/>
                    </a:lnTo>
                    <a:lnTo>
                      <a:pt x="681" y="347"/>
                    </a:lnTo>
                    <a:lnTo>
                      <a:pt x="645" y="377"/>
                    </a:lnTo>
                    <a:lnTo>
                      <a:pt x="604" y="401"/>
                    </a:lnTo>
                    <a:lnTo>
                      <a:pt x="502" y="431"/>
                    </a:lnTo>
                    <a:lnTo>
                      <a:pt x="442" y="443"/>
                    </a:lnTo>
                    <a:lnTo>
                      <a:pt x="382" y="443"/>
                    </a:lnTo>
                    <a:lnTo>
                      <a:pt x="382" y="443"/>
                    </a:lnTo>
                    <a:close/>
                  </a:path>
                </a:pathLst>
              </a:custGeom>
              <a:gradFill rotWithShape="0">
                <a:gsLst>
                  <a:gs pos="0">
                    <a:schemeClr val="accent2"/>
                  </a:gs>
                  <a:gs pos="100000">
                    <a:schemeClr val="accent2">
                      <a:gamma/>
                      <a:shade val="90980"/>
                      <a:invGamma/>
                    </a:schemeClr>
                  </a:gs>
                </a:gsLst>
                <a:path path="rect">
                  <a:fillToRect l="50000" t="50000" r="50000" b="50000"/>
                </a:path>
              </a:gradFill>
              <a:ln w="9525">
                <a:noFill/>
                <a:round/>
                <a:headEnd/>
                <a:tailEnd/>
              </a:ln>
            </p:spPr>
            <p:txBody>
              <a:bodyPr/>
              <a:lstStyle/>
              <a:p>
                <a:pPr eaLnBrk="0" hangingPunct="0">
                  <a:defRPr/>
                </a:pPr>
                <a:endParaRPr lang="en-US" sz="1800"/>
              </a:p>
            </p:txBody>
          </p:sp>
          <p:sp>
            <p:nvSpPr>
              <p:cNvPr id="66" name="Freeform 15"/>
              <p:cNvSpPr>
                <a:spLocks/>
              </p:cNvSpPr>
              <p:nvPr/>
            </p:nvSpPr>
            <p:spPr bwMode="hidden">
              <a:xfrm>
                <a:off x="4038" y="3721"/>
                <a:ext cx="96" cy="30"/>
              </a:xfrm>
              <a:custGeom>
                <a:avLst/>
                <a:gdLst/>
                <a:ahLst/>
                <a:cxnLst>
                  <a:cxn ang="0">
                    <a:pos x="0" y="0"/>
                  </a:cxn>
                  <a:cxn ang="0">
                    <a:pos x="0" y="12"/>
                  </a:cxn>
                  <a:cxn ang="0">
                    <a:pos x="48" y="18"/>
                  </a:cxn>
                  <a:cxn ang="0">
                    <a:pos x="96" y="30"/>
                  </a:cxn>
                  <a:cxn ang="0">
                    <a:pos x="96" y="24"/>
                  </a:cxn>
                  <a:cxn ang="0">
                    <a:pos x="96" y="18"/>
                  </a:cxn>
                  <a:cxn ang="0">
                    <a:pos x="48" y="12"/>
                  </a:cxn>
                  <a:cxn ang="0">
                    <a:pos x="0" y="0"/>
                  </a:cxn>
                  <a:cxn ang="0">
                    <a:pos x="0" y="0"/>
                  </a:cxn>
                </a:cxnLst>
                <a:rect l="0" t="0" r="r" b="b"/>
                <a:pathLst>
                  <a:path w="96" h="30">
                    <a:moveTo>
                      <a:pt x="0" y="0"/>
                    </a:moveTo>
                    <a:lnTo>
                      <a:pt x="0" y="12"/>
                    </a:lnTo>
                    <a:lnTo>
                      <a:pt x="48" y="18"/>
                    </a:lnTo>
                    <a:lnTo>
                      <a:pt x="96" y="30"/>
                    </a:lnTo>
                    <a:lnTo>
                      <a:pt x="96" y="24"/>
                    </a:lnTo>
                    <a:lnTo>
                      <a:pt x="96" y="18"/>
                    </a:lnTo>
                    <a:lnTo>
                      <a:pt x="48" y="12"/>
                    </a:lnTo>
                    <a:lnTo>
                      <a:pt x="0" y="0"/>
                    </a:lnTo>
                    <a:lnTo>
                      <a:pt x="0" y="0"/>
                    </a:lnTo>
                    <a:close/>
                  </a:path>
                </a:pathLst>
              </a:custGeom>
              <a:gradFill rotWithShape="0">
                <a:gsLst>
                  <a:gs pos="0">
                    <a:schemeClr val="accent2"/>
                  </a:gs>
                  <a:gs pos="100000">
                    <a:schemeClr val="accent2">
                      <a:gamma/>
                      <a:shade val="87843"/>
                      <a:invGamma/>
                    </a:schemeClr>
                  </a:gs>
                </a:gsLst>
                <a:lin ang="0" scaled="1"/>
              </a:gradFill>
              <a:ln w="9525">
                <a:noFill/>
                <a:round/>
                <a:headEnd/>
                <a:tailEnd/>
              </a:ln>
            </p:spPr>
            <p:txBody>
              <a:bodyPr/>
              <a:lstStyle/>
              <a:p>
                <a:pPr eaLnBrk="0" hangingPunct="0">
                  <a:defRPr/>
                </a:pPr>
                <a:endParaRPr lang="en-US" sz="1800"/>
              </a:p>
            </p:txBody>
          </p:sp>
          <p:sp>
            <p:nvSpPr>
              <p:cNvPr id="67" name="Oval 16"/>
              <p:cNvSpPr>
                <a:spLocks noChangeArrowheads="1"/>
              </p:cNvSpPr>
              <p:nvPr/>
            </p:nvSpPr>
            <p:spPr bwMode="hidden">
              <a:xfrm>
                <a:off x="3910" y="3948"/>
                <a:ext cx="84" cy="53"/>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grpSp>
        <p:grpSp>
          <p:nvGrpSpPr>
            <p:cNvPr id="7" name="Group 17"/>
            <p:cNvGrpSpPr>
              <a:grpSpLocks/>
            </p:cNvGrpSpPr>
            <p:nvPr userDrawn="1"/>
          </p:nvGrpSpPr>
          <p:grpSpPr bwMode="auto">
            <a:xfrm>
              <a:off x="1776" y="3631"/>
              <a:ext cx="1626" cy="683"/>
              <a:chOff x="1776" y="3631"/>
              <a:chExt cx="1626" cy="683"/>
            </a:xfrm>
          </p:grpSpPr>
          <p:sp>
            <p:nvSpPr>
              <p:cNvPr id="39" name="Oval 18"/>
              <p:cNvSpPr>
                <a:spLocks noChangeArrowheads="1"/>
              </p:cNvSpPr>
              <p:nvPr/>
            </p:nvSpPr>
            <p:spPr bwMode="hidden">
              <a:xfrm>
                <a:off x="2268" y="3934"/>
                <a:ext cx="638" cy="377"/>
              </a:xfrm>
              <a:prstGeom prst="ellipse">
                <a:avLst/>
              </a:prstGeom>
              <a:gradFill rotWithShape="0">
                <a:gsLst>
                  <a:gs pos="0">
                    <a:schemeClr val="accent2">
                      <a:gamma/>
                      <a:shade val="87843"/>
                      <a:invGamma/>
                    </a:schemeClr>
                  </a:gs>
                  <a:gs pos="100000">
                    <a:schemeClr val="accent2"/>
                  </a:gs>
                </a:gsLst>
                <a:lin ang="2700000" scaled="1"/>
              </a:gradFill>
              <a:ln w="9525">
                <a:noFill/>
                <a:round/>
                <a:headEnd/>
                <a:tailEnd/>
              </a:ln>
              <a:effectLst/>
            </p:spPr>
            <p:txBody>
              <a:bodyPr/>
              <a:lstStyle/>
              <a:p>
                <a:pPr eaLnBrk="0" hangingPunct="0">
                  <a:defRPr/>
                </a:pPr>
                <a:endParaRPr lang="en-US" sz="1800"/>
              </a:p>
            </p:txBody>
          </p:sp>
          <p:sp>
            <p:nvSpPr>
              <p:cNvPr id="40" name="Oval 19"/>
              <p:cNvSpPr>
                <a:spLocks noChangeArrowheads="1"/>
              </p:cNvSpPr>
              <p:nvPr/>
            </p:nvSpPr>
            <p:spPr bwMode="hidden">
              <a:xfrm>
                <a:off x="2314" y="3958"/>
                <a:ext cx="543" cy="332"/>
              </a:xfrm>
              <a:prstGeom prst="ellipse">
                <a:avLst/>
              </a:prstGeom>
              <a:gradFill rotWithShape="0">
                <a:gsLst>
                  <a:gs pos="0">
                    <a:schemeClr val="accent2"/>
                  </a:gs>
                  <a:gs pos="100000">
                    <a:schemeClr val="accent2">
                      <a:gamma/>
                      <a:shade val="87843"/>
                      <a:invGamma/>
                    </a:schemeClr>
                  </a:gs>
                </a:gsLst>
                <a:lin ang="2700000" scaled="1"/>
              </a:gradFill>
              <a:ln w="9525">
                <a:noFill/>
                <a:round/>
                <a:headEnd/>
                <a:tailEnd/>
              </a:ln>
              <a:effectLst/>
            </p:spPr>
            <p:txBody>
              <a:bodyPr/>
              <a:lstStyle/>
              <a:p>
                <a:pPr eaLnBrk="0" hangingPunct="0">
                  <a:defRPr/>
                </a:pPr>
                <a:endParaRPr lang="en-US" sz="1800"/>
              </a:p>
            </p:txBody>
          </p:sp>
          <p:sp>
            <p:nvSpPr>
              <p:cNvPr id="41" name="Oval 20"/>
              <p:cNvSpPr>
                <a:spLocks noChangeArrowheads="1"/>
              </p:cNvSpPr>
              <p:nvPr/>
            </p:nvSpPr>
            <p:spPr bwMode="hidden">
              <a:xfrm>
                <a:off x="2341" y="3979"/>
                <a:ext cx="501" cy="299"/>
              </a:xfrm>
              <a:prstGeom prst="ellipse">
                <a:avLst/>
              </a:prstGeom>
              <a:gradFill rotWithShape="0">
                <a:gsLst>
                  <a:gs pos="0">
                    <a:schemeClr val="accent2">
                      <a:gamma/>
                      <a:shade val="90980"/>
                      <a:invGamma/>
                    </a:schemeClr>
                  </a:gs>
                  <a:gs pos="100000">
                    <a:schemeClr val="accent2"/>
                  </a:gs>
                </a:gsLst>
                <a:lin ang="2700000" scaled="1"/>
              </a:gradFill>
              <a:ln w="9525">
                <a:noFill/>
                <a:round/>
                <a:headEnd/>
                <a:tailEnd/>
              </a:ln>
              <a:effectLst/>
            </p:spPr>
            <p:txBody>
              <a:bodyPr/>
              <a:lstStyle/>
              <a:p>
                <a:pPr eaLnBrk="0" hangingPunct="0">
                  <a:defRPr/>
                </a:pPr>
                <a:endParaRPr lang="en-US" sz="1800"/>
              </a:p>
            </p:txBody>
          </p:sp>
          <p:sp>
            <p:nvSpPr>
              <p:cNvPr id="42" name="Oval 21"/>
              <p:cNvSpPr>
                <a:spLocks noChangeArrowheads="1"/>
              </p:cNvSpPr>
              <p:nvPr/>
            </p:nvSpPr>
            <p:spPr bwMode="hidden">
              <a:xfrm>
                <a:off x="2368" y="3997"/>
                <a:ext cx="444" cy="258"/>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43" name="Oval 22"/>
              <p:cNvSpPr>
                <a:spLocks noChangeArrowheads="1"/>
              </p:cNvSpPr>
              <p:nvPr/>
            </p:nvSpPr>
            <p:spPr bwMode="hidden">
              <a:xfrm>
                <a:off x="2385" y="4005"/>
                <a:ext cx="413" cy="240"/>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44" name="Oval 23"/>
              <p:cNvSpPr>
                <a:spLocks noChangeArrowheads="1"/>
              </p:cNvSpPr>
              <p:nvPr/>
            </p:nvSpPr>
            <p:spPr bwMode="hidden">
              <a:xfrm>
                <a:off x="2437" y="4026"/>
                <a:ext cx="306" cy="192"/>
              </a:xfrm>
              <a:prstGeom prst="ellipse">
                <a:avLst/>
              </a:prstGeom>
              <a:gradFill rotWithShape="0">
                <a:gsLst>
                  <a:gs pos="0">
                    <a:schemeClr val="accent2">
                      <a:gamma/>
                      <a:shade val="87843"/>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45" name="Oval 24"/>
              <p:cNvSpPr>
                <a:spLocks noChangeArrowheads="1"/>
              </p:cNvSpPr>
              <p:nvPr/>
            </p:nvSpPr>
            <p:spPr bwMode="hidden">
              <a:xfrm>
                <a:off x="2476" y="4056"/>
                <a:ext cx="227" cy="135"/>
              </a:xfrm>
              <a:prstGeom prst="ellipse">
                <a:avLst/>
              </a:prstGeom>
              <a:gradFill rotWithShape="0">
                <a:gsLst>
                  <a:gs pos="0">
                    <a:schemeClr val="accent2"/>
                  </a:gs>
                  <a:gs pos="100000">
                    <a:schemeClr val="accent2">
                      <a:gamma/>
                      <a:shade val="90980"/>
                      <a:invGamma/>
                    </a:schemeClr>
                  </a:gs>
                </a:gsLst>
                <a:lin ang="2700000" scaled="1"/>
              </a:gradFill>
              <a:ln w="9525">
                <a:noFill/>
                <a:round/>
                <a:headEnd/>
                <a:tailEnd/>
              </a:ln>
              <a:effectLst/>
            </p:spPr>
            <p:txBody>
              <a:bodyPr/>
              <a:lstStyle/>
              <a:p>
                <a:pPr eaLnBrk="0" hangingPunct="0">
                  <a:defRPr/>
                </a:pPr>
                <a:endParaRPr lang="en-US" sz="1800"/>
              </a:p>
            </p:txBody>
          </p:sp>
          <p:sp>
            <p:nvSpPr>
              <p:cNvPr id="46" name="Oval 25"/>
              <p:cNvSpPr>
                <a:spLocks noChangeArrowheads="1"/>
              </p:cNvSpPr>
              <p:nvPr/>
            </p:nvSpPr>
            <p:spPr bwMode="hidden">
              <a:xfrm>
                <a:off x="2542" y="4097"/>
                <a:ext cx="90" cy="60"/>
              </a:xfrm>
              <a:prstGeom prst="ellipse">
                <a:avLst/>
              </a:prstGeom>
              <a:gradFill rotWithShape="0">
                <a:gsLst>
                  <a:gs pos="0">
                    <a:schemeClr val="accent2"/>
                  </a:gs>
                  <a:gs pos="100000">
                    <a:schemeClr val="accent2">
                      <a:gamma/>
                      <a:shade val="90980"/>
                      <a:invGamma/>
                    </a:schemeClr>
                  </a:gs>
                </a:gsLst>
                <a:lin ang="0" scaled="1"/>
              </a:gradFill>
              <a:ln w="9525">
                <a:noFill/>
                <a:round/>
                <a:headEnd/>
                <a:tailEnd/>
              </a:ln>
              <a:effectLst/>
            </p:spPr>
            <p:txBody>
              <a:bodyPr/>
              <a:lstStyle/>
              <a:p>
                <a:pPr eaLnBrk="0" hangingPunct="0">
                  <a:defRPr/>
                </a:pPr>
                <a:endParaRPr lang="en-US" sz="1800"/>
              </a:p>
            </p:txBody>
          </p:sp>
          <p:sp>
            <p:nvSpPr>
              <p:cNvPr id="47" name="Freeform 26"/>
              <p:cNvSpPr>
                <a:spLocks/>
              </p:cNvSpPr>
              <p:nvPr/>
            </p:nvSpPr>
            <p:spPr bwMode="hidden">
              <a:xfrm>
                <a:off x="2585" y="3822"/>
                <a:ext cx="449" cy="186"/>
              </a:xfrm>
              <a:custGeom>
                <a:avLst/>
                <a:gdLst/>
                <a:ahLst/>
                <a:cxnLst>
                  <a:cxn ang="0">
                    <a:pos x="6" y="6"/>
                  </a:cxn>
                  <a:cxn ang="0">
                    <a:pos x="78" y="12"/>
                  </a:cxn>
                  <a:cxn ang="0">
                    <a:pos x="150" y="18"/>
                  </a:cxn>
                  <a:cxn ang="0">
                    <a:pos x="215" y="36"/>
                  </a:cxn>
                  <a:cxn ang="0">
                    <a:pos x="275" y="60"/>
                  </a:cxn>
                  <a:cxn ang="0">
                    <a:pos x="329" y="84"/>
                  </a:cxn>
                  <a:cxn ang="0">
                    <a:pos x="377" y="114"/>
                  </a:cxn>
                  <a:cxn ang="0">
                    <a:pos x="419" y="150"/>
                  </a:cxn>
                  <a:cxn ang="0">
                    <a:pos x="448" y="186"/>
                  </a:cxn>
                  <a:cxn ang="0">
                    <a:pos x="448" y="162"/>
                  </a:cxn>
                  <a:cxn ang="0">
                    <a:pos x="413" y="126"/>
                  </a:cxn>
                  <a:cxn ang="0">
                    <a:pos x="371" y="96"/>
                  </a:cxn>
                  <a:cxn ang="0">
                    <a:pos x="323" y="66"/>
                  </a:cxn>
                  <a:cxn ang="0">
                    <a:pos x="269" y="48"/>
                  </a:cxn>
                  <a:cxn ang="0">
                    <a:pos x="144" y="12"/>
                  </a:cxn>
                  <a:cxn ang="0">
                    <a:pos x="78" y="6"/>
                  </a:cxn>
                  <a:cxn ang="0">
                    <a:pos x="6" y="0"/>
                  </a:cxn>
                  <a:cxn ang="0">
                    <a:pos x="0" y="0"/>
                  </a:cxn>
                  <a:cxn ang="0">
                    <a:pos x="0" y="0"/>
                  </a:cxn>
                  <a:cxn ang="0">
                    <a:pos x="0" y="6"/>
                  </a:cxn>
                  <a:cxn ang="0">
                    <a:pos x="0" y="6"/>
                  </a:cxn>
                  <a:cxn ang="0">
                    <a:pos x="6" y="6"/>
                  </a:cxn>
                  <a:cxn ang="0">
                    <a:pos x="6" y="6"/>
                  </a:cxn>
                </a:cxnLst>
                <a:rect l="0" t="0" r="r" b="b"/>
                <a:pathLst>
                  <a:path w="448" h="186">
                    <a:moveTo>
                      <a:pt x="6" y="6"/>
                    </a:moveTo>
                    <a:lnTo>
                      <a:pt x="78" y="12"/>
                    </a:lnTo>
                    <a:lnTo>
                      <a:pt x="150" y="18"/>
                    </a:lnTo>
                    <a:lnTo>
                      <a:pt x="215" y="36"/>
                    </a:lnTo>
                    <a:lnTo>
                      <a:pt x="275" y="60"/>
                    </a:lnTo>
                    <a:lnTo>
                      <a:pt x="329" y="84"/>
                    </a:lnTo>
                    <a:lnTo>
                      <a:pt x="377" y="114"/>
                    </a:lnTo>
                    <a:lnTo>
                      <a:pt x="419" y="150"/>
                    </a:lnTo>
                    <a:lnTo>
                      <a:pt x="448" y="186"/>
                    </a:lnTo>
                    <a:lnTo>
                      <a:pt x="448" y="162"/>
                    </a:lnTo>
                    <a:lnTo>
                      <a:pt x="413" y="126"/>
                    </a:lnTo>
                    <a:lnTo>
                      <a:pt x="371" y="96"/>
                    </a:lnTo>
                    <a:lnTo>
                      <a:pt x="323" y="66"/>
                    </a:lnTo>
                    <a:lnTo>
                      <a:pt x="269" y="48"/>
                    </a:lnTo>
                    <a:lnTo>
                      <a:pt x="144" y="12"/>
                    </a:lnTo>
                    <a:lnTo>
                      <a:pt x="78" y="6"/>
                    </a:lnTo>
                    <a:lnTo>
                      <a:pt x="6" y="0"/>
                    </a:lnTo>
                    <a:lnTo>
                      <a:pt x="0" y="0"/>
                    </a:lnTo>
                    <a:lnTo>
                      <a:pt x="0" y="0"/>
                    </a:lnTo>
                    <a:lnTo>
                      <a:pt x="0" y="6"/>
                    </a:lnTo>
                    <a:lnTo>
                      <a:pt x="0" y="6"/>
                    </a:lnTo>
                    <a:lnTo>
                      <a:pt x="6" y="6"/>
                    </a:lnTo>
                    <a:lnTo>
                      <a:pt x="6" y="6"/>
                    </a:lnTo>
                    <a:close/>
                  </a:path>
                </a:pathLst>
              </a:custGeom>
              <a:gradFill rotWithShape="0">
                <a:gsLst>
                  <a:gs pos="0">
                    <a:schemeClr val="accent2">
                      <a:gamma/>
                      <a:shade val="90980"/>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48" name="Freeform 27"/>
              <p:cNvSpPr>
                <a:spLocks/>
              </p:cNvSpPr>
              <p:nvPr/>
            </p:nvSpPr>
            <p:spPr bwMode="hidden">
              <a:xfrm>
                <a:off x="2142" y="3852"/>
                <a:ext cx="892" cy="462"/>
              </a:xfrm>
              <a:custGeom>
                <a:avLst/>
                <a:gdLst/>
                <a:ahLst/>
                <a:cxnLst>
                  <a:cxn ang="0">
                    <a:pos x="23" y="276"/>
                  </a:cxn>
                  <a:cxn ang="0">
                    <a:pos x="29" y="222"/>
                  </a:cxn>
                  <a:cxn ang="0">
                    <a:pos x="59" y="174"/>
                  </a:cxn>
                  <a:cxn ang="0">
                    <a:pos x="95" y="132"/>
                  </a:cxn>
                  <a:cxn ang="0">
                    <a:pos x="149" y="96"/>
                  </a:cxn>
                  <a:cxn ang="0">
                    <a:pos x="209" y="60"/>
                  </a:cxn>
                  <a:cxn ang="0">
                    <a:pos x="281" y="36"/>
                  </a:cxn>
                  <a:cxn ang="0">
                    <a:pos x="364" y="24"/>
                  </a:cxn>
                  <a:cxn ang="0">
                    <a:pos x="448" y="18"/>
                  </a:cxn>
                  <a:cxn ang="0">
                    <a:pos x="532" y="24"/>
                  </a:cxn>
                  <a:cxn ang="0">
                    <a:pos x="609" y="36"/>
                  </a:cxn>
                  <a:cxn ang="0">
                    <a:pos x="681" y="60"/>
                  </a:cxn>
                  <a:cxn ang="0">
                    <a:pos x="741" y="96"/>
                  </a:cxn>
                  <a:cxn ang="0">
                    <a:pos x="795" y="132"/>
                  </a:cxn>
                  <a:cxn ang="0">
                    <a:pos x="831" y="174"/>
                  </a:cxn>
                  <a:cxn ang="0">
                    <a:pos x="861" y="222"/>
                  </a:cxn>
                  <a:cxn ang="0">
                    <a:pos x="867" y="276"/>
                  </a:cxn>
                  <a:cxn ang="0">
                    <a:pos x="855" y="330"/>
                  </a:cxn>
                  <a:cxn ang="0">
                    <a:pos x="831" y="378"/>
                  </a:cxn>
                  <a:cxn ang="0">
                    <a:pos x="783" y="426"/>
                  </a:cxn>
                  <a:cxn ang="0">
                    <a:pos x="723" y="462"/>
                  </a:cxn>
                  <a:cxn ang="0">
                    <a:pos x="765" y="462"/>
                  </a:cxn>
                  <a:cxn ang="0">
                    <a:pos x="819" y="426"/>
                  </a:cxn>
                  <a:cxn ang="0">
                    <a:pos x="855" y="378"/>
                  </a:cxn>
                  <a:cxn ang="0">
                    <a:pos x="884" y="330"/>
                  </a:cxn>
                  <a:cxn ang="0">
                    <a:pos x="890" y="276"/>
                  </a:cxn>
                  <a:cxn ang="0">
                    <a:pos x="884" y="222"/>
                  </a:cxn>
                  <a:cxn ang="0">
                    <a:pos x="855" y="168"/>
                  </a:cxn>
                  <a:cxn ang="0">
                    <a:pos x="813" y="120"/>
                  </a:cxn>
                  <a:cxn ang="0">
                    <a:pos x="759" y="84"/>
                  </a:cxn>
                  <a:cxn ang="0">
                    <a:pos x="693" y="48"/>
                  </a:cxn>
                  <a:cxn ang="0">
                    <a:pos x="621" y="24"/>
                  </a:cxn>
                  <a:cxn ang="0">
                    <a:pos x="538" y="6"/>
                  </a:cxn>
                  <a:cxn ang="0">
                    <a:pos x="448" y="0"/>
                  </a:cxn>
                  <a:cxn ang="0">
                    <a:pos x="358" y="6"/>
                  </a:cxn>
                  <a:cxn ang="0">
                    <a:pos x="275" y="24"/>
                  </a:cxn>
                  <a:cxn ang="0">
                    <a:pos x="197" y="48"/>
                  </a:cxn>
                  <a:cxn ang="0">
                    <a:pos x="131" y="84"/>
                  </a:cxn>
                  <a:cxn ang="0">
                    <a:pos x="77" y="120"/>
                  </a:cxn>
                  <a:cxn ang="0">
                    <a:pos x="35" y="168"/>
                  </a:cxn>
                  <a:cxn ang="0">
                    <a:pos x="12" y="222"/>
                  </a:cxn>
                  <a:cxn ang="0">
                    <a:pos x="0" y="276"/>
                  </a:cxn>
                  <a:cxn ang="0">
                    <a:pos x="6" y="330"/>
                  </a:cxn>
                  <a:cxn ang="0">
                    <a:pos x="35" y="378"/>
                  </a:cxn>
                  <a:cxn ang="0">
                    <a:pos x="71" y="426"/>
                  </a:cxn>
                  <a:cxn ang="0">
                    <a:pos x="125" y="462"/>
                  </a:cxn>
                  <a:cxn ang="0">
                    <a:pos x="167" y="462"/>
                  </a:cxn>
                  <a:cxn ang="0">
                    <a:pos x="107" y="426"/>
                  </a:cxn>
                  <a:cxn ang="0">
                    <a:pos x="59" y="378"/>
                  </a:cxn>
                  <a:cxn ang="0">
                    <a:pos x="35" y="330"/>
                  </a:cxn>
                  <a:cxn ang="0">
                    <a:pos x="23" y="276"/>
                  </a:cxn>
                  <a:cxn ang="0">
                    <a:pos x="23" y="276"/>
                  </a:cxn>
                </a:cxnLst>
                <a:rect l="0" t="0" r="r" b="b"/>
                <a:pathLst>
                  <a:path w="890" h="462">
                    <a:moveTo>
                      <a:pt x="23" y="276"/>
                    </a:moveTo>
                    <a:lnTo>
                      <a:pt x="29" y="222"/>
                    </a:lnTo>
                    <a:lnTo>
                      <a:pt x="59" y="174"/>
                    </a:lnTo>
                    <a:lnTo>
                      <a:pt x="95" y="132"/>
                    </a:lnTo>
                    <a:lnTo>
                      <a:pt x="149" y="96"/>
                    </a:lnTo>
                    <a:lnTo>
                      <a:pt x="209" y="60"/>
                    </a:lnTo>
                    <a:lnTo>
                      <a:pt x="281" y="36"/>
                    </a:lnTo>
                    <a:lnTo>
                      <a:pt x="364" y="24"/>
                    </a:lnTo>
                    <a:lnTo>
                      <a:pt x="448" y="18"/>
                    </a:lnTo>
                    <a:lnTo>
                      <a:pt x="532" y="24"/>
                    </a:lnTo>
                    <a:lnTo>
                      <a:pt x="609" y="36"/>
                    </a:lnTo>
                    <a:lnTo>
                      <a:pt x="681" y="60"/>
                    </a:lnTo>
                    <a:lnTo>
                      <a:pt x="741" y="96"/>
                    </a:lnTo>
                    <a:lnTo>
                      <a:pt x="795" y="132"/>
                    </a:lnTo>
                    <a:lnTo>
                      <a:pt x="831" y="174"/>
                    </a:lnTo>
                    <a:lnTo>
                      <a:pt x="861" y="222"/>
                    </a:lnTo>
                    <a:lnTo>
                      <a:pt x="867" y="276"/>
                    </a:lnTo>
                    <a:lnTo>
                      <a:pt x="855" y="330"/>
                    </a:lnTo>
                    <a:lnTo>
                      <a:pt x="831" y="378"/>
                    </a:lnTo>
                    <a:lnTo>
                      <a:pt x="783" y="426"/>
                    </a:lnTo>
                    <a:lnTo>
                      <a:pt x="723" y="462"/>
                    </a:lnTo>
                    <a:lnTo>
                      <a:pt x="765" y="462"/>
                    </a:lnTo>
                    <a:lnTo>
                      <a:pt x="819" y="426"/>
                    </a:lnTo>
                    <a:lnTo>
                      <a:pt x="855" y="378"/>
                    </a:lnTo>
                    <a:lnTo>
                      <a:pt x="884" y="330"/>
                    </a:lnTo>
                    <a:lnTo>
                      <a:pt x="890" y="276"/>
                    </a:lnTo>
                    <a:lnTo>
                      <a:pt x="884" y="222"/>
                    </a:lnTo>
                    <a:lnTo>
                      <a:pt x="855" y="168"/>
                    </a:lnTo>
                    <a:lnTo>
                      <a:pt x="813" y="120"/>
                    </a:lnTo>
                    <a:lnTo>
                      <a:pt x="759" y="84"/>
                    </a:lnTo>
                    <a:lnTo>
                      <a:pt x="693" y="48"/>
                    </a:lnTo>
                    <a:lnTo>
                      <a:pt x="621" y="24"/>
                    </a:lnTo>
                    <a:lnTo>
                      <a:pt x="538" y="6"/>
                    </a:lnTo>
                    <a:lnTo>
                      <a:pt x="448" y="0"/>
                    </a:lnTo>
                    <a:lnTo>
                      <a:pt x="358" y="6"/>
                    </a:lnTo>
                    <a:lnTo>
                      <a:pt x="275" y="24"/>
                    </a:lnTo>
                    <a:lnTo>
                      <a:pt x="197" y="48"/>
                    </a:lnTo>
                    <a:lnTo>
                      <a:pt x="131" y="84"/>
                    </a:lnTo>
                    <a:lnTo>
                      <a:pt x="77" y="120"/>
                    </a:lnTo>
                    <a:lnTo>
                      <a:pt x="35" y="168"/>
                    </a:lnTo>
                    <a:lnTo>
                      <a:pt x="12" y="222"/>
                    </a:lnTo>
                    <a:lnTo>
                      <a:pt x="0" y="276"/>
                    </a:lnTo>
                    <a:lnTo>
                      <a:pt x="6" y="330"/>
                    </a:lnTo>
                    <a:lnTo>
                      <a:pt x="35" y="378"/>
                    </a:lnTo>
                    <a:lnTo>
                      <a:pt x="71" y="426"/>
                    </a:lnTo>
                    <a:lnTo>
                      <a:pt x="125" y="462"/>
                    </a:lnTo>
                    <a:lnTo>
                      <a:pt x="167" y="462"/>
                    </a:lnTo>
                    <a:lnTo>
                      <a:pt x="107" y="426"/>
                    </a:lnTo>
                    <a:lnTo>
                      <a:pt x="59" y="378"/>
                    </a:lnTo>
                    <a:lnTo>
                      <a:pt x="35" y="330"/>
                    </a:lnTo>
                    <a:lnTo>
                      <a:pt x="23" y="276"/>
                    </a:lnTo>
                    <a:lnTo>
                      <a:pt x="23" y="276"/>
                    </a:lnTo>
                    <a:close/>
                  </a:path>
                </a:pathLst>
              </a:custGeom>
              <a:gradFill rotWithShape="0">
                <a:gsLst>
                  <a:gs pos="0">
                    <a:schemeClr val="accent2"/>
                  </a:gs>
                  <a:gs pos="100000">
                    <a:schemeClr val="accent2">
                      <a:gamma/>
                      <a:shade val="84706"/>
                      <a:invGamma/>
                    </a:schemeClr>
                  </a:gs>
                </a:gsLst>
                <a:lin ang="2700000" scaled="1"/>
              </a:gradFill>
              <a:ln w="9525">
                <a:noFill/>
                <a:round/>
                <a:headEnd/>
                <a:tailEnd/>
              </a:ln>
            </p:spPr>
            <p:txBody>
              <a:bodyPr/>
              <a:lstStyle/>
              <a:p>
                <a:pPr eaLnBrk="0" hangingPunct="0">
                  <a:defRPr/>
                </a:pPr>
                <a:endParaRPr lang="en-US" sz="1800"/>
              </a:p>
            </p:txBody>
          </p:sp>
          <p:sp>
            <p:nvSpPr>
              <p:cNvPr id="49" name="Freeform 28"/>
              <p:cNvSpPr>
                <a:spLocks/>
              </p:cNvSpPr>
              <p:nvPr/>
            </p:nvSpPr>
            <p:spPr bwMode="hidden">
              <a:xfrm>
                <a:off x="2082" y="3828"/>
                <a:ext cx="407" cy="486"/>
              </a:xfrm>
              <a:custGeom>
                <a:avLst/>
                <a:gdLst/>
                <a:ahLst/>
                <a:cxnLst>
                  <a:cxn ang="0">
                    <a:pos x="18" y="300"/>
                  </a:cxn>
                  <a:cxn ang="0">
                    <a:pos x="24" y="246"/>
                  </a:cxn>
                  <a:cxn ang="0">
                    <a:pos x="48" y="198"/>
                  </a:cxn>
                  <a:cxn ang="0">
                    <a:pos x="83" y="150"/>
                  </a:cxn>
                  <a:cxn ang="0">
                    <a:pos x="131" y="108"/>
                  </a:cxn>
                  <a:cxn ang="0">
                    <a:pos x="185" y="72"/>
                  </a:cxn>
                  <a:cxn ang="0">
                    <a:pos x="251" y="42"/>
                  </a:cxn>
                  <a:cxn ang="0">
                    <a:pos x="329" y="24"/>
                  </a:cxn>
                  <a:cxn ang="0">
                    <a:pos x="406" y="6"/>
                  </a:cxn>
                  <a:cxn ang="0">
                    <a:pos x="406" y="0"/>
                  </a:cxn>
                  <a:cxn ang="0">
                    <a:pos x="323" y="12"/>
                  </a:cxn>
                  <a:cxn ang="0">
                    <a:pos x="245" y="36"/>
                  </a:cxn>
                  <a:cxn ang="0">
                    <a:pos x="179" y="66"/>
                  </a:cxn>
                  <a:cxn ang="0">
                    <a:pos x="119" y="102"/>
                  </a:cxn>
                  <a:cxn ang="0">
                    <a:pos x="72" y="144"/>
                  </a:cxn>
                  <a:cxn ang="0">
                    <a:pos x="30" y="192"/>
                  </a:cxn>
                  <a:cxn ang="0">
                    <a:pos x="6" y="246"/>
                  </a:cxn>
                  <a:cxn ang="0">
                    <a:pos x="0" y="300"/>
                  </a:cxn>
                  <a:cxn ang="0">
                    <a:pos x="6" y="348"/>
                  </a:cxn>
                  <a:cxn ang="0">
                    <a:pos x="30" y="396"/>
                  </a:cxn>
                  <a:cxn ang="0">
                    <a:pos x="66" y="444"/>
                  </a:cxn>
                  <a:cxn ang="0">
                    <a:pos x="107" y="486"/>
                  </a:cxn>
                  <a:cxn ang="0">
                    <a:pos x="131" y="486"/>
                  </a:cxn>
                  <a:cxn ang="0">
                    <a:pos x="83" y="450"/>
                  </a:cxn>
                  <a:cxn ang="0">
                    <a:pos x="48" y="402"/>
                  </a:cxn>
                  <a:cxn ang="0">
                    <a:pos x="24" y="354"/>
                  </a:cxn>
                  <a:cxn ang="0">
                    <a:pos x="18" y="300"/>
                  </a:cxn>
                  <a:cxn ang="0">
                    <a:pos x="18" y="300"/>
                  </a:cxn>
                </a:cxnLst>
                <a:rect l="0" t="0" r="r" b="b"/>
                <a:pathLst>
                  <a:path w="406" h="486">
                    <a:moveTo>
                      <a:pt x="18" y="300"/>
                    </a:moveTo>
                    <a:lnTo>
                      <a:pt x="24" y="246"/>
                    </a:lnTo>
                    <a:lnTo>
                      <a:pt x="48" y="198"/>
                    </a:lnTo>
                    <a:lnTo>
                      <a:pt x="83" y="150"/>
                    </a:lnTo>
                    <a:lnTo>
                      <a:pt x="131" y="108"/>
                    </a:lnTo>
                    <a:lnTo>
                      <a:pt x="185" y="72"/>
                    </a:lnTo>
                    <a:lnTo>
                      <a:pt x="251" y="42"/>
                    </a:lnTo>
                    <a:lnTo>
                      <a:pt x="329" y="24"/>
                    </a:lnTo>
                    <a:lnTo>
                      <a:pt x="406" y="6"/>
                    </a:lnTo>
                    <a:lnTo>
                      <a:pt x="406" y="0"/>
                    </a:lnTo>
                    <a:lnTo>
                      <a:pt x="323" y="12"/>
                    </a:lnTo>
                    <a:lnTo>
                      <a:pt x="245" y="36"/>
                    </a:lnTo>
                    <a:lnTo>
                      <a:pt x="179" y="66"/>
                    </a:lnTo>
                    <a:lnTo>
                      <a:pt x="119" y="102"/>
                    </a:lnTo>
                    <a:lnTo>
                      <a:pt x="72" y="144"/>
                    </a:lnTo>
                    <a:lnTo>
                      <a:pt x="30" y="192"/>
                    </a:lnTo>
                    <a:lnTo>
                      <a:pt x="6" y="246"/>
                    </a:lnTo>
                    <a:lnTo>
                      <a:pt x="0" y="300"/>
                    </a:lnTo>
                    <a:lnTo>
                      <a:pt x="6" y="348"/>
                    </a:lnTo>
                    <a:lnTo>
                      <a:pt x="30" y="396"/>
                    </a:lnTo>
                    <a:lnTo>
                      <a:pt x="66" y="444"/>
                    </a:lnTo>
                    <a:lnTo>
                      <a:pt x="107" y="486"/>
                    </a:lnTo>
                    <a:lnTo>
                      <a:pt x="131" y="486"/>
                    </a:lnTo>
                    <a:lnTo>
                      <a:pt x="83" y="450"/>
                    </a:lnTo>
                    <a:lnTo>
                      <a:pt x="48" y="402"/>
                    </a:lnTo>
                    <a:lnTo>
                      <a:pt x="24" y="354"/>
                    </a:lnTo>
                    <a:lnTo>
                      <a:pt x="18" y="300"/>
                    </a:lnTo>
                    <a:lnTo>
                      <a:pt x="18" y="300"/>
                    </a:lnTo>
                    <a:close/>
                  </a:path>
                </a:pathLst>
              </a:custGeom>
              <a:gradFill rotWithShape="0">
                <a:gsLst>
                  <a:gs pos="0">
                    <a:schemeClr val="accent2"/>
                  </a:gs>
                  <a:gs pos="100000">
                    <a:schemeClr val="accent2">
                      <a:gamma/>
                      <a:shade val="90980"/>
                      <a:invGamma/>
                    </a:schemeClr>
                  </a:gs>
                </a:gsLst>
                <a:lin ang="0" scaled="1"/>
              </a:gradFill>
              <a:ln w="9525">
                <a:noFill/>
                <a:round/>
                <a:headEnd/>
                <a:tailEnd/>
              </a:ln>
            </p:spPr>
            <p:txBody>
              <a:bodyPr/>
              <a:lstStyle/>
              <a:p>
                <a:pPr eaLnBrk="0" hangingPunct="0">
                  <a:defRPr/>
                </a:pPr>
                <a:endParaRPr lang="en-US" sz="1800"/>
              </a:p>
            </p:txBody>
          </p:sp>
          <p:sp>
            <p:nvSpPr>
              <p:cNvPr id="50" name="Freeform 29"/>
              <p:cNvSpPr>
                <a:spLocks/>
              </p:cNvSpPr>
              <p:nvPr/>
            </p:nvSpPr>
            <p:spPr bwMode="hidden">
              <a:xfrm>
                <a:off x="2987" y="4044"/>
                <a:ext cx="108" cy="252"/>
              </a:xfrm>
              <a:custGeom>
                <a:avLst/>
                <a:gdLst/>
                <a:ahLst/>
                <a:cxnLst>
                  <a:cxn ang="0">
                    <a:pos x="89" y="84"/>
                  </a:cxn>
                  <a:cxn ang="0">
                    <a:pos x="83" y="132"/>
                  </a:cxn>
                  <a:cxn ang="0">
                    <a:pos x="65" y="174"/>
                  </a:cxn>
                  <a:cxn ang="0">
                    <a:pos x="36" y="216"/>
                  </a:cxn>
                  <a:cxn ang="0">
                    <a:pos x="0" y="252"/>
                  </a:cxn>
                  <a:cxn ang="0">
                    <a:pos x="18" y="252"/>
                  </a:cxn>
                  <a:cxn ang="0">
                    <a:pos x="53" y="216"/>
                  </a:cxn>
                  <a:cxn ang="0">
                    <a:pos x="83" y="174"/>
                  </a:cxn>
                  <a:cxn ang="0">
                    <a:pos x="101" y="132"/>
                  </a:cxn>
                  <a:cxn ang="0">
                    <a:pos x="107" y="84"/>
                  </a:cxn>
                  <a:cxn ang="0">
                    <a:pos x="101" y="42"/>
                  </a:cxn>
                  <a:cxn ang="0">
                    <a:pos x="89" y="0"/>
                  </a:cxn>
                  <a:cxn ang="0">
                    <a:pos x="65" y="0"/>
                  </a:cxn>
                  <a:cxn ang="0">
                    <a:pos x="83" y="42"/>
                  </a:cxn>
                  <a:cxn ang="0">
                    <a:pos x="89" y="84"/>
                  </a:cxn>
                  <a:cxn ang="0">
                    <a:pos x="89" y="84"/>
                  </a:cxn>
                </a:cxnLst>
                <a:rect l="0" t="0" r="r" b="b"/>
                <a:pathLst>
                  <a:path w="107" h="252">
                    <a:moveTo>
                      <a:pt x="89" y="84"/>
                    </a:moveTo>
                    <a:lnTo>
                      <a:pt x="83" y="132"/>
                    </a:lnTo>
                    <a:lnTo>
                      <a:pt x="65" y="174"/>
                    </a:lnTo>
                    <a:lnTo>
                      <a:pt x="36" y="216"/>
                    </a:lnTo>
                    <a:lnTo>
                      <a:pt x="0" y="252"/>
                    </a:lnTo>
                    <a:lnTo>
                      <a:pt x="18" y="252"/>
                    </a:lnTo>
                    <a:lnTo>
                      <a:pt x="53" y="216"/>
                    </a:lnTo>
                    <a:lnTo>
                      <a:pt x="83" y="174"/>
                    </a:lnTo>
                    <a:lnTo>
                      <a:pt x="101" y="132"/>
                    </a:lnTo>
                    <a:lnTo>
                      <a:pt x="107" y="84"/>
                    </a:lnTo>
                    <a:lnTo>
                      <a:pt x="101" y="42"/>
                    </a:lnTo>
                    <a:lnTo>
                      <a:pt x="89" y="0"/>
                    </a:lnTo>
                    <a:lnTo>
                      <a:pt x="65" y="0"/>
                    </a:lnTo>
                    <a:lnTo>
                      <a:pt x="83" y="42"/>
                    </a:lnTo>
                    <a:lnTo>
                      <a:pt x="89" y="84"/>
                    </a:lnTo>
                    <a:lnTo>
                      <a:pt x="89" y="84"/>
                    </a:lnTo>
                    <a:close/>
                  </a:path>
                </a:pathLst>
              </a:custGeom>
              <a:gradFill rotWithShape="0">
                <a:gsLst>
                  <a:gs pos="0">
                    <a:schemeClr val="accent2"/>
                  </a:gs>
                  <a:gs pos="100000">
                    <a:schemeClr val="accent2">
                      <a:gamma/>
                      <a:shade val="81961"/>
                      <a:invGamma/>
                    </a:schemeClr>
                  </a:gs>
                </a:gsLst>
                <a:lin ang="5400000" scaled="1"/>
              </a:gradFill>
              <a:ln w="9525">
                <a:noFill/>
                <a:round/>
                <a:headEnd/>
                <a:tailEnd/>
              </a:ln>
            </p:spPr>
            <p:txBody>
              <a:bodyPr/>
              <a:lstStyle/>
              <a:p>
                <a:pPr eaLnBrk="0" hangingPunct="0">
                  <a:defRPr/>
                </a:pPr>
                <a:endParaRPr lang="en-US" sz="1800"/>
              </a:p>
            </p:txBody>
          </p:sp>
          <p:sp>
            <p:nvSpPr>
              <p:cNvPr id="51" name="Freeform 30"/>
              <p:cNvSpPr>
                <a:spLocks/>
              </p:cNvSpPr>
              <p:nvPr/>
            </p:nvSpPr>
            <p:spPr bwMode="hidden">
              <a:xfrm>
                <a:off x="2068" y="3685"/>
                <a:ext cx="835" cy="150"/>
              </a:xfrm>
              <a:custGeom>
                <a:avLst/>
                <a:gdLst/>
                <a:ahLst/>
                <a:cxnLst>
                  <a:cxn ang="0">
                    <a:pos x="518" y="18"/>
                  </a:cxn>
                  <a:cxn ang="0">
                    <a:pos x="597" y="24"/>
                  </a:cxn>
                  <a:cxn ang="0">
                    <a:pos x="682" y="30"/>
                  </a:cxn>
                  <a:cxn ang="0">
                    <a:pos x="755" y="42"/>
                  </a:cxn>
                  <a:cxn ang="0">
                    <a:pos x="828" y="60"/>
                  </a:cxn>
                  <a:cxn ang="0">
                    <a:pos x="835" y="42"/>
                  </a:cxn>
                  <a:cxn ang="0">
                    <a:pos x="761" y="24"/>
                  </a:cxn>
                  <a:cxn ang="0">
                    <a:pos x="688" y="12"/>
                  </a:cxn>
                  <a:cxn ang="0">
                    <a:pos x="603" y="6"/>
                  </a:cxn>
                  <a:cxn ang="0">
                    <a:pos x="518" y="0"/>
                  </a:cxn>
                  <a:cxn ang="0">
                    <a:pos x="372" y="12"/>
                  </a:cxn>
                  <a:cxn ang="0">
                    <a:pos x="232" y="36"/>
                  </a:cxn>
                  <a:cxn ang="0">
                    <a:pos x="110" y="78"/>
                  </a:cxn>
                  <a:cxn ang="0">
                    <a:pos x="0" y="132"/>
                  </a:cxn>
                  <a:cxn ang="0">
                    <a:pos x="19" y="150"/>
                  </a:cxn>
                  <a:cxn ang="0">
                    <a:pos x="122" y="96"/>
                  </a:cxn>
                  <a:cxn ang="0">
                    <a:pos x="244" y="54"/>
                  </a:cxn>
                  <a:cxn ang="0">
                    <a:pos x="378" y="30"/>
                  </a:cxn>
                  <a:cxn ang="0">
                    <a:pos x="518" y="18"/>
                  </a:cxn>
                  <a:cxn ang="0">
                    <a:pos x="518" y="18"/>
                  </a:cxn>
                </a:cxnLst>
                <a:rect l="0" t="0" r="r" b="b"/>
                <a:pathLst>
                  <a:path w="835" h="150">
                    <a:moveTo>
                      <a:pt x="518" y="18"/>
                    </a:moveTo>
                    <a:lnTo>
                      <a:pt x="597" y="24"/>
                    </a:lnTo>
                    <a:lnTo>
                      <a:pt x="682" y="30"/>
                    </a:lnTo>
                    <a:lnTo>
                      <a:pt x="755" y="42"/>
                    </a:lnTo>
                    <a:lnTo>
                      <a:pt x="828" y="60"/>
                    </a:lnTo>
                    <a:lnTo>
                      <a:pt x="835" y="42"/>
                    </a:lnTo>
                    <a:lnTo>
                      <a:pt x="761" y="24"/>
                    </a:lnTo>
                    <a:lnTo>
                      <a:pt x="688" y="12"/>
                    </a:lnTo>
                    <a:lnTo>
                      <a:pt x="603" y="6"/>
                    </a:lnTo>
                    <a:lnTo>
                      <a:pt x="518" y="0"/>
                    </a:lnTo>
                    <a:lnTo>
                      <a:pt x="372" y="12"/>
                    </a:lnTo>
                    <a:lnTo>
                      <a:pt x="232" y="36"/>
                    </a:lnTo>
                    <a:lnTo>
                      <a:pt x="110" y="78"/>
                    </a:lnTo>
                    <a:lnTo>
                      <a:pt x="0" y="132"/>
                    </a:lnTo>
                    <a:lnTo>
                      <a:pt x="19" y="150"/>
                    </a:lnTo>
                    <a:lnTo>
                      <a:pt x="122" y="96"/>
                    </a:lnTo>
                    <a:lnTo>
                      <a:pt x="244" y="54"/>
                    </a:lnTo>
                    <a:lnTo>
                      <a:pt x="378" y="30"/>
                    </a:lnTo>
                    <a:lnTo>
                      <a:pt x="518" y="18"/>
                    </a:lnTo>
                    <a:lnTo>
                      <a:pt x="518" y="18"/>
                    </a:lnTo>
                    <a:close/>
                  </a:path>
                </a:pathLst>
              </a:custGeom>
              <a:solidFill>
                <a:schemeClr val="accent2"/>
              </a:solidFill>
              <a:ln w="9525">
                <a:noFill/>
                <a:round/>
                <a:headEnd/>
                <a:tailEnd/>
              </a:ln>
            </p:spPr>
            <p:txBody>
              <a:bodyPr/>
              <a:lstStyle/>
              <a:p>
                <a:pPr eaLnBrk="0" hangingPunct="0">
                  <a:defRPr/>
                </a:pPr>
                <a:endParaRPr lang="en-US" sz="1800"/>
              </a:p>
            </p:txBody>
          </p:sp>
          <p:sp>
            <p:nvSpPr>
              <p:cNvPr id="52" name="Freeform 31"/>
              <p:cNvSpPr>
                <a:spLocks/>
              </p:cNvSpPr>
              <p:nvPr/>
            </p:nvSpPr>
            <p:spPr bwMode="hidden">
              <a:xfrm>
                <a:off x="1867" y="3853"/>
                <a:ext cx="171" cy="461"/>
              </a:xfrm>
              <a:custGeom>
                <a:avLst/>
                <a:gdLst/>
                <a:ahLst/>
                <a:cxnLst>
                  <a:cxn ang="0">
                    <a:pos x="31" y="263"/>
                  </a:cxn>
                  <a:cxn ang="0">
                    <a:pos x="43" y="191"/>
                  </a:cxn>
                  <a:cxn ang="0">
                    <a:pos x="67" y="131"/>
                  </a:cxn>
                  <a:cxn ang="0">
                    <a:pos x="116" y="72"/>
                  </a:cxn>
                  <a:cxn ang="0">
                    <a:pos x="171" y="18"/>
                  </a:cxn>
                  <a:cxn ang="0">
                    <a:pos x="153" y="0"/>
                  </a:cxn>
                  <a:cxn ang="0">
                    <a:pos x="86" y="60"/>
                  </a:cxn>
                  <a:cxn ang="0">
                    <a:pos x="43" y="120"/>
                  </a:cxn>
                  <a:cxn ang="0">
                    <a:pos x="13" y="191"/>
                  </a:cxn>
                  <a:cxn ang="0">
                    <a:pos x="0" y="263"/>
                  </a:cxn>
                  <a:cxn ang="0">
                    <a:pos x="6" y="317"/>
                  </a:cxn>
                  <a:cxn ang="0">
                    <a:pos x="25" y="365"/>
                  </a:cxn>
                  <a:cxn ang="0">
                    <a:pos x="49" y="413"/>
                  </a:cxn>
                  <a:cxn ang="0">
                    <a:pos x="86" y="461"/>
                  </a:cxn>
                  <a:cxn ang="0">
                    <a:pos x="122" y="461"/>
                  </a:cxn>
                  <a:cxn ang="0">
                    <a:pos x="86" y="413"/>
                  </a:cxn>
                  <a:cxn ang="0">
                    <a:pos x="55" y="365"/>
                  </a:cxn>
                  <a:cxn ang="0">
                    <a:pos x="37" y="317"/>
                  </a:cxn>
                  <a:cxn ang="0">
                    <a:pos x="31" y="263"/>
                  </a:cxn>
                  <a:cxn ang="0">
                    <a:pos x="31" y="263"/>
                  </a:cxn>
                </a:cxnLst>
                <a:rect l="0" t="0" r="r" b="b"/>
                <a:pathLst>
                  <a:path w="171" h="461">
                    <a:moveTo>
                      <a:pt x="31" y="263"/>
                    </a:moveTo>
                    <a:lnTo>
                      <a:pt x="43" y="191"/>
                    </a:lnTo>
                    <a:lnTo>
                      <a:pt x="67" y="131"/>
                    </a:lnTo>
                    <a:lnTo>
                      <a:pt x="116" y="72"/>
                    </a:lnTo>
                    <a:lnTo>
                      <a:pt x="171" y="18"/>
                    </a:lnTo>
                    <a:lnTo>
                      <a:pt x="153" y="0"/>
                    </a:lnTo>
                    <a:lnTo>
                      <a:pt x="86" y="60"/>
                    </a:lnTo>
                    <a:lnTo>
                      <a:pt x="43" y="120"/>
                    </a:lnTo>
                    <a:lnTo>
                      <a:pt x="13" y="191"/>
                    </a:lnTo>
                    <a:lnTo>
                      <a:pt x="0" y="263"/>
                    </a:lnTo>
                    <a:lnTo>
                      <a:pt x="6" y="317"/>
                    </a:lnTo>
                    <a:lnTo>
                      <a:pt x="25" y="365"/>
                    </a:lnTo>
                    <a:lnTo>
                      <a:pt x="49" y="413"/>
                    </a:lnTo>
                    <a:lnTo>
                      <a:pt x="86" y="461"/>
                    </a:lnTo>
                    <a:lnTo>
                      <a:pt x="122" y="461"/>
                    </a:lnTo>
                    <a:lnTo>
                      <a:pt x="86" y="413"/>
                    </a:lnTo>
                    <a:lnTo>
                      <a:pt x="55" y="365"/>
                    </a:lnTo>
                    <a:lnTo>
                      <a:pt x="37" y="317"/>
                    </a:lnTo>
                    <a:lnTo>
                      <a:pt x="31" y="263"/>
                    </a:lnTo>
                    <a:lnTo>
                      <a:pt x="31" y="263"/>
                    </a:lnTo>
                    <a:close/>
                  </a:path>
                </a:pathLst>
              </a:custGeom>
              <a:solidFill>
                <a:schemeClr val="accent2"/>
              </a:solidFill>
              <a:ln w="9525">
                <a:noFill/>
                <a:round/>
                <a:headEnd/>
                <a:tailEnd/>
              </a:ln>
            </p:spPr>
            <p:txBody>
              <a:bodyPr/>
              <a:lstStyle/>
              <a:p>
                <a:pPr eaLnBrk="0" hangingPunct="0">
                  <a:defRPr/>
                </a:pPr>
                <a:endParaRPr lang="en-US" sz="1800"/>
              </a:p>
            </p:txBody>
          </p:sp>
          <p:sp>
            <p:nvSpPr>
              <p:cNvPr id="53" name="Freeform 32"/>
              <p:cNvSpPr>
                <a:spLocks/>
              </p:cNvSpPr>
              <p:nvPr/>
            </p:nvSpPr>
            <p:spPr bwMode="hidden">
              <a:xfrm>
                <a:off x="2951" y="3751"/>
                <a:ext cx="356" cy="563"/>
              </a:xfrm>
              <a:custGeom>
                <a:avLst/>
                <a:gdLst/>
                <a:ahLst/>
                <a:cxnLst>
                  <a:cxn ang="0">
                    <a:pos x="360" y="365"/>
                  </a:cxn>
                  <a:cxn ang="0">
                    <a:pos x="353" y="305"/>
                  </a:cxn>
                  <a:cxn ang="0">
                    <a:pos x="335" y="251"/>
                  </a:cxn>
                  <a:cxn ang="0">
                    <a:pos x="305" y="204"/>
                  </a:cxn>
                  <a:cxn ang="0">
                    <a:pos x="262" y="156"/>
                  </a:cxn>
                  <a:cxn ang="0">
                    <a:pos x="213" y="108"/>
                  </a:cxn>
                  <a:cxn ang="0">
                    <a:pos x="159" y="66"/>
                  </a:cxn>
                  <a:cxn ang="0">
                    <a:pos x="92" y="30"/>
                  </a:cxn>
                  <a:cxn ang="0">
                    <a:pos x="19" y="0"/>
                  </a:cxn>
                  <a:cxn ang="0">
                    <a:pos x="0" y="12"/>
                  </a:cxn>
                  <a:cxn ang="0">
                    <a:pos x="67" y="42"/>
                  </a:cxn>
                  <a:cxn ang="0">
                    <a:pos x="134" y="78"/>
                  </a:cxn>
                  <a:cxn ang="0">
                    <a:pos x="189" y="114"/>
                  </a:cxn>
                  <a:cxn ang="0">
                    <a:pos x="238" y="162"/>
                  </a:cxn>
                  <a:cxn ang="0">
                    <a:pos x="274" y="210"/>
                  </a:cxn>
                  <a:cxn ang="0">
                    <a:pos x="299" y="257"/>
                  </a:cxn>
                  <a:cxn ang="0">
                    <a:pos x="317" y="311"/>
                  </a:cxn>
                  <a:cxn ang="0">
                    <a:pos x="323" y="365"/>
                  </a:cxn>
                  <a:cxn ang="0">
                    <a:pos x="317" y="419"/>
                  </a:cxn>
                  <a:cxn ang="0">
                    <a:pos x="299" y="467"/>
                  </a:cxn>
                  <a:cxn ang="0">
                    <a:pos x="274" y="515"/>
                  </a:cxn>
                  <a:cxn ang="0">
                    <a:pos x="238" y="563"/>
                  </a:cxn>
                  <a:cxn ang="0">
                    <a:pos x="268" y="563"/>
                  </a:cxn>
                  <a:cxn ang="0">
                    <a:pos x="311" y="515"/>
                  </a:cxn>
                  <a:cxn ang="0">
                    <a:pos x="335" y="467"/>
                  </a:cxn>
                  <a:cxn ang="0">
                    <a:pos x="353" y="419"/>
                  </a:cxn>
                  <a:cxn ang="0">
                    <a:pos x="360" y="365"/>
                  </a:cxn>
                  <a:cxn ang="0">
                    <a:pos x="360" y="365"/>
                  </a:cxn>
                </a:cxnLst>
                <a:rect l="0" t="0" r="r" b="b"/>
                <a:pathLst>
                  <a:path w="360" h="563">
                    <a:moveTo>
                      <a:pt x="360" y="365"/>
                    </a:moveTo>
                    <a:lnTo>
                      <a:pt x="353" y="305"/>
                    </a:lnTo>
                    <a:lnTo>
                      <a:pt x="335" y="251"/>
                    </a:lnTo>
                    <a:lnTo>
                      <a:pt x="305" y="204"/>
                    </a:lnTo>
                    <a:lnTo>
                      <a:pt x="262" y="156"/>
                    </a:lnTo>
                    <a:lnTo>
                      <a:pt x="213" y="108"/>
                    </a:lnTo>
                    <a:lnTo>
                      <a:pt x="159" y="66"/>
                    </a:lnTo>
                    <a:lnTo>
                      <a:pt x="92" y="30"/>
                    </a:lnTo>
                    <a:lnTo>
                      <a:pt x="19" y="0"/>
                    </a:lnTo>
                    <a:lnTo>
                      <a:pt x="0" y="12"/>
                    </a:lnTo>
                    <a:lnTo>
                      <a:pt x="67" y="42"/>
                    </a:lnTo>
                    <a:lnTo>
                      <a:pt x="134" y="78"/>
                    </a:lnTo>
                    <a:lnTo>
                      <a:pt x="189" y="114"/>
                    </a:lnTo>
                    <a:lnTo>
                      <a:pt x="238" y="162"/>
                    </a:lnTo>
                    <a:lnTo>
                      <a:pt x="274" y="210"/>
                    </a:lnTo>
                    <a:lnTo>
                      <a:pt x="299" y="257"/>
                    </a:lnTo>
                    <a:lnTo>
                      <a:pt x="317" y="311"/>
                    </a:lnTo>
                    <a:lnTo>
                      <a:pt x="323" y="365"/>
                    </a:lnTo>
                    <a:lnTo>
                      <a:pt x="317" y="419"/>
                    </a:lnTo>
                    <a:lnTo>
                      <a:pt x="299" y="467"/>
                    </a:lnTo>
                    <a:lnTo>
                      <a:pt x="274" y="515"/>
                    </a:lnTo>
                    <a:lnTo>
                      <a:pt x="238" y="563"/>
                    </a:lnTo>
                    <a:lnTo>
                      <a:pt x="268" y="563"/>
                    </a:lnTo>
                    <a:lnTo>
                      <a:pt x="311" y="515"/>
                    </a:lnTo>
                    <a:lnTo>
                      <a:pt x="335" y="467"/>
                    </a:lnTo>
                    <a:lnTo>
                      <a:pt x="353" y="419"/>
                    </a:lnTo>
                    <a:lnTo>
                      <a:pt x="360" y="365"/>
                    </a:lnTo>
                    <a:lnTo>
                      <a:pt x="360" y="36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eaLnBrk="0" hangingPunct="0">
                  <a:defRPr/>
                </a:pPr>
                <a:endParaRPr lang="en-US" sz="1800"/>
              </a:p>
            </p:txBody>
          </p:sp>
          <p:sp>
            <p:nvSpPr>
              <p:cNvPr id="54" name="Freeform 33"/>
              <p:cNvSpPr>
                <a:spLocks/>
              </p:cNvSpPr>
              <p:nvPr/>
            </p:nvSpPr>
            <p:spPr bwMode="hidden">
              <a:xfrm>
                <a:off x="2318" y="3631"/>
                <a:ext cx="1078" cy="425"/>
              </a:xfrm>
              <a:custGeom>
                <a:avLst/>
                <a:gdLst/>
                <a:ahLst/>
                <a:cxnLst>
                  <a:cxn ang="0">
                    <a:pos x="1053" y="425"/>
                  </a:cxn>
                  <a:cxn ang="0">
                    <a:pos x="1078" y="419"/>
                  </a:cxn>
                  <a:cxn ang="0">
                    <a:pos x="1066" y="377"/>
                  </a:cxn>
                  <a:cxn ang="0">
                    <a:pos x="1047" y="336"/>
                  </a:cxn>
                  <a:cxn ang="0">
                    <a:pos x="986" y="252"/>
                  </a:cxn>
                  <a:cxn ang="0">
                    <a:pos x="907" y="180"/>
                  </a:cxn>
                  <a:cxn ang="0">
                    <a:pos x="810" y="120"/>
                  </a:cxn>
                  <a:cxn ang="0">
                    <a:pos x="694" y="72"/>
                  </a:cxn>
                  <a:cxn ang="0">
                    <a:pos x="560" y="30"/>
                  </a:cxn>
                  <a:cxn ang="0">
                    <a:pos x="420" y="6"/>
                  </a:cxn>
                  <a:cxn ang="0">
                    <a:pos x="268" y="0"/>
                  </a:cxn>
                  <a:cxn ang="0">
                    <a:pos x="134" y="6"/>
                  </a:cxn>
                  <a:cxn ang="0">
                    <a:pos x="0" y="24"/>
                  </a:cxn>
                  <a:cxn ang="0">
                    <a:pos x="12" y="36"/>
                  </a:cxn>
                  <a:cxn ang="0">
                    <a:pos x="134" y="18"/>
                  </a:cxn>
                  <a:cxn ang="0">
                    <a:pos x="268" y="12"/>
                  </a:cxn>
                  <a:cxn ang="0">
                    <a:pos x="420" y="18"/>
                  </a:cxn>
                  <a:cxn ang="0">
                    <a:pos x="554" y="42"/>
                  </a:cxn>
                  <a:cxn ang="0">
                    <a:pos x="682" y="84"/>
                  </a:cxn>
                  <a:cxn ang="0">
                    <a:pos x="798" y="132"/>
                  </a:cxn>
                  <a:cxn ang="0">
                    <a:pos x="895" y="192"/>
                  </a:cxn>
                  <a:cxn ang="0">
                    <a:pos x="968" y="264"/>
                  </a:cxn>
                  <a:cxn ang="0">
                    <a:pos x="999" y="300"/>
                  </a:cxn>
                  <a:cxn ang="0">
                    <a:pos x="1023" y="342"/>
                  </a:cxn>
                  <a:cxn ang="0">
                    <a:pos x="1041" y="383"/>
                  </a:cxn>
                  <a:cxn ang="0">
                    <a:pos x="1053" y="425"/>
                  </a:cxn>
                  <a:cxn ang="0">
                    <a:pos x="1053" y="425"/>
                  </a:cxn>
                </a:cxnLst>
                <a:rect l="0" t="0" r="r" b="b"/>
                <a:pathLst>
                  <a:path w="1078" h="425">
                    <a:moveTo>
                      <a:pt x="1053" y="425"/>
                    </a:moveTo>
                    <a:lnTo>
                      <a:pt x="1078" y="419"/>
                    </a:lnTo>
                    <a:lnTo>
                      <a:pt x="1066" y="377"/>
                    </a:lnTo>
                    <a:lnTo>
                      <a:pt x="1047" y="336"/>
                    </a:lnTo>
                    <a:lnTo>
                      <a:pt x="986" y="252"/>
                    </a:lnTo>
                    <a:lnTo>
                      <a:pt x="907" y="180"/>
                    </a:lnTo>
                    <a:lnTo>
                      <a:pt x="810" y="120"/>
                    </a:lnTo>
                    <a:lnTo>
                      <a:pt x="694" y="72"/>
                    </a:lnTo>
                    <a:lnTo>
                      <a:pt x="560" y="30"/>
                    </a:lnTo>
                    <a:lnTo>
                      <a:pt x="420" y="6"/>
                    </a:lnTo>
                    <a:lnTo>
                      <a:pt x="268" y="0"/>
                    </a:lnTo>
                    <a:lnTo>
                      <a:pt x="134" y="6"/>
                    </a:lnTo>
                    <a:lnTo>
                      <a:pt x="0" y="24"/>
                    </a:lnTo>
                    <a:lnTo>
                      <a:pt x="12" y="36"/>
                    </a:lnTo>
                    <a:lnTo>
                      <a:pt x="134" y="18"/>
                    </a:lnTo>
                    <a:lnTo>
                      <a:pt x="268" y="12"/>
                    </a:lnTo>
                    <a:lnTo>
                      <a:pt x="420" y="18"/>
                    </a:lnTo>
                    <a:lnTo>
                      <a:pt x="554" y="42"/>
                    </a:lnTo>
                    <a:lnTo>
                      <a:pt x="682" y="84"/>
                    </a:lnTo>
                    <a:lnTo>
                      <a:pt x="798" y="132"/>
                    </a:lnTo>
                    <a:lnTo>
                      <a:pt x="895" y="192"/>
                    </a:lnTo>
                    <a:lnTo>
                      <a:pt x="968" y="264"/>
                    </a:lnTo>
                    <a:lnTo>
                      <a:pt x="999" y="300"/>
                    </a:lnTo>
                    <a:lnTo>
                      <a:pt x="1023" y="342"/>
                    </a:lnTo>
                    <a:lnTo>
                      <a:pt x="1041" y="383"/>
                    </a:lnTo>
                    <a:lnTo>
                      <a:pt x="1053" y="425"/>
                    </a:lnTo>
                    <a:lnTo>
                      <a:pt x="1053" y="425"/>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eaLnBrk="0" hangingPunct="0">
                  <a:defRPr/>
                </a:pPr>
                <a:endParaRPr lang="en-US" sz="1800"/>
              </a:p>
            </p:txBody>
          </p:sp>
          <p:sp>
            <p:nvSpPr>
              <p:cNvPr id="55" name="Freeform 34"/>
              <p:cNvSpPr>
                <a:spLocks/>
              </p:cNvSpPr>
              <p:nvPr/>
            </p:nvSpPr>
            <p:spPr bwMode="hidden">
              <a:xfrm>
                <a:off x="3304" y="4080"/>
                <a:ext cx="98" cy="234"/>
              </a:xfrm>
              <a:custGeom>
                <a:avLst/>
                <a:gdLst/>
                <a:ahLst/>
                <a:cxnLst>
                  <a:cxn ang="0">
                    <a:pos x="0" y="234"/>
                  </a:cxn>
                  <a:cxn ang="0">
                    <a:pos x="25" y="234"/>
                  </a:cxn>
                  <a:cxn ang="0">
                    <a:pos x="55" y="186"/>
                  </a:cxn>
                  <a:cxn ang="0">
                    <a:pos x="80" y="138"/>
                  </a:cxn>
                  <a:cxn ang="0">
                    <a:pos x="92" y="90"/>
                  </a:cxn>
                  <a:cxn ang="0">
                    <a:pos x="98" y="36"/>
                  </a:cxn>
                  <a:cxn ang="0">
                    <a:pos x="98" y="0"/>
                  </a:cxn>
                  <a:cxn ang="0">
                    <a:pos x="74" y="0"/>
                  </a:cxn>
                  <a:cxn ang="0">
                    <a:pos x="74" y="36"/>
                  </a:cxn>
                  <a:cxn ang="0">
                    <a:pos x="67" y="90"/>
                  </a:cxn>
                  <a:cxn ang="0">
                    <a:pos x="55" y="138"/>
                  </a:cxn>
                  <a:cxn ang="0">
                    <a:pos x="31" y="186"/>
                  </a:cxn>
                  <a:cxn ang="0">
                    <a:pos x="0" y="234"/>
                  </a:cxn>
                  <a:cxn ang="0">
                    <a:pos x="0" y="234"/>
                  </a:cxn>
                </a:cxnLst>
                <a:rect l="0" t="0" r="r" b="b"/>
                <a:pathLst>
                  <a:path w="98" h="234">
                    <a:moveTo>
                      <a:pt x="0" y="234"/>
                    </a:moveTo>
                    <a:lnTo>
                      <a:pt x="25" y="234"/>
                    </a:lnTo>
                    <a:lnTo>
                      <a:pt x="55" y="186"/>
                    </a:lnTo>
                    <a:lnTo>
                      <a:pt x="80" y="138"/>
                    </a:lnTo>
                    <a:lnTo>
                      <a:pt x="92" y="90"/>
                    </a:lnTo>
                    <a:lnTo>
                      <a:pt x="98" y="36"/>
                    </a:lnTo>
                    <a:lnTo>
                      <a:pt x="98" y="0"/>
                    </a:lnTo>
                    <a:lnTo>
                      <a:pt x="74" y="0"/>
                    </a:lnTo>
                    <a:lnTo>
                      <a:pt x="74" y="36"/>
                    </a:lnTo>
                    <a:lnTo>
                      <a:pt x="67" y="90"/>
                    </a:lnTo>
                    <a:lnTo>
                      <a:pt x="55" y="138"/>
                    </a:lnTo>
                    <a:lnTo>
                      <a:pt x="31" y="186"/>
                    </a:lnTo>
                    <a:lnTo>
                      <a:pt x="0" y="234"/>
                    </a:lnTo>
                    <a:lnTo>
                      <a:pt x="0" y="234"/>
                    </a:lnTo>
                    <a:close/>
                  </a:path>
                </a:pathLst>
              </a:custGeom>
              <a:gradFill rotWithShape="0">
                <a:gsLst>
                  <a:gs pos="0">
                    <a:schemeClr val="accent2"/>
                  </a:gs>
                  <a:gs pos="100000">
                    <a:schemeClr val="accent2">
                      <a:gamma/>
                      <a:shade val="87843"/>
                      <a:invGamma/>
                    </a:schemeClr>
                  </a:gs>
                </a:gsLst>
                <a:lin ang="5400000" scaled="1"/>
              </a:gradFill>
              <a:ln w="9525">
                <a:noFill/>
                <a:round/>
                <a:headEnd/>
                <a:tailEnd/>
              </a:ln>
            </p:spPr>
            <p:txBody>
              <a:bodyPr/>
              <a:lstStyle/>
              <a:p>
                <a:pPr eaLnBrk="0" hangingPunct="0">
                  <a:defRPr/>
                </a:pPr>
                <a:endParaRPr lang="en-US" sz="1800"/>
              </a:p>
            </p:txBody>
          </p:sp>
          <p:sp>
            <p:nvSpPr>
              <p:cNvPr id="56" name="Freeform 35"/>
              <p:cNvSpPr>
                <a:spLocks/>
              </p:cNvSpPr>
              <p:nvPr/>
            </p:nvSpPr>
            <p:spPr bwMode="hidden">
              <a:xfrm>
                <a:off x="1776" y="3673"/>
                <a:ext cx="481" cy="641"/>
              </a:xfrm>
              <a:custGeom>
                <a:avLst/>
                <a:gdLst/>
                <a:ahLst/>
                <a:cxnLst>
                  <a:cxn ang="0">
                    <a:pos x="18" y="443"/>
                  </a:cxn>
                  <a:cxn ang="0">
                    <a:pos x="24" y="371"/>
                  </a:cxn>
                  <a:cxn ang="0">
                    <a:pos x="55" y="305"/>
                  </a:cxn>
                  <a:cxn ang="0">
                    <a:pos x="91" y="246"/>
                  </a:cxn>
                  <a:cxn ang="0">
                    <a:pos x="146" y="186"/>
                  </a:cxn>
                  <a:cxn ang="0">
                    <a:pos x="213" y="132"/>
                  </a:cxn>
                  <a:cxn ang="0">
                    <a:pos x="292" y="84"/>
                  </a:cxn>
                  <a:cxn ang="0">
                    <a:pos x="384" y="48"/>
                  </a:cxn>
                  <a:cxn ang="0">
                    <a:pos x="481" y="12"/>
                  </a:cxn>
                  <a:cxn ang="0">
                    <a:pos x="457" y="0"/>
                  </a:cxn>
                  <a:cxn ang="0">
                    <a:pos x="359" y="36"/>
                  </a:cxn>
                  <a:cxn ang="0">
                    <a:pos x="274" y="78"/>
                  </a:cxn>
                  <a:cxn ang="0">
                    <a:pos x="195" y="126"/>
                  </a:cxn>
                  <a:cxn ang="0">
                    <a:pos x="128" y="180"/>
                  </a:cxn>
                  <a:cxn ang="0">
                    <a:pos x="73" y="240"/>
                  </a:cxn>
                  <a:cxn ang="0">
                    <a:pos x="37" y="305"/>
                  </a:cxn>
                  <a:cxn ang="0">
                    <a:pos x="6" y="371"/>
                  </a:cxn>
                  <a:cxn ang="0">
                    <a:pos x="0" y="443"/>
                  </a:cxn>
                  <a:cxn ang="0">
                    <a:pos x="6" y="497"/>
                  </a:cxn>
                  <a:cxn ang="0">
                    <a:pos x="18" y="545"/>
                  </a:cxn>
                  <a:cxn ang="0">
                    <a:pos x="43" y="593"/>
                  </a:cxn>
                  <a:cxn ang="0">
                    <a:pos x="73" y="641"/>
                  </a:cxn>
                  <a:cxn ang="0">
                    <a:pos x="97" y="641"/>
                  </a:cxn>
                  <a:cxn ang="0">
                    <a:pos x="67" y="593"/>
                  </a:cxn>
                  <a:cxn ang="0">
                    <a:pos x="43" y="545"/>
                  </a:cxn>
                  <a:cxn ang="0">
                    <a:pos x="24" y="497"/>
                  </a:cxn>
                  <a:cxn ang="0">
                    <a:pos x="18" y="443"/>
                  </a:cxn>
                  <a:cxn ang="0">
                    <a:pos x="18" y="443"/>
                  </a:cxn>
                </a:cxnLst>
                <a:rect l="0" t="0" r="r" b="b"/>
                <a:pathLst>
                  <a:path w="481" h="641">
                    <a:moveTo>
                      <a:pt x="18" y="443"/>
                    </a:moveTo>
                    <a:lnTo>
                      <a:pt x="24" y="371"/>
                    </a:lnTo>
                    <a:lnTo>
                      <a:pt x="55" y="305"/>
                    </a:lnTo>
                    <a:lnTo>
                      <a:pt x="91" y="246"/>
                    </a:lnTo>
                    <a:lnTo>
                      <a:pt x="146" y="186"/>
                    </a:lnTo>
                    <a:lnTo>
                      <a:pt x="213" y="132"/>
                    </a:lnTo>
                    <a:lnTo>
                      <a:pt x="292" y="84"/>
                    </a:lnTo>
                    <a:lnTo>
                      <a:pt x="384" y="48"/>
                    </a:lnTo>
                    <a:lnTo>
                      <a:pt x="481" y="12"/>
                    </a:lnTo>
                    <a:lnTo>
                      <a:pt x="457" y="0"/>
                    </a:lnTo>
                    <a:lnTo>
                      <a:pt x="359" y="36"/>
                    </a:lnTo>
                    <a:lnTo>
                      <a:pt x="274" y="78"/>
                    </a:lnTo>
                    <a:lnTo>
                      <a:pt x="195" y="126"/>
                    </a:lnTo>
                    <a:lnTo>
                      <a:pt x="128" y="180"/>
                    </a:lnTo>
                    <a:lnTo>
                      <a:pt x="73" y="240"/>
                    </a:lnTo>
                    <a:lnTo>
                      <a:pt x="37" y="305"/>
                    </a:lnTo>
                    <a:lnTo>
                      <a:pt x="6" y="371"/>
                    </a:lnTo>
                    <a:lnTo>
                      <a:pt x="0" y="443"/>
                    </a:lnTo>
                    <a:lnTo>
                      <a:pt x="6" y="497"/>
                    </a:lnTo>
                    <a:lnTo>
                      <a:pt x="18" y="545"/>
                    </a:lnTo>
                    <a:lnTo>
                      <a:pt x="43" y="593"/>
                    </a:lnTo>
                    <a:lnTo>
                      <a:pt x="73" y="641"/>
                    </a:lnTo>
                    <a:lnTo>
                      <a:pt x="97" y="641"/>
                    </a:lnTo>
                    <a:lnTo>
                      <a:pt x="67" y="593"/>
                    </a:lnTo>
                    <a:lnTo>
                      <a:pt x="43" y="545"/>
                    </a:lnTo>
                    <a:lnTo>
                      <a:pt x="24" y="497"/>
                    </a:lnTo>
                    <a:lnTo>
                      <a:pt x="18" y="443"/>
                    </a:lnTo>
                    <a:lnTo>
                      <a:pt x="18" y="443"/>
                    </a:lnTo>
                    <a:close/>
                  </a:path>
                </a:pathLst>
              </a:custGeom>
              <a:solidFill>
                <a:schemeClr val="accent2"/>
              </a:solidFill>
              <a:ln w="9525">
                <a:noFill/>
                <a:round/>
                <a:headEnd/>
                <a:tailEnd/>
              </a:ln>
            </p:spPr>
            <p:txBody>
              <a:bodyPr/>
              <a:lstStyle/>
              <a:p>
                <a:pPr eaLnBrk="0" hangingPunct="0">
                  <a:defRPr/>
                </a:pPr>
                <a:endParaRPr lang="en-US" sz="1800"/>
              </a:p>
            </p:txBody>
          </p:sp>
        </p:grpSp>
        <p:grpSp>
          <p:nvGrpSpPr>
            <p:cNvPr id="8" name="Group 36"/>
            <p:cNvGrpSpPr>
              <a:grpSpLocks/>
            </p:cNvGrpSpPr>
            <p:nvPr userDrawn="1"/>
          </p:nvGrpSpPr>
          <p:grpSpPr bwMode="auto">
            <a:xfrm>
              <a:off x="4128" y="3360"/>
              <a:ext cx="1351" cy="821"/>
              <a:chOff x="4128" y="3360"/>
              <a:chExt cx="1351" cy="821"/>
            </a:xfrm>
          </p:grpSpPr>
          <p:sp>
            <p:nvSpPr>
              <p:cNvPr id="22" name="Freeform 37"/>
              <p:cNvSpPr>
                <a:spLocks noEditPoints="1"/>
              </p:cNvSpPr>
              <p:nvPr/>
            </p:nvSpPr>
            <p:spPr bwMode="hidden">
              <a:xfrm>
                <a:off x="4200" y="3402"/>
                <a:ext cx="1201" cy="731"/>
              </a:xfrm>
              <a:custGeom>
                <a:avLst/>
                <a:gdLst/>
                <a:ahLst/>
                <a:cxnLst>
                  <a:cxn ang="0">
                    <a:pos x="484" y="6"/>
                  </a:cxn>
                  <a:cxn ang="0">
                    <a:pos x="263" y="60"/>
                  </a:cxn>
                  <a:cxn ang="0">
                    <a:pos x="101" y="162"/>
                  </a:cxn>
                  <a:cxn ang="0">
                    <a:pos x="12" y="294"/>
                  </a:cxn>
                  <a:cxn ang="0">
                    <a:pos x="0" y="366"/>
                  </a:cxn>
                  <a:cxn ang="0">
                    <a:pos x="12" y="437"/>
                  </a:cxn>
                  <a:cxn ang="0">
                    <a:pos x="101" y="569"/>
                  </a:cxn>
                  <a:cxn ang="0">
                    <a:pos x="263" y="671"/>
                  </a:cxn>
                  <a:cxn ang="0">
                    <a:pos x="484" y="725"/>
                  </a:cxn>
                  <a:cxn ang="0">
                    <a:pos x="723" y="725"/>
                  </a:cxn>
                  <a:cxn ang="0">
                    <a:pos x="938" y="671"/>
                  </a:cxn>
                  <a:cxn ang="0">
                    <a:pos x="1100" y="569"/>
                  </a:cxn>
                  <a:cxn ang="0">
                    <a:pos x="1189" y="437"/>
                  </a:cxn>
                  <a:cxn ang="0">
                    <a:pos x="1201" y="366"/>
                  </a:cxn>
                  <a:cxn ang="0">
                    <a:pos x="1189" y="294"/>
                  </a:cxn>
                  <a:cxn ang="0">
                    <a:pos x="1100" y="162"/>
                  </a:cxn>
                  <a:cxn ang="0">
                    <a:pos x="938" y="60"/>
                  </a:cxn>
                  <a:cxn ang="0">
                    <a:pos x="723" y="6"/>
                  </a:cxn>
                  <a:cxn ang="0">
                    <a:pos x="604" y="0"/>
                  </a:cxn>
                  <a:cxn ang="0">
                    <a:pos x="490" y="701"/>
                  </a:cxn>
                  <a:cxn ang="0">
                    <a:pos x="287" y="647"/>
                  </a:cxn>
                  <a:cxn ang="0">
                    <a:pos x="131" y="557"/>
                  </a:cxn>
                  <a:cxn ang="0">
                    <a:pos x="48" y="437"/>
                  </a:cxn>
                  <a:cxn ang="0">
                    <a:pos x="36" y="366"/>
                  </a:cxn>
                  <a:cxn ang="0">
                    <a:pos x="48" y="300"/>
                  </a:cxn>
                  <a:cxn ang="0">
                    <a:pos x="131" y="174"/>
                  </a:cxn>
                  <a:cxn ang="0">
                    <a:pos x="287" y="84"/>
                  </a:cxn>
                  <a:cxn ang="0">
                    <a:pos x="490" y="30"/>
                  </a:cxn>
                  <a:cxn ang="0">
                    <a:pos x="717" y="30"/>
                  </a:cxn>
                  <a:cxn ang="0">
                    <a:pos x="920" y="84"/>
                  </a:cxn>
                  <a:cxn ang="0">
                    <a:pos x="1070" y="174"/>
                  </a:cxn>
                  <a:cxn ang="0">
                    <a:pos x="1153" y="300"/>
                  </a:cxn>
                  <a:cxn ang="0">
                    <a:pos x="1153" y="437"/>
                  </a:cxn>
                  <a:cxn ang="0">
                    <a:pos x="1070" y="557"/>
                  </a:cxn>
                  <a:cxn ang="0">
                    <a:pos x="920" y="647"/>
                  </a:cxn>
                  <a:cxn ang="0">
                    <a:pos x="717" y="701"/>
                  </a:cxn>
                  <a:cxn ang="0">
                    <a:pos x="604" y="707"/>
                  </a:cxn>
                </a:cxnLst>
                <a:rect l="0" t="0" r="r" b="b"/>
                <a:pathLst>
                  <a:path w="1201" h="731">
                    <a:moveTo>
                      <a:pt x="604" y="0"/>
                    </a:moveTo>
                    <a:lnTo>
                      <a:pt x="484" y="6"/>
                    </a:lnTo>
                    <a:lnTo>
                      <a:pt x="370" y="30"/>
                    </a:lnTo>
                    <a:lnTo>
                      <a:pt x="263" y="60"/>
                    </a:lnTo>
                    <a:lnTo>
                      <a:pt x="179" y="108"/>
                    </a:lnTo>
                    <a:lnTo>
                      <a:pt x="101" y="162"/>
                    </a:lnTo>
                    <a:lnTo>
                      <a:pt x="48" y="222"/>
                    </a:lnTo>
                    <a:lnTo>
                      <a:pt x="12" y="294"/>
                    </a:lnTo>
                    <a:lnTo>
                      <a:pt x="6" y="330"/>
                    </a:lnTo>
                    <a:lnTo>
                      <a:pt x="0" y="366"/>
                    </a:lnTo>
                    <a:lnTo>
                      <a:pt x="6" y="401"/>
                    </a:lnTo>
                    <a:lnTo>
                      <a:pt x="12" y="437"/>
                    </a:lnTo>
                    <a:lnTo>
                      <a:pt x="48" y="509"/>
                    </a:lnTo>
                    <a:lnTo>
                      <a:pt x="101" y="569"/>
                    </a:lnTo>
                    <a:lnTo>
                      <a:pt x="179" y="623"/>
                    </a:lnTo>
                    <a:lnTo>
                      <a:pt x="263" y="671"/>
                    </a:lnTo>
                    <a:lnTo>
                      <a:pt x="370" y="701"/>
                    </a:lnTo>
                    <a:lnTo>
                      <a:pt x="484" y="725"/>
                    </a:lnTo>
                    <a:lnTo>
                      <a:pt x="604" y="731"/>
                    </a:lnTo>
                    <a:lnTo>
                      <a:pt x="723" y="725"/>
                    </a:lnTo>
                    <a:lnTo>
                      <a:pt x="837" y="701"/>
                    </a:lnTo>
                    <a:lnTo>
                      <a:pt x="938" y="671"/>
                    </a:lnTo>
                    <a:lnTo>
                      <a:pt x="1028" y="623"/>
                    </a:lnTo>
                    <a:lnTo>
                      <a:pt x="1100" y="569"/>
                    </a:lnTo>
                    <a:lnTo>
                      <a:pt x="1153" y="509"/>
                    </a:lnTo>
                    <a:lnTo>
                      <a:pt x="1189" y="437"/>
                    </a:lnTo>
                    <a:lnTo>
                      <a:pt x="1201" y="401"/>
                    </a:lnTo>
                    <a:lnTo>
                      <a:pt x="1201" y="366"/>
                    </a:lnTo>
                    <a:lnTo>
                      <a:pt x="1201" y="330"/>
                    </a:lnTo>
                    <a:lnTo>
                      <a:pt x="1189" y="294"/>
                    </a:lnTo>
                    <a:lnTo>
                      <a:pt x="1153" y="222"/>
                    </a:lnTo>
                    <a:lnTo>
                      <a:pt x="1100" y="162"/>
                    </a:lnTo>
                    <a:lnTo>
                      <a:pt x="1028" y="108"/>
                    </a:lnTo>
                    <a:lnTo>
                      <a:pt x="938" y="60"/>
                    </a:lnTo>
                    <a:lnTo>
                      <a:pt x="837" y="30"/>
                    </a:lnTo>
                    <a:lnTo>
                      <a:pt x="723" y="6"/>
                    </a:lnTo>
                    <a:lnTo>
                      <a:pt x="604" y="0"/>
                    </a:lnTo>
                    <a:lnTo>
                      <a:pt x="604" y="0"/>
                    </a:lnTo>
                    <a:close/>
                    <a:moveTo>
                      <a:pt x="604" y="707"/>
                    </a:moveTo>
                    <a:lnTo>
                      <a:pt x="490" y="701"/>
                    </a:lnTo>
                    <a:lnTo>
                      <a:pt x="382" y="683"/>
                    </a:lnTo>
                    <a:lnTo>
                      <a:pt x="287" y="647"/>
                    </a:lnTo>
                    <a:lnTo>
                      <a:pt x="203" y="611"/>
                    </a:lnTo>
                    <a:lnTo>
                      <a:pt x="131" y="557"/>
                    </a:lnTo>
                    <a:lnTo>
                      <a:pt x="83" y="497"/>
                    </a:lnTo>
                    <a:lnTo>
                      <a:pt x="48" y="437"/>
                    </a:lnTo>
                    <a:lnTo>
                      <a:pt x="42" y="401"/>
                    </a:lnTo>
                    <a:lnTo>
                      <a:pt x="36" y="366"/>
                    </a:lnTo>
                    <a:lnTo>
                      <a:pt x="42" y="330"/>
                    </a:lnTo>
                    <a:lnTo>
                      <a:pt x="48" y="300"/>
                    </a:lnTo>
                    <a:lnTo>
                      <a:pt x="83" y="234"/>
                    </a:lnTo>
                    <a:lnTo>
                      <a:pt x="131" y="174"/>
                    </a:lnTo>
                    <a:lnTo>
                      <a:pt x="203" y="126"/>
                    </a:lnTo>
                    <a:lnTo>
                      <a:pt x="287" y="84"/>
                    </a:lnTo>
                    <a:lnTo>
                      <a:pt x="382" y="54"/>
                    </a:lnTo>
                    <a:lnTo>
                      <a:pt x="490" y="30"/>
                    </a:lnTo>
                    <a:lnTo>
                      <a:pt x="604" y="24"/>
                    </a:lnTo>
                    <a:lnTo>
                      <a:pt x="717" y="30"/>
                    </a:lnTo>
                    <a:lnTo>
                      <a:pt x="825" y="54"/>
                    </a:lnTo>
                    <a:lnTo>
                      <a:pt x="920" y="84"/>
                    </a:lnTo>
                    <a:lnTo>
                      <a:pt x="1004" y="126"/>
                    </a:lnTo>
                    <a:lnTo>
                      <a:pt x="1070" y="174"/>
                    </a:lnTo>
                    <a:lnTo>
                      <a:pt x="1124" y="234"/>
                    </a:lnTo>
                    <a:lnTo>
                      <a:pt x="1153" y="300"/>
                    </a:lnTo>
                    <a:lnTo>
                      <a:pt x="1165" y="366"/>
                    </a:lnTo>
                    <a:lnTo>
                      <a:pt x="1153" y="437"/>
                    </a:lnTo>
                    <a:lnTo>
                      <a:pt x="1124" y="497"/>
                    </a:lnTo>
                    <a:lnTo>
                      <a:pt x="1070" y="557"/>
                    </a:lnTo>
                    <a:lnTo>
                      <a:pt x="1004" y="611"/>
                    </a:lnTo>
                    <a:lnTo>
                      <a:pt x="920" y="647"/>
                    </a:lnTo>
                    <a:lnTo>
                      <a:pt x="825" y="683"/>
                    </a:lnTo>
                    <a:lnTo>
                      <a:pt x="717" y="701"/>
                    </a:lnTo>
                    <a:lnTo>
                      <a:pt x="604" y="707"/>
                    </a:lnTo>
                    <a:lnTo>
                      <a:pt x="604" y="707"/>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23" name="Freeform 38"/>
              <p:cNvSpPr>
                <a:spLocks/>
              </p:cNvSpPr>
              <p:nvPr/>
            </p:nvSpPr>
            <p:spPr bwMode="hidden">
              <a:xfrm>
                <a:off x="4128" y="3366"/>
                <a:ext cx="546" cy="737"/>
              </a:xfrm>
              <a:custGeom>
                <a:avLst/>
                <a:gdLst/>
                <a:ahLst/>
                <a:cxnLst>
                  <a:cxn ang="0">
                    <a:pos x="24" y="402"/>
                  </a:cxn>
                  <a:cxn ang="0">
                    <a:pos x="36" y="330"/>
                  </a:cxn>
                  <a:cxn ang="0">
                    <a:pos x="66" y="264"/>
                  </a:cxn>
                  <a:cxn ang="0">
                    <a:pos x="108" y="204"/>
                  </a:cxn>
                  <a:cxn ang="0">
                    <a:pos x="173" y="150"/>
                  </a:cxn>
                  <a:cxn ang="0">
                    <a:pos x="251" y="102"/>
                  </a:cxn>
                  <a:cxn ang="0">
                    <a:pos x="335" y="60"/>
                  </a:cxn>
                  <a:cxn ang="0">
                    <a:pos x="436" y="30"/>
                  </a:cxn>
                  <a:cxn ang="0">
                    <a:pos x="544" y="12"/>
                  </a:cxn>
                  <a:cxn ang="0">
                    <a:pos x="544" y="0"/>
                  </a:cxn>
                  <a:cxn ang="0">
                    <a:pos x="430" y="18"/>
                  </a:cxn>
                  <a:cxn ang="0">
                    <a:pos x="329" y="48"/>
                  </a:cxn>
                  <a:cxn ang="0">
                    <a:pos x="233" y="90"/>
                  </a:cxn>
                  <a:cxn ang="0">
                    <a:pos x="155" y="138"/>
                  </a:cxn>
                  <a:cxn ang="0">
                    <a:pos x="90" y="198"/>
                  </a:cxn>
                  <a:cxn ang="0">
                    <a:pos x="42" y="258"/>
                  </a:cxn>
                  <a:cxn ang="0">
                    <a:pos x="12" y="330"/>
                  </a:cxn>
                  <a:cxn ang="0">
                    <a:pos x="0" y="402"/>
                  </a:cxn>
                  <a:cxn ang="0">
                    <a:pos x="6" y="455"/>
                  </a:cxn>
                  <a:cxn ang="0">
                    <a:pos x="18" y="503"/>
                  </a:cxn>
                  <a:cxn ang="0">
                    <a:pos x="42" y="545"/>
                  </a:cxn>
                  <a:cxn ang="0">
                    <a:pos x="78" y="593"/>
                  </a:cxn>
                  <a:cxn ang="0">
                    <a:pos x="114" y="635"/>
                  </a:cxn>
                  <a:cxn ang="0">
                    <a:pos x="161" y="671"/>
                  </a:cxn>
                  <a:cxn ang="0">
                    <a:pos x="221" y="707"/>
                  </a:cxn>
                  <a:cxn ang="0">
                    <a:pos x="281" y="737"/>
                  </a:cxn>
                  <a:cxn ang="0">
                    <a:pos x="323" y="737"/>
                  </a:cxn>
                  <a:cxn ang="0">
                    <a:pos x="257" y="707"/>
                  </a:cxn>
                  <a:cxn ang="0">
                    <a:pos x="203" y="671"/>
                  </a:cxn>
                  <a:cxn ang="0">
                    <a:pos x="149" y="635"/>
                  </a:cxn>
                  <a:cxn ang="0">
                    <a:pos x="108" y="593"/>
                  </a:cxn>
                  <a:cxn ang="0">
                    <a:pos x="72" y="551"/>
                  </a:cxn>
                  <a:cxn ang="0">
                    <a:pos x="48" y="503"/>
                  </a:cxn>
                  <a:cxn ang="0">
                    <a:pos x="30" y="455"/>
                  </a:cxn>
                  <a:cxn ang="0">
                    <a:pos x="24" y="402"/>
                  </a:cxn>
                  <a:cxn ang="0">
                    <a:pos x="24" y="402"/>
                  </a:cxn>
                </a:cxnLst>
                <a:rect l="0" t="0" r="r" b="b"/>
                <a:pathLst>
                  <a:path w="544" h="737">
                    <a:moveTo>
                      <a:pt x="24" y="402"/>
                    </a:moveTo>
                    <a:lnTo>
                      <a:pt x="36" y="330"/>
                    </a:lnTo>
                    <a:lnTo>
                      <a:pt x="66" y="264"/>
                    </a:lnTo>
                    <a:lnTo>
                      <a:pt x="108" y="204"/>
                    </a:lnTo>
                    <a:lnTo>
                      <a:pt x="173" y="150"/>
                    </a:lnTo>
                    <a:lnTo>
                      <a:pt x="251" y="102"/>
                    </a:lnTo>
                    <a:lnTo>
                      <a:pt x="335" y="60"/>
                    </a:lnTo>
                    <a:lnTo>
                      <a:pt x="436" y="30"/>
                    </a:lnTo>
                    <a:lnTo>
                      <a:pt x="544" y="12"/>
                    </a:lnTo>
                    <a:lnTo>
                      <a:pt x="544" y="0"/>
                    </a:lnTo>
                    <a:lnTo>
                      <a:pt x="430" y="18"/>
                    </a:lnTo>
                    <a:lnTo>
                      <a:pt x="329" y="48"/>
                    </a:lnTo>
                    <a:lnTo>
                      <a:pt x="233" y="90"/>
                    </a:lnTo>
                    <a:lnTo>
                      <a:pt x="155" y="138"/>
                    </a:lnTo>
                    <a:lnTo>
                      <a:pt x="90" y="198"/>
                    </a:lnTo>
                    <a:lnTo>
                      <a:pt x="42" y="258"/>
                    </a:lnTo>
                    <a:lnTo>
                      <a:pt x="12" y="330"/>
                    </a:lnTo>
                    <a:lnTo>
                      <a:pt x="0" y="402"/>
                    </a:lnTo>
                    <a:lnTo>
                      <a:pt x="6" y="455"/>
                    </a:lnTo>
                    <a:lnTo>
                      <a:pt x="18" y="503"/>
                    </a:lnTo>
                    <a:lnTo>
                      <a:pt x="42" y="545"/>
                    </a:lnTo>
                    <a:lnTo>
                      <a:pt x="78" y="593"/>
                    </a:lnTo>
                    <a:lnTo>
                      <a:pt x="114" y="635"/>
                    </a:lnTo>
                    <a:lnTo>
                      <a:pt x="161" y="671"/>
                    </a:lnTo>
                    <a:lnTo>
                      <a:pt x="221" y="707"/>
                    </a:lnTo>
                    <a:lnTo>
                      <a:pt x="281" y="737"/>
                    </a:lnTo>
                    <a:lnTo>
                      <a:pt x="323" y="737"/>
                    </a:lnTo>
                    <a:lnTo>
                      <a:pt x="257" y="707"/>
                    </a:lnTo>
                    <a:lnTo>
                      <a:pt x="203" y="671"/>
                    </a:lnTo>
                    <a:lnTo>
                      <a:pt x="149" y="635"/>
                    </a:lnTo>
                    <a:lnTo>
                      <a:pt x="108" y="593"/>
                    </a:lnTo>
                    <a:lnTo>
                      <a:pt x="72" y="551"/>
                    </a:lnTo>
                    <a:lnTo>
                      <a:pt x="48" y="503"/>
                    </a:lnTo>
                    <a:lnTo>
                      <a:pt x="30" y="455"/>
                    </a:lnTo>
                    <a:lnTo>
                      <a:pt x="24" y="402"/>
                    </a:lnTo>
                    <a:lnTo>
                      <a:pt x="24" y="402"/>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24" name="Freeform 39"/>
              <p:cNvSpPr>
                <a:spLocks/>
              </p:cNvSpPr>
              <p:nvPr/>
            </p:nvSpPr>
            <p:spPr bwMode="hidden">
              <a:xfrm>
                <a:off x="4794" y="3360"/>
                <a:ext cx="606" cy="252"/>
              </a:xfrm>
              <a:custGeom>
                <a:avLst/>
                <a:gdLst/>
                <a:ahLst/>
                <a:cxnLst>
                  <a:cxn ang="0">
                    <a:pos x="12" y="12"/>
                  </a:cxn>
                  <a:cxn ang="0">
                    <a:pos x="113" y="18"/>
                  </a:cxn>
                  <a:cxn ang="0">
                    <a:pos x="203" y="30"/>
                  </a:cxn>
                  <a:cxn ang="0">
                    <a:pos x="292" y="48"/>
                  </a:cxn>
                  <a:cxn ang="0">
                    <a:pos x="376" y="78"/>
                  </a:cxn>
                  <a:cxn ang="0">
                    <a:pos x="448" y="114"/>
                  </a:cxn>
                  <a:cxn ang="0">
                    <a:pos x="514" y="156"/>
                  </a:cxn>
                  <a:cxn ang="0">
                    <a:pos x="567" y="198"/>
                  </a:cxn>
                  <a:cxn ang="0">
                    <a:pos x="609" y="252"/>
                  </a:cxn>
                  <a:cxn ang="0">
                    <a:pos x="609" y="216"/>
                  </a:cxn>
                  <a:cxn ang="0">
                    <a:pos x="561" y="168"/>
                  </a:cxn>
                  <a:cxn ang="0">
                    <a:pos x="502" y="126"/>
                  </a:cxn>
                  <a:cxn ang="0">
                    <a:pos x="436" y="90"/>
                  </a:cxn>
                  <a:cxn ang="0">
                    <a:pos x="364" y="60"/>
                  </a:cxn>
                  <a:cxn ang="0">
                    <a:pos x="286" y="36"/>
                  </a:cxn>
                  <a:cxn ang="0">
                    <a:pos x="197" y="18"/>
                  </a:cxn>
                  <a:cxn ang="0">
                    <a:pos x="107" y="6"/>
                  </a:cxn>
                  <a:cxn ang="0">
                    <a:pos x="12" y="0"/>
                  </a:cxn>
                  <a:cxn ang="0">
                    <a:pos x="6" y="0"/>
                  </a:cxn>
                  <a:cxn ang="0">
                    <a:pos x="0" y="0"/>
                  </a:cxn>
                  <a:cxn ang="0">
                    <a:pos x="0" y="12"/>
                  </a:cxn>
                  <a:cxn ang="0">
                    <a:pos x="6" y="12"/>
                  </a:cxn>
                  <a:cxn ang="0">
                    <a:pos x="12" y="12"/>
                  </a:cxn>
                  <a:cxn ang="0">
                    <a:pos x="12" y="12"/>
                  </a:cxn>
                </a:cxnLst>
                <a:rect l="0" t="0" r="r" b="b"/>
                <a:pathLst>
                  <a:path w="609" h="252">
                    <a:moveTo>
                      <a:pt x="12" y="12"/>
                    </a:moveTo>
                    <a:lnTo>
                      <a:pt x="113" y="18"/>
                    </a:lnTo>
                    <a:lnTo>
                      <a:pt x="203" y="30"/>
                    </a:lnTo>
                    <a:lnTo>
                      <a:pt x="292" y="48"/>
                    </a:lnTo>
                    <a:lnTo>
                      <a:pt x="376" y="78"/>
                    </a:lnTo>
                    <a:lnTo>
                      <a:pt x="448" y="114"/>
                    </a:lnTo>
                    <a:lnTo>
                      <a:pt x="514" y="156"/>
                    </a:lnTo>
                    <a:lnTo>
                      <a:pt x="567" y="198"/>
                    </a:lnTo>
                    <a:lnTo>
                      <a:pt x="609" y="252"/>
                    </a:lnTo>
                    <a:lnTo>
                      <a:pt x="609" y="216"/>
                    </a:lnTo>
                    <a:lnTo>
                      <a:pt x="561" y="168"/>
                    </a:lnTo>
                    <a:lnTo>
                      <a:pt x="502" y="126"/>
                    </a:lnTo>
                    <a:lnTo>
                      <a:pt x="436" y="90"/>
                    </a:lnTo>
                    <a:lnTo>
                      <a:pt x="364" y="60"/>
                    </a:lnTo>
                    <a:lnTo>
                      <a:pt x="286" y="36"/>
                    </a:lnTo>
                    <a:lnTo>
                      <a:pt x="197" y="18"/>
                    </a:lnTo>
                    <a:lnTo>
                      <a:pt x="107" y="6"/>
                    </a:lnTo>
                    <a:lnTo>
                      <a:pt x="12" y="0"/>
                    </a:lnTo>
                    <a:lnTo>
                      <a:pt x="6" y="0"/>
                    </a:lnTo>
                    <a:lnTo>
                      <a:pt x="0" y="0"/>
                    </a:lnTo>
                    <a:lnTo>
                      <a:pt x="0" y="12"/>
                    </a:lnTo>
                    <a:lnTo>
                      <a:pt x="6" y="12"/>
                    </a:lnTo>
                    <a:lnTo>
                      <a:pt x="12" y="12"/>
                    </a:lnTo>
                    <a:lnTo>
                      <a:pt x="12" y="12"/>
                    </a:lnTo>
                    <a:close/>
                  </a:path>
                </a:pathLst>
              </a:custGeom>
              <a:gradFill rotWithShape="0">
                <a:gsLst>
                  <a:gs pos="0">
                    <a:schemeClr val="accent2">
                      <a:gamma/>
                      <a:tint val="94118"/>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25" name="Freeform 40"/>
              <p:cNvSpPr>
                <a:spLocks/>
              </p:cNvSpPr>
              <p:nvPr/>
            </p:nvSpPr>
            <p:spPr bwMode="hidden">
              <a:xfrm>
                <a:off x="5250" y="4007"/>
                <a:ext cx="72" cy="54"/>
              </a:xfrm>
              <a:custGeom>
                <a:avLst/>
                <a:gdLst/>
                <a:ahLst/>
                <a:cxnLst>
                  <a:cxn ang="0">
                    <a:pos x="72" y="0"/>
                  </a:cxn>
                  <a:cxn ang="0">
                    <a:pos x="36" y="30"/>
                  </a:cxn>
                  <a:cxn ang="0">
                    <a:pos x="0" y="54"/>
                  </a:cxn>
                  <a:cxn ang="0">
                    <a:pos x="36" y="54"/>
                  </a:cxn>
                  <a:cxn ang="0">
                    <a:pos x="54" y="42"/>
                  </a:cxn>
                  <a:cxn ang="0">
                    <a:pos x="72" y="24"/>
                  </a:cxn>
                  <a:cxn ang="0">
                    <a:pos x="72" y="24"/>
                  </a:cxn>
                  <a:cxn ang="0">
                    <a:pos x="72" y="0"/>
                  </a:cxn>
                  <a:cxn ang="0">
                    <a:pos x="72" y="0"/>
                  </a:cxn>
                </a:cxnLst>
                <a:rect l="0" t="0" r="r" b="b"/>
                <a:pathLst>
                  <a:path w="72" h="54">
                    <a:moveTo>
                      <a:pt x="72" y="0"/>
                    </a:moveTo>
                    <a:lnTo>
                      <a:pt x="36" y="30"/>
                    </a:lnTo>
                    <a:lnTo>
                      <a:pt x="0" y="54"/>
                    </a:lnTo>
                    <a:lnTo>
                      <a:pt x="36" y="54"/>
                    </a:lnTo>
                    <a:lnTo>
                      <a:pt x="54" y="42"/>
                    </a:lnTo>
                    <a:lnTo>
                      <a:pt x="72" y="24"/>
                    </a:lnTo>
                    <a:lnTo>
                      <a:pt x="72" y="24"/>
                    </a:lnTo>
                    <a:lnTo>
                      <a:pt x="72" y="0"/>
                    </a:lnTo>
                    <a:lnTo>
                      <a:pt x="72" y="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eaLnBrk="0" hangingPunct="0">
                  <a:defRPr/>
                </a:pPr>
                <a:endParaRPr lang="en-US" sz="1800"/>
              </a:p>
            </p:txBody>
          </p:sp>
          <p:sp>
            <p:nvSpPr>
              <p:cNvPr id="26" name="Freeform 41"/>
              <p:cNvSpPr>
                <a:spLocks/>
              </p:cNvSpPr>
              <p:nvPr/>
            </p:nvSpPr>
            <p:spPr bwMode="hidden">
              <a:xfrm>
                <a:off x="4506" y="4073"/>
                <a:ext cx="705" cy="108"/>
              </a:xfrm>
              <a:custGeom>
                <a:avLst/>
                <a:gdLst/>
                <a:ahLst/>
                <a:cxnLst>
                  <a:cxn ang="0">
                    <a:pos x="299" y="90"/>
                  </a:cxn>
                  <a:cxn ang="0">
                    <a:pos x="221" y="90"/>
                  </a:cxn>
                  <a:cxn ang="0">
                    <a:pos x="143" y="78"/>
                  </a:cxn>
                  <a:cxn ang="0">
                    <a:pos x="0" y="48"/>
                  </a:cxn>
                  <a:cxn ang="0">
                    <a:pos x="0" y="66"/>
                  </a:cxn>
                  <a:cxn ang="0">
                    <a:pos x="143" y="96"/>
                  </a:cxn>
                  <a:cxn ang="0">
                    <a:pos x="221" y="108"/>
                  </a:cxn>
                  <a:cxn ang="0">
                    <a:pos x="299" y="108"/>
                  </a:cxn>
                  <a:cxn ang="0">
                    <a:pos x="412" y="102"/>
                  </a:cxn>
                  <a:cxn ang="0">
                    <a:pos x="520" y="84"/>
                  </a:cxn>
                  <a:cxn ang="0">
                    <a:pos x="615" y="60"/>
                  </a:cxn>
                  <a:cxn ang="0">
                    <a:pos x="705" y="24"/>
                  </a:cxn>
                  <a:cxn ang="0">
                    <a:pos x="705" y="0"/>
                  </a:cxn>
                  <a:cxn ang="0">
                    <a:pos x="615" y="42"/>
                  </a:cxn>
                  <a:cxn ang="0">
                    <a:pos x="520" y="66"/>
                  </a:cxn>
                  <a:cxn ang="0">
                    <a:pos x="412" y="84"/>
                  </a:cxn>
                  <a:cxn ang="0">
                    <a:pos x="299" y="90"/>
                  </a:cxn>
                  <a:cxn ang="0">
                    <a:pos x="299" y="90"/>
                  </a:cxn>
                </a:cxnLst>
                <a:rect l="0" t="0" r="r" b="b"/>
                <a:pathLst>
                  <a:path w="705" h="108">
                    <a:moveTo>
                      <a:pt x="299" y="90"/>
                    </a:moveTo>
                    <a:lnTo>
                      <a:pt x="221" y="90"/>
                    </a:lnTo>
                    <a:lnTo>
                      <a:pt x="143" y="78"/>
                    </a:lnTo>
                    <a:lnTo>
                      <a:pt x="0" y="48"/>
                    </a:lnTo>
                    <a:lnTo>
                      <a:pt x="0" y="66"/>
                    </a:lnTo>
                    <a:lnTo>
                      <a:pt x="143" y="96"/>
                    </a:lnTo>
                    <a:lnTo>
                      <a:pt x="221" y="108"/>
                    </a:lnTo>
                    <a:lnTo>
                      <a:pt x="299" y="108"/>
                    </a:lnTo>
                    <a:lnTo>
                      <a:pt x="412" y="102"/>
                    </a:lnTo>
                    <a:lnTo>
                      <a:pt x="520" y="84"/>
                    </a:lnTo>
                    <a:lnTo>
                      <a:pt x="615" y="60"/>
                    </a:lnTo>
                    <a:lnTo>
                      <a:pt x="705" y="24"/>
                    </a:lnTo>
                    <a:lnTo>
                      <a:pt x="705" y="0"/>
                    </a:lnTo>
                    <a:lnTo>
                      <a:pt x="615" y="42"/>
                    </a:lnTo>
                    <a:lnTo>
                      <a:pt x="520" y="66"/>
                    </a:lnTo>
                    <a:lnTo>
                      <a:pt x="412" y="84"/>
                    </a:lnTo>
                    <a:lnTo>
                      <a:pt x="299" y="90"/>
                    </a:lnTo>
                    <a:lnTo>
                      <a:pt x="29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eaLnBrk="0" hangingPunct="0">
                  <a:defRPr/>
                </a:pPr>
                <a:endParaRPr lang="en-US" sz="1800"/>
              </a:p>
            </p:txBody>
          </p:sp>
          <p:sp>
            <p:nvSpPr>
              <p:cNvPr id="27" name="Freeform 42"/>
              <p:cNvSpPr>
                <a:spLocks/>
              </p:cNvSpPr>
              <p:nvPr/>
            </p:nvSpPr>
            <p:spPr bwMode="hidden">
              <a:xfrm>
                <a:off x="5336" y="3654"/>
                <a:ext cx="143" cy="341"/>
              </a:xfrm>
              <a:custGeom>
                <a:avLst/>
                <a:gdLst/>
                <a:ahLst/>
                <a:cxnLst>
                  <a:cxn ang="0">
                    <a:pos x="119" y="114"/>
                  </a:cxn>
                  <a:cxn ang="0">
                    <a:pos x="113" y="173"/>
                  </a:cxn>
                  <a:cxn ang="0">
                    <a:pos x="89" y="239"/>
                  </a:cxn>
                  <a:cxn ang="0">
                    <a:pos x="47" y="293"/>
                  </a:cxn>
                  <a:cxn ang="0">
                    <a:pos x="0" y="341"/>
                  </a:cxn>
                  <a:cxn ang="0">
                    <a:pos x="29" y="341"/>
                  </a:cxn>
                  <a:cxn ang="0">
                    <a:pos x="77" y="287"/>
                  </a:cxn>
                  <a:cxn ang="0">
                    <a:pos x="113" y="233"/>
                  </a:cxn>
                  <a:cxn ang="0">
                    <a:pos x="137" y="173"/>
                  </a:cxn>
                  <a:cxn ang="0">
                    <a:pos x="143" y="114"/>
                  </a:cxn>
                  <a:cxn ang="0">
                    <a:pos x="137" y="60"/>
                  </a:cxn>
                  <a:cxn ang="0">
                    <a:pos x="119" y="0"/>
                  </a:cxn>
                  <a:cxn ang="0">
                    <a:pos x="89" y="0"/>
                  </a:cxn>
                  <a:cxn ang="0">
                    <a:pos x="113" y="60"/>
                  </a:cxn>
                  <a:cxn ang="0">
                    <a:pos x="119" y="114"/>
                  </a:cxn>
                  <a:cxn ang="0">
                    <a:pos x="119" y="114"/>
                  </a:cxn>
                </a:cxnLst>
                <a:rect l="0" t="0" r="r" b="b"/>
                <a:pathLst>
                  <a:path w="143" h="341">
                    <a:moveTo>
                      <a:pt x="119" y="114"/>
                    </a:moveTo>
                    <a:lnTo>
                      <a:pt x="113" y="173"/>
                    </a:lnTo>
                    <a:lnTo>
                      <a:pt x="89" y="239"/>
                    </a:lnTo>
                    <a:lnTo>
                      <a:pt x="47" y="293"/>
                    </a:lnTo>
                    <a:lnTo>
                      <a:pt x="0" y="341"/>
                    </a:lnTo>
                    <a:lnTo>
                      <a:pt x="29" y="341"/>
                    </a:lnTo>
                    <a:lnTo>
                      <a:pt x="77" y="287"/>
                    </a:lnTo>
                    <a:lnTo>
                      <a:pt x="113" y="233"/>
                    </a:lnTo>
                    <a:lnTo>
                      <a:pt x="137" y="173"/>
                    </a:lnTo>
                    <a:lnTo>
                      <a:pt x="143" y="114"/>
                    </a:lnTo>
                    <a:lnTo>
                      <a:pt x="137" y="60"/>
                    </a:lnTo>
                    <a:lnTo>
                      <a:pt x="119" y="0"/>
                    </a:lnTo>
                    <a:lnTo>
                      <a:pt x="89" y="0"/>
                    </a:lnTo>
                    <a:lnTo>
                      <a:pt x="113" y="60"/>
                    </a:lnTo>
                    <a:lnTo>
                      <a:pt x="119" y="114"/>
                    </a:lnTo>
                    <a:lnTo>
                      <a:pt x="119" y="114"/>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eaLnBrk="0" hangingPunct="0">
                  <a:defRPr/>
                </a:pPr>
                <a:endParaRPr lang="en-US" sz="1800"/>
              </a:p>
            </p:txBody>
          </p:sp>
          <p:sp>
            <p:nvSpPr>
              <p:cNvPr id="28" name="Freeform 43"/>
              <p:cNvSpPr>
                <a:spLocks/>
              </p:cNvSpPr>
              <p:nvPr/>
            </p:nvSpPr>
            <p:spPr bwMode="hidden">
              <a:xfrm>
                <a:off x="5061" y="3624"/>
                <a:ext cx="83" cy="90"/>
              </a:xfrm>
              <a:custGeom>
                <a:avLst/>
                <a:gdLst/>
                <a:ahLst/>
                <a:cxnLst>
                  <a:cxn ang="0">
                    <a:pos x="59" y="90"/>
                  </a:cxn>
                  <a:cxn ang="0">
                    <a:pos x="83" y="84"/>
                  </a:cxn>
                  <a:cxn ang="0">
                    <a:pos x="71" y="60"/>
                  </a:cxn>
                  <a:cxn ang="0">
                    <a:pos x="53" y="42"/>
                  </a:cxn>
                  <a:cxn ang="0">
                    <a:pos x="6" y="0"/>
                  </a:cxn>
                  <a:cxn ang="0">
                    <a:pos x="0" y="18"/>
                  </a:cxn>
                  <a:cxn ang="0">
                    <a:pos x="35" y="48"/>
                  </a:cxn>
                  <a:cxn ang="0">
                    <a:pos x="59" y="90"/>
                  </a:cxn>
                  <a:cxn ang="0">
                    <a:pos x="59" y="90"/>
                  </a:cxn>
                </a:cxnLst>
                <a:rect l="0" t="0" r="r" b="b"/>
                <a:pathLst>
                  <a:path w="83" h="90">
                    <a:moveTo>
                      <a:pt x="59" y="90"/>
                    </a:moveTo>
                    <a:lnTo>
                      <a:pt x="83" y="84"/>
                    </a:lnTo>
                    <a:lnTo>
                      <a:pt x="71" y="60"/>
                    </a:lnTo>
                    <a:lnTo>
                      <a:pt x="53" y="42"/>
                    </a:lnTo>
                    <a:lnTo>
                      <a:pt x="6" y="0"/>
                    </a:lnTo>
                    <a:lnTo>
                      <a:pt x="0" y="18"/>
                    </a:lnTo>
                    <a:lnTo>
                      <a:pt x="35" y="48"/>
                    </a:lnTo>
                    <a:lnTo>
                      <a:pt x="59" y="90"/>
                    </a:lnTo>
                    <a:lnTo>
                      <a:pt x="59" y="90"/>
                    </a:lnTo>
                    <a:close/>
                  </a:path>
                </a:pathLst>
              </a:custGeom>
              <a:gradFill rotWithShape="0">
                <a:gsLst>
                  <a:gs pos="0">
                    <a:schemeClr val="accent2"/>
                  </a:gs>
                  <a:gs pos="100000">
                    <a:schemeClr val="accent2">
                      <a:gamma/>
                      <a:shade val="94118"/>
                      <a:invGamma/>
                    </a:schemeClr>
                  </a:gs>
                </a:gsLst>
                <a:lin ang="5400000" scaled="1"/>
              </a:gradFill>
              <a:ln w="9525">
                <a:noFill/>
                <a:round/>
                <a:headEnd/>
                <a:tailEnd/>
              </a:ln>
            </p:spPr>
            <p:txBody>
              <a:bodyPr/>
              <a:lstStyle/>
              <a:p>
                <a:pPr eaLnBrk="0" hangingPunct="0">
                  <a:defRPr/>
                </a:pPr>
                <a:endParaRPr lang="en-US" sz="1800"/>
              </a:p>
            </p:txBody>
          </p:sp>
          <p:sp>
            <p:nvSpPr>
              <p:cNvPr id="29" name="Freeform 44"/>
              <p:cNvSpPr>
                <a:spLocks/>
              </p:cNvSpPr>
              <p:nvPr/>
            </p:nvSpPr>
            <p:spPr bwMode="hidden">
              <a:xfrm>
                <a:off x="4446" y="3552"/>
                <a:ext cx="714" cy="431"/>
              </a:xfrm>
              <a:custGeom>
                <a:avLst/>
                <a:gdLst/>
                <a:ahLst/>
                <a:cxnLst>
                  <a:cxn ang="0">
                    <a:pos x="693" y="216"/>
                  </a:cxn>
                  <a:cxn ang="0">
                    <a:pos x="687" y="257"/>
                  </a:cxn>
                  <a:cxn ang="0">
                    <a:pos x="669" y="293"/>
                  </a:cxn>
                  <a:cxn ang="0">
                    <a:pos x="633" y="329"/>
                  </a:cxn>
                  <a:cxn ang="0">
                    <a:pos x="598" y="359"/>
                  </a:cxn>
                  <a:cxn ang="0">
                    <a:pos x="544" y="383"/>
                  </a:cxn>
                  <a:cxn ang="0">
                    <a:pos x="490" y="401"/>
                  </a:cxn>
                  <a:cxn ang="0">
                    <a:pos x="424" y="413"/>
                  </a:cxn>
                  <a:cxn ang="0">
                    <a:pos x="359" y="419"/>
                  </a:cxn>
                  <a:cxn ang="0">
                    <a:pos x="293" y="413"/>
                  </a:cxn>
                  <a:cxn ang="0">
                    <a:pos x="227" y="401"/>
                  </a:cxn>
                  <a:cxn ang="0">
                    <a:pos x="173" y="383"/>
                  </a:cxn>
                  <a:cxn ang="0">
                    <a:pos x="119" y="359"/>
                  </a:cxn>
                  <a:cxn ang="0">
                    <a:pos x="84" y="329"/>
                  </a:cxn>
                  <a:cxn ang="0">
                    <a:pos x="48" y="293"/>
                  </a:cxn>
                  <a:cxn ang="0">
                    <a:pos x="30" y="257"/>
                  </a:cxn>
                  <a:cxn ang="0">
                    <a:pos x="24" y="216"/>
                  </a:cxn>
                  <a:cxn ang="0">
                    <a:pos x="30" y="174"/>
                  </a:cxn>
                  <a:cxn ang="0">
                    <a:pos x="48" y="138"/>
                  </a:cxn>
                  <a:cxn ang="0">
                    <a:pos x="84" y="102"/>
                  </a:cxn>
                  <a:cxn ang="0">
                    <a:pos x="119" y="72"/>
                  </a:cxn>
                  <a:cxn ang="0">
                    <a:pos x="173" y="48"/>
                  </a:cxn>
                  <a:cxn ang="0">
                    <a:pos x="227" y="30"/>
                  </a:cxn>
                  <a:cxn ang="0">
                    <a:pos x="293" y="18"/>
                  </a:cxn>
                  <a:cxn ang="0">
                    <a:pos x="359" y="12"/>
                  </a:cxn>
                  <a:cxn ang="0">
                    <a:pos x="418" y="18"/>
                  </a:cxn>
                  <a:cxn ang="0">
                    <a:pos x="478" y="30"/>
                  </a:cxn>
                  <a:cxn ang="0">
                    <a:pos x="532" y="48"/>
                  </a:cxn>
                  <a:cxn ang="0">
                    <a:pos x="580" y="66"/>
                  </a:cxn>
                  <a:cxn ang="0">
                    <a:pos x="586" y="48"/>
                  </a:cxn>
                  <a:cxn ang="0">
                    <a:pos x="478" y="12"/>
                  </a:cxn>
                  <a:cxn ang="0">
                    <a:pos x="418" y="6"/>
                  </a:cxn>
                  <a:cxn ang="0">
                    <a:pos x="359" y="0"/>
                  </a:cxn>
                  <a:cxn ang="0">
                    <a:pos x="287" y="6"/>
                  </a:cxn>
                  <a:cxn ang="0">
                    <a:pos x="221" y="18"/>
                  </a:cxn>
                  <a:cxn ang="0">
                    <a:pos x="161" y="36"/>
                  </a:cxn>
                  <a:cxn ang="0">
                    <a:pos x="107" y="66"/>
                  </a:cxn>
                  <a:cxn ang="0">
                    <a:pos x="60" y="96"/>
                  </a:cxn>
                  <a:cxn ang="0">
                    <a:pos x="30" y="132"/>
                  </a:cxn>
                  <a:cxn ang="0">
                    <a:pos x="6" y="174"/>
                  </a:cxn>
                  <a:cxn ang="0">
                    <a:pos x="0" y="216"/>
                  </a:cxn>
                  <a:cxn ang="0">
                    <a:pos x="6" y="257"/>
                  </a:cxn>
                  <a:cxn ang="0">
                    <a:pos x="30" y="299"/>
                  </a:cxn>
                  <a:cxn ang="0">
                    <a:pos x="60" y="335"/>
                  </a:cxn>
                  <a:cxn ang="0">
                    <a:pos x="107" y="371"/>
                  </a:cxn>
                  <a:cxn ang="0">
                    <a:pos x="161" y="395"/>
                  </a:cxn>
                  <a:cxn ang="0">
                    <a:pos x="221" y="413"/>
                  </a:cxn>
                  <a:cxn ang="0">
                    <a:pos x="287" y="425"/>
                  </a:cxn>
                  <a:cxn ang="0">
                    <a:pos x="359" y="431"/>
                  </a:cxn>
                  <a:cxn ang="0">
                    <a:pos x="430" y="425"/>
                  </a:cxn>
                  <a:cxn ang="0">
                    <a:pos x="496" y="413"/>
                  </a:cxn>
                  <a:cxn ang="0">
                    <a:pos x="562" y="395"/>
                  </a:cxn>
                  <a:cxn ang="0">
                    <a:pos x="610" y="371"/>
                  </a:cxn>
                  <a:cxn ang="0">
                    <a:pos x="657" y="335"/>
                  </a:cxn>
                  <a:cxn ang="0">
                    <a:pos x="687" y="299"/>
                  </a:cxn>
                  <a:cxn ang="0">
                    <a:pos x="711" y="257"/>
                  </a:cxn>
                  <a:cxn ang="0">
                    <a:pos x="717" y="216"/>
                  </a:cxn>
                  <a:cxn ang="0">
                    <a:pos x="717" y="204"/>
                  </a:cxn>
                  <a:cxn ang="0">
                    <a:pos x="711" y="192"/>
                  </a:cxn>
                  <a:cxn ang="0">
                    <a:pos x="687" y="198"/>
                  </a:cxn>
                  <a:cxn ang="0">
                    <a:pos x="693" y="210"/>
                  </a:cxn>
                  <a:cxn ang="0">
                    <a:pos x="693" y="216"/>
                  </a:cxn>
                  <a:cxn ang="0">
                    <a:pos x="693" y="216"/>
                  </a:cxn>
                </a:cxnLst>
                <a:rect l="0" t="0" r="r" b="b"/>
                <a:pathLst>
                  <a:path w="717" h="431">
                    <a:moveTo>
                      <a:pt x="693" y="216"/>
                    </a:moveTo>
                    <a:lnTo>
                      <a:pt x="687" y="257"/>
                    </a:lnTo>
                    <a:lnTo>
                      <a:pt x="669" y="293"/>
                    </a:lnTo>
                    <a:lnTo>
                      <a:pt x="633" y="329"/>
                    </a:lnTo>
                    <a:lnTo>
                      <a:pt x="598" y="359"/>
                    </a:lnTo>
                    <a:lnTo>
                      <a:pt x="544" y="383"/>
                    </a:lnTo>
                    <a:lnTo>
                      <a:pt x="490" y="401"/>
                    </a:lnTo>
                    <a:lnTo>
                      <a:pt x="424" y="413"/>
                    </a:lnTo>
                    <a:lnTo>
                      <a:pt x="359" y="419"/>
                    </a:lnTo>
                    <a:lnTo>
                      <a:pt x="293" y="413"/>
                    </a:lnTo>
                    <a:lnTo>
                      <a:pt x="227" y="401"/>
                    </a:lnTo>
                    <a:lnTo>
                      <a:pt x="173" y="383"/>
                    </a:lnTo>
                    <a:lnTo>
                      <a:pt x="119" y="359"/>
                    </a:lnTo>
                    <a:lnTo>
                      <a:pt x="84" y="329"/>
                    </a:lnTo>
                    <a:lnTo>
                      <a:pt x="48" y="293"/>
                    </a:lnTo>
                    <a:lnTo>
                      <a:pt x="30" y="257"/>
                    </a:lnTo>
                    <a:lnTo>
                      <a:pt x="24" y="216"/>
                    </a:lnTo>
                    <a:lnTo>
                      <a:pt x="30" y="174"/>
                    </a:lnTo>
                    <a:lnTo>
                      <a:pt x="48" y="138"/>
                    </a:lnTo>
                    <a:lnTo>
                      <a:pt x="84" y="102"/>
                    </a:lnTo>
                    <a:lnTo>
                      <a:pt x="119" y="72"/>
                    </a:lnTo>
                    <a:lnTo>
                      <a:pt x="173" y="48"/>
                    </a:lnTo>
                    <a:lnTo>
                      <a:pt x="227" y="30"/>
                    </a:lnTo>
                    <a:lnTo>
                      <a:pt x="293" y="18"/>
                    </a:lnTo>
                    <a:lnTo>
                      <a:pt x="359" y="12"/>
                    </a:lnTo>
                    <a:lnTo>
                      <a:pt x="418" y="18"/>
                    </a:lnTo>
                    <a:lnTo>
                      <a:pt x="478" y="30"/>
                    </a:lnTo>
                    <a:lnTo>
                      <a:pt x="532" y="48"/>
                    </a:lnTo>
                    <a:lnTo>
                      <a:pt x="580" y="66"/>
                    </a:lnTo>
                    <a:lnTo>
                      <a:pt x="586" y="48"/>
                    </a:lnTo>
                    <a:lnTo>
                      <a:pt x="478" y="12"/>
                    </a:lnTo>
                    <a:lnTo>
                      <a:pt x="418" y="6"/>
                    </a:lnTo>
                    <a:lnTo>
                      <a:pt x="359" y="0"/>
                    </a:lnTo>
                    <a:lnTo>
                      <a:pt x="287" y="6"/>
                    </a:lnTo>
                    <a:lnTo>
                      <a:pt x="221" y="18"/>
                    </a:lnTo>
                    <a:lnTo>
                      <a:pt x="161" y="36"/>
                    </a:lnTo>
                    <a:lnTo>
                      <a:pt x="107" y="66"/>
                    </a:lnTo>
                    <a:lnTo>
                      <a:pt x="60" y="96"/>
                    </a:lnTo>
                    <a:lnTo>
                      <a:pt x="30" y="132"/>
                    </a:lnTo>
                    <a:lnTo>
                      <a:pt x="6" y="174"/>
                    </a:lnTo>
                    <a:lnTo>
                      <a:pt x="0" y="216"/>
                    </a:lnTo>
                    <a:lnTo>
                      <a:pt x="6" y="257"/>
                    </a:lnTo>
                    <a:lnTo>
                      <a:pt x="30" y="299"/>
                    </a:lnTo>
                    <a:lnTo>
                      <a:pt x="60" y="335"/>
                    </a:lnTo>
                    <a:lnTo>
                      <a:pt x="107" y="371"/>
                    </a:lnTo>
                    <a:lnTo>
                      <a:pt x="161" y="395"/>
                    </a:lnTo>
                    <a:lnTo>
                      <a:pt x="221" y="413"/>
                    </a:lnTo>
                    <a:lnTo>
                      <a:pt x="287" y="425"/>
                    </a:lnTo>
                    <a:lnTo>
                      <a:pt x="359" y="431"/>
                    </a:lnTo>
                    <a:lnTo>
                      <a:pt x="430" y="425"/>
                    </a:lnTo>
                    <a:lnTo>
                      <a:pt x="496" y="413"/>
                    </a:lnTo>
                    <a:lnTo>
                      <a:pt x="562" y="395"/>
                    </a:lnTo>
                    <a:lnTo>
                      <a:pt x="610" y="371"/>
                    </a:lnTo>
                    <a:lnTo>
                      <a:pt x="657" y="335"/>
                    </a:lnTo>
                    <a:lnTo>
                      <a:pt x="687" y="299"/>
                    </a:lnTo>
                    <a:lnTo>
                      <a:pt x="711" y="257"/>
                    </a:lnTo>
                    <a:lnTo>
                      <a:pt x="717" y="216"/>
                    </a:lnTo>
                    <a:lnTo>
                      <a:pt x="717" y="204"/>
                    </a:lnTo>
                    <a:lnTo>
                      <a:pt x="711" y="192"/>
                    </a:lnTo>
                    <a:lnTo>
                      <a:pt x="687" y="198"/>
                    </a:lnTo>
                    <a:lnTo>
                      <a:pt x="693" y="210"/>
                    </a:lnTo>
                    <a:lnTo>
                      <a:pt x="693" y="216"/>
                    </a:lnTo>
                    <a:lnTo>
                      <a:pt x="693" y="216"/>
                    </a:lnTo>
                    <a:close/>
                  </a:path>
                </a:pathLst>
              </a:custGeom>
              <a:solidFill>
                <a:schemeClr val="accent2"/>
              </a:solidFill>
              <a:ln w="9525">
                <a:noFill/>
                <a:round/>
                <a:headEnd/>
                <a:tailEnd/>
              </a:ln>
            </p:spPr>
            <p:txBody>
              <a:bodyPr/>
              <a:lstStyle/>
              <a:p>
                <a:pPr eaLnBrk="0" hangingPunct="0">
                  <a:defRPr/>
                </a:pPr>
                <a:endParaRPr lang="en-US" sz="1800"/>
              </a:p>
            </p:txBody>
          </p:sp>
          <p:sp>
            <p:nvSpPr>
              <p:cNvPr id="30" name="Freeform 45"/>
              <p:cNvSpPr>
                <a:spLocks/>
              </p:cNvSpPr>
              <p:nvPr/>
            </p:nvSpPr>
            <p:spPr bwMode="hidden">
              <a:xfrm>
                <a:off x="4349" y="3510"/>
                <a:ext cx="913" cy="533"/>
              </a:xfrm>
              <a:custGeom>
                <a:avLst/>
                <a:gdLst/>
                <a:ahLst/>
                <a:cxnLst>
                  <a:cxn ang="0">
                    <a:pos x="616" y="0"/>
                  </a:cxn>
                  <a:cxn ang="0">
                    <a:pos x="616" y="18"/>
                  </a:cxn>
                  <a:cxn ang="0">
                    <a:pos x="724" y="60"/>
                  </a:cxn>
                  <a:cxn ang="0">
                    <a:pos x="765" y="84"/>
                  </a:cxn>
                  <a:cxn ang="0">
                    <a:pos x="807" y="114"/>
                  </a:cxn>
                  <a:cxn ang="0">
                    <a:pos x="837" y="144"/>
                  </a:cxn>
                  <a:cxn ang="0">
                    <a:pos x="861" y="180"/>
                  </a:cxn>
                  <a:cxn ang="0">
                    <a:pos x="873" y="216"/>
                  </a:cxn>
                  <a:cxn ang="0">
                    <a:pos x="879" y="258"/>
                  </a:cxn>
                  <a:cxn ang="0">
                    <a:pos x="873" y="311"/>
                  </a:cxn>
                  <a:cxn ang="0">
                    <a:pos x="843" y="359"/>
                  </a:cxn>
                  <a:cxn ang="0">
                    <a:pos x="807" y="401"/>
                  </a:cxn>
                  <a:cxn ang="0">
                    <a:pos x="753" y="443"/>
                  </a:cxn>
                  <a:cxn ang="0">
                    <a:pos x="694" y="473"/>
                  </a:cxn>
                  <a:cxn ang="0">
                    <a:pos x="622" y="497"/>
                  </a:cxn>
                  <a:cxn ang="0">
                    <a:pos x="538" y="509"/>
                  </a:cxn>
                  <a:cxn ang="0">
                    <a:pos x="455" y="515"/>
                  </a:cxn>
                  <a:cxn ang="0">
                    <a:pos x="371" y="509"/>
                  </a:cxn>
                  <a:cxn ang="0">
                    <a:pos x="287" y="497"/>
                  </a:cxn>
                  <a:cxn ang="0">
                    <a:pos x="215" y="473"/>
                  </a:cxn>
                  <a:cxn ang="0">
                    <a:pos x="156" y="443"/>
                  </a:cxn>
                  <a:cxn ang="0">
                    <a:pos x="102" y="401"/>
                  </a:cxn>
                  <a:cxn ang="0">
                    <a:pos x="66" y="359"/>
                  </a:cxn>
                  <a:cxn ang="0">
                    <a:pos x="36" y="311"/>
                  </a:cxn>
                  <a:cxn ang="0">
                    <a:pos x="30" y="258"/>
                  </a:cxn>
                  <a:cxn ang="0">
                    <a:pos x="36" y="222"/>
                  </a:cxn>
                  <a:cxn ang="0">
                    <a:pos x="48" y="186"/>
                  </a:cxn>
                  <a:cxn ang="0">
                    <a:pos x="66" y="156"/>
                  </a:cxn>
                  <a:cxn ang="0">
                    <a:pos x="90" y="126"/>
                  </a:cxn>
                  <a:cxn ang="0">
                    <a:pos x="66" y="114"/>
                  </a:cxn>
                  <a:cxn ang="0">
                    <a:pos x="36" y="144"/>
                  </a:cxn>
                  <a:cxn ang="0">
                    <a:pos x="18" y="180"/>
                  </a:cxn>
                  <a:cxn ang="0">
                    <a:pos x="6" y="216"/>
                  </a:cxn>
                  <a:cxn ang="0">
                    <a:pos x="0" y="258"/>
                  </a:cxn>
                  <a:cxn ang="0">
                    <a:pos x="12" y="311"/>
                  </a:cxn>
                  <a:cxn ang="0">
                    <a:pos x="36" y="365"/>
                  </a:cxn>
                  <a:cxn ang="0">
                    <a:pos x="78" y="413"/>
                  </a:cxn>
                  <a:cxn ang="0">
                    <a:pos x="132" y="449"/>
                  </a:cxn>
                  <a:cxn ang="0">
                    <a:pos x="203" y="485"/>
                  </a:cxn>
                  <a:cxn ang="0">
                    <a:pos x="275" y="509"/>
                  </a:cxn>
                  <a:cxn ang="0">
                    <a:pos x="365" y="527"/>
                  </a:cxn>
                  <a:cxn ang="0">
                    <a:pos x="455" y="533"/>
                  </a:cxn>
                  <a:cxn ang="0">
                    <a:pos x="544" y="527"/>
                  </a:cxn>
                  <a:cxn ang="0">
                    <a:pos x="634" y="509"/>
                  </a:cxn>
                  <a:cxn ang="0">
                    <a:pos x="712" y="485"/>
                  </a:cxn>
                  <a:cxn ang="0">
                    <a:pos x="777" y="449"/>
                  </a:cxn>
                  <a:cxn ang="0">
                    <a:pos x="831" y="413"/>
                  </a:cxn>
                  <a:cxn ang="0">
                    <a:pos x="873" y="365"/>
                  </a:cxn>
                  <a:cxn ang="0">
                    <a:pos x="897" y="311"/>
                  </a:cxn>
                  <a:cxn ang="0">
                    <a:pos x="909" y="258"/>
                  </a:cxn>
                  <a:cxn ang="0">
                    <a:pos x="903" y="216"/>
                  </a:cxn>
                  <a:cxn ang="0">
                    <a:pos x="885" y="174"/>
                  </a:cxn>
                  <a:cxn ang="0">
                    <a:pos x="861" y="132"/>
                  </a:cxn>
                  <a:cxn ang="0">
                    <a:pos x="825" y="102"/>
                  </a:cxn>
                  <a:cxn ang="0">
                    <a:pos x="783" y="66"/>
                  </a:cxn>
                  <a:cxn ang="0">
                    <a:pos x="735" y="42"/>
                  </a:cxn>
                  <a:cxn ang="0">
                    <a:pos x="616" y="0"/>
                  </a:cxn>
                  <a:cxn ang="0">
                    <a:pos x="616" y="0"/>
                  </a:cxn>
                </a:cxnLst>
                <a:rect l="0" t="0" r="r" b="b"/>
                <a:pathLst>
                  <a:path w="909" h="533">
                    <a:moveTo>
                      <a:pt x="616" y="0"/>
                    </a:moveTo>
                    <a:lnTo>
                      <a:pt x="616" y="18"/>
                    </a:lnTo>
                    <a:lnTo>
                      <a:pt x="724" y="60"/>
                    </a:lnTo>
                    <a:lnTo>
                      <a:pt x="765" y="84"/>
                    </a:lnTo>
                    <a:lnTo>
                      <a:pt x="807" y="114"/>
                    </a:lnTo>
                    <a:lnTo>
                      <a:pt x="837" y="144"/>
                    </a:lnTo>
                    <a:lnTo>
                      <a:pt x="861" y="180"/>
                    </a:lnTo>
                    <a:lnTo>
                      <a:pt x="873" y="216"/>
                    </a:lnTo>
                    <a:lnTo>
                      <a:pt x="879" y="258"/>
                    </a:lnTo>
                    <a:lnTo>
                      <a:pt x="873" y="311"/>
                    </a:lnTo>
                    <a:lnTo>
                      <a:pt x="843" y="359"/>
                    </a:lnTo>
                    <a:lnTo>
                      <a:pt x="807" y="401"/>
                    </a:lnTo>
                    <a:lnTo>
                      <a:pt x="753" y="443"/>
                    </a:lnTo>
                    <a:lnTo>
                      <a:pt x="694" y="473"/>
                    </a:lnTo>
                    <a:lnTo>
                      <a:pt x="622" y="497"/>
                    </a:lnTo>
                    <a:lnTo>
                      <a:pt x="538" y="509"/>
                    </a:lnTo>
                    <a:lnTo>
                      <a:pt x="455" y="515"/>
                    </a:lnTo>
                    <a:lnTo>
                      <a:pt x="371" y="509"/>
                    </a:lnTo>
                    <a:lnTo>
                      <a:pt x="287" y="497"/>
                    </a:lnTo>
                    <a:lnTo>
                      <a:pt x="215" y="473"/>
                    </a:lnTo>
                    <a:lnTo>
                      <a:pt x="156" y="443"/>
                    </a:lnTo>
                    <a:lnTo>
                      <a:pt x="102" y="401"/>
                    </a:lnTo>
                    <a:lnTo>
                      <a:pt x="66" y="359"/>
                    </a:lnTo>
                    <a:lnTo>
                      <a:pt x="36" y="311"/>
                    </a:lnTo>
                    <a:lnTo>
                      <a:pt x="30" y="258"/>
                    </a:lnTo>
                    <a:lnTo>
                      <a:pt x="36" y="222"/>
                    </a:lnTo>
                    <a:lnTo>
                      <a:pt x="48" y="186"/>
                    </a:lnTo>
                    <a:lnTo>
                      <a:pt x="66" y="156"/>
                    </a:lnTo>
                    <a:lnTo>
                      <a:pt x="90" y="126"/>
                    </a:lnTo>
                    <a:lnTo>
                      <a:pt x="66" y="114"/>
                    </a:lnTo>
                    <a:lnTo>
                      <a:pt x="36" y="144"/>
                    </a:lnTo>
                    <a:lnTo>
                      <a:pt x="18" y="180"/>
                    </a:lnTo>
                    <a:lnTo>
                      <a:pt x="6" y="216"/>
                    </a:lnTo>
                    <a:lnTo>
                      <a:pt x="0" y="258"/>
                    </a:lnTo>
                    <a:lnTo>
                      <a:pt x="12" y="311"/>
                    </a:lnTo>
                    <a:lnTo>
                      <a:pt x="36" y="365"/>
                    </a:lnTo>
                    <a:lnTo>
                      <a:pt x="78" y="413"/>
                    </a:lnTo>
                    <a:lnTo>
                      <a:pt x="132" y="449"/>
                    </a:lnTo>
                    <a:lnTo>
                      <a:pt x="203" y="485"/>
                    </a:lnTo>
                    <a:lnTo>
                      <a:pt x="275" y="509"/>
                    </a:lnTo>
                    <a:lnTo>
                      <a:pt x="365" y="527"/>
                    </a:lnTo>
                    <a:lnTo>
                      <a:pt x="455" y="533"/>
                    </a:lnTo>
                    <a:lnTo>
                      <a:pt x="544" y="527"/>
                    </a:lnTo>
                    <a:lnTo>
                      <a:pt x="634" y="509"/>
                    </a:lnTo>
                    <a:lnTo>
                      <a:pt x="712" y="485"/>
                    </a:lnTo>
                    <a:lnTo>
                      <a:pt x="777" y="449"/>
                    </a:lnTo>
                    <a:lnTo>
                      <a:pt x="831" y="413"/>
                    </a:lnTo>
                    <a:lnTo>
                      <a:pt x="873" y="365"/>
                    </a:lnTo>
                    <a:lnTo>
                      <a:pt x="897" y="311"/>
                    </a:lnTo>
                    <a:lnTo>
                      <a:pt x="909" y="258"/>
                    </a:lnTo>
                    <a:lnTo>
                      <a:pt x="903" y="216"/>
                    </a:lnTo>
                    <a:lnTo>
                      <a:pt x="885" y="174"/>
                    </a:lnTo>
                    <a:lnTo>
                      <a:pt x="861" y="132"/>
                    </a:lnTo>
                    <a:lnTo>
                      <a:pt x="825" y="102"/>
                    </a:lnTo>
                    <a:lnTo>
                      <a:pt x="783" y="66"/>
                    </a:lnTo>
                    <a:lnTo>
                      <a:pt x="735" y="42"/>
                    </a:lnTo>
                    <a:lnTo>
                      <a:pt x="616" y="0"/>
                    </a:lnTo>
                    <a:lnTo>
                      <a:pt x="616" y="0"/>
                    </a:lnTo>
                    <a:close/>
                  </a:path>
                </a:pathLst>
              </a:custGeom>
              <a:gradFill rotWithShape="0">
                <a:gsLst>
                  <a:gs pos="0">
                    <a:schemeClr val="accent2">
                      <a:gamma/>
                      <a:tint val="96863"/>
                      <a:invGamma/>
                    </a:schemeClr>
                  </a:gs>
                  <a:gs pos="100000">
                    <a:schemeClr val="accent2"/>
                  </a:gs>
                </a:gsLst>
                <a:lin ang="0" scaled="1"/>
              </a:gradFill>
              <a:ln w="9525">
                <a:noFill/>
                <a:round/>
                <a:headEnd/>
                <a:tailEnd/>
              </a:ln>
            </p:spPr>
            <p:txBody>
              <a:bodyPr/>
              <a:lstStyle/>
              <a:p>
                <a:pPr eaLnBrk="0" hangingPunct="0">
                  <a:defRPr/>
                </a:pPr>
                <a:endParaRPr lang="en-US" sz="1800"/>
              </a:p>
            </p:txBody>
          </p:sp>
          <p:sp>
            <p:nvSpPr>
              <p:cNvPr id="31" name="Freeform 46"/>
              <p:cNvSpPr>
                <a:spLocks/>
              </p:cNvSpPr>
              <p:nvPr/>
            </p:nvSpPr>
            <p:spPr bwMode="hidden">
              <a:xfrm>
                <a:off x="4564" y="3492"/>
                <a:ext cx="366" cy="66"/>
              </a:xfrm>
              <a:custGeom>
                <a:avLst/>
                <a:gdLst/>
                <a:ahLst/>
                <a:cxnLst>
                  <a:cxn ang="0">
                    <a:pos x="240" y="18"/>
                  </a:cxn>
                  <a:cxn ang="0">
                    <a:pos x="299" y="24"/>
                  </a:cxn>
                  <a:cxn ang="0">
                    <a:pos x="359" y="30"/>
                  </a:cxn>
                  <a:cxn ang="0">
                    <a:pos x="365" y="12"/>
                  </a:cxn>
                  <a:cxn ang="0">
                    <a:pos x="305" y="6"/>
                  </a:cxn>
                  <a:cxn ang="0">
                    <a:pos x="240" y="0"/>
                  </a:cxn>
                  <a:cxn ang="0">
                    <a:pos x="174" y="6"/>
                  </a:cxn>
                  <a:cxn ang="0">
                    <a:pos x="114" y="12"/>
                  </a:cxn>
                  <a:cxn ang="0">
                    <a:pos x="0" y="42"/>
                  </a:cxn>
                  <a:cxn ang="0">
                    <a:pos x="0" y="66"/>
                  </a:cxn>
                  <a:cxn ang="0">
                    <a:pos x="54" y="48"/>
                  </a:cxn>
                  <a:cxn ang="0">
                    <a:pos x="114" y="30"/>
                  </a:cxn>
                  <a:cxn ang="0">
                    <a:pos x="174" y="24"/>
                  </a:cxn>
                  <a:cxn ang="0">
                    <a:pos x="240" y="18"/>
                  </a:cxn>
                  <a:cxn ang="0">
                    <a:pos x="240" y="18"/>
                  </a:cxn>
                </a:cxnLst>
                <a:rect l="0" t="0" r="r" b="b"/>
                <a:pathLst>
                  <a:path w="365" h="66">
                    <a:moveTo>
                      <a:pt x="240" y="18"/>
                    </a:moveTo>
                    <a:lnTo>
                      <a:pt x="299" y="24"/>
                    </a:lnTo>
                    <a:lnTo>
                      <a:pt x="359" y="30"/>
                    </a:lnTo>
                    <a:lnTo>
                      <a:pt x="365" y="12"/>
                    </a:lnTo>
                    <a:lnTo>
                      <a:pt x="305" y="6"/>
                    </a:lnTo>
                    <a:lnTo>
                      <a:pt x="240" y="0"/>
                    </a:lnTo>
                    <a:lnTo>
                      <a:pt x="174" y="6"/>
                    </a:lnTo>
                    <a:lnTo>
                      <a:pt x="114" y="12"/>
                    </a:lnTo>
                    <a:lnTo>
                      <a:pt x="0" y="42"/>
                    </a:lnTo>
                    <a:lnTo>
                      <a:pt x="0" y="66"/>
                    </a:lnTo>
                    <a:lnTo>
                      <a:pt x="54" y="48"/>
                    </a:lnTo>
                    <a:lnTo>
                      <a:pt x="114" y="30"/>
                    </a:lnTo>
                    <a:lnTo>
                      <a:pt x="174" y="24"/>
                    </a:lnTo>
                    <a:lnTo>
                      <a:pt x="240" y="18"/>
                    </a:lnTo>
                    <a:lnTo>
                      <a:pt x="240"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32" name="Freeform 47"/>
              <p:cNvSpPr>
                <a:spLocks/>
              </p:cNvSpPr>
              <p:nvPr/>
            </p:nvSpPr>
            <p:spPr bwMode="hidden">
              <a:xfrm>
                <a:off x="4463" y="3558"/>
                <a:ext cx="66" cy="48"/>
              </a:xfrm>
              <a:custGeom>
                <a:avLst/>
                <a:gdLst/>
                <a:ahLst/>
                <a:cxnLst>
                  <a:cxn ang="0">
                    <a:pos x="66" y="18"/>
                  </a:cxn>
                  <a:cxn ang="0">
                    <a:pos x="48" y="0"/>
                  </a:cxn>
                  <a:cxn ang="0">
                    <a:pos x="24" y="12"/>
                  </a:cxn>
                  <a:cxn ang="0">
                    <a:pos x="0" y="30"/>
                  </a:cxn>
                  <a:cxn ang="0">
                    <a:pos x="12" y="48"/>
                  </a:cxn>
                  <a:cxn ang="0">
                    <a:pos x="42" y="30"/>
                  </a:cxn>
                  <a:cxn ang="0">
                    <a:pos x="66" y="18"/>
                  </a:cxn>
                  <a:cxn ang="0">
                    <a:pos x="66" y="18"/>
                  </a:cxn>
                </a:cxnLst>
                <a:rect l="0" t="0" r="r" b="b"/>
                <a:pathLst>
                  <a:path w="66" h="48">
                    <a:moveTo>
                      <a:pt x="66" y="18"/>
                    </a:moveTo>
                    <a:lnTo>
                      <a:pt x="48" y="0"/>
                    </a:lnTo>
                    <a:lnTo>
                      <a:pt x="24" y="12"/>
                    </a:lnTo>
                    <a:lnTo>
                      <a:pt x="0" y="30"/>
                    </a:lnTo>
                    <a:lnTo>
                      <a:pt x="12" y="48"/>
                    </a:lnTo>
                    <a:lnTo>
                      <a:pt x="42" y="30"/>
                    </a:lnTo>
                    <a:lnTo>
                      <a:pt x="66" y="18"/>
                    </a:lnTo>
                    <a:lnTo>
                      <a:pt x="66" y="18"/>
                    </a:lnTo>
                    <a:close/>
                  </a:path>
                </a:pathLst>
              </a:custGeom>
              <a:gradFill rotWithShape="0">
                <a:gsLst>
                  <a:gs pos="0">
                    <a:schemeClr val="accent2">
                      <a:gamma/>
                      <a:tint val="96863"/>
                      <a:invGamma/>
                    </a:schemeClr>
                  </a:gs>
                  <a:gs pos="100000">
                    <a:schemeClr val="accent2"/>
                  </a:gs>
                </a:gsLst>
                <a:lin ang="5400000" scaled="1"/>
              </a:gradFill>
              <a:ln w="9525">
                <a:noFill/>
                <a:round/>
                <a:headEnd/>
                <a:tailEnd/>
              </a:ln>
            </p:spPr>
            <p:txBody>
              <a:bodyPr/>
              <a:lstStyle/>
              <a:p>
                <a:pPr eaLnBrk="0" hangingPunct="0">
                  <a:defRPr/>
                </a:pPr>
                <a:endParaRPr lang="en-US" sz="1800"/>
              </a:p>
            </p:txBody>
          </p:sp>
          <p:sp>
            <p:nvSpPr>
              <p:cNvPr id="33" name="Oval 48"/>
              <p:cNvSpPr>
                <a:spLocks noChangeArrowheads="1"/>
              </p:cNvSpPr>
              <p:nvPr/>
            </p:nvSpPr>
            <p:spPr bwMode="hidden">
              <a:xfrm>
                <a:off x="4546" y="3608"/>
                <a:ext cx="518" cy="319"/>
              </a:xfrm>
              <a:prstGeom prst="ellipse">
                <a:avLst/>
              </a:prstGeom>
              <a:gradFill rotWithShape="0">
                <a:gsLst>
                  <a:gs pos="0">
                    <a:schemeClr val="accent2">
                      <a:gamma/>
                      <a:shade val="94118"/>
                      <a:invGamma/>
                    </a:schemeClr>
                  </a:gs>
                  <a:gs pos="100000">
                    <a:schemeClr val="accent2"/>
                  </a:gs>
                </a:gsLst>
                <a:lin ang="0" scaled="1"/>
              </a:gradFill>
              <a:ln w="9525">
                <a:noFill/>
                <a:round/>
                <a:headEnd/>
                <a:tailEnd/>
              </a:ln>
              <a:effectLst/>
            </p:spPr>
            <p:txBody>
              <a:bodyPr/>
              <a:lstStyle/>
              <a:p>
                <a:pPr eaLnBrk="0" hangingPunct="0">
                  <a:defRPr/>
                </a:pPr>
                <a:endParaRPr lang="en-US" sz="1800"/>
              </a:p>
            </p:txBody>
          </p:sp>
          <p:sp>
            <p:nvSpPr>
              <p:cNvPr id="34" name="Oval 49"/>
              <p:cNvSpPr>
                <a:spLocks noChangeArrowheads="1"/>
              </p:cNvSpPr>
              <p:nvPr/>
            </p:nvSpPr>
            <p:spPr bwMode="hidden">
              <a:xfrm>
                <a:off x="4578" y="3630"/>
                <a:ext cx="446" cy="271"/>
              </a:xfrm>
              <a:prstGeom prst="ellipse">
                <a:avLst/>
              </a:prstGeom>
              <a:gradFill rotWithShape="0">
                <a:gsLst>
                  <a:gs pos="0">
                    <a:schemeClr val="accent2">
                      <a:gamma/>
                      <a:tint val="96863"/>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35" name="Oval 50"/>
              <p:cNvSpPr>
                <a:spLocks noChangeArrowheads="1"/>
              </p:cNvSpPr>
              <p:nvPr/>
            </p:nvSpPr>
            <p:spPr bwMode="hidden">
              <a:xfrm>
                <a:off x="4610" y="3650"/>
                <a:ext cx="390" cy="233"/>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eaLnBrk="0" hangingPunct="0">
                  <a:defRPr/>
                </a:pPr>
                <a:endParaRPr lang="en-US" sz="1800"/>
              </a:p>
            </p:txBody>
          </p:sp>
          <p:sp>
            <p:nvSpPr>
              <p:cNvPr id="36" name="Oval 51"/>
              <p:cNvSpPr>
                <a:spLocks noChangeArrowheads="1"/>
              </p:cNvSpPr>
              <p:nvPr/>
            </p:nvSpPr>
            <p:spPr bwMode="hidden">
              <a:xfrm>
                <a:off x="4654" y="3678"/>
                <a:ext cx="298" cy="177"/>
              </a:xfrm>
              <a:prstGeom prst="ellipse">
                <a:avLst/>
              </a:prstGeom>
              <a:gradFill rotWithShape="0">
                <a:gsLst>
                  <a:gs pos="0">
                    <a:schemeClr val="accent2">
                      <a:gamma/>
                      <a:shade val="94118"/>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37" name="Oval 52"/>
              <p:cNvSpPr>
                <a:spLocks noChangeArrowheads="1"/>
              </p:cNvSpPr>
              <p:nvPr/>
            </p:nvSpPr>
            <p:spPr bwMode="hidden">
              <a:xfrm>
                <a:off x="4690" y="3698"/>
                <a:ext cx="222" cy="139"/>
              </a:xfrm>
              <a:prstGeom prst="ellipse">
                <a:avLst/>
              </a:prstGeom>
              <a:gradFill rotWithShape="0">
                <a:gsLst>
                  <a:gs pos="0">
                    <a:schemeClr val="accent2"/>
                  </a:gs>
                  <a:gs pos="100000">
                    <a:schemeClr val="accent2">
                      <a:gamma/>
                      <a:shade val="94118"/>
                      <a:invGamma/>
                    </a:schemeClr>
                  </a:gs>
                </a:gsLst>
                <a:lin ang="5400000" scaled="1"/>
              </a:gradFill>
              <a:ln w="9525">
                <a:noFill/>
                <a:round/>
                <a:headEnd/>
                <a:tailEnd/>
              </a:ln>
              <a:effectLst/>
            </p:spPr>
            <p:txBody>
              <a:bodyPr/>
              <a:lstStyle/>
              <a:p>
                <a:pPr eaLnBrk="0" hangingPunct="0">
                  <a:defRPr/>
                </a:pPr>
                <a:endParaRPr lang="en-US" sz="1800"/>
              </a:p>
            </p:txBody>
          </p:sp>
          <p:sp>
            <p:nvSpPr>
              <p:cNvPr id="38" name="Oval 53"/>
              <p:cNvSpPr>
                <a:spLocks noChangeArrowheads="1"/>
              </p:cNvSpPr>
              <p:nvPr/>
            </p:nvSpPr>
            <p:spPr bwMode="hidden">
              <a:xfrm>
                <a:off x="4738" y="3728"/>
                <a:ext cx="126" cy="81"/>
              </a:xfrm>
              <a:prstGeom prst="ellipse">
                <a:avLst/>
              </a:prstGeom>
              <a:gradFill rotWithShape="0">
                <a:gsLst>
                  <a:gs pos="0">
                    <a:schemeClr val="accent2">
                      <a:gamma/>
                      <a:shade val="96863"/>
                      <a:invGamma/>
                    </a:schemeClr>
                  </a:gs>
                  <a:gs pos="100000">
                    <a:schemeClr val="accent2"/>
                  </a:gs>
                </a:gsLst>
                <a:lin ang="5400000" scaled="1"/>
              </a:gradFill>
              <a:ln w="9525">
                <a:noFill/>
                <a:round/>
                <a:headEnd/>
                <a:tailEnd/>
              </a:ln>
              <a:effectLst/>
            </p:spPr>
            <p:txBody>
              <a:bodyPr/>
              <a:lstStyle/>
              <a:p>
                <a:pPr eaLnBrk="0" hangingPunct="0">
                  <a:defRPr/>
                </a:pPr>
                <a:endParaRPr lang="en-US" sz="1800"/>
              </a:p>
            </p:txBody>
          </p:sp>
        </p:grpSp>
        <p:grpSp>
          <p:nvGrpSpPr>
            <p:cNvPr id="9" name="Group 54"/>
            <p:cNvGrpSpPr>
              <a:grpSpLocks/>
            </p:cNvGrpSpPr>
            <p:nvPr userDrawn="1"/>
          </p:nvGrpSpPr>
          <p:grpSpPr bwMode="auto">
            <a:xfrm>
              <a:off x="5280" y="3024"/>
              <a:ext cx="425" cy="258"/>
              <a:chOff x="5280" y="3024"/>
              <a:chExt cx="425" cy="258"/>
            </a:xfrm>
          </p:grpSpPr>
          <p:sp>
            <p:nvSpPr>
              <p:cNvPr id="10" name="Freeform 55"/>
              <p:cNvSpPr>
                <a:spLocks/>
              </p:cNvSpPr>
              <p:nvPr/>
            </p:nvSpPr>
            <p:spPr bwMode="hidden">
              <a:xfrm>
                <a:off x="5280" y="3186"/>
                <a:ext cx="383" cy="96"/>
              </a:xfrm>
              <a:custGeom>
                <a:avLst/>
                <a:gdLst/>
                <a:ahLst/>
                <a:cxnLst>
                  <a:cxn ang="0">
                    <a:pos x="209" y="96"/>
                  </a:cxn>
                  <a:cxn ang="0">
                    <a:pos x="143" y="90"/>
                  </a:cxn>
                  <a:cxn ang="0">
                    <a:pos x="83" y="66"/>
                  </a:cxn>
                  <a:cxn ang="0">
                    <a:pos x="35" y="36"/>
                  </a:cxn>
                  <a:cxn ang="0">
                    <a:pos x="6" y="0"/>
                  </a:cxn>
                  <a:cxn ang="0">
                    <a:pos x="0" y="6"/>
                  </a:cxn>
                  <a:cxn ang="0">
                    <a:pos x="29" y="42"/>
                  </a:cxn>
                  <a:cxn ang="0">
                    <a:pos x="77" y="72"/>
                  </a:cxn>
                  <a:cxn ang="0">
                    <a:pos x="137" y="90"/>
                  </a:cxn>
                  <a:cxn ang="0">
                    <a:pos x="209" y="96"/>
                  </a:cxn>
                  <a:cxn ang="0">
                    <a:pos x="263" y="90"/>
                  </a:cxn>
                  <a:cxn ang="0">
                    <a:pos x="311" y="84"/>
                  </a:cxn>
                  <a:cxn ang="0">
                    <a:pos x="352" y="66"/>
                  </a:cxn>
                  <a:cxn ang="0">
                    <a:pos x="382" y="42"/>
                  </a:cxn>
                  <a:cxn ang="0">
                    <a:pos x="376" y="42"/>
                  </a:cxn>
                  <a:cxn ang="0">
                    <a:pos x="346" y="66"/>
                  </a:cxn>
                  <a:cxn ang="0">
                    <a:pos x="305" y="78"/>
                  </a:cxn>
                  <a:cxn ang="0">
                    <a:pos x="263" y="90"/>
                  </a:cxn>
                  <a:cxn ang="0">
                    <a:pos x="209" y="96"/>
                  </a:cxn>
                  <a:cxn ang="0">
                    <a:pos x="209" y="96"/>
                  </a:cxn>
                </a:cxnLst>
                <a:rect l="0" t="0" r="r" b="b"/>
                <a:pathLst>
                  <a:path w="382" h="96">
                    <a:moveTo>
                      <a:pt x="209" y="96"/>
                    </a:moveTo>
                    <a:lnTo>
                      <a:pt x="143" y="90"/>
                    </a:lnTo>
                    <a:lnTo>
                      <a:pt x="83" y="66"/>
                    </a:lnTo>
                    <a:lnTo>
                      <a:pt x="35" y="36"/>
                    </a:lnTo>
                    <a:lnTo>
                      <a:pt x="6" y="0"/>
                    </a:lnTo>
                    <a:lnTo>
                      <a:pt x="0" y="6"/>
                    </a:lnTo>
                    <a:lnTo>
                      <a:pt x="29" y="42"/>
                    </a:lnTo>
                    <a:lnTo>
                      <a:pt x="77" y="72"/>
                    </a:lnTo>
                    <a:lnTo>
                      <a:pt x="137" y="90"/>
                    </a:lnTo>
                    <a:lnTo>
                      <a:pt x="209" y="96"/>
                    </a:lnTo>
                    <a:lnTo>
                      <a:pt x="263" y="90"/>
                    </a:lnTo>
                    <a:lnTo>
                      <a:pt x="311" y="84"/>
                    </a:lnTo>
                    <a:lnTo>
                      <a:pt x="352" y="66"/>
                    </a:lnTo>
                    <a:lnTo>
                      <a:pt x="382" y="42"/>
                    </a:lnTo>
                    <a:lnTo>
                      <a:pt x="376" y="42"/>
                    </a:lnTo>
                    <a:lnTo>
                      <a:pt x="346" y="66"/>
                    </a:lnTo>
                    <a:lnTo>
                      <a:pt x="305" y="78"/>
                    </a:lnTo>
                    <a:lnTo>
                      <a:pt x="263" y="90"/>
                    </a:lnTo>
                    <a:lnTo>
                      <a:pt x="209" y="96"/>
                    </a:lnTo>
                    <a:lnTo>
                      <a:pt x="209" y="96"/>
                    </a:lnTo>
                    <a:close/>
                  </a:path>
                </a:pathLst>
              </a:custGeom>
              <a:gradFill rotWithShape="0">
                <a:gsLst>
                  <a:gs pos="0">
                    <a:schemeClr val="accent2"/>
                  </a:gs>
                  <a:gs pos="100000">
                    <a:schemeClr val="bg1"/>
                  </a:gs>
                </a:gsLst>
                <a:lin ang="5400000" scaled="1"/>
              </a:gradFill>
              <a:ln w="9525">
                <a:noFill/>
                <a:round/>
                <a:headEnd/>
                <a:tailEnd/>
              </a:ln>
            </p:spPr>
            <p:txBody>
              <a:bodyPr/>
              <a:lstStyle/>
              <a:p>
                <a:pPr eaLnBrk="0" hangingPunct="0">
                  <a:defRPr/>
                </a:pPr>
                <a:endParaRPr lang="en-US" sz="1800"/>
              </a:p>
            </p:txBody>
          </p:sp>
          <p:sp>
            <p:nvSpPr>
              <p:cNvPr id="11" name="Freeform 56"/>
              <p:cNvSpPr>
                <a:spLocks/>
              </p:cNvSpPr>
              <p:nvPr/>
            </p:nvSpPr>
            <p:spPr bwMode="hidden">
              <a:xfrm>
                <a:off x="5315" y="3024"/>
                <a:ext cx="258" cy="54"/>
              </a:xfrm>
              <a:custGeom>
                <a:avLst/>
                <a:gdLst/>
                <a:ahLst/>
                <a:cxnLst>
                  <a:cxn ang="0">
                    <a:pos x="174" y="0"/>
                  </a:cxn>
                  <a:cxn ang="0">
                    <a:pos x="216" y="6"/>
                  </a:cxn>
                  <a:cxn ang="0">
                    <a:pos x="258" y="12"/>
                  </a:cxn>
                  <a:cxn ang="0">
                    <a:pos x="252" y="6"/>
                  </a:cxn>
                  <a:cxn ang="0">
                    <a:pos x="216" y="0"/>
                  </a:cxn>
                  <a:cxn ang="0">
                    <a:pos x="174" y="0"/>
                  </a:cxn>
                  <a:cxn ang="0">
                    <a:pos x="120" y="6"/>
                  </a:cxn>
                  <a:cxn ang="0">
                    <a:pos x="78" y="12"/>
                  </a:cxn>
                  <a:cxn ang="0">
                    <a:pos x="36" y="30"/>
                  </a:cxn>
                  <a:cxn ang="0">
                    <a:pos x="0" y="48"/>
                  </a:cxn>
                  <a:cxn ang="0">
                    <a:pos x="6" y="54"/>
                  </a:cxn>
                  <a:cxn ang="0">
                    <a:pos x="36" y="36"/>
                  </a:cxn>
                  <a:cxn ang="0">
                    <a:pos x="78" y="18"/>
                  </a:cxn>
                  <a:cxn ang="0">
                    <a:pos x="120" y="6"/>
                  </a:cxn>
                  <a:cxn ang="0">
                    <a:pos x="174" y="0"/>
                  </a:cxn>
                  <a:cxn ang="0">
                    <a:pos x="174" y="0"/>
                  </a:cxn>
                </a:cxnLst>
                <a:rect l="0" t="0" r="r" b="b"/>
                <a:pathLst>
                  <a:path w="258" h="54">
                    <a:moveTo>
                      <a:pt x="174" y="0"/>
                    </a:moveTo>
                    <a:lnTo>
                      <a:pt x="216" y="6"/>
                    </a:lnTo>
                    <a:lnTo>
                      <a:pt x="258" y="12"/>
                    </a:lnTo>
                    <a:lnTo>
                      <a:pt x="252" y="6"/>
                    </a:lnTo>
                    <a:lnTo>
                      <a:pt x="216" y="0"/>
                    </a:lnTo>
                    <a:lnTo>
                      <a:pt x="174" y="0"/>
                    </a:lnTo>
                    <a:lnTo>
                      <a:pt x="120" y="6"/>
                    </a:lnTo>
                    <a:lnTo>
                      <a:pt x="78" y="12"/>
                    </a:lnTo>
                    <a:lnTo>
                      <a:pt x="36" y="30"/>
                    </a:lnTo>
                    <a:lnTo>
                      <a:pt x="0" y="48"/>
                    </a:lnTo>
                    <a:lnTo>
                      <a:pt x="6" y="54"/>
                    </a:lnTo>
                    <a:lnTo>
                      <a:pt x="36" y="36"/>
                    </a:lnTo>
                    <a:lnTo>
                      <a:pt x="78" y="18"/>
                    </a:lnTo>
                    <a:lnTo>
                      <a:pt x="120" y="6"/>
                    </a:lnTo>
                    <a:lnTo>
                      <a:pt x="174" y="0"/>
                    </a:lnTo>
                    <a:lnTo>
                      <a:pt x="174" y="0"/>
                    </a:lnTo>
                    <a:close/>
                  </a:path>
                </a:pathLst>
              </a:custGeom>
              <a:gradFill rotWithShape="0">
                <a:gsLst>
                  <a:gs pos="0">
                    <a:schemeClr val="accent2"/>
                  </a:gs>
                  <a:gs pos="100000">
                    <a:schemeClr val="bg1"/>
                  </a:gs>
                </a:gsLst>
                <a:lin ang="5400000" scaled="1"/>
              </a:gradFill>
              <a:ln w="9525">
                <a:noFill/>
                <a:round/>
                <a:headEnd/>
                <a:tailEnd/>
              </a:ln>
            </p:spPr>
            <p:txBody>
              <a:bodyPr/>
              <a:lstStyle/>
              <a:p>
                <a:pPr eaLnBrk="0" hangingPunct="0">
                  <a:defRPr/>
                </a:pPr>
                <a:endParaRPr lang="en-US" sz="1800"/>
              </a:p>
            </p:txBody>
          </p:sp>
          <p:sp>
            <p:nvSpPr>
              <p:cNvPr id="12" name="Freeform 57"/>
              <p:cNvSpPr>
                <a:spLocks/>
              </p:cNvSpPr>
              <p:nvPr/>
            </p:nvSpPr>
            <p:spPr bwMode="hidden">
              <a:xfrm>
                <a:off x="5645" y="3066"/>
                <a:ext cx="60" cy="156"/>
              </a:xfrm>
              <a:custGeom>
                <a:avLst/>
                <a:gdLst/>
                <a:ahLst/>
                <a:cxnLst>
                  <a:cxn ang="0">
                    <a:pos x="54" y="90"/>
                  </a:cxn>
                  <a:cxn ang="0">
                    <a:pos x="48" y="126"/>
                  </a:cxn>
                  <a:cxn ang="0">
                    <a:pos x="24" y="156"/>
                  </a:cxn>
                  <a:cxn ang="0">
                    <a:pos x="30" y="156"/>
                  </a:cxn>
                  <a:cxn ang="0">
                    <a:pos x="54" y="126"/>
                  </a:cxn>
                  <a:cxn ang="0">
                    <a:pos x="60" y="90"/>
                  </a:cxn>
                  <a:cxn ang="0">
                    <a:pos x="54" y="66"/>
                  </a:cxn>
                  <a:cxn ang="0">
                    <a:pos x="48" y="42"/>
                  </a:cxn>
                  <a:cxn ang="0">
                    <a:pos x="30" y="18"/>
                  </a:cxn>
                  <a:cxn ang="0">
                    <a:pos x="6" y="0"/>
                  </a:cxn>
                  <a:cxn ang="0">
                    <a:pos x="0" y="6"/>
                  </a:cxn>
                  <a:cxn ang="0">
                    <a:pos x="24" y="24"/>
                  </a:cxn>
                  <a:cxn ang="0">
                    <a:pos x="42" y="42"/>
                  </a:cxn>
                  <a:cxn ang="0">
                    <a:pos x="48" y="66"/>
                  </a:cxn>
                  <a:cxn ang="0">
                    <a:pos x="54" y="90"/>
                  </a:cxn>
                  <a:cxn ang="0">
                    <a:pos x="54" y="90"/>
                  </a:cxn>
                </a:cxnLst>
                <a:rect l="0" t="0" r="r" b="b"/>
                <a:pathLst>
                  <a:path w="60" h="156">
                    <a:moveTo>
                      <a:pt x="54" y="90"/>
                    </a:moveTo>
                    <a:lnTo>
                      <a:pt x="48" y="126"/>
                    </a:lnTo>
                    <a:lnTo>
                      <a:pt x="24" y="156"/>
                    </a:lnTo>
                    <a:lnTo>
                      <a:pt x="30" y="156"/>
                    </a:lnTo>
                    <a:lnTo>
                      <a:pt x="54" y="126"/>
                    </a:lnTo>
                    <a:lnTo>
                      <a:pt x="60" y="90"/>
                    </a:lnTo>
                    <a:lnTo>
                      <a:pt x="54" y="66"/>
                    </a:lnTo>
                    <a:lnTo>
                      <a:pt x="48" y="42"/>
                    </a:lnTo>
                    <a:lnTo>
                      <a:pt x="30" y="18"/>
                    </a:lnTo>
                    <a:lnTo>
                      <a:pt x="6" y="0"/>
                    </a:lnTo>
                    <a:lnTo>
                      <a:pt x="0" y="6"/>
                    </a:lnTo>
                    <a:lnTo>
                      <a:pt x="24" y="24"/>
                    </a:lnTo>
                    <a:lnTo>
                      <a:pt x="42" y="42"/>
                    </a:lnTo>
                    <a:lnTo>
                      <a:pt x="48" y="66"/>
                    </a:lnTo>
                    <a:lnTo>
                      <a:pt x="54" y="90"/>
                    </a:lnTo>
                    <a:lnTo>
                      <a:pt x="54" y="90"/>
                    </a:lnTo>
                    <a:close/>
                  </a:path>
                </a:pathLst>
              </a:custGeom>
              <a:gradFill rotWithShape="0">
                <a:gsLst>
                  <a:gs pos="0">
                    <a:schemeClr val="accent2"/>
                  </a:gs>
                  <a:gs pos="100000">
                    <a:schemeClr val="bg1"/>
                  </a:gs>
                </a:gsLst>
                <a:lin ang="5400000" scaled="1"/>
              </a:gradFill>
              <a:ln w="9525">
                <a:noFill/>
                <a:round/>
                <a:headEnd/>
                <a:tailEnd/>
              </a:ln>
            </p:spPr>
            <p:txBody>
              <a:bodyPr/>
              <a:lstStyle/>
              <a:p>
                <a:pPr eaLnBrk="0" hangingPunct="0">
                  <a:defRPr/>
                </a:pPr>
                <a:endParaRPr lang="en-US" sz="1800"/>
              </a:p>
            </p:txBody>
          </p:sp>
          <p:sp>
            <p:nvSpPr>
              <p:cNvPr id="13" name="Freeform 58"/>
              <p:cNvSpPr>
                <a:spLocks/>
              </p:cNvSpPr>
              <p:nvPr/>
            </p:nvSpPr>
            <p:spPr bwMode="hidden">
              <a:xfrm>
                <a:off x="5375" y="3246"/>
                <a:ext cx="192" cy="18"/>
              </a:xfrm>
              <a:custGeom>
                <a:avLst/>
                <a:gdLst/>
                <a:ahLst/>
                <a:cxnLst>
                  <a:cxn ang="0">
                    <a:pos x="114" y="12"/>
                  </a:cxn>
                  <a:cxn ang="0">
                    <a:pos x="72" y="6"/>
                  </a:cxn>
                  <a:cxn ang="0">
                    <a:pos x="30" y="0"/>
                  </a:cxn>
                  <a:cxn ang="0">
                    <a:pos x="0" y="0"/>
                  </a:cxn>
                  <a:cxn ang="0">
                    <a:pos x="54" y="12"/>
                  </a:cxn>
                  <a:cxn ang="0">
                    <a:pos x="114" y="18"/>
                  </a:cxn>
                  <a:cxn ang="0">
                    <a:pos x="156" y="18"/>
                  </a:cxn>
                  <a:cxn ang="0">
                    <a:pos x="192" y="12"/>
                  </a:cxn>
                  <a:cxn ang="0">
                    <a:pos x="186" y="0"/>
                  </a:cxn>
                  <a:cxn ang="0">
                    <a:pos x="150" y="6"/>
                  </a:cxn>
                  <a:cxn ang="0">
                    <a:pos x="114" y="12"/>
                  </a:cxn>
                  <a:cxn ang="0">
                    <a:pos x="114" y="12"/>
                  </a:cxn>
                </a:cxnLst>
                <a:rect l="0" t="0" r="r" b="b"/>
                <a:pathLst>
                  <a:path w="192" h="18">
                    <a:moveTo>
                      <a:pt x="114" y="12"/>
                    </a:moveTo>
                    <a:lnTo>
                      <a:pt x="72" y="6"/>
                    </a:lnTo>
                    <a:lnTo>
                      <a:pt x="30" y="0"/>
                    </a:lnTo>
                    <a:lnTo>
                      <a:pt x="0" y="0"/>
                    </a:lnTo>
                    <a:lnTo>
                      <a:pt x="54" y="12"/>
                    </a:lnTo>
                    <a:lnTo>
                      <a:pt x="114" y="18"/>
                    </a:lnTo>
                    <a:lnTo>
                      <a:pt x="156" y="18"/>
                    </a:lnTo>
                    <a:lnTo>
                      <a:pt x="192" y="12"/>
                    </a:lnTo>
                    <a:lnTo>
                      <a:pt x="186" y="0"/>
                    </a:lnTo>
                    <a:lnTo>
                      <a:pt x="150" y="6"/>
                    </a:lnTo>
                    <a:lnTo>
                      <a:pt x="114" y="12"/>
                    </a:lnTo>
                    <a:lnTo>
                      <a:pt x="114" y="12"/>
                    </a:lnTo>
                    <a:close/>
                  </a:path>
                </a:pathLst>
              </a:custGeom>
              <a:gradFill rotWithShape="0">
                <a:gsLst>
                  <a:gs pos="0">
                    <a:schemeClr val="accent2"/>
                  </a:gs>
                  <a:gs pos="100000">
                    <a:schemeClr val="bg1"/>
                  </a:gs>
                </a:gsLst>
                <a:lin ang="5400000" scaled="1"/>
              </a:gradFill>
              <a:ln w="9525">
                <a:noFill/>
                <a:round/>
                <a:headEnd/>
                <a:tailEnd/>
              </a:ln>
            </p:spPr>
            <p:txBody>
              <a:bodyPr/>
              <a:lstStyle/>
              <a:p>
                <a:pPr eaLnBrk="0" hangingPunct="0">
                  <a:defRPr/>
                </a:pPr>
                <a:endParaRPr lang="en-US" sz="1800"/>
              </a:p>
            </p:txBody>
          </p:sp>
          <p:sp>
            <p:nvSpPr>
              <p:cNvPr id="14" name="Freeform 59"/>
              <p:cNvSpPr>
                <a:spLocks/>
              </p:cNvSpPr>
              <p:nvPr/>
            </p:nvSpPr>
            <p:spPr bwMode="hidden">
              <a:xfrm>
                <a:off x="5304" y="3042"/>
                <a:ext cx="161" cy="186"/>
              </a:xfrm>
              <a:custGeom>
                <a:avLst/>
                <a:gdLst/>
                <a:ahLst/>
                <a:cxnLst>
                  <a:cxn ang="0">
                    <a:pos x="11" y="114"/>
                  </a:cxn>
                  <a:cxn ang="0">
                    <a:pos x="17" y="96"/>
                  </a:cxn>
                  <a:cxn ang="0">
                    <a:pos x="23" y="78"/>
                  </a:cxn>
                  <a:cxn ang="0">
                    <a:pos x="53" y="42"/>
                  </a:cxn>
                  <a:cxn ang="0">
                    <a:pos x="101" y="18"/>
                  </a:cxn>
                  <a:cxn ang="0">
                    <a:pos x="155" y="6"/>
                  </a:cxn>
                  <a:cxn ang="0">
                    <a:pos x="161" y="0"/>
                  </a:cxn>
                  <a:cxn ang="0">
                    <a:pos x="95" y="12"/>
                  </a:cxn>
                  <a:cxn ang="0">
                    <a:pos x="47" y="36"/>
                  </a:cxn>
                  <a:cxn ang="0">
                    <a:pos x="11" y="72"/>
                  </a:cxn>
                  <a:cxn ang="0">
                    <a:pos x="5" y="90"/>
                  </a:cxn>
                  <a:cxn ang="0">
                    <a:pos x="0" y="114"/>
                  </a:cxn>
                  <a:cxn ang="0">
                    <a:pos x="11" y="150"/>
                  </a:cxn>
                  <a:cxn ang="0">
                    <a:pos x="23" y="168"/>
                  </a:cxn>
                  <a:cxn ang="0">
                    <a:pos x="41" y="186"/>
                  </a:cxn>
                  <a:cxn ang="0">
                    <a:pos x="65" y="186"/>
                  </a:cxn>
                  <a:cxn ang="0">
                    <a:pos x="41" y="168"/>
                  </a:cxn>
                  <a:cxn ang="0">
                    <a:pos x="23" y="150"/>
                  </a:cxn>
                  <a:cxn ang="0">
                    <a:pos x="17" y="132"/>
                  </a:cxn>
                  <a:cxn ang="0">
                    <a:pos x="11" y="114"/>
                  </a:cxn>
                  <a:cxn ang="0">
                    <a:pos x="11" y="114"/>
                  </a:cxn>
                </a:cxnLst>
                <a:rect l="0" t="0" r="r" b="b"/>
                <a:pathLst>
                  <a:path w="161" h="186">
                    <a:moveTo>
                      <a:pt x="11" y="114"/>
                    </a:moveTo>
                    <a:lnTo>
                      <a:pt x="17" y="96"/>
                    </a:lnTo>
                    <a:lnTo>
                      <a:pt x="23" y="78"/>
                    </a:lnTo>
                    <a:lnTo>
                      <a:pt x="53" y="42"/>
                    </a:lnTo>
                    <a:lnTo>
                      <a:pt x="101" y="18"/>
                    </a:lnTo>
                    <a:lnTo>
                      <a:pt x="155" y="6"/>
                    </a:lnTo>
                    <a:lnTo>
                      <a:pt x="161" y="0"/>
                    </a:lnTo>
                    <a:lnTo>
                      <a:pt x="95" y="12"/>
                    </a:lnTo>
                    <a:lnTo>
                      <a:pt x="47" y="36"/>
                    </a:lnTo>
                    <a:lnTo>
                      <a:pt x="11" y="72"/>
                    </a:lnTo>
                    <a:lnTo>
                      <a:pt x="5" y="90"/>
                    </a:lnTo>
                    <a:lnTo>
                      <a:pt x="0" y="114"/>
                    </a:lnTo>
                    <a:lnTo>
                      <a:pt x="11" y="150"/>
                    </a:lnTo>
                    <a:lnTo>
                      <a:pt x="23" y="168"/>
                    </a:lnTo>
                    <a:lnTo>
                      <a:pt x="41" y="186"/>
                    </a:lnTo>
                    <a:lnTo>
                      <a:pt x="65" y="186"/>
                    </a:lnTo>
                    <a:lnTo>
                      <a:pt x="41" y="168"/>
                    </a:lnTo>
                    <a:lnTo>
                      <a:pt x="23" y="150"/>
                    </a:lnTo>
                    <a:lnTo>
                      <a:pt x="17" y="132"/>
                    </a:lnTo>
                    <a:lnTo>
                      <a:pt x="11" y="114"/>
                    </a:lnTo>
                    <a:lnTo>
                      <a:pt x="11" y="114"/>
                    </a:lnTo>
                    <a:close/>
                  </a:path>
                </a:pathLst>
              </a:custGeom>
              <a:gradFill rotWithShape="0">
                <a:gsLst>
                  <a:gs pos="0">
                    <a:schemeClr val="bg1"/>
                  </a:gs>
                  <a:gs pos="100000">
                    <a:schemeClr val="accent2"/>
                  </a:gs>
                </a:gsLst>
                <a:lin ang="5400000" scaled="1"/>
              </a:gradFill>
              <a:ln w="9525">
                <a:noFill/>
                <a:round/>
                <a:headEnd/>
                <a:tailEnd/>
              </a:ln>
            </p:spPr>
            <p:txBody>
              <a:bodyPr/>
              <a:lstStyle/>
              <a:p>
                <a:pPr eaLnBrk="0" hangingPunct="0">
                  <a:defRPr/>
                </a:pPr>
                <a:endParaRPr lang="en-US" sz="1800"/>
              </a:p>
            </p:txBody>
          </p:sp>
          <p:sp>
            <p:nvSpPr>
              <p:cNvPr id="15" name="Freeform 60"/>
              <p:cNvSpPr>
                <a:spLocks/>
              </p:cNvSpPr>
              <p:nvPr/>
            </p:nvSpPr>
            <p:spPr bwMode="hidden">
              <a:xfrm>
                <a:off x="5489" y="3042"/>
                <a:ext cx="186" cy="210"/>
              </a:xfrm>
              <a:custGeom>
                <a:avLst/>
                <a:gdLst/>
                <a:ahLst/>
                <a:cxnLst>
                  <a:cxn ang="0">
                    <a:pos x="0" y="6"/>
                  </a:cxn>
                  <a:cxn ang="0">
                    <a:pos x="66" y="12"/>
                  </a:cxn>
                  <a:cxn ang="0">
                    <a:pos x="119" y="36"/>
                  </a:cxn>
                  <a:cxn ang="0">
                    <a:pos x="155" y="72"/>
                  </a:cxn>
                  <a:cxn ang="0">
                    <a:pos x="161" y="90"/>
                  </a:cxn>
                  <a:cxn ang="0">
                    <a:pos x="167" y="114"/>
                  </a:cxn>
                  <a:cxn ang="0">
                    <a:pos x="161" y="138"/>
                  </a:cxn>
                  <a:cxn ang="0">
                    <a:pos x="149" y="162"/>
                  </a:cxn>
                  <a:cxn ang="0">
                    <a:pos x="119" y="180"/>
                  </a:cxn>
                  <a:cxn ang="0">
                    <a:pos x="90" y="198"/>
                  </a:cxn>
                  <a:cxn ang="0">
                    <a:pos x="96" y="210"/>
                  </a:cxn>
                  <a:cxn ang="0">
                    <a:pos x="131" y="192"/>
                  </a:cxn>
                  <a:cxn ang="0">
                    <a:pos x="161" y="168"/>
                  </a:cxn>
                  <a:cxn ang="0">
                    <a:pos x="179" y="144"/>
                  </a:cxn>
                  <a:cxn ang="0">
                    <a:pos x="185" y="114"/>
                  </a:cxn>
                  <a:cxn ang="0">
                    <a:pos x="179" y="90"/>
                  </a:cxn>
                  <a:cxn ang="0">
                    <a:pos x="173" y="66"/>
                  </a:cxn>
                  <a:cxn ang="0">
                    <a:pos x="155" y="48"/>
                  </a:cxn>
                  <a:cxn ang="0">
                    <a:pos x="131" y="30"/>
                  </a:cxn>
                  <a:cxn ang="0">
                    <a:pos x="72" y="6"/>
                  </a:cxn>
                  <a:cxn ang="0">
                    <a:pos x="0" y="0"/>
                  </a:cxn>
                  <a:cxn ang="0">
                    <a:pos x="0" y="6"/>
                  </a:cxn>
                  <a:cxn ang="0">
                    <a:pos x="0" y="6"/>
                  </a:cxn>
                  <a:cxn ang="0">
                    <a:pos x="0" y="6"/>
                  </a:cxn>
                </a:cxnLst>
                <a:rect l="0" t="0" r="r" b="b"/>
                <a:pathLst>
                  <a:path w="185" h="210">
                    <a:moveTo>
                      <a:pt x="0" y="6"/>
                    </a:moveTo>
                    <a:lnTo>
                      <a:pt x="66" y="12"/>
                    </a:lnTo>
                    <a:lnTo>
                      <a:pt x="119" y="36"/>
                    </a:lnTo>
                    <a:lnTo>
                      <a:pt x="155" y="72"/>
                    </a:lnTo>
                    <a:lnTo>
                      <a:pt x="161" y="90"/>
                    </a:lnTo>
                    <a:lnTo>
                      <a:pt x="167" y="114"/>
                    </a:lnTo>
                    <a:lnTo>
                      <a:pt x="161" y="138"/>
                    </a:lnTo>
                    <a:lnTo>
                      <a:pt x="149" y="162"/>
                    </a:lnTo>
                    <a:lnTo>
                      <a:pt x="119" y="180"/>
                    </a:lnTo>
                    <a:lnTo>
                      <a:pt x="90" y="198"/>
                    </a:lnTo>
                    <a:lnTo>
                      <a:pt x="96" y="210"/>
                    </a:lnTo>
                    <a:lnTo>
                      <a:pt x="131" y="192"/>
                    </a:lnTo>
                    <a:lnTo>
                      <a:pt x="161" y="168"/>
                    </a:lnTo>
                    <a:lnTo>
                      <a:pt x="179" y="144"/>
                    </a:lnTo>
                    <a:lnTo>
                      <a:pt x="185" y="114"/>
                    </a:lnTo>
                    <a:lnTo>
                      <a:pt x="179" y="90"/>
                    </a:lnTo>
                    <a:lnTo>
                      <a:pt x="173" y="66"/>
                    </a:lnTo>
                    <a:lnTo>
                      <a:pt x="155" y="48"/>
                    </a:lnTo>
                    <a:lnTo>
                      <a:pt x="131" y="30"/>
                    </a:lnTo>
                    <a:lnTo>
                      <a:pt x="72" y="6"/>
                    </a:lnTo>
                    <a:lnTo>
                      <a:pt x="0" y="0"/>
                    </a:lnTo>
                    <a:lnTo>
                      <a:pt x="0" y="6"/>
                    </a:lnTo>
                    <a:lnTo>
                      <a:pt x="0" y="6"/>
                    </a:lnTo>
                    <a:lnTo>
                      <a:pt x="0" y="6"/>
                    </a:lnTo>
                    <a:close/>
                  </a:path>
                </a:pathLst>
              </a:custGeom>
              <a:gradFill rotWithShape="0">
                <a:gsLst>
                  <a:gs pos="0">
                    <a:schemeClr val="bg1"/>
                  </a:gs>
                  <a:gs pos="100000">
                    <a:schemeClr val="accent2"/>
                  </a:gs>
                </a:gsLst>
                <a:lin ang="5400000" scaled="1"/>
              </a:gradFill>
              <a:ln w="9525">
                <a:noFill/>
                <a:round/>
                <a:headEnd/>
                <a:tailEnd/>
              </a:ln>
            </p:spPr>
            <p:txBody>
              <a:bodyPr/>
              <a:lstStyle/>
              <a:p>
                <a:pPr eaLnBrk="0" hangingPunct="0">
                  <a:defRPr/>
                </a:pPr>
                <a:endParaRPr lang="en-US" sz="1800"/>
              </a:p>
            </p:txBody>
          </p:sp>
          <p:sp>
            <p:nvSpPr>
              <p:cNvPr id="16" name="Freeform 61"/>
              <p:cNvSpPr>
                <a:spLocks noEditPoints="1"/>
              </p:cNvSpPr>
              <p:nvPr/>
            </p:nvSpPr>
            <p:spPr bwMode="hidden">
              <a:xfrm>
                <a:off x="5345" y="3058"/>
                <a:ext cx="299" cy="186"/>
              </a:xfrm>
              <a:custGeom>
                <a:avLst/>
                <a:gdLst/>
                <a:ahLst/>
                <a:cxnLst>
                  <a:cxn ang="0">
                    <a:pos x="150" y="0"/>
                  </a:cxn>
                  <a:cxn ang="0">
                    <a:pos x="90" y="6"/>
                  </a:cxn>
                  <a:cxn ang="0">
                    <a:pos x="42" y="30"/>
                  </a:cxn>
                  <a:cxn ang="0">
                    <a:pos x="12" y="54"/>
                  </a:cxn>
                  <a:cxn ang="0">
                    <a:pos x="6" y="72"/>
                  </a:cxn>
                  <a:cxn ang="0">
                    <a:pos x="0" y="90"/>
                  </a:cxn>
                  <a:cxn ang="0">
                    <a:pos x="6" y="108"/>
                  </a:cxn>
                  <a:cxn ang="0">
                    <a:pos x="12" y="126"/>
                  </a:cxn>
                  <a:cxn ang="0">
                    <a:pos x="42" y="156"/>
                  </a:cxn>
                  <a:cxn ang="0">
                    <a:pos x="90" y="180"/>
                  </a:cxn>
                  <a:cxn ang="0">
                    <a:pos x="150" y="186"/>
                  </a:cxn>
                  <a:cxn ang="0">
                    <a:pos x="209" y="180"/>
                  </a:cxn>
                  <a:cxn ang="0">
                    <a:pos x="257" y="156"/>
                  </a:cxn>
                  <a:cxn ang="0">
                    <a:pos x="287" y="126"/>
                  </a:cxn>
                  <a:cxn ang="0">
                    <a:pos x="299" y="108"/>
                  </a:cxn>
                  <a:cxn ang="0">
                    <a:pos x="299" y="90"/>
                  </a:cxn>
                  <a:cxn ang="0">
                    <a:pos x="299" y="72"/>
                  </a:cxn>
                  <a:cxn ang="0">
                    <a:pos x="287" y="54"/>
                  </a:cxn>
                  <a:cxn ang="0">
                    <a:pos x="257" y="30"/>
                  </a:cxn>
                  <a:cxn ang="0">
                    <a:pos x="209" y="6"/>
                  </a:cxn>
                  <a:cxn ang="0">
                    <a:pos x="150" y="0"/>
                  </a:cxn>
                  <a:cxn ang="0">
                    <a:pos x="150" y="0"/>
                  </a:cxn>
                  <a:cxn ang="0">
                    <a:pos x="150" y="180"/>
                  </a:cxn>
                  <a:cxn ang="0">
                    <a:pos x="96" y="174"/>
                  </a:cxn>
                  <a:cxn ang="0">
                    <a:pos x="48" y="156"/>
                  </a:cxn>
                  <a:cxn ang="0">
                    <a:pos x="18" y="126"/>
                  </a:cxn>
                  <a:cxn ang="0">
                    <a:pos x="12" y="108"/>
                  </a:cxn>
                  <a:cxn ang="0">
                    <a:pos x="6" y="90"/>
                  </a:cxn>
                  <a:cxn ang="0">
                    <a:pos x="12" y="72"/>
                  </a:cxn>
                  <a:cxn ang="0">
                    <a:pos x="18" y="54"/>
                  </a:cxn>
                  <a:cxn ang="0">
                    <a:pos x="48" y="30"/>
                  </a:cxn>
                  <a:cxn ang="0">
                    <a:pos x="96" y="12"/>
                  </a:cxn>
                  <a:cxn ang="0">
                    <a:pos x="150" y="6"/>
                  </a:cxn>
                  <a:cxn ang="0">
                    <a:pos x="203" y="12"/>
                  </a:cxn>
                  <a:cxn ang="0">
                    <a:pos x="251" y="30"/>
                  </a:cxn>
                  <a:cxn ang="0">
                    <a:pos x="281" y="54"/>
                  </a:cxn>
                  <a:cxn ang="0">
                    <a:pos x="293" y="72"/>
                  </a:cxn>
                  <a:cxn ang="0">
                    <a:pos x="293" y="90"/>
                  </a:cxn>
                  <a:cxn ang="0">
                    <a:pos x="293" y="108"/>
                  </a:cxn>
                  <a:cxn ang="0">
                    <a:pos x="281" y="126"/>
                  </a:cxn>
                  <a:cxn ang="0">
                    <a:pos x="251" y="156"/>
                  </a:cxn>
                  <a:cxn ang="0">
                    <a:pos x="203" y="174"/>
                  </a:cxn>
                  <a:cxn ang="0">
                    <a:pos x="150" y="180"/>
                  </a:cxn>
                  <a:cxn ang="0">
                    <a:pos x="150" y="180"/>
                  </a:cxn>
                </a:cxnLst>
                <a:rect l="0" t="0" r="r" b="b"/>
                <a:pathLst>
                  <a:path w="299" h="186">
                    <a:moveTo>
                      <a:pt x="150" y="0"/>
                    </a:moveTo>
                    <a:lnTo>
                      <a:pt x="90" y="6"/>
                    </a:lnTo>
                    <a:lnTo>
                      <a:pt x="42" y="30"/>
                    </a:lnTo>
                    <a:lnTo>
                      <a:pt x="12" y="54"/>
                    </a:lnTo>
                    <a:lnTo>
                      <a:pt x="6" y="72"/>
                    </a:lnTo>
                    <a:lnTo>
                      <a:pt x="0" y="90"/>
                    </a:lnTo>
                    <a:lnTo>
                      <a:pt x="6" y="108"/>
                    </a:lnTo>
                    <a:lnTo>
                      <a:pt x="12" y="126"/>
                    </a:lnTo>
                    <a:lnTo>
                      <a:pt x="42" y="156"/>
                    </a:lnTo>
                    <a:lnTo>
                      <a:pt x="90" y="180"/>
                    </a:lnTo>
                    <a:lnTo>
                      <a:pt x="150" y="186"/>
                    </a:lnTo>
                    <a:lnTo>
                      <a:pt x="209" y="180"/>
                    </a:lnTo>
                    <a:lnTo>
                      <a:pt x="257" y="156"/>
                    </a:lnTo>
                    <a:lnTo>
                      <a:pt x="287" y="126"/>
                    </a:lnTo>
                    <a:lnTo>
                      <a:pt x="299" y="108"/>
                    </a:lnTo>
                    <a:lnTo>
                      <a:pt x="299" y="90"/>
                    </a:lnTo>
                    <a:lnTo>
                      <a:pt x="299" y="72"/>
                    </a:lnTo>
                    <a:lnTo>
                      <a:pt x="287" y="54"/>
                    </a:lnTo>
                    <a:lnTo>
                      <a:pt x="257" y="30"/>
                    </a:lnTo>
                    <a:lnTo>
                      <a:pt x="209" y="6"/>
                    </a:lnTo>
                    <a:lnTo>
                      <a:pt x="150" y="0"/>
                    </a:lnTo>
                    <a:lnTo>
                      <a:pt x="150" y="0"/>
                    </a:lnTo>
                    <a:close/>
                    <a:moveTo>
                      <a:pt x="150" y="180"/>
                    </a:moveTo>
                    <a:lnTo>
                      <a:pt x="96" y="174"/>
                    </a:lnTo>
                    <a:lnTo>
                      <a:pt x="48" y="156"/>
                    </a:lnTo>
                    <a:lnTo>
                      <a:pt x="18" y="126"/>
                    </a:lnTo>
                    <a:lnTo>
                      <a:pt x="12" y="108"/>
                    </a:lnTo>
                    <a:lnTo>
                      <a:pt x="6" y="90"/>
                    </a:lnTo>
                    <a:lnTo>
                      <a:pt x="12" y="72"/>
                    </a:lnTo>
                    <a:lnTo>
                      <a:pt x="18" y="54"/>
                    </a:lnTo>
                    <a:lnTo>
                      <a:pt x="48" y="30"/>
                    </a:lnTo>
                    <a:lnTo>
                      <a:pt x="96" y="12"/>
                    </a:lnTo>
                    <a:lnTo>
                      <a:pt x="150" y="6"/>
                    </a:lnTo>
                    <a:lnTo>
                      <a:pt x="203" y="12"/>
                    </a:lnTo>
                    <a:lnTo>
                      <a:pt x="251" y="30"/>
                    </a:lnTo>
                    <a:lnTo>
                      <a:pt x="281" y="54"/>
                    </a:lnTo>
                    <a:lnTo>
                      <a:pt x="293" y="72"/>
                    </a:lnTo>
                    <a:lnTo>
                      <a:pt x="293" y="90"/>
                    </a:lnTo>
                    <a:lnTo>
                      <a:pt x="293" y="108"/>
                    </a:lnTo>
                    <a:lnTo>
                      <a:pt x="281" y="126"/>
                    </a:lnTo>
                    <a:lnTo>
                      <a:pt x="251" y="156"/>
                    </a:lnTo>
                    <a:lnTo>
                      <a:pt x="203" y="174"/>
                    </a:lnTo>
                    <a:lnTo>
                      <a:pt x="150" y="180"/>
                    </a:lnTo>
                    <a:lnTo>
                      <a:pt x="150" y="180"/>
                    </a:lnTo>
                    <a:close/>
                  </a:path>
                </a:pathLst>
              </a:custGeom>
              <a:gradFill rotWithShape="0">
                <a:gsLst>
                  <a:gs pos="0">
                    <a:schemeClr val="accent2"/>
                  </a:gs>
                  <a:gs pos="100000">
                    <a:schemeClr val="bg1"/>
                  </a:gs>
                </a:gsLst>
                <a:lin ang="5400000" scaled="1"/>
              </a:gradFill>
              <a:ln w="9525">
                <a:noFill/>
                <a:round/>
                <a:headEnd/>
                <a:tailEnd/>
              </a:ln>
            </p:spPr>
            <p:txBody>
              <a:bodyPr/>
              <a:lstStyle/>
              <a:p>
                <a:pPr eaLnBrk="0" hangingPunct="0">
                  <a:defRPr/>
                </a:pPr>
                <a:endParaRPr lang="en-US" sz="1800"/>
              </a:p>
            </p:txBody>
          </p:sp>
          <p:grpSp>
            <p:nvGrpSpPr>
              <p:cNvPr id="17" name="Group 62"/>
              <p:cNvGrpSpPr>
                <a:grpSpLocks/>
              </p:cNvGrpSpPr>
              <p:nvPr/>
            </p:nvGrpSpPr>
            <p:grpSpPr bwMode="auto">
              <a:xfrm>
                <a:off x="5381" y="3085"/>
                <a:ext cx="227" cy="132"/>
                <a:chOff x="5381" y="3085"/>
                <a:chExt cx="227" cy="132"/>
              </a:xfrm>
            </p:grpSpPr>
            <p:sp>
              <p:nvSpPr>
                <p:cNvPr id="18" name="Oval 63"/>
                <p:cNvSpPr>
                  <a:spLocks noChangeArrowheads="1"/>
                </p:cNvSpPr>
                <p:nvPr userDrawn="1"/>
              </p:nvSpPr>
              <p:spPr bwMode="hidden">
                <a:xfrm>
                  <a:off x="5381" y="3085"/>
                  <a:ext cx="227" cy="13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19" name="Oval 64"/>
                <p:cNvSpPr>
                  <a:spLocks noChangeArrowheads="1"/>
                </p:cNvSpPr>
                <p:nvPr userDrawn="1"/>
              </p:nvSpPr>
              <p:spPr bwMode="hidden">
                <a:xfrm>
                  <a:off x="5403" y="3099"/>
                  <a:ext cx="182" cy="102"/>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eaLnBrk="0" hangingPunct="0">
                    <a:defRPr/>
                  </a:pPr>
                  <a:endParaRPr lang="en-US" sz="1800"/>
                </a:p>
              </p:txBody>
            </p:sp>
            <p:sp>
              <p:nvSpPr>
                <p:cNvPr id="20" name="Oval 65"/>
                <p:cNvSpPr>
                  <a:spLocks noChangeArrowheads="1"/>
                </p:cNvSpPr>
                <p:nvPr userDrawn="1"/>
              </p:nvSpPr>
              <p:spPr bwMode="hidden">
                <a:xfrm>
                  <a:off x="5430" y="3109"/>
                  <a:ext cx="126" cy="82"/>
                </a:xfrm>
                <a:prstGeom prst="ellipse">
                  <a:avLst/>
                </a:prstGeom>
                <a:gradFill rotWithShape="0">
                  <a:gsLst>
                    <a:gs pos="0">
                      <a:schemeClr val="bg1"/>
                    </a:gs>
                    <a:gs pos="100000">
                      <a:schemeClr val="accent2"/>
                    </a:gs>
                  </a:gsLst>
                  <a:lin ang="5400000" scaled="1"/>
                </a:gradFill>
                <a:ln w="9525">
                  <a:noFill/>
                  <a:round/>
                  <a:headEnd/>
                  <a:tailEnd/>
                </a:ln>
                <a:effectLst/>
              </p:spPr>
              <p:txBody>
                <a:bodyPr/>
                <a:lstStyle/>
                <a:p>
                  <a:pPr eaLnBrk="0" hangingPunct="0">
                    <a:defRPr/>
                  </a:pPr>
                  <a:endParaRPr lang="en-US" sz="1800"/>
                </a:p>
              </p:txBody>
            </p:sp>
            <p:sp>
              <p:nvSpPr>
                <p:cNvPr id="21" name="Oval 66"/>
                <p:cNvSpPr>
                  <a:spLocks noChangeArrowheads="1"/>
                </p:cNvSpPr>
                <p:nvPr userDrawn="1"/>
              </p:nvSpPr>
              <p:spPr bwMode="hidden">
                <a:xfrm>
                  <a:off x="5454" y="3125"/>
                  <a:ext cx="77" cy="47"/>
                </a:xfrm>
                <a:prstGeom prst="ellipse">
                  <a:avLst/>
                </a:prstGeom>
                <a:gradFill rotWithShape="0">
                  <a:gsLst>
                    <a:gs pos="0">
                      <a:schemeClr val="accent2"/>
                    </a:gs>
                    <a:gs pos="100000">
                      <a:schemeClr val="bg1"/>
                    </a:gs>
                  </a:gsLst>
                  <a:lin ang="5400000" scaled="1"/>
                </a:gradFill>
                <a:ln w="9525">
                  <a:noFill/>
                  <a:round/>
                  <a:headEnd/>
                  <a:tailEnd/>
                </a:ln>
                <a:effectLst/>
              </p:spPr>
              <p:txBody>
                <a:bodyPr/>
                <a:lstStyle/>
                <a:p>
                  <a:pPr eaLnBrk="0" hangingPunct="0">
                    <a:defRPr/>
                  </a:pPr>
                  <a:endParaRPr lang="en-US" sz="1800"/>
                </a:p>
              </p:txBody>
            </p:sp>
          </p:grpSp>
        </p:grpSp>
      </p:grpSp>
      <p:sp>
        <p:nvSpPr>
          <p:cNvPr id="68" name="Rectangle 67"/>
          <p:cNvSpPr>
            <a:spLocks noChangeArrowheads="1"/>
          </p:cNvSpPr>
          <p:nvPr/>
        </p:nvSpPr>
        <p:spPr bwMode="auto">
          <a:xfrm>
            <a:off x="0" y="6381750"/>
            <a:ext cx="12192000" cy="476250"/>
          </a:xfrm>
          <a:prstGeom prst="rect">
            <a:avLst/>
          </a:prstGeom>
          <a:solidFill>
            <a:srgbClr val="4FA7FF"/>
          </a:solidFill>
          <a:ln w="9525">
            <a:solidFill>
              <a:schemeClr val="tx1"/>
            </a:solidFill>
            <a:miter lim="800000"/>
            <a:headEnd/>
            <a:tailEnd/>
          </a:ln>
          <a:effectLst/>
        </p:spPr>
        <p:txBody>
          <a:bodyPr wrap="none" anchor="ctr"/>
          <a:lstStyle/>
          <a:p>
            <a:pPr eaLnBrk="0" hangingPunct="0">
              <a:defRPr/>
            </a:pPr>
            <a:r>
              <a:rPr lang="en-GB" sz="1800">
                <a:solidFill>
                  <a:schemeClr val="bg1"/>
                </a:solidFill>
                <a:latin typeface="Helvetica Neue" pitchFamily="2" charset="0"/>
              </a:rPr>
              <a:t>    </a:t>
            </a:r>
            <a:r>
              <a:rPr lang="en-GB" sz="1800">
                <a:latin typeface="Helvetica Neue" pitchFamily="2" charset="0"/>
                <a:hlinkClick r:id="rId2"/>
              </a:rPr>
              <a:t>www.thelcswansea.com</a:t>
            </a:r>
            <a:r>
              <a:rPr lang="en-GB" sz="1800">
                <a:latin typeface="Helvetica Neue" pitchFamily="2" charset="0"/>
              </a:rPr>
              <a:t>	</a:t>
            </a:r>
            <a:r>
              <a:rPr lang="en-GB" sz="2400">
                <a:solidFill>
                  <a:schemeClr val="bg1"/>
                </a:solidFill>
                <a:latin typeface="Helvetica Neue" pitchFamily="2" charset="0"/>
              </a:rPr>
              <a:t>		                          </a:t>
            </a:r>
            <a:r>
              <a:rPr lang="en-GB" sz="1800" b="1">
                <a:solidFill>
                  <a:schemeClr val="bg1"/>
                </a:solidFill>
                <a:latin typeface="Kaliberuckus" pitchFamily="2" charset="0"/>
              </a:rPr>
              <a:t>World Class Service</a:t>
            </a:r>
            <a:endParaRPr lang="en-US" sz="1800" b="1">
              <a:solidFill>
                <a:schemeClr val="bg1"/>
              </a:solidFill>
              <a:latin typeface="Kaliberuckus" pitchFamily="2" charset="0"/>
            </a:endParaRPr>
          </a:p>
        </p:txBody>
      </p:sp>
      <p:graphicFrame>
        <p:nvGraphicFramePr>
          <p:cNvPr id="69" name="Object 73"/>
          <p:cNvGraphicFramePr>
            <a:graphicFrameLocks noChangeAspect="1"/>
          </p:cNvGraphicFramePr>
          <p:nvPr/>
        </p:nvGraphicFramePr>
        <p:xfrm>
          <a:off x="3" y="0"/>
          <a:ext cx="2156884" cy="857250"/>
        </p:xfrm>
        <a:graphic>
          <a:graphicData uri="http://schemas.openxmlformats.org/presentationml/2006/ole">
            <mc:AlternateContent xmlns:mc="http://schemas.openxmlformats.org/markup-compatibility/2006">
              <mc:Choice xmlns:v="urn:schemas-microsoft-com:vml" Requires="v">
                <p:oleObj name="Photo Editor Photo" r:id="rId3" imgW="8028571" imgH="3742857" progId="">
                  <p:embed/>
                </p:oleObj>
              </mc:Choice>
              <mc:Fallback>
                <p:oleObj name="Photo Editor Photo" r:id="rId3" imgW="8028571" imgH="3742857" progId="">
                  <p:embed/>
                  <p:pic>
                    <p:nvPicPr>
                      <p:cNvPr id="69" name="Object 7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 y="0"/>
                        <a:ext cx="2156884" cy="8572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70" name="Rectangle 69"/>
          <p:cNvSpPr>
            <a:spLocks noChangeArrowheads="1"/>
          </p:cNvSpPr>
          <p:nvPr/>
        </p:nvSpPr>
        <p:spPr bwMode="auto">
          <a:xfrm>
            <a:off x="876300" y="493718"/>
            <a:ext cx="10972800" cy="1139825"/>
          </a:xfrm>
          <a:prstGeom prst="rect">
            <a:avLst/>
          </a:prstGeom>
          <a:noFill/>
          <a:ln w="9525">
            <a:noFill/>
            <a:miter lim="800000"/>
            <a:headEnd/>
            <a:tailEnd/>
          </a:ln>
          <a:effectLst/>
        </p:spPr>
        <p:txBody>
          <a:bodyPr anchor="ctr" anchorCtr="1"/>
          <a:lstStyle/>
          <a:p>
            <a:pPr algn="ctr">
              <a:defRPr/>
            </a:pPr>
            <a:br>
              <a:rPr lang="en-GB" sz="4400">
                <a:solidFill>
                  <a:schemeClr val="tx2"/>
                </a:solidFill>
                <a:effectLst>
                  <a:outerShdw blurRad="38100" dist="38100" dir="2700000" algn="tl">
                    <a:srgbClr val="000000"/>
                  </a:outerShdw>
                </a:effectLst>
                <a:latin typeface="Arial" charset="0"/>
              </a:rPr>
            </a:br>
            <a:endParaRPr lang="en-GB" sz="4400">
              <a:solidFill>
                <a:schemeClr val="tx2"/>
              </a:solidFill>
              <a:effectLst>
                <a:outerShdw blurRad="38100" dist="38100" dir="2700000" algn="tl">
                  <a:srgbClr val="000000"/>
                </a:outerShdw>
              </a:effectLst>
              <a:latin typeface="Arial" charset="0"/>
            </a:endParaRPr>
          </a:p>
        </p:txBody>
      </p:sp>
      <p:sp>
        <p:nvSpPr>
          <p:cNvPr id="71" name="Rectangle 70"/>
          <p:cNvSpPr>
            <a:spLocks noChangeArrowheads="1"/>
          </p:cNvSpPr>
          <p:nvPr/>
        </p:nvSpPr>
        <p:spPr bwMode="auto">
          <a:xfrm>
            <a:off x="876300" y="1816102"/>
            <a:ext cx="10972800" cy="4525963"/>
          </a:xfrm>
          <a:prstGeom prst="rect">
            <a:avLst/>
          </a:prstGeom>
          <a:noFill/>
          <a:ln w="9525">
            <a:noFill/>
            <a:miter lim="800000"/>
            <a:headEnd/>
            <a:tailEnd/>
          </a:ln>
          <a:effectLst/>
        </p:spPr>
        <p:txBody>
          <a:bodyPr/>
          <a:lstStyle/>
          <a:p>
            <a:pPr marL="342891" indent="-342891">
              <a:spcBef>
                <a:spcPct val="20000"/>
              </a:spcBef>
              <a:buClr>
                <a:schemeClr val="hlink"/>
              </a:buClr>
              <a:buSzPct val="80000"/>
              <a:buFont typeface="Wingdings" pitchFamily="2" charset="2"/>
              <a:buNone/>
              <a:defRPr/>
            </a:pPr>
            <a:endParaRPr lang="en-GB" sz="3200">
              <a:effectLst>
                <a:outerShdw blurRad="38100" dist="38100" dir="2700000" algn="tl">
                  <a:srgbClr val="000000"/>
                </a:outerShdw>
              </a:effectLst>
              <a:latin typeface="Arial" charset="0"/>
            </a:endParaRPr>
          </a:p>
        </p:txBody>
      </p:sp>
      <p:sp>
        <p:nvSpPr>
          <p:cNvPr id="2" name="Content Placeholder 1"/>
          <p:cNvSpPr>
            <a:spLocks noGrp="1"/>
          </p:cNvSpPr>
          <p:nvPr>
            <p:ph/>
          </p:nvPr>
        </p:nvSpPr>
        <p:spPr>
          <a:xfrm>
            <a:off x="609600" y="274645"/>
            <a:ext cx="109728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2" name="Date Placeholder 2"/>
          <p:cNvSpPr>
            <a:spLocks noGrp="1"/>
          </p:cNvSpPr>
          <p:nvPr>
            <p:ph type="dt" sz="half" idx="10"/>
          </p:nvPr>
        </p:nvSpPr>
        <p:spPr/>
        <p:txBody>
          <a:bodyPr/>
          <a:lstStyle>
            <a:lvl1pPr>
              <a:defRPr/>
            </a:lvl1pPr>
          </a:lstStyle>
          <a:p>
            <a:pPr>
              <a:defRPr/>
            </a:pPr>
            <a:endParaRPr lang="en-GB"/>
          </a:p>
        </p:txBody>
      </p:sp>
      <p:sp>
        <p:nvSpPr>
          <p:cNvPr id="73" name="Footer Placeholder 3"/>
          <p:cNvSpPr>
            <a:spLocks noGrp="1"/>
          </p:cNvSpPr>
          <p:nvPr>
            <p:ph type="ftr" sz="quarter" idx="11"/>
          </p:nvPr>
        </p:nvSpPr>
        <p:spPr/>
        <p:txBody>
          <a:bodyPr/>
          <a:lstStyle>
            <a:lvl1pPr>
              <a:defRPr/>
            </a:lvl1pPr>
          </a:lstStyle>
          <a:p>
            <a:pPr>
              <a:defRPr/>
            </a:pPr>
            <a:endParaRPr lang="en-GB"/>
          </a:p>
        </p:txBody>
      </p:sp>
      <p:sp>
        <p:nvSpPr>
          <p:cNvPr id="74" name="Slide Number Placeholder 4"/>
          <p:cNvSpPr>
            <a:spLocks noGrp="1"/>
          </p:cNvSpPr>
          <p:nvPr>
            <p:ph type="sldNum" sz="quarter" idx="12"/>
          </p:nvPr>
        </p:nvSpPr>
        <p:spPr/>
        <p:txBody>
          <a:bodyPr/>
          <a:lstStyle>
            <a:lvl1pPr>
              <a:defRPr/>
            </a:lvl1pPr>
          </a:lstStyle>
          <a:p>
            <a:fld id="{032485E3-1162-487F-B3A5-6FB004277C80}" type="slidenum">
              <a:rPr lang="en-GB" altLang="en-US"/>
              <a:pPr/>
              <a:t>‹#›</a:t>
            </a:fld>
            <a:endParaRPr lang="en-GB" altLang="en-US"/>
          </a:p>
        </p:txBody>
      </p:sp>
    </p:spTree>
    <p:extLst>
      <p:ext uri="{BB962C8B-B14F-4D97-AF65-F5344CB8AC3E}">
        <p14:creationId xmlns:p14="http://schemas.microsoft.com/office/powerpoint/2010/main" val="25447911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17913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6A084-E939-F148-A3D0-14D380C2E48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AD612D4-5A45-964C-812F-CB04E91028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E0D0EF5-D7BB-7E48-ACFD-E45567F7246B}"/>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5" name="Footer Placeholder 4">
            <a:extLst>
              <a:ext uri="{FF2B5EF4-FFF2-40B4-BE49-F238E27FC236}">
                <a16:creationId xmlns:a16="http://schemas.microsoft.com/office/drawing/2014/main" id="{5C98BA7C-2D51-554E-BE9B-CC507CE88D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7ECA88-3B51-5844-8D7B-7F81F9DB992A}"/>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247211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2A821-5847-9F4F-8F4F-B21A75F7349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069E17-6E74-244D-B4DD-2408B52927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F5B9CF6-FD2C-B04E-985B-69B79443A56D}"/>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5" name="Footer Placeholder 4">
            <a:extLst>
              <a:ext uri="{FF2B5EF4-FFF2-40B4-BE49-F238E27FC236}">
                <a16:creationId xmlns:a16="http://schemas.microsoft.com/office/drawing/2014/main" id="{E2A0C536-D043-234B-983F-C13B4AA286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16508B-2AF9-A147-BC94-2545ADD929FE}"/>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7315586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7BC2F-31C5-B24F-BFB4-96E99CC8ED8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3EA275C-EFFE-8B47-AA84-7C95C21DBE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AA876F-C348-F649-BEFC-0306076003D8}"/>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5" name="Footer Placeholder 4">
            <a:extLst>
              <a:ext uri="{FF2B5EF4-FFF2-40B4-BE49-F238E27FC236}">
                <a16:creationId xmlns:a16="http://schemas.microsoft.com/office/drawing/2014/main" id="{AC6AA308-7161-E146-812C-A8CF4D6CF7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13A445-B371-E045-8646-F42F5E0C4F3E}"/>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35775115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6F75E-141C-1541-BB3B-FB3786C47F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C4B05F8-A9EA-AC48-90BC-34B7CBCB5DF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AEB8E9B-B8CA-6A41-AA7A-DA8D8BB251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B1C31E-8B0C-684B-B21D-FEAE27279BFB}"/>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6" name="Footer Placeholder 5">
            <a:extLst>
              <a:ext uri="{FF2B5EF4-FFF2-40B4-BE49-F238E27FC236}">
                <a16:creationId xmlns:a16="http://schemas.microsoft.com/office/drawing/2014/main" id="{26F067B7-FB26-EC47-9A71-34C573CB32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D74AC4-D483-0B42-87F2-B066ED0ABD0A}"/>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11034760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3C30D-7DD4-CC4D-870C-5EE0484EE96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710147-BC4D-2B4C-BC84-7E743DCD10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72DA827-0A76-F040-8DD6-D6877C70CE2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5E52F88-6B59-5E48-B6C4-196D6D6CB9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78711D-B71B-1445-AFA8-ECAB0716794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65A771E-CC2A-554E-94C6-10453D9117B8}"/>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8" name="Footer Placeholder 7">
            <a:extLst>
              <a:ext uri="{FF2B5EF4-FFF2-40B4-BE49-F238E27FC236}">
                <a16:creationId xmlns:a16="http://schemas.microsoft.com/office/drawing/2014/main" id="{39515D8F-F5FC-714D-9DC7-6F6D1A3913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D55336F-5BF1-D045-A24B-7FAC7069DADF}"/>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18429846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5EABA-F4AD-0E4D-9D7B-A17B9D249D9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40AF3B7-EAFE-494B-B14C-54C816BE3AFA}"/>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4" name="Footer Placeholder 3">
            <a:extLst>
              <a:ext uri="{FF2B5EF4-FFF2-40B4-BE49-F238E27FC236}">
                <a16:creationId xmlns:a16="http://schemas.microsoft.com/office/drawing/2014/main" id="{15E2377B-98E7-8847-BB6D-B5A6E96652E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C36E70-0FB7-B247-9DBA-268510350322}"/>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9589160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F04F24-0133-5D4D-A43E-BAC23BE8B754}"/>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3" name="Footer Placeholder 2">
            <a:extLst>
              <a:ext uri="{FF2B5EF4-FFF2-40B4-BE49-F238E27FC236}">
                <a16:creationId xmlns:a16="http://schemas.microsoft.com/office/drawing/2014/main" id="{54CA5FB6-D1CA-9A4B-90F6-4D6B18F752E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B466FC-BFA8-8047-9B25-06A60647D479}"/>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41727197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87F6A-7644-4348-A477-7D40C21188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F828721-4912-AF49-8D41-0BD9C2277C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1B383E0-914C-3C4C-B5D0-469C0BEA4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8EE777-5F32-D648-B596-1A6D5F0465D9}"/>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6" name="Footer Placeholder 5">
            <a:extLst>
              <a:ext uri="{FF2B5EF4-FFF2-40B4-BE49-F238E27FC236}">
                <a16:creationId xmlns:a16="http://schemas.microsoft.com/office/drawing/2014/main" id="{9BF21123-5AF3-8744-B4D8-68F4C072C8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621598-A467-3E4D-BEC2-3905EBBB166A}"/>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6163526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47187-E76D-6B4F-9241-852B2EEDB0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D85F84-8495-AE43-B74F-0850B9757C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B95624-BC2B-2640-8724-DEEA274A2B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23A145-CA64-DD41-8504-C3E256025352}"/>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6" name="Footer Placeholder 5">
            <a:extLst>
              <a:ext uri="{FF2B5EF4-FFF2-40B4-BE49-F238E27FC236}">
                <a16:creationId xmlns:a16="http://schemas.microsoft.com/office/drawing/2014/main" id="{22AB1286-1E48-EF4C-B672-D794409479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7C4E7C-3962-A646-8342-44F5241979DD}"/>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42943335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4D2FA-BCED-1841-8BE1-8CB35E32357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0135F6-26EC-2C47-A44B-54E1F18A9BA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04DBBD-A73C-504D-84EF-5F6BA7555641}"/>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5" name="Footer Placeholder 4">
            <a:extLst>
              <a:ext uri="{FF2B5EF4-FFF2-40B4-BE49-F238E27FC236}">
                <a16:creationId xmlns:a16="http://schemas.microsoft.com/office/drawing/2014/main" id="{23B9994E-D67C-FE4A-BA7F-404E8DC8A8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CCFC92-DBA2-0F41-84F9-ECDD688B98DB}"/>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27607393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FDF518-8645-9D4C-AEB7-E7AECDFB5BF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09F6777-515C-9E4E-B20C-3CD5644CD0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47B3786-1327-9144-A44D-EA291BCF463E}"/>
              </a:ext>
            </a:extLst>
          </p:cNvPr>
          <p:cNvSpPr>
            <a:spLocks noGrp="1"/>
          </p:cNvSpPr>
          <p:nvPr>
            <p:ph type="dt" sz="half" idx="10"/>
          </p:nvPr>
        </p:nvSpPr>
        <p:spPr/>
        <p:txBody>
          <a:bodyPr/>
          <a:lstStyle/>
          <a:p>
            <a:fld id="{210B4F0D-92D7-F944-BEDB-4FD027700CD9}" type="datetimeFigureOut">
              <a:rPr lang="en-US" smtClean="0"/>
              <a:t>10/30/2025</a:t>
            </a:fld>
            <a:endParaRPr lang="en-US"/>
          </a:p>
        </p:txBody>
      </p:sp>
      <p:sp>
        <p:nvSpPr>
          <p:cNvPr id="5" name="Footer Placeholder 4">
            <a:extLst>
              <a:ext uri="{FF2B5EF4-FFF2-40B4-BE49-F238E27FC236}">
                <a16:creationId xmlns:a16="http://schemas.microsoft.com/office/drawing/2014/main" id="{14D1E2AC-D429-554B-BCA1-68AB7726D7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F6655-E6E6-694F-8AF4-8A938BCC2CC7}"/>
              </a:ext>
            </a:extLst>
          </p:cNvPr>
          <p:cNvSpPr>
            <a:spLocks noGrp="1"/>
          </p:cNvSpPr>
          <p:nvPr>
            <p:ph type="sldNum" sz="quarter" idx="12"/>
          </p:nvPr>
        </p:nvSpPr>
        <p:spPr/>
        <p:txBody>
          <a:bodyPr/>
          <a:lstStyle/>
          <a:p>
            <a:fld id="{3FB43C44-702F-3C48-82D2-E7FB63DC34AD}" type="slidenum">
              <a:rPr lang="en-US" smtClean="0"/>
              <a:t>‹#›</a:t>
            </a:fld>
            <a:endParaRPr lang="en-US"/>
          </a:p>
        </p:txBody>
      </p:sp>
    </p:spTree>
    <p:extLst>
      <p:ext uri="{BB962C8B-B14F-4D97-AF65-F5344CB8AC3E}">
        <p14:creationId xmlns:p14="http://schemas.microsoft.com/office/powerpoint/2010/main" val="848338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EBC8B8-0414-2548-B557-6197A820EA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43DD38-A86F-9E4F-ABB4-3DA1DBF4F9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DBD28A-F638-9640-8383-6AD7677B28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40DDE-6E8B-0A49-9270-2848D788AA4A}" type="datetimeFigureOut">
              <a:rPr lang="en-US" smtClean="0"/>
              <a:t>10/30/2025</a:t>
            </a:fld>
            <a:endParaRPr lang="en-US"/>
          </a:p>
        </p:txBody>
      </p:sp>
      <p:sp>
        <p:nvSpPr>
          <p:cNvPr id="5" name="Footer Placeholder 4">
            <a:extLst>
              <a:ext uri="{FF2B5EF4-FFF2-40B4-BE49-F238E27FC236}">
                <a16:creationId xmlns:a16="http://schemas.microsoft.com/office/drawing/2014/main" id="{B307F0CB-B4B2-044B-9FB8-A0F7399819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FEAA9CA-C2D3-2844-AEFA-0BFC3F75D8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400727-9969-9547-9DEC-198AC4D8EAB2}" type="slidenum">
              <a:rPr lang="en-US" smtClean="0"/>
              <a:t>‹#›</a:t>
            </a:fld>
            <a:endParaRPr lang="en-US"/>
          </a:p>
        </p:txBody>
      </p:sp>
    </p:spTree>
    <p:extLst>
      <p:ext uri="{BB962C8B-B14F-4D97-AF65-F5344CB8AC3E}">
        <p14:creationId xmlns:p14="http://schemas.microsoft.com/office/powerpoint/2010/main" val="160187071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30/10/2025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05" r:id="rId12"/>
    <p:sldLayoutId id="214748370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173473-EB1A-7340-A738-D2B2582DB7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B6ACC01-2E4D-EB4E-B2BA-E2C382FE3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A500AB-114B-E746-AD47-540230F22B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0B4F0D-92D7-F944-BEDB-4FD027700CD9}" type="datetimeFigureOut">
              <a:rPr lang="en-US" smtClean="0"/>
              <a:t>10/30/2025</a:t>
            </a:fld>
            <a:endParaRPr lang="en-US"/>
          </a:p>
        </p:txBody>
      </p:sp>
      <p:sp>
        <p:nvSpPr>
          <p:cNvPr id="5" name="Footer Placeholder 4">
            <a:extLst>
              <a:ext uri="{FF2B5EF4-FFF2-40B4-BE49-F238E27FC236}">
                <a16:creationId xmlns:a16="http://schemas.microsoft.com/office/drawing/2014/main" id="{8653C50D-A90A-EF43-B44F-67443B6D69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1F7F4E-8132-EB4E-8921-B1FF6C1131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B43C44-702F-3C48-82D2-E7FB63DC34AD}" type="slidenum">
              <a:rPr lang="en-US" smtClean="0"/>
              <a:t>‹#›</a:t>
            </a:fld>
            <a:endParaRPr lang="en-US"/>
          </a:p>
        </p:txBody>
      </p:sp>
    </p:spTree>
    <p:extLst>
      <p:ext uri="{BB962C8B-B14F-4D97-AF65-F5344CB8AC3E}">
        <p14:creationId xmlns:p14="http://schemas.microsoft.com/office/powerpoint/2010/main" val="42358348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UnANbbVLDS8"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Z5xS9519xpo?start=4&amp;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7.xml"/><Relationship Id="rId1" Type="http://schemas.openxmlformats.org/officeDocument/2006/relationships/video" Target="https://www.youtube.com/embed/QA20LUNVk6o?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6.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alking Rugby">
            <a:extLst>
              <a:ext uri="{FF2B5EF4-FFF2-40B4-BE49-F238E27FC236}">
                <a16:creationId xmlns:a16="http://schemas.microsoft.com/office/drawing/2014/main" id="{697EDA49-2CD9-5A4E-B61B-A73CEC35EE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909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C50452-1770-F248-A2D3-6AE5939A22FF}"/>
              </a:ext>
            </a:extLst>
          </p:cNvPr>
          <p:cNvSpPr>
            <a:spLocks noGrp="1"/>
          </p:cNvSpPr>
          <p:nvPr>
            <p:ph type="ctrTitle"/>
          </p:nvPr>
        </p:nvSpPr>
        <p:spPr>
          <a:xfrm>
            <a:off x="404553" y="3091928"/>
            <a:ext cx="9078562" cy="2387600"/>
          </a:xfrm>
        </p:spPr>
        <p:txBody>
          <a:bodyPr>
            <a:normAutofit/>
          </a:bodyPr>
          <a:lstStyle/>
          <a:p>
            <a:pPr algn="l"/>
            <a:r>
              <a:rPr lang="en-US" sz="5600"/>
              <a:t>Social inclusion and community cohesion in sport</a:t>
            </a:r>
          </a:p>
        </p:txBody>
      </p:sp>
      <p:sp>
        <p:nvSpPr>
          <p:cNvPr id="1035" name="Rectangle: Rounded Corners 1034">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498DBAE-BF68-1C42-86C4-35DE774657F4}"/>
              </a:ext>
            </a:extLst>
          </p:cNvPr>
          <p:cNvSpPr>
            <a:spLocks noGrp="1"/>
          </p:cNvSpPr>
          <p:nvPr>
            <p:ph type="subTitle" idx="1"/>
          </p:nvPr>
        </p:nvSpPr>
        <p:spPr>
          <a:xfrm>
            <a:off x="404553" y="5624945"/>
            <a:ext cx="9078562" cy="592975"/>
          </a:xfrm>
        </p:spPr>
        <p:txBody>
          <a:bodyPr anchor="ctr">
            <a:normAutofit/>
          </a:bodyPr>
          <a:lstStyle/>
          <a:p>
            <a:pPr algn="l"/>
            <a:r>
              <a:rPr lang="en-US" dirty="0">
                <a:cs typeface="Calibri"/>
              </a:rPr>
              <a:t>Week 5</a:t>
            </a:r>
            <a:endParaRPr lang="en-US" dirty="0"/>
          </a:p>
        </p:txBody>
      </p:sp>
    </p:spTree>
    <p:extLst>
      <p:ext uri="{BB962C8B-B14F-4D97-AF65-F5344CB8AC3E}">
        <p14:creationId xmlns:p14="http://schemas.microsoft.com/office/powerpoint/2010/main" val="21672225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062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F06A7E-4700-A24C-9215-A8080C7EE835}"/>
              </a:ext>
            </a:extLst>
          </p:cNvPr>
          <p:cNvSpPr>
            <a:spLocks noGrp="1"/>
          </p:cNvSpPr>
          <p:nvPr>
            <p:ph type="title"/>
          </p:nvPr>
        </p:nvSpPr>
        <p:spPr>
          <a:xfrm>
            <a:off x="524256" y="516804"/>
            <a:ext cx="6594189" cy="1625210"/>
          </a:xfrm>
        </p:spPr>
        <p:txBody>
          <a:bodyPr>
            <a:normAutofit/>
          </a:bodyPr>
          <a:lstStyle/>
          <a:p>
            <a:r>
              <a:rPr lang="en-US" sz="4100">
                <a:solidFill>
                  <a:srgbClr val="FFFFFF"/>
                </a:solidFill>
              </a:rPr>
              <a:t>What is social inclusion and community cohesion in sport?</a:t>
            </a:r>
          </a:p>
        </p:txBody>
      </p:sp>
      <p:sp>
        <p:nvSpPr>
          <p:cNvPr id="4105" name="Rectangle 410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Beyond Sport Awards – Sport for Social Inclusion | sportanddev.org">
            <a:extLst>
              <a:ext uri="{FF2B5EF4-FFF2-40B4-BE49-F238E27FC236}">
                <a16:creationId xmlns:a16="http://schemas.microsoft.com/office/drawing/2014/main" id="{1826FF2A-F0C7-7947-AB9D-A028718583C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1404" y="2660287"/>
            <a:ext cx="6490590" cy="3646887"/>
          </a:xfrm>
          <a:prstGeom prst="rect">
            <a:avLst/>
          </a:prstGeom>
          <a:noFill/>
          <a:extLst>
            <a:ext uri="{909E8E84-426E-40DD-AFC4-6F175D3DCCD1}">
              <a14:hiddenFill xmlns:a14="http://schemas.microsoft.com/office/drawing/2010/main">
                <a:solidFill>
                  <a:srgbClr val="FFFFFF"/>
                </a:solidFill>
              </a14:hiddenFill>
            </a:ext>
          </a:extLst>
        </p:spPr>
      </p:pic>
      <p:sp>
        <p:nvSpPr>
          <p:cNvPr id="4107" name="Rectangle 410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68C69A1-35EE-C749-81EE-7355663E3D81}"/>
              </a:ext>
            </a:extLst>
          </p:cNvPr>
          <p:cNvSpPr>
            <a:spLocks noGrp="1"/>
          </p:cNvSpPr>
          <p:nvPr>
            <p:ph idx="1"/>
          </p:nvPr>
        </p:nvSpPr>
        <p:spPr>
          <a:xfrm>
            <a:off x="8100927" y="1046776"/>
            <a:ext cx="3424739" cy="4852362"/>
          </a:xfrm>
        </p:spPr>
        <p:txBody>
          <a:bodyPr anchor="ctr">
            <a:normAutofit/>
          </a:bodyPr>
          <a:lstStyle/>
          <a:p>
            <a:r>
              <a:rPr lang="en-GB" sz="2000" b="0" i="0" dirty="0">
                <a:solidFill>
                  <a:srgbClr val="FFFFFF"/>
                </a:solidFill>
                <a:effectLst/>
              </a:rPr>
              <a:t>Social inclusion has been defined as a process to ensure that everyone, regardless of their life experiences or circumstances, can achieve their potential in life (</a:t>
            </a:r>
            <a:r>
              <a:rPr lang="en-GB" sz="2000" dirty="0">
                <a:solidFill>
                  <a:srgbClr val="FFFFFF"/>
                </a:solidFill>
              </a:rPr>
              <a:t>UK Government, </a:t>
            </a:r>
            <a:r>
              <a:rPr lang="en-GB" sz="2000" b="0" i="0" dirty="0">
                <a:solidFill>
                  <a:srgbClr val="FFFFFF"/>
                </a:solidFill>
                <a:effectLst/>
              </a:rPr>
              <a:t>2006)</a:t>
            </a:r>
          </a:p>
          <a:p>
            <a:pPr marL="0" indent="0">
              <a:buNone/>
            </a:pPr>
            <a:endParaRPr lang="en-GB" sz="2000" b="0" i="0" dirty="0">
              <a:solidFill>
                <a:srgbClr val="FFFFFF"/>
              </a:solidFill>
              <a:effectLst/>
            </a:endParaRPr>
          </a:p>
          <a:p>
            <a:r>
              <a:rPr lang="en-GB" sz="2000" b="0" i="0" dirty="0" err="1">
                <a:solidFill>
                  <a:srgbClr val="FFFFFF"/>
                </a:solidFill>
                <a:effectLst/>
              </a:rPr>
              <a:t>Tisdall</a:t>
            </a:r>
            <a:r>
              <a:rPr lang="en-GB" sz="2000" dirty="0">
                <a:solidFill>
                  <a:srgbClr val="FFFFFF"/>
                </a:solidFill>
              </a:rPr>
              <a:t>, et al (2006) suggest that social inclusion is about being allowed or enabled to take part while participation is taking part.</a:t>
            </a:r>
            <a:endParaRPr lang="en-GB" sz="2000" b="0" i="0" dirty="0">
              <a:solidFill>
                <a:srgbClr val="FFFFFF"/>
              </a:solidFill>
              <a:effectLst/>
            </a:endParaRPr>
          </a:p>
          <a:p>
            <a:pPr marL="0" indent="0">
              <a:buNone/>
            </a:pPr>
            <a:endParaRPr lang="en-GB" sz="2000" dirty="0">
              <a:solidFill>
                <a:srgbClr val="FFFFFF"/>
              </a:solidFill>
            </a:endParaRPr>
          </a:p>
        </p:txBody>
      </p:sp>
    </p:spTree>
    <p:extLst>
      <p:ext uri="{BB962C8B-B14F-4D97-AF65-F5344CB8AC3E}">
        <p14:creationId xmlns:p14="http://schemas.microsoft.com/office/powerpoint/2010/main" val="2160517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13187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4AEE8C8-D5F4-554E-B7D7-42DF41AACB11}"/>
              </a:ext>
            </a:extLst>
          </p:cNvPr>
          <p:cNvSpPr>
            <a:spLocks noGrp="1"/>
          </p:cNvSpPr>
          <p:nvPr>
            <p:ph type="title"/>
          </p:nvPr>
        </p:nvSpPr>
        <p:spPr>
          <a:xfrm>
            <a:off x="524256" y="516804"/>
            <a:ext cx="6594189" cy="1625210"/>
          </a:xfrm>
        </p:spPr>
        <p:txBody>
          <a:bodyPr>
            <a:normAutofit/>
          </a:bodyPr>
          <a:lstStyle/>
          <a:p>
            <a:r>
              <a:rPr lang="en-US">
                <a:solidFill>
                  <a:srgbClr val="FFFFFF"/>
                </a:solidFill>
              </a:rPr>
              <a:t>Case Study 1</a:t>
            </a:r>
          </a:p>
        </p:txBody>
      </p:sp>
      <p:sp>
        <p:nvSpPr>
          <p:cNvPr id="5129" name="Rectangle 512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Quiz: Which TED talk are you? |">
            <a:extLst>
              <a:ext uri="{FF2B5EF4-FFF2-40B4-BE49-F238E27FC236}">
                <a16:creationId xmlns:a16="http://schemas.microsoft.com/office/drawing/2014/main" id="{7861AC57-0D82-5A48-A649-46363B4BDE6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7626" y="2660287"/>
            <a:ext cx="6078145" cy="3646887"/>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3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E6D5CD48-4E22-E644-8BD2-60571337F01B}"/>
              </a:ext>
            </a:extLst>
          </p:cNvPr>
          <p:cNvSpPr>
            <a:spLocks noGrp="1"/>
          </p:cNvSpPr>
          <p:nvPr>
            <p:ph idx="1"/>
          </p:nvPr>
        </p:nvSpPr>
        <p:spPr>
          <a:xfrm>
            <a:off x="8029319" y="917725"/>
            <a:ext cx="3424739" cy="4852362"/>
          </a:xfrm>
        </p:spPr>
        <p:txBody>
          <a:bodyPr anchor="ctr">
            <a:normAutofit/>
          </a:bodyPr>
          <a:lstStyle/>
          <a:p>
            <a:r>
              <a:rPr lang="en-US" sz="2000" dirty="0">
                <a:solidFill>
                  <a:srgbClr val="FFFFFF"/>
                </a:solidFill>
              </a:rPr>
              <a:t>Watch this short video talking about what sport can do for social inclusion and community cohesion.</a:t>
            </a:r>
          </a:p>
          <a:p>
            <a:r>
              <a:rPr lang="en-US" sz="2000" dirty="0">
                <a:solidFill>
                  <a:srgbClr val="FFFFFF"/>
                </a:solidFill>
                <a:hlinkClick r:id="rId4"/>
              </a:rPr>
              <a:t>https://www.youtube.com/watch?v=UnANbbVLDS8</a:t>
            </a:r>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3152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6" name="Rectangle 1075">
            <a:extLst>
              <a:ext uri="{FF2B5EF4-FFF2-40B4-BE49-F238E27FC236}">
                <a16:creationId xmlns:a16="http://schemas.microsoft.com/office/drawing/2014/main" id="{AAB8EDC3-1C0D-4505-A2C7-839A5161F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8" name="Rectangle 1077">
            <a:extLst>
              <a:ext uri="{FF2B5EF4-FFF2-40B4-BE49-F238E27FC236}">
                <a16:creationId xmlns:a16="http://schemas.microsoft.com/office/drawing/2014/main" id="{2069E294-3813-4588-9E9C-AEA08F9C4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hildren and young people | Sport England">
            <a:extLst>
              <a:ext uri="{FF2B5EF4-FFF2-40B4-BE49-F238E27FC236}">
                <a16:creationId xmlns:a16="http://schemas.microsoft.com/office/drawing/2014/main" id="{FF147973-0E7F-3D46-B3ED-767DC862160B}"/>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133" r="11756" b="1"/>
          <a:stretch/>
        </p:blipFill>
        <p:spPr bwMode="auto">
          <a:xfrm>
            <a:off x="20" y="10"/>
            <a:ext cx="1219198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975B3E7-3369-A14A-9C51-CC6013C5B50E}"/>
              </a:ext>
            </a:extLst>
          </p:cNvPr>
          <p:cNvSpPr>
            <a:spLocks noGrp="1"/>
          </p:cNvSpPr>
          <p:nvPr>
            <p:ph type="title"/>
          </p:nvPr>
        </p:nvSpPr>
        <p:spPr>
          <a:xfrm>
            <a:off x="324873" y="0"/>
            <a:ext cx="10515600" cy="1325563"/>
          </a:xfrm>
        </p:spPr>
        <p:txBody>
          <a:bodyPr>
            <a:normAutofit/>
          </a:bodyPr>
          <a:lstStyle/>
          <a:p>
            <a:r>
              <a:rPr lang="en-US" sz="7200" dirty="0">
                <a:solidFill>
                  <a:srgbClr val="FFFFFF"/>
                </a:solidFill>
              </a:rPr>
              <a:t>Sport and society</a:t>
            </a:r>
          </a:p>
        </p:txBody>
      </p:sp>
      <p:sp>
        <p:nvSpPr>
          <p:cNvPr id="3" name="Content Placeholder 2">
            <a:extLst>
              <a:ext uri="{FF2B5EF4-FFF2-40B4-BE49-F238E27FC236}">
                <a16:creationId xmlns:a16="http://schemas.microsoft.com/office/drawing/2014/main" id="{BF340566-430E-5F44-84D4-8EF82AB460F4}"/>
              </a:ext>
            </a:extLst>
          </p:cNvPr>
          <p:cNvSpPr>
            <a:spLocks noGrp="1"/>
          </p:cNvSpPr>
          <p:nvPr>
            <p:ph idx="1"/>
          </p:nvPr>
        </p:nvSpPr>
        <p:spPr>
          <a:xfrm>
            <a:off x="-3049" y="3039465"/>
            <a:ext cx="5382765" cy="4163337"/>
          </a:xfrm>
        </p:spPr>
        <p:txBody>
          <a:bodyPr>
            <a:normAutofit/>
          </a:bodyPr>
          <a:lstStyle/>
          <a:p>
            <a:pPr marL="0" indent="0">
              <a:buNone/>
            </a:pPr>
            <a:r>
              <a:rPr lang="en-US" dirty="0">
                <a:solidFill>
                  <a:srgbClr val="FFFFFF"/>
                </a:solidFill>
              </a:rPr>
              <a:t>Activity 1</a:t>
            </a:r>
          </a:p>
          <a:p>
            <a:pPr marL="457200" lvl="1" indent="0">
              <a:buNone/>
            </a:pPr>
            <a:endParaRPr lang="en-US" sz="2800" dirty="0">
              <a:solidFill>
                <a:srgbClr val="FFFFFF"/>
              </a:solidFill>
            </a:endParaRPr>
          </a:p>
          <a:p>
            <a:pPr lvl="1"/>
            <a:r>
              <a:rPr lang="en-US" sz="2800" dirty="0">
                <a:solidFill>
                  <a:srgbClr val="FFFFFF"/>
                </a:solidFill>
              </a:rPr>
              <a:t>Does Sport add any value to society?</a:t>
            </a:r>
          </a:p>
          <a:p>
            <a:pPr lvl="1"/>
            <a:r>
              <a:rPr lang="en-US" sz="2800" dirty="0">
                <a:solidFill>
                  <a:srgbClr val="FFFFFF"/>
                </a:solidFill>
              </a:rPr>
              <a:t>Discuss your ideas with your partner</a:t>
            </a:r>
          </a:p>
          <a:p>
            <a:pPr lvl="1"/>
            <a:r>
              <a:rPr lang="en-US" sz="2800" dirty="0">
                <a:solidFill>
                  <a:srgbClr val="FFFFFF"/>
                </a:solidFill>
              </a:rPr>
              <a:t>Share back to the front</a:t>
            </a:r>
          </a:p>
          <a:p>
            <a:endParaRPr lang="en-US" sz="2000" dirty="0">
              <a:solidFill>
                <a:srgbClr val="FFFFFF"/>
              </a:solidFill>
            </a:endParaRPr>
          </a:p>
        </p:txBody>
      </p:sp>
      <p:pic>
        <p:nvPicPr>
          <p:cNvPr id="4" name="Picture 2" descr="Unlocking Business Potential: Understanding How Value Added Services and  Solutions Add 'Value'">
            <a:extLst>
              <a:ext uri="{FF2B5EF4-FFF2-40B4-BE49-F238E27FC236}">
                <a16:creationId xmlns:a16="http://schemas.microsoft.com/office/drawing/2014/main" id="{FFC9AB86-5CD9-8421-3F7D-EB8A0575A4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8931" r="3" b="3"/>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913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F064F-258E-A346-9FB2-8D648FE9A0B4}"/>
              </a:ext>
            </a:extLst>
          </p:cNvPr>
          <p:cNvSpPr>
            <a:spLocks noGrp="1"/>
          </p:cNvSpPr>
          <p:nvPr>
            <p:ph type="title"/>
          </p:nvPr>
        </p:nvSpPr>
        <p:spPr>
          <a:xfrm>
            <a:off x="594360" y="1474757"/>
            <a:ext cx="3734698" cy="3210269"/>
          </a:xfrm>
          <a:prstGeom prst="ellipse">
            <a:avLst/>
          </a:prstGeom>
        </p:spPr>
        <p:txBody>
          <a:bodyPr vert="horz" lIns="91440" tIns="45720" rIns="91440" bIns="45720" rtlCol="0" anchor="ctr">
            <a:normAutofit/>
          </a:bodyPr>
          <a:lstStyle/>
          <a:p>
            <a:r>
              <a:rPr lang="en-US" sz="4800" kern="1200">
                <a:solidFill>
                  <a:schemeClr val="tx1"/>
                </a:solidFill>
                <a:latin typeface="+mj-lt"/>
                <a:ea typeface="+mj-ea"/>
                <a:cs typeface="+mj-cs"/>
              </a:rPr>
              <a:t>Sport’s role in society</a:t>
            </a:r>
          </a:p>
        </p:txBody>
      </p:sp>
      <p:grpSp>
        <p:nvGrpSpPr>
          <p:cNvPr id="1040" name="Group 1039">
            <a:extLst>
              <a:ext uri="{FF2B5EF4-FFF2-40B4-BE49-F238E27FC236}">
                <a16:creationId xmlns:a16="http://schemas.microsoft.com/office/drawing/2014/main" id="{BEB2E44E-30A6-416E-A45D-B1E3286295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414016"/>
            <a:ext cx="232963" cy="1340860"/>
            <a:chOff x="56167" y="2050133"/>
            <a:chExt cx="232963" cy="1340860"/>
          </a:xfrm>
        </p:grpSpPr>
        <p:sp>
          <p:nvSpPr>
            <p:cNvPr id="1041" name="Rectangle 2">
              <a:extLst>
                <a:ext uri="{FF2B5EF4-FFF2-40B4-BE49-F238E27FC236}">
                  <a16:creationId xmlns:a16="http://schemas.microsoft.com/office/drawing/2014/main" id="{FC3F1FAE-BAA2-4238-87B4-F57CD6E0D4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59">
              <a:extLst>
                <a:ext uri="{FF2B5EF4-FFF2-40B4-BE49-F238E27FC236}">
                  <a16:creationId xmlns:a16="http://schemas.microsoft.com/office/drawing/2014/main" id="{089CF776-26E3-443A-9B0A-EBD6CE7AE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61989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2">
              <a:extLst>
                <a:ext uri="{FF2B5EF4-FFF2-40B4-BE49-F238E27FC236}">
                  <a16:creationId xmlns:a16="http://schemas.microsoft.com/office/drawing/2014/main" id="{1F6F9BAB-A8A1-4A62-86FC-5B3157A6E4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59">
              <a:extLst>
                <a:ext uri="{FF2B5EF4-FFF2-40B4-BE49-F238E27FC236}">
                  <a16:creationId xmlns:a16="http://schemas.microsoft.com/office/drawing/2014/main" id="{7A2B6B81-FF9A-43F6-A1AE-917DAA4B0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47777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5" name="Rectangle 2">
              <a:extLst>
                <a:ext uri="{FF2B5EF4-FFF2-40B4-BE49-F238E27FC236}">
                  <a16:creationId xmlns:a16="http://schemas.microsoft.com/office/drawing/2014/main" id="{49817315-151B-4CB1-A230-5A36AF7FB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59">
              <a:extLst>
                <a:ext uri="{FF2B5EF4-FFF2-40B4-BE49-F238E27FC236}">
                  <a16:creationId xmlns:a16="http://schemas.microsoft.com/office/drawing/2014/main" id="{6CC335AB-9541-4183-93A8-9687D50AB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33566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7" name="Rectangle 2">
              <a:extLst>
                <a:ext uri="{FF2B5EF4-FFF2-40B4-BE49-F238E27FC236}">
                  <a16:creationId xmlns:a16="http://schemas.microsoft.com/office/drawing/2014/main" id="{ED940D30-BF06-4C7A-8790-F0D998247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59">
              <a:extLst>
                <a:ext uri="{FF2B5EF4-FFF2-40B4-BE49-F238E27FC236}">
                  <a16:creationId xmlns:a16="http://schemas.microsoft.com/office/drawing/2014/main" id="{A52173BB-5BB4-4AB9-AC66-79CF7406D8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19355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9" name="Rectangle 2">
              <a:extLst>
                <a:ext uri="{FF2B5EF4-FFF2-40B4-BE49-F238E27FC236}">
                  <a16:creationId xmlns:a16="http://schemas.microsoft.com/office/drawing/2014/main" id="{CD8A6114-D58C-4BB6-9AFE-064C927F3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59">
              <a:extLst>
                <a:ext uri="{FF2B5EF4-FFF2-40B4-BE49-F238E27FC236}">
                  <a16:creationId xmlns:a16="http://schemas.microsoft.com/office/drawing/2014/main" id="{B4E88F94-25A1-4836-8BB3-4271B636B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05143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2">
              <a:extLst>
                <a:ext uri="{FF2B5EF4-FFF2-40B4-BE49-F238E27FC236}">
                  <a16:creationId xmlns:a16="http://schemas.microsoft.com/office/drawing/2014/main" id="{25A83C54-E0E4-4E8A-9EE6-C17D264171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59">
              <a:extLst>
                <a:ext uri="{FF2B5EF4-FFF2-40B4-BE49-F238E27FC236}">
                  <a16:creationId xmlns:a16="http://schemas.microsoft.com/office/drawing/2014/main" id="{0675818B-7A46-4DED-BBFC-4697A4C04A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0462"/>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3" name="Rectangle 2">
              <a:extLst>
                <a:ext uri="{FF2B5EF4-FFF2-40B4-BE49-F238E27FC236}">
                  <a16:creationId xmlns:a16="http://schemas.microsoft.com/office/drawing/2014/main" id="{AF3B1214-DA5A-4076-BE6B-3D9D3ECC6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59">
              <a:extLst>
                <a:ext uri="{FF2B5EF4-FFF2-40B4-BE49-F238E27FC236}">
                  <a16:creationId xmlns:a16="http://schemas.microsoft.com/office/drawing/2014/main" id="{9E008EA5-BFDE-4E41-A137-7528BC706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8348"/>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5" name="Rectangle 2">
              <a:extLst>
                <a:ext uri="{FF2B5EF4-FFF2-40B4-BE49-F238E27FC236}">
                  <a16:creationId xmlns:a16="http://schemas.microsoft.com/office/drawing/2014/main" id="{46544C80-52A4-45E4-BFA9-EF2DF3498E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59">
              <a:extLst>
                <a:ext uri="{FF2B5EF4-FFF2-40B4-BE49-F238E27FC236}">
                  <a16:creationId xmlns:a16="http://schemas.microsoft.com/office/drawing/2014/main" id="{905E3B05-2EB1-44FB-ADE8-F4CD5217A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6234"/>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7" name="Rectangle 2">
              <a:extLst>
                <a:ext uri="{FF2B5EF4-FFF2-40B4-BE49-F238E27FC236}">
                  <a16:creationId xmlns:a16="http://schemas.microsoft.com/office/drawing/2014/main" id="{02542866-00BE-41E8-955D-E3B4E6E03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8" name="Rectangle 59">
              <a:extLst>
                <a:ext uri="{FF2B5EF4-FFF2-40B4-BE49-F238E27FC236}">
                  <a16:creationId xmlns:a16="http://schemas.microsoft.com/office/drawing/2014/main" id="{ADC9572A-D4F6-4C5A-B2C8-C00E855CB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120"/>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2">
              <a:extLst>
                <a:ext uri="{FF2B5EF4-FFF2-40B4-BE49-F238E27FC236}">
                  <a16:creationId xmlns:a16="http://schemas.microsoft.com/office/drawing/2014/main" id="{BBF83543-D986-4CD0-A24E-9802847B8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28600"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59">
              <a:extLst>
                <a:ext uri="{FF2B5EF4-FFF2-40B4-BE49-F238E27FC236}">
                  <a16:creationId xmlns:a16="http://schemas.microsoft.com/office/drawing/2014/main" id="{15E8B8C4-D90E-4DC6-BA2D-D21C33318C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006"/>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2" name="Rectangle 106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4472"/>
            <a:ext cx="5291468" cy="149047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wider benefits of sport on society - BelievePerform - The UK's leading  Sports Psychology Website">
            <a:extLst>
              <a:ext uri="{FF2B5EF4-FFF2-40B4-BE49-F238E27FC236}">
                <a16:creationId xmlns:a16="http://schemas.microsoft.com/office/drawing/2014/main" id="{2777EDBF-E8EC-5D48-B7BE-19D94699E3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52828" y="-3315166"/>
            <a:ext cx="6868634" cy="10173166"/>
          </a:xfrm>
          <a:prstGeom prst="rect">
            <a:avLst/>
          </a:prstGeom>
          <a:noFill/>
          <a:extLst>
            <a:ext uri="{909E8E84-426E-40DD-AFC4-6F175D3DCCD1}">
              <a14:hiddenFill xmlns:a14="http://schemas.microsoft.com/office/drawing/2010/main">
                <a:solidFill>
                  <a:srgbClr val="FFFFFF"/>
                </a:solidFill>
              </a14:hiddenFill>
            </a:ext>
          </a:extLst>
        </p:spPr>
      </p:pic>
      <p:sp>
        <p:nvSpPr>
          <p:cNvPr id="1064" name="Rectangle 1063">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5852160" cy="3566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0823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31C0F2-7323-0C44-8185-A22AAA2BF95E}"/>
              </a:ext>
            </a:extLst>
          </p:cNvPr>
          <p:cNvSpPr>
            <a:spLocks noGrp="1"/>
          </p:cNvSpPr>
          <p:nvPr>
            <p:ph type="title"/>
          </p:nvPr>
        </p:nvSpPr>
        <p:spPr>
          <a:xfrm>
            <a:off x="517889" y="4883544"/>
            <a:ext cx="3876086" cy="1556907"/>
          </a:xfrm>
        </p:spPr>
        <p:txBody>
          <a:bodyPr vert="horz" lIns="91440" tIns="45720" rIns="91440" bIns="45720" rtlCol="0" anchor="ctr">
            <a:normAutofit/>
          </a:bodyPr>
          <a:lstStyle/>
          <a:p>
            <a:r>
              <a:rPr lang="en-US" sz="3200" kern="1200">
                <a:latin typeface="+mj-lt"/>
                <a:ea typeface="+mj-ea"/>
                <a:cs typeface="+mj-cs"/>
              </a:rPr>
              <a:t>The 7 Pillars of Social Inclusion</a:t>
            </a:r>
          </a:p>
        </p:txBody>
      </p:sp>
      <p:sp>
        <p:nvSpPr>
          <p:cNvPr id="2070" name="Rectangle 2069">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2" name="Rectangle 207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Get Involved, Get Inclusive | Community">
            <a:extLst>
              <a:ext uri="{FF2B5EF4-FFF2-40B4-BE49-F238E27FC236}">
                <a16:creationId xmlns:a16="http://schemas.microsoft.com/office/drawing/2014/main" id="{D014DCB3-4D9F-B145-823F-40EB744CDE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64" t="76333" r="-364" b="7919"/>
          <a:stretch/>
        </p:blipFill>
        <p:spPr bwMode="auto">
          <a:xfrm>
            <a:off x="662616" y="360095"/>
            <a:ext cx="10942290" cy="2982195"/>
          </a:xfrm>
          <a:prstGeom prst="rect">
            <a:avLst/>
          </a:prstGeom>
          <a:noFill/>
          <a:extLst>
            <a:ext uri="{909E8E84-426E-40DD-AFC4-6F175D3DCCD1}">
              <a14:hiddenFill xmlns:a14="http://schemas.microsoft.com/office/drawing/2010/main">
                <a:solidFill>
                  <a:srgbClr val="FFFFFF"/>
                </a:solidFill>
              </a14:hiddenFill>
            </a:ext>
          </a:extLst>
        </p:spPr>
      </p:pic>
      <p:sp>
        <p:nvSpPr>
          <p:cNvPr id="2074" name="Rectangle 2073">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Content Placeholder 2064">
            <a:extLst>
              <a:ext uri="{FF2B5EF4-FFF2-40B4-BE49-F238E27FC236}">
                <a16:creationId xmlns:a16="http://schemas.microsoft.com/office/drawing/2014/main" id="{E351C111-2CBB-15AF-2BEE-FCBB6B6CC70C}"/>
              </a:ext>
            </a:extLst>
          </p:cNvPr>
          <p:cNvSpPr>
            <a:spLocks noGrp="1"/>
          </p:cNvSpPr>
          <p:nvPr>
            <p:ph idx="1"/>
          </p:nvPr>
        </p:nvSpPr>
        <p:spPr>
          <a:xfrm>
            <a:off x="5162719" y="4883544"/>
            <a:ext cx="6586915" cy="1556907"/>
          </a:xfrm>
        </p:spPr>
        <p:txBody>
          <a:bodyPr anchor="ctr">
            <a:normAutofit/>
          </a:bodyPr>
          <a:lstStyle/>
          <a:p>
            <a:r>
              <a:rPr lang="en-US" sz="1800" dirty="0">
                <a:ea typeface="Calibri"/>
                <a:cs typeface="Calibri"/>
              </a:rPr>
              <a:t>NRL- National Rugby League (Australia)</a:t>
            </a:r>
            <a:endParaRPr lang="en-US" sz="1800" dirty="0"/>
          </a:p>
        </p:txBody>
      </p:sp>
    </p:spTree>
    <p:extLst>
      <p:ext uri="{BB962C8B-B14F-4D97-AF65-F5344CB8AC3E}">
        <p14:creationId xmlns:p14="http://schemas.microsoft.com/office/powerpoint/2010/main" val="1091442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04FDC-16DA-3249-84D5-5CB967A70141}"/>
              </a:ext>
            </a:extLst>
          </p:cNvPr>
          <p:cNvSpPr>
            <a:spLocks noGrp="1"/>
          </p:cNvSpPr>
          <p:nvPr>
            <p:ph type="title"/>
          </p:nvPr>
        </p:nvSpPr>
        <p:spPr>
          <a:xfrm>
            <a:off x="838200" y="459863"/>
            <a:ext cx="10515600" cy="1004594"/>
          </a:xfrm>
        </p:spPr>
        <p:txBody>
          <a:bodyPr>
            <a:normAutofit/>
          </a:bodyPr>
          <a:lstStyle/>
          <a:p>
            <a:pPr algn="ctr"/>
            <a:r>
              <a:rPr lang="en-US" dirty="0">
                <a:solidFill>
                  <a:srgbClr val="FFFFFF"/>
                </a:solidFill>
              </a:rPr>
              <a:t>Task</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615C6FA-EF79-894A-1591-B1F23727B207}"/>
              </a:ext>
            </a:extLst>
          </p:cNvPr>
          <p:cNvGraphicFramePr>
            <a:graphicFrameLocks noGrp="1"/>
          </p:cNvGraphicFramePr>
          <p:nvPr>
            <p:ph idx="1"/>
            <p:extLst>
              <p:ext uri="{D42A27DB-BD31-4B8C-83A1-F6EECF244321}">
                <p14:modId xmlns:p14="http://schemas.microsoft.com/office/powerpoint/2010/main" val="298007832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148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D425A2-85D6-2C3B-53F8-20E835CD9050}"/>
              </a:ext>
            </a:extLst>
          </p:cNvPr>
          <p:cNvSpPr>
            <a:spLocks noGrp="1"/>
          </p:cNvSpPr>
          <p:nvPr>
            <p:ph type="title"/>
          </p:nvPr>
        </p:nvSpPr>
        <p:spPr>
          <a:xfrm>
            <a:off x="1043631" y="809898"/>
            <a:ext cx="10173010" cy="1554480"/>
          </a:xfrm>
        </p:spPr>
        <p:txBody>
          <a:bodyPr anchor="ctr">
            <a:normAutofit/>
          </a:bodyPr>
          <a:lstStyle/>
          <a:p>
            <a:r>
              <a:rPr lang="en-GB" sz="4800"/>
              <a:t>Measuring the impact</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00EB0CD-BC59-0276-3313-65ACC68DD700}"/>
              </a:ext>
            </a:extLst>
          </p:cNvPr>
          <p:cNvGraphicFramePr>
            <a:graphicFrameLocks noGrp="1"/>
          </p:cNvGraphicFramePr>
          <p:nvPr>
            <p:ph idx="1"/>
            <p:extLst>
              <p:ext uri="{D42A27DB-BD31-4B8C-83A1-F6EECF244321}">
                <p14:modId xmlns:p14="http://schemas.microsoft.com/office/powerpoint/2010/main" val="390989862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0462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Social Value of Sport Report Released | 2024">
            <a:hlinkClick r:id="" action="ppaction://media"/>
            <a:extLst>
              <a:ext uri="{FF2B5EF4-FFF2-40B4-BE49-F238E27FC236}">
                <a16:creationId xmlns:a16="http://schemas.microsoft.com/office/drawing/2014/main" id="{1692B3F6-1220-C30D-13D3-6CCBCC58A80E}"/>
              </a:ext>
            </a:extLst>
          </p:cNvPr>
          <p:cNvPicPr>
            <a:picLocks noRot="1" noChangeAspect="1"/>
          </p:cNvPicPr>
          <p:nvPr>
            <a:videoFile r:link="rId1"/>
          </p:nvPr>
        </p:nvPicPr>
        <p:blipFill>
          <a:blip r:embed="rId3"/>
          <a:stretch>
            <a:fillRect/>
          </a:stretch>
        </p:blipFill>
        <p:spPr>
          <a:xfrm>
            <a:off x="836177" y="457200"/>
            <a:ext cx="10519646" cy="5943600"/>
          </a:xfrm>
          <a:prstGeom prst="rect">
            <a:avLst/>
          </a:prstGeom>
        </p:spPr>
      </p:pic>
    </p:spTree>
    <p:extLst>
      <p:ext uri="{BB962C8B-B14F-4D97-AF65-F5344CB8AC3E}">
        <p14:creationId xmlns:p14="http://schemas.microsoft.com/office/powerpoint/2010/main" val="3328006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ales' children doing less sport outside school - survey - BBC News">
            <a:extLst>
              <a:ext uri="{FF2B5EF4-FFF2-40B4-BE49-F238E27FC236}">
                <a16:creationId xmlns:a16="http://schemas.microsoft.com/office/drawing/2014/main" id="{EC22A32B-E691-E83B-DD08-95A0411DD0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736746" y="82325"/>
            <a:ext cx="3763107" cy="66899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A806D28-CD3A-9008-4411-33AED748FC7A}"/>
              </a:ext>
            </a:extLst>
          </p:cNvPr>
          <p:cNvSpPr txBox="1"/>
          <p:nvPr/>
        </p:nvSpPr>
        <p:spPr>
          <a:xfrm>
            <a:off x="978715" y="2362899"/>
            <a:ext cx="461394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dirty="0">
                <a:solidFill>
                  <a:schemeClr val="bg1"/>
                </a:solidFill>
                <a:ea typeface="Calibri"/>
                <a:cs typeface="Calibri"/>
              </a:rPr>
              <a:t>Infographic Example</a:t>
            </a:r>
            <a:endParaRPr lang="en-GB" sz="6600" dirty="0">
              <a:solidFill>
                <a:schemeClr val="bg1"/>
              </a:solidFill>
            </a:endParaRPr>
          </a:p>
        </p:txBody>
      </p:sp>
    </p:spTree>
    <p:extLst>
      <p:ext uri="{BB962C8B-B14F-4D97-AF65-F5344CB8AC3E}">
        <p14:creationId xmlns:p14="http://schemas.microsoft.com/office/powerpoint/2010/main" val="4095856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134B5-66C2-D770-FFF9-31C375CD1288}"/>
              </a:ext>
            </a:extLst>
          </p:cNvPr>
          <p:cNvSpPr>
            <a:spLocks noGrp="1"/>
          </p:cNvSpPr>
          <p:nvPr>
            <p:ph type="title"/>
          </p:nvPr>
        </p:nvSpPr>
        <p:spPr>
          <a:xfrm>
            <a:off x="586478" y="1683756"/>
            <a:ext cx="3115265" cy="2396359"/>
          </a:xfrm>
        </p:spPr>
        <p:txBody>
          <a:bodyPr anchor="b">
            <a:normAutofit fontScale="90000"/>
          </a:bodyPr>
          <a:lstStyle/>
          <a:p>
            <a:pPr algn="ctr"/>
            <a:r>
              <a:rPr lang="en-GB" sz="4000" dirty="0">
                <a:solidFill>
                  <a:srgbClr val="FFFFFF"/>
                </a:solidFill>
              </a:rPr>
              <a:t>What value does sport give to society- </a:t>
            </a:r>
            <a:br>
              <a:rPr lang="en-GB" sz="2500" dirty="0">
                <a:solidFill>
                  <a:srgbClr val="FFFFFF"/>
                </a:solidFill>
              </a:rPr>
            </a:br>
            <a:br>
              <a:rPr lang="en-GB" sz="2500" dirty="0">
                <a:solidFill>
                  <a:srgbClr val="FFFFFF"/>
                </a:solidFill>
              </a:rPr>
            </a:br>
            <a:r>
              <a:rPr lang="en-GB" sz="2500" b="1" u="sng" dirty="0">
                <a:solidFill>
                  <a:srgbClr val="FFFFFF"/>
                </a:solidFill>
              </a:rPr>
              <a:t>Task</a:t>
            </a:r>
            <a:br>
              <a:rPr lang="en-GB" sz="2500" dirty="0">
                <a:solidFill>
                  <a:srgbClr val="FFFFFF"/>
                </a:solidFill>
              </a:rPr>
            </a:br>
            <a:r>
              <a:rPr lang="en-GB" sz="2500" dirty="0">
                <a:solidFill>
                  <a:srgbClr val="FFFFFF"/>
                </a:solidFill>
              </a:rPr>
              <a:t>Use Canva to create an infographic to summarise the key findings of the reports</a:t>
            </a:r>
          </a:p>
        </p:txBody>
      </p:sp>
      <p:graphicFrame>
        <p:nvGraphicFramePr>
          <p:cNvPr id="18" name="Content Placeholder 2">
            <a:extLst>
              <a:ext uri="{FF2B5EF4-FFF2-40B4-BE49-F238E27FC236}">
                <a16:creationId xmlns:a16="http://schemas.microsoft.com/office/drawing/2014/main" id="{38396355-33D3-D52E-EA2D-0ACA58CE6FAD}"/>
              </a:ext>
            </a:extLst>
          </p:cNvPr>
          <p:cNvGraphicFramePr>
            <a:graphicFrameLocks noGrp="1"/>
          </p:cNvGraphicFramePr>
          <p:nvPr>
            <p:ph idx="1"/>
            <p:extLst>
              <p:ext uri="{D42A27DB-BD31-4B8C-83A1-F6EECF244321}">
                <p14:modId xmlns:p14="http://schemas.microsoft.com/office/powerpoint/2010/main" val="11734988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515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US" sz="5400"/>
              <a:t>The Benefits of Green Exercise</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MG_0027.JPG">
            <a:extLst>
              <a:ext uri="{FF2B5EF4-FFF2-40B4-BE49-F238E27FC236}">
                <a16:creationId xmlns:a16="http://schemas.microsoft.com/office/drawing/2014/main" id="{AEFA909A-7C73-2092-5DD8-4422AB0ED61B}"/>
              </a:ext>
            </a:extLst>
          </p:cNvPr>
          <p:cNvPicPr>
            <a:picLocks noChangeAspect="1"/>
          </p:cNvPicPr>
          <p:nvPr/>
        </p:nvPicPr>
        <p:blipFill rotWithShape="1">
          <a:blip r:embed="rId2">
            <a:extLst>
              <a:ext uri="{28A0092B-C50C-407E-A947-70E740481C1C}">
                <a14:useLocalDpi xmlns:a14="http://schemas.microsoft.com/office/drawing/2010/main" val="0"/>
              </a:ext>
            </a:extLst>
          </a:blip>
          <a:srcRect l="14672" r="1010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0942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A5530F-3092-402E-38A4-35CFE47C34F5}"/>
              </a:ext>
            </a:extLst>
          </p:cNvPr>
          <p:cNvSpPr>
            <a:spLocks noGrp="1"/>
          </p:cNvSpPr>
          <p:nvPr>
            <p:ph type="title"/>
          </p:nvPr>
        </p:nvSpPr>
        <p:spPr>
          <a:xfrm>
            <a:off x="6157201" y="0"/>
            <a:ext cx="4905483" cy="1975018"/>
          </a:xfrm>
        </p:spPr>
        <p:txBody>
          <a:bodyPr anchor="b">
            <a:noAutofit/>
          </a:bodyPr>
          <a:lstStyle/>
          <a:p>
            <a:pPr algn="ctr"/>
            <a:r>
              <a:rPr lang="en-GB" sz="3200" b="0" i="0" u="none" strike="noStrike" dirty="0">
                <a:effectLst/>
                <a:latin typeface="MindMeridian-Regular"/>
              </a:rPr>
              <a:t>Physical activity has lots of benefits for our mental and physical wellbeing. It can help with things like:</a:t>
            </a:r>
            <a:endParaRPr lang="en-US" sz="3200" dirty="0"/>
          </a:p>
        </p:txBody>
      </p:sp>
      <p:sp>
        <p:nvSpPr>
          <p:cNvPr id="10249" name="Rectangle 1024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Mind">
            <a:extLst>
              <a:ext uri="{FF2B5EF4-FFF2-40B4-BE49-F238E27FC236}">
                <a16:creationId xmlns:a16="http://schemas.microsoft.com/office/drawing/2014/main" id="{499584D4-F3F3-80C6-AA77-899AC7794A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9143" y="2301129"/>
            <a:ext cx="5221625" cy="225574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FCBE9C0-E2EF-0AE4-B682-EC00F962214A}"/>
              </a:ext>
            </a:extLst>
          </p:cNvPr>
          <p:cNvSpPr>
            <a:spLocks noGrp="1"/>
          </p:cNvSpPr>
          <p:nvPr>
            <p:ph idx="1"/>
          </p:nvPr>
        </p:nvSpPr>
        <p:spPr>
          <a:xfrm>
            <a:off x="6230297" y="2225843"/>
            <a:ext cx="4905478" cy="4381331"/>
          </a:xfrm>
        </p:spPr>
        <p:txBody>
          <a:bodyPr anchor="t">
            <a:normAutofit fontScale="92500"/>
          </a:bodyPr>
          <a:lstStyle/>
          <a:p>
            <a:pPr>
              <a:buFont typeface="Arial" panose="020B0604020202020204" pitchFamily="34" charset="0"/>
              <a:buChar char="•"/>
            </a:pPr>
            <a:r>
              <a:rPr lang="en-GB" sz="2000" b="0" i="0" u="none" strike="noStrike" dirty="0">
                <a:solidFill>
                  <a:schemeClr val="tx1">
                    <a:alpha val="80000"/>
                  </a:schemeClr>
                </a:solidFill>
                <a:effectLst/>
                <a:latin typeface="MindMeridian-Regular"/>
              </a:rPr>
              <a:t>Managing stress</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Improving sleep</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Improving your mood</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Improving confidence</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Connecting with nature</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Socialising and meeting new people</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Managing symptoms of depression and anxiety</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Memory and brain functioning</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Heart, muscle and bone health</a:t>
            </a:r>
          </a:p>
          <a:p>
            <a:pPr>
              <a:buFont typeface="Arial" panose="020B0604020202020204" pitchFamily="34" charset="0"/>
              <a:buChar char="•"/>
            </a:pPr>
            <a:r>
              <a:rPr lang="en-GB" sz="2000" b="0" i="0" u="none" strike="noStrike" dirty="0">
                <a:solidFill>
                  <a:schemeClr val="tx1">
                    <a:alpha val="80000"/>
                  </a:schemeClr>
                </a:solidFill>
                <a:effectLst/>
                <a:latin typeface="MindMeridian-Regular"/>
              </a:rPr>
              <a:t>Reducing the risk of developing some long-term health conditions, such as heart disease</a:t>
            </a:r>
          </a:p>
          <a:p>
            <a:endParaRPr lang="en-US" sz="1600" dirty="0">
              <a:solidFill>
                <a:schemeClr val="tx1">
                  <a:alpha val="80000"/>
                </a:schemeClr>
              </a:solidFill>
            </a:endParaRPr>
          </a:p>
        </p:txBody>
      </p:sp>
      <p:cxnSp>
        <p:nvCxnSpPr>
          <p:cNvPr id="10251" name="Straight Connector 1025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A123416-54EC-77D9-6903-0B08366BAFD9}"/>
              </a:ext>
            </a:extLst>
          </p:cNvPr>
          <p:cNvSpPr txBox="1"/>
          <p:nvPr/>
        </p:nvSpPr>
        <p:spPr>
          <a:xfrm>
            <a:off x="6412091" y="6547921"/>
            <a:ext cx="4229100" cy="369332"/>
          </a:xfrm>
          <a:prstGeom prst="rect">
            <a:avLst/>
          </a:prstGeom>
          <a:noFill/>
        </p:spPr>
        <p:txBody>
          <a:bodyPr wrap="square" rtlCol="0">
            <a:spAutoFit/>
          </a:bodyPr>
          <a:lstStyle/>
          <a:p>
            <a:r>
              <a:rPr lang="en-GB" sz="1800" b="0" i="0" u="none" strike="noStrike" dirty="0">
                <a:solidFill>
                  <a:srgbClr val="000000"/>
                </a:solidFill>
                <a:effectLst/>
                <a:latin typeface="Times New Roman" panose="02020603050405020304" pitchFamily="18" charset="0"/>
              </a:rPr>
              <a:t>(MIND, 2023)</a:t>
            </a:r>
            <a:endParaRPr lang="en-US" dirty="0"/>
          </a:p>
        </p:txBody>
      </p:sp>
      <p:sp>
        <p:nvSpPr>
          <p:cNvPr id="5" name="TextBox 4">
            <a:extLst>
              <a:ext uri="{FF2B5EF4-FFF2-40B4-BE49-F238E27FC236}">
                <a16:creationId xmlns:a16="http://schemas.microsoft.com/office/drawing/2014/main" id="{4384A4D5-1474-80FC-75D1-A68DB2001EDE}"/>
              </a:ext>
            </a:extLst>
          </p:cNvPr>
          <p:cNvSpPr txBox="1"/>
          <p:nvPr/>
        </p:nvSpPr>
        <p:spPr>
          <a:xfrm>
            <a:off x="26344" y="5809257"/>
            <a:ext cx="5779910" cy="1107996"/>
          </a:xfrm>
          <a:prstGeom prst="rect">
            <a:avLst/>
          </a:prstGeom>
          <a:noFill/>
        </p:spPr>
        <p:txBody>
          <a:bodyPr wrap="square" rtlCol="0">
            <a:spAutoFit/>
          </a:bodyPr>
          <a:lstStyle/>
          <a:p>
            <a:r>
              <a:rPr lang="en-GB" sz="1200" b="0" i="0" u="none" strike="noStrike" dirty="0">
                <a:solidFill>
                  <a:srgbClr val="000000"/>
                </a:solidFill>
                <a:effectLst/>
                <a:latin typeface="Times New Roman" panose="02020603050405020304" pitchFamily="18" charset="0"/>
              </a:rPr>
              <a:t>MIND (2023). </a:t>
            </a:r>
            <a:r>
              <a:rPr lang="en-GB" sz="1200" b="0" i="1" u="none" strike="noStrike" dirty="0">
                <a:solidFill>
                  <a:srgbClr val="000000"/>
                </a:solidFill>
                <a:effectLst/>
                <a:latin typeface="Times New Roman" panose="02020603050405020304" pitchFamily="18" charset="0"/>
              </a:rPr>
              <a:t>How Are Physical Activity and Mental Health connected?</a:t>
            </a:r>
            <a:r>
              <a:rPr lang="en-GB" sz="1200" b="0" i="0" u="none" strike="noStrike" dirty="0">
                <a:solidFill>
                  <a:srgbClr val="000000"/>
                </a:solidFill>
                <a:effectLst/>
                <a:latin typeface="Times New Roman" panose="02020603050405020304" pitchFamily="18" charset="0"/>
              </a:rPr>
              <a:t> [online] </a:t>
            </a:r>
            <a:r>
              <a:rPr lang="en-GB" sz="1200" b="0" i="0" u="none" strike="noStrike" dirty="0" err="1">
                <a:solidFill>
                  <a:srgbClr val="000000"/>
                </a:solidFill>
                <a:effectLst/>
                <a:latin typeface="Times New Roman" panose="02020603050405020304" pitchFamily="18" charset="0"/>
              </a:rPr>
              <a:t>Mind.org.uk</a:t>
            </a:r>
            <a:r>
              <a:rPr lang="en-GB" sz="1200" b="0" i="0" u="none" strike="noStrike" dirty="0">
                <a:solidFill>
                  <a:srgbClr val="000000"/>
                </a:solidFill>
                <a:effectLst/>
                <a:latin typeface="Times New Roman" panose="02020603050405020304" pitchFamily="18" charset="0"/>
              </a:rPr>
              <a:t>. Available at: https://</a:t>
            </a:r>
            <a:r>
              <a:rPr lang="en-GB" sz="1200" b="0" i="0" u="none" strike="noStrike" dirty="0" err="1">
                <a:solidFill>
                  <a:srgbClr val="000000"/>
                </a:solidFill>
                <a:effectLst/>
                <a:latin typeface="Times New Roman" panose="02020603050405020304" pitchFamily="18" charset="0"/>
              </a:rPr>
              <a:t>www.mind.org.uk</a:t>
            </a:r>
            <a:r>
              <a:rPr lang="en-GB" sz="1200" b="0" i="0" u="none" strike="noStrike" dirty="0">
                <a:solidFill>
                  <a:srgbClr val="000000"/>
                </a:solidFill>
                <a:effectLst/>
                <a:latin typeface="Times New Roman" panose="02020603050405020304" pitchFamily="18" charset="0"/>
              </a:rPr>
              <a:t>/information-support/tips-for-everyday-living/physical-activity-exercise-and-mental-health/how-are-physical-activity-and-mental-health-connected/.</a:t>
            </a:r>
          </a:p>
          <a:p>
            <a:endParaRPr lang="en-US" dirty="0"/>
          </a:p>
        </p:txBody>
      </p:sp>
    </p:spTree>
    <p:extLst>
      <p:ext uri="{BB962C8B-B14F-4D97-AF65-F5344CB8AC3E}">
        <p14:creationId xmlns:p14="http://schemas.microsoft.com/office/powerpoint/2010/main" val="2305111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Revolutionizing Psychiatry: The Transformative Power of Artificial  Intelligence in Mental Healthcare - Hospital Magazine - Leading Healthcare  Magazine in the Middle East">
            <a:extLst>
              <a:ext uri="{FF2B5EF4-FFF2-40B4-BE49-F238E27FC236}">
                <a16:creationId xmlns:a16="http://schemas.microsoft.com/office/drawing/2014/main" id="{079D8AFF-05AA-3109-EAE0-90C34B440A5D}"/>
              </a:ext>
            </a:extLst>
          </p:cNvPr>
          <p:cNvPicPr>
            <a:picLocks noChangeAspect="1" noChangeArrowheads="1"/>
          </p:cNvPicPr>
          <p:nvPr/>
        </p:nvPicPr>
        <p:blipFill>
          <a:blip r:embed="rId3">
            <a:alphaModFix amt="60000"/>
            <a:extLst>
              <a:ext uri="{28A0092B-C50C-407E-A947-70E740481C1C}">
                <a14:useLocalDpi xmlns:a14="http://schemas.microsoft.com/office/drawing/2010/main" val="0"/>
              </a:ext>
            </a:extLst>
          </a:blip>
          <a:srcRect l="4953" r="-1" b="-1"/>
          <a:stretch>
            <a:fillRect/>
          </a:stretch>
        </p:blipFill>
        <p:spPr bwMode="auto">
          <a:xfrm>
            <a:off x="180975" y="182880"/>
            <a:ext cx="11823637" cy="64997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4FF0A97-40A4-CCCE-4F41-8CB08BA864F4}"/>
              </a:ext>
            </a:extLst>
          </p:cNvPr>
          <p:cNvSpPr>
            <a:spLocks noGrp="1"/>
          </p:cNvSpPr>
          <p:nvPr>
            <p:ph type="title"/>
          </p:nvPr>
        </p:nvSpPr>
        <p:spPr>
          <a:xfrm>
            <a:off x="438150" y="-1789380"/>
            <a:ext cx="10165218" cy="2806506"/>
          </a:xfrm>
        </p:spPr>
        <p:txBody>
          <a:bodyPr anchor="b">
            <a:normAutofit/>
          </a:bodyPr>
          <a:lstStyle/>
          <a:p>
            <a:r>
              <a:rPr lang="en-US" sz="4000" dirty="0">
                <a:solidFill>
                  <a:srgbClr val="FFFFFF"/>
                </a:solidFill>
              </a:rPr>
              <a:t>Mental health </a:t>
            </a:r>
          </a:p>
        </p:txBody>
      </p:sp>
      <p:sp>
        <p:nvSpPr>
          <p:cNvPr id="3" name="Content Placeholder 2">
            <a:extLst>
              <a:ext uri="{FF2B5EF4-FFF2-40B4-BE49-F238E27FC236}">
                <a16:creationId xmlns:a16="http://schemas.microsoft.com/office/drawing/2014/main" id="{96A61EC2-FAF4-38EA-83F2-D5E47BB27ADA}"/>
              </a:ext>
            </a:extLst>
          </p:cNvPr>
          <p:cNvSpPr>
            <a:spLocks noGrp="1"/>
          </p:cNvSpPr>
          <p:nvPr>
            <p:ph idx="1"/>
          </p:nvPr>
        </p:nvSpPr>
        <p:spPr>
          <a:xfrm>
            <a:off x="838200" y="3526300"/>
            <a:ext cx="10165218" cy="2588458"/>
          </a:xfrm>
        </p:spPr>
        <p:txBody>
          <a:bodyPr>
            <a:normAutofit/>
          </a:bodyPr>
          <a:lstStyle/>
          <a:p>
            <a:pPr algn="ctr">
              <a:buNone/>
            </a:pPr>
            <a:r>
              <a:rPr lang="en-GB" sz="3200" dirty="0">
                <a:solidFill>
                  <a:srgbClr val="FFFFFF"/>
                </a:solidFill>
                <a:effectLst/>
              </a:rPr>
              <a:t>Exercise is a promising stand-alone treatment for mild to moderate depression. Recent reviews have concluded that exercise is effective in reducing depressive symptoms among people who are depressed or chronically ill. </a:t>
            </a:r>
            <a:r>
              <a:rPr lang="en-GB" sz="3200" b="0" i="0" u="none" strike="noStrike" dirty="0">
                <a:solidFill>
                  <a:srgbClr val="FFFFFF"/>
                </a:solidFill>
                <a:effectLst/>
              </a:rPr>
              <a:t>(Hallgren et al., 2016)</a:t>
            </a:r>
            <a:endParaRPr lang="en-GB" sz="3200" dirty="0">
              <a:solidFill>
                <a:srgbClr val="FFFFFF"/>
              </a:solidFill>
              <a:effectLst/>
            </a:endParaRPr>
          </a:p>
          <a:p>
            <a:pPr marL="0" indent="0">
              <a:buNone/>
            </a:pPr>
            <a:endParaRPr lang="en-US" sz="2000" dirty="0">
              <a:solidFill>
                <a:srgbClr val="FFFFFF"/>
              </a:solidFill>
            </a:endParaRPr>
          </a:p>
        </p:txBody>
      </p:sp>
    </p:spTree>
    <p:extLst>
      <p:ext uri="{BB962C8B-B14F-4D97-AF65-F5344CB8AC3E}">
        <p14:creationId xmlns:p14="http://schemas.microsoft.com/office/powerpoint/2010/main" val="29850398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een leaf with dew on a dark nature background">
            <a:extLst>
              <a:ext uri="{FF2B5EF4-FFF2-40B4-BE49-F238E27FC236}">
                <a16:creationId xmlns:a16="http://schemas.microsoft.com/office/drawing/2014/main" id="{AEA49AED-1C91-F269-5D10-6AAEDF566B6E}"/>
              </a:ext>
            </a:extLst>
          </p:cNvPr>
          <p:cNvPicPr>
            <a:picLocks noChangeAspect="1"/>
          </p:cNvPicPr>
          <p:nvPr/>
        </p:nvPicPr>
        <p:blipFill rotWithShape="1">
          <a:blip r:embed="rId2"/>
          <a:srcRect l="5133" r="21108" b="2"/>
          <a:stretch/>
        </p:blipFill>
        <p:spPr>
          <a:xfrm>
            <a:off x="-102854" y="10"/>
            <a:ext cx="7252212" cy="6857990"/>
          </a:xfrm>
          <a:prstGeom prst="rect">
            <a:avLst/>
          </a:prstGeom>
        </p:spPr>
      </p:pic>
      <p:sp>
        <p:nvSpPr>
          <p:cNvPr id="4" name="TextBox 3"/>
          <p:cNvSpPr txBox="1"/>
          <p:nvPr/>
        </p:nvSpPr>
        <p:spPr>
          <a:xfrm>
            <a:off x="7850398" y="666610"/>
            <a:ext cx="3438915" cy="3742762"/>
          </a:xfrm>
          <a:prstGeom prst="rect">
            <a:avLst/>
          </a:prstGeom>
        </p:spPr>
        <p:txBody>
          <a:bodyPr vert="horz" lIns="91440" tIns="45720" rIns="91440" bIns="45720" rtlCol="0">
            <a:noAutofit/>
          </a:bodyPr>
          <a:lstStyle/>
          <a:p>
            <a:pPr>
              <a:lnSpc>
                <a:spcPct val="90000"/>
              </a:lnSpc>
              <a:spcAft>
                <a:spcPts val="600"/>
              </a:spcAft>
            </a:pPr>
            <a:r>
              <a:rPr lang="en-US" sz="2000" b="1" dirty="0"/>
              <a:t>How do you feel when you go outside for a walk? If it is a green place, whether in the city or countryside, the chances are high that you will feel better. Even when it is bitterly cold, fiendishly hot, or lashing with rain, being close to nature and the elements seems to improve our sense of well-being. </a:t>
            </a:r>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Participating in physical activity in greenspaces – ‘green exercise’ – brings additional mental and physical health benefits, which could form part of a solution to a number of growing health and environmental problems.</a:t>
            </a:r>
          </a:p>
        </p:txBody>
      </p:sp>
    </p:spTree>
    <p:extLst>
      <p:ext uri="{BB962C8B-B14F-4D97-AF65-F5344CB8AC3E}">
        <p14:creationId xmlns:p14="http://schemas.microsoft.com/office/powerpoint/2010/main" val="2131147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339739-8AC9-7F63-A974-E3CD46E599A7}"/>
              </a:ext>
            </a:extLst>
          </p:cNvPr>
          <p:cNvPicPr>
            <a:picLocks noChangeAspect="1"/>
          </p:cNvPicPr>
          <p:nvPr/>
        </p:nvPicPr>
        <p:blipFill rotWithShape="1">
          <a:blip r:embed="rId2"/>
          <a:srcRect l="27494" r="2183"/>
          <a:stretch/>
        </p:blipFill>
        <p:spPr>
          <a:xfrm>
            <a:off x="0" y="10"/>
            <a:ext cx="7252212" cy="6857990"/>
          </a:xfrm>
          <a:prstGeom prst="rect">
            <a:avLst/>
          </a:prstGeom>
        </p:spPr>
      </p:pic>
      <p:sp>
        <p:nvSpPr>
          <p:cNvPr id="4" name="TextBox 3"/>
          <p:cNvSpPr txBox="1"/>
          <p:nvPr/>
        </p:nvSpPr>
        <p:spPr>
          <a:xfrm>
            <a:off x="7799071" y="1557619"/>
            <a:ext cx="2866642" cy="3742762"/>
          </a:xfrm>
          <a:prstGeom prst="rect">
            <a:avLst/>
          </a:prstGeom>
        </p:spPr>
        <p:txBody>
          <a:bodyPr vert="horz" lIns="91440" tIns="45720" rIns="91440" bIns="45720" rtlCol="0">
            <a:normAutofit/>
          </a:bodyPr>
          <a:lstStyle/>
          <a:p>
            <a:pPr>
              <a:lnSpc>
                <a:spcPct val="90000"/>
              </a:lnSpc>
              <a:spcAft>
                <a:spcPts val="600"/>
              </a:spcAft>
            </a:pPr>
            <a:r>
              <a:rPr lang="en-US" sz="2400" b="1" dirty="0"/>
              <a:t>Evidence now shows that there is a positive relationship between exposure to nature and mental and physical health. At the same time, social interactions can be fostered and memories of places are created.</a:t>
            </a:r>
          </a:p>
        </p:txBody>
      </p:sp>
    </p:spTree>
    <p:extLst>
      <p:ext uri="{BB962C8B-B14F-4D97-AF65-F5344CB8AC3E}">
        <p14:creationId xmlns:p14="http://schemas.microsoft.com/office/powerpoint/2010/main" val="37265134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People’s Choice Awards – Dr Jo Barton, Green Exercise pioneer, University of Essex">
            <a:hlinkClick r:id="" action="ppaction://media"/>
            <a:extLst>
              <a:ext uri="{FF2B5EF4-FFF2-40B4-BE49-F238E27FC236}">
                <a16:creationId xmlns:a16="http://schemas.microsoft.com/office/drawing/2014/main" id="{438D69B1-7D6B-07A2-600C-56D7B3AE1AAF}"/>
              </a:ext>
            </a:extLst>
          </p:cNvPr>
          <p:cNvPicPr>
            <a:picLocks noRot="1" noChangeAspect="1"/>
          </p:cNvPicPr>
          <p:nvPr>
            <a:videoFile r:link="rId1"/>
          </p:nvPr>
        </p:nvPicPr>
        <p:blipFill>
          <a:blip r:embed="rId3"/>
          <a:stretch>
            <a:fillRect/>
          </a:stretch>
        </p:blipFill>
        <p:spPr>
          <a:xfrm>
            <a:off x="303579" y="158262"/>
            <a:ext cx="11557122" cy="6526822"/>
          </a:xfrm>
          <a:prstGeom prst="rect">
            <a:avLst/>
          </a:prstGeom>
        </p:spPr>
      </p:pic>
    </p:spTree>
    <p:extLst>
      <p:ext uri="{BB962C8B-B14F-4D97-AF65-F5344CB8AC3E}">
        <p14:creationId xmlns:p14="http://schemas.microsoft.com/office/powerpoint/2010/main" val="3899002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 book cover of a book&#10;&#10;AI-generated content may be incorrect.">
            <a:extLst>
              <a:ext uri="{FF2B5EF4-FFF2-40B4-BE49-F238E27FC236}">
                <a16:creationId xmlns:a16="http://schemas.microsoft.com/office/drawing/2014/main" id="{8C833E0A-FF6B-7D00-ECDD-730547B6A6C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8844" y="299509"/>
            <a:ext cx="4162223" cy="625898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95317D-E053-ABCB-BF09-17776473863E}"/>
              </a:ext>
            </a:extLst>
          </p:cNvPr>
          <p:cNvSpPr>
            <a:spLocks noGrp="1"/>
          </p:cNvSpPr>
          <p:nvPr>
            <p:ph idx="1"/>
          </p:nvPr>
        </p:nvSpPr>
        <p:spPr>
          <a:xfrm>
            <a:off x="5732568" y="185833"/>
            <a:ext cx="6241705" cy="3238729"/>
          </a:xfrm>
        </p:spPr>
        <p:txBody>
          <a:bodyPr anchor="t">
            <a:normAutofit fontScale="85000" lnSpcReduction="10000"/>
          </a:bodyPr>
          <a:lstStyle/>
          <a:p>
            <a:pPr algn="ctr">
              <a:buNone/>
            </a:pPr>
            <a:r>
              <a:rPr lang="en-GB" sz="3200" b="1" dirty="0">
                <a:solidFill>
                  <a:schemeClr val="tx1">
                    <a:alpha val="80000"/>
                  </a:schemeClr>
                </a:solidFill>
                <a:effectLst/>
                <a:latin typeface="Helvetica" pitchFamily="2" charset="0"/>
              </a:rPr>
              <a:t>Natural environments provide positive distractions from daily stresses and invoke feelings of interest, pleasantness and calm,</a:t>
            </a:r>
          </a:p>
          <a:p>
            <a:pPr algn="ctr">
              <a:buNone/>
            </a:pPr>
            <a:r>
              <a:rPr lang="en-GB" sz="3200" b="1" dirty="0">
                <a:solidFill>
                  <a:schemeClr val="tx1">
                    <a:alpha val="80000"/>
                  </a:schemeClr>
                </a:solidFill>
                <a:latin typeface="Helvetica" pitchFamily="2" charset="0"/>
              </a:rPr>
              <a:t>t</a:t>
            </a:r>
            <a:r>
              <a:rPr lang="en-GB" sz="3200" b="1" dirty="0">
                <a:solidFill>
                  <a:schemeClr val="tx1">
                    <a:alpha val="80000"/>
                  </a:schemeClr>
                </a:solidFill>
                <a:effectLst/>
                <a:latin typeface="Helvetica" pitchFamily="2" charset="0"/>
              </a:rPr>
              <a:t>hereby reducing stress symptoms and promoting positive affect (Ulrich, 1981 1984, ; Herzog and </a:t>
            </a:r>
            <a:r>
              <a:rPr lang="en-GB" sz="3200" b="1" dirty="0" err="1">
                <a:solidFill>
                  <a:schemeClr val="tx1">
                    <a:alpha val="80000"/>
                  </a:schemeClr>
                </a:solidFill>
                <a:effectLst/>
                <a:latin typeface="Helvetica" pitchFamily="2" charset="0"/>
              </a:rPr>
              <a:t>Strevey</a:t>
            </a:r>
            <a:r>
              <a:rPr lang="en-GB" sz="3200" b="1" dirty="0">
                <a:solidFill>
                  <a:schemeClr val="tx1">
                    <a:alpha val="80000"/>
                  </a:schemeClr>
                </a:solidFill>
                <a:effectLst/>
                <a:latin typeface="Helvetica" pitchFamily="2" charset="0"/>
              </a:rPr>
              <a:t>, 2008 2011; Ewert et al.,)</a:t>
            </a:r>
          </a:p>
          <a:p>
            <a:endParaRPr lang="en-US" sz="2000" dirty="0">
              <a:solidFill>
                <a:schemeClr val="tx1">
                  <a:alpha val="80000"/>
                </a:schemeClr>
              </a:solidFill>
            </a:endParaRPr>
          </a:p>
        </p:txBody>
      </p:sp>
      <p:cxnSp>
        <p:nvCxnSpPr>
          <p:cNvPr id="6155" name="Straight Connector 615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Content Placeholder 2">
            <a:extLst>
              <a:ext uri="{FF2B5EF4-FFF2-40B4-BE49-F238E27FC236}">
                <a16:creationId xmlns:a16="http://schemas.microsoft.com/office/drawing/2014/main" id="{9654C60B-667E-5160-BE82-C954395B6BC7}"/>
              </a:ext>
            </a:extLst>
          </p:cNvPr>
          <p:cNvSpPr txBox="1">
            <a:spLocks/>
          </p:cNvSpPr>
          <p:nvPr/>
        </p:nvSpPr>
        <p:spPr>
          <a:xfrm>
            <a:off x="5935575" y="3783172"/>
            <a:ext cx="5044750" cy="2893172"/>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None/>
            </a:pPr>
            <a:r>
              <a:rPr lang="en-GB" sz="2700" b="1" dirty="0">
                <a:solidFill>
                  <a:srgbClr val="000000"/>
                </a:solidFill>
                <a:effectLst/>
                <a:latin typeface="Helvetica" pitchFamily="2" charset="0"/>
              </a:rPr>
              <a:t>To date, dose–response modelling has shown the greatest benefits for self-esteem and mood occur after the first five minutes of green exercise, which should be of a light intensity</a:t>
            </a:r>
          </a:p>
          <a:p>
            <a:pPr algn="ctr">
              <a:buFont typeface="Arial" panose="020B0604020202020204" pitchFamily="34" charset="0"/>
              <a:buNone/>
            </a:pPr>
            <a:endParaRPr lang="en-GB" sz="3200" b="1" dirty="0">
              <a:solidFill>
                <a:schemeClr val="tx1">
                  <a:alpha val="80000"/>
                </a:schemeClr>
              </a:solidFill>
              <a:latin typeface="Helvetica" pitchFamily="2" charset="0"/>
            </a:endParaRPr>
          </a:p>
          <a:p>
            <a:endParaRPr lang="en-US" sz="2000" dirty="0">
              <a:solidFill>
                <a:schemeClr val="tx1">
                  <a:alpha val="80000"/>
                </a:schemeClr>
              </a:solidFill>
            </a:endParaRPr>
          </a:p>
        </p:txBody>
      </p:sp>
    </p:spTree>
    <p:extLst>
      <p:ext uri="{BB962C8B-B14F-4D97-AF65-F5344CB8AC3E}">
        <p14:creationId xmlns:p14="http://schemas.microsoft.com/office/powerpoint/2010/main" val="2517010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438400" y="685800"/>
            <a:ext cx="7302500" cy="5486400"/>
          </a:xfrm>
          <a:prstGeom prst="rect">
            <a:avLst/>
          </a:prstGeom>
        </p:spPr>
      </p:pic>
    </p:spTree>
    <p:extLst>
      <p:ext uri="{BB962C8B-B14F-4D97-AF65-F5344CB8AC3E}">
        <p14:creationId xmlns:p14="http://schemas.microsoft.com/office/powerpoint/2010/main" val="42768804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1">
            <a:extLst>
              <a:ext uri="{FF2B5EF4-FFF2-40B4-BE49-F238E27FC236}">
                <a16:creationId xmlns:a16="http://schemas.microsoft.com/office/drawing/2014/main" id="{C6CF2138-8F3A-4CF4-B8C5-55F4B0D1374E}"/>
              </a:ext>
            </a:extLst>
          </p:cNvPr>
          <p:cNvGraphicFramePr/>
          <p:nvPr/>
        </p:nvGraphicFramePr>
        <p:xfrm>
          <a:off x="1895231" y="560103"/>
          <a:ext cx="8290820" cy="5970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23686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1">
            <a:extLst>
              <a:ext uri="{FF2B5EF4-FFF2-40B4-BE49-F238E27FC236}">
                <a16:creationId xmlns:a16="http://schemas.microsoft.com/office/drawing/2014/main" id="{465C8FD3-3EB4-7C7B-EFDE-A082B805F2C1}"/>
              </a:ext>
            </a:extLst>
          </p:cNvPr>
          <p:cNvGraphicFramePr/>
          <p:nvPr/>
        </p:nvGraphicFramePr>
        <p:xfrm>
          <a:off x="1738924" y="455898"/>
          <a:ext cx="8642513" cy="65556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009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Benefits of Green &amp; Blue Exercise - Irish Life Health">
            <a:extLst>
              <a:ext uri="{FF2B5EF4-FFF2-40B4-BE49-F238E27FC236}">
                <a16:creationId xmlns:a16="http://schemas.microsoft.com/office/drawing/2014/main" id="{0FE13A48-06F5-1B11-DD05-F12C8D1017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65" r="12812"/>
          <a:stretch/>
        </p:blipFill>
        <p:spPr bwMode="auto">
          <a:xfrm>
            <a:off x="4939769" y="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57200" y="595346"/>
            <a:ext cx="3837482" cy="5667297"/>
          </a:xfrm>
          <a:prstGeom prst="rect">
            <a:avLst/>
          </a:prstGeom>
        </p:spPr>
        <p:txBody>
          <a:bodyPr vert="horz" lIns="91440" tIns="45720" rIns="91440" bIns="45720" rtlCol="0">
            <a:normAutofit fontScale="70000" lnSpcReduction="20000"/>
          </a:bodyPr>
          <a:lstStyle/>
          <a:p>
            <a:pPr>
              <a:lnSpc>
                <a:spcPct val="90000"/>
              </a:lnSpc>
              <a:spcAft>
                <a:spcPts val="600"/>
              </a:spcAft>
            </a:pPr>
            <a:r>
              <a:rPr lang="en-US" sz="2400" b="1" dirty="0"/>
              <a:t>What we Know and What we Suspect</a:t>
            </a:r>
          </a:p>
          <a:p>
            <a:pPr>
              <a:lnSpc>
                <a:spcPct val="90000"/>
              </a:lnSpc>
              <a:spcAft>
                <a:spcPts val="600"/>
              </a:spcAft>
            </a:pPr>
            <a:endParaRPr lang="en-US" sz="2400" b="1" dirty="0"/>
          </a:p>
          <a:p>
            <a:pPr>
              <a:lnSpc>
                <a:spcPct val="90000"/>
              </a:lnSpc>
              <a:spcAft>
                <a:spcPts val="600"/>
              </a:spcAft>
            </a:pPr>
            <a:r>
              <a:rPr lang="en-US" sz="2400" b="1" dirty="0"/>
              <a:t>Nature &amp; Health Evidence</a:t>
            </a:r>
          </a:p>
          <a:p>
            <a:pPr indent="-228600">
              <a:lnSpc>
                <a:spcPct val="90000"/>
              </a:lnSpc>
              <a:spcAft>
                <a:spcPts val="600"/>
              </a:spcAft>
              <a:buFont typeface="Arial" panose="020B0604020202020204" pitchFamily="34" charset="0"/>
              <a:buChar char="•"/>
            </a:pPr>
            <a:endParaRPr lang="en-US" sz="2400" b="1" dirty="0"/>
          </a:p>
          <a:p>
            <a:pPr>
              <a:lnSpc>
                <a:spcPct val="90000"/>
              </a:lnSpc>
              <a:spcAft>
                <a:spcPts val="600"/>
              </a:spcAft>
            </a:pPr>
            <a:r>
              <a:rPr lang="en-US" sz="2400" b="1" dirty="0"/>
              <a:t>Know</a:t>
            </a:r>
          </a:p>
          <a:p>
            <a:pPr marL="285750" indent="-228600">
              <a:lnSpc>
                <a:spcPct val="90000"/>
              </a:lnSpc>
              <a:spcAft>
                <a:spcPts val="600"/>
              </a:spcAft>
              <a:buFont typeface="Arial" panose="020B0604020202020204" pitchFamily="34" charset="0"/>
              <a:buChar char="•"/>
            </a:pPr>
            <a:r>
              <a:rPr lang="en-US" sz="2400" dirty="0"/>
              <a:t>Nature (including parks, gardens, countryside and wildernesses) is good for you, bringing mental health benefits.</a:t>
            </a:r>
          </a:p>
          <a:p>
            <a:pPr marL="285750" indent="-228600">
              <a:lnSpc>
                <a:spcPct val="90000"/>
              </a:lnSpc>
              <a:spcAft>
                <a:spcPts val="600"/>
              </a:spcAft>
              <a:buFont typeface="Arial" panose="020B0604020202020204" pitchFamily="34" charset="0"/>
              <a:buChar char="•"/>
            </a:pPr>
            <a:r>
              <a:rPr lang="en-US" sz="2400" dirty="0"/>
              <a:t>Nature is a place where physical activity is likely and easy, bringing physical health benefits.</a:t>
            </a:r>
          </a:p>
          <a:p>
            <a:pPr marL="285750" indent="-228600">
              <a:lnSpc>
                <a:spcPct val="90000"/>
              </a:lnSpc>
              <a:spcAft>
                <a:spcPts val="600"/>
              </a:spcAft>
              <a:buFont typeface="Arial" panose="020B0604020202020204" pitchFamily="34" charset="0"/>
              <a:buChar char="•"/>
            </a:pPr>
            <a:r>
              <a:rPr lang="en-US" sz="2400" dirty="0"/>
              <a:t>All types of people (age, gender, social groups, ethnic groups) benefit, but vulnerable, ill, disaffected and disadvantaged seem to benefit more (e.g. green exercise is more effective for people who start with poorer mental health).</a:t>
            </a:r>
          </a:p>
          <a:p>
            <a:pPr marL="285750" indent="-228600">
              <a:lnSpc>
                <a:spcPct val="90000"/>
              </a:lnSpc>
              <a:spcAft>
                <a:spcPts val="600"/>
              </a:spcAft>
              <a:buFont typeface="Arial" panose="020B0604020202020204" pitchFamily="34" charset="0"/>
              <a:buChar char="•"/>
            </a:pPr>
            <a:r>
              <a:rPr lang="en-US" sz="2400" dirty="0"/>
              <a:t>All types of natures produce positive health and memory outcomes, from nearby nature to countryside's to wildlands.</a:t>
            </a:r>
          </a:p>
          <a:p>
            <a:pPr marL="285750" indent="-228600">
              <a:lnSpc>
                <a:spcPct val="90000"/>
              </a:lnSpc>
              <a:spcAft>
                <a:spcPts val="600"/>
              </a:spcAft>
              <a:buFont typeface="Arial" panose="020B0604020202020204" pitchFamily="34" charset="0"/>
              <a:buChar char="•"/>
            </a:pPr>
            <a:r>
              <a:rPr lang="en-US" sz="2400" dirty="0"/>
              <a:t>Nature can act therapeutically, making many people better, but not the severely ill or depressed.</a:t>
            </a:r>
          </a:p>
          <a:p>
            <a:pPr>
              <a:lnSpc>
                <a:spcPct val="90000"/>
              </a:lnSpc>
              <a:spcAft>
                <a:spcPts val="600"/>
              </a:spcAft>
            </a:pPr>
            <a:endParaRPr lang="en-US" sz="900" dirty="0"/>
          </a:p>
        </p:txBody>
      </p:sp>
    </p:spTree>
    <p:extLst>
      <p:ext uri="{BB962C8B-B14F-4D97-AF65-F5344CB8AC3E}">
        <p14:creationId xmlns:p14="http://schemas.microsoft.com/office/powerpoint/2010/main" val="1244649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4C0000C-6DB8-3B58-3069-DC0BFEFE2FCD}"/>
              </a:ext>
            </a:extLst>
          </p:cNvPr>
          <p:cNvPicPr>
            <a:picLocks noChangeAspect="1"/>
          </p:cNvPicPr>
          <p:nvPr/>
        </p:nvPicPr>
        <p:blipFill rotWithShape="1">
          <a:blip r:embed="rId2"/>
          <a:srcRect l="35660" r="4856"/>
          <a:stretch/>
        </p:blipFill>
        <p:spPr>
          <a:xfrm>
            <a:off x="4939769" y="10"/>
            <a:ext cx="7252231" cy="6857990"/>
          </a:xfrm>
          <a:prstGeom prst="rect">
            <a:avLst/>
          </a:prstGeom>
        </p:spPr>
      </p:pic>
      <p:sp>
        <p:nvSpPr>
          <p:cNvPr id="3" name="TextBox 2"/>
          <p:cNvSpPr txBox="1"/>
          <p:nvPr/>
        </p:nvSpPr>
        <p:spPr>
          <a:xfrm>
            <a:off x="502920" y="730263"/>
            <a:ext cx="3583586" cy="5397474"/>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3600" b="1" i="1" dirty="0"/>
              <a:t>Suspect</a:t>
            </a:r>
          </a:p>
          <a:p>
            <a:pPr marL="285750" indent="-228600">
              <a:lnSpc>
                <a:spcPct val="90000"/>
              </a:lnSpc>
              <a:spcAft>
                <a:spcPts val="600"/>
              </a:spcAft>
              <a:buFont typeface="Arial" panose="020B0604020202020204" pitchFamily="34" charset="0"/>
              <a:buChar char="•"/>
            </a:pPr>
            <a:r>
              <a:rPr lang="en-US" dirty="0"/>
              <a:t>Engagements with animals (pets, wild) results in the same kinds of mental health benefits as with nature and places.</a:t>
            </a:r>
          </a:p>
          <a:p>
            <a:pPr marL="285750" indent="-228600">
              <a:lnSpc>
                <a:spcPct val="90000"/>
              </a:lnSpc>
              <a:spcAft>
                <a:spcPts val="600"/>
              </a:spcAft>
              <a:buFont typeface="Arial" panose="020B0604020202020204" pitchFamily="34" charset="0"/>
              <a:buChar char="•"/>
            </a:pPr>
            <a:r>
              <a:rPr lang="en-US" dirty="0"/>
              <a:t>There is a hard-wired, genetic component to human engagement with green places (biophilia), resulting in different outcomes depending on the view.</a:t>
            </a:r>
          </a:p>
          <a:p>
            <a:pPr marL="285750" indent="-228600">
              <a:lnSpc>
                <a:spcPct val="90000"/>
              </a:lnSpc>
              <a:spcAft>
                <a:spcPts val="600"/>
              </a:spcAft>
              <a:buFont typeface="Arial" panose="020B0604020202020204" pitchFamily="34" charset="0"/>
              <a:buChar char="•"/>
            </a:pPr>
            <a:r>
              <a:rPr lang="en-US" dirty="0"/>
              <a:t>Physiological profiles can be produced to measure GE/GC interventions (</a:t>
            </a:r>
            <a:r>
              <a:rPr lang="en-US" dirty="0" err="1"/>
              <a:t>eg</a:t>
            </a:r>
            <a:r>
              <a:rPr lang="en-US" dirty="0"/>
              <a:t> endocrine indicators, blood pressure).</a:t>
            </a:r>
          </a:p>
          <a:p>
            <a:pPr marL="285750" indent="-228600">
              <a:lnSpc>
                <a:spcPct val="90000"/>
              </a:lnSpc>
              <a:spcAft>
                <a:spcPts val="600"/>
              </a:spcAft>
              <a:buFont typeface="Arial" panose="020B0604020202020204" pitchFamily="34" charset="0"/>
              <a:buChar char="•"/>
            </a:pPr>
            <a:r>
              <a:rPr lang="en-US" dirty="0"/>
              <a:t>Danger could offset mental health benefits, as could extreme weather.</a:t>
            </a:r>
          </a:p>
          <a:p>
            <a:pPr marL="285750" indent="-228600">
              <a:lnSpc>
                <a:spcPct val="90000"/>
              </a:lnSpc>
              <a:spcAft>
                <a:spcPts val="600"/>
              </a:spcAft>
              <a:buFont typeface="Arial" panose="020B0604020202020204" pitchFamily="34" charset="0"/>
              <a:buChar char="•"/>
            </a:pPr>
            <a:r>
              <a:rPr lang="en-US" dirty="0"/>
              <a:t>Nature or activities in nature could set the context for curing certain conditions or problems.	</a:t>
            </a:r>
          </a:p>
          <a:p>
            <a:pPr indent="-228600">
              <a:lnSpc>
                <a:spcPct val="90000"/>
              </a:lnSpc>
              <a:spcAft>
                <a:spcPts val="600"/>
              </a:spcAft>
              <a:buFont typeface="Arial" panose="020B0604020202020204" pitchFamily="34" charset="0"/>
              <a:buChar char="•"/>
            </a:pPr>
            <a:endParaRPr lang="en-US" sz="1200" dirty="0"/>
          </a:p>
        </p:txBody>
      </p:sp>
    </p:spTree>
    <p:extLst>
      <p:ext uri="{BB962C8B-B14F-4D97-AF65-F5344CB8AC3E}">
        <p14:creationId xmlns:p14="http://schemas.microsoft.com/office/powerpoint/2010/main" val="42352420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surfing on a wave&#10;&#10;AI-generated content may be incorrect.">
            <a:extLst>
              <a:ext uri="{FF2B5EF4-FFF2-40B4-BE49-F238E27FC236}">
                <a16:creationId xmlns:a16="http://schemas.microsoft.com/office/drawing/2014/main" id="{5D1F8B22-43F4-4974-FBF0-65A1C48C87FB}"/>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t="6429"/>
          <a:stretch>
            <a:fillRect/>
          </a:stretch>
        </p:blipFill>
        <p:spPr>
          <a:xfrm>
            <a:off x="180975" y="182880"/>
            <a:ext cx="11823637" cy="6499784"/>
          </a:xfrm>
          <a:prstGeom prst="rect">
            <a:avLst/>
          </a:prstGeom>
        </p:spPr>
      </p:pic>
      <p:sp>
        <p:nvSpPr>
          <p:cNvPr id="2" name="Title 1">
            <a:extLst>
              <a:ext uri="{FF2B5EF4-FFF2-40B4-BE49-F238E27FC236}">
                <a16:creationId xmlns:a16="http://schemas.microsoft.com/office/drawing/2014/main" id="{4E0E3C38-850F-6A98-4892-B81FE3B10D21}"/>
              </a:ext>
            </a:extLst>
          </p:cNvPr>
          <p:cNvSpPr>
            <a:spLocks noGrp="1"/>
          </p:cNvSpPr>
          <p:nvPr>
            <p:ph type="title"/>
          </p:nvPr>
        </p:nvSpPr>
        <p:spPr>
          <a:xfrm>
            <a:off x="352425" y="-1846530"/>
            <a:ext cx="10165218" cy="2806506"/>
          </a:xfrm>
        </p:spPr>
        <p:txBody>
          <a:bodyPr anchor="b">
            <a:normAutofit/>
          </a:bodyPr>
          <a:lstStyle/>
          <a:p>
            <a:r>
              <a:rPr lang="en-US" sz="4000" dirty="0">
                <a:solidFill>
                  <a:srgbClr val="FFFFFF"/>
                </a:solidFill>
              </a:rPr>
              <a:t>Blue exercise </a:t>
            </a:r>
          </a:p>
        </p:txBody>
      </p:sp>
      <p:sp>
        <p:nvSpPr>
          <p:cNvPr id="9" name="Content Placeholder 8">
            <a:extLst>
              <a:ext uri="{FF2B5EF4-FFF2-40B4-BE49-F238E27FC236}">
                <a16:creationId xmlns:a16="http://schemas.microsoft.com/office/drawing/2014/main" id="{16E82AFA-DED5-0F7C-590F-273E5DBB81AF}"/>
              </a:ext>
            </a:extLst>
          </p:cNvPr>
          <p:cNvSpPr>
            <a:spLocks noGrp="1"/>
          </p:cNvSpPr>
          <p:nvPr>
            <p:ph idx="1"/>
          </p:nvPr>
        </p:nvSpPr>
        <p:spPr>
          <a:xfrm>
            <a:off x="1016597" y="4797888"/>
            <a:ext cx="10165218" cy="2588458"/>
          </a:xfrm>
        </p:spPr>
        <p:txBody>
          <a:bodyPr>
            <a:normAutofit/>
          </a:bodyPr>
          <a:lstStyle/>
          <a:p>
            <a:pPr algn="ctr">
              <a:buNone/>
            </a:pPr>
            <a:r>
              <a:rPr lang="en-GB" sz="2400" b="1" dirty="0">
                <a:solidFill>
                  <a:schemeClr val="bg1"/>
                </a:solidFill>
                <a:effectLst/>
                <a:latin typeface="Helvetica" pitchFamily="2" charset="0"/>
              </a:rPr>
              <a:t>We use the term ‘Blue Exercise’ to refer to physical activity undertaken in and around outdoor ‘natural’ aquatic environments</a:t>
            </a:r>
          </a:p>
          <a:p>
            <a:pPr algn="ctr">
              <a:buNone/>
            </a:pPr>
            <a:r>
              <a:rPr lang="en-GB" sz="2400" b="1" dirty="0">
                <a:solidFill>
                  <a:schemeClr val="bg1"/>
                </a:solidFill>
                <a:effectLst/>
                <a:latin typeface="Helvetica" pitchFamily="2" charset="0"/>
              </a:rPr>
              <a:t> such as lakes, rivers, canals and the coast </a:t>
            </a:r>
          </a:p>
          <a:p>
            <a:pPr algn="ctr">
              <a:buNone/>
            </a:pPr>
            <a:r>
              <a:rPr lang="en-GB" sz="2400" b="1" dirty="0">
                <a:solidFill>
                  <a:schemeClr val="bg1"/>
                </a:solidFill>
                <a:effectLst/>
                <a:latin typeface="Helvetica" pitchFamily="2" charset="0"/>
              </a:rPr>
              <a:t>(Depledge and Bird, 2009)</a:t>
            </a:r>
          </a:p>
          <a:p>
            <a:endParaRPr lang="en-US" sz="2000" dirty="0">
              <a:solidFill>
                <a:srgbClr val="FFFFFF"/>
              </a:solidFill>
            </a:endParaRPr>
          </a:p>
        </p:txBody>
      </p:sp>
    </p:spTree>
    <p:extLst>
      <p:ext uri="{BB962C8B-B14F-4D97-AF65-F5344CB8AC3E}">
        <p14:creationId xmlns:p14="http://schemas.microsoft.com/office/powerpoint/2010/main" val="19447412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omputer&#10;&#10;AI-generated content may be incorrect.">
            <a:extLst>
              <a:ext uri="{FF2B5EF4-FFF2-40B4-BE49-F238E27FC236}">
                <a16:creationId xmlns:a16="http://schemas.microsoft.com/office/drawing/2014/main" id="{B55CD84A-68B9-E62E-26C8-F1947E0C398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296855"/>
            <a:ext cx="6866605" cy="2471977"/>
          </a:xfrm>
          <a:prstGeom prst="rect">
            <a:avLst/>
          </a:prstGeom>
        </p:spPr>
      </p:pic>
      <p:sp>
        <p:nvSpPr>
          <p:cNvPr id="6" name="TextBox 5">
            <a:extLst>
              <a:ext uri="{FF2B5EF4-FFF2-40B4-BE49-F238E27FC236}">
                <a16:creationId xmlns:a16="http://schemas.microsoft.com/office/drawing/2014/main" id="{A793B4FD-F868-596C-51C8-EB12FF9B00ED}"/>
              </a:ext>
            </a:extLst>
          </p:cNvPr>
          <p:cNvSpPr txBox="1"/>
          <p:nvPr/>
        </p:nvSpPr>
        <p:spPr>
          <a:xfrm>
            <a:off x="177540" y="3161738"/>
            <a:ext cx="11238173" cy="3693319"/>
          </a:xfrm>
          <a:prstGeom prst="rect">
            <a:avLst/>
          </a:prstGeom>
          <a:noFill/>
        </p:spPr>
        <p:txBody>
          <a:bodyPr wrap="square" rtlCol="0">
            <a:spAutoFit/>
          </a:bodyPr>
          <a:lstStyle/>
          <a:p>
            <a:pPr>
              <a:buNone/>
            </a:pPr>
            <a:r>
              <a:rPr lang="en-GB" b="1" dirty="0"/>
              <a:t>Benefits of Blue Exercise</a:t>
            </a:r>
            <a:endParaRPr lang="en-GB" dirty="0"/>
          </a:p>
          <a:p>
            <a:pPr>
              <a:buFont typeface="Arial" panose="020B0604020202020204" pitchFamily="34" charset="0"/>
              <a:buChar char="•"/>
            </a:pPr>
            <a:r>
              <a:rPr lang="en-GB" dirty="0"/>
              <a:t>Blue exercise offered a </a:t>
            </a:r>
            <a:r>
              <a:rPr lang="en-GB" b="1" dirty="0"/>
              <a:t>unique perspective</a:t>
            </a:r>
            <a:r>
              <a:rPr lang="en-GB" dirty="0"/>
              <a:t>—seeing land from the water.</a:t>
            </a:r>
          </a:p>
          <a:p>
            <a:pPr>
              <a:buFont typeface="Arial" panose="020B0604020202020204" pitchFamily="34" charset="0"/>
              <a:buChar char="•"/>
            </a:pPr>
            <a:r>
              <a:rPr lang="en-GB" dirty="0"/>
              <a:t>Provided a sense of </a:t>
            </a:r>
            <a:r>
              <a:rPr lang="en-GB" b="1" dirty="0"/>
              <a:t>escape</a:t>
            </a:r>
            <a:r>
              <a:rPr lang="en-GB" dirty="0"/>
              <a:t> and </a:t>
            </a:r>
            <a:r>
              <a:rPr lang="en-GB" b="1" dirty="0"/>
              <a:t>disconnection</a:t>
            </a:r>
            <a:r>
              <a:rPr lang="en-GB" dirty="0"/>
              <a:t> from daily life and technology.</a:t>
            </a:r>
          </a:p>
          <a:p>
            <a:pPr>
              <a:buFont typeface="Arial" panose="020B0604020202020204" pitchFamily="34" charset="0"/>
              <a:buChar char="•"/>
            </a:pPr>
            <a:r>
              <a:rPr lang="en-GB" b="1" dirty="0"/>
              <a:t>Physical improvements</a:t>
            </a:r>
            <a:r>
              <a:rPr lang="en-GB" dirty="0"/>
              <a:t> (strength, mobility), especially beneficial for those with health conditions.</a:t>
            </a:r>
          </a:p>
          <a:p>
            <a:pPr>
              <a:buFont typeface="Arial" panose="020B0604020202020204" pitchFamily="34" charset="0"/>
              <a:buChar char="•"/>
            </a:pPr>
            <a:r>
              <a:rPr lang="en-GB" b="1" dirty="0"/>
              <a:t>Mental well-being:</a:t>
            </a:r>
            <a:r>
              <a:rPr lang="en-GB" dirty="0"/>
              <a:t> Participants described feeling calm, focused, and mindful—often likened to </a:t>
            </a:r>
            <a:r>
              <a:rPr lang="en-GB" b="1" dirty="0"/>
              <a:t>meditation</a:t>
            </a:r>
            <a:r>
              <a:rPr lang="en-GB" dirty="0"/>
              <a:t>.</a:t>
            </a:r>
          </a:p>
          <a:p>
            <a:pPr>
              <a:buFont typeface="Arial" panose="020B0604020202020204" pitchFamily="34" charset="0"/>
              <a:buChar char="•"/>
            </a:pPr>
            <a:r>
              <a:rPr lang="en-GB" b="1" dirty="0"/>
              <a:t>Water’s dynamic nature</a:t>
            </a:r>
            <a:r>
              <a:rPr lang="en-GB" dirty="0"/>
              <a:t> demanded full attention, helping them “switch off” from stress.</a:t>
            </a:r>
          </a:p>
          <a:p>
            <a:pPr>
              <a:buFont typeface="Arial" panose="020B0604020202020204" pitchFamily="34" charset="0"/>
              <a:buChar char="•"/>
            </a:pPr>
            <a:r>
              <a:rPr lang="en-GB" dirty="0"/>
              <a:t>Some used blue exercise to </a:t>
            </a:r>
            <a:r>
              <a:rPr lang="en-GB" b="1" dirty="0"/>
              <a:t>manage anxiety or depression</a:t>
            </a:r>
            <a:r>
              <a:rPr lang="en-GB" dirty="0"/>
              <a:t> without medication.</a:t>
            </a:r>
          </a:p>
          <a:p>
            <a:pPr>
              <a:buFont typeface="Arial" panose="020B0604020202020204" pitchFamily="34" charset="0"/>
              <a:buChar char="•"/>
            </a:pPr>
            <a:r>
              <a:rPr lang="en-GB" dirty="0"/>
              <a:t>Feelings of </a:t>
            </a:r>
            <a:r>
              <a:rPr lang="en-GB" b="1" dirty="0"/>
              <a:t>challenge and achievement</a:t>
            </a:r>
            <a:r>
              <a:rPr lang="en-GB" dirty="0"/>
              <a:t> boosted self-esteem and motivation.</a:t>
            </a:r>
          </a:p>
          <a:p>
            <a:pPr>
              <a:buFont typeface="Arial" panose="020B0604020202020204" pitchFamily="34" charset="0"/>
              <a:buChar char="•"/>
            </a:pPr>
            <a:r>
              <a:rPr lang="en-GB" dirty="0"/>
              <a:t>Strong sense of </a:t>
            </a:r>
            <a:r>
              <a:rPr lang="en-GB" b="1" dirty="0"/>
              <a:t>community, camaraderie, and mutual support</a:t>
            </a:r>
            <a:r>
              <a:rPr lang="en-GB" dirty="0"/>
              <a:t>.</a:t>
            </a:r>
          </a:p>
          <a:p>
            <a:pPr>
              <a:buFont typeface="Arial" panose="020B0604020202020204" pitchFamily="34" charset="0"/>
              <a:buChar char="•"/>
            </a:pPr>
            <a:r>
              <a:rPr lang="en-GB" dirty="0"/>
              <a:t>For some, blue exercise also strengthened </a:t>
            </a:r>
            <a:r>
              <a:rPr lang="en-GB" b="1" dirty="0"/>
              <a:t>family connections</a:t>
            </a:r>
            <a:r>
              <a:rPr lang="en-GB" dirty="0"/>
              <a:t>.</a:t>
            </a:r>
          </a:p>
          <a:p>
            <a:pPr>
              <a:buFont typeface="Arial" panose="020B0604020202020204" pitchFamily="34" charset="0"/>
              <a:buChar char="•"/>
            </a:pPr>
            <a:r>
              <a:rPr lang="en-GB" dirty="0"/>
              <a:t>Participants expressed </a:t>
            </a:r>
            <a:r>
              <a:rPr lang="en-GB" b="1" dirty="0"/>
              <a:t>fear or respect</a:t>
            </a:r>
            <a:r>
              <a:rPr lang="en-GB" dirty="0"/>
              <a:t> for the water’s unpredictability. Overcoming fear was seen as empowering and part of the attraction. This mix of </a:t>
            </a:r>
            <a:r>
              <a:rPr lang="en-GB" b="1" dirty="0"/>
              <a:t>risk, mastery, and achievement</a:t>
            </a:r>
            <a:r>
              <a:rPr lang="en-GB" dirty="0"/>
              <a:t> contributed to well-being.</a:t>
            </a:r>
          </a:p>
          <a:p>
            <a:endParaRPr lang="en-US" dirty="0"/>
          </a:p>
        </p:txBody>
      </p:sp>
      <p:sp>
        <p:nvSpPr>
          <p:cNvPr id="7" name="TextBox 6">
            <a:extLst>
              <a:ext uri="{FF2B5EF4-FFF2-40B4-BE49-F238E27FC236}">
                <a16:creationId xmlns:a16="http://schemas.microsoft.com/office/drawing/2014/main" id="{1942C559-4E11-6EFD-7F15-2EFB8D89847C}"/>
              </a:ext>
            </a:extLst>
          </p:cNvPr>
          <p:cNvSpPr txBox="1"/>
          <p:nvPr/>
        </p:nvSpPr>
        <p:spPr>
          <a:xfrm>
            <a:off x="8086725" y="542925"/>
            <a:ext cx="3700462" cy="1477328"/>
          </a:xfrm>
          <a:prstGeom prst="rect">
            <a:avLst/>
          </a:prstGeom>
          <a:noFill/>
        </p:spPr>
        <p:txBody>
          <a:bodyPr wrap="square" rtlCol="0">
            <a:spAutoFit/>
          </a:bodyPr>
          <a:lstStyle/>
          <a:p>
            <a:pPr algn="ctr"/>
            <a:r>
              <a:rPr lang="en-US" b="1" dirty="0"/>
              <a:t>A qualitative study (getting the thoughts and opinions of participants)</a:t>
            </a:r>
          </a:p>
          <a:p>
            <a:pPr algn="ctr"/>
            <a:r>
              <a:rPr lang="en-US" b="1" dirty="0"/>
              <a:t>Limitations of the study- Only 8 participants</a:t>
            </a:r>
          </a:p>
        </p:txBody>
      </p:sp>
    </p:spTree>
    <p:extLst>
      <p:ext uri="{BB962C8B-B14F-4D97-AF65-F5344CB8AC3E}">
        <p14:creationId xmlns:p14="http://schemas.microsoft.com/office/powerpoint/2010/main" val="3359877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2385" y="-137159"/>
            <a:ext cx="6285015" cy="1807305"/>
          </a:xfrm>
        </p:spPr>
        <p:txBody>
          <a:bodyPr>
            <a:normAutofit/>
          </a:bodyPr>
          <a:lstStyle/>
          <a:p>
            <a:r>
              <a:rPr lang="en-GB" sz="7200" b="1" i="1" dirty="0"/>
              <a:t>Task -</a:t>
            </a:r>
          </a:p>
        </p:txBody>
      </p:sp>
      <p:sp>
        <p:nvSpPr>
          <p:cNvPr id="3" name="Content Placeholder 2"/>
          <p:cNvSpPr>
            <a:spLocks noGrp="1"/>
          </p:cNvSpPr>
          <p:nvPr>
            <p:ph idx="1"/>
          </p:nvPr>
        </p:nvSpPr>
        <p:spPr>
          <a:xfrm>
            <a:off x="157052" y="1512008"/>
            <a:ext cx="5809511" cy="5029200"/>
          </a:xfrm>
        </p:spPr>
        <p:txBody>
          <a:bodyPr vert="horz" lIns="91440" tIns="45720" rIns="91440" bIns="45720" rtlCol="0" anchor="t">
            <a:normAutofit/>
          </a:bodyPr>
          <a:lstStyle/>
          <a:p>
            <a:pPr marL="0" indent="0">
              <a:buNone/>
            </a:pPr>
            <a:r>
              <a:rPr lang="en-GB" sz="2400" dirty="0"/>
              <a:t>Work in groups 2-3 </a:t>
            </a:r>
            <a:endParaRPr lang="en-US"/>
          </a:p>
          <a:p>
            <a:pPr marL="0" indent="0">
              <a:buNone/>
            </a:pPr>
            <a:r>
              <a:rPr lang="en-GB" sz="2400" b="1" dirty="0"/>
              <a:t>Make a 1 page/slide poster presentation with the following information</a:t>
            </a:r>
            <a:r>
              <a:rPr lang="en-GB" sz="2400" dirty="0"/>
              <a:t>:</a:t>
            </a:r>
            <a:endParaRPr lang="en-GB" sz="2400" dirty="0">
              <a:ea typeface="Calibri" panose="020F0502020204030204"/>
              <a:cs typeface="Calibri" panose="020F0502020204030204"/>
            </a:endParaRPr>
          </a:p>
          <a:p>
            <a:pPr marL="0" indent="0">
              <a:buNone/>
            </a:pPr>
            <a:r>
              <a:rPr lang="en-GB" sz="2400" dirty="0"/>
              <a:t>Define green exercise, find 10 different forms, highlight the benefits and find academic literature / evidence to support these benefits:</a:t>
            </a:r>
            <a:endParaRPr lang="en-GB" sz="2400" dirty="0">
              <a:ea typeface="Calibri" panose="020F0502020204030204"/>
              <a:cs typeface="Calibri" panose="020F0502020204030204"/>
            </a:endParaRPr>
          </a:p>
          <a:p>
            <a:pPr marL="0" indent="0">
              <a:buNone/>
            </a:pPr>
            <a:endParaRPr lang="en-GB" sz="2400" dirty="0">
              <a:ea typeface="Calibri"/>
              <a:cs typeface="Calibri"/>
            </a:endParaRPr>
          </a:p>
          <a:p>
            <a:pPr lvl="1"/>
            <a:r>
              <a:rPr lang="en-GB" dirty="0"/>
              <a:t>You can search google for images / statistics / reports</a:t>
            </a:r>
          </a:p>
          <a:p>
            <a:pPr lvl="1"/>
            <a:r>
              <a:rPr lang="en-GB" dirty="0"/>
              <a:t>You can search the library to support with academic literature </a:t>
            </a:r>
          </a:p>
          <a:p>
            <a:pPr lvl="1"/>
            <a:endParaRPr lang="en-GB" sz="1700" dirty="0"/>
          </a:p>
          <a:p>
            <a:pPr lvl="1"/>
            <a:endParaRPr lang="en-GB" sz="1700" i="1" dirty="0"/>
          </a:p>
        </p:txBody>
      </p:sp>
      <p:pic>
        <p:nvPicPr>
          <p:cNvPr id="2050" name="Picture 2" descr="The Green Zone">
            <a:extLst>
              <a:ext uri="{FF2B5EF4-FFF2-40B4-BE49-F238E27FC236}">
                <a16:creationId xmlns:a16="http://schemas.microsoft.com/office/drawing/2014/main" id="{EE90547E-ED27-14AD-A806-D60AEDC138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851" r="40524"/>
          <a:stretch/>
        </p:blipFill>
        <p:spPr bwMode="auto">
          <a:xfrm>
            <a:off x="7719911" y="10"/>
            <a:ext cx="447208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08338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2522356" y="10"/>
            <a:ext cx="9669642" cy="6857990"/>
          </a:xfrm>
          <a:prstGeom prst="rect">
            <a:avLst/>
          </a:prstGeom>
        </p:spPr>
      </p:pic>
      <p:sp>
        <p:nvSpPr>
          <p:cNvPr id="34"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838200" y="365125"/>
            <a:ext cx="3822189" cy="1899912"/>
          </a:xfrm>
        </p:spPr>
        <p:txBody>
          <a:bodyPr>
            <a:normAutofit/>
          </a:bodyPr>
          <a:lstStyle/>
          <a:p>
            <a:r>
              <a:rPr lang="en-US" sz="4000"/>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838200" y="2434201"/>
            <a:ext cx="3822189" cy="3742762"/>
          </a:xfrm>
        </p:spPr>
        <p:txBody>
          <a:bodyPr vert="horz" lIns="91440" tIns="45720" rIns="91440" bIns="45720" rtlCol="0" anchor="t">
            <a:normAutofit/>
          </a:bodyPr>
          <a:lstStyle/>
          <a:p>
            <a:pPr marL="0" indent="0">
              <a:buNone/>
            </a:pPr>
            <a:endParaRPr lang="en-US" sz="2000" dirty="0"/>
          </a:p>
          <a:p>
            <a:r>
              <a:rPr lang="en-US" sz="2000" dirty="0"/>
              <a:t>Uploaded to turn it in- What does this mean?</a:t>
            </a:r>
          </a:p>
          <a:p>
            <a:r>
              <a:rPr lang="en-US" sz="2000" dirty="0"/>
              <a:t>Deadline- 21</a:t>
            </a:r>
            <a:r>
              <a:rPr lang="en-US" sz="2000" baseline="30000" dirty="0"/>
              <a:t>st</a:t>
            </a:r>
            <a:r>
              <a:rPr lang="en-US" sz="2000" dirty="0"/>
              <a:t> November 23:59</a:t>
            </a:r>
          </a:p>
          <a:p>
            <a:r>
              <a:rPr lang="en-US" sz="2000" dirty="0"/>
              <a:t>Start investigating now, use the tools / resources available to you</a:t>
            </a:r>
          </a:p>
          <a:p>
            <a:r>
              <a:rPr lang="en-US" sz="2000" dirty="0"/>
              <a:t>Enjoy researching! </a:t>
            </a:r>
          </a:p>
        </p:txBody>
      </p:sp>
    </p:spTree>
    <p:extLst>
      <p:ext uri="{BB962C8B-B14F-4D97-AF65-F5344CB8AC3E}">
        <p14:creationId xmlns:p14="http://schemas.microsoft.com/office/powerpoint/2010/main" val="4082771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outdoor, person, road&#10;&#10;Description automatically generated">
            <a:extLst>
              <a:ext uri="{FF2B5EF4-FFF2-40B4-BE49-F238E27FC236}">
                <a16:creationId xmlns:a16="http://schemas.microsoft.com/office/drawing/2014/main" id="{B7AF4E6C-F1F1-5620-1E9A-7340FA6526E4}"/>
              </a:ext>
            </a:extLst>
          </p:cNvPr>
          <p:cNvPicPr>
            <a:picLocks noChangeAspect="1"/>
          </p:cNvPicPr>
          <p:nvPr/>
        </p:nvPicPr>
        <p:blipFill rotWithShape="1">
          <a:blip r:embed="rId2"/>
          <a:srcRect t="2429" b="416"/>
          <a:stretch/>
        </p:blipFill>
        <p:spPr>
          <a:xfrm>
            <a:off x="2522356" y="10"/>
            <a:ext cx="9669642" cy="6857990"/>
          </a:xfrm>
          <a:prstGeom prst="rect">
            <a:avLst/>
          </a:prstGeom>
        </p:spPr>
      </p:pic>
      <p:sp>
        <p:nvSpPr>
          <p:cNvPr id="34"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1D7678-B065-217D-01C7-5E1747A0ABD5}"/>
              </a:ext>
            </a:extLst>
          </p:cNvPr>
          <p:cNvSpPr>
            <a:spLocks noGrp="1"/>
          </p:cNvSpPr>
          <p:nvPr>
            <p:ph type="title"/>
          </p:nvPr>
        </p:nvSpPr>
        <p:spPr>
          <a:xfrm>
            <a:off x="240136" y="185511"/>
            <a:ext cx="3822189" cy="1899912"/>
          </a:xfrm>
        </p:spPr>
        <p:txBody>
          <a:bodyPr>
            <a:normAutofit/>
          </a:bodyPr>
          <a:lstStyle/>
          <a:p>
            <a:r>
              <a:rPr lang="en-US" sz="4000" dirty="0"/>
              <a:t>A1 Assignment- 50% of your grade</a:t>
            </a:r>
          </a:p>
        </p:txBody>
      </p:sp>
      <p:sp>
        <p:nvSpPr>
          <p:cNvPr id="3" name="Content Placeholder 2">
            <a:extLst>
              <a:ext uri="{FF2B5EF4-FFF2-40B4-BE49-F238E27FC236}">
                <a16:creationId xmlns:a16="http://schemas.microsoft.com/office/drawing/2014/main" id="{EE7F27FE-EF94-D5C8-147A-C8B96B36909E}"/>
              </a:ext>
            </a:extLst>
          </p:cNvPr>
          <p:cNvSpPr>
            <a:spLocks noGrp="1"/>
          </p:cNvSpPr>
          <p:nvPr>
            <p:ph idx="1"/>
          </p:nvPr>
        </p:nvSpPr>
        <p:spPr>
          <a:xfrm>
            <a:off x="250371" y="2172393"/>
            <a:ext cx="3822189" cy="4320482"/>
          </a:xfrm>
        </p:spPr>
        <p:txBody>
          <a:bodyPr vert="horz" lIns="91440" tIns="45720" rIns="91440" bIns="45720" rtlCol="0" anchor="t">
            <a:normAutofit fontScale="55000" lnSpcReduction="20000"/>
          </a:bodyPr>
          <a:lstStyle/>
          <a:p>
            <a:pPr marL="0" indent="0" algn="l" rtl="0" fontAlgn="base">
              <a:buNone/>
            </a:pPr>
            <a:r>
              <a:rPr lang="en-GB" dirty="0"/>
              <a:t>The Covid pandemic has highlighted the importance of sport, exercise, and physical activity. A number of factors influence the health of the nation, targeted activity projects and programmes have been designed to improve the health and wellbeing of the population. </a:t>
            </a:r>
          </a:p>
          <a:p>
            <a:pPr marL="0" indent="0" fontAlgn="base">
              <a:buNone/>
            </a:pPr>
            <a:endParaRPr lang="en-GB" b="1" dirty="0"/>
          </a:p>
          <a:p>
            <a:pPr marL="0" indent="0" fontAlgn="base">
              <a:buNone/>
            </a:pPr>
            <a:r>
              <a:rPr lang="en-GB" b="1" dirty="0"/>
              <a:t>Part 1:</a:t>
            </a:r>
            <a:r>
              <a:rPr lang="en-GB" dirty="0"/>
              <a:t>  </a:t>
            </a:r>
          </a:p>
          <a:p>
            <a:pPr marL="0" indent="0" fontAlgn="base">
              <a:buNone/>
            </a:pPr>
            <a:r>
              <a:rPr lang="en-GB" dirty="0"/>
              <a:t>Parkrun</a:t>
            </a:r>
            <a:r>
              <a:rPr lang="en-GB" b="1" dirty="0"/>
              <a:t> </a:t>
            </a:r>
            <a:r>
              <a:rPr lang="en-GB" dirty="0"/>
              <a:t>is a free running initiative that has inspired many to become healthy and active. Carry out research  and conduct an academic discussion introducing the project, explaining its aims and objectives and then analyse why it has been successful and provide recommendations for improvement based on evidence: </a:t>
            </a:r>
          </a:p>
          <a:p>
            <a:pPr marL="0" indent="0" fontAlgn="base">
              <a:buNone/>
            </a:pPr>
            <a:r>
              <a:rPr lang="en-GB" b="1" dirty="0"/>
              <a:t>(Approximately 1200 words)Weighting = 60%</a:t>
            </a:r>
            <a:r>
              <a:rPr lang="en-GB" dirty="0"/>
              <a:t> </a:t>
            </a:r>
          </a:p>
        </p:txBody>
      </p:sp>
    </p:spTree>
    <p:extLst>
      <p:ext uri="{BB962C8B-B14F-4D97-AF65-F5344CB8AC3E}">
        <p14:creationId xmlns:p14="http://schemas.microsoft.com/office/powerpoint/2010/main" val="71897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0F4FA2-A3D7-E697-81F8-396B08094A40}"/>
            </a:ext>
          </a:extLst>
        </p:cNvPr>
        <p:cNvGrpSpPr/>
        <p:nvPr/>
      </p:nvGrpSpPr>
      <p:grpSpPr>
        <a:xfrm>
          <a:off x="0" y="0"/>
          <a:ext cx="0" cy="0"/>
          <a:chOff x="0" y="0"/>
          <a:chExt cx="0" cy="0"/>
        </a:xfrm>
      </p:grpSpPr>
      <p:sp useBgFill="1">
        <p:nvSpPr>
          <p:cNvPr id="33" name="Rectangle 22">
            <a:extLst>
              <a:ext uri="{FF2B5EF4-FFF2-40B4-BE49-F238E27FC236}">
                <a16:creationId xmlns:a16="http://schemas.microsoft.com/office/drawing/2014/main" id="{4AA1F3A2-5B85-3B92-08D1-26918252A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ky, outdoor, person, road&#10;&#10;Description automatically generated">
            <a:extLst>
              <a:ext uri="{FF2B5EF4-FFF2-40B4-BE49-F238E27FC236}">
                <a16:creationId xmlns:a16="http://schemas.microsoft.com/office/drawing/2014/main" id="{8303584A-31C9-7B54-F27C-47E5951C8109}"/>
              </a:ext>
            </a:extLst>
          </p:cNvPr>
          <p:cNvPicPr>
            <a:picLocks noChangeAspect="1"/>
          </p:cNvPicPr>
          <p:nvPr/>
        </p:nvPicPr>
        <p:blipFill rotWithShape="1">
          <a:blip r:embed="rId2"/>
          <a:srcRect t="2429" b="416"/>
          <a:stretch/>
        </p:blipFill>
        <p:spPr>
          <a:xfrm>
            <a:off x="2522356" y="10"/>
            <a:ext cx="9669642" cy="6857990"/>
          </a:xfrm>
          <a:prstGeom prst="rect">
            <a:avLst/>
          </a:prstGeom>
        </p:spPr>
      </p:pic>
      <p:sp>
        <p:nvSpPr>
          <p:cNvPr id="34" name="Rectangle 24">
            <a:extLst>
              <a:ext uri="{FF2B5EF4-FFF2-40B4-BE49-F238E27FC236}">
                <a16:creationId xmlns:a16="http://schemas.microsoft.com/office/drawing/2014/main" id="{924D6D39-81BE-9745-84F7-43AD01B6B5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3AD9A2-D3EB-CCE6-06FE-1CF5749F9E17}"/>
              </a:ext>
            </a:extLst>
          </p:cNvPr>
          <p:cNvSpPr>
            <a:spLocks noGrp="1"/>
          </p:cNvSpPr>
          <p:nvPr>
            <p:ph type="title"/>
          </p:nvPr>
        </p:nvSpPr>
        <p:spPr>
          <a:xfrm>
            <a:off x="240136" y="185511"/>
            <a:ext cx="3822189" cy="1899912"/>
          </a:xfrm>
        </p:spPr>
        <p:txBody>
          <a:bodyPr>
            <a:normAutofit/>
          </a:bodyPr>
          <a:lstStyle/>
          <a:p>
            <a:r>
              <a:rPr lang="en-US" sz="4000" dirty="0"/>
              <a:t>A1 Assignment- 50% of your grade</a:t>
            </a:r>
          </a:p>
        </p:txBody>
      </p:sp>
      <p:sp>
        <p:nvSpPr>
          <p:cNvPr id="3" name="Content Placeholder 2">
            <a:extLst>
              <a:ext uri="{FF2B5EF4-FFF2-40B4-BE49-F238E27FC236}">
                <a16:creationId xmlns:a16="http://schemas.microsoft.com/office/drawing/2014/main" id="{E9E5B64E-9547-9300-F447-E1AD7493DC23}"/>
              </a:ext>
            </a:extLst>
          </p:cNvPr>
          <p:cNvSpPr>
            <a:spLocks noGrp="1"/>
          </p:cNvSpPr>
          <p:nvPr>
            <p:ph idx="1"/>
          </p:nvPr>
        </p:nvSpPr>
        <p:spPr>
          <a:xfrm>
            <a:off x="250371" y="2172393"/>
            <a:ext cx="3822189" cy="4320482"/>
          </a:xfrm>
        </p:spPr>
        <p:txBody>
          <a:bodyPr vert="horz" lIns="91440" tIns="45720" rIns="91440" bIns="45720" rtlCol="0" anchor="t">
            <a:normAutofit fontScale="70000" lnSpcReduction="20000"/>
          </a:bodyPr>
          <a:lstStyle/>
          <a:p>
            <a:pPr marL="0" indent="0" fontAlgn="base">
              <a:buNone/>
            </a:pPr>
            <a:r>
              <a:rPr lang="en-GB" b="1" dirty="0"/>
              <a:t>Part 2:</a:t>
            </a:r>
            <a:r>
              <a:rPr lang="en-GB" dirty="0"/>
              <a:t> </a:t>
            </a:r>
          </a:p>
          <a:p>
            <a:pPr marL="0" indent="0" fontAlgn="base">
              <a:buNone/>
            </a:pPr>
            <a:endParaRPr lang="en-GB" dirty="0"/>
          </a:p>
          <a:p>
            <a:pPr marL="0" indent="0" fontAlgn="base">
              <a:buNone/>
            </a:pPr>
            <a:r>
              <a:rPr lang="en-GB" dirty="0"/>
              <a:t>The government has a series of priorities linking to the health and well-being of the population. Analyse the different forms of exercise that have been proven to support positive mental and physical well-being. Link the sports back to government priorities and evidence how they could impact the health and well-being of the nation. </a:t>
            </a:r>
          </a:p>
          <a:p>
            <a:pPr marL="0" indent="0" fontAlgn="base">
              <a:buNone/>
            </a:pPr>
            <a:r>
              <a:rPr lang="en-GB" b="1" dirty="0"/>
              <a:t>(Approximately 800 words)</a:t>
            </a:r>
            <a:r>
              <a:rPr lang="en-GB" dirty="0"/>
              <a:t> </a:t>
            </a:r>
          </a:p>
          <a:p>
            <a:pPr marL="0" indent="0" fontAlgn="base">
              <a:buNone/>
            </a:pPr>
            <a:r>
              <a:rPr lang="en-GB" b="1" dirty="0"/>
              <a:t>Weighting = 40%</a:t>
            </a:r>
            <a:r>
              <a:rPr lang="en-GB" dirty="0"/>
              <a:t> </a:t>
            </a:r>
          </a:p>
        </p:txBody>
      </p:sp>
    </p:spTree>
    <p:extLst>
      <p:ext uri="{BB962C8B-B14F-4D97-AF65-F5344CB8AC3E}">
        <p14:creationId xmlns:p14="http://schemas.microsoft.com/office/powerpoint/2010/main" val="483874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1627</Words>
  <Application>Microsoft Office PowerPoint</Application>
  <PresentationFormat>Widescreen</PresentationFormat>
  <Paragraphs>149</Paragraphs>
  <Slides>29</Slides>
  <Notes>9</Notes>
  <HiddenSlides>0</HiddenSlides>
  <MMClips>2</MMClips>
  <ScaleCrop>false</ScaleCrop>
  <HeadingPairs>
    <vt:vector size="4" baseType="variant">
      <vt:variant>
        <vt:lpstr>Theme</vt:lpstr>
      </vt:variant>
      <vt:variant>
        <vt:i4>3</vt:i4>
      </vt:variant>
      <vt:variant>
        <vt:lpstr>Slide Titles</vt:lpstr>
      </vt:variant>
      <vt:variant>
        <vt:i4>29</vt:i4>
      </vt:variant>
    </vt:vector>
  </HeadingPairs>
  <TitlesOfParts>
    <vt:vector size="32" baseType="lpstr">
      <vt:lpstr>Office Theme</vt:lpstr>
      <vt:lpstr>office theme</vt:lpstr>
      <vt:lpstr>Office Theme</vt:lpstr>
      <vt:lpstr>Social inclusion and community cohesion in sport</vt:lpstr>
      <vt:lpstr>What is social inclusion and community cohesion in sport?</vt:lpstr>
      <vt:lpstr>Case Study 1</vt:lpstr>
      <vt:lpstr>Sport and society</vt:lpstr>
      <vt:lpstr>Sport’s role in society</vt:lpstr>
      <vt:lpstr>The 7 Pillars of Social Inclusion</vt:lpstr>
      <vt:lpstr>Task</vt:lpstr>
      <vt:lpstr>Measuring the impact</vt:lpstr>
      <vt:lpstr>PowerPoint Presentation</vt:lpstr>
      <vt:lpstr>PowerPoint Presentation</vt:lpstr>
      <vt:lpstr>What value does sport give to society-   Task Use Canva to create an infographic to summarise the key findings of the reports</vt:lpstr>
      <vt:lpstr>The Benefits of Green Exercise</vt:lpstr>
      <vt:lpstr>Physical activity has lots of benefits for our mental and physical wellbeing. It can help with things like:</vt:lpstr>
      <vt:lpstr>Mental health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Blue exercise </vt:lpstr>
      <vt:lpstr>PowerPoint Presentation</vt:lpstr>
      <vt:lpstr>Task -</vt:lpstr>
      <vt:lpstr>A1 Assignment- 50% of your grade</vt:lpstr>
      <vt:lpstr>A1 Assignment- 50% of your grade</vt:lpstr>
      <vt:lpstr>A1 Assignment- 50% of your grade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inclusion and community cohesion in sport</dc:title>
  <dc:creator>Evan Daley (1903810)</dc:creator>
  <cp:lastModifiedBy>Mark Napieralla</cp:lastModifiedBy>
  <cp:revision>62</cp:revision>
  <dcterms:created xsi:type="dcterms:W3CDTF">2022-11-11T10:01:38Z</dcterms:created>
  <dcterms:modified xsi:type="dcterms:W3CDTF">2025-10-30T17:00:07Z</dcterms:modified>
</cp:coreProperties>
</file>