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48992A-240E-4E75-A354-5ED305752EF5}" v="1" dt="2026-03-16T20:51:23.4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6334D-6474-AA9D-DDC6-FD6286E501A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0842A07-8977-C229-38E9-82487A6AC0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F863D00-C83B-EC82-BB4D-3553F150E9CB}"/>
              </a:ext>
            </a:extLst>
          </p:cNvPr>
          <p:cNvSpPr>
            <a:spLocks noGrp="1"/>
          </p:cNvSpPr>
          <p:nvPr>
            <p:ph type="dt" sz="half" idx="10"/>
          </p:nvPr>
        </p:nvSpPr>
        <p:spPr/>
        <p:txBody>
          <a:bodyPr/>
          <a:lstStyle/>
          <a:p>
            <a:fld id="{F2BCA8D1-04B2-42AF-B36F-ACF921189591}" type="datetimeFigureOut">
              <a:rPr lang="en-GB" smtClean="0"/>
              <a:t>01/04/2026</a:t>
            </a:fld>
            <a:endParaRPr lang="en-GB"/>
          </a:p>
        </p:txBody>
      </p:sp>
      <p:sp>
        <p:nvSpPr>
          <p:cNvPr id="5" name="Footer Placeholder 4">
            <a:extLst>
              <a:ext uri="{FF2B5EF4-FFF2-40B4-BE49-F238E27FC236}">
                <a16:creationId xmlns:a16="http://schemas.microsoft.com/office/drawing/2014/main" id="{A0FD63FD-6400-451A-A40C-38643BD6A2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5CA08E-E2B4-0517-1AE4-C1E59471A10B}"/>
              </a:ext>
            </a:extLst>
          </p:cNvPr>
          <p:cNvSpPr>
            <a:spLocks noGrp="1"/>
          </p:cNvSpPr>
          <p:nvPr>
            <p:ph type="sldNum" sz="quarter" idx="12"/>
          </p:nvPr>
        </p:nvSpPr>
        <p:spPr/>
        <p:txBody>
          <a:bodyPr/>
          <a:lstStyle/>
          <a:p>
            <a:fld id="{119C75A2-81B1-4116-9DB9-1B81EC73F6D6}" type="slidenum">
              <a:rPr lang="en-GB" smtClean="0"/>
              <a:t>‹#›</a:t>
            </a:fld>
            <a:endParaRPr lang="en-GB"/>
          </a:p>
        </p:txBody>
      </p:sp>
    </p:spTree>
    <p:extLst>
      <p:ext uri="{BB962C8B-B14F-4D97-AF65-F5344CB8AC3E}">
        <p14:creationId xmlns:p14="http://schemas.microsoft.com/office/powerpoint/2010/main" val="3610419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54D2A-5FC8-709C-839A-B41940F733A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9D5F8FC-3F85-4DFC-DF29-CB908F65121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C9A32AF-4A44-D886-F63D-41C9F1CBDFB5}"/>
              </a:ext>
            </a:extLst>
          </p:cNvPr>
          <p:cNvSpPr>
            <a:spLocks noGrp="1"/>
          </p:cNvSpPr>
          <p:nvPr>
            <p:ph type="dt" sz="half" idx="10"/>
          </p:nvPr>
        </p:nvSpPr>
        <p:spPr/>
        <p:txBody>
          <a:bodyPr/>
          <a:lstStyle/>
          <a:p>
            <a:fld id="{F2BCA8D1-04B2-42AF-B36F-ACF921189591}" type="datetimeFigureOut">
              <a:rPr lang="en-GB" smtClean="0"/>
              <a:t>01/04/2026</a:t>
            </a:fld>
            <a:endParaRPr lang="en-GB"/>
          </a:p>
        </p:txBody>
      </p:sp>
      <p:sp>
        <p:nvSpPr>
          <p:cNvPr id="5" name="Footer Placeholder 4">
            <a:extLst>
              <a:ext uri="{FF2B5EF4-FFF2-40B4-BE49-F238E27FC236}">
                <a16:creationId xmlns:a16="http://schemas.microsoft.com/office/drawing/2014/main" id="{99F3CC44-112D-1D21-ED87-F3F1D910C0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A45375-2780-5011-D249-8C18C46B2F96}"/>
              </a:ext>
            </a:extLst>
          </p:cNvPr>
          <p:cNvSpPr>
            <a:spLocks noGrp="1"/>
          </p:cNvSpPr>
          <p:nvPr>
            <p:ph type="sldNum" sz="quarter" idx="12"/>
          </p:nvPr>
        </p:nvSpPr>
        <p:spPr/>
        <p:txBody>
          <a:bodyPr/>
          <a:lstStyle/>
          <a:p>
            <a:fld id="{119C75A2-81B1-4116-9DB9-1B81EC73F6D6}" type="slidenum">
              <a:rPr lang="en-GB" smtClean="0"/>
              <a:t>‹#›</a:t>
            </a:fld>
            <a:endParaRPr lang="en-GB"/>
          </a:p>
        </p:txBody>
      </p:sp>
    </p:spTree>
    <p:extLst>
      <p:ext uri="{BB962C8B-B14F-4D97-AF65-F5344CB8AC3E}">
        <p14:creationId xmlns:p14="http://schemas.microsoft.com/office/powerpoint/2010/main" val="3550295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686BD-DEB6-D786-0C9D-B5BC2C77F4C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6735AAC-C9F4-D62E-029E-5121E196C54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794A76-D160-4DF4-92CD-9A4567B04500}"/>
              </a:ext>
            </a:extLst>
          </p:cNvPr>
          <p:cNvSpPr>
            <a:spLocks noGrp="1"/>
          </p:cNvSpPr>
          <p:nvPr>
            <p:ph type="dt" sz="half" idx="10"/>
          </p:nvPr>
        </p:nvSpPr>
        <p:spPr/>
        <p:txBody>
          <a:bodyPr/>
          <a:lstStyle/>
          <a:p>
            <a:fld id="{F2BCA8D1-04B2-42AF-B36F-ACF921189591}" type="datetimeFigureOut">
              <a:rPr lang="en-GB" smtClean="0"/>
              <a:t>01/04/2026</a:t>
            </a:fld>
            <a:endParaRPr lang="en-GB"/>
          </a:p>
        </p:txBody>
      </p:sp>
      <p:sp>
        <p:nvSpPr>
          <p:cNvPr id="5" name="Footer Placeholder 4">
            <a:extLst>
              <a:ext uri="{FF2B5EF4-FFF2-40B4-BE49-F238E27FC236}">
                <a16:creationId xmlns:a16="http://schemas.microsoft.com/office/drawing/2014/main" id="{F6830C1C-298D-96CF-371D-7897EB1D0F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42EA6-3CCD-EEE3-B6A2-C9D81548BE20}"/>
              </a:ext>
            </a:extLst>
          </p:cNvPr>
          <p:cNvSpPr>
            <a:spLocks noGrp="1"/>
          </p:cNvSpPr>
          <p:nvPr>
            <p:ph type="sldNum" sz="quarter" idx="12"/>
          </p:nvPr>
        </p:nvSpPr>
        <p:spPr/>
        <p:txBody>
          <a:bodyPr/>
          <a:lstStyle/>
          <a:p>
            <a:fld id="{119C75A2-81B1-4116-9DB9-1B81EC73F6D6}" type="slidenum">
              <a:rPr lang="en-GB" smtClean="0"/>
              <a:t>‹#›</a:t>
            </a:fld>
            <a:endParaRPr lang="en-GB"/>
          </a:p>
        </p:txBody>
      </p:sp>
    </p:spTree>
    <p:extLst>
      <p:ext uri="{BB962C8B-B14F-4D97-AF65-F5344CB8AC3E}">
        <p14:creationId xmlns:p14="http://schemas.microsoft.com/office/powerpoint/2010/main" val="33103461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05735-3C91-0F50-1FFC-D7E2C373833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7CE5E7B-14AC-E78F-6698-4B29AE7F1CF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5F44279-700E-5F96-71A8-EF10389A9F8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C935F98-C3A4-5568-694A-7EE29711AB39}"/>
              </a:ext>
            </a:extLst>
          </p:cNvPr>
          <p:cNvSpPr>
            <a:spLocks noGrp="1"/>
          </p:cNvSpPr>
          <p:nvPr>
            <p:ph type="dt" sz="half" idx="10"/>
          </p:nvPr>
        </p:nvSpPr>
        <p:spPr/>
        <p:txBody>
          <a:bodyPr/>
          <a:lstStyle/>
          <a:p>
            <a:fld id="{F2BCA8D1-04B2-42AF-B36F-ACF921189591}" type="datetimeFigureOut">
              <a:rPr lang="en-GB" smtClean="0"/>
              <a:t>01/04/2026</a:t>
            </a:fld>
            <a:endParaRPr lang="en-GB"/>
          </a:p>
        </p:txBody>
      </p:sp>
      <p:sp>
        <p:nvSpPr>
          <p:cNvPr id="6" name="Footer Placeholder 5">
            <a:extLst>
              <a:ext uri="{FF2B5EF4-FFF2-40B4-BE49-F238E27FC236}">
                <a16:creationId xmlns:a16="http://schemas.microsoft.com/office/drawing/2014/main" id="{BF80F243-A398-5A33-F7D1-92125558F4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4354BE-DA57-10A4-99A2-C29B8E03EA5C}"/>
              </a:ext>
            </a:extLst>
          </p:cNvPr>
          <p:cNvSpPr>
            <a:spLocks noGrp="1"/>
          </p:cNvSpPr>
          <p:nvPr>
            <p:ph type="sldNum" sz="quarter" idx="12"/>
          </p:nvPr>
        </p:nvSpPr>
        <p:spPr/>
        <p:txBody>
          <a:bodyPr/>
          <a:lstStyle/>
          <a:p>
            <a:fld id="{119C75A2-81B1-4116-9DB9-1B81EC73F6D6}" type="slidenum">
              <a:rPr lang="en-GB" smtClean="0"/>
              <a:t>‹#›</a:t>
            </a:fld>
            <a:endParaRPr lang="en-GB"/>
          </a:p>
        </p:txBody>
      </p:sp>
    </p:spTree>
    <p:extLst>
      <p:ext uri="{BB962C8B-B14F-4D97-AF65-F5344CB8AC3E}">
        <p14:creationId xmlns:p14="http://schemas.microsoft.com/office/powerpoint/2010/main" val="1226096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C5249-002F-406B-1B40-2E2F079A04A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4475086-1E33-04B7-E510-4171556553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919C713-A36C-1C8E-D3A8-BE50394FFC3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48EA61F-5F4C-DEA8-A6A9-4793170250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3169755-BCB7-AD87-EBDA-5C7B3D5129F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6F01EEF-91FC-BFD9-97BE-6E8AED51CE3D}"/>
              </a:ext>
            </a:extLst>
          </p:cNvPr>
          <p:cNvSpPr>
            <a:spLocks noGrp="1"/>
          </p:cNvSpPr>
          <p:nvPr>
            <p:ph type="dt" sz="half" idx="10"/>
          </p:nvPr>
        </p:nvSpPr>
        <p:spPr/>
        <p:txBody>
          <a:bodyPr/>
          <a:lstStyle/>
          <a:p>
            <a:fld id="{F2BCA8D1-04B2-42AF-B36F-ACF921189591}" type="datetimeFigureOut">
              <a:rPr lang="en-GB" smtClean="0"/>
              <a:t>01/04/2026</a:t>
            </a:fld>
            <a:endParaRPr lang="en-GB"/>
          </a:p>
        </p:txBody>
      </p:sp>
      <p:sp>
        <p:nvSpPr>
          <p:cNvPr id="8" name="Footer Placeholder 7">
            <a:extLst>
              <a:ext uri="{FF2B5EF4-FFF2-40B4-BE49-F238E27FC236}">
                <a16:creationId xmlns:a16="http://schemas.microsoft.com/office/drawing/2014/main" id="{7C5522F9-C3BE-879E-BBA7-B38058C443F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5D0BF77-E427-D0DB-A141-13D1B8ADD53F}"/>
              </a:ext>
            </a:extLst>
          </p:cNvPr>
          <p:cNvSpPr>
            <a:spLocks noGrp="1"/>
          </p:cNvSpPr>
          <p:nvPr>
            <p:ph type="sldNum" sz="quarter" idx="12"/>
          </p:nvPr>
        </p:nvSpPr>
        <p:spPr/>
        <p:txBody>
          <a:bodyPr/>
          <a:lstStyle/>
          <a:p>
            <a:fld id="{119C75A2-81B1-4116-9DB9-1B81EC73F6D6}" type="slidenum">
              <a:rPr lang="en-GB" smtClean="0"/>
              <a:t>‹#›</a:t>
            </a:fld>
            <a:endParaRPr lang="en-GB"/>
          </a:p>
        </p:txBody>
      </p:sp>
    </p:spTree>
    <p:extLst>
      <p:ext uri="{BB962C8B-B14F-4D97-AF65-F5344CB8AC3E}">
        <p14:creationId xmlns:p14="http://schemas.microsoft.com/office/powerpoint/2010/main" val="69806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D414A-4D56-1E59-AB27-2C302C37D99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2B1FF42-6DB8-BD28-A68A-28D5C4F9A8DC}"/>
              </a:ext>
            </a:extLst>
          </p:cNvPr>
          <p:cNvSpPr>
            <a:spLocks noGrp="1"/>
          </p:cNvSpPr>
          <p:nvPr>
            <p:ph type="dt" sz="half" idx="10"/>
          </p:nvPr>
        </p:nvSpPr>
        <p:spPr/>
        <p:txBody>
          <a:bodyPr/>
          <a:lstStyle/>
          <a:p>
            <a:fld id="{F2BCA8D1-04B2-42AF-B36F-ACF921189591}" type="datetimeFigureOut">
              <a:rPr lang="en-GB" smtClean="0"/>
              <a:t>01/04/2026</a:t>
            </a:fld>
            <a:endParaRPr lang="en-GB"/>
          </a:p>
        </p:txBody>
      </p:sp>
      <p:sp>
        <p:nvSpPr>
          <p:cNvPr id="4" name="Footer Placeholder 3">
            <a:extLst>
              <a:ext uri="{FF2B5EF4-FFF2-40B4-BE49-F238E27FC236}">
                <a16:creationId xmlns:a16="http://schemas.microsoft.com/office/drawing/2014/main" id="{8BD0FB17-07B7-0466-F5EC-DBF58BCE87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12564B3-AF76-92C8-1FFF-D07ABF85ED8A}"/>
              </a:ext>
            </a:extLst>
          </p:cNvPr>
          <p:cNvSpPr>
            <a:spLocks noGrp="1"/>
          </p:cNvSpPr>
          <p:nvPr>
            <p:ph type="sldNum" sz="quarter" idx="12"/>
          </p:nvPr>
        </p:nvSpPr>
        <p:spPr/>
        <p:txBody>
          <a:bodyPr/>
          <a:lstStyle/>
          <a:p>
            <a:fld id="{119C75A2-81B1-4116-9DB9-1B81EC73F6D6}" type="slidenum">
              <a:rPr lang="en-GB" smtClean="0"/>
              <a:t>‹#›</a:t>
            </a:fld>
            <a:endParaRPr lang="en-GB"/>
          </a:p>
        </p:txBody>
      </p:sp>
    </p:spTree>
    <p:extLst>
      <p:ext uri="{BB962C8B-B14F-4D97-AF65-F5344CB8AC3E}">
        <p14:creationId xmlns:p14="http://schemas.microsoft.com/office/powerpoint/2010/main" val="3142681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EDBF64-5B6B-8FFF-2EF1-E6C3186353A7}"/>
              </a:ext>
            </a:extLst>
          </p:cNvPr>
          <p:cNvSpPr>
            <a:spLocks noGrp="1"/>
          </p:cNvSpPr>
          <p:nvPr>
            <p:ph type="dt" sz="half" idx="10"/>
          </p:nvPr>
        </p:nvSpPr>
        <p:spPr/>
        <p:txBody>
          <a:bodyPr/>
          <a:lstStyle/>
          <a:p>
            <a:fld id="{F2BCA8D1-04B2-42AF-B36F-ACF921189591}" type="datetimeFigureOut">
              <a:rPr lang="en-GB" smtClean="0"/>
              <a:t>01/04/2026</a:t>
            </a:fld>
            <a:endParaRPr lang="en-GB"/>
          </a:p>
        </p:txBody>
      </p:sp>
      <p:sp>
        <p:nvSpPr>
          <p:cNvPr id="3" name="Footer Placeholder 2">
            <a:extLst>
              <a:ext uri="{FF2B5EF4-FFF2-40B4-BE49-F238E27FC236}">
                <a16:creationId xmlns:a16="http://schemas.microsoft.com/office/drawing/2014/main" id="{AF77DADA-0188-DB4D-0D34-3FAB64EA8AB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897CC6D-D3B4-85A5-20BD-B65DE615FB7B}"/>
              </a:ext>
            </a:extLst>
          </p:cNvPr>
          <p:cNvSpPr>
            <a:spLocks noGrp="1"/>
          </p:cNvSpPr>
          <p:nvPr>
            <p:ph type="sldNum" sz="quarter" idx="12"/>
          </p:nvPr>
        </p:nvSpPr>
        <p:spPr/>
        <p:txBody>
          <a:bodyPr/>
          <a:lstStyle/>
          <a:p>
            <a:fld id="{119C75A2-81B1-4116-9DB9-1B81EC73F6D6}" type="slidenum">
              <a:rPr lang="en-GB" smtClean="0"/>
              <a:t>‹#›</a:t>
            </a:fld>
            <a:endParaRPr lang="en-GB"/>
          </a:p>
        </p:txBody>
      </p:sp>
    </p:spTree>
    <p:extLst>
      <p:ext uri="{BB962C8B-B14F-4D97-AF65-F5344CB8AC3E}">
        <p14:creationId xmlns:p14="http://schemas.microsoft.com/office/powerpoint/2010/main" val="18425942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C5565-768B-422C-826D-1B2691B5ACD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13F3564-72D9-3B2F-A1FE-136B22EE5E8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24594F8-556F-3B66-8D3E-FDED184B28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6EB7F92-90BD-B6DE-AEF7-97FD47CC1D5B}"/>
              </a:ext>
            </a:extLst>
          </p:cNvPr>
          <p:cNvSpPr>
            <a:spLocks noGrp="1"/>
          </p:cNvSpPr>
          <p:nvPr>
            <p:ph type="dt" sz="half" idx="10"/>
          </p:nvPr>
        </p:nvSpPr>
        <p:spPr/>
        <p:txBody>
          <a:bodyPr/>
          <a:lstStyle/>
          <a:p>
            <a:fld id="{F2BCA8D1-04B2-42AF-B36F-ACF921189591}" type="datetimeFigureOut">
              <a:rPr lang="en-GB" smtClean="0"/>
              <a:t>01/04/2026</a:t>
            </a:fld>
            <a:endParaRPr lang="en-GB"/>
          </a:p>
        </p:txBody>
      </p:sp>
      <p:sp>
        <p:nvSpPr>
          <p:cNvPr id="6" name="Footer Placeholder 5">
            <a:extLst>
              <a:ext uri="{FF2B5EF4-FFF2-40B4-BE49-F238E27FC236}">
                <a16:creationId xmlns:a16="http://schemas.microsoft.com/office/drawing/2014/main" id="{2D5D704E-E443-B86B-894A-FDBEDA9513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DCC454-3513-9AE1-9752-541A5B01EAB0}"/>
              </a:ext>
            </a:extLst>
          </p:cNvPr>
          <p:cNvSpPr>
            <a:spLocks noGrp="1"/>
          </p:cNvSpPr>
          <p:nvPr>
            <p:ph type="sldNum" sz="quarter" idx="12"/>
          </p:nvPr>
        </p:nvSpPr>
        <p:spPr/>
        <p:txBody>
          <a:bodyPr/>
          <a:lstStyle/>
          <a:p>
            <a:fld id="{119C75A2-81B1-4116-9DB9-1B81EC73F6D6}" type="slidenum">
              <a:rPr lang="en-GB" smtClean="0"/>
              <a:t>‹#›</a:t>
            </a:fld>
            <a:endParaRPr lang="en-GB"/>
          </a:p>
        </p:txBody>
      </p:sp>
    </p:spTree>
    <p:extLst>
      <p:ext uri="{BB962C8B-B14F-4D97-AF65-F5344CB8AC3E}">
        <p14:creationId xmlns:p14="http://schemas.microsoft.com/office/powerpoint/2010/main" val="716798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11DCF-117F-B65E-B331-4FBA426C757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E837CF4-5EF4-E809-0914-B3233140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89ED35F-E82B-C17C-311B-FA5752387B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EA4BCA7-BA76-5ACC-D005-CAEF4316DA17}"/>
              </a:ext>
            </a:extLst>
          </p:cNvPr>
          <p:cNvSpPr>
            <a:spLocks noGrp="1"/>
          </p:cNvSpPr>
          <p:nvPr>
            <p:ph type="dt" sz="half" idx="10"/>
          </p:nvPr>
        </p:nvSpPr>
        <p:spPr/>
        <p:txBody>
          <a:bodyPr/>
          <a:lstStyle/>
          <a:p>
            <a:fld id="{F2BCA8D1-04B2-42AF-B36F-ACF921189591}" type="datetimeFigureOut">
              <a:rPr lang="en-GB" smtClean="0"/>
              <a:t>01/04/2026</a:t>
            </a:fld>
            <a:endParaRPr lang="en-GB"/>
          </a:p>
        </p:txBody>
      </p:sp>
      <p:sp>
        <p:nvSpPr>
          <p:cNvPr id="6" name="Footer Placeholder 5">
            <a:extLst>
              <a:ext uri="{FF2B5EF4-FFF2-40B4-BE49-F238E27FC236}">
                <a16:creationId xmlns:a16="http://schemas.microsoft.com/office/drawing/2014/main" id="{2BDF5737-A17D-BD49-F264-28BD33393C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14A9F6-9ACA-5886-610E-FD84CE0188D3}"/>
              </a:ext>
            </a:extLst>
          </p:cNvPr>
          <p:cNvSpPr>
            <a:spLocks noGrp="1"/>
          </p:cNvSpPr>
          <p:nvPr>
            <p:ph type="sldNum" sz="quarter" idx="12"/>
          </p:nvPr>
        </p:nvSpPr>
        <p:spPr/>
        <p:txBody>
          <a:bodyPr/>
          <a:lstStyle/>
          <a:p>
            <a:fld id="{119C75A2-81B1-4116-9DB9-1B81EC73F6D6}" type="slidenum">
              <a:rPr lang="en-GB" smtClean="0"/>
              <a:t>‹#›</a:t>
            </a:fld>
            <a:endParaRPr lang="en-GB"/>
          </a:p>
        </p:txBody>
      </p:sp>
    </p:spTree>
    <p:extLst>
      <p:ext uri="{BB962C8B-B14F-4D97-AF65-F5344CB8AC3E}">
        <p14:creationId xmlns:p14="http://schemas.microsoft.com/office/powerpoint/2010/main" val="3566387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E2337-353D-FF96-B08B-8C0FB0C030E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4748827-1F1C-1EA1-35F5-84DE221EE0A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1E3F66F-95BB-B657-45A0-ADFD3BEFD4F3}"/>
              </a:ext>
            </a:extLst>
          </p:cNvPr>
          <p:cNvSpPr>
            <a:spLocks noGrp="1"/>
          </p:cNvSpPr>
          <p:nvPr>
            <p:ph type="dt" sz="half" idx="10"/>
          </p:nvPr>
        </p:nvSpPr>
        <p:spPr/>
        <p:txBody>
          <a:bodyPr/>
          <a:lstStyle/>
          <a:p>
            <a:fld id="{F2BCA8D1-04B2-42AF-B36F-ACF921189591}" type="datetimeFigureOut">
              <a:rPr lang="en-GB" smtClean="0"/>
              <a:t>01/04/2026</a:t>
            </a:fld>
            <a:endParaRPr lang="en-GB"/>
          </a:p>
        </p:txBody>
      </p:sp>
      <p:sp>
        <p:nvSpPr>
          <p:cNvPr id="5" name="Footer Placeholder 4">
            <a:extLst>
              <a:ext uri="{FF2B5EF4-FFF2-40B4-BE49-F238E27FC236}">
                <a16:creationId xmlns:a16="http://schemas.microsoft.com/office/drawing/2014/main" id="{DF6044AC-3D9A-0D53-2A2A-E1DF0C9F9A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2734A4-43F2-111E-587D-AE65E9ACE246}"/>
              </a:ext>
            </a:extLst>
          </p:cNvPr>
          <p:cNvSpPr>
            <a:spLocks noGrp="1"/>
          </p:cNvSpPr>
          <p:nvPr>
            <p:ph type="sldNum" sz="quarter" idx="12"/>
          </p:nvPr>
        </p:nvSpPr>
        <p:spPr/>
        <p:txBody>
          <a:bodyPr/>
          <a:lstStyle/>
          <a:p>
            <a:fld id="{119C75A2-81B1-4116-9DB9-1B81EC73F6D6}" type="slidenum">
              <a:rPr lang="en-GB" smtClean="0"/>
              <a:t>‹#›</a:t>
            </a:fld>
            <a:endParaRPr lang="en-GB"/>
          </a:p>
        </p:txBody>
      </p:sp>
    </p:spTree>
    <p:extLst>
      <p:ext uri="{BB962C8B-B14F-4D97-AF65-F5344CB8AC3E}">
        <p14:creationId xmlns:p14="http://schemas.microsoft.com/office/powerpoint/2010/main" val="43876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E2F03D-D96E-3E04-95CE-1A05085265F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0BD2D00-F25B-E470-0F55-B411C93D8CF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029668F-2C71-9D2A-64F8-4B7BC053B0AD}"/>
              </a:ext>
            </a:extLst>
          </p:cNvPr>
          <p:cNvSpPr>
            <a:spLocks noGrp="1"/>
          </p:cNvSpPr>
          <p:nvPr>
            <p:ph type="dt" sz="half" idx="10"/>
          </p:nvPr>
        </p:nvSpPr>
        <p:spPr/>
        <p:txBody>
          <a:bodyPr/>
          <a:lstStyle/>
          <a:p>
            <a:fld id="{F2BCA8D1-04B2-42AF-B36F-ACF921189591}" type="datetimeFigureOut">
              <a:rPr lang="en-GB" smtClean="0"/>
              <a:t>01/04/2026</a:t>
            </a:fld>
            <a:endParaRPr lang="en-GB"/>
          </a:p>
        </p:txBody>
      </p:sp>
      <p:sp>
        <p:nvSpPr>
          <p:cNvPr id="5" name="Footer Placeholder 4">
            <a:extLst>
              <a:ext uri="{FF2B5EF4-FFF2-40B4-BE49-F238E27FC236}">
                <a16:creationId xmlns:a16="http://schemas.microsoft.com/office/drawing/2014/main" id="{C4E5A2D0-D18C-9A4A-3E9C-24E598BA0C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F9E3F5-1F81-C16B-CAD1-0F7DD80FFB91}"/>
              </a:ext>
            </a:extLst>
          </p:cNvPr>
          <p:cNvSpPr>
            <a:spLocks noGrp="1"/>
          </p:cNvSpPr>
          <p:nvPr>
            <p:ph type="sldNum" sz="quarter" idx="12"/>
          </p:nvPr>
        </p:nvSpPr>
        <p:spPr/>
        <p:txBody>
          <a:bodyPr/>
          <a:lstStyle/>
          <a:p>
            <a:fld id="{119C75A2-81B1-4116-9DB9-1B81EC73F6D6}" type="slidenum">
              <a:rPr lang="en-GB" smtClean="0"/>
              <a:t>‹#›</a:t>
            </a:fld>
            <a:endParaRPr lang="en-GB"/>
          </a:p>
        </p:txBody>
      </p:sp>
    </p:spTree>
    <p:extLst>
      <p:ext uri="{BB962C8B-B14F-4D97-AF65-F5344CB8AC3E}">
        <p14:creationId xmlns:p14="http://schemas.microsoft.com/office/powerpoint/2010/main" val="298995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C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5AF6A7-09EC-C938-131F-CD9EA2ABC0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099C7EA-9411-4D0D-4E96-59935CBD645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973D051-215A-4D2B-CF76-BBBA136693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2BCA8D1-04B2-42AF-B36F-ACF921189591}" type="datetimeFigureOut">
              <a:rPr lang="en-GB" smtClean="0"/>
              <a:t>01/04/2026</a:t>
            </a:fld>
            <a:endParaRPr lang="en-GB"/>
          </a:p>
        </p:txBody>
      </p:sp>
      <p:sp>
        <p:nvSpPr>
          <p:cNvPr id="5" name="Footer Placeholder 4">
            <a:extLst>
              <a:ext uri="{FF2B5EF4-FFF2-40B4-BE49-F238E27FC236}">
                <a16:creationId xmlns:a16="http://schemas.microsoft.com/office/drawing/2014/main" id="{264F2335-984D-23A8-67BD-9F0304C67F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3B8106B-4E40-8512-20EC-CF803C4842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19C75A2-81B1-4116-9DB9-1B81EC73F6D6}" type="slidenum">
              <a:rPr lang="en-GB" smtClean="0"/>
              <a:t>‹#›</a:t>
            </a:fld>
            <a:endParaRPr lang="en-GB"/>
          </a:p>
        </p:txBody>
      </p:sp>
    </p:spTree>
    <p:extLst>
      <p:ext uri="{BB962C8B-B14F-4D97-AF65-F5344CB8AC3E}">
        <p14:creationId xmlns:p14="http://schemas.microsoft.com/office/powerpoint/2010/main" val="33506630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E394B-DA45-0F05-02FF-D6212FB0E9EA}"/>
              </a:ext>
            </a:extLst>
          </p:cNvPr>
          <p:cNvSpPr>
            <a:spLocks noGrp="1"/>
          </p:cNvSpPr>
          <p:nvPr>
            <p:ph type="ctrTitle"/>
          </p:nvPr>
        </p:nvSpPr>
        <p:spPr/>
        <p:txBody>
          <a:bodyPr/>
          <a:lstStyle/>
          <a:p>
            <a:r>
              <a:rPr lang="en-GB" dirty="0"/>
              <a:t>Measles</a:t>
            </a:r>
          </a:p>
        </p:txBody>
      </p:sp>
      <p:sp>
        <p:nvSpPr>
          <p:cNvPr id="3" name="Subtitle 2">
            <a:extLst>
              <a:ext uri="{FF2B5EF4-FFF2-40B4-BE49-F238E27FC236}">
                <a16:creationId xmlns:a16="http://schemas.microsoft.com/office/drawing/2014/main" id="{732CE56B-ABC9-8A5F-6CD1-0EC799F11080}"/>
              </a:ext>
            </a:extLst>
          </p:cNvPr>
          <p:cNvSpPr>
            <a:spLocks noGrp="1"/>
          </p:cNvSpPr>
          <p:nvPr>
            <p:ph type="subTitle" idx="1"/>
          </p:nvPr>
        </p:nvSpPr>
        <p:spPr/>
        <p:txBody>
          <a:bodyPr/>
          <a:lstStyle/>
          <a:p>
            <a:r>
              <a:rPr lang="en-GB" dirty="0"/>
              <a:t>Jodie Anderson- 2500798</a:t>
            </a:r>
          </a:p>
          <a:p>
            <a:r>
              <a:rPr lang="en-GB" dirty="0"/>
              <a:t>BMHP4023</a:t>
            </a:r>
          </a:p>
        </p:txBody>
      </p:sp>
    </p:spTree>
    <p:extLst>
      <p:ext uri="{BB962C8B-B14F-4D97-AF65-F5344CB8AC3E}">
        <p14:creationId xmlns:p14="http://schemas.microsoft.com/office/powerpoint/2010/main" val="36036887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C6C52-2529-4F4B-C93F-65399AF43230}"/>
              </a:ext>
            </a:extLst>
          </p:cNvPr>
          <p:cNvSpPr>
            <a:spLocks noGrp="1"/>
          </p:cNvSpPr>
          <p:nvPr>
            <p:ph type="title"/>
          </p:nvPr>
        </p:nvSpPr>
        <p:spPr/>
        <p:txBody>
          <a:bodyPr/>
          <a:lstStyle/>
          <a:p>
            <a:r>
              <a:rPr lang="en-GB" dirty="0"/>
              <a:t>What measles is and how it spreads.</a:t>
            </a:r>
          </a:p>
        </p:txBody>
      </p:sp>
      <p:sp>
        <p:nvSpPr>
          <p:cNvPr id="3" name="Content Placeholder 2">
            <a:extLst>
              <a:ext uri="{FF2B5EF4-FFF2-40B4-BE49-F238E27FC236}">
                <a16:creationId xmlns:a16="http://schemas.microsoft.com/office/drawing/2014/main" id="{6C8789C5-1DEE-A81F-AF00-F425713A6274}"/>
              </a:ext>
            </a:extLst>
          </p:cNvPr>
          <p:cNvSpPr>
            <a:spLocks noGrp="1"/>
          </p:cNvSpPr>
          <p:nvPr>
            <p:ph idx="1"/>
          </p:nvPr>
        </p:nvSpPr>
        <p:spPr/>
        <p:txBody>
          <a:bodyPr>
            <a:normAutofit/>
          </a:bodyPr>
          <a:lstStyle/>
          <a:p>
            <a:pPr marL="0" indent="0">
              <a:buNone/>
            </a:pPr>
            <a:r>
              <a:rPr lang="en-GB" dirty="0"/>
              <a:t>Measles is a communicable disease that is spread when an  infected individual breathes, coughs or sneezes around someone (World Health Organisation, 2025).</a:t>
            </a:r>
          </a:p>
          <a:p>
            <a:pPr marL="0" indent="0">
              <a:buNone/>
            </a:pPr>
            <a:r>
              <a:rPr lang="en-GB" dirty="0"/>
              <a:t>Measles is most common in children and pregnant women.</a:t>
            </a:r>
          </a:p>
          <a:p>
            <a:pPr marL="0" indent="0">
              <a:buNone/>
            </a:pPr>
            <a:endParaRPr lang="en-GB" sz="2400" dirty="0"/>
          </a:p>
          <a:p>
            <a:pPr marL="0" indent="0">
              <a:buNone/>
            </a:pPr>
            <a:endParaRPr lang="en-GB" sz="2400" dirty="0"/>
          </a:p>
        </p:txBody>
      </p:sp>
      <p:sp>
        <p:nvSpPr>
          <p:cNvPr id="4" name="TextBox 3">
            <a:extLst>
              <a:ext uri="{FF2B5EF4-FFF2-40B4-BE49-F238E27FC236}">
                <a16:creationId xmlns:a16="http://schemas.microsoft.com/office/drawing/2014/main" id="{31CB37C1-3381-2CE0-3F58-006BFC13F1A6}"/>
              </a:ext>
            </a:extLst>
          </p:cNvPr>
          <p:cNvSpPr txBox="1"/>
          <p:nvPr/>
        </p:nvSpPr>
        <p:spPr>
          <a:xfrm>
            <a:off x="294969" y="3323304"/>
            <a:ext cx="3421626" cy="3816429"/>
          </a:xfrm>
          <a:prstGeom prst="rect">
            <a:avLst/>
          </a:prstGeom>
          <a:noFill/>
        </p:spPr>
        <p:txBody>
          <a:bodyPr wrap="square" rtlCol="0">
            <a:spAutoFit/>
          </a:bodyPr>
          <a:lstStyle/>
          <a:p>
            <a:r>
              <a:rPr lang="en-GB" sz="2800" b="1" dirty="0"/>
              <a:t>Symptoms:</a:t>
            </a:r>
          </a:p>
          <a:p>
            <a:pPr marL="285750" indent="-285750">
              <a:buFont typeface="Arial" panose="020B0604020202020204" pitchFamily="34" charset="0"/>
              <a:buChar char="•"/>
            </a:pPr>
            <a:r>
              <a:rPr lang="en-GB" sz="2800" dirty="0"/>
              <a:t>High fever</a:t>
            </a:r>
          </a:p>
          <a:p>
            <a:pPr marL="285750" indent="-285750">
              <a:buFont typeface="Arial" panose="020B0604020202020204" pitchFamily="34" charset="0"/>
              <a:buChar char="•"/>
            </a:pPr>
            <a:r>
              <a:rPr lang="en-GB" sz="2800" dirty="0"/>
              <a:t>Cough</a:t>
            </a:r>
          </a:p>
          <a:p>
            <a:pPr marL="285750" indent="-285750">
              <a:buFont typeface="Arial" panose="020B0604020202020204" pitchFamily="34" charset="0"/>
              <a:buChar char="•"/>
            </a:pPr>
            <a:r>
              <a:rPr lang="en-GB" sz="2800" dirty="0"/>
              <a:t>Rashes</a:t>
            </a:r>
          </a:p>
          <a:p>
            <a:pPr marL="285750" indent="-285750">
              <a:buFont typeface="Arial" panose="020B0604020202020204" pitchFamily="34" charset="0"/>
              <a:buChar char="•"/>
            </a:pPr>
            <a:r>
              <a:rPr lang="en-GB" sz="2800" dirty="0"/>
              <a:t>White dots inside the cheeks</a:t>
            </a:r>
          </a:p>
          <a:p>
            <a:pPr marL="285750" indent="-285750">
              <a:buFont typeface="Arial" panose="020B0604020202020204" pitchFamily="34" charset="0"/>
              <a:buChar char="•"/>
            </a:pPr>
            <a:r>
              <a:rPr lang="en-GB" sz="2800" dirty="0"/>
              <a:t>Red, sore, watery eyes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6616153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A7754-6B9B-A688-FB58-589904E5B340}"/>
              </a:ext>
            </a:extLst>
          </p:cNvPr>
          <p:cNvSpPr>
            <a:spLocks noGrp="1"/>
          </p:cNvSpPr>
          <p:nvPr>
            <p:ph type="title"/>
          </p:nvPr>
        </p:nvSpPr>
        <p:spPr/>
        <p:txBody>
          <a:bodyPr/>
          <a:lstStyle/>
          <a:p>
            <a:r>
              <a:rPr lang="en-GB" dirty="0" err="1"/>
              <a:t>EpidemiologicTriangle</a:t>
            </a:r>
            <a:r>
              <a:rPr lang="en-GB" dirty="0"/>
              <a:t>: Agent</a:t>
            </a:r>
          </a:p>
        </p:txBody>
      </p:sp>
      <p:sp>
        <p:nvSpPr>
          <p:cNvPr id="3" name="Content Placeholder 2">
            <a:extLst>
              <a:ext uri="{FF2B5EF4-FFF2-40B4-BE49-F238E27FC236}">
                <a16:creationId xmlns:a16="http://schemas.microsoft.com/office/drawing/2014/main" id="{9C86C749-E6A5-6738-7E97-F2B64548B745}"/>
              </a:ext>
            </a:extLst>
          </p:cNvPr>
          <p:cNvSpPr>
            <a:spLocks noGrp="1"/>
          </p:cNvSpPr>
          <p:nvPr>
            <p:ph idx="1"/>
          </p:nvPr>
        </p:nvSpPr>
        <p:spPr/>
        <p:txBody>
          <a:bodyPr/>
          <a:lstStyle/>
          <a:p>
            <a:pPr marL="0" indent="0">
              <a:buNone/>
            </a:pPr>
            <a:endParaRPr lang="en-GB" sz="3600" dirty="0"/>
          </a:p>
          <a:p>
            <a:pPr marL="0" indent="0">
              <a:buNone/>
            </a:pPr>
            <a:r>
              <a:rPr lang="en-GB" sz="3600" dirty="0"/>
              <a:t>Measles is a highly contagious infection that is spread through airborne droplets from coughing or sneezing. Measles can also be spread from pregnant mother to baby in the womb (Cleveland Clinic, 2025).</a:t>
            </a:r>
          </a:p>
        </p:txBody>
      </p:sp>
    </p:spTree>
    <p:extLst>
      <p:ext uri="{BB962C8B-B14F-4D97-AF65-F5344CB8AC3E}">
        <p14:creationId xmlns:p14="http://schemas.microsoft.com/office/powerpoint/2010/main" val="2304143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60806-D88D-465C-F554-B770AAF68BD0}"/>
              </a:ext>
            </a:extLst>
          </p:cNvPr>
          <p:cNvSpPr>
            <a:spLocks noGrp="1"/>
          </p:cNvSpPr>
          <p:nvPr>
            <p:ph type="title"/>
          </p:nvPr>
        </p:nvSpPr>
        <p:spPr/>
        <p:txBody>
          <a:bodyPr/>
          <a:lstStyle/>
          <a:p>
            <a:r>
              <a:rPr lang="en-GB" dirty="0"/>
              <a:t>Epidemiologic triangle: Host</a:t>
            </a:r>
          </a:p>
        </p:txBody>
      </p:sp>
      <p:sp>
        <p:nvSpPr>
          <p:cNvPr id="3" name="Content Placeholder 2">
            <a:extLst>
              <a:ext uri="{FF2B5EF4-FFF2-40B4-BE49-F238E27FC236}">
                <a16:creationId xmlns:a16="http://schemas.microsoft.com/office/drawing/2014/main" id="{7D1CD858-A334-8FBC-B86E-90B278F438DE}"/>
              </a:ext>
            </a:extLst>
          </p:cNvPr>
          <p:cNvSpPr>
            <a:spLocks noGrp="1"/>
          </p:cNvSpPr>
          <p:nvPr>
            <p:ph idx="1"/>
          </p:nvPr>
        </p:nvSpPr>
        <p:spPr/>
        <p:txBody>
          <a:bodyPr>
            <a:normAutofit/>
          </a:bodyPr>
          <a:lstStyle/>
          <a:p>
            <a:r>
              <a:rPr lang="en-GB" sz="3200" dirty="0"/>
              <a:t>Measles can affect anyone at any age who is not immune to the virus, however, it is more common in children under 5, adults over 30 and pregnant women. Individuals in close contact with someone that has measles is at a higher risk.</a:t>
            </a:r>
          </a:p>
          <a:p>
            <a:r>
              <a:rPr lang="en-GB" sz="3200" dirty="0"/>
              <a:t>Measles can result in death, 9500 people were estimated to pass away due to measles in 2024 (World Health Organisation, 2025).</a:t>
            </a:r>
          </a:p>
        </p:txBody>
      </p:sp>
    </p:spTree>
    <p:extLst>
      <p:ext uri="{BB962C8B-B14F-4D97-AF65-F5344CB8AC3E}">
        <p14:creationId xmlns:p14="http://schemas.microsoft.com/office/powerpoint/2010/main" val="3360081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5F2BD-9A63-2AB8-223F-1766BAEE2993}"/>
              </a:ext>
            </a:extLst>
          </p:cNvPr>
          <p:cNvSpPr>
            <a:spLocks noGrp="1"/>
          </p:cNvSpPr>
          <p:nvPr>
            <p:ph type="title"/>
          </p:nvPr>
        </p:nvSpPr>
        <p:spPr/>
        <p:txBody>
          <a:bodyPr/>
          <a:lstStyle/>
          <a:p>
            <a:r>
              <a:rPr lang="en-GB" dirty="0"/>
              <a:t>Epidemiologic triangle: Environment</a:t>
            </a:r>
          </a:p>
        </p:txBody>
      </p:sp>
      <p:sp>
        <p:nvSpPr>
          <p:cNvPr id="3" name="Content Placeholder 2">
            <a:extLst>
              <a:ext uri="{FF2B5EF4-FFF2-40B4-BE49-F238E27FC236}">
                <a16:creationId xmlns:a16="http://schemas.microsoft.com/office/drawing/2014/main" id="{A4B85756-5836-B403-28A3-7742A7A3B516}"/>
              </a:ext>
            </a:extLst>
          </p:cNvPr>
          <p:cNvSpPr>
            <a:spLocks noGrp="1"/>
          </p:cNvSpPr>
          <p:nvPr>
            <p:ph idx="1"/>
          </p:nvPr>
        </p:nvSpPr>
        <p:spPr/>
        <p:txBody>
          <a:bodyPr>
            <a:normAutofit/>
          </a:bodyPr>
          <a:lstStyle/>
          <a:p>
            <a:r>
              <a:rPr lang="en-GB" sz="3600" dirty="0"/>
              <a:t>Measles spreads faster and easier in environments where people mix closely together especially crowded places with poor ventilation, an example would be schools, household environments or workplaces (UK Health Security Agency, 2024)</a:t>
            </a:r>
          </a:p>
        </p:txBody>
      </p:sp>
    </p:spTree>
    <p:extLst>
      <p:ext uri="{BB962C8B-B14F-4D97-AF65-F5344CB8AC3E}">
        <p14:creationId xmlns:p14="http://schemas.microsoft.com/office/powerpoint/2010/main" val="2383636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EF0ED-3C85-F631-1C64-CBA5ACFB96D8}"/>
              </a:ext>
            </a:extLst>
          </p:cNvPr>
          <p:cNvSpPr>
            <a:spLocks noGrp="1"/>
          </p:cNvSpPr>
          <p:nvPr>
            <p:ph type="title"/>
          </p:nvPr>
        </p:nvSpPr>
        <p:spPr/>
        <p:txBody>
          <a:bodyPr/>
          <a:lstStyle/>
          <a:p>
            <a:r>
              <a:rPr lang="en-GB" dirty="0"/>
              <a:t>Key data </a:t>
            </a:r>
          </a:p>
        </p:txBody>
      </p:sp>
      <p:sp>
        <p:nvSpPr>
          <p:cNvPr id="3" name="Content Placeholder 2">
            <a:extLst>
              <a:ext uri="{FF2B5EF4-FFF2-40B4-BE49-F238E27FC236}">
                <a16:creationId xmlns:a16="http://schemas.microsoft.com/office/drawing/2014/main" id="{A006997D-23D8-3251-9F23-255435884A8B}"/>
              </a:ext>
            </a:extLst>
          </p:cNvPr>
          <p:cNvSpPr>
            <a:spLocks noGrp="1"/>
          </p:cNvSpPr>
          <p:nvPr>
            <p:ph idx="1"/>
          </p:nvPr>
        </p:nvSpPr>
        <p:spPr/>
        <p:txBody>
          <a:bodyPr/>
          <a:lstStyle/>
          <a:p>
            <a:r>
              <a:rPr lang="en-GB" sz="3600" dirty="0"/>
              <a:t>1</a:t>
            </a:r>
            <a:r>
              <a:rPr lang="en-GB" sz="3600" baseline="30000" dirty="0"/>
              <a:t>st</a:t>
            </a:r>
            <a:r>
              <a:rPr lang="en-GB" sz="3600" dirty="0"/>
              <a:t> January 2026- 16</a:t>
            </a:r>
            <a:r>
              <a:rPr lang="en-GB" sz="3600" baseline="30000" dirty="0"/>
              <a:t>th</a:t>
            </a:r>
            <a:r>
              <a:rPr lang="en-GB" sz="3600" dirty="0"/>
              <a:t> March 2026 – there was 270 laboratory confirmed measles cases in England.</a:t>
            </a:r>
          </a:p>
          <a:p>
            <a:r>
              <a:rPr lang="en-GB" sz="3600" dirty="0"/>
              <a:t>In 2025 there were 959 confirmed cases, in 2024 this was 2,911 which was the highest number since 2012 (UK Health Security Agency (UKHSA), 2026) </a:t>
            </a:r>
          </a:p>
          <a:p>
            <a:endParaRPr lang="en-GB" dirty="0"/>
          </a:p>
        </p:txBody>
      </p:sp>
    </p:spTree>
    <p:extLst>
      <p:ext uri="{BB962C8B-B14F-4D97-AF65-F5344CB8AC3E}">
        <p14:creationId xmlns:p14="http://schemas.microsoft.com/office/powerpoint/2010/main" val="42216788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71DFF-7705-8A91-4B0D-FF90196CBE3C}"/>
              </a:ext>
            </a:extLst>
          </p:cNvPr>
          <p:cNvSpPr>
            <a:spLocks noGrp="1"/>
          </p:cNvSpPr>
          <p:nvPr>
            <p:ph type="title"/>
          </p:nvPr>
        </p:nvSpPr>
        <p:spPr/>
        <p:txBody>
          <a:bodyPr/>
          <a:lstStyle/>
          <a:p>
            <a:r>
              <a:rPr lang="en-GB" dirty="0"/>
              <a:t>Monitoring </a:t>
            </a:r>
          </a:p>
        </p:txBody>
      </p:sp>
      <p:sp>
        <p:nvSpPr>
          <p:cNvPr id="3" name="Content Placeholder 2">
            <a:extLst>
              <a:ext uri="{FF2B5EF4-FFF2-40B4-BE49-F238E27FC236}">
                <a16:creationId xmlns:a16="http://schemas.microsoft.com/office/drawing/2014/main" id="{BEA34CCD-C6EC-EEAE-6722-748347BF5368}"/>
              </a:ext>
            </a:extLst>
          </p:cNvPr>
          <p:cNvSpPr>
            <a:spLocks noGrp="1"/>
          </p:cNvSpPr>
          <p:nvPr>
            <p:ph idx="1"/>
          </p:nvPr>
        </p:nvSpPr>
        <p:spPr>
          <a:xfrm>
            <a:off x="838200" y="1825625"/>
            <a:ext cx="10515600" cy="4074432"/>
          </a:xfrm>
        </p:spPr>
        <p:txBody>
          <a:bodyPr>
            <a:normAutofit/>
          </a:bodyPr>
          <a:lstStyle/>
          <a:p>
            <a:r>
              <a:rPr lang="en-GB" sz="3200" dirty="0"/>
              <a:t>Public health Wales tracks measles by collecting reports from the doctors, the cases are therefore confirmed by laboratory tests, the data is then analysed to spot outbreaks and gain an understanding on how measles is spreading, they also monitor the vaccination rates to see which areas may be higher at risk and need more immunisation efforts (Public Health Wales, 2024). </a:t>
            </a:r>
          </a:p>
        </p:txBody>
      </p:sp>
    </p:spTree>
    <p:extLst>
      <p:ext uri="{BB962C8B-B14F-4D97-AF65-F5344CB8AC3E}">
        <p14:creationId xmlns:p14="http://schemas.microsoft.com/office/powerpoint/2010/main" val="1091198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254BA-F89F-4E13-8B91-A44036C77CAE}"/>
              </a:ext>
            </a:extLst>
          </p:cNvPr>
          <p:cNvSpPr>
            <a:spLocks noGrp="1"/>
          </p:cNvSpPr>
          <p:nvPr>
            <p:ph type="title"/>
          </p:nvPr>
        </p:nvSpPr>
        <p:spPr/>
        <p:txBody>
          <a:bodyPr/>
          <a:lstStyle/>
          <a:p>
            <a:r>
              <a:rPr lang="en-GB" dirty="0"/>
              <a:t>Control: interventions </a:t>
            </a:r>
          </a:p>
        </p:txBody>
      </p:sp>
      <p:sp>
        <p:nvSpPr>
          <p:cNvPr id="3" name="Content Placeholder 2">
            <a:extLst>
              <a:ext uri="{FF2B5EF4-FFF2-40B4-BE49-F238E27FC236}">
                <a16:creationId xmlns:a16="http://schemas.microsoft.com/office/drawing/2014/main" id="{F216B863-EAB9-26CC-BA21-9315DD1071BD}"/>
              </a:ext>
            </a:extLst>
          </p:cNvPr>
          <p:cNvSpPr>
            <a:spLocks noGrp="1"/>
          </p:cNvSpPr>
          <p:nvPr>
            <p:ph idx="1"/>
          </p:nvPr>
        </p:nvSpPr>
        <p:spPr/>
        <p:txBody>
          <a:bodyPr>
            <a:normAutofit/>
          </a:bodyPr>
          <a:lstStyle/>
          <a:p>
            <a:r>
              <a:rPr lang="en-GB" sz="3200" dirty="0"/>
              <a:t>Measles is controlled by focusing on early detection and prevention, the main method of control is the measles vaccination which helps build immunity, when cases are reported, vaccines are offered to those who were close in contact with someone with the disease to potentially stop it from spreading (Public Health Wales, 2024).</a:t>
            </a:r>
          </a:p>
        </p:txBody>
      </p:sp>
    </p:spTree>
    <p:extLst>
      <p:ext uri="{BB962C8B-B14F-4D97-AF65-F5344CB8AC3E}">
        <p14:creationId xmlns:p14="http://schemas.microsoft.com/office/powerpoint/2010/main" val="774594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0DA64-E610-58EA-5378-A7632EA8CC77}"/>
              </a:ext>
            </a:extLst>
          </p:cNvPr>
          <p:cNvSpPr>
            <a:spLocks noGrp="1"/>
          </p:cNvSpPr>
          <p:nvPr>
            <p:ph type="title"/>
          </p:nvPr>
        </p:nvSpPr>
        <p:spPr/>
        <p:txBody>
          <a:bodyPr/>
          <a:lstStyle/>
          <a:p>
            <a:r>
              <a:rPr lang="en-GB" dirty="0"/>
              <a:t>Strengths and weaknesses </a:t>
            </a:r>
          </a:p>
        </p:txBody>
      </p:sp>
      <p:sp>
        <p:nvSpPr>
          <p:cNvPr id="3" name="Content Placeholder 2">
            <a:extLst>
              <a:ext uri="{FF2B5EF4-FFF2-40B4-BE49-F238E27FC236}">
                <a16:creationId xmlns:a16="http://schemas.microsoft.com/office/drawing/2014/main" id="{1C32BC7E-48A1-3B62-F3E8-ECC28F4CB7B1}"/>
              </a:ext>
            </a:extLst>
          </p:cNvPr>
          <p:cNvSpPr>
            <a:spLocks noGrp="1"/>
          </p:cNvSpPr>
          <p:nvPr>
            <p:ph idx="1"/>
          </p:nvPr>
        </p:nvSpPr>
        <p:spPr/>
        <p:txBody>
          <a:bodyPr>
            <a:normAutofit/>
          </a:bodyPr>
          <a:lstStyle/>
          <a:p>
            <a:r>
              <a:rPr lang="en-GB" sz="3200" dirty="0"/>
              <a:t>MMR vaccination is highly effective at preventing measles  and the rapid response helps control outbreak easily. </a:t>
            </a:r>
          </a:p>
          <a:p>
            <a:r>
              <a:rPr lang="en-GB" sz="3200" dirty="0"/>
              <a:t>Weaknesses of this is there can be delays in reporting or recognising cases can allow further spread and missed vaccinations can reduce effectiveness(Public Health Wales, 2024) </a:t>
            </a:r>
          </a:p>
        </p:txBody>
      </p:sp>
    </p:spTree>
    <p:extLst>
      <p:ext uri="{BB962C8B-B14F-4D97-AF65-F5344CB8AC3E}">
        <p14:creationId xmlns:p14="http://schemas.microsoft.com/office/powerpoint/2010/main" val="17904445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4ABE0-FE49-B978-5A6B-7AFC4E7EAA45}"/>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E642175F-0656-81F5-9E97-39A187CCB12F}"/>
              </a:ext>
            </a:extLst>
          </p:cNvPr>
          <p:cNvSpPr>
            <a:spLocks noGrp="1"/>
          </p:cNvSpPr>
          <p:nvPr>
            <p:ph idx="1"/>
          </p:nvPr>
        </p:nvSpPr>
        <p:spPr/>
        <p:txBody>
          <a:bodyPr/>
          <a:lstStyle/>
          <a:p>
            <a:r>
              <a:rPr lang="en-GB" dirty="0"/>
              <a:t>In conclusion measles can be spread easily especially in crowded rooms and Public health Wales have a lot of measures in place to help prevent and control the spread of measles. </a:t>
            </a:r>
          </a:p>
          <a:p>
            <a:r>
              <a:rPr lang="en-GB" dirty="0"/>
              <a:t>Measles can be quite common to catch with over 200 cases in England in the timeframe of 2 months.</a:t>
            </a:r>
          </a:p>
          <a:p>
            <a:r>
              <a:rPr lang="en-GB" dirty="0"/>
              <a:t>It is important that measles get treated fast as it can </a:t>
            </a:r>
            <a:r>
              <a:rPr lang="en-GB"/>
              <a:t>be deadly.</a:t>
            </a:r>
          </a:p>
          <a:p>
            <a:endParaRPr lang="en-GB" dirty="0"/>
          </a:p>
        </p:txBody>
      </p:sp>
    </p:spTree>
    <p:extLst>
      <p:ext uri="{BB962C8B-B14F-4D97-AF65-F5344CB8AC3E}">
        <p14:creationId xmlns:p14="http://schemas.microsoft.com/office/powerpoint/2010/main" val="4875097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B1C4B-534B-3D5D-2796-912CDEDC617C}"/>
              </a:ext>
            </a:extLst>
          </p:cNvPr>
          <p:cNvSpPr>
            <a:spLocks noGrp="1"/>
          </p:cNvSpPr>
          <p:nvPr>
            <p:ph type="title"/>
          </p:nvPr>
        </p:nvSpPr>
        <p:spPr/>
        <p:txBody>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DE6EA00D-BB2F-B81E-48B5-0EE6D2A1C579}"/>
              </a:ext>
            </a:extLst>
          </p:cNvPr>
          <p:cNvSpPr>
            <a:spLocks noGrp="1"/>
          </p:cNvSpPr>
          <p:nvPr>
            <p:ph idx="1"/>
          </p:nvPr>
        </p:nvSpPr>
        <p:spPr>
          <a:xfrm>
            <a:off x="446313" y="1027906"/>
            <a:ext cx="11408229" cy="5830094"/>
          </a:xfrm>
        </p:spPr>
        <p:txBody>
          <a:bodyPr>
            <a:normAutofit/>
          </a:bodyPr>
          <a:lstStyle/>
          <a:p>
            <a:r>
              <a:rPr lang="en-GB" sz="1800" dirty="0"/>
              <a:t>Cleveland clinic. (2025). Measles (Rubeola). [Online]. Cleveland clinic. Last Updated: 28th February 2025. Available at: https://my.clevelandclinic.org/health/diseases/8584-measles [Accessed 16 March 2026].Public </a:t>
            </a:r>
          </a:p>
          <a:p>
            <a:r>
              <a:rPr lang="en-GB" sz="1800" dirty="0"/>
              <a:t>Health Wales (2024) Measles surveillance and epidemiology. Available at: https://publichealthwales.nhs.wales/topics/immunisation-and-vaccines/immunisation-surveillance/measles-surveillance-and-epidemiology/ (Accessed: 22 March 2026).</a:t>
            </a:r>
          </a:p>
          <a:p>
            <a:r>
              <a:rPr lang="en-GB" sz="1800" dirty="0"/>
              <a:t>Public Health Wales (2024) Measles surveillance and epidemiology. Available at: https://publichealthwales.nhs.wales/topics/immunisation-and-vaccines/immunisation-surveillance/measles-surveillance-and-epidemiology/ (Accessed: 22 March 2026).</a:t>
            </a:r>
          </a:p>
          <a:p>
            <a:r>
              <a:rPr lang="en-GB" sz="1800" dirty="0"/>
              <a:t>Public Health Wales (2024) Measles surveillance and epidemiology. Available at: https://publichealthwales.nhs.wales/topics/immunisation-and-vaccines/immunisation-surveillance/measles-surveillance-and-epidemiology/ (Accessed: 22 March 2026).</a:t>
            </a:r>
          </a:p>
          <a:p>
            <a:r>
              <a:rPr lang="en-GB" sz="1800" dirty="0"/>
              <a:t>UK Health Security Agency (2024) Measles factsheet. Available at: https://www.gov.uk/government/publications/national-measles-guidelines/measles-factsheet (Accessed: 16 March 2026).</a:t>
            </a:r>
          </a:p>
          <a:p>
            <a:r>
              <a:rPr lang="en-GB" sz="1800" dirty="0"/>
              <a:t>UK Health Security Agency (UKHSA) (2026) Measles. Available at: https://ukhsa-dashboard.data.gov.uk/vaccine-preventable-diseases/measles (Accessed: 22 March 2026)WHO. (2025). Measles. [Online]. World Health Organisation. Last Updated: 28th November. Available at: https://www.who.int/news-room/fact-sheets/detail/measles [Accessed 16 March 2026]</a:t>
            </a:r>
          </a:p>
          <a:p>
            <a:r>
              <a:rPr lang="en-GB" sz="1800" dirty="0"/>
              <a:t>.WHO. (2025). Measles. [Online]. World Health Organisation. Last Updated: 28th November. Available at: https://www.who.int/news-room/fact-sheets/detail/measles [Accessed 16 March 2026].</a:t>
            </a:r>
          </a:p>
        </p:txBody>
      </p:sp>
    </p:spTree>
    <p:extLst>
      <p:ext uri="{BB962C8B-B14F-4D97-AF65-F5344CB8AC3E}">
        <p14:creationId xmlns:p14="http://schemas.microsoft.com/office/powerpoint/2010/main" val="1716459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773</TotalTime>
  <Words>834</Words>
  <Application>Microsoft Office PowerPoint</Application>
  <PresentationFormat>Widescreen</PresentationFormat>
  <Paragraphs>42</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Measles</vt:lpstr>
      <vt:lpstr>What measles is and how it spreads.</vt:lpstr>
      <vt:lpstr>EpidemiologicTriangle: Agent</vt:lpstr>
      <vt:lpstr>Epidemiologic triangle: Host</vt:lpstr>
      <vt:lpstr>Epidemiologic triangle: Environment</vt:lpstr>
      <vt:lpstr>Key data </vt:lpstr>
      <vt:lpstr>Monitoring </vt:lpstr>
      <vt:lpstr>Control: interventions </vt:lpstr>
      <vt:lpstr>Strengths and weaknesses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andersonjodie40@gmail.com</dc:creator>
  <cp:lastModifiedBy>andersonjodie40@gmail.com</cp:lastModifiedBy>
  <cp:revision>2</cp:revision>
  <dcterms:created xsi:type="dcterms:W3CDTF">2026-03-16T18:12:01Z</dcterms:created>
  <dcterms:modified xsi:type="dcterms:W3CDTF">2026-04-01T09:58:09Z</dcterms:modified>
</cp:coreProperties>
</file>