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65" r:id="rId4"/>
    <p:sldId id="267" r:id="rId5"/>
    <p:sldId id="263" r:id="rId6"/>
    <p:sldId id="262" r:id="rId7"/>
    <p:sldId id="264" r:id="rId8"/>
    <p:sldId id="261" r:id="rId9"/>
    <p:sldId id="260" r:id="rId10"/>
    <p:sldId id="259" r:id="rId11"/>
    <p:sldId id="258"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755" autoAdjust="0"/>
  </p:normalViewPr>
  <p:slideViewPr>
    <p:cSldViewPr snapToGrid="0">
      <p:cViewPr varScale="1">
        <p:scale>
          <a:sx n="110" d="100"/>
          <a:sy n="110" d="100"/>
        </p:scale>
        <p:origin x="6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003EEA-3037-4BC3-BB3C-BDA7B6D9974E}" type="datetimeFigureOut">
              <a:rPr lang="en-IN" smtClean="0"/>
              <a:t>22/05/23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8DBFB-B050-406D-80A1-7411B2225B19}" type="slidenum">
              <a:rPr lang="en-IN" smtClean="0"/>
              <a:t>‹#›</a:t>
            </a:fld>
            <a:endParaRPr lang="en-IN"/>
          </a:p>
        </p:txBody>
      </p:sp>
    </p:spTree>
    <p:extLst>
      <p:ext uri="{BB962C8B-B14F-4D97-AF65-F5344CB8AC3E}">
        <p14:creationId xmlns:p14="http://schemas.microsoft.com/office/powerpoint/2010/main" val="1514197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10"/>
          </p:nvPr>
        </p:nvSpPr>
        <p:spPr/>
        <p:txBody>
          <a:bodyPr/>
          <a:lstStyle/>
          <a:p>
            <a:fld id="{DE18DBFB-B050-406D-80A1-7411B2225B19}" type="slidenum">
              <a:rPr lang="en-IN" smtClean="0"/>
              <a:t>3</a:t>
            </a:fld>
            <a:endParaRPr lang="en-IN"/>
          </a:p>
        </p:txBody>
      </p:sp>
    </p:spTree>
    <p:extLst>
      <p:ext uri="{BB962C8B-B14F-4D97-AF65-F5344CB8AC3E}">
        <p14:creationId xmlns:p14="http://schemas.microsoft.com/office/powerpoint/2010/main" val="12876202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endParaRPr lang="en-IN" dirty="0"/>
          </a:p>
        </p:txBody>
      </p:sp>
      <p:sp>
        <p:nvSpPr>
          <p:cNvPr id="4" name="Slide Number Placeholder 3"/>
          <p:cNvSpPr>
            <a:spLocks noGrp="1"/>
          </p:cNvSpPr>
          <p:nvPr>
            <p:ph type="sldNum" sz="quarter" idx="10"/>
          </p:nvPr>
        </p:nvSpPr>
        <p:spPr/>
        <p:txBody>
          <a:bodyPr/>
          <a:lstStyle/>
          <a:p>
            <a:fld id="{DE18DBFB-B050-406D-80A1-7411B2225B19}" type="slidenum">
              <a:rPr lang="en-IN" smtClean="0"/>
              <a:t>4</a:t>
            </a:fld>
            <a:endParaRPr lang="en-IN"/>
          </a:p>
        </p:txBody>
      </p:sp>
    </p:spTree>
    <p:extLst>
      <p:ext uri="{BB962C8B-B14F-4D97-AF65-F5344CB8AC3E}">
        <p14:creationId xmlns:p14="http://schemas.microsoft.com/office/powerpoint/2010/main" val="989398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E18DBFB-B050-406D-80A1-7411B2225B19}" type="slidenum">
              <a:rPr lang="en-IN" smtClean="0"/>
              <a:t>5</a:t>
            </a:fld>
            <a:endParaRPr lang="en-IN"/>
          </a:p>
        </p:txBody>
      </p:sp>
    </p:spTree>
    <p:extLst>
      <p:ext uri="{BB962C8B-B14F-4D97-AF65-F5344CB8AC3E}">
        <p14:creationId xmlns:p14="http://schemas.microsoft.com/office/powerpoint/2010/main" val="2350857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E18DBFB-B050-406D-80A1-7411B2225B19}" type="slidenum">
              <a:rPr lang="en-IN" smtClean="0"/>
              <a:t>6</a:t>
            </a:fld>
            <a:endParaRPr lang="en-IN"/>
          </a:p>
        </p:txBody>
      </p:sp>
    </p:spTree>
    <p:extLst>
      <p:ext uri="{BB962C8B-B14F-4D97-AF65-F5344CB8AC3E}">
        <p14:creationId xmlns:p14="http://schemas.microsoft.com/office/powerpoint/2010/main" val="293519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E18DBFB-B050-406D-80A1-7411B2225B19}" type="slidenum">
              <a:rPr lang="en-IN" smtClean="0"/>
              <a:t>7</a:t>
            </a:fld>
            <a:endParaRPr lang="en-IN"/>
          </a:p>
        </p:txBody>
      </p:sp>
    </p:spTree>
    <p:extLst>
      <p:ext uri="{BB962C8B-B14F-4D97-AF65-F5344CB8AC3E}">
        <p14:creationId xmlns:p14="http://schemas.microsoft.com/office/powerpoint/2010/main" val="4166851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endParaRPr lang="en-IN" dirty="0"/>
          </a:p>
        </p:txBody>
      </p:sp>
      <p:sp>
        <p:nvSpPr>
          <p:cNvPr id="4" name="Slide Number Placeholder 3"/>
          <p:cNvSpPr>
            <a:spLocks noGrp="1"/>
          </p:cNvSpPr>
          <p:nvPr>
            <p:ph type="sldNum" sz="quarter" idx="10"/>
          </p:nvPr>
        </p:nvSpPr>
        <p:spPr/>
        <p:txBody>
          <a:bodyPr/>
          <a:lstStyle/>
          <a:p>
            <a:fld id="{DE18DBFB-B050-406D-80A1-7411B2225B19}" type="slidenum">
              <a:rPr lang="en-IN" smtClean="0"/>
              <a:t>8</a:t>
            </a:fld>
            <a:endParaRPr lang="en-IN"/>
          </a:p>
        </p:txBody>
      </p:sp>
    </p:spTree>
    <p:extLst>
      <p:ext uri="{BB962C8B-B14F-4D97-AF65-F5344CB8AC3E}">
        <p14:creationId xmlns:p14="http://schemas.microsoft.com/office/powerpoint/2010/main" val="470465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E18DBFB-B050-406D-80A1-7411B2225B19}" type="slidenum">
              <a:rPr lang="en-IN" smtClean="0"/>
              <a:t>9</a:t>
            </a:fld>
            <a:endParaRPr lang="en-IN"/>
          </a:p>
        </p:txBody>
      </p:sp>
    </p:spTree>
    <p:extLst>
      <p:ext uri="{BB962C8B-B14F-4D97-AF65-F5344CB8AC3E}">
        <p14:creationId xmlns:p14="http://schemas.microsoft.com/office/powerpoint/2010/main" val="27606878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E18DBFB-B050-406D-80A1-7411B2225B19}" type="slidenum">
              <a:rPr lang="en-IN" smtClean="0"/>
              <a:t>10</a:t>
            </a:fld>
            <a:endParaRPr lang="en-IN"/>
          </a:p>
        </p:txBody>
      </p:sp>
    </p:spTree>
    <p:extLst>
      <p:ext uri="{BB962C8B-B14F-4D97-AF65-F5344CB8AC3E}">
        <p14:creationId xmlns:p14="http://schemas.microsoft.com/office/powerpoint/2010/main" val="3301944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E18DBFB-B050-406D-80A1-7411B2225B19}" type="slidenum">
              <a:rPr lang="en-IN" smtClean="0"/>
              <a:t>11</a:t>
            </a:fld>
            <a:endParaRPr lang="en-IN"/>
          </a:p>
        </p:txBody>
      </p:sp>
    </p:spTree>
    <p:extLst>
      <p:ext uri="{BB962C8B-B14F-4D97-AF65-F5344CB8AC3E}">
        <p14:creationId xmlns:p14="http://schemas.microsoft.com/office/powerpoint/2010/main" val="1641832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2162872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2667091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1088303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BACA14-F6E1-4767-A990-5141A7509903}" type="datetimeFigureOut">
              <a:rPr lang="en-IN" smtClean="0"/>
              <a:t>22/05/23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281159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BACA14-F6E1-4767-A990-5141A7509903}" type="datetimeFigureOut">
              <a:rPr lang="en-IN" smtClean="0"/>
              <a:t>22/05/23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3087450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122081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916578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3235703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BACA14-F6E1-4767-A990-5141A7509903}" type="datetimeFigureOut">
              <a:rPr lang="en-IN" smtClean="0"/>
              <a:t>22/05/23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3330438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BACA14-F6E1-4767-A990-5141A7509903}" type="datetimeFigureOut">
              <a:rPr lang="en-IN" smtClean="0"/>
              <a:t>22/05/23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2186826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17037959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14B5D34-4F0A-4F0B-9226-76CB0541C1F7}"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398257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1110714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2BACA14-F6E1-4767-A990-5141A7509903}" type="datetimeFigureOut">
              <a:rPr lang="en-IN" smtClean="0"/>
              <a:t>22/05/23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221030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2BACA14-F6E1-4767-A990-5141A7509903}" type="datetimeFigureOut">
              <a:rPr lang="en-IN" smtClean="0"/>
              <a:t>22/05/23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13677081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3829099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BACA14-F6E1-4767-A990-5141A7509903}" type="datetimeFigureOut">
              <a:rPr lang="en-IN" smtClean="0"/>
              <a:t>22/05/23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14B5D34-4F0A-4F0B-9226-76CB0541C1F7}" type="slidenum">
              <a:rPr lang="en-IN" smtClean="0"/>
              <a:t>‹#›</a:t>
            </a:fld>
            <a:endParaRPr lang="en-IN"/>
          </a:p>
        </p:txBody>
      </p:sp>
    </p:spTree>
    <p:extLst>
      <p:ext uri="{BB962C8B-B14F-4D97-AF65-F5344CB8AC3E}">
        <p14:creationId xmlns:p14="http://schemas.microsoft.com/office/powerpoint/2010/main" val="911547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2BACA14-F6E1-4767-A990-5141A7509903}" type="datetimeFigureOut">
              <a:rPr lang="en-IN" smtClean="0"/>
              <a:t>22/05/23</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14B5D34-4F0A-4F0B-9226-76CB0541C1F7}" type="slidenum">
              <a:rPr lang="en-IN" smtClean="0"/>
              <a:t>‹#›</a:t>
            </a:fld>
            <a:endParaRPr lang="en-IN"/>
          </a:p>
        </p:txBody>
      </p:sp>
    </p:spTree>
    <p:extLst>
      <p:ext uri="{BB962C8B-B14F-4D97-AF65-F5344CB8AC3E}">
        <p14:creationId xmlns:p14="http://schemas.microsoft.com/office/powerpoint/2010/main" val="378970486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6608" y="1990846"/>
            <a:ext cx="10182205" cy="2569579"/>
          </a:xfrm>
        </p:spPr>
        <p:txBody>
          <a:bodyPr/>
          <a:lstStyle/>
          <a:p>
            <a:pPr algn="ctr"/>
            <a:r>
              <a:rPr lang="en-GB" sz="3600" dirty="0">
                <a:solidFill>
                  <a:schemeClr val="tx1"/>
                </a:solidFill>
                <a:effectLst/>
                <a:latin typeface="CIDFont+F2"/>
              </a:rPr>
              <a:t>the role and importance of quality service, hospitality and guest services in the hospitality industry </a:t>
            </a:r>
            <a:endParaRPr lang="en-GB" sz="3600" dirty="0">
              <a:solidFill>
                <a:schemeClr val="tx1"/>
              </a:solidFill>
            </a:endParaRPr>
          </a:p>
          <a:p>
            <a:pPr algn="ctr"/>
            <a:endParaRPr lang="en-IN" b="1" dirty="0"/>
          </a:p>
        </p:txBody>
      </p:sp>
      <p:sp>
        <p:nvSpPr>
          <p:cNvPr id="5" name="TextBox 4">
            <a:extLst>
              <a:ext uri="{FF2B5EF4-FFF2-40B4-BE49-F238E27FC236}">
                <a16:creationId xmlns:a16="http://schemas.microsoft.com/office/drawing/2014/main" id="{3C786088-A12B-9A7A-2248-9F27F6231369}"/>
              </a:ext>
            </a:extLst>
          </p:cNvPr>
          <p:cNvSpPr txBox="1"/>
          <p:nvPr/>
        </p:nvSpPr>
        <p:spPr>
          <a:xfrm>
            <a:off x="1562582" y="5069711"/>
            <a:ext cx="8646289" cy="1200329"/>
          </a:xfrm>
          <a:prstGeom prst="rect">
            <a:avLst/>
          </a:prstGeom>
          <a:noFill/>
        </p:spPr>
        <p:txBody>
          <a:bodyPr wrap="square" rtlCol="0">
            <a:spAutoFit/>
          </a:bodyPr>
          <a:lstStyle/>
          <a:p>
            <a:r>
              <a:rPr lang="en-US" dirty="0"/>
              <a:t>Name: Madalina Duta</a:t>
            </a:r>
          </a:p>
          <a:p>
            <a:r>
              <a:rPr lang="en-US" dirty="0"/>
              <a:t>Student id: 2218871</a:t>
            </a:r>
          </a:p>
          <a:p>
            <a:r>
              <a:rPr lang="en-US" dirty="0">
                <a:latin typeface="+mj-lt"/>
              </a:rPr>
              <a:t>Lecturer: </a:t>
            </a:r>
            <a:r>
              <a:rPr lang="en-GB" sz="1800" dirty="0">
                <a:effectLst/>
                <a:latin typeface="+mj-lt"/>
              </a:rPr>
              <a:t>Charlotte Joyner </a:t>
            </a:r>
            <a:endParaRPr lang="en-GB" dirty="0">
              <a:latin typeface="+mj-lt"/>
            </a:endParaRPr>
          </a:p>
          <a:p>
            <a:endParaRPr lang="en-US" dirty="0"/>
          </a:p>
        </p:txBody>
      </p:sp>
    </p:spTree>
    <p:extLst>
      <p:ext uri="{BB962C8B-B14F-4D97-AF65-F5344CB8AC3E}">
        <p14:creationId xmlns:p14="http://schemas.microsoft.com/office/powerpoint/2010/main" val="42218858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806195" y="804672"/>
            <a:ext cx="3521359" cy="5248656"/>
          </a:xfrm>
        </p:spPr>
        <p:txBody>
          <a:bodyPr anchor="ctr">
            <a:normAutofit/>
          </a:bodyPr>
          <a:lstStyle/>
          <a:p>
            <a:pPr algn="ctr"/>
            <a:r>
              <a:rPr lang="en-IN" b="1" dirty="0"/>
              <a:t>Content table</a:t>
            </a:r>
          </a:p>
        </p:txBody>
      </p:sp>
      <p:sp>
        <p:nvSpPr>
          <p:cNvPr id="3" name="Content Placeholder 2"/>
          <p:cNvSpPr>
            <a:spLocks noGrp="1"/>
          </p:cNvSpPr>
          <p:nvPr>
            <p:ph idx="1"/>
          </p:nvPr>
        </p:nvSpPr>
        <p:spPr>
          <a:xfrm>
            <a:off x="4975860" y="804671"/>
            <a:ext cx="6697025" cy="5248657"/>
          </a:xfrm>
        </p:spPr>
        <p:txBody>
          <a:bodyPr anchor="ctr">
            <a:normAutofit/>
          </a:bodyPr>
          <a:lstStyle/>
          <a:p>
            <a:pPr marL="0" indent="0">
              <a:buNone/>
            </a:pPr>
            <a:endParaRPr lang="en-US" dirty="0"/>
          </a:p>
          <a:p>
            <a:r>
              <a:rPr lang="en-US" dirty="0"/>
              <a:t>Brief introduction of the chosen hotel brand	3</a:t>
            </a:r>
          </a:p>
          <a:p>
            <a:r>
              <a:rPr lang="en-US" dirty="0"/>
              <a:t>Identify the hotel brand’s main consumers	4</a:t>
            </a:r>
          </a:p>
          <a:p>
            <a:r>
              <a:rPr lang="en-US" dirty="0"/>
              <a:t>Nature, scope and role of the guest services and facilities that are provided to these guests	 5-6</a:t>
            </a:r>
          </a:p>
          <a:p>
            <a:r>
              <a:rPr lang="en-US" dirty="0"/>
              <a:t>Explaining the need to consider the role and function of guest services 7-8</a:t>
            </a:r>
          </a:p>
          <a:p>
            <a:r>
              <a:rPr lang="en-US" dirty="0"/>
              <a:t>Importance of hospitality and how hotels meet/exceed guest 9-10</a:t>
            </a:r>
          </a:p>
          <a:p>
            <a:r>
              <a:rPr lang="en-US" dirty="0"/>
              <a:t>Summary	11</a:t>
            </a:r>
          </a:p>
          <a:p>
            <a:pPr marL="0" indent="0">
              <a:buNone/>
            </a:pPr>
            <a:endParaRPr lang="en-US" dirty="0"/>
          </a:p>
          <a:p>
            <a:endParaRPr lang="en-IN" dirty="0"/>
          </a:p>
        </p:txBody>
      </p:sp>
    </p:spTree>
    <p:extLst>
      <p:ext uri="{BB962C8B-B14F-4D97-AF65-F5344CB8AC3E}">
        <p14:creationId xmlns:p14="http://schemas.microsoft.com/office/powerpoint/2010/main" val="319842470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4165580" cy="1400530"/>
          </a:xfrm>
        </p:spPr>
        <p:txBody>
          <a:bodyPr>
            <a:normAutofit/>
          </a:bodyPr>
          <a:lstStyle/>
          <a:p>
            <a:pPr>
              <a:lnSpc>
                <a:spcPct val="90000"/>
              </a:lnSpc>
            </a:pPr>
            <a:r>
              <a:rPr lang="en-IN" sz="2600" b="1"/>
              <a:t>Brief introduction of the chosen hotel brand</a:t>
            </a:r>
            <a:br>
              <a:rPr lang="en-IN" sz="2600" b="1"/>
            </a:br>
            <a:endParaRPr lang="en-IN" sz="2600" b="1"/>
          </a:p>
        </p:txBody>
      </p:sp>
      <p:sp>
        <p:nvSpPr>
          <p:cNvPr id="13" name="Freeform: Shape 12">
            <a:extLst>
              <a:ext uri="{FF2B5EF4-FFF2-40B4-BE49-F238E27FC236}">
                <a16:creationId xmlns:a16="http://schemas.microsoft.com/office/drawing/2014/main" id="{DBAF956B-591A-4461-BB3C-79AA176B0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15"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 name="Picture 7"/>
          <p:cNvPicPr>
            <a:picLocks noChangeAspect="1"/>
          </p:cNvPicPr>
          <p:nvPr/>
        </p:nvPicPr>
        <p:blipFill>
          <a:blip r:embed="rId4"/>
          <a:stretch>
            <a:fillRect/>
          </a:stretch>
        </p:blipFill>
        <p:spPr>
          <a:xfrm>
            <a:off x="6106006" y="647699"/>
            <a:ext cx="5426279" cy="3242202"/>
          </a:xfrm>
          <a:prstGeom prst="rect">
            <a:avLst/>
          </a:prstGeom>
          <a:effectLst/>
        </p:spPr>
      </p:pic>
      <p:sp>
        <p:nvSpPr>
          <p:cNvPr id="17" name="Rectangle 16">
            <a:extLst>
              <a:ext uri="{FF2B5EF4-FFF2-40B4-BE49-F238E27FC236}">
                <a16:creationId xmlns:a16="http://schemas.microsoft.com/office/drawing/2014/main" id="{918FB696-BC5E-43A4-9768-4BB5278B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46113" y="2052918"/>
            <a:ext cx="4165146" cy="4195481"/>
          </a:xfrm>
        </p:spPr>
        <p:txBody>
          <a:bodyPr>
            <a:normAutofit/>
          </a:bodyPr>
          <a:lstStyle/>
          <a:p>
            <a:pPr>
              <a:lnSpc>
                <a:spcPct val="90000"/>
              </a:lnSpc>
            </a:pPr>
            <a:r>
              <a:rPr lang="en-IN" sz="1400"/>
              <a:t>The chosen hotel brand is JW Marriott Grosvenor House London, UK, from the brand portfolio of Marriott International</a:t>
            </a:r>
          </a:p>
          <a:p>
            <a:pPr>
              <a:lnSpc>
                <a:spcPct val="90000"/>
              </a:lnSpc>
            </a:pPr>
            <a:r>
              <a:rPr lang="en-IN" sz="1400"/>
              <a:t>JW Marriott Grosvenor House London, UK is a luxury 5-star hotel, located in the Park Lane in Mayfair, London, UK</a:t>
            </a:r>
          </a:p>
          <a:p>
            <a:pPr>
              <a:lnSpc>
                <a:spcPct val="90000"/>
              </a:lnSpc>
            </a:pPr>
            <a:r>
              <a:rPr lang="en-IN" sz="1400"/>
              <a:t>At JW Marriott London, the exquisite, immersive experience and exemplary hospitality services, modern indulgence and refined tastes define the experience of guests during their stay (Marriott.com 2023)</a:t>
            </a:r>
          </a:p>
          <a:p>
            <a:pPr>
              <a:lnSpc>
                <a:spcPct val="90000"/>
              </a:lnSpc>
            </a:pPr>
            <a:r>
              <a:rPr lang="en-IN" sz="1400"/>
              <a:t>At JW Marriott Grosvenor House London, the indulgence meets sophistication, which makes it one of the major luxury hotel brands operating under Marriott International</a:t>
            </a:r>
          </a:p>
          <a:p>
            <a:pPr>
              <a:lnSpc>
                <a:spcPct val="90000"/>
              </a:lnSpc>
            </a:pPr>
            <a:endParaRPr lang="en-IN" sz="1400"/>
          </a:p>
        </p:txBody>
      </p:sp>
      <p:pic>
        <p:nvPicPr>
          <p:cNvPr id="7" name="Picture 6" descr="Marketing Strategy of Marriott International - A Case Study - Brands"/>
          <p:cNvPicPr/>
          <p:nvPr/>
        </p:nvPicPr>
        <p:blipFill>
          <a:blip r:embed="rId5">
            <a:extLst>
              <a:ext uri="{28A0092B-C50C-407E-A947-70E740481C1C}">
                <a14:useLocalDpi xmlns:a14="http://schemas.microsoft.com/office/drawing/2010/main" val="0"/>
              </a:ext>
            </a:extLst>
          </a:blip>
          <a:stretch>
            <a:fillRect/>
          </a:stretch>
        </p:blipFill>
        <p:spPr bwMode="auto">
          <a:xfrm>
            <a:off x="6197864" y="4085841"/>
            <a:ext cx="5242562" cy="2162557"/>
          </a:xfrm>
          <a:prstGeom prst="rect">
            <a:avLst/>
          </a:prstGeom>
          <a:noFill/>
          <a:effectLst/>
        </p:spPr>
      </p:pic>
    </p:spTree>
    <p:extLst>
      <p:ext uri="{BB962C8B-B14F-4D97-AF65-F5344CB8AC3E}">
        <p14:creationId xmlns:p14="http://schemas.microsoft.com/office/powerpoint/2010/main" val="2820919779"/>
      </p:ext>
    </p:extLst>
  </p:cSld>
  <p:clrMapOvr>
    <a:masterClrMapping/>
  </p:clrMapOvr>
  <mc:AlternateContent xmlns:mc="http://schemas.openxmlformats.org/markup-compatibility/2006" xmlns:p14="http://schemas.microsoft.com/office/powerpoint/2010/main">
    <mc:Choice Requires="p14">
      <p:transition spd="slow" p14:dur="4000">
        <p:push dir="u"/>
      </p:transition>
    </mc:Choice>
    <mc:Fallback xmlns="">
      <p:transition spd="slow">
        <p:push dir="u"/>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5629222" cy="1400530"/>
          </a:xfrm>
        </p:spPr>
        <p:txBody>
          <a:bodyPr>
            <a:normAutofit/>
          </a:bodyPr>
          <a:lstStyle/>
          <a:p>
            <a:pPr>
              <a:lnSpc>
                <a:spcPct val="90000"/>
              </a:lnSpc>
            </a:pPr>
            <a:r>
              <a:rPr lang="en-IN" sz="2900" b="1"/>
              <a:t>Identification of the hotel brand’s main consumers</a:t>
            </a:r>
            <a:br>
              <a:rPr lang="en-IN" sz="2900" b="1"/>
            </a:br>
            <a:endParaRPr lang="en-IN" sz="2900" b="1"/>
          </a:p>
        </p:txBody>
      </p:sp>
      <p:sp>
        <p:nvSpPr>
          <p:cNvPr id="2057" name="Freeform: Shape 2056">
            <a:extLst>
              <a:ext uri="{FF2B5EF4-FFF2-40B4-BE49-F238E27FC236}">
                <a16:creationId xmlns:a16="http://schemas.microsoft.com/office/drawing/2014/main" id="{BDF1A5A8-1F9D-41FB-9968-E8E141CC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2059" name="Freeform 7">
            <a:extLst>
              <a:ext uri="{FF2B5EF4-FFF2-40B4-BE49-F238E27FC236}">
                <a16:creationId xmlns:a16="http://schemas.microsoft.com/office/drawing/2014/main" id="{2FF8A507-56A2-4FE4-8B7E-C1BC9DD8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052" name="Picture 4" descr="STP Marketing: Segmentation, Targeting, Positioning Model | Sende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63742" y="1175298"/>
            <a:ext cx="3980139" cy="2187003"/>
          </a:xfrm>
          <a:prstGeom prst="rect">
            <a:avLst/>
          </a:prstGeom>
          <a:noFill/>
          <a:effectLst/>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FCC54B50-93BD-4243-9020-11486472E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46112" y="2052918"/>
            <a:ext cx="5628635" cy="4195481"/>
          </a:xfrm>
        </p:spPr>
        <p:txBody>
          <a:bodyPr>
            <a:normAutofit/>
          </a:bodyPr>
          <a:lstStyle/>
          <a:p>
            <a:pPr lvl="0">
              <a:lnSpc>
                <a:spcPct val="90000"/>
              </a:lnSpc>
            </a:pPr>
            <a:r>
              <a:rPr lang="en-IN" sz="1400"/>
              <a:t>The hotels of JW Marriott brand mainly fall in the luxury and upscale hotel segment, which targets the consumers who possess higher income, businessmen, families, employees working across foreign countries and also solo travellers. </a:t>
            </a:r>
          </a:p>
          <a:p>
            <a:pPr lvl="0">
              <a:lnSpc>
                <a:spcPct val="90000"/>
              </a:lnSpc>
            </a:pPr>
            <a:r>
              <a:rPr lang="en-IN" sz="1400"/>
              <a:t>The segmentation, targeting and positioning model or STP is used by the hotel brand to segment its customers, based on demographics, psychology and behaviours</a:t>
            </a:r>
          </a:p>
          <a:p>
            <a:pPr lvl="0">
              <a:lnSpc>
                <a:spcPct val="90000"/>
              </a:lnSpc>
            </a:pPr>
            <a:r>
              <a:rPr lang="en-IN" sz="1400"/>
              <a:t>In terms of demographic segmentation, the demographics considered to segment the market include age, gender, income level, ethnicity, and life cycle (</a:t>
            </a:r>
            <a:r>
              <a:rPr lang="en-IN" sz="1400" err="1"/>
              <a:t>Ariffin</a:t>
            </a:r>
            <a:r>
              <a:rPr lang="en-IN" sz="1400"/>
              <a:t> et al. 2018)</a:t>
            </a:r>
          </a:p>
          <a:p>
            <a:pPr lvl="0">
              <a:lnSpc>
                <a:spcPct val="90000"/>
              </a:lnSpc>
            </a:pPr>
            <a:r>
              <a:rPr lang="en-IN" sz="1400"/>
              <a:t>The purchasing patterns such as the preference towards luxury and premium services, additional comfort in accommodation and recreational services are assessed with the behavioural segmentation approach</a:t>
            </a:r>
          </a:p>
          <a:p>
            <a:pPr>
              <a:lnSpc>
                <a:spcPct val="90000"/>
              </a:lnSpc>
            </a:pPr>
            <a:endParaRPr lang="en-IN" sz="1400"/>
          </a:p>
        </p:txBody>
      </p:sp>
      <p:pic>
        <p:nvPicPr>
          <p:cNvPr id="4" name="Picture 3"/>
          <p:cNvPicPr>
            <a:picLocks noChangeAspect="1"/>
          </p:cNvPicPr>
          <p:nvPr/>
        </p:nvPicPr>
        <p:blipFill>
          <a:blip r:embed="rId5"/>
          <a:stretch>
            <a:fillRect/>
          </a:stretch>
        </p:blipFill>
        <p:spPr>
          <a:xfrm>
            <a:off x="7563742" y="4251688"/>
            <a:ext cx="3980139" cy="1830863"/>
          </a:xfrm>
          <a:prstGeom prst="rect">
            <a:avLst/>
          </a:prstGeom>
          <a:effectLst/>
        </p:spPr>
      </p:pic>
    </p:spTree>
    <p:extLst>
      <p:ext uri="{BB962C8B-B14F-4D97-AF65-F5344CB8AC3E}">
        <p14:creationId xmlns:p14="http://schemas.microsoft.com/office/powerpoint/2010/main" val="118095409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p:cNvSpPr>
            <a:spLocks noGrp="1"/>
          </p:cNvSpPr>
          <p:nvPr>
            <p:ph type="title"/>
          </p:nvPr>
        </p:nvSpPr>
        <p:spPr>
          <a:xfrm>
            <a:off x="648930" y="629266"/>
            <a:ext cx="6188190" cy="1622321"/>
          </a:xfrm>
        </p:spPr>
        <p:txBody>
          <a:bodyPr>
            <a:normAutofit/>
          </a:bodyPr>
          <a:lstStyle/>
          <a:p>
            <a:pPr>
              <a:lnSpc>
                <a:spcPct val="90000"/>
              </a:lnSpc>
            </a:pPr>
            <a:r>
              <a:rPr lang="en-IN" sz="3600" b="1">
                <a:solidFill>
                  <a:srgbClr val="EBEBEB"/>
                </a:solidFill>
              </a:rPr>
              <a:t>Nature, scope and role of the guest services and facilities that are provided</a:t>
            </a:r>
            <a:endParaRPr lang="en-IN" sz="3600">
              <a:solidFill>
                <a:srgbClr val="EBEBEB"/>
              </a:solidFill>
            </a:endParaRPr>
          </a:p>
        </p:txBody>
      </p:sp>
      <p:sp>
        <p:nvSpPr>
          <p:cNvPr id="3" name="Content Placeholder 2"/>
          <p:cNvSpPr>
            <a:spLocks noGrp="1"/>
          </p:cNvSpPr>
          <p:nvPr>
            <p:ph idx="1"/>
          </p:nvPr>
        </p:nvSpPr>
        <p:spPr>
          <a:xfrm>
            <a:off x="648930" y="2438400"/>
            <a:ext cx="6188189" cy="3785419"/>
          </a:xfrm>
        </p:spPr>
        <p:txBody>
          <a:bodyPr>
            <a:normAutofit/>
          </a:bodyPr>
          <a:lstStyle/>
          <a:p>
            <a:pPr lvl="0">
              <a:lnSpc>
                <a:spcPct val="90000"/>
              </a:lnSpc>
            </a:pPr>
            <a:r>
              <a:rPr lang="en-IN" sz="1600">
                <a:solidFill>
                  <a:srgbClr val="FFFFFF"/>
                </a:solidFill>
              </a:rPr>
              <a:t>The nature of services at JW Marriott is mainly premium and luxury, considering the fact that it is a major part of the luxury portfolio of Marriott Internationals</a:t>
            </a:r>
          </a:p>
          <a:p>
            <a:pPr lvl="0">
              <a:lnSpc>
                <a:spcPct val="90000"/>
              </a:lnSpc>
            </a:pPr>
            <a:r>
              <a:rPr lang="en-IN" sz="1600">
                <a:solidFill>
                  <a:srgbClr val="FFFFFF"/>
                </a:solidFill>
              </a:rPr>
              <a:t>The services excel in terms of accommodation, dining, fitness centres availability, spa, venue management for events, meetings and conferences</a:t>
            </a:r>
          </a:p>
          <a:p>
            <a:pPr lvl="0">
              <a:lnSpc>
                <a:spcPct val="90000"/>
              </a:lnSpc>
            </a:pPr>
            <a:r>
              <a:rPr lang="en-IN" sz="1600">
                <a:solidFill>
                  <a:srgbClr val="FFFFFF"/>
                </a:solidFill>
              </a:rPr>
              <a:t>There is additional scopes to enhance the digitization prospects, ensuring website improvements and implementation of new technologies to reach the consumers through apps and social media</a:t>
            </a:r>
          </a:p>
          <a:p>
            <a:pPr lvl="0">
              <a:lnSpc>
                <a:spcPct val="90000"/>
              </a:lnSpc>
            </a:pPr>
            <a:r>
              <a:rPr lang="en-IN" sz="1600">
                <a:solidFill>
                  <a:srgbClr val="FFFFFF"/>
                </a:solidFill>
              </a:rPr>
              <a:t>The hotel brand’s promotion of M-Club especially, prioritised on the needs of the customers, who are loyal to the brand for a longer time, and implement new ideas for sustaining in the future (Harnjo et al. 2021).</a:t>
            </a:r>
          </a:p>
          <a:p>
            <a:pPr>
              <a:lnSpc>
                <a:spcPct val="90000"/>
              </a:lnSpc>
            </a:pPr>
            <a:endParaRPr lang="en-IN" sz="1600">
              <a:solidFill>
                <a:srgbClr val="FFFFFF"/>
              </a:solidFill>
            </a:endParaRP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p:cNvPicPr>
            <a:picLocks noChangeAspect="1"/>
          </p:cNvPicPr>
          <p:nvPr/>
        </p:nvPicPr>
        <p:blipFill rotWithShape="1">
          <a:blip r:embed="rId4"/>
          <a:srcRect l="10102" r="14652" b="3"/>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3"/>
          <p:cNvPicPr>
            <a:picLocks noChangeAspect="1"/>
          </p:cNvPicPr>
          <p:nvPr/>
        </p:nvPicPr>
        <p:blipFill rotWithShape="1">
          <a:blip r:embed="rId5"/>
          <a:srcRect r="7624" b="1"/>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24442108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1"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8930" y="2438400"/>
            <a:ext cx="6188189" cy="3785419"/>
          </a:xfrm>
        </p:spPr>
        <p:txBody>
          <a:bodyPr>
            <a:normAutofit/>
          </a:bodyPr>
          <a:lstStyle/>
          <a:p>
            <a:pPr lvl="0">
              <a:lnSpc>
                <a:spcPct val="90000"/>
              </a:lnSpc>
            </a:pPr>
            <a:r>
              <a:rPr lang="en-IN" sz="1700">
                <a:solidFill>
                  <a:srgbClr val="FFFFFF"/>
                </a:solidFill>
              </a:rPr>
              <a:t>The role of guest and hospitality services is to ensure that the consumers get immediate assistance and support, whenever needed</a:t>
            </a:r>
          </a:p>
          <a:p>
            <a:pPr lvl="0">
              <a:lnSpc>
                <a:spcPct val="90000"/>
              </a:lnSpc>
            </a:pPr>
            <a:r>
              <a:rPr lang="en-IN" sz="1700">
                <a:solidFill>
                  <a:srgbClr val="FFFFFF"/>
                </a:solidFill>
              </a:rPr>
              <a:t>It is important for the guest services’ personnel to interact with the customers on a regular basis, for gathering any feedbacks regarding the products’ quality, service level experience, which bolsters their satisfaction level too</a:t>
            </a:r>
          </a:p>
          <a:p>
            <a:pPr lvl="0">
              <a:lnSpc>
                <a:spcPct val="90000"/>
              </a:lnSpc>
            </a:pPr>
            <a:r>
              <a:rPr lang="en-IN" sz="1700">
                <a:solidFill>
                  <a:srgbClr val="FFFFFF"/>
                </a:solidFill>
              </a:rPr>
              <a:t>From the check-in of guests till the check-out process, everything is managed by the guest services department, who not only provide information about the services, but also accommodate the guests, treating them in a friendly, attentive and courteous way (Piramanayagam and Seal 2022)</a:t>
            </a:r>
          </a:p>
          <a:p>
            <a:pPr>
              <a:lnSpc>
                <a:spcPct val="90000"/>
              </a:lnSpc>
            </a:pPr>
            <a:endParaRPr lang="en-IN" sz="1700">
              <a:solidFill>
                <a:srgbClr val="FFFFFF"/>
              </a:solidFill>
            </a:endParaRPr>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p:cNvPicPr>
            <a:picLocks noChangeAspect="1"/>
          </p:cNvPicPr>
          <p:nvPr/>
        </p:nvPicPr>
        <p:blipFill rotWithShape="1">
          <a:blip r:embed="rId4"/>
          <a:srcRect l="36426" r="17075" b="1"/>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34114761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8930" y="629266"/>
            <a:ext cx="6188190" cy="1622321"/>
          </a:xfrm>
        </p:spPr>
        <p:txBody>
          <a:bodyPr>
            <a:normAutofit/>
          </a:bodyPr>
          <a:lstStyle/>
          <a:p>
            <a:pPr>
              <a:lnSpc>
                <a:spcPct val="90000"/>
              </a:lnSpc>
            </a:pPr>
            <a:r>
              <a:rPr lang="en-IN" sz="2600" b="1">
                <a:solidFill>
                  <a:srgbClr val="EBEBEB"/>
                </a:solidFill>
              </a:rPr>
              <a:t>Explaining the need to consider the role and function of guest services </a:t>
            </a:r>
            <a:br>
              <a:rPr lang="en-IN" sz="2600">
                <a:solidFill>
                  <a:srgbClr val="EBEBEB"/>
                </a:solidFill>
              </a:rPr>
            </a:br>
            <a:endParaRPr lang="en-IN" sz="2600">
              <a:solidFill>
                <a:srgbClr val="EBEBEB"/>
              </a:solidFill>
            </a:endParaRPr>
          </a:p>
        </p:txBody>
      </p:sp>
      <p:sp>
        <p:nvSpPr>
          <p:cNvPr id="3" name="Content Placeholder 2"/>
          <p:cNvSpPr>
            <a:spLocks noGrp="1"/>
          </p:cNvSpPr>
          <p:nvPr>
            <p:ph idx="1"/>
          </p:nvPr>
        </p:nvSpPr>
        <p:spPr>
          <a:xfrm>
            <a:off x="648930" y="2438400"/>
            <a:ext cx="6188189" cy="3785419"/>
          </a:xfrm>
        </p:spPr>
        <p:txBody>
          <a:bodyPr>
            <a:normAutofit/>
          </a:bodyPr>
          <a:lstStyle/>
          <a:p>
            <a:pPr>
              <a:lnSpc>
                <a:spcPct val="90000"/>
              </a:lnSpc>
            </a:pPr>
            <a:r>
              <a:rPr lang="en-IN" sz="1400">
                <a:solidFill>
                  <a:srgbClr val="FFFFFF"/>
                </a:solidFill>
              </a:rPr>
              <a:t>The roles and functions of guest services are crucial, as it the hospitality industry is of immense pressure and competitive as well</a:t>
            </a:r>
          </a:p>
          <a:p>
            <a:pPr>
              <a:lnSpc>
                <a:spcPct val="90000"/>
              </a:lnSpc>
            </a:pPr>
            <a:r>
              <a:rPr lang="en-IN" sz="1400">
                <a:solidFill>
                  <a:srgbClr val="FFFFFF"/>
                </a:solidFill>
              </a:rPr>
              <a:t>The primary need of the guest services is to assist the guests from check-in to the process of check-out, providing them with adequate information about the services, accommodating them, providing exemplary dining and other services</a:t>
            </a:r>
          </a:p>
          <a:p>
            <a:pPr>
              <a:lnSpc>
                <a:spcPct val="90000"/>
              </a:lnSpc>
            </a:pPr>
            <a:r>
              <a:rPr lang="en-IN" sz="1400">
                <a:solidFill>
                  <a:srgbClr val="FFFFFF"/>
                </a:solidFill>
              </a:rPr>
              <a:t>It is the major source of customer satisfaction, which also influences them to visit the hotel again (Xu et al. 2019).</a:t>
            </a:r>
          </a:p>
          <a:p>
            <a:pPr>
              <a:lnSpc>
                <a:spcPct val="90000"/>
              </a:lnSpc>
            </a:pPr>
            <a:r>
              <a:rPr lang="en-IN" sz="1400">
                <a:solidFill>
                  <a:srgbClr val="FFFFFF"/>
                </a:solidFill>
              </a:rPr>
              <a:t>Not only it is important to consider the role and function of guest services for enhancing the lives of guests, but also for making them repeated visitors at the JW Marriott</a:t>
            </a:r>
          </a:p>
          <a:p>
            <a:pPr>
              <a:lnSpc>
                <a:spcPct val="90000"/>
              </a:lnSpc>
            </a:pPr>
            <a:r>
              <a:rPr lang="en-IN" sz="1400">
                <a:solidFill>
                  <a:srgbClr val="FFFFFF"/>
                </a:solidFill>
              </a:rPr>
              <a:t>Communication is a major aspect of guest services, which ensures keeping the consumers informed about the services, availability, and payment too (Sharma and Bhat 2022). </a:t>
            </a:r>
          </a:p>
          <a:p>
            <a:pPr>
              <a:lnSpc>
                <a:spcPct val="90000"/>
              </a:lnSpc>
            </a:pPr>
            <a:endParaRPr lang="en-IN" sz="140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3" name="Picture 4" descr="White puzzle with one red piece">
            <a:extLst>
              <a:ext uri="{FF2B5EF4-FFF2-40B4-BE49-F238E27FC236}">
                <a16:creationId xmlns:a16="http://schemas.microsoft.com/office/drawing/2014/main" id="{48948EBF-5B08-1B51-90FF-E764EC0C20CC}"/>
              </a:ext>
            </a:extLst>
          </p:cNvPr>
          <p:cNvPicPr>
            <a:picLocks noChangeAspect="1"/>
          </p:cNvPicPr>
          <p:nvPr/>
        </p:nvPicPr>
        <p:blipFill rotWithShape="1">
          <a:blip r:embed="rId4"/>
          <a:srcRect l="30448" r="28843"/>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10689118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p:cNvSpPr>
            <a:spLocks noGrp="1"/>
          </p:cNvSpPr>
          <p:nvPr>
            <p:ph idx="1"/>
          </p:nvPr>
        </p:nvSpPr>
        <p:spPr>
          <a:xfrm>
            <a:off x="648930" y="2438400"/>
            <a:ext cx="6188189" cy="3785419"/>
          </a:xfrm>
        </p:spPr>
        <p:txBody>
          <a:bodyPr>
            <a:normAutofit/>
          </a:bodyPr>
          <a:lstStyle/>
          <a:p>
            <a:pPr>
              <a:lnSpc>
                <a:spcPct val="90000"/>
              </a:lnSpc>
            </a:pPr>
            <a:r>
              <a:rPr lang="en-IN" sz="1600">
                <a:solidFill>
                  <a:srgbClr val="FFFFFF"/>
                </a:solidFill>
              </a:rPr>
              <a:t>It helps in maintaining a positive and professional attitude towards the guests, while ensuring that they get what is being promised by the JW Marriott hotel brand in UK</a:t>
            </a:r>
          </a:p>
          <a:p>
            <a:pPr>
              <a:lnSpc>
                <a:spcPct val="90000"/>
              </a:lnSpc>
            </a:pPr>
            <a:r>
              <a:rPr lang="en-IN" sz="1600">
                <a:solidFill>
                  <a:srgbClr val="FFFFFF"/>
                </a:solidFill>
              </a:rPr>
              <a:t>There is also need to consider the role and function of guest services for improving the process of hiring and empowering staffs as well</a:t>
            </a:r>
          </a:p>
          <a:p>
            <a:pPr>
              <a:lnSpc>
                <a:spcPct val="90000"/>
              </a:lnSpc>
            </a:pPr>
            <a:r>
              <a:rPr lang="en-IN" sz="1600">
                <a:solidFill>
                  <a:srgbClr val="FFFFFF"/>
                </a:solidFill>
              </a:rPr>
              <a:t>The top-notch guest services at the hotel ensured building trust with the customers, who would be more than happy to provide recommendations and even positive reviews (Hossain et al. 2019). </a:t>
            </a:r>
          </a:p>
          <a:p>
            <a:pPr>
              <a:lnSpc>
                <a:spcPct val="90000"/>
              </a:lnSpc>
            </a:pPr>
            <a:r>
              <a:rPr lang="en-IN" sz="1600">
                <a:solidFill>
                  <a:srgbClr val="FFFFFF"/>
                </a:solidFill>
              </a:rPr>
              <a:t>The information should further help in building better targeted strategies of marketing, and make sure that there is no difference or change in what is being advertised, and what the guests receive, in terms of services</a:t>
            </a:r>
          </a:p>
          <a:p>
            <a:pPr>
              <a:lnSpc>
                <a:spcPct val="90000"/>
              </a:lnSpc>
            </a:pPr>
            <a:endParaRPr lang="en-IN" sz="1600">
              <a:solidFill>
                <a:srgbClr val="FFFFFF"/>
              </a:solidFill>
            </a:endParaRP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p:cNvPicPr>
            <a:picLocks noChangeAspect="1"/>
          </p:cNvPicPr>
          <p:nvPr/>
        </p:nvPicPr>
        <p:blipFill rotWithShape="1">
          <a:blip r:embed="rId4"/>
          <a:srcRect l="18341" r="19434"/>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3"/>
          <p:cNvPicPr>
            <a:picLocks noChangeAspect="1"/>
          </p:cNvPicPr>
          <p:nvPr/>
        </p:nvPicPr>
        <p:blipFill rotWithShape="1">
          <a:blip r:embed="rId5"/>
          <a:srcRect r="7726"/>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3746026915"/>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8930" y="629266"/>
            <a:ext cx="6188190" cy="1622321"/>
          </a:xfrm>
        </p:spPr>
        <p:txBody>
          <a:bodyPr>
            <a:normAutofit/>
          </a:bodyPr>
          <a:lstStyle/>
          <a:p>
            <a:pPr>
              <a:lnSpc>
                <a:spcPct val="90000"/>
              </a:lnSpc>
            </a:pPr>
            <a:r>
              <a:rPr lang="en-IN" sz="3600" b="1">
                <a:solidFill>
                  <a:srgbClr val="EBEBEB"/>
                </a:solidFill>
              </a:rPr>
              <a:t>Importance of hospitality and how hotel meet guest</a:t>
            </a:r>
            <a:br>
              <a:rPr lang="en-IN" sz="3600">
                <a:solidFill>
                  <a:srgbClr val="EBEBEB"/>
                </a:solidFill>
              </a:rPr>
            </a:br>
            <a:endParaRPr lang="en-IN" sz="3600">
              <a:solidFill>
                <a:srgbClr val="EBEBEB"/>
              </a:solidFill>
            </a:endParaRPr>
          </a:p>
        </p:txBody>
      </p:sp>
      <p:sp>
        <p:nvSpPr>
          <p:cNvPr id="3" name="Content Placeholder 2"/>
          <p:cNvSpPr>
            <a:spLocks noGrp="1"/>
          </p:cNvSpPr>
          <p:nvPr>
            <p:ph idx="1"/>
          </p:nvPr>
        </p:nvSpPr>
        <p:spPr>
          <a:xfrm>
            <a:off x="648930" y="2438400"/>
            <a:ext cx="6188189" cy="3785419"/>
          </a:xfrm>
        </p:spPr>
        <p:txBody>
          <a:bodyPr>
            <a:normAutofit/>
          </a:bodyPr>
          <a:lstStyle/>
          <a:p>
            <a:pPr lvl="0">
              <a:lnSpc>
                <a:spcPct val="90000"/>
              </a:lnSpc>
            </a:pPr>
            <a:r>
              <a:rPr lang="en-IN" sz="1400" dirty="0">
                <a:solidFill>
                  <a:srgbClr val="FFFFFF"/>
                </a:solidFill>
              </a:rPr>
              <a:t>The significance of hospitality services is the first and last interaction that the guests have with the hotel brand, starting from the guests’ needs to an array of services that make their stays enjoyable</a:t>
            </a:r>
          </a:p>
          <a:p>
            <a:pPr lvl="0">
              <a:lnSpc>
                <a:spcPct val="90000"/>
              </a:lnSpc>
            </a:pPr>
            <a:r>
              <a:rPr lang="en-IN" sz="1400" dirty="0">
                <a:solidFill>
                  <a:srgbClr val="FFFFFF"/>
                </a:solidFill>
              </a:rPr>
              <a:t>JW Marriott hotel brand has managed to use the machine learning tool for segregating the profiles of the customers, through assessment of their reviews, feedbacks and comments, thus, helping to attract different kinds of guests through different marketing tactics (Park et al. 2018).</a:t>
            </a:r>
          </a:p>
          <a:p>
            <a:pPr lvl="0">
              <a:lnSpc>
                <a:spcPct val="90000"/>
              </a:lnSpc>
            </a:pPr>
            <a:r>
              <a:rPr lang="en-IN" sz="1400" dirty="0">
                <a:solidFill>
                  <a:srgbClr val="FFFFFF"/>
                </a:solidFill>
              </a:rPr>
              <a:t>The hotel has managed to personalise the guest experience, based on the customer insights gathered from the feedbacks, ensuring a better experience provided to them (Lo and Yeung 2020). </a:t>
            </a:r>
          </a:p>
          <a:p>
            <a:pPr lvl="0">
              <a:lnSpc>
                <a:spcPct val="90000"/>
              </a:lnSpc>
            </a:pPr>
            <a:r>
              <a:rPr lang="en-IN" sz="1400" dirty="0">
                <a:solidFill>
                  <a:srgbClr val="FFFFFF"/>
                </a:solidFill>
              </a:rPr>
              <a:t>To attract the new customers, the hotel has utilised the guest profile data in the Customer Relationship Management or CRM tool, which helped in sending emails to the guests  timely</a:t>
            </a:r>
          </a:p>
          <a:p>
            <a:pPr>
              <a:lnSpc>
                <a:spcPct val="90000"/>
              </a:lnSpc>
            </a:pPr>
            <a:endParaRPr lang="en-IN" sz="1400" dirty="0">
              <a:solidFill>
                <a:srgbClr val="FFFFFF"/>
              </a:solidFill>
            </a:endParaRPr>
          </a:p>
        </p:txBody>
      </p:sp>
      <p:sp>
        <p:nvSpPr>
          <p:cNvPr id="2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p:cNvPicPr>
            <a:picLocks noChangeAspect="1"/>
          </p:cNvPicPr>
          <p:nvPr/>
        </p:nvPicPr>
        <p:blipFill rotWithShape="1">
          <a:blip r:embed="rId4"/>
          <a:srcRect l="7640" r="33534"/>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962056296"/>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8930" y="2438400"/>
            <a:ext cx="6188189" cy="3785419"/>
          </a:xfrm>
        </p:spPr>
        <p:txBody>
          <a:bodyPr>
            <a:normAutofit/>
          </a:bodyPr>
          <a:lstStyle/>
          <a:p>
            <a:pPr lvl="0">
              <a:lnSpc>
                <a:spcPct val="90000"/>
              </a:lnSpc>
            </a:pPr>
            <a:r>
              <a:rPr lang="en-IN" sz="1700">
                <a:solidFill>
                  <a:srgbClr val="FFFFFF"/>
                </a:solidFill>
              </a:rPr>
              <a:t>Use of customer experience analytics tool has allowed the hotel brand to analyse the comments, feedbacks and reviews on the websites such as Google, Trust Pilot, Tripadvisor, and then act upon those to resolve issues</a:t>
            </a:r>
          </a:p>
          <a:p>
            <a:pPr lvl="0">
              <a:lnSpc>
                <a:spcPct val="90000"/>
              </a:lnSpc>
            </a:pPr>
            <a:r>
              <a:rPr lang="en-IN" sz="1700">
                <a:solidFill>
                  <a:srgbClr val="FFFFFF"/>
                </a:solidFill>
              </a:rPr>
              <a:t>Providing the additional hospitality services such as gifts, additional discounts, special dinging menus, clothing and accessories along with free spa services should further add to the exemplary hotel services, ensuring attraction of new customers (Shin and Jeong 2022)</a:t>
            </a:r>
          </a:p>
          <a:p>
            <a:pPr lvl="0">
              <a:lnSpc>
                <a:spcPct val="90000"/>
              </a:lnSpc>
            </a:pPr>
            <a:r>
              <a:rPr lang="en-IN" sz="1700">
                <a:solidFill>
                  <a:srgbClr val="FFFFFF"/>
                </a:solidFill>
              </a:rPr>
              <a:t>Not only does this help in building lasting relationships, but also helps in enhancing the brand perception, ensuring a better experience provided to the guests</a:t>
            </a:r>
          </a:p>
          <a:p>
            <a:pPr>
              <a:lnSpc>
                <a:spcPct val="90000"/>
              </a:lnSpc>
            </a:pPr>
            <a:endParaRPr lang="en-IN" sz="170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p:cNvPicPr/>
          <p:nvPr/>
        </p:nvPicPr>
        <p:blipFill rotWithShape="1">
          <a:blip r:embed="rId4"/>
          <a:srcRect l="33035" r="35303" b="1"/>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037624873"/>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806195" y="804672"/>
            <a:ext cx="3521359" cy="5248656"/>
          </a:xfrm>
        </p:spPr>
        <p:txBody>
          <a:bodyPr anchor="ctr">
            <a:normAutofit/>
          </a:bodyPr>
          <a:lstStyle/>
          <a:p>
            <a:pPr algn="ctr"/>
            <a:r>
              <a:rPr lang="en-IN" b="1" dirty="0"/>
              <a:t>Summary</a:t>
            </a:r>
          </a:p>
        </p:txBody>
      </p:sp>
      <p:sp>
        <p:nvSpPr>
          <p:cNvPr id="3" name="Content Placeholder 2"/>
          <p:cNvSpPr>
            <a:spLocks noGrp="1"/>
          </p:cNvSpPr>
          <p:nvPr>
            <p:ph idx="1"/>
          </p:nvPr>
        </p:nvSpPr>
        <p:spPr>
          <a:xfrm>
            <a:off x="4975861" y="804671"/>
            <a:ext cx="6399930" cy="5248657"/>
          </a:xfrm>
        </p:spPr>
        <p:txBody>
          <a:bodyPr anchor="ctr">
            <a:normAutofit/>
          </a:bodyPr>
          <a:lstStyle/>
          <a:p>
            <a:r>
              <a:rPr lang="en-IN" dirty="0"/>
              <a:t>JW Marriott Grosvenor House London, UK is a major luxury hotel brand, operating under the Marriott International</a:t>
            </a:r>
          </a:p>
          <a:p>
            <a:r>
              <a:rPr lang="en-IN" dirty="0"/>
              <a:t>The main consumers include individuals with higher income, and who prefer luxury or premium hospitality  services </a:t>
            </a:r>
          </a:p>
          <a:p>
            <a:r>
              <a:rPr lang="en-IN" dirty="0"/>
              <a:t>The need to consider the roles and functions of guest services is crucial</a:t>
            </a:r>
          </a:p>
          <a:p>
            <a:r>
              <a:rPr lang="en-IN" dirty="0"/>
              <a:t>It helps in customer satisfaction, being loyal towards the hotel and enhancing the customers purchasing behaviours too</a:t>
            </a:r>
          </a:p>
          <a:p>
            <a:r>
              <a:rPr lang="en-IN" dirty="0"/>
              <a:t>It also helps the hotel brand o establish long-lasting relationships and remain competitive within the UK hospitality industry</a:t>
            </a:r>
          </a:p>
          <a:p>
            <a:endParaRPr lang="en-IN" dirty="0"/>
          </a:p>
        </p:txBody>
      </p:sp>
    </p:spTree>
    <p:extLst>
      <p:ext uri="{BB962C8B-B14F-4D97-AF65-F5344CB8AC3E}">
        <p14:creationId xmlns:p14="http://schemas.microsoft.com/office/powerpoint/2010/main" val="90360797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34286"/>
          </a:xfrm>
        </p:spPr>
        <p:txBody>
          <a:bodyPr/>
          <a:lstStyle/>
          <a:p>
            <a:pPr algn="ctr"/>
            <a:r>
              <a:rPr lang="en-IN" b="1" dirty="0"/>
              <a:t>Bibliography</a:t>
            </a:r>
          </a:p>
        </p:txBody>
      </p:sp>
      <p:sp>
        <p:nvSpPr>
          <p:cNvPr id="3" name="Content Placeholder 2"/>
          <p:cNvSpPr>
            <a:spLocks noGrp="1"/>
          </p:cNvSpPr>
          <p:nvPr>
            <p:ph idx="1"/>
          </p:nvPr>
        </p:nvSpPr>
        <p:spPr>
          <a:xfrm>
            <a:off x="838200" y="1564105"/>
            <a:ext cx="10515600" cy="4612858"/>
          </a:xfrm>
        </p:spPr>
        <p:txBody>
          <a:bodyPr>
            <a:normAutofit fontScale="55000" lnSpcReduction="20000"/>
          </a:bodyPr>
          <a:lstStyle/>
          <a:p>
            <a:r>
              <a:rPr lang="en-IN" dirty="0" err="1"/>
              <a:t>Ariffin</a:t>
            </a:r>
            <a:r>
              <a:rPr lang="en-IN" dirty="0"/>
              <a:t>, A.A.M., </a:t>
            </a:r>
            <a:r>
              <a:rPr lang="en-IN" dirty="0" err="1"/>
              <a:t>Maghzi</a:t>
            </a:r>
            <a:r>
              <a:rPr lang="en-IN" dirty="0"/>
              <a:t>, A., Soon, J.L.M. and </a:t>
            </a:r>
            <a:r>
              <a:rPr lang="en-IN" dirty="0" err="1"/>
              <a:t>Alam</a:t>
            </a:r>
            <a:r>
              <a:rPr lang="en-IN" dirty="0"/>
              <a:t>, S.S., 2018. Exploring the influence of hospitality on guest satisfaction in luxury hotel services. </a:t>
            </a:r>
            <a:r>
              <a:rPr lang="en-IN" i="1" dirty="0"/>
              <a:t>E-review of Tourism Research</a:t>
            </a:r>
            <a:r>
              <a:rPr lang="en-IN" dirty="0"/>
              <a:t>, </a:t>
            </a:r>
            <a:r>
              <a:rPr lang="en-IN" i="1" dirty="0"/>
              <a:t>15</a:t>
            </a:r>
            <a:r>
              <a:rPr lang="en-IN" dirty="0"/>
              <a:t>(1).</a:t>
            </a:r>
          </a:p>
          <a:p>
            <a:r>
              <a:rPr lang="en-IN" dirty="0" err="1"/>
              <a:t>Harnjo</a:t>
            </a:r>
            <a:r>
              <a:rPr lang="en-IN" dirty="0"/>
              <a:t>, E., Rudy, R., </a:t>
            </a:r>
            <a:r>
              <a:rPr lang="en-IN" dirty="0" err="1"/>
              <a:t>Simamora</a:t>
            </a:r>
            <a:r>
              <a:rPr lang="en-IN" dirty="0"/>
              <a:t>, J., </a:t>
            </a:r>
            <a:r>
              <a:rPr lang="en-IN" dirty="0" err="1"/>
              <a:t>Hutabarat</a:t>
            </a:r>
            <a:r>
              <a:rPr lang="en-IN" dirty="0"/>
              <a:t>, L.R. and Juliana, J., 2021. Identifying customer </a:t>
            </a:r>
            <a:r>
              <a:rPr lang="en-IN" dirty="0" err="1"/>
              <a:t>behavior</a:t>
            </a:r>
            <a:r>
              <a:rPr lang="en-IN" dirty="0"/>
              <a:t> in hospitality to deliver quality service and customer satisfaction. </a:t>
            </a:r>
            <a:r>
              <a:rPr lang="en-IN" i="1" dirty="0"/>
              <a:t>Journal Of Industrial Engineering &amp; Management Research</a:t>
            </a:r>
            <a:r>
              <a:rPr lang="en-IN" dirty="0"/>
              <a:t>, </a:t>
            </a:r>
            <a:r>
              <a:rPr lang="en-IN" i="1" dirty="0"/>
              <a:t>2</a:t>
            </a:r>
            <a:r>
              <a:rPr lang="en-IN" dirty="0"/>
              <a:t>(4), pp.107-113.</a:t>
            </a:r>
          </a:p>
          <a:p>
            <a:r>
              <a:rPr lang="en-IN" dirty="0"/>
              <a:t>Hossain, M.S., </a:t>
            </a:r>
            <a:r>
              <a:rPr lang="en-IN" dirty="0" err="1"/>
              <a:t>Khalifa</a:t>
            </a:r>
            <a:r>
              <a:rPr lang="en-IN" dirty="0"/>
              <a:t>, G.S. and Abu </a:t>
            </a:r>
            <a:r>
              <a:rPr lang="en-IN" dirty="0" err="1"/>
              <a:t>Horaira</a:t>
            </a:r>
            <a:r>
              <a:rPr lang="en-IN" dirty="0"/>
              <a:t>, M., 2019. value-based fairness in Malaysian five-star resorts: Measuring the roles of service-related attributes and guest </a:t>
            </a:r>
            <a:r>
              <a:rPr lang="en-IN" dirty="0" err="1"/>
              <a:t>behavioral</a:t>
            </a:r>
            <a:r>
              <a:rPr lang="en-IN" dirty="0"/>
              <a:t> loyalty. </a:t>
            </a:r>
            <a:r>
              <a:rPr lang="en-IN" i="1" dirty="0"/>
              <a:t>Asia-Pacific Journal of Innovation in Hospitality and Tourism</a:t>
            </a:r>
            <a:r>
              <a:rPr lang="en-IN" dirty="0"/>
              <a:t>, </a:t>
            </a:r>
            <a:r>
              <a:rPr lang="en-IN" i="1" dirty="0"/>
              <a:t>8</a:t>
            </a:r>
            <a:r>
              <a:rPr lang="en-IN" dirty="0"/>
              <a:t>(2), pp.227-254.</a:t>
            </a:r>
          </a:p>
          <a:p>
            <a:r>
              <a:rPr lang="en-IN" dirty="0" err="1"/>
              <a:t>Kansakar</a:t>
            </a:r>
            <a:r>
              <a:rPr lang="en-IN" dirty="0"/>
              <a:t>, P., </a:t>
            </a:r>
            <a:r>
              <a:rPr lang="en-IN" dirty="0" err="1"/>
              <a:t>Munir</a:t>
            </a:r>
            <a:r>
              <a:rPr lang="en-IN" dirty="0"/>
              <a:t>, A. and </a:t>
            </a:r>
            <a:r>
              <a:rPr lang="en-IN" dirty="0" err="1"/>
              <a:t>Shabani</a:t>
            </a:r>
            <a:r>
              <a:rPr lang="en-IN" dirty="0"/>
              <a:t>, N., 2019. Technology in the hospitality industry: Prospects and challenges. </a:t>
            </a:r>
            <a:r>
              <a:rPr lang="en-IN" i="1" dirty="0"/>
              <a:t>IEEE Consumer Electronics Magazine</a:t>
            </a:r>
            <a:r>
              <a:rPr lang="en-IN" dirty="0"/>
              <a:t>, </a:t>
            </a:r>
            <a:r>
              <a:rPr lang="en-IN" i="1" dirty="0"/>
              <a:t>8</a:t>
            </a:r>
            <a:r>
              <a:rPr lang="en-IN" dirty="0"/>
              <a:t>(3), pp.60-65.</a:t>
            </a:r>
          </a:p>
          <a:p>
            <a:r>
              <a:rPr lang="en-IN" dirty="0"/>
              <a:t>Lo, A. and Yeung, M.A., 2020. Brand prestige and affordable luxury: The role of hotel guest experiences. </a:t>
            </a:r>
            <a:r>
              <a:rPr lang="en-IN" i="1" dirty="0"/>
              <a:t>Journal of Vacation Marketing</a:t>
            </a:r>
            <a:r>
              <a:rPr lang="en-IN" dirty="0"/>
              <a:t>, </a:t>
            </a:r>
            <a:r>
              <a:rPr lang="en-IN" i="1" dirty="0"/>
              <a:t>26</a:t>
            </a:r>
            <a:r>
              <a:rPr lang="en-IN" dirty="0"/>
              <a:t>(2), pp.247-267.</a:t>
            </a:r>
          </a:p>
          <a:p>
            <a:r>
              <a:rPr lang="en-GB" dirty="0"/>
              <a:t>Marriott.com 2023. About us. Available at: https://www.marriott.com/search/findHotels.mi?scid=ebe00343-faef-4567-9efe-485b705195da&amp;gclid=EAIaIQobChMIo767_PyI_wIVDW99Ch0RCA43EAAYASAAEgKH9PD_BwE&amp;gclsrc=aw.ds [Accessed on 22nd May 2023] </a:t>
            </a:r>
            <a:endParaRPr lang="en-IN" dirty="0"/>
          </a:p>
          <a:p>
            <a:r>
              <a:rPr lang="en-IN" dirty="0"/>
              <a:t>Park, E., Chae, B. and Kwon, J., 2018. Toward understanding the topical structure of hospitality literature: Applying machine learning and traditional statistics. </a:t>
            </a:r>
            <a:r>
              <a:rPr lang="en-IN" i="1" dirty="0"/>
              <a:t>International Journal of Contemporary Hospitality Management</a:t>
            </a:r>
            <a:r>
              <a:rPr lang="en-IN" dirty="0"/>
              <a:t>, </a:t>
            </a:r>
            <a:r>
              <a:rPr lang="en-IN" i="1" dirty="0"/>
              <a:t>30</a:t>
            </a:r>
            <a:r>
              <a:rPr lang="en-IN" dirty="0"/>
              <a:t>(11), pp.3386-3411.</a:t>
            </a:r>
          </a:p>
          <a:p>
            <a:r>
              <a:rPr lang="en-IN" dirty="0" err="1"/>
              <a:t>Piramanayagam</a:t>
            </a:r>
            <a:r>
              <a:rPr lang="en-IN" dirty="0"/>
              <a:t>, S. and Seal, P.P., 2022. The Language of Luxury: Decoding the Luxury Hotel Brand's Marketing Communication. In </a:t>
            </a:r>
            <a:r>
              <a:rPr lang="en-IN" i="1" dirty="0"/>
              <a:t>The Emerald Handbook of Luxury Management for Hospitality and Tourism</a:t>
            </a:r>
            <a:r>
              <a:rPr lang="en-IN" dirty="0"/>
              <a:t> (pp. 221-242). Emerald Publishing Limited.</a:t>
            </a:r>
          </a:p>
          <a:p>
            <a:r>
              <a:rPr lang="en-IN" dirty="0"/>
              <a:t>Sharma, V. and </a:t>
            </a:r>
            <a:r>
              <a:rPr lang="en-IN" dirty="0" err="1"/>
              <a:t>Bhat</a:t>
            </a:r>
            <a:r>
              <a:rPr lang="en-IN" dirty="0"/>
              <a:t>, D.A.R., 2022. Co-creation and technological innovation: The predictors of guest satisfaction and revisit intention in hospitality industry. </a:t>
            </a:r>
            <a:r>
              <a:rPr lang="en-IN" i="1" dirty="0"/>
              <a:t>International Journal of Hospitality &amp; Tourism Systems</a:t>
            </a:r>
            <a:r>
              <a:rPr lang="en-IN" dirty="0"/>
              <a:t>, </a:t>
            </a:r>
            <a:r>
              <a:rPr lang="en-IN" i="1" dirty="0"/>
              <a:t>15</a:t>
            </a:r>
            <a:r>
              <a:rPr lang="en-IN" dirty="0"/>
              <a:t>(1).</a:t>
            </a:r>
          </a:p>
          <a:p>
            <a:r>
              <a:rPr lang="en-IN" dirty="0"/>
              <a:t>Shin, H.H. and </a:t>
            </a:r>
            <a:r>
              <a:rPr lang="en-IN" dirty="0" err="1"/>
              <a:t>Jeong</a:t>
            </a:r>
            <a:r>
              <a:rPr lang="en-IN" dirty="0"/>
              <a:t>, M., 2022. Redefining luxury service with technology implementation: the impact of technology on guest satisfaction and loyalty in a luxury hotel. </a:t>
            </a:r>
            <a:r>
              <a:rPr lang="en-IN" i="1" dirty="0"/>
              <a:t>International Journal of Contemporary Hospitality Management</a:t>
            </a:r>
            <a:r>
              <a:rPr lang="en-IN" dirty="0"/>
              <a:t>.</a:t>
            </a:r>
          </a:p>
          <a:p>
            <a:r>
              <a:rPr lang="en-IN" dirty="0" err="1"/>
              <a:t>Xu</a:t>
            </a:r>
            <a:r>
              <a:rPr lang="en-IN" dirty="0"/>
              <a:t>, F., La, L., Zhen, F., </a:t>
            </a:r>
            <a:r>
              <a:rPr lang="en-IN" dirty="0" err="1"/>
              <a:t>Lobsang</a:t>
            </a:r>
            <a:r>
              <a:rPr lang="en-IN" dirty="0"/>
              <a:t>, T. and Huang, C., 2019. A data-driven approach to guest experiences and satisfaction in sharing. </a:t>
            </a:r>
            <a:r>
              <a:rPr lang="en-IN" i="1" dirty="0"/>
              <a:t>Journal of Travel &amp; Tourism Marketing</a:t>
            </a:r>
            <a:r>
              <a:rPr lang="en-IN" dirty="0"/>
              <a:t>, </a:t>
            </a:r>
            <a:r>
              <a:rPr lang="en-IN" i="1" dirty="0"/>
              <a:t>36</a:t>
            </a:r>
            <a:r>
              <a:rPr lang="en-IN" dirty="0"/>
              <a:t>(4), pp.484-496.</a:t>
            </a:r>
          </a:p>
          <a:p>
            <a:endParaRPr lang="en-IN" dirty="0"/>
          </a:p>
        </p:txBody>
      </p:sp>
    </p:spTree>
    <p:extLst>
      <p:ext uri="{BB962C8B-B14F-4D97-AF65-F5344CB8AC3E}">
        <p14:creationId xmlns:p14="http://schemas.microsoft.com/office/powerpoint/2010/main" val="1094367741"/>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 name="Picture 8">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 name="Oval 10">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5" name="Picture 14">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7" name="Rectangle 16">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E6A222EB-A81E-4238-B08D-AAB1828C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014676C-074B-475A-8346-9C901C86C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cxnSp>
        <p:nvCxnSpPr>
          <p:cNvPr id="23" name="Straight Connector 22">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alpha val="70000"/>
              </a:schemeClr>
            </a:solidFill>
            <a:miter lim="800000"/>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654295" y="1266958"/>
            <a:ext cx="6808362" cy="4528457"/>
          </a:xfrm>
        </p:spPr>
        <p:txBody>
          <a:bodyPr vert="horz" lIns="91440" tIns="45720" rIns="91440" bIns="45720" rtlCol="0" anchor="ctr">
            <a:normAutofit/>
          </a:bodyPr>
          <a:lstStyle/>
          <a:p>
            <a:r>
              <a:rPr lang="en-US" sz="7200" b="0" i="0" kern="1200" dirty="0">
                <a:solidFill>
                  <a:schemeClr val="tx2"/>
                </a:solidFill>
                <a:latin typeface="+mj-lt"/>
                <a:ea typeface="+mj-ea"/>
                <a:cs typeface="+mj-cs"/>
              </a:rPr>
              <a:t>Thank you</a:t>
            </a:r>
          </a:p>
        </p:txBody>
      </p:sp>
    </p:spTree>
    <p:extLst>
      <p:ext uri="{BB962C8B-B14F-4D97-AF65-F5344CB8AC3E}">
        <p14:creationId xmlns:p14="http://schemas.microsoft.com/office/powerpoint/2010/main" val="103698609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157</TotalTime>
  <Words>1741</Words>
  <Application>Microsoft Macintosh PowerPoint</Application>
  <PresentationFormat>Widescreen</PresentationFormat>
  <Paragraphs>76</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CIDFont+F2</vt:lpstr>
      <vt:lpstr>Wingdings 3</vt:lpstr>
      <vt:lpstr>Ion</vt:lpstr>
      <vt:lpstr>PowerPoint Presentation</vt:lpstr>
      <vt:lpstr>Content table</vt:lpstr>
      <vt:lpstr>Brief introduction of the chosen hotel brand </vt:lpstr>
      <vt:lpstr>Identification of the hotel brand’s main consumers </vt:lpstr>
      <vt:lpstr>Nature, scope and role of the guest services and facilities that are provided</vt:lpstr>
      <vt:lpstr>PowerPoint Presentation</vt:lpstr>
      <vt:lpstr>Explaining the need to consider the role and function of guest services  </vt:lpstr>
      <vt:lpstr>PowerPoint Presentation</vt:lpstr>
      <vt:lpstr>Importance of hospitality and how hotel meet guest </vt:lpstr>
      <vt:lpstr>PowerPoint Presentation</vt:lpstr>
      <vt:lpstr>Summary</vt:lpstr>
      <vt:lpstr>Bibliography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dc:title>
  <dc:creator>User</dc:creator>
  <cp:lastModifiedBy>Madalina Duta (2218871)</cp:lastModifiedBy>
  <cp:revision>25</cp:revision>
  <dcterms:created xsi:type="dcterms:W3CDTF">2023-05-06T11:38:32Z</dcterms:created>
  <dcterms:modified xsi:type="dcterms:W3CDTF">2023-05-22T20:20:28Z</dcterms:modified>
</cp:coreProperties>
</file>