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sldIdLst>
    <p:sldId id="256" r:id="rId2"/>
    <p:sldId id="257" r:id="rId3"/>
    <p:sldId id="264" r:id="rId4"/>
    <p:sldId id="261" r:id="rId5"/>
    <p:sldId id="259" r:id="rId6"/>
    <p:sldId id="260" r:id="rId7"/>
    <p:sldId id="258"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BA0F09-2A2F-4E03-B5FC-2917BCD7B3FD}" v="1" dt="2025-11-09T18:17:51.389"/>
    <p1510:client id="{89F184D4-5509-B4FE-1355-89F12C0B6171}" v="420" dt="2025-11-08T16:38:24.372"/>
    <p1510:client id="{B9E9DF62-3429-61F1-C200-DE13A81D55C7}" v="48" dt="2025-11-09T14:13:30.2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92" d="100"/>
          <a:sy n="92" d="100"/>
        </p:scale>
        <p:origin x="102" y="4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E9552627-81C8-46EA-B4C6-BAF7C7ADDDC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64B8BA1-A5AB-471A-B87A-63A49BA67FEE}">
      <dgm:prSet/>
      <dgm:spPr/>
      <dgm:t>
        <a:bodyPr/>
        <a:lstStyle/>
        <a:p>
          <a:r>
            <a:rPr lang="en-US" b="1"/>
            <a:t>Political:</a:t>
          </a:r>
          <a:br>
            <a:rPr lang="en-US" b="1"/>
          </a:br>
          <a:r>
            <a:rPr lang="en-US" b="1"/>
            <a:t> Government support for small businesses helps new garages, but post-Brexit import rules and waste regulations can increase costs.</a:t>
          </a:r>
          <a:endParaRPr lang="en-US"/>
        </a:p>
      </dgm:t>
    </dgm:pt>
    <dgm:pt modelId="{DC21AF29-33BE-4FAE-9707-4DFA160473C8}" type="parTrans" cxnId="{D642106D-D42D-4E42-A023-47BB57B49212}">
      <dgm:prSet/>
      <dgm:spPr/>
      <dgm:t>
        <a:bodyPr/>
        <a:lstStyle/>
        <a:p>
          <a:endParaRPr lang="en-US"/>
        </a:p>
      </dgm:t>
    </dgm:pt>
    <dgm:pt modelId="{2A3EB0F7-3AF3-40D2-BD4B-BE85391DF72B}" type="sibTrans" cxnId="{D642106D-D42D-4E42-A023-47BB57B49212}">
      <dgm:prSet/>
      <dgm:spPr/>
      <dgm:t>
        <a:bodyPr/>
        <a:lstStyle/>
        <a:p>
          <a:endParaRPr lang="en-US"/>
        </a:p>
      </dgm:t>
    </dgm:pt>
    <dgm:pt modelId="{5178414B-E78C-47FA-BD94-1275AD6D219C}">
      <dgm:prSet/>
      <dgm:spPr/>
      <dgm:t>
        <a:bodyPr/>
        <a:lstStyle/>
        <a:p>
          <a:r>
            <a:rPr lang="en-US" b="1"/>
            <a:t>Economic:</a:t>
          </a:r>
          <a:br>
            <a:rPr lang="en-US" b="1"/>
          </a:br>
          <a:r>
            <a:rPr lang="en-US" b="1"/>
            <a:t> More cars on the road keep demand steady. High prices make people repair cars instead of buying new ones, helping local garages.</a:t>
          </a:r>
          <a:endParaRPr lang="en-US"/>
        </a:p>
      </dgm:t>
    </dgm:pt>
    <dgm:pt modelId="{C59433BC-40BB-419D-8A3D-DB2A1E5F0A0C}" type="parTrans" cxnId="{BA1CDBC0-E23F-4C66-9CCA-E7CA3E2380A0}">
      <dgm:prSet/>
      <dgm:spPr/>
      <dgm:t>
        <a:bodyPr/>
        <a:lstStyle/>
        <a:p>
          <a:endParaRPr lang="en-US"/>
        </a:p>
      </dgm:t>
    </dgm:pt>
    <dgm:pt modelId="{0F914F6A-C711-4FED-BBF6-0B773BC55A20}" type="sibTrans" cxnId="{BA1CDBC0-E23F-4C66-9CCA-E7CA3E2380A0}">
      <dgm:prSet/>
      <dgm:spPr/>
      <dgm:t>
        <a:bodyPr/>
        <a:lstStyle/>
        <a:p>
          <a:endParaRPr lang="en-US"/>
        </a:p>
      </dgm:t>
    </dgm:pt>
    <dgm:pt modelId="{E0CD3B1D-55D8-4C1D-A747-81F3BF1AF44D}">
      <dgm:prSet/>
      <dgm:spPr/>
      <dgm:t>
        <a:bodyPr/>
        <a:lstStyle/>
        <a:p>
          <a:r>
            <a:rPr lang="en-US" b="1"/>
            <a:t>Social:</a:t>
          </a:r>
          <a:br>
            <a:rPr lang="en-US" b="1"/>
          </a:br>
          <a:r>
            <a:rPr lang="en-US" b="1"/>
            <a:t> Customers want honesty, fair prices, and convenience. Birmingham’s diverse population offers a strong customer base.</a:t>
          </a:r>
          <a:endParaRPr lang="en-US"/>
        </a:p>
      </dgm:t>
    </dgm:pt>
    <dgm:pt modelId="{DE62D4A3-4E14-4F45-B048-C22BA46270E0}" type="parTrans" cxnId="{F9A790CF-77CA-44B5-B589-2BC986472A2A}">
      <dgm:prSet/>
      <dgm:spPr/>
      <dgm:t>
        <a:bodyPr/>
        <a:lstStyle/>
        <a:p>
          <a:endParaRPr lang="en-US"/>
        </a:p>
      </dgm:t>
    </dgm:pt>
    <dgm:pt modelId="{31E2F7AB-0B1D-4625-91D7-5332AC9F6595}" type="sibTrans" cxnId="{F9A790CF-77CA-44B5-B589-2BC986472A2A}">
      <dgm:prSet/>
      <dgm:spPr/>
      <dgm:t>
        <a:bodyPr/>
        <a:lstStyle/>
        <a:p>
          <a:endParaRPr lang="en-US"/>
        </a:p>
      </dgm:t>
    </dgm:pt>
    <dgm:pt modelId="{BF48327F-92CB-4CB7-97EE-78470D3E62F5}">
      <dgm:prSet/>
      <dgm:spPr/>
      <dgm:t>
        <a:bodyPr/>
        <a:lstStyle/>
        <a:p>
          <a:r>
            <a:rPr lang="en-US" b="1"/>
            <a:t>Technological:</a:t>
          </a:r>
          <a:br>
            <a:rPr lang="en-US" b="1"/>
          </a:br>
          <a:r>
            <a:rPr lang="en-US" b="1"/>
            <a:t> Electric and hybrid cars require new tools and training. Online booking and social media help attract customers.</a:t>
          </a:r>
          <a:endParaRPr lang="en-US"/>
        </a:p>
      </dgm:t>
    </dgm:pt>
    <dgm:pt modelId="{FFF304BD-4BB3-4411-AE33-971AF88E535F}" type="parTrans" cxnId="{7E00B0FC-E349-4CD7-960E-13D8EFA11E92}">
      <dgm:prSet/>
      <dgm:spPr/>
      <dgm:t>
        <a:bodyPr/>
        <a:lstStyle/>
        <a:p>
          <a:endParaRPr lang="en-US"/>
        </a:p>
      </dgm:t>
    </dgm:pt>
    <dgm:pt modelId="{B6B0DBAB-946C-410E-8D0F-C22112B34028}" type="sibTrans" cxnId="{7E00B0FC-E349-4CD7-960E-13D8EFA11E92}">
      <dgm:prSet/>
      <dgm:spPr/>
      <dgm:t>
        <a:bodyPr/>
        <a:lstStyle/>
        <a:p>
          <a:endParaRPr lang="en-US"/>
        </a:p>
      </dgm:t>
    </dgm:pt>
    <dgm:pt modelId="{72BD7C05-BA9A-4DBC-8B5C-4242DB1F41E7}">
      <dgm:prSet/>
      <dgm:spPr/>
      <dgm:t>
        <a:bodyPr/>
        <a:lstStyle/>
        <a:p>
          <a:r>
            <a:rPr lang="en-US" b="1"/>
            <a:t>Environmental:</a:t>
          </a:r>
          <a:br>
            <a:rPr lang="en-US" b="1"/>
          </a:br>
          <a:r>
            <a:rPr lang="en-US" b="1"/>
            <a:t> Strict waste and emissions rules apply. Offering eco-friendly services can boost reputation.</a:t>
          </a:r>
          <a:endParaRPr lang="en-US"/>
        </a:p>
      </dgm:t>
    </dgm:pt>
    <dgm:pt modelId="{CA77C14A-D462-45D7-B5DC-1989BA5DF154}" type="parTrans" cxnId="{15A5C829-3F41-43F6-8D3B-0D6F7FE1AF60}">
      <dgm:prSet/>
      <dgm:spPr/>
      <dgm:t>
        <a:bodyPr/>
        <a:lstStyle/>
        <a:p>
          <a:endParaRPr lang="en-US"/>
        </a:p>
      </dgm:t>
    </dgm:pt>
    <dgm:pt modelId="{B2337AF4-885D-407F-8AA0-E83E7C49A8BF}" type="sibTrans" cxnId="{15A5C829-3F41-43F6-8D3B-0D6F7FE1AF60}">
      <dgm:prSet/>
      <dgm:spPr/>
      <dgm:t>
        <a:bodyPr/>
        <a:lstStyle/>
        <a:p>
          <a:endParaRPr lang="en-US"/>
        </a:p>
      </dgm:t>
    </dgm:pt>
    <dgm:pt modelId="{F9CC1861-2BDE-4F95-A3EB-AD4F8E6E6E86}">
      <dgm:prSet/>
      <dgm:spPr/>
      <dgm:t>
        <a:bodyPr/>
        <a:lstStyle/>
        <a:p>
          <a:r>
            <a:rPr lang="en-US" b="1"/>
            <a:t>Legal:</a:t>
          </a:r>
          <a:br>
            <a:rPr lang="en-US" b="1"/>
          </a:br>
          <a:r>
            <a:rPr lang="en-US" b="1"/>
            <a:t> Must follow health, safety, and MOT laws. Rules let independent garages service cars without affecting warranties.</a:t>
          </a:r>
          <a:endParaRPr lang="en-US"/>
        </a:p>
      </dgm:t>
    </dgm:pt>
    <dgm:pt modelId="{6D38B39B-A237-46B1-B37A-A57DA7CE7616}" type="parTrans" cxnId="{5D761100-50BE-47D2-A508-34402FB58B36}">
      <dgm:prSet/>
      <dgm:spPr/>
      <dgm:t>
        <a:bodyPr/>
        <a:lstStyle/>
        <a:p>
          <a:endParaRPr lang="en-US"/>
        </a:p>
      </dgm:t>
    </dgm:pt>
    <dgm:pt modelId="{F5CE2AAA-76A3-4206-946A-5FECAA54F718}" type="sibTrans" cxnId="{5D761100-50BE-47D2-A508-34402FB58B36}">
      <dgm:prSet/>
      <dgm:spPr/>
      <dgm:t>
        <a:bodyPr/>
        <a:lstStyle/>
        <a:p>
          <a:endParaRPr lang="en-US"/>
        </a:p>
      </dgm:t>
    </dgm:pt>
    <dgm:pt modelId="{3C18F0BA-3A73-405D-AC0D-E9E6FA95CD5E}" type="pres">
      <dgm:prSet presAssocID="{E9552627-81C8-46EA-B4C6-BAF7C7ADDDCC}" presName="linear" presStyleCnt="0">
        <dgm:presLayoutVars>
          <dgm:animLvl val="lvl"/>
          <dgm:resizeHandles val="exact"/>
        </dgm:presLayoutVars>
      </dgm:prSet>
      <dgm:spPr/>
    </dgm:pt>
    <dgm:pt modelId="{077C9410-DEDF-45C2-9559-062CF6960FF9}" type="pres">
      <dgm:prSet presAssocID="{264B8BA1-A5AB-471A-B87A-63A49BA67FEE}" presName="parentText" presStyleLbl="node1" presStyleIdx="0" presStyleCnt="6">
        <dgm:presLayoutVars>
          <dgm:chMax val="0"/>
          <dgm:bulletEnabled val="1"/>
        </dgm:presLayoutVars>
      </dgm:prSet>
      <dgm:spPr/>
    </dgm:pt>
    <dgm:pt modelId="{9276A915-D73C-43E6-A662-76A0C36A745C}" type="pres">
      <dgm:prSet presAssocID="{2A3EB0F7-3AF3-40D2-BD4B-BE85391DF72B}" presName="spacer" presStyleCnt="0"/>
      <dgm:spPr/>
    </dgm:pt>
    <dgm:pt modelId="{270D73F5-4F66-439F-B623-29F6D39657E7}" type="pres">
      <dgm:prSet presAssocID="{5178414B-E78C-47FA-BD94-1275AD6D219C}" presName="parentText" presStyleLbl="node1" presStyleIdx="1" presStyleCnt="6">
        <dgm:presLayoutVars>
          <dgm:chMax val="0"/>
          <dgm:bulletEnabled val="1"/>
        </dgm:presLayoutVars>
      </dgm:prSet>
      <dgm:spPr/>
    </dgm:pt>
    <dgm:pt modelId="{5D850494-22B4-4C60-A28D-AC9D85626FA7}" type="pres">
      <dgm:prSet presAssocID="{0F914F6A-C711-4FED-BBF6-0B773BC55A20}" presName="spacer" presStyleCnt="0"/>
      <dgm:spPr/>
    </dgm:pt>
    <dgm:pt modelId="{C5D7C35C-D292-4BFD-851A-53813AD8CB3A}" type="pres">
      <dgm:prSet presAssocID="{E0CD3B1D-55D8-4C1D-A747-81F3BF1AF44D}" presName="parentText" presStyleLbl="node1" presStyleIdx="2" presStyleCnt="6">
        <dgm:presLayoutVars>
          <dgm:chMax val="0"/>
          <dgm:bulletEnabled val="1"/>
        </dgm:presLayoutVars>
      </dgm:prSet>
      <dgm:spPr/>
    </dgm:pt>
    <dgm:pt modelId="{D028464C-968B-4AD0-B34D-27BBAB1DA117}" type="pres">
      <dgm:prSet presAssocID="{31E2F7AB-0B1D-4625-91D7-5332AC9F6595}" presName="spacer" presStyleCnt="0"/>
      <dgm:spPr/>
    </dgm:pt>
    <dgm:pt modelId="{9F916113-6106-4CBD-A6E4-3E5CB28C8B14}" type="pres">
      <dgm:prSet presAssocID="{BF48327F-92CB-4CB7-97EE-78470D3E62F5}" presName="parentText" presStyleLbl="node1" presStyleIdx="3" presStyleCnt="6">
        <dgm:presLayoutVars>
          <dgm:chMax val="0"/>
          <dgm:bulletEnabled val="1"/>
        </dgm:presLayoutVars>
      </dgm:prSet>
      <dgm:spPr/>
    </dgm:pt>
    <dgm:pt modelId="{949D766D-D0B6-4799-8559-7CDB6CCD203E}" type="pres">
      <dgm:prSet presAssocID="{B6B0DBAB-946C-410E-8D0F-C22112B34028}" presName="spacer" presStyleCnt="0"/>
      <dgm:spPr/>
    </dgm:pt>
    <dgm:pt modelId="{97C651C6-A822-4EE8-B2A3-AA483C78E6C5}" type="pres">
      <dgm:prSet presAssocID="{72BD7C05-BA9A-4DBC-8B5C-4242DB1F41E7}" presName="parentText" presStyleLbl="node1" presStyleIdx="4" presStyleCnt="6">
        <dgm:presLayoutVars>
          <dgm:chMax val="0"/>
          <dgm:bulletEnabled val="1"/>
        </dgm:presLayoutVars>
      </dgm:prSet>
      <dgm:spPr/>
    </dgm:pt>
    <dgm:pt modelId="{1DD198FA-1413-47B7-9265-BB819BED179E}" type="pres">
      <dgm:prSet presAssocID="{B2337AF4-885D-407F-8AA0-E83E7C49A8BF}" presName="spacer" presStyleCnt="0"/>
      <dgm:spPr/>
    </dgm:pt>
    <dgm:pt modelId="{34159E21-0359-4197-B55E-424C709C2F93}" type="pres">
      <dgm:prSet presAssocID="{F9CC1861-2BDE-4F95-A3EB-AD4F8E6E6E86}" presName="parentText" presStyleLbl="node1" presStyleIdx="5" presStyleCnt="6">
        <dgm:presLayoutVars>
          <dgm:chMax val="0"/>
          <dgm:bulletEnabled val="1"/>
        </dgm:presLayoutVars>
      </dgm:prSet>
      <dgm:spPr/>
    </dgm:pt>
  </dgm:ptLst>
  <dgm:cxnLst>
    <dgm:cxn modelId="{5D761100-50BE-47D2-A508-34402FB58B36}" srcId="{E9552627-81C8-46EA-B4C6-BAF7C7ADDDCC}" destId="{F9CC1861-2BDE-4F95-A3EB-AD4F8E6E6E86}" srcOrd="5" destOrd="0" parTransId="{6D38B39B-A237-46B1-B37A-A57DA7CE7616}" sibTransId="{F5CE2AAA-76A3-4206-946A-5FECAA54F718}"/>
    <dgm:cxn modelId="{66FC7D15-93E5-4DED-8509-BE9D7152BFB4}" type="presOf" srcId="{5178414B-E78C-47FA-BD94-1275AD6D219C}" destId="{270D73F5-4F66-439F-B623-29F6D39657E7}" srcOrd="0" destOrd="0" presId="urn:microsoft.com/office/officeart/2005/8/layout/vList2"/>
    <dgm:cxn modelId="{15A5C829-3F41-43F6-8D3B-0D6F7FE1AF60}" srcId="{E9552627-81C8-46EA-B4C6-BAF7C7ADDDCC}" destId="{72BD7C05-BA9A-4DBC-8B5C-4242DB1F41E7}" srcOrd="4" destOrd="0" parTransId="{CA77C14A-D462-45D7-B5DC-1989BA5DF154}" sibTransId="{B2337AF4-885D-407F-8AA0-E83E7C49A8BF}"/>
    <dgm:cxn modelId="{BCA5D335-36A9-421E-83BD-B53A2DE2D588}" type="presOf" srcId="{F9CC1861-2BDE-4F95-A3EB-AD4F8E6E6E86}" destId="{34159E21-0359-4197-B55E-424C709C2F93}" srcOrd="0" destOrd="0" presId="urn:microsoft.com/office/officeart/2005/8/layout/vList2"/>
    <dgm:cxn modelId="{E5F35C5B-0225-4CAD-B3ED-A8BBB87AF564}" type="presOf" srcId="{E0CD3B1D-55D8-4C1D-A747-81F3BF1AF44D}" destId="{C5D7C35C-D292-4BFD-851A-53813AD8CB3A}" srcOrd="0" destOrd="0" presId="urn:microsoft.com/office/officeart/2005/8/layout/vList2"/>
    <dgm:cxn modelId="{D642106D-D42D-4E42-A023-47BB57B49212}" srcId="{E9552627-81C8-46EA-B4C6-BAF7C7ADDDCC}" destId="{264B8BA1-A5AB-471A-B87A-63A49BA67FEE}" srcOrd="0" destOrd="0" parTransId="{DC21AF29-33BE-4FAE-9707-4DFA160473C8}" sibTransId="{2A3EB0F7-3AF3-40D2-BD4B-BE85391DF72B}"/>
    <dgm:cxn modelId="{620D1152-4AB7-43E1-8A67-56414A240173}" type="presOf" srcId="{E9552627-81C8-46EA-B4C6-BAF7C7ADDDCC}" destId="{3C18F0BA-3A73-405D-AC0D-E9E6FA95CD5E}" srcOrd="0" destOrd="0" presId="urn:microsoft.com/office/officeart/2005/8/layout/vList2"/>
    <dgm:cxn modelId="{BA1CDBC0-E23F-4C66-9CCA-E7CA3E2380A0}" srcId="{E9552627-81C8-46EA-B4C6-BAF7C7ADDDCC}" destId="{5178414B-E78C-47FA-BD94-1275AD6D219C}" srcOrd="1" destOrd="0" parTransId="{C59433BC-40BB-419D-8A3D-DB2A1E5F0A0C}" sibTransId="{0F914F6A-C711-4FED-BBF6-0B773BC55A20}"/>
    <dgm:cxn modelId="{853D2DCC-6F35-4F07-9C11-FA0CA02E7B13}" type="presOf" srcId="{BF48327F-92CB-4CB7-97EE-78470D3E62F5}" destId="{9F916113-6106-4CBD-A6E4-3E5CB28C8B14}" srcOrd="0" destOrd="0" presId="urn:microsoft.com/office/officeart/2005/8/layout/vList2"/>
    <dgm:cxn modelId="{F9A790CF-77CA-44B5-B589-2BC986472A2A}" srcId="{E9552627-81C8-46EA-B4C6-BAF7C7ADDDCC}" destId="{E0CD3B1D-55D8-4C1D-A747-81F3BF1AF44D}" srcOrd="2" destOrd="0" parTransId="{DE62D4A3-4E14-4F45-B048-C22BA46270E0}" sibTransId="{31E2F7AB-0B1D-4625-91D7-5332AC9F6595}"/>
    <dgm:cxn modelId="{F2D112D0-2D4D-4359-A31C-016B0B02202A}" type="presOf" srcId="{72BD7C05-BA9A-4DBC-8B5C-4242DB1F41E7}" destId="{97C651C6-A822-4EE8-B2A3-AA483C78E6C5}" srcOrd="0" destOrd="0" presId="urn:microsoft.com/office/officeart/2005/8/layout/vList2"/>
    <dgm:cxn modelId="{FBDEA8F5-0F16-4FCC-9199-5E419E544AA5}" type="presOf" srcId="{264B8BA1-A5AB-471A-B87A-63A49BA67FEE}" destId="{077C9410-DEDF-45C2-9559-062CF6960FF9}" srcOrd="0" destOrd="0" presId="urn:microsoft.com/office/officeart/2005/8/layout/vList2"/>
    <dgm:cxn modelId="{7E00B0FC-E349-4CD7-960E-13D8EFA11E92}" srcId="{E9552627-81C8-46EA-B4C6-BAF7C7ADDDCC}" destId="{BF48327F-92CB-4CB7-97EE-78470D3E62F5}" srcOrd="3" destOrd="0" parTransId="{FFF304BD-4BB3-4411-AE33-971AF88E535F}" sibTransId="{B6B0DBAB-946C-410E-8D0F-C22112B34028}"/>
    <dgm:cxn modelId="{9A46AC2B-3030-4C5F-892C-24C0925BBBAF}" type="presParOf" srcId="{3C18F0BA-3A73-405D-AC0D-E9E6FA95CD5E}" destId="{077C9410-DEDF-45C2-9559-062CF6960FF9}" srcOrd="0" destOrd="0" presId="urn:microsoft.com/office/officeart/2005/8/layout/vList2"/>
    <dgm:cxn modelId="{0AD7A730-880B-4D13-81FC-B44996938BCE}" type="presParOf" srcId="{3C18F0BA-3A73-405D-AC0D-E9E6FA95CD5E}" destId="{9276A915-D73C-43E6-A662-76A0C36A745C}" srcOrd="1" destOrd="0" presId="urn:microsoft.com/office/officeart/2005/8/layout/vList2"/>
    <dgm:cxn modelId="{316ED053-FA23-485E-BF3D-84F3D9E989D2}" type="presParOf" srcId="{3C18F0BA-3A73-405D-AC0D-E9E6FA95CD5E}" destId="{270D73F5-4F66-439F-B623-29F6D39657E7}" srcOrd="2" destOrd="0" presId="urn:microsoft.com/office/officeart/2005/8/layout/vList2"/>
    <dgm:cxn modelId="{9E478674-07D1-4C32-B1EE-0FC9F12F29B7}" type="presParOf" srcId="{3C18F0BA-3A73-405D-AC0D-E9E6FA95CD5E}" destId="{5D850494-22B4-4C60-A28D-AC9D85626FA7}" srcOrd="3" destOrd="0" presId="urn:microsoft.com/office/officeart/2005/8/layout/vList2"/>
    <dgm:cxn modelId="{A536C980-EA61-4C5D-9502-401EB2E1828B}" type="presParOf" srcId="{3C18F0BA-3A73-405D-AC0D-E9E6FA95CD5E}" destId="{C5D7C35C-D292-4BFD-851A-53813AD8CB3A}" srcOrd="4" destOrd="0" presId="urn:microsoft.com/office/officeart/2005/8/layout/vList2"/>
    <dgm:cxn modelId="{2A9E42D8-35C4-45F2-B8C3-65575843C3AD}" type="presParOf" srcId="{3C18F0BA-3A73-405D-AC0D-E9E6FA95CD5E}" destId="{D028464C-968B-4AD0-B34D-27BBAB1DA117}" srcOrd="5" destOrd="0" presId="urn:microsoft.com/office/officeart/2005/8/layout/vList2"/>
    <dgm:cxn modelId="{F87EEEA0-90F3-4667-971E-9151D99812ED}" type="presParOf" srcId="{3C18F0BA-3A73-405D-AC0D-E9E6FA95CD5E}" destId="{9F916113-6106-4CBD-A6E4-3E5CB28C8B14}" srcOrd="6" destOrd="0" presId="urn:microsoft.com/office/officeart/2005/8/layout/vList2"/>
    <dgm:cxn modelId="{C5444E13-E25E-4339-9975-B6F7B98689A6}" type="presParOf" srcId="{3C18F0BA-3A73-405D-AC0D-E9E6FA95CD5E}" destId="{949D766D-D0B6-4799-8559-7CDB6CCD203E}" srcOrd="7" destOrd="0" presId="urn:microsoft.com/office/officeart/2005/8/layout/vList2"/>
    <dgm:cxn modelId="{20C82C50-53FF-4D64-99FD-824C291466D0}" type="presParOf" srcId="{3C18F0BA-3A73-405D-AC0D-E9E6FA95CD5E}" destId="{97C651C6-A822-4EE8-B2A3-AA483C78E6C5}" srcOrd="8" destOrd="0" presId="urn:microsoft.com/office/officeart/2005/8/layout/vList2"/>
    <dgm:cxn modelId="{0521C71C-6E81-489C-BAD2-711AD2A9D7E8}" type="presParOf" srcId="{3C18F0BA-3A73-405D-AC0D-E9E6FA95CD5E}" destId="{1DD198FA-1413-47B7-9265-BB819BED179E}" srcOrd="9" destOrd="0" presId="urn:microsoft.com/office/officeart/2005/8/layout/vList2"/>
    <dgm:cxn modelId="{042A6B8D-00A1-4E66-80AE-2F4988F87CF2}" type="presParOf" srcId="{3C18F0BA-3A73-405D-AC0D-E9E6FA95CD5E}" destId="{34159E21-0359-4197-B55E-424C709C2F9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A08E6A-70A3-4B55-BBD8-B459F008880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09DEE3E-3CDF-4D8A-B95F-6BFFC6BEFF33}">
      <dgm:prSet/>
      <dgm:spPr/>
      <dgm:t>
        <a:bodyPr/>
        <a:lstStyle/>
        <a:p>
          <a:r>
            <a:rPr lang="en-US"/>
            <a:t>Precision Auto Repair will attract customers through both online and offline marketing. Online efforts will include Google Business, social media (Facebook and Instagram), and a website with easy booking and reviews to build trust. Offline strategies will feature local ads, flyers, partnerships with nearby businesses, and referral discounts to encourage word-of-mouth.</a:t>
          </a:r>
        </a:p>
      </dgm:t>
    </dgm:pt>
    <dgm:pt modelId="{583C7686-5339-4AF8-902F-2C3AF093B0DC}" type="parTrans" cxnId="{0FBBA980-9627-460C-A442-125BDFE31DE5}">
      <dgm:prSet/>
      <dgm:spPr/>
      <dgm:t>
        <a:bodyPr/>
        <a:lstStyle/>
        <a:p>
          <a:endParaRPr lang="en-US"/>
        </a:p>
      </dgm:t>
    </dgm:pt>
    <dgm:pt modelId="{D0F6B4A6-488E-4A15-A8FD-2E76F9633CD4}" type="sibTrans" cxnId="{0FBBA980-9627-460C-A442-125BDFE31DE5}">
      <dgm:prSet/>
      <dgm:spPr/>
      <dgm:t>
        <a:bodyPr/>
        <a:lstStyle/>
        <a:p>
          <a:endParaRPr lang="en-US"/>
        </a:p>
      </dgm:t>
    </dgm:pt>
    <dgm:pt modelId="{7F685A38-53AF-483C-B022-8F65184AE68B}">
      <dgm:prSet/>
      <dgm:spPr/>
      <dgm:t>
        <a:bodyPr/>
        <a:lstStyle/>
        <a:p>
          <a:r>
            <a:rPr lang="en-US"/>
            <a:t>The garage will be in a busy Birmingham area, close to homes and main roads for easy access and strong visibility.</a:t>
          </a:r>
        </a:p>
      </dgm:t>
    </dgm:pt>
    <dgm:pt modelId="{25ACEA45-AAB1-4E35-873E-3F7C869A6368}" type="parTrans" cxnId="{CB8F266A-862C-476E-B590-9E6480C5B07B}">
      <dgm:prSet/>
      <dgm:spPr/>
      <dgm:t>
        <a:bodyPr/>
        <a:lstStyle/>
        <a:p>
          <a:endParaRPr lang="en-US"/>
        </a:p>
      </dgm:t>
    </dgm:pt>
    <dgm:pt modelId="{B40F0942-80C4-4F54-91A2-0FD410877691}" type="sibTrans" cxnId="{CB8F266A-862C-476E-B590-9E6480C5B07B}">
      <dgm:prSet/>
      <dgm:spPr/>
      <dgm:t>
        <a:bodyPr/>
        <a:lstStyle/>
        <a:p>
          <a:endParaRPr lang="en-US"/>
        </a:p>
      </dgm:t>
    </dgm:pt>
    <dgm:pt modelId="{591AFDEC-CC7C-4DEA-8C2E-0D05D0A9F5EC}" type="pres">
      <dgm:prSet presAssocID="{13A08E6A-70A3-4B55-BBD8-B459F0088807}" presName="root" presStyleCnt="0">
        <dgm:presLayoutVars>
          <dgm:dir/>
          <dgm:resizeHandles val="exact"/>
        </dgm:presLayoutVars>
      </dgm:prSet>
      <dgm:spPr/>
    </dgm:pt>
    <dgm:pt modelId="{C99DCBFB-6DA1-4D0D-9426-9C59B4CD6AFC}" type="pres">
      <dgm:prSet presAssocID="{009DEE3E-3CDF-4D8A-B95F-6BFFC6BEFF33}" presName="compNode" presStyleCnt="0"/>
      <dgm:spPr/>
    </dgm:pt>
    <dgm:pt modelId="{22F3B9D5-7FEB-44CD-9510-D38943ACCAC6}" type="pres">
      <dgm:prSet presAssocID="{009DEE3E-3CDF-4D8A-B95F-6BFFC6BEFF33}" presName="bgRect" presStyleLbl="bgShp" presStyleIdx="0" presStyleCnt="2"/>
      <dgm:spPr/>
    </dgm:pt>
    <dgm:pt modelId="{B8B13A22-316D-40C7-B481-D0E6D0C4B201}" type="pres">
      <dgm:prSet presAssocID="{009DEE3E-3CDF-4D8A-B95F-6BFFC6BEFF3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gaphone"/>
        </a:ext>
      </dgm:extLst>
    </dgm:pt>
    <dgm:pt modelId="{08AA0138-57C3-4287-90CB-C372DC7CEB1D}" type="pres">
      <dgm:prSet presAssocID="{009DEE3E-3CDF-4D8A-B95F-6BFFC6BEFF33}" presName="spaceRect" presStyleCnt="0"/>
      <dgm:spPr/>
    </dgm:pt>
    <dgm:pt modelId="{30AB5031-30CF-4C7B-A78A-1B1DA699E6C1}" type="pres">
      <dgm:prSet presAssocID="{009DEE3E-3CDF-4D8A-B95F-6BFFC6BEFF33}" presName="parTx" presStyleLbl="revTx" presStyleIdx="0" presStyleCnt="2">
        <dgm:presLayoutVars>
          <dgm:chMax val="0"/>
          <dgm:chPref val="0"/>
        </dgm:presLayoutVars>
      </dgm:prSet>
      <dgm:spPr/>
    </dgm:pt>
    <dgm:pt modelId="{919E4F57-D805-4395-89E4-5E62B698C443}" type="pres">
      <dgm:prSet presAssocID="{D0F6B4A6-488E-4A15-A8FD-2E76F9633CD4}" presName="sibTrans" presStyleCnt="0"/>
      <dgm:spPr/>
    </dgm:pt>
    <dgm:pt modelId="{F25CBE3B-E97B-4401-A9CC-7519B40DF861}" type="pres">
      <dgm:prSet presAssocID="{7F685A38-53AF-483C-B022-8F65184AE68B}" presName="compNode" presStyleCnt="0"/>
      <dgm:spPr/>
    </dgm:pt>
    <dgm:pt modelId="{453A84FE-CA22-4BA1-8955-C74ABED03A52}" type="pres">
      <dgm:prSet presAssocID="{7F685A38-53AF-483C-B022-8F65184AE68B}" presName="bgRect" presStyleLbl="bgShp" presStyleIdx="1" presStyleCnt="2"/>
      <dgm:spPr/>
    </dgm:pt>
    <dgm:pt modelId="{9EEA8CED-723F-49CC-BA33-61EDC8E8FC21}" type="pres">
      <dgm:prSet presAssocID="{7F685A38-53AF-483C-B022-8F65184AE68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4A2E19E4-2366-460C-A40C-849F6B77C13B}" type="pres">
      <dgm:prSet presAssocID="{7F685A38-53AF-483C-B022-8F65184AE68B}" presName="spaceRect" presStyleCnt="0"/>
      <dgm:spPr/>
    </dgm:pt>
    <dgm:pt modelId="{25573EB6-700B-4A14-ACD4-683CD8A27659}" type="pres">
      <dgm:prSet presAssocID="{7F685A38-53AF-483C-B022-8F65184AE68B}" presName="parTx" presStyleLbl="revTx" presStyleIdx="1" presStyleCnt="2">
        <dgm:presLayoutVars>
          <dgm:chMax val="0"/>
          <dgm:chPref val="0"/>
        </dgm:presLayoutVars>
      </dgm:prSet>
      <dgm:spPr/>
    </dgm:pt>
  </dgm:ptLst>
  <dgm:cxnLst>
    <dgm:cxn modelId="{5AFDB80E-21DD-48A6-AC5A-CF9945BAC0A0}" type="presOf" srcId="{009DEE3E-3CDF-4D8A-B95F-6BFFC6BEFF33}" destId="{30AB5031-30CF-4C7B-A78A-1B1DA699E6C1}" srcOrd="0" destOrd="0" presId="urn:microsoft.com/office/officeart/2018/2/layout/IconVerticalSolidList"/>
    <dgm:cxn modelId="{D8E61C19-87F6-4625-8E13-C0FE4FBDBA3F}" type="presOf" srcId="{7F685A38-53AF-483C-B022-8F65184AE68B}" destId="{25573EB6-700B-4A14-ACD4-683CD8A27659}" srcOrd="0" destOrd="0" presId="urn:microsoft.com/office/officeart/2018/2/layout/IconVerticalSolidList"/>
    <dgm:cxn modelId="{CB8F266A-862C-476E-B590-9E6480C5B07B}" srcId="{13A08E6A-70A3-4B55-BBD8-B459F0088807}" destId="{7F685A38-53AF-483C-B022-8F65184AE68B}" srcOrd="1" destOrd="0" parTransId="{25ACEA45-AAB1-4E35-873E-3F7C869A6368}" sibTransId="{B40F0942-80C4-4F54-91A2-0FD410877691}"/>
    <dgm:cxn modelId="{32BBC96D-19CA-46CF-957B-791B7A08D14B}" type="presOf" srcId="{13A08E6A-70A3-4B55-BBD8-B459F0088807}" destId="{591AFDEC-CC7C-4DEA-8C2E-0D05D0A9F5EC}" srcOrd="0" destOrd="0" presId="urn:microsoft.com/office/officeart/2018/2/layout/IconVerticalSolidList"/>
    <dgm:cxn modelId="{0FBBA980-9627-460C-A442-125BDFE31DE5}" srcId="{13A08E6A-70A3-4B55-BBD8-B459F0088807}" destId="{009DEE3E-3CDF-4D8A-B95F-6BFFC6BEFF33}" srcOrd="0" destOrd="0" parTransId="{583C7686-5339-4AF8-902F-2C3AF093B0DC}" sibTransId="{D0F6B4A6-488E-4A15-A8FD-2E76F9633CD4}"/>
    <dgm:cxn modelId="{8E5960F0-C4E5-4653-936E-0FD1C4A70351}" type="presParOf" srcId="{591AFDEC-CC7C-4DEA-8C2E-0D05D0A9F5EC}" destId="{C99DCBFB-6DA1-4D0D-9426-9C59B4CD6AFC}" srcOrd="0" destOrd="0" presId="urn:microsoft.com/office/officeart/2018/2/layout/IconVerticalSolidList"/>
    <dgm:cxn modelId="{2C428902-77EB-48CF-8FA2-679152006327}" type="presParOf" srcId="{C99DCBFB-6DA1-4D0D-9426-9C59B4CD6AFC}" destId="{22F3B9D5-7FEB-44CD-9510-D38943ACCAC6}" srcOrd="0" destOrd="0" presId="urn:microsoft.com/office/officeart/2018/2/layout/IconVerticalSolidList"/>
    <dgm:cxn modelId="{D79C90BD-F604-4144-97BB-489E6CB5532B}" type="presParOf" srcId="{C99DCBFB-6DA1-4D0D-9426-9C59B4CD6AFC}" destId="{B8B13A22-316D-40C7-B481-D0E6D0C4B201}" srcOrd="1" destOrd="0" presId="urn:microsoft.com/office/officeart/2018/2/layout/IconVerticalSolidList"/>
    <dgm:cxn modelId="{168493F4-EC96-4A6D-8A53-57CDCEB6EEC3}" type="presParOf" srcId="{C99DCBFB-6DA1-4D0D-9426-9C59B4CD6AFC}" destId="{08AA0138-57C3-4287-90CB-C372DC7CEB1D}" srcOrd="2" destOrd="0" presId="urn:microsoft.com/office/officeart/2018/2/layout/IconVerticalSolidList"/>
    <dgm:cxn modelId="{72DE8151-1B65-4D71-AD7A-4AB30B0144A2}" type="presParOf" srcId="{C99DCBFB-6DA1-4D0D-9426-9C59B4CD6AFC}" destId="{30AB5031-30CF-4C7B-A78A-1B1DA699E6C1}" srcOrd="3" destOrd="0" presId="urn:microsoft.com/office/officeart/2018/2/layout/IconVerticalSolidList"/>
    <dgm:cxn modelId="{3D19F170-40BF-44BB-AB7E-2CBC9DCBAF8D}" type="presParOf" srcId="{591AFDEC-CC7C-4DEA-8C2E-0D05D0A9F5EC}" destId="{919E4F57-D805-4395-89E4-5E62B698C443}" srcOrd="1" destOrd="0" presId="urn:microsoft.com/office/officeart/2018/2/layout/IconVerticalSolidList"/>
    <dgm:cxn modelId="{AD8FA186-9D71-4046-B45D-01C367774EEA}" type="presParOf" srcId="{591AFDEC-CC7C-4DEA-8C2E-0D05D0A9F5EC}" destId="{F25CBE3B-E97B-4401-A9CC-7519B40DF861}" srcOrd="2" destOrd="0" presId="urn:microsoft.com/office/officeart/2018/2/layout/IconVerticalSolidList"/>
    <dgm:cxn modelId="{7BAFD7F9-3984-4A00-9DDD-4F4B50C08A19}" type="presParOf" srcId="{F25CBE3B-E97B-4401-A9CC-7519B40DF861}" destId="{453A84FE-CA22-4BA1-8955-C74ABED03A52}" srcOrd="0" destOrd="0" presId="urn:microsoft.com/office/officeart/2018/2/layout/IconVerticalSolidList"/>
    <dgm:cxn modelId="{01B87BC4-2473-4751-A35E-7DEE8A9BF869}" type="presParOf" srcId="{F25CBE3B-E97B-4401-A9CC-7519B40DF861}" destId="{9EEA8CED-723F-49CC-BA33-61EDC8E8FC21}" srcOrd="1" destOrd="0" presId="urn:microsoft.com/office/officeart/2018/2/layout/IconVerticalSolidList"/>
    <dgm:cxn modelId="{014C7389-B842-4F84-B1E1-81F29A3FC7E7}" type="presParOf" srcId="{F25CBE3B-E97B-4401-A9CC-7519B40DF861}" destId="{4A2E19E4-2366-460C-A40C-849F6B77C13B}" srcOrd="2" destOrd="0" presId="urn:microsoft.com/office/officeart/2018/2/layout/IconVerticalSolidList"/>
    <dgm:cxn modelId="{61B47541-39D5-4C5B-ABF0-C7A52B474C5D}" type="presParOf" srcId="{F25CBE3B-E97B-4401-A9CC-7519B40DF861}" destId="{25573EB6-700B-4A14-ACD4-683CD8A2765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C9410-DEDF-45C2-9559-062CF6960FF9}">
      <dsp:nvSpPr>
        <dsp:cNvPr id="0" name=""/>
        <dsp:cNvSpPr/>
      </dsp:nvSpPr>
      <dsp:spPr>
        <a:xfrm>
          <a:off x="0" y="535165"/>
          <a:ext cx="5102662" cy="5733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Political:</a:t>
          </a:r>
          <a:br>
            <a:rPr lang="en-US" sz="1000" b="1" kern="1200"/>
          </a:br>
          <a:r>
            <a:rPr lang="en-US" sz="1000" b="1" kern="1200"/>
            <a:t> Government support for small businesses helps new garages, but post-Brexit import rules and waste regulations can increase costs.</a:t>
          </a:r>
          <a:endParaRPr lang="en-US" sz="1000" kern="1200"/>
        </a:p>
      </dsp:txBody>
      <dsp:txXfrm>
        <a:off x="27986" y="563151"/>
        <a:ext cx="5046690" cy="517328"/>
      </dsp:txXfrm>
    </dsp:sp>
    <dsp:sp modelId="{270D73F5-4F66-439F-B623-29F6D39657E7}">
      <dsp:nvSpPr>
        <dsp:cNvPr id="0" name=""/>
        <dsp:cNvSpPr/>
      </dsp:nvSpPr>
      <dsp:spPr>
        <a:xfrm>
          <a:off x="0" y="1137265"/>
          <a:ext cx="5102662" cy="573300"/>
        </a:xfrm>
        <a:prstGeom prst="roundRect">
          <a:avLst/>
        </a:prstGeom>
        <a:solidFill>
          <a:schemeClr val="accent2">
            <a:hueOff val="2501363"/>
            <a:satOff val="814"/>
            <a:lumOff val="-22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Economic:</a:t>
          </a:r>
          <a:br>
            <a:rPr lang="en-US" sz="1000" b="1" kern="1200"/>
          </a:br>
          <a:r>
            <a:rPr lang="en-US" sz="1000" b="1" kern="1200"/>
            <a:t> More cars on the road keep demand steady. High prices make people repair cars instead of buying new ones, helping local garages.</a:t>
          </a:r>
          <a:endParaRPr lang="en-US" sz="1000" kern="1200"/>
        </a:p>
      </dsp:txBody>
      <dsp:txXfrm>
        <a:off x="27986" y="1165251"/>
        <a:ext cx="5046690" cy="517328"/>
      </dsp:txXfrm>
    </dsp:sp>
    <dsp:sp modelId="{C5D7C35C-D292-4BFD-851A-53813AD8CB3A}">
      <dsp:nvSpPr>
        <dsp:cNvPr id="0" name=""/>
        <dsp:cNvSpPr/>
      </dsp:nvSpPr>
      <dsp:spPr>
        <a:xfrm>
          <a:off x="0" y="1739365"/>
          <a:ext cx="5102662" cy="573300"/>
        </a:xfrm>
        <a:prstGeom prst="roundRect">
          <a:avLst/>
        </a:prstGeom>
        <a:solidFill>
          <a:schemeClr val="accent2">
            <a:hueOff val="5002726"/>
            <a:satOff val="1629"/>
            <a:lumOff val="-45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Social:</a:t>
          </a:r>
          <a:br>
            <a:rPr lang="en-US" sz="1000" b="1" kern="1200"/>
          </a:br>
          <a:r>
            <a:rPr lang="en-US" sz="1000" b="1" kern="1200"/>
            <a:t> Customers want honesty, fair prices, and convenience. Birmingham’s diverse population offers a strong customer base.</a:t>
          </a:r>
          <a:endParaRPr lang="en-US" sz="1000" kern="1200"/>
        </a:p>
      </dsp:txBody>
      <dsp:txXfrm>
        <a:off x="27986" y="1767351"/>
        <a:ext cx="5046690" cy="517328"/>
      </dsp:txXfrm>
    </dsp:sp>
    <dsp:sp modelId="{9F916113-6106-4CBD-A6E4-3E5CB28C8B14}">
      <dsp:nvSpPr>
        <dsp:cNvPr id="0" name=""/>
        <dsp:cNvSpPr/>
      </dsp:nvSpPr>
      <dsp:spPr>
        <a:xfrm>
          <a:off x="0" y="2341465"/>
          <a:ext cx="5102662" cy="573300"/>
        </a:xfrm>
        <a:prstGeom prst="roundRect">
          <a:avLst/>
        </a:prstGeom>
        <a:solidFill>
          <a:schemeClr val="accent2">
            <a:hueOff val="7504089"/>
            <a:satOff val="2443"/>
            <a:lumOff val="-6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Technological:</a:t>
          </a:r>
          <a:br>
            <a:rPr lang="en-US" sz="1000" b="1" kern="1200"/>
          </a:br>
          <a:r>
            <a:rPr lang="en-US" sz="1000" b="1" kern="1200"/>
            <a:t> Electric and hybrid cars require new tools and training. Online booking and social media help attract customers.</a:t>
          </a:r>
          <a:endParaRPr lang="en-US" sz="1000" kern="1200"/>
        </a:p>
      </dsp:txBody>
      <dsp:txXfrm>
        <a:off x="27986" y="2369451"/>
        <a:ext cx="5046690" cy="517328"/>
      </dsp:txXfrm>
    </dsp:sp>
    <dsp:sp modelId="{97C651C6-A822-4EE8-B2A3-AA483C78E6C5}">
      <dsp:nvSpPr>
        <dsp:cNvPr id="0" name=""/>
        <dsp:cNvSpPr/>
      </dsp:nvSpPr>
      <dsp:spPr>
        <a:xfrm>
          <a:off x="0" y="2943565"/>
          <a:ext cx="5102662" cy="573300"/>
        </a:xfrm>
        <a:prstGeom prst="roundRect">
          <a:avLst/>
        </a:prstGeom>
        <a:solidFill>
          <a:schemeClr val="accent2">
            <a:hueOff val="10005452"/>
            <a:satOff val="3258"/>
            <a:lumOff val="-9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Environmental:</a:t>
          </a:r>
          <a:br>
            <a:rPr lang="en-US" sz="1000" b="1" kern="1200"/>
          </a:br>
          <a:r>
            <a:rPr lang="en-US" sz="1000" b="1" kern="1200"/>
            <a:t> Strict waste and emissions rules apply. Offering eco-friendly services can boost reputation.</a:t>
          </a:r>
          <a:endParaRPr lang="en-US" sz="1000" kern="1200"/>
        </a:p>
      </dsp:txBody>
      <dsp:txXfrm>
        <a:off x="27986" y="2971551"/>
        <a:ext cx="5046690" cy="517328"/>
      </dsp:txXfrm>
    </dsp:sp>
    <dsp:sp modelId="{34159E21-0359-4197-B55E-424C709C2F93}">
      <dsp:nvSpPr>
        <dsp:cNvPr id="0" name=""/>
        <dsp:cNvSpPr/>
      </dsp:nvSpPr>
      <dsp:spPr>
        <a:xfrm>
          <a:off x="0" y="3545665"/>
          <a:ext cx="5102662" cy="573300"/>
        </a:xfrm>
        <a:prstGeom prst="roundRect">
          <a:avLst/>
        </a:prstGeom>
        <a:solidFill>
          <a:schemeClr val="accent2">
            <a:hueOff val="12506815"/>
            <a:satOff val="4072"/>
            <a:lumOff val="-113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US" sz="1000" b="1" kern="1200"/>
            <a:t>Legal:</a:t>
          </a:r>
          <a:br>
            <a:rPr lang="en-US" sz="1000" b="1" kern="1200"/>
          </a:br>
          <a:r>
            <a:rPr lang="en-US" sz="1000" b="1" kern="1200"/>
            <a:t> Must follow health, safety, and MOT laws. Rules let independent garages service cars without affecting warranties.</a:t>
          </a:r>
          <a:endParaRPr lang="en-US" sz="1000" kern="1200"/>
        </a:p>
      </dsp:txBody>
      <dsp:txXfrm>
        <a:off x="27986" y="3573651"/>
        <a:ext cx="5046690" cy="5173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3B9D5-7FEB-44CD-9510-D38943ACCAC6}">
      <dsp:nvSpPr>
        <dsp:cNvPr id="0" name=""/>
        <dsp:cNvSpPr/>
      </dsp:nvSpPr>
      <dsp:spPr>
        <a:xfrm>
          <a:off x="0" y="545298"/>
          <a:ext cx="9906000" cy="11017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B13A22-316D-40C7-B481-D0E6D0C4B201}">
      <dsp:nvSpPr>
        <dsp:cNvPr id="0" name=""/>
        <dsp:cNvSpPr/>
      </dsp:nvSpPr>
      <dsp:spPr>
        <a:xfrm>
          <a:off x="333271" y="793186"/>
          <a:ext cx="605949" cy="6059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AB5031-30CF-4C7B-A78A-1B1DA699E6C1}">
      <dsp:nvSpPr>
        <dsp:cNvPr id="0" name=""/>
        <dsp:cNvSpPr/>
      </dsp:nvSpPr>
      <dsp:spPr>
        <a:xfrm>
          <a:off x="1272492" y="545298"/>
          <a:ext cx="8633507" cy="1101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9" tIns="116599" rIns="116599" bIns="116599" numCol="1" spcCol="1270" anchor="ctr" anchorCtr="0">
          <a:noAutofit/>
        </a:bodyPr>
        <a:lstStyle/>
        <a:p>
          <a:pPr marL="0" lvl="0" indent="0" algn="l" defTabSz="622300">
            <a:lnSpc>
              <a:spcPct val="90000"/>
            </a:lnSpc>
            <a:spcBef>
              <a:spcPct val="0"/>
            </a:spcBef>
            <a:spcAft>
              <a:spcPct val="35000"/>
            </a:spcAft>
            <a:buNone/>
          </a:pPr>
          <a:r>
            <a:rPr lang="en-US" sz="1400" kern="1200"/>
            <a:t>Precision Auto Repair will attract customers through both online and offline marketing. Online efforts will include Google Business, social media (Facebook and Instagram), and a website with easy booking and reviews to build trust. Offline strategies will feature local ads, flyers, partnerships with nearby businesses, and referral discounts to encourage word-of-mouth.</a:t>
          </a:r>
        </a:p>
      </dsp:txBody>
      <dsp:txXfrm>
        <a:off x="1272492" y="545298"/>
        <a:ext cx="8633507" cy="1101725"/>
      </dsp:txXfrm>
    </dsp:sp>
    <dsp:sp modelId="{453A84FE-CA22-4BA1-8955-C74ABED03A52}">
      <dsp:nvSpPr>
        <dsp:cNvPr id="0" name=""/>
        <dsp:cNvSpPr/>
      </dsp:nvSpPr>
      <dsp:spPr>
        <a:xfrm>
          <a:off x="0" y="1914108"/>
          <a:ext cx="9906000" cy="11017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EA8CED-723F-49CC-BA33-61EDC8E8FC21}">
      <dsp:nvSpPr>
        <dsp:cNvPr id="0" name=""/>
        <dsp:cNvSpPr/>
      </dsp:nvSpPr>
      <dsp:spPr>
        <a:xfrm>
          <a:off x="333271" y="2161997"/>
          <a:ext cx="605949" cy="6059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573EB6-700B-4A14-ACD4-683CD8A27659}">
      <dsp:nvSpPr>
        <dsp:cNvPr id="0" name=""/>
        <dsp:cNvSpPr/>
      </dsp:nvSpPr>
      <dsp:spPr>
        <a:xfrm>
          <a:off x="1272492" y="1914108"/>
          <a:ext cx="8633507" cy="11017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9" tIns="116599" rIns="116599" bIns="116599" numCol="1" spcCol="1270" anchor="ctr" anchorCtr="0">
          <a:noAutofit/>
        </a:bodyPr>
        <a:lstStyle/>
        <a:p>
          <a:pPr marL="0" lvl="0" indent="0" algn="l" defTabSz="622300">
            <a:lnSpc>
              <a:spcPct val="90000"/>
            </a:lnSpc>
            <a:spcBef>
              <a:spcPct val="0"/>
            </a:spcBef>
            <a:spcAft>
              <a:spcPct val="35000"/>
            </a:spcAft>
            <a:buNone/>
          </a:pPr>
          <a:r>
            <a:rPr lang="en-US" sz="1400" kern="1200"/>
            <a:t>The garage will be in a busy Birmingham area, close to homes and main roads for easy access and strong visibility.</a:t>
          </a:r>
        </a:p>
      </dsp:txBody>
      <dsp:txXfrm>
        <a:off x="1272492" y="1914108"/>
        <a:ext cx="8633507" cy="110172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0902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58225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76100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75008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615909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53215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142355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612942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8991375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73842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11/9/2025</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939628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11/9/2025</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646191232"/>
      </p:ext>
    </p:extLst>
  </p:cSld>
  <p:clrMap bg1="dk1" tx1="lt1" bg2="dk2" tx2="lt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53" r:id="rId6"/>
    <p:sldLayoutId id="2147483749" r:id="rId7"/>
    <p:sldLayoutId id="2147483750" r:id="rId8"/>
    <p:sldLayoutId id="2147483751" r:id="rId9"/>
    <p:sldLayoutId id="2147483752" r:id="rId10"/>
    <p:sldLayoutId id="2147483754"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0C04237-153A-4A4F-A7E9-6926B66F8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ed pencils inside a pencil holder which is on top of a wood table">
            <a:extLst>
              <a:ext uri="{FF2B5EF4-FFF2-40B4-BE49-F238E27FC236}">
                <a16:creationId xmlns:a16="http://schemas.microsoft.com/office/drawing/2014/main" id="{D3883021-B2EA-CD0F-37F1-A233219B1838}"/>
              </a:ext>
            </a:extLst>
          </p:cNvPr>
          <p:cNvPicPr>
            <a:picLocks noChangeAspect="1"/>
          </p:cNvPicPr>
          <p:nvPr/>
        </p:nvPicPr>
        <p:blipFill>
          <a:blip r:embed="rId2"/>
          <a:srcRect t="15730"/>
          <a:stretch>
            <a:fillRect/>
          </a:stretch>
        </p:blipFill>
        <p:spPr>
          <a:xfrm>
            <a:off x="20" y="-3"/>
            <a:ext cx="12191980" cy="6858001"/>
          </a:xfrm>
          <a:prstGeom prst="rect">
            <a:avLst/>
          </a:prstGeom>
        </p:spPr>
      </p:pic>
      <p:sp>
        <p:nvSpPr>
          <p:cNvPr id="20" name="Freeform: Shape 19">
            <a:extLst>
              <a:ext uri="{FF2B5EF4-FFF2-40B4-BE49-F238E27FC236}">
                <a16:creationId xmlns:a16="http://schemas.microsoft.com/office/drawing/2014/main" id="{D19975AA-D532-4570-9193-6482D3F22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2235450" y="-2235450"/>
            <a:ext cx="6858000" cy="11328901"/>
          </a:xfrm>
          <a:custGeom>
            <a:avLst/>
            <a:gdLst>
              <a:gd name="connsiteX0" fmla="*/ 0 w 6858000"/>
              <a:gd name="connsiteY0" fmla="*/ 2229335 h 11328901"/>
              <a:gd name="connsiteX1" fmla="*/ 0 w 6858000"/>
              <a:gd name="connsiteY1" fmla="*/ 0 h 11328901"/>
              <a:gd name="connsiteX2" fmla="*/ 6858000 w 6858000"/>
              <a:gd name="connsiteY2" fmla="*/ 6010593 h 11328901"/>
              <a:gd name="connsiteX3" fmla="*/ 6858000 w 6858000"/>
              <a:gd name="connsiteY3" fmla="*/ 6052915 h 11328901"/>
              <a:gd name="connsiteX4" fmla="*/ 6858000 w 6858000"/>
              <a:gd name="connsiteY4" fmla="*/ 6052915 h 11328901"/>
              <a:gd name="connsiteX5" fmla="*/ 6858000 w 6858000"/>
              <a:gd name="connsiteY5" fmla="*/ 9053844 h 11328901"/>
              <a:gd name="connsiteX6" fmla="*/ 6858000 w 6858000"/>
              <a:gd name="connsiteY6" fmla="*/ 11328901 h 11328901"/>
              <a:gd name="connsiteX7" fmla="*/ 1 w 6858000"/>
              <a:gd name="connsiteY7" fmla="*/ 11328901 h 11328901"/>
              <a:gd name="connsiteX8" fmla="*/ 1 w 6858000"/>
              <a:gd name="connsiteY8" fmla="*/ 9359065 h 11328901"/>
              <a:gd name="connsiteX9" fmla="*/ 0 w 6858000"/>
              <a:gd name="connsiteY9" fmla="*/ 9359065 h 11328901"/>
              <a:gd name="connsiteX10" fmla="*/ 0 w 6858000"/>
              <a:gd name="connsiteY10" fmla="*/ 6535740 h 11328901"/>
              <a:gd name="connsiteX11" fmla="*/ 1 w 6858000"/>
              <a:gd name="connsiteY11" fmla="*/ 6535740 h 11328901"/>
              <a:gd name="connsiteX12" fmla="*/ 1 w 6858000"/>
              <a:gd name="connsiteY12" fmla="*/ 2229336 h 1132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11328901">
                <a:moveTo>
                  <a:pt x="0" y="2229335"/>
                </a:moveTo>
                <a:lnTo>
                  <a:pt x="0" y="0"/>
                </a:lnTo>
                <a:lnTo>
                  <a:pt x="6858000" y="6010593"/>
                </a:lnTo>
                <a:lnTo>
                  <a:pt x="6858000" y="6052915"/>
                </a:lnTo>
                <a:lnTo>
                  <a:pt x="6858000" y="6052915"/>
                </a:lnTo>
                <a:lnTo>
                  <a:pt x="6858000" y="9053844"/>
                </a:lnTo>
                <a:lnTo>
                  <a:pt x="6858000" y="11328901"/>
                </a:lnTo>
                <a:lnTo>
                  <a:pt x="1" y="11328901"/>
                </a:lnTo>
                <a:lnTo>
                  <a:pt x="1" y="9359065"/>
                </a:lnTo>
                <a:lnTo>
                  <a:pt x="0" y="9359065"/>
                </a:lnTo>
                <a:lnTo>
                  <a:pt x="0" y="6535740"/>
                </a:lnTo>
                <a:lnTo>
                  <a:pt x="1" y="6535740"/>
                </a:lnTo>
                <a:lnTo>
                  <a:pt x="1" y="2229336"/>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D7CA8974-7BA7-4828-89E2-6DAD7353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3854" y="1544347"/>
            <a:ext cx="4676439" cy="5313651"/>
          </a:xfrm>
          <a:custGeom>
            <a:avLst/>
            <a:gdLst>
              <a:gd name="connsiteX0" fmla="*/ 6846874 w 6846874"/>
              <a:gd name="connsiteY0" fmla="*/ 3021586 h 3021586"/>
              <a:gd name="connsiteX1" fmla="*/ 0 w 6846874"/>
              <a:gd name="connsiteY1" fmla="*/ 3021585 h 3021586"/>
              <a:gd name="connsiteX2" fmla="*/ 3399286 w 6846874"/>
              <a:gd name="connsiteY2" fmla="*/ 0 h 3021586"/>
              <a:gd name="connsiteX0" fmla="*/ 6846874 w 6846874"/>
              <a:gd name="connsiteY0" fmla="*/ 3016405 h 3016405"/>
              <a:gd name="connsiteX1" fmla="*/ 0 w 6846874"/>
              <a:gd name="connsiteY1" fmla="*/ 3016404 h 3016405"/>
              <a:gd name="connsiteX2" fmla="*/ 3425190 w 6846874"/>
              <a:gd name="connsiteY2" fmla="*/ 0 h 3016405"/>
              <a:gd name="connsiteX3" fmla="*/ 6846874 w 6846874"/>
              <a:gd name="connsiteY3" fmla="*/ 3016405 h 3016405"/>
              <a:gd name="connsiteX0" fmla="*/ 6846874 w 6846874"/>
              <a:gd name="connsiteY0" fmla="*/ 3055286 h 3055286"/>
              <a:gd name="connsiteX1" fmla="*/ 0 w 6846874"/>
              <a:gd name="connsiteY1" fmla="*/ 3055285 h 3055286"/>
              <a:gd name="connsiteX2" fmla="*/ 3425190 w 6846874"/>
              <a:gd name="connsiteY2" fmla="*/ 0 h 3055286"/>
              <a:gd name="connsiteX3" fmla="*/ 6846874 w 6846874"/>
              <a:gd name="connsiteY3" fmla="*/ 3055286 h 3055286"/>
              <a:gd name="connsiteX0" fmla="*/ 6846874 w 6846874"/>
              <a:gd name="connsiteY0" fmla="*/ 5422604 h 5422604"/>
              <a:gd name="connsiteX1" fmla="*/ 0 w 6846874"/>
              <a:gd name="connsiteY1" fmla="*/ 5422603 h 5422604"/>
              <a:gd name="connsiteX2" fmla="*/ 6839561 w 6846874"/>
              <a:gd name="connsiteY2" fmla="*/ 0 h 5422604"/>
              <a:gd name="connsiteX3" fmla="*/ 6846874 w 6846874"/>
              <a:gd name="connsiteY3" fmla="*/ 5422604 h 5422604"/>
            </a:gdLst>
            <a:ahLst/>
            <a:cxnLst>
              <a:cxn ang="0">
                <a:pos x="connsiteX0" y="connsiteY0"/>
              </a:cxn>
              <a:cxn ang="0">
                <a:pos x="connsiteX1" y="connsiteY1"/>
              </a:cxn>
              <a:cxn ang="0">
                <a:pos x="connsiteX2" y="connsiteY2"/>
              </a:cxn>
              <a:cxn ang="0">
                <a:pos x="connsiteX3" y="connsiteY3"/>
              </a:cxn>
            </a:cxnLst>
            <a:rect l="l" t="t" r="r" b="b"/>
            <a:pathLst>
              <a:path w="6846874" h="5422604">
                <a:moveTo>
                  <a:pt x="6846874" y="5422604"/>
                </a:moveTo>
                <a:lnTo>
                  <a:pt x="0" y="5422603"/>
                </a:lnTo>
                <a:lnTo>
                  <a:pt x="6839561" y="0"/>
                </a:lnTo>
                <a:cubicBezTo>
                  <a:pt x="6841999" y="1807535"/>
                  <a:pt x="6844436" y="3615069"/>
                  <a:pt x="6846874" y="5422604"/>
                </a:cubicBez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1143001" y="1181101"/>
            <a:ext cx="6657108" cy="2832404"/>
          </a:xfrm>
        </p:spPr>
        <p:txBody>
          <a:bodyPr>
            <a:normAutofit/>
          </a:bodyPr>
          <a:lstStyle/>
          <a:p>
            <a:r>
              <a:rPr lang="en-US" dirty="0">
                <a:solidFill>
                  <a:srgbClr val="FFFFFF"/>
                </a:solidFill>
              </a:rPr>
              <a:t>Business plan for Precision Auto Repairs</a:t>
            </a:r>
          </a:p>
        </p:txBody>
      </p:sp>
      <p:sp>
        <p:nvSpPr>
          <p:cNvPr id="3" name="Subtitle 2"/>
          <p:cNvSpPr>
            <a:spLocks noGrp="1"/>
          </p:cNvSpPr>
          <p:nvPr>
            <p:ph type="subTitle" idx="1"/>
          </p:nvPr>
        </p:nvSpPr>
        <p:spPr>
          <a:xfrm>
            <a:off x="1143001" y="4442909"/>
            <a:ext cx="4122137" cy="1382358"/>
          </a:xfrm>
        </p:spPr>
        <p:txBody>
          <a:bodyPr vert="horz" lIns="91440" tIns="45720" rIns="91440" bIns="45720" rtlCol="0" anchor="b">
            <a:noAutofit/>
          </a:bodyPr>
          <a:lstStyle/>
          <a:p>
            <a:r>
              <a:rPr lang="en-US" sz="1400" dirty="0">
                <a:solidFill>
                  <a:srgbClr val="FFFFFF"/>
                </a:solidFill>
              </a:rPr>
              <a:t>Presented by Akeel Ali </a:t>
            </a:r>
          </a:p>
          <a:p>
            <a:r>
              <a:rPr lang="en-US" sz="1400" dirty="0">
                <a:solidFill>
                  <a:srgbClr val="FFFFFF"/>
                </a:solidFill>
              </a:rPr>
              <a:t>ID: 2410749</a:t>
            </a:r>
            <a:endParaRPr lang="en-US" sz="1400">
              <a:solidFill>
                <a:srgbClr val="FFFFFF"/>
              </a:solidFill>
              <a:latin typeface="Walbaum Display"/>
              <a:ea typeface="Calibri"/>
              <a:cs typeface="Calibri"/>
            </a:endParaRPr>
          </a:p>
          <a:p>
            <a:r>
              <a:rPr lang="en-GB" sz="1400" dirty="0">
                <a:solidFill>
                  <a:srgbClr val="FFFFFF"/>
                </a:solidFill>
                <a:latin typeface="Walbaum Display"/>
                <a:ea typeface="Calibri"/>
                <a:cs typeface="Calibri"/>
              </a:rPr>
              <a:t>Business Skills for the Workplace</a:t>
            </a:r>
          </a:p>
          <a:p>
            <a:r>
              <a:rPr lang="en-GB" sz="1400" dirty="0">
                <a:solidFill>
                  <a:srgbClr val="FFFFFF"/>
                </a:solidFill>
                <a:latin typeface="Walbaum Display"/>
                <a:ea typeface="Calibri"/>
                <a:cs typeface="Calibri"/>
              </a:rPr>
              <a:t>LCLM4006 Enterprise &amp; Entrepreneurship</a:t>
            </a:r>
          </a:p>
          <a:p>
            <a:r>
              <a:rPr lang="en-GB" sz="1400" dirty="0">
                <a:solidFill>
                  <a:srgbClr val="FFFFFF"/>
                </a:solidFill>
                <a:latin typeface="Walbaum Display"/>
                <a:ea typeface="Calibri"/>
                <a:cs typeface="Calibri"/>
              </a:rPr>
              <a:t>Lecturer: Fouziya Farheen</a:t>
            </a:r>
            <a:endParaRPr lang="en-GB" sz="1400" dirty="0">
              <a:solidFill>
                <a:srgbClr val="1D2125"/>
              </a:solidFill>
              <a:latin typeface="Walbaum Display"/>
              <a:ea typeface="Calibri"/>
              <a:cs typeface="Segoe U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182679D-7E95-EFE3-C0DB-AAF20ACE057C}"/>
              </a:ext>
            </a:extLst>
          </p:cNvPr>
          <p:cNvSpPr>
            <a:spLocks noGrp="1"/>
          </p:cNvSpPr>
          <p:nvPr>
            <p:ph type="title"/>
          </p:nvPr>
        </p:nvSpPr>
        <p:spPr>
          <a:xfrm>
            <a:off x="1143001" y="872935"/>
            <a:ext cx="5999018" cy="1360898"/>
          </a:xfrm>
        </p:spPr>
        <p:txBody>
          <a:bodyPr>
            <a:normAutofit/>
          </a:bodyPr>
          <a:lstStyle/>
          <a:p>
            <a:r>
              <a:rPr lang="en-US" dirty="0"/>
              <a:t>GOALS and USP</a:t>
            </a:r>
          </a:p>
        </p:txBody>
      </p:sp>
      <p:sp>
        <p:nvSpPr>
          <p:cNvPr id="32" name="Content Placeholder 2">
            <a:extLst>
              <a:ext uri="{FF2B5EF4-FFF2-40B4-BE49-F238E27FC236}">
                <a16:creationId xmlns:a16="http://schemas.microsoft.com/office/drawing/2014/main" id="{FCF58973-C78E-B7F3-EF5B-3D90A65BE5E2}"/>
              </a:ext>
            </a:extLst>
          </p:cNvPr>
          <p:cNvSpPr>
            <a:spLocks noGrp="1"/>
          </p:cNvSpPr>
          <p:nvPr>
            <p:ph idx="1"/>
          </p:nvPr>
        </p:nvSpPr>
        <p:spPr>
          <a:xfrm>
            <a:off x="1143001" y="2353492"/>
            <a:ext cx="5684628" cy="3620839"/>
          </a:xfrm>
        </p:spPr>
        <p:txBody>
          <a:bodyPr vert="horz" lIns="91440" tIns="45720" rIns="91440" bIns="45720" rtlCol="0" anchor="t">
            <a:normAutofit fontScale="85000" lnSpcReduction="20000"/>
          </a:bodyPr>
          <a:lstStyle/>
          <a:p>
            <a:pPr marL="0" indent="0">
              <a:buNone/>
            </a:pPr>
            <a:r>
              <a:rPr lang="en-US" dirty="0">
                <a:ea typeface="+mn-lt"/>
                <a:cs typeface="+mn-lt"/>
              </a:rPr>
              <a:t>  Precision Auto Repair delivers honest, high-quality car repairs at fair prices. Offering diagnostics, brakes, oil changes, tires, and electrical work, the shop serves local drivers and small businesses. Known for certified technicians, transparent pricing, and community focus, the business grows through online presence, referrals, and local partnerships</a:t>
            </a:r>
            <a:endParaRPr lang="en-US" dirty="0"/>
          </a:p>
          <a:p>
            <a:r>
              <a:rPr lang="en-US" dirty="0">
                <a:ea typeface="+mn-lt"/>
                <a:cs typeface="+mn-lt"/>
              </a:rPr>
              <a:t>USP: Precision Auto Repair offers expert, fast, and reliable vehicle repairs with a focus on accuracy and customer satisfaction. Our skilled technicians use the latest technology to ensure high-quality service and transparent pricing, keeping your car in peak condition and getting you back on the road quickly</a:t>
            </a:r>
            <a:endParaRPr lang="en-US" dirty="0"/>
          </a:p>
          <a:p>
            <a:endParaRPr lang="en-US" dirty="0"/>
          </a:p>
        </p:txBody>
      </p:sp>
      <p:pic>
        <p:nvPicPr>
          <p:cNvPr id="3" name="Picture 2" descr="Blanchard LeaderChat">
            <a:extLst>
              <a:ext uri="{FF2B5EF4-FFF2-40B4-BE49-F238E27FC236}">
                <a16:creationId xmlns:a16="http://schemas.microsoft.com/office/drawing/2014/main" id="{E7D8F5BA-77D7-3AC1-A723-410626375BD7}"/>
              </a:ext>
            </a:extLst>
          </p:cNvPr>
          <p:cNvPicPr>
            <a:picLocks noChangeAspect="1"/>
          </p:cNvPicPr>
          <p:nvPr/>
        </p:nvPicPr>
        <p:blipFill>
          <a:blip r:embed="rId2"/>
          <a:stretch>
            <a:fillRect/>
          </a:stretch>
        </p:blipFill>
        <p:spPr>
          <a:xfrm>
            <a:off x="7857310" y="2348633"/>
            <a:ext cx="3327437" cy="2492365"/>
          </a:xfrm>
          <a:prstGeom prst="rect">
            <a:avLst/>
          </a:prstGeom>
        </p:spPr>
      </p:pic>
      <p:cxnSp>
        <p:nvCxnSpPr>
          <p:cNvPr id="63" name="Straight Connector 62">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3088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8434-CD07-9438-09DC-0E428F042693}"/>
              </a:ext>
            </a:extLst>
          </p:cNvPr>
          <p:cNvSpPr>
            <a:spLocks noGrp="1"/>
          </p:cNvSpPr>
          <p:nvPr>
            <p:ph type="title"/>
          </p:nvPr>
        </p:nvSpPr>
        <p:spPr/>
        <p:txBody>
          <a:bodyPr/>
          <a:lstStyle/>
          <a:p>
            <a:r>
              <a:rPr lang="en-US" dirty="0"/>
              <a:t>Legal Format of the Business</a:t>
            </a:r>
          </a:p>
        </p:txBody>
      </p:sp>
      <p:sp>
        <p:nvSpPr>
          <p:cNvPr id="3" name="Content Placeholder 2">
            <a:extLst>
              <a:ext uri="{FF2B5EF4-FFF2-40B4-BE49-F238E27FC236}">
                <a16:creationId xmlns:a16="http://schemas.microsoft.com/office/drawing/2014/main" id="{793BE54C-3657-1854-3A28-A45C9F04091B}"/>
              </a:ext>
            </a:extLst>
          </p:cNvPr>
          <p:cNvSpPr>
            <a:spLocks noGrp="1"/>
          </p:cNvSpPr>
          <p:nvPr>
            <p:ph idx="1"/>
          </p:nvPr>
        </p:nvSpPr>
        <p:spPr>
          <a:xfrm>
            <a:off x="1357923" y="2419949"/>
            <a:ext cx="8391769" cy="2023579"/>
          </a:xfrm>
        </p:spPr>
        <p:txBody>
          <a:bodyPr vert="horz" lIns="91440" tIns="45720" rIns="91440" bIns="45720" rtlCol="0" anchor="t">
            <a:normAutofit fontScale="92500" lnSpcReduction="10000"/>
          </a:bodyPr>
          <a:lstStyle/>
          <a:p>
            <a:r>
              <a:rPr lang="en-US" dirty="0">
                <a:ea typeface="+mn-lt"/>
                <a:cs typeface="+mn-lt"/>
              </a:rPr>
              <a:t>Precision Auto Repair will be established as a Private Limited Company (Ltd) in the UK. This structure offers limited liability, enhances credibility, and provides flexibility for future growth and investment. It ensures a professional image, builds trust with customers and suppliers, and allows the founders to maintain control while positioning the business for long-term success.</a:t>
            </a:r>
            <a:endParaRPr lang="en-US" dirty="0"/>
          </a:p>
          <a:p>
            <a:endParaRPr lang="en-US" dirty="0"/>
          </a:p>
        </p:txBody>
      </p:sp>
    </p:spTree>
    <p:extLst>
      <p:ext uri="{BB962C8B-B14F-4D97-AF65-F5344CB8AC3E}">
        <p14:creationId xmlns:p14="http://schemas.microsoft.com/office/powerpoint/2010/main" val="2136376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640C8-14AD-0321-55BA-28735DDCA359}"/>
              </a:ext>
            </a:extLst>
          </p:cNvPr>
          <p:cNvSpPr>
            <a:spLocks noGrp="1"/>
          </p:cNvSpPr>
          <p:nvPr>
            <p:ph type="title"/>
          </p:nvPr>
        </p:nvSpPr>
        <p:spPr/>
        <p:txBody>
          <a:bodyPr/>
          <a:lstStyle/>
          <a:p>
            <a:r>
              <a:rPr lang="en-US" dirty="0"/>
              <a:t>The Management Structure</a:t>
            </a:r>
          </a:p>
        </p:txBody>
      </p:sp>
      <p:sp>
        <p:nvSpPr>
          <p:cNvPr id="3" name="Content Placeholder 2">
            <a:extLst>
              <a:ext uri="{FF2B5EF4-FFF2-40B4-BE49-F238E27FC236}">
                <a16:creationId xmlns:a16="http://schemas.microsoft.com/office/drawing/2014/main" id="{5742C448-AE6E-B4A3-2960-CA02ACE20514}"/>
              </a:ext>
            </a:extLst>
          </p:cNvPr>
          <p:cNvSpPr>
            <a:spLocks noGrp="1"/>
          </p:cNvSpPr>
          <p:nvPr>
            <p:ph sz="half" idx="1"/>
          </p:nvPr>
        </p:nvSpPr>
        <p:spPr/>
        <p:txBody>
          <a:bodyPr vert="horz" lIns="91440" tIns="45720" rIns="91440" bIns="45720" rtlCol="0" anchor="t">
            <a:normAutofit fontScale="85000" lnSpcReduction="10000"/>
          </a:bodyPr>
          <a:lstStyle/>
          <a:p>
            <a:pPr marL="0" indent="0">
              <a:buNone/>
            </a:pPr>
            <a:endParaRPr lang="en-US" b="1" dirty="0"/>
          </a:p>
          <a:p>
            <a:r>
              <a:rPr lang="en-US" b="1" dirty="0">
                <a:ea typeface="+mn-lt"/>
                <a:cs typeface="+mn-lt"/>
              </a:rPr>
              <a:t>Owner / Managing Director</a:t>
            </a:r>
            <a:r>
              <a:rPr lang="en-US" dirty="0">
                <a:ea typeface="+mn-lt"/>
                <a:cs typeface="+mn-lt"/>
              </a:rPr>
              <a:t> – Leads the business, manages finances, sets goals, and ensures compliance.</a:t>
            </a:r>
            <a:endParaRPr lang="en-US" dirty="0"/>
          </a:p>
          <a:p>
            <a:r>
              <a:rPr lang="en-US" b="1" dirty="0">
                <a:ea typeface="+mn-lt"/>
                <a:cs typeface="+mn-lt"/>
              </a:rPr>
              <a:t>Operations Manager</a:t>
            </a:r>
            <a:r>
              <a:rPr lang="en-US" dirty="0">
                <a:ea typeface="+mn-lt"/>
                <a:cs typeface="+mn-lt"/>
              </a:rPr>
              <a:t> – Oversees daily garage operations, staff, schedules, and quality control.</a:t>
            </a:r>
            <a:endParaRPr lang="en-US" dirty="0"/>
          </a:p>
          <a:p>
            <a:r>
              <a:rPr lang="en-US" b="1" dirty="0">
                <a:ea typeface="+mn-lt"/>
                <a:cs typeface="+mn-lt"/>
              </a:rPr>
              <a:t>Workshop Supervisor / Lead Technician</a:t>
            </a:r>
            <a:r>
              <a:rPr lang="en-US" dirty="0">
                <a:ea typeface="+mn-lt"/>
                <a:cs typeface="+mn-lt"/>
              </a:rPr>
              <a:t> – Manages technicians, checks repair quality, and maintains safety standards.</a:t>
            </a:r>
            <a:endParaRPr lang="en-US" dirty="0"/>
          </a:p>
          <a:p>
            <a:endParaRPr lang="en-US" dirty="0"/>
          </a:p>
          <a:p>
            <a:endParaRPr lang="en-US" dirty="0"/>
          </a:p>
        </p:txBody>
      </p:sp>
      <p:sp>
        <p:nvSpPr>
          <p:cNvPr id="4" name="Content Placeholder 3">
            <a:extLst>
              <a:ext uri="{FF2B5EF4-FFF2-40B4-BE49-F238E27FC236}">
                <a16:creationId xmlns:a16="http://schemas.microsoft.com/office/drawing/2014/main" id="{9F1DA661-2326-C13D-D72A-E9DCCF5F879A}"/>
              </a:ext>
            </a:extLst>
          </p:cNvPr>
          <p:cNvSpPr>
            <a:spLocks noGrp="1"/>
          </p:cNvSpPr>
          <p:nvPr>
            <p:ph sz="half" idx="2"/>
          </p:nvPr>
        </p:nvSpPr>
        <p:spPr>
          <a:xfrm>
            <a:off x="6797372" y="2232177"/>
            <a:ext cx="4798980" cy="3550597"/>
          </a:xfrm>
        </p:spPr>
        <p:txBody>
          <a:bodyPr vert="horz" lIns="91440" tIns="45720" rIns="91440" bIns="45720" rtlCol="0" anchor="t">
            <a:noAutofit/>
          </a:bodyPr>
          <a:lstStyle/>
          <a:p>
            <a:r>
              <a:rPr lang="en-US" sz="1600" b="1" dirty="0"/>
              <a:t>Customer Service Manager</a:t>
            </a:r>
            <a:r>
              <a:rPr lang="en-US" sz="1600" dirty="0"/>
              <a:t> – Handles bookings, payments, and customer communication.</a:t>
            </a:r>
          </a:p>
          <a:p>
            <a:r>
              <a:rPr lang="en-US" sz="1600" b="1" dirty="0"/>
              <a:t>Finance &amp; Admin Officer</a:t>
            </a:r>
            <a:r>
              <a:rPr lang="en-US" sz="1600" dirty="0"/>
              <a:t> – Manages accounts, payroll, suppliers, and compliance reports.</a:t>
            </a:r>
          </a:p>
          <a:p>
            <a:r>
              <a:rPr lang="en-US" sz="1600" b="1" dirty="0"/>
              <a:t>Technicians / Mechanics</a:t>
            </a:r>
            <a:r>
              <a:rPr lang="en-US" sz="1600" dirty="0"/>
              <a:t> – Perform repairs, diagnostics, and maintenance.</a:t>
            </a:r>
          </a:p>
          <a:p>
            <a:r>
              <a:rPr lang="en-US" sz="1600" b="1" dirty="0"/>
              <a:t>Marketing &amp; Sales Coordinator (Optional)</a:t>
            </a:r>
            <a:r>
              <a:rPr lang="en-US" sz="1600" dirty="0"/>
              <a:t> – Manages social media, promotions, and customer growth</a:t>
            </a:r>
          </a:p>
          <a:p>
            <a:endParaRPr lang="en-US" dirty="0"/>
          </a:p>
        </p:txBody>
      </p:sp>
    </p:spTree>
    <p:extLst>
      <p:ext uri="{BB962C8B-B14F-4D97-AF65-F5344CB8AC3E}">
        <p14:creationId xmlns:p14="http://schemas.microsoft.com/office/powerpoint/2010/main" val="3832082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CF23DDA-0D09-4FE5-AE88-EBBE5E024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3B6EC4E-D264-60A9-70DC-45665832E90A}"/>
              </a:ext>
            </a:extLst>
          </p:cNvPr>
          <p:cNvSpPr>
            <a:spLocks noGrp="1"/>
          </p:cNvSpPr>
          <p:nvPr>
            <p:ph type="title"/>
          </p:nvPr>
        </p:nvSpPr>
        <p:spPr>
          <a:xfrm>
            <a:off x="1154207" y="2346513"/>
            <a:ext cx="3533033" cy="1562100"/>
          </a:xfrm>
        </p:spPr>
        <p:txBody>
          <a:bodyPr anchor="t">
            <a:normAutofit/>
          </a:bodyPr>
          <a:lstStyle/>
          <a:p>
            <a:pPr>
              <a:lnSpc>
                <a:spcPct val="90000"/>
              </a:lnSpc>
            </a:pPr>
            <a:r>
              <a:rPr lang="en-US" sz="3100"/>
              <a:t>PESTEL ANAYLSIS OF MY BUSINESS PLAN</a:t>
            </a:r>
          </a:p>
        </p:txBody>
      </p:sp>
      <p:cxnSp>
        <p:nvCxnSpPr>
          <p:cNvPr id="13" name="Straight Connector 12">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60E02DD-25E8-953B-47C8-9BFA5A77C8BC}"/>
              </a:ext>
            </a:extLst>
          </p:cNvPr>
          <p:cNvGraphicFramePr>
            <a:graphicFrameLocks noGrp="1"/>
          </p:cNvGraphicFramePr>
          <p:nvPr>
            <p:ph idx="1"/>
            <p:extLst>
              <p:ext uri="{D42A27DB-BD31-4B8C-83A1-F6EECF244321}">
                <p14:modId xmlns:p14="http://schemas.microsoft.com/office/powerpoint/2010/main" val="800394539"/>
              </p:ext>
            </p:extLst>
          </p:nvPr>
        </p:nvGraphicFramePr>
        <p:xfrm>
          <a:off x="6083225" y="1100567"/>
          <a:ext cx="5102662" cy="46541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2415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BEA1A24-9CA1-4513-A409-3AD90DB09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CB5946-3FD4-483B-DCE8-2EC70F95AD3A}"/>
              </a:ext>
            </a:extLst>
          </p:cNvPr>
          <p:cNvSpPr>
            <a:spLocks noGrp="1"/>
          </p:cNvSpPr>
          <p:nvPr>
            <p:ph type="title"/>
          </p:nvPr>
        </p:nvSpPr>
        <p:spPr>
          <a:xfrm>
            <a:off x="1756756" y="906189"/>
            <a:ext cx="8689571" cy="1001886"/>
          </a:xfrm>
        </p:spPr>
        <p:txBody>
          <a:bodyPr anchor="b">
            <a:normAutofit/>
          </a:bodyPr>
          <a:lstStyle/>
          <a:p>
            <a:pPr algn="ctr"/>
            <a:r>
              <a:rPr lang="en-US" dirty="0"/>
              <a:t>The Marketing Plan</a:t>
            </a:r>
            <a:endParaRPr lang="en-US"/>
          </a:p>
        </p:txBody>
      </p:sp>
      <p:cxnSp>
        <p:nvCxnSpPr>
          <p:cNvPr id="11" name="Straight Connector 10">
            <a:extLst>
              <a:ext uri="{FF2B5EF4-FFF2-40B4-BE49-F238E27FC236}">
                <a16:creationId xmlns:a16="http://schemas.microsoft.com/office/drawing/2014/main" id="{3C0930BD-361E-4C4D-8B08-ED210DFA2D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8A1398D-5F7F-CECF-EB60-A4CE7A18CC0D}"/>
              </a:ext>
            </a:extLst>
          </p:cNvPr>
          <p:cNvGraphicFramePr>
            <a:graphicFrameLocks noGrp="1"/>
          </p:cNvGraphicFramePr>
          <p:nvPr>
            <p:ph idx="1"/>
            <p:extLst>
              <p:ext uri="{D42A27DB-BD31-4B8C-83A1-F6EECF244321}">
                <p14:modId xmlns:p14="http://schemas.microsoft.com/office/powerpoint/2010/main" val="4078851128"/>
              </p:ext>
            </p:extLst>
          </p:nvPr>
        </p:nvGraphicFramePr>
        <p:xfrm>
          <a:off x="1143000" y="2338016"/>
          <a:ext cx="9906000" cy="3561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07472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91C2F78B-DEE8-4195-A196-DFC51BDAD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A1D79D08-4BE8-4799-BE09-5078DFEE2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6" name="Straight Connector 15">
            <a:extLst>
              <a:ext uri="{FF2B5EF4-FFF2-40B4-BE49-F238E27FC236}">
                <a16:creationId xmlns:a16="http://schemas.microsoft.com/office/drawing/2014/main" id="{C95D65A1-16CB-407F-993F-2A6D59BCC0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5D3B97D3-3894-4963-90C5-4EAA66131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95015-59C6-B40F-FFE6-E17028119CD9}"/>
              </a:ext>
            </a:extLst>
          </p:cNvPr>
          <p:cNvSpPr>
            <a:spLocks noGrp="1"/>
          </p:cNvSpPr>
          <p:nvPr>
            <p:ph type="title"/>
          </p:nvPr>
        </p:nvSpPr>
        <p:spPr>
          <a:xfrm>
            <a:off x="5250873" y="872935"/>
            <a:ext cx="5798126" cy="1360898"/>
          </a:xfrm>
        </p:spPr>
        <p:txBody>
          <a:bodyPr vert="horz" lIns="91440" tIns="45720" rIns="91440" bIns="45720" rtlCol="0" anchor="ctr">
            <a:normAutofit/>
          </a:bodyPr>
          <a:lstStyle/>
          <a:p>
            <a:r>
              <a:rPr lang="en-US" kern="1200">
                <a:solidFill>
                  <a:schemeClr val="tx1"/>
                </a:solidFill>
                <a:latin typeface="+mj-lt"/>
                <a:ea typeface="+mj-ea"/>
                <a:cs typeface="+mj-cs"/>
              </a:rPr>
              <a:t>Marketing Goal </a:t>
            </a:r>
          </a:p>
        </p:txBody>
      </p:sp>
      <p:pic>
        <p:nvPicPr>
          <p:cNvPr id="7" name="Content Placeholder 6" descr="What Is Marketing? - Principles, Types ...">
            <a:extLst>
              <a:ext uri="{FF2B5EF4-FFF2-40B4-BE49-F238E27FC236}">
                <a16:creationId xmlns:a16="http://schemas.microsoft.com/office/drawing/2014/main" id="{37A52CB6-AC3C-A09F-D716-AB37E3319AF5}"/>
              </a:ext>
            </a:extLst>
          </p:cNvPr>
          <p:cNvPicPr>
            <a:picLocks noGrp="1" noChangeAspect="1"/>
          </p:cNvPicPr>
          <p:nvPr>
            <p:ph sz="half" idx="2"/>
          </p:nvPr>
        </p:nvPicPr>
        <p:blipFill>
          <a:blip r:embed="rId2"/>
          <a:stretch>
            <a:fillRect/>
          </a:stretch>
        </p:blipFill>
        <p:spPr>
          <a:xfrm>
            <a:off x="1430484" y="2563339"/>
            <a:ext cx="2975262" cy="1660611"/>
          </a:xfrm>
          <a:prstGeom prst="rect">
            <a:avLst/>
          </a:prstGeom>
        </p:spPr>
      </p:pic>
      <p:sp>
        <p:nvSpPr>
          <p:cNvPr id="3" name="Content Placeholder 2">
            <a:extLst>
              <a:ext uri="{FF2B5EF4-FFF2-40B4-BE49-F238E27FC236}">
                <a16:creationId xmlns:a16="http://schemas.microsoft.com/office/drawing/2014/main" id="{F9A38A3D-57C2-31DC-8A6E-D1B53A16D903}"/>
              </a:ext>
            </a:extLst>
          </p:cNvPr>
          <p:cNvSpPr>
            <a:spLocks noGrp="1"/>
          </p:cNvSpPr>
          <p:nvPr>
            <p:ph sz="half" idx="1"/>
          </p:nvPr>
        </p:nvSpPr>
        <p:spPr>
          <a:xfrm>
            <a:off x="5250873" y="2332026"/>
            <a:ext cx="5798126" cy="3840174"/>
          </a:xfrm>
        </p:spPr>
        <p:txBody>
          <a:bodyPr vert="horz" lIns="91440" tIns="45720" rIns="91440" bIns="45720" rtlCol="0">
            <a:normAutofit/>
          </a:bodyPr>
          <a:lstStyle/>
          <a:p>
            <a:pPr>
              <a:lnSpc>
                <a:spcPct val="110000"/>
              </a:lnSpc>
            </a:pPr>
            <a:r>
              <a:rPr lang="en-US"/>
              <a:t>The garage will be in a high-traffic area of Birmingham, near residential neighborhoods and major roads for easy access and visibility.</a:t>
            </a:r>
          </a:p>
          <a:p>
            <a:pPr>
              <a:lnSpc>
                <a:spcPct val="110000"/>
              </a:lnSpc>
            </a:pPr>
            <a:r>
              <a:rPr lang="en-US"/>
              <a:t>Precision Auto Repair will use both online and offline marketing. Online efforts include Google Business, social media, and a simple website with online booking, supported by positive reviews to build trust. Offline marketing will feature local ads, flyers, partnerships, and referral discounts to encourage word-of-mouth.</a:t>
            </a:r>
          </a:p>
          <a:p>
            <a:pPr>
              <a:lnSpc>
                <a:spcPct val="110000"/>
              </a:lnSpc>
            </a:pPr>
            <a:endParaRPr lang="en-US"/>
          </a:p>
          <a:p>
            <a:pPr>
              <a:lnSpc>
                <a:spcPct val="110000"/>
              </a:lnSpc>
            </a:pPr>
            <a:endParaRPr lang="en-US"/>
          </a:p>
          <a:p>
            <a:pPr>
              <a:lnSpc>
                <a:spcPct val="110000"/>
              </a:lnSpc>
            </a:pPr>
            <a:endParaRPr lang="en-US"/>
          </a:p>
        </p:txBody>
      </p:sp>
    </p:spTree>
    <p:extLst>
      <p:ext uri="{BB962C8B-B14F-4D97-AF65-F5344CB8AC3E}">
        <p14:creationId xmlns:p14="http://schemas.microsoft.com/office/powerpoint/2010/main" val="3583051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91C2F78B-DEE8-4195-A196-DFC51BDAD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A1D79D08-4BE8-4799-BE09-5078DFEE2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4" name="Straight Connector 13">
            <a:extLst>
              <a:ext uri="{FF2B5EF4-FFF2-40B4-BE49-F238E27FC236}">
                <a16:creationId xmlns:a16="http://schemas.microsoft.com/office/drawing/2014/main" id="{C95D65A1-16CB-407F-993F-2A6D59BCC0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83D0F21-531E-3836-3F25-F43A571C9AC7}"/>
              </a:ext>
            </a:extLst>
          </p:cNvPr>
          <p:cNvSpPr>
            <a:spLocks noGrp="1"/>
          </p:cNvSpPr>
          <p:nvPr>
            <p:ph type="title"/>
          </p:nvPr>
        </p:nvSpPr>
        <p:spPr>
          <a:xfrm>
            <a:off x="1143000" y="872937"/>
            <a:ext cx="7492285" cy="1360898"/>
          </a:xfrm>
        </p:spPr>
        <p:txBody>
          <a:bodyPr vert="horz" lIns="91440" tIns="45720" rIns="91440" bIns="45720" rtlCol="0" anchor="ctr">
            <a:normAutofit/>
          </a:bodyPr>
          <a:lstStyle/>
          <a:p>
            <a:r>
              <a:rPr lang="en-US" kern="1200" dirty="0">
                <a:latin typeface="+mj-lt"/>
                <a:ea typeface="+mj-ea"/>
                <a:cs typeface="+mj-cs"/>
              </a:rPr>
              <a:t>The funding Requirements &amp; </a:t>
            </a:r>
            <a:r>
              <a:rPr lang="en-US" dirty="0"/>
              <a:t>Cashflow</a:t>
            </a:r>
            <a:endParaRPr lang="en-US" kern="1200" dirty="0">
              <a:latin typeface="+mj-lt"/>
            </a:endParaRPr>
          </a:p>
        </p:txBody>
      </p:sp>
      <p:sp>
        <p:nvSpPr>
          <p:cNvPr id="3" name="Content Placeholder 2">
            <a:extLst>
              <a:ext uri="{FF2B5EF4-FFF2-40B4-BE49-F238E27FC236}">
                <a16:creationId xmlns:a16="http://schemas.microsoft.com/office/drawing/2014/main" id="{3C4AB8AA-0C21-94CF-07FB-D1B41D3ED7DC}"/>
              </a:ext>
            </a:extLst>
          </p:cNvPr>
          <p:cNvSpPr>
            <a:spLocks noGrp="1"/>
          </p:cNvSpPr>
          <p:nvPr>
            <p:ph sz="half" idx="1"/>
          </p:nvPr>
        </p:nvSpPr>
        <p:spPr>
          <a:xfrm>
            <a:off x="1143001" y="2332028"/>
            <a:ext cx="5115812" cy="3653035"/>
          </a:xfrm>
        </p:spPr>
        <p:txBody>
          <a:bodyPr vert="horz" lIns="91440" tIns="45720" rIns="91440" bIns="45720" rtlCol="0" anchor="t">
            <a:normAutofit fontScale="92500" lnSpcReduction="10000"/>
          </a:bodyPr>
          <a:lstStyle/>
          <a:p>
            <a:pPr marL="0" indent="0">
              <a:buNone/>
            </a:pPr>
            <a:endParaRPr lang="en-US" dirty="0"/>
          </a:p>
          <a:p>
            <a:r>
              <a:rPr lang="en-US" u="sng" dirty="0"/>
              <a:t>Funding Sources</a:t>
            </a:r>
          </a:p>
          <a:p>
            <a:r>
              <a:rPr lang="en-US" dirty="0"/>
              <a:t>Owner’s Savings – £40,000</a:t>
            </a:r>
          </a:p>
          <a:p>
            <a:r>
              <a:rPr lang="en-US" dirty="0"/>
              <a:t>Bank Loan – £60,000</a:t>
            </a:r>
          </a:p>
          <a:p>
            <a:r>
              <a:rPr lang="en-US"/>
              <a:t>Government Grants – £20,000</a:t>
            </a:r>
            <a:endParaRPr lang="en-US">
              <a:ea typeface="+mn-lt"/>
              <a:cs typeface="+mn-lt"/>
            </a:endParaRPr>
          </a:p>
          <a:p>
            <a:r>
              <a:rPr lang="en-US" dirty="0">
                <a:ea typeface="+mn-lt"/>
                <a:cs typeface="+mn-lt"/>
              </a:rPr>
              <a:t> Estimated £120,000 to launch Precision Auto Repair, covering the workshop setup, equipment, staff, and running costs for the first few months.</a:t>
            </a:r>
            <a:endParaRPr lang="en-US"/>
          </a:p>
          <a:p>
            <a:endParaRPr lang="en-US"/>
          </a:p>
          <a:p>
            <a:endParaRPr lang="en-US" b="1" dirty="0"/>
          </a:p>
          <a:p>
            <a:endParaRPr lang="en-US"/>
          </a:p>
          <a:p>
            <a:endParaRPr lang="en-US" dirty="0"/>
          </a:p>
        </p:txBody>
      </p:sp>
      <p:pic>
        <p:nvPicPr>
          <p:cNvPr id="5" name="Content Placeholder 4">
            <a:extLst>
              <a:ext uri="{FF2B5EF4-FFF2-40B4-BE49-F238E27FC236}">
                <a16:creationId xmlns:a16="http://schemas.microsoft.com/office/drawing/2014/main" id="{D61E686E-0EDA-21D4-20E7-F58E27715C70}"/>
              </a:ext>
            </a:extLst>
          </p:cNvPr>
          <p:cNvPicPr>
            <a:picLocks noGrp="1" noChangeAspect="1"/>
          </p:cNvPicPr>
          <p:nvPr>
            <p:ph sz="half" idx="2"/>
          </p:nvPr>
        </p:nvPicPr>
        <p:blipFill>
          <a:blip r:embed="rId2"/>
          <a:stretch>
            <a:fillRect/>
          </a:stretch>
        </p:blipFill>
        <p:spPr>
          <a:xfrm>
            <a:off x="8331075" y="3517198"/>
            <a:ext cx="3206072" cy="2665164"/>
          </a:xfrm>
          <a:prstGeom prst="rect">
            <a:avLst/>
          </a:prstGeom>
        </p:spPr>
      </p:pic>
    </p:spTree>
    <p:extLst>
      <p:ext uri="{BB962C8B-B14F-4D97-AF65-F5344CB8AC3E}">
        <p14:creationId xmlns:p14="http://schemas.microsoft.com/office/powerpoint/2010/main" val="943012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043E3-5065-C187-8CF2-47806A951282}"/>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2B0FB6B4-4CEF-978E-433A-2B419D7D8270}"/>
              </a:ext>
            </a:extLst>
          </p:cNvPr>
          <p:cNvSpPr>
            <a:spLocks noGrp="1"/>
          </p:cNvSpPr>
          <p:nvPr>
            <p:ph idx="1"/>
          </p:nvPr>
        </p:nvSpPr>
        <p:spPr/>
        <p:txBody>
          <a:bodyPr vert="horz" lIns="91440" tIns="45720" rIns="91440" bIns="45720" rtlCol="0" anchor="t">
            <a:normAutofit/>
          </a:bodyPr>
          <a:lstStyle/>
          <a:p>
            <a:br>
              <a:rPr lang="en-US" b="1" dirty="0">
                <a:ea typeface="+mn-lt"/>
                <a:cs typeface="+mn-lt"/>
              </a:rPr>
            </a:br>
            <a:r>
              <a:rPr lang="en-US" b="1" dirty="0">
                <a:ea typeface="+mn-lt"/>
                <a:cs typeface="+mn-lt"/>
              </a:rPr>
              <a:t> </a:t>
            </a:r>
            <a:r>
              <a:rPr lang="en-US" dirty="0">
                <a:ea typeface="+mn-lt"/>
                <a:cs typeface="+mn-lt"/>
              </a:rPr>
              <a:t>Precision Auto Repair is more than a car shop—it’s a trusted partner for local drivers and businesses. Committed to honest, high-quality repairs and strong community relationships, it continues to grow through exceptional service and the trust of its customers.</a:t>
            </a:r>
            <a:endParaRPr lang="en-US" dirty="0"/>
          </a:p>
        </p:txBody>
      </p:sp>
    </p:spTree>
    <p:extLst>
      <p:ext uri="{BB962C8B-B14F-4D97-AF65-F5344CB8AC3E}">
        <p14:creationId xmlns:p14="http://schemas.microsoft.com/office/powerpoint/2010/main" val="359913527"/>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735</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Walbaum Display</vt:lpstr>
      <vt:lpstr>RegattaVTI</vt:lpstr>
      <vt:lpstr>Business plan for Precision Auto Repairs</vt:lpstr>
      <vt:lpstr>GOALS and USP</vt:lpstr>
      <vt:lpstr>Legal Format of the Business</vt:lpstr>
      <vt:lpstr>The Management Structure</vt:lpstr>
      <vt:lpstr>PESTEL ANAYLSIS OF MY BUSINESS PLAN</vt:lpstr>
      <vt:lpstr>The Marketing Plan</vt:lpstr>
      <vt:lpstr>Marketing Goal </vt:lpstr>
      <vt:lpstr>The funding Requirements &amp; Cashflow</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for Precision Auto Repairs</dc:title>
  <dc:creator>UWTSD</dc:creator>
  <cp:lastModifiedBy>Akeel Ali (2410749)</cp:lastModifiedBy>
  <cp:revision>205</cp:revision>
  <dcterms:created xsi:type="dcterms:W3CDTF">2025-11-08T13:58:49Z</dcterms:created>
  <dcterms:modified xsi:type="dcterms:W3CDTF">2025-11-09T18:17:51Z</dcterms:modified>
</cp:coreProperties>
</file>