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658" r:id="rId1"/>
  </p:sldMasterIdLst>
  <p:notesMasterIdLst>
    <p:notesMasterId r:id="rId14"/>
  </p:notesMasterIdLst>
  <p:sldIdLst>
    <p:sldId id="256" r:id="rId2"/>
    <p:sldId id="257" r:id="rId3"/>
    <p:sldId id="258" r:id="rId4"/>
    <p:sldId id="284" r:id="rId5"/>
    <p:sldId id="261" r:id="rId6"/>
    <p:sldId id="285" r:id="rId7"/>
    <p:sldId id="262" r:id="rId8"/>
    <p:sldId id="286" r:id="rId9"/>
    <p:sldId id="263" r:id="rId10"/>
    <p:sldId id="271" r:id="rId11"/>
    <p:sldId id="283" r:id="rId12"/>
    <p:sldId id="279" r:id="rId13"/>
  </p:sldIdLst>
  <p:sldSz cx="9144000" cy="5143500" type="screen16x9"/>
  <p:notesSz cx="6858000" cy="9144000"/>
  <p:embeddedFontLst>
    <p:embeddedFont>
      <p:font typeface="Oswald" panose="020F0502020204030204" pitchFamily="2" charset="0"/>
      <p:regular r:id="rId15"/>
      <p:bold r:id="rId16"/>
    </p:embeddedFont>
    <p:embeddedFont>
      <p:font typeface="Roboto Condensed" panose="020F0502020204030204" pitchFamily="2"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E0A4893-AAB0-4B11-921F-C880B1FEBE3C}">
  <a:tblStyle styleId="{BE0A4893-AAB0-4B11-921F-C880B1FEBE3C}"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569" autoAdjust="0"/>
  </p:normalViewPr>
  <p:slideViewPr>
    <p:cSldViewPr snapToGrid="0">
      <p:cViewPr varScale="1">
        <p:scale>
          <a:sx n="95" d="100"/>
          <a:sy n="95" d="100"/>
        </p:scale>
        <p:origin x="109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317500" algn="just" defTabSz="914400" rtl="0" eaLnBrk="1" fontAlgn="auto" latinLnBrk="0" hangingPunct="1">
              <a:lnSpc>
                <a:spcPct val="150000"/>
              </a:lnSpc>
              <a:spcBef>
                <a:spcPts val="1200"/>
              </a:spcBef>
              <a:spcAft>
                <a:spcPts val="0"/>
              </a:spcAft>
              <a:buClr>
                <a:srgbClr val="000000"/>
              </a:buClr>
              <a:buSzPts val="1400"/>
              <a:buFont typeface="Arial"/>
              <a:buChar char="●"/>
              <a:tabLst/>
              <a:defRPr/>
            </a:pPr>
            <a:r>
              <a:rPr lang="en-GB" sz="1100" b="0" i="0" u="none" strike="noStrike" cap="none" dirty="0">
                <a:solidFill>
                  <a:srgbClr val="000000"/>
                </a:solidFill>
                <a:effectLst/>
                <a:latin typeface="Arial"/>
                <a:ea typeface="Arial"/>
                <a:cs typeface="Arial"/>
                <a:sym typeface="Arial"/>
              </a:rPr>
              <a:t>Digital skills and the use of technology are becoming increasingly essential in today’s UK health and social care sector (van Laar et al., 2017). In residential care settings like Sunrise Residential Care Home, Microsoft 365 applications and digital security practices play a crucial role in maintaining residents’ health records, facilitating care planning, promoting teamwork, and communicating with families. However, limited digital skills among staff can hinder the quality of service, secure information management and effective collaboration. </a:t>
            </a:r>
            <a:endParaRPr lang="en-US" sz="1100" b="0" i="0" u="none" strike="noStrike" cap="none" dirty="0">
              <a:solidFill>
                <a:srgbClr val="000000"/>
              </a:solidFill>
              <a:effectLst/>
              <a:latin typeface="Arial"/>
              <a:ea typeface="Arial"/>
              <a:cs typeface="Arial"/>
              <a:sym typeface="Arial"/>
            </a:endParaRPr>
          </a:p>
          <a:p>
            <a:pPr marL="0" marR="0" algn="just">
              <a:lnSpc>
                <a:spcPct val="150000"/>
              </a:lnSpc>
              <a:spcBef>
                <a:spcPts val="1200"/>
              </a:spcBef>
              <a:spcAft>
                <a:spcPts val="0"/>
              </a:spcAft>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PowerPoint is a powerful digital tool at Sunrise Residential Care Home, making it easy to communicate, train, and present information to staff (Tsai, 2018). For example, when conducting training sessions for new staff, PowerPoint can be used to present step-by-step instructions, care standards, health and safety protocols, and guidelines for using Microsoft 365. Similarly, doctors and nurses can present residents’ health status summary charts, medication management schedules or research results to management in a visual format in PowerPoint. PowerPoint also plays an important role in highlighting performance statistics and improvement progress during monthly staff meetings or CQC (Care Quality Commission) inspections. Visual presentations can make complex information easier to understand, which makes communication between staff and management more effective.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a:extLst>
            <a:ext uri="{FF2B5EF4-FFF2-40B4-BE49-F238E27FC236}">
              <a16:creationId xmlns:a16="http://schemas.microsoft.com/office/drawing/2014/main" id="{C6DCD464-4BA7-B62B-0839-74377B4AB50D}"/>
            </a:ext>
          </a:extLst>
        </p:cNvPr>
        <p:cNvGrpSpPr/>
        <p:nvPr/>
      </p:nvGrpSpPr>
      <p:grpSpPr>
        <a:xfrm>
          <a:off x="0" y="0"/>
          <a:ext cx="0" cy="0"/>
          <a:chOff x="0" y="0"/>
          <a:chExt cx="0" cy="0"/>
        </a:xfrm>
      </p:grpSpPr>
      <p:sp>
        <p:nvSpPr>
          <p:cNvPr id="178" name="Google Shape;178;g35f391192_04:notes">
            <a:extLst>
              <a:ext uri="{FF2B5EF4-FFF2-40B4-BE49-F238E27FC236}">
                <a16:creationId xmlns:a16="http://schemas.microsoft.com/office/drawing/2014/main" id="{C4C5FC37-1141-8D63-8E43-6985E523163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a:extLst>
              <a:ext uri="{FF2B5EF4-FFF2-40B4-BE49-F238E27FC236}">
                <a16:creationId xmlns:a16="http://schemas.microsoft.com/office/drawing/2014/main" id="{48A5F99E-591E-8743-907C-AD718ED5F5B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There are several benefits to using PowerPoint. First, it helps present information visually, so staff can quickly understand important points. Using graphs, charts, and images can make resident health records or training materials more engaging (</a:t>
            </a:r>
            <a:r>
              <a:rPr lang="en-GB" sz="1100" b="0" i="0" u="none" strike="noStrike" cap="none" dirty="0" err="1">
                <a:solidFill>
                  <a:srgbClr val="000000"/>
                </a:solidFill>
                <a:effectLst/>
                <a:latin typeface="Arial"/>
                <a:ea typeface="Arial"/>
                <a:cs typeface="Arial"/>
                <a:sym typeface="Arial"/>
              </a:rPr>
              <a:t>Dumitrica</a:t>
            </a:r>
            <a:r>
              <a:rPr lang="en-GB" sz="1100" b="0" i="0" u="none" strike="noStrike" cap="none" dirty="0">
                <a:solidFill>
                  <a:srgbClr val="000000"/>
                </a:solidFill>
                <a:effectLst/>
                <a:latin typeface="Arial"/>
                <a:ea typeface="Arial"/>
                <a:cs typeface="Arial"/>
                <a:sym typeface="Arial"/>
              </a:rPr>
              <a:t> &amp; </a:t>
            </a:r>
            <a:r>
              <a:rPr lang="en-GB" sz="1100" b="0" i="0" u="none" strike="noStrike" cap="none" dirty="0" err="1">
                <a:solidFill>
                  <a:srgbClr val="000000"/>
                </a:solidFill>
                <a:effectLst/>
                <a:latin typeface="Arial"/>
                <a:ea typeface="Arial"/>
                <a:cs typeface="Arial"/>
                <a:sym typeface="Arial"/>
              </a:rPr>
              <a:t>Jarmula</a:t>
            </a:r>
            <a:r>
              <a:rPr lang="en-GB" sz="1100" b="0" i="0" u="none" strike="noStrike" cap="none" dirty="0">
                <a:solidFill>
                  <a:srgbClr val="000000"/>
                </a:solidFill>
                <a:effectLst/>
                <a:latin typeface="Arial"/>
                <a:ea typeface="Arial"/>
                <a:cs typeface="Arial"/>
                <a:sym typeface="Arial"/>
              </a:rPr>
              <a:t>, 2022). Second, it is easily accessible and shareable, as anyone can work on the same presentation using Teams or OneDrive through Microsoft 365. This increases collaboration among staff and helps reduce the need for paper in meetings, making it more environmentally friendly. However, there are also some limitations. For example, if staff lack digital skills, they may have difficulty creating or using presentations correctly, which increases the need for training. Additionally, using excessive text or complex slides can make the message unclear and confuse the audience.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539041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 name="Google Shape;20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OneDrive can be used as a key collaboration and document storage tool at Sunrise Residential Care Home (</a:t>
            </a:r>
            <a:r>
              <a:rPr lang="en-GB" sz="1100" b="0" i="0" u="none" strike="noStrike" cap="none" dirty="0" err="1">
                <a:solidFill>
                  <a:srgbClr val="000000"/>
                </a:solidFill>
                <a:effectLst/>
                <a:latin typeface="Arial"/>
                <a:ea typeface="Arial"/>
                <a:cs typeface="Arial"/>
                <a:sym typeface="Arial"/>
              </a:rPr>
              <a:t>Neiles</a:t>
            </a:r>
            <a:r>
              <a:rPr lang="en-GB" sz="1100" b="0" i="0" u="none" strike="noStrike" cap="none" dirty="0">
                <a:solidFill>
                  <a:srgbClr val="000000"/>
                </a:solidFill>
                <a:effectLst/>
                <a:latin typeface="Arial"/>
                <a:ea typeface="Arial"/>
                <a:cs typeface="Arial"/>
                <a:sym typeface="Arial"/>
              </a:rPr>
              <a:t> et al., 2021). OneDrive is useful for storing and sharing health information, medication management records, shift plans, and staff training materials for the approximately 35 residents in the care home. For example, nurses can upload daily health monitoring reports to OneDrive, which doctors or managers can then view in real-time. Administrative staff can also share change timetables or policy apprises with the complete team through OneDrive, tumbling paperwork and safeguarding information influences everyone speedily. OneDrive is also beneficial for steadily sharing precise credentials or apprises with inhabitants’ relatives, as it guarantees data sanctuary finished encryption and secure links. In this way, OneDrive makes communication and collaboration at Sunrise Care Home more efficient and centralised.</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a:extLst>
            <a:ext uri="{FF2B5EF4-FFF2-40B4-BE49-F238E27FC236}">
              <a16:creationId xmlns:a16="http://schemas.microsoft.com/office/drawing/2014/main" id="{05E84A36-9665-BC29-0794-B7C6CB03FE43}"/>
            </a:ext>
          </a:extLst>
        </p:cNvPr>
        <p:cNvGrpSpPr/>
        <p:nvPr/>
      </p:nvGrpSpPr>
      <p:grpSpPr>
        <a:xfrm>
          <a:off x="0" y="0"/>
          <a:ext cx="0" cy="0"/>
          <a:chOff x="0" y="0"/>
          <a:chExt cx="0" cy="0"/>
        </a:xfrm>
      </p:grpSpPr>
      <p:sp>
        <p:nvSpPr>
          <p:cNvPr id="199" name="Google Shape;199;p:notes">
            <a:extLst>
              <a:ext uri="{FF2B5EF4-FFF2-40B4-BE49-F238E27FC236}">
                <a16:creationId xmlns:a16="http://schemas.microsoft.com/office/drawing/2014/main" id="{10C47EE4-E338-DCCD-EB93-B1BE9D35800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 name="Google Shape;200;p:notes">
            <a:extLst>
              <a:ext uri="{FF2B5EF4-FFF2-40B4-BE49-F238E27FC236}">
                <a16:creationId xmlns:a16="http://schemas.microsoft.com/office/drawing/2014/main" id="{2BA35617-10DF-9A68-CA2F-80ADAD350CD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There are several benefits to using OneDrive. It provides secure document storage and easy access, which is particularly useful for managing health information and administrative records (Mercurio, 2018). It enhances collaboration, as multiple employees can work on the same file together (e.g., shift planning or care plan updates). OneDrive is accessible from any device, so managers or doctors can view or update necessary data even from outside. However, there are some limitations. For example, some employees may have difficulty uploading, sharing, or organising files due to a lack of digital skills, which can lead to incorrect information or duplicate documents.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715774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Limited digital skills among staff at Sunrise Residential Care Home can directly impact the quality of care provided (</a:t>
            </a:r>
            <a:r>
              <a:rPr lang="en-GB" sz="1100" b="0" i="0" u="none" strike="noStrike" cap="none" dirty="0" err="1">
                <a:solidFill>
                  <a:srgbClr val="000000"/>
                </a:solidFill>
                <a:effectLst/>
                <a:latin typeface="Arial"/>
                <a:ea typeface="Arial"/>
                <a:cs typeface="Arial"/>
                <a:sym typeface="Arial"/>
              </a:rPr>
              <a:t>Stofkova</a:t>
            </a:r>
            <a:r>
              <a:rPr lang="en-GB" sz="1100" b="0" i="0" u="none" strike="noStrike" cap="none" dirty="0">
                <a:solidFill>
                  <a:srgbClr val="000000"/>
                </a:solidFill>
                <a:effectLst/>
                <a:latin typeface="Arial"/>
                <a:ea typeface="Arial"/>
                <a:cs typeface="Arial"/>
                <a:sym typeface="Arial"/>
              </a:rPr>
              <a:t> et al., 2022). For example, if nurses or care workers cannot use Microsoft 365 applications (such as OneDrive or Teams) correctly, residents’ health information may not be updated promptly or may be recorded incorrectly. This could result in errors in residents’ medication schedules or treatment plans, which could pose a risk to their safety. Similarly, inefficiencies in digital reporting and data analysis can hinder staff from assessing residents’ progress, which can undermine person-centred care.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a:extLst>
            <a:ext uri="{FF2B5EF4-FFF2-40B4-BE49-F238E27FC236}">
              <a16:creationId xmlns:a16="http://schemas.microsoft.com/office/drawing/2014/main" id="{DF48A919-BD5B-4166-B4C4-7AC1751E3A00}"/>
            </a:ext>
          </a:extLst>
        </p:cNvPr>
        <p:cNvGrpSpPr/>
        <p:nvPr/>
      </p:nvGrpSpPr>
      <p:grpSpPr>
        <a:xfrm>
          <a:off x="0" y="0"/>
          <a:ext cx="0" cy="0"/>
          <a:chOff x="0" y="0"/>
          <a:chExt cx="0" cy="0"/>
        </a:xfrm>
      </p:grpSpPr>
      <p:sp>
        <p:nvSpPr>
          <p:cNvPr id="206" name="Google Shape;206;g35ed75ccf_015:notes">
            <a:extLst>
              <a:ext uri="{FF2B5EF4-FFF2-40B4-BE49-F238E27FC236}">
                <a16:creationId xmlns:a16="http://schemas.microsoft.com/office/drawing/2014/main" id="{1F09102A-9019-AA0B-3EE8-CDA2DB33C29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35ed75ccf_015:notes">
            <a:extLst>
              <a:ext uri="{FF2B5EF4-FFF2-40B4-BE49-F238E27FC236}">
                <a16:creationId xmlns:a16="http://schemas.microsoft.com/office/drawing/2014/main" id="{69D6BF57-8A73-B9B3-0DDA-14C031E9D88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A lack of digital literacy can also undermine teamwork and communication at Sunrise Care Home (</a:t>
            </a:r>
            <a:r>
              <a:rPr lang="en-GB" sz="1100" b="0" i="0" u="none" strike="noStrike" cap="none" dirty="0" err="1">
                <a:solidFill>
                  <a:srgbClr val="000000"/>
                </a:solidFill>
                <a:effectLst/>
                <a:latin typeface="Arial"/>
                <a:ea typeface="Arial"/>
                <a:cs typeface="Arial"/>
                <a:sym typeface="Arial"/>
              </a:rPr>
              <a:t>Sanmas</a:t>
            </a:r>
            <a:r>
              <a:rPr lang="en-GB" sz="1100" b="0" i="0" u="none" strike="noStrike" cap="none" dirty="0">
                <a:solidFill>
                  <a:srgbClr val="000000"/>
                </a:solidFill>
                <a:effectLst/>
                <a:latin typeface="Arial"/>
                <a:ea typeface="Arial"/>
                <a:cs typeface="Arial"/>
                <a:sym typeface="Arial"/>
              </a:rPr>
              <a:t> et al., 2024). For example, if staff cannot communicate effectively in tools like Microsoft Teams or Outlook, shift changes, urgent messages, or resident health updates will not be disseminated quickly to the team. This can lead to misunderstandings, delays, and sometimes poor decisions. Furthermore, without digital collaboration skills, staff will have difficulty editing files or care plans together, which will hinder teamwork. This can lead to frustration or low morale among staff and the quality of care for residents may suffer. On the other hand, staff with limited digital skills may lose interest in participating in technology-related tasks, creating inequality within the team and communication gaps.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903544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Digital security is crucial at Sunrise Residential Care Home, as the information stored here includes residents’ health records, treatment plans and personal information - which must be protected under GDPR (General Data Protection Regulation) and Care Quality Commission (CQC) policies (</a:t>
            </a:r>
            <a:r>
              <a:rPr lang="en-GB" sz="1100" b="0" i="0" u="none" strike="noStrike" cap="none" dirty="0" err="1">
                <a:solidFill>
                  <a:srgbClr val="000000"/>
                </a:solidFill>
                <a:effectLst/>
                <a:latin typeface="Arial"/>
                <a:ea typeface="Arial"/>
                <a:cs typeface="Arial"/>
                <a:sym typeface="Arial"/>
              </a:rPr>
              <a:t>Dodel</a:t>
            </a:r>
            <a:r>
              <a:rPr lang="en-GB" sz="1100" b="0" i="0" u="none" strike="noStrike" cap="none" dirty="0">
                <a:solidFill>
                  <a:srgbClr val="000000"/>
                </a:solidFill>
                <a:effectLst/>
                <a:latin typeface="Arial"/>
                <a:ea typeface="Arial"/>
                <a:cs typeface="Arial"/>
                <a:sym typeface="Arial"/>
              </a:rPr>
              <a:t> &amp; Mesch, 2018). So an effective checklist will help staff maintain digital security. </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Secure Login</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Employees must use strong passwords that contain letters, numbers, and special characters. Microsoft 365 accounts should have multi-factor authentication (MFA) enabled to prevent unauthorised access. Employees should never share passwords and must log out of devices at the end of their shift.</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Email Security</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When using Outlook, avoid opening suspicious links or unknown attachments (Tomczyk, 2019). Employees should be trained to recognise phishing emails and report suspicious emails to the IT team. Only care home emails should be used for official communications, not personal emails. </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Secure Document Storage</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All documents should be stored on OneDrive or SharePoint, so that the information is encrypted and accessible only to authorised employees. Sharing permissions for sensitive files should be reviewed regularly to ensure they are not accidentally sent to outsiders. Old or unnecessary documents should be securely deleted.</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Patient Confidentiality</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Residents' personal health records are only accessible to essential staff. Any reports, images, or files sent to families via email must be password-protected (Nebeker et al., 2019). Staff will also never share patient information on social media or with unauthorised individuals.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35ed75ccf_0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35ed75ccf_0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Effective use of digital tools at Sunrise Residential Care Home will enhance staff skills, strengthen communication and teamwork, and improve the quality of care for residents. Presentation tools such as PowerPoint make training and reporting easier, OneDrive enables secure data storage and collaboration, and proper digital security practices protect patient privacy. However, limited digital skills make it difficult to get the most out of these tools.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0" i="0" u="none" strike="noStrike" cap="none" dirty="0" err="1">
                <a:solidFill>
                  <a:srgbClr val="000000"/>
                </a:solidFill>
                <a:effectLst/>
                <a:latin typeface="Arial"/>
                <a:ea typeface="Arial"/>
                <a:cs typeface="Arial"/>
                <a:sym typeface="Arial"/>
              </a:rPr>
              <a:t>Dodel</a:t>
            </a:r>
            <a:r>
              <a:rPr lang="en-US" sz="1100" b="0" i="0" u="none" strike="noStrike" cap="none" dirty="0">
                <a:solidFill>
                  <a:srgbClr val="000000"/>
                </a:solidFill>
                <a:effectLst/>
                <a:latin typeface="Arial"/>
                <a:ea typeface="Arial"/>
                <a:cs typeface="Arial"/>
                <a:sym typeface="Arial"/>
              </a:rPr>
              <a:t>, M. and Mesch, G. (2018) ‘Inequality in digital skills and the adoption of online safety behaviors’, </a:t>
            </a:r>
            <a:r>
              <a:rPr lang="en-US" sz="1100" b="0" i="1" u="none" strike="noStrike" cap="none" dirty="0">
                <a:solidFill>
                  <a:srgbClr val="000000"/>
                </a:solidFill>
                <a:effectLst/>
                <a:latin typeface="Arial"/>
                <a:ea typeface="Arial"/>
                <a:cs typeface="Arial"/>
                <a:sym typeface="Arial"/>
              </a:rPr>
              <a:t>Information, Communication &amp;amp; Society</a:t>
            </a:r>
            <a:r>
              <a:rPr lang="en-US" sz="1100" b="0" i="0" u="none" strike="noStrike" cap="none" dirty="0">
                <a:solidFill>
                  <a:srgbClr val="000000"/>
                </a:solidFill>
                <a:effectLst/>
                <a:latin typeface="Arial"/>
                <a:ea typeface="Arial"/>
                <a:cs typeface="Arial"/>
                <a:sym typeface="Arial"/>
              </a:rPr>
              <a:t>, 21(5), pp. 712–728. doi:10.1080/1369118x.2018.1428652. </a:t>
            </a:r>
          </a:p>
          <a:p>
            <a:r>
              <a:rPr lang="en-US" sz="1100" b="0" i="0" u="none" strike="noStrike" cap="none" dirty="0" err="1">
                <a:solidFill>
                  <a:srgbClr val="000000"/>
                </a:solidFill>
                <a:effectLst/>
                <a:latin typeface="Arial"/>
                <a:ea typeface="Arial"/>
                <a:cs typeface="Arial"/>
                <a:sym typeface="Arial"/>
              </a:rPr>
              <a:t>Dumitrica</a:t>
            </a:r>
            <a:r>
              <a:rPr lang="en-US" sz="1100" b="0" i="0" u="none" strike="noStrike" cap="none" dirty="0">
                <a:solidFill>
                  <a:srgbClr val="000000"/>
                </a:solidFill>
                <a:effectLst/>
                <a:latin typeface="Arial"/>
                <a:ea typeface="Arial"/>
                <a:cs typeface="Arial"/>
                <a:sym typeface="Arial"/>
              </a:rPr>
              <a:t>, D. and </a:t>
            </a:r>
            <a:r>
              <a:rPr lang="en-US" sz="1100" b="0" i="0" u="none" strike="noStrike" cap="none" dirty="0" err="1">
                <a:solidFill>
                  <a:srgbClr val="000000"/>
                </a:solidFill>
                <a:effectLst/>
                <a:latin typeface="Arial"/>
                <a:ea typeface="Arial"/>
                <a:cs typeface="Arial"/>
                <a:sym typeface="Arial"/>
              </a:rPr>
              <a:t>Jarmula</a:t>
            </a:r>
            <a:r>
              <a:rPr lang="en-US" sz="1100" b="0" i="0" u="none" strike="noStrike" cap="none" dirty="0">
                <a:solidFill>
                  <a:srgbClr val="000000"/>
                </a:solidFill>
                <a:effectLst/>
                <a:latin typeface="Arial"/>
                <a:ea typeface="Arial"/>
                <a:cs typeface="Arial"/>
                <a:sym typeface="Arial"/>
              </a:rPr>
              <a:t>, P. (2022) ‘Teaching qualitative research methods in media and communication: The benefits and limitations of digital learning objects’, </a:t>
            </a:r>
            <a:r>
              <a:rPr lang="en-US" sz="1100" b="0" i="1" u="none" strike="noStrike" cap="none" dirty="0">
                <a:solidFill>
                  <a:srgbClr val="000000"/>
                </a:solidFill>
                <a:effectLst/>
                <a:latin typeface="Arial"/>
                <a:ea typeface="Arial"/>
                <a:cs typeface="Arial"/>
                <a:sym typeface="Arial"/>
              </a:rPr>
              <a:t>The Qualitative Report</a:t>
            </a:r>
            <a:r>
              <a:rPr lang="en-US" sz="1100" b="0" i="0" u="none" strike="noStrike" cap="none" dirty="0">
                <a:solidFill>
                  <a:srgbClr val="000000"/>
                </a:solidFill>
                <a:effectLst/>
                <a:latin typeface="Arial"/>
                <a:ea typeface="Arial"/>
                <a:cs typeface="Arial"/>
                <a:sym typeface="Arial"/>
              </a:rPr>
              <a:t> [Preprint]. doi:10.46743/2160-3715/2022.5256. </a:t>
            </a:r>
          </a:p>
          <a:p>
            <a:r>
              <a:rPr lang="en-US" sz="1100" b="0" i="0" u="none" strike="noStrike" cap="none" dirty="0">
                <a:solidFill>
                  <a:srgbClr val="000000"/>
                </a:solidFill>
                <a:effectLst/>
                <a:latin typeface="Arial"/>
                <a:ea typeface="Arial"/>
                <a:cs typeface="Arial"/>
                <a:sym typeface="Arial"/>
              </a:rPr>
              <a:t>Mercurio, R. (2018) ‘OneDrive’, </a:t>
            </a:r>
            <a:r>
              <a:rPr lang="en-US" sz="1100" b="0" i="1" u="none" strike="noStrike" cap="none" dirty="0">
                <a:solidFill>
                  <a:srgbClr val="000000"/>
                </a:solidFill>
                <a:effectLst/>
                <a:latin typeface="Arial"/>
                <a:ea typeface="Arial"/>
                <a:cs typeface="Arial"/>
                <a:sym typeface="Arial"/>
              </a:rPr>
              <a:t>Beginning Office 365 Collaboration Apps</a:t>
            </a:r>
            <a:r>
              <a:rPr lang="en-US" sz="1100" b="0" i="0" u="none" strike="noStrike" cap="none" dirty="0">
                <a:solidFill>
                  <a:srgbClr val="000000"/>
                </a:solidFill>
                <a:effectLst/>
                <a:latin typeface="Arial"/>
                <a:ea typeface="Arial"/>
                <a:cs typeface="Arial"/>
                <a:sym typeface="Arial"/>
              </a:rPr>
              <a:t>, pp. 71–94. doi:10.1007/978-1-4842-3849-3_3. </a:t>
            </a:r>
          </a:p>
          <a:p>
            <a:r>
              <a:rPr lang="en-US" sz="1100" b="0" i="0" u="none" strike="noStrike" cap="none" dirty="0">
                <a:solidFill>
                  <a:srgbClr val="000000"/>
                </a:solidFill>
                <a:effectLst/>
                <a:latin typeface="Arial"/>
                <a:ea typeface="Arial"/>
                <a:cs typeface="Arial"/>
                <a:sym typeface="Arial"/>
              </a:rPr>
              <a:t>Nebeker, C., Bartlett Ellis, R.J. and </a:t>
            </a:r>
            <a:r>
              <a:rPr lang="en-US" sz="1100" b="0" i="0" u="none" strike="noStrike" cap="none" dirty="0" err="1">
                <a:solidFill>
                  <a:srgbClr val="000000"/>
                </a:solidFill>
                <a:effectLst/>
                <a:latin typeface="Arial"/>
                <a:ea typeface="Arial"/>
                <a:cs typeface="Arial"/>
                <a:sym typeface="Arial"/>
              </a:rPr>
              <a:t>Torous</a:t>
            </a:r>
            <a:r>
              <a:rPr lang="en-US" sz="1100" b="0" i="0" u="none" strike="noStrike" cap="none" dirty="0">
                <a:solidFill>
                  <a:srgbClr val="000000"/>
                </a:solidFill>
                <a:effectLst/>
                <a:latin typeface="Arial"/>
                <a:ea typeface="Arial"/>
                <a:cs typeface="Arial"/>
                <a:sym typeface="Arial"/>
              </a:rPr>
              <a:t>, J. (2019) ‘Development of a decision-making checklist tool to support technology selection in Digital Health Research’, </a:t>
            </a:r>
            <a:r>
              <a:rPr lang="en-US" sz="1100" b="0" i="1" u="none" strike="noStrike" cap="none" dirty="0">
                <a:solidFill>
                  <a:srgbClr val="000000"/>
                </a:solidFill>
                <a:effectLst/>
                <a:latin typeface="Arial"/>
                <a:ea typeface="Arial"/>
                <a:cs typeface="Arial"/>
                <a:sym typeface="Arial"/>
              </a:rPr>
              <a:t>Translational Behavioral Medicine</a:t>
            </a:r>
            <a:r>
              <a:rPr lang="en-US" sz="1100" b="0" i="0" u="none" strike="noStrike" cap="none" dirty="0">
                <a:solidFill>
                  <a:srgbClr val="000000"/>
                </a:solidFill>
                <a:effectLst/>
                <a:latin typeface="Arial"/>
                <a:ea typeface="Arial"/>
                <a:cs typeface="Arial"/>
                <a:sym typeface="Arial"/>
              </a:rPr>
              <a:t>, 10(4), pp. 1004–1015. doi:10.1093/</a:t>
            </a:r>
            <a:r>
              <a:rPr lang="en-US" sz="1100" b="0" i="0" u="none" strike="noStrike" cap="none" dirty="0" err="1">
                <a:solidFill>
                  <a:srgbClr val="000000"/>
                </a:solidFill>
                <a:effectLst/>
                <a:latin typeface="Arial"/>
                <a:ea typeface="Arial"/>
                <a:cs typeface="Arial"/>
                <a:sym typeface="Arial"/>
              </a:rPr>
              <a:t>tbm</a:t>
            </a:r>
            <a:r>
              <a:rPr lang="en-US" sz="1100" b="0" i="0" u="none" strike="noStrike" cap="none" dirty="0">
                <a:solidFill>
                  <a:srgbClr val="000000"/>
                </a:solidFill>
                <a:effectLst/>
                <a:latin typeface="Arial"/>
                <a:ea typeface="Arial"/>
                <a:cs typeface="Arial"/>
                <a:sym typeface="Arial"/>
              </a:rPr>
              <a:t>/ibz074. </a:t>
            </a:r>
          </a:p>
          <a:p>
            <a:r>
              <a:rPr lang="en-US" sz="1100" b="0" i="0" u="none" strike="noStrike" cap="none" dirty="0" err="1">
                <a:solidFill>
                  <a:srgbClr val="000000"/>
                </a:solidFill>
                <a:effectLst/>
                <a:latin typeface="Arial"/>
                <a:ea typeface="Arial"/>
                <a:cs typeface="Arial"/>
                <a:sym typeface="Arial"/>
              </a:rPr>
              <a:t>Neiles</a:t>
            </a:r>
            <a:r>
              <a:rPr lang="en-US" sz="1100" b="0" i="0" u="none" strike="noStrike" cap="none" dirty="0">
                <a:solidFill>
                  <a:srgbClr val="000000"/>
                </a:solidFill>
                <a:effectLst/>
                <a:latin typeface="Arial"/>
                <a:ea typeface="Arial"/>
                <a:cs typeface="Arial"/>
                <a:sym typeface="Arial"/>
              </a:rPr>
              <a:t>, K.Y., Mertz, P.S. and Fair, J. (2021) </a:t>
            </a:r>
            <a:r>
              <a:rPr lang="en-US" sz="1100" b="0" i="1" u="none" strike="noStrike" cap="none" dirty="0">
                <a:solidFill>
                  <a:srgbClr val="000000"/>
                </a:solidFill>
                <a:effectLst/>
                <a:latin typeface="Arial"/>
                <a:ea typeface="Arial"/>
                <a:cs typeface="Arial"/>
                <a:sym typeface="Arial"/>
              </a:rPr>
              <a:t>Integrating professional skills into undergraduate chemistry curricula</a:t>
            </a:r>
            <a:r>
              <a:rPr lang="en-US" sz="1100" b="0" i="0" u="none" strike="noStrike" cap="none" dirty="0">
                <a:solidFill>
                  <a:srgbClr val="000000"/>
                </a:solidFill>
                <a:effectLst/>
                <a:latin typeface="Arial"/>
                <a:ea typeface="Arial"/>
                <a:cs typeface="Arial"/>
                <a:sym typeface="Arial"/>
              </a:rPr>
              <a:t>. Washington, DC: American Chemical Society. </a:t>
            </a:r>
          </a:p>
          <a:p>
            <a:r>
              <a:rPr lang="en-US" sz="1100" b="0" i="0" u="none" strike="noStrike" cap="none" dirty="0" err="1">
                <a:solidFill>
                  <a:srgbClr val="000000"/>
                </a:solidFill>
                <a:effectLst/>
                <a:latin typeface="Arial"/>
                <a:ea typeface="Arial"/>
                <a:cs typeface="Arial"/>
                <a:sym typeface="Arial"/>
              </a:rPr>
              <a:t>Sanmas</a:t>
            </a:r>
            <a:r>
              <a:rPr lang="en-US" sz="1100" b="0" i="0" u="none" strike="noStrike" cap="none" dirty="0">
                <a:solidFill>
                  <a:srgbClr val="000000"/>
                </a:solidFill>
                <a:effectLst/>
                <a:latin typeface="Arial"/>
                <a:ea typeface="Arial"/>
                <a:cs typeface="Arial"/>
                <a:sym typeface="Arial"/>
              </a:rPr>
              <a:t>, M.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(2024) ‘The role of interpersonal communication in enhancing teamwork effectiveness in the digital era’, </a:t>
            </a:r>
            <a:r>
              <a:rPr lang="en-US" sz="1100" b="0" i="1" u="none" strike="noStrike" cap="none" dirty="0">
                <a:solidFill>
                  <a:srgbClr val="000000"/>
                </a:solidFill>
                <a:effectLst/>
                <a:latin typeface="Arial"/>
                <a:ea typeface="Arial"/>
                <a:cs typeface="Arial"/>
                <a:sym typeface="Arial"/>
              </a:rPr>
              <a:t>LITERATUS</a:t>
            </a:r>
            <a:r>
              <a:rPr lang="en-US" sz="1100" b="0" i="0" u="none" strike="noStrike" cap="none" dirty="0">
                <a:solidFill>
                  <a:srgbClr val="000000"/>
                </a:solidFill>
                <a:effectLst/>
                <a:latin typeface="Arial"/>
                <a:ea typeface="Arial"/>
                <a:cs typeface="Arial"/>
                <a:sym typeface="Arial"/>
              </a:rPr>
              <a:t>, 5(2). doi:10.37010/lit.v5i2.1503. </a:t>
            </a:r>
          </a:p>
          <a:p>
            <a:r>
              <a:rPr lang="en-US" sz="1100" b="0" i="0" u="none" strike="noStrike" cap="none" dirty="0" err="1">
                <a:solidFill>
                  <a:srgbClr val="000000"/>
                </a:solidFill>
                <a:effectLst/>
                <a:latin typeface="Arial"/>
                <a:ea typeface="Arial"/>
                <a:cs typeface="Arial"/>
                <a:sym typeface="Arial"/>
              </a:rPr>
              <a:t>Stofkova</a:t>
            </a:r>
            <a:r>
              <a:rPr lang="en-US" sz="1100" b="0" i="0" u="none" strike="noStrike" cap="none" dirty="0">
                <a:solidFill>
                  <a:srgbClr val="000000"/>
                </a:solidFill>
                <a:effectLst/>
                <a:latin typeface="Arial"/>
                <a:ea typeface="Arial"/>
                <a:cs typeface="Arial"/>
                <a:sym typeface="Arial"/>
              </a:rPr>
              <a:t>, J.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(2022) ‘Digital skills as a significant factor of Human Resources Development’, </a:t>
            </a:r>
            <a:r>
              <a:rPr lang="en-US" sz="1100" b="0" i="1" u="none" strike="noStrike" cap="none" dirty="0">
                <a:solidFill>
                  <a:srgbClr val="000000"/>
                </a:solidFill>
                <a:effectLst/>
                <a:latin typeface="Arial"/>
                <a:ea typeface="Arial"/>
                <a:cs typeface="Arial"/>
                <a:sym typeface="Arial"/>
              </a:rPr>
              <a:t>Sustainability</a:t>
            </a:r>
            <a:r>
              <a:rPr lang="en-US" sz="1100" b="0" i="0" u="none" strike="noStrike" cap="none" dirty="0">
                <a:solidFill>
                  <a:srgbClr val="000000"/>
                </a:solidFill>
                <a:effectLst/>
                <a:latin typeface="Arial"/>
                <a:ea typeface="Arial"/>
                <a:cs typeface="Arial"/>
                <a:sym typeface="Arial"/>
              </a:rPr>
              <a:t>, 14(20), p. 13117. doi:10.3390/su142013117. </a:t>
            </a:r>
          </a:p>
          <a:p>
            <a:r>
              <a:rPr lang="en-US" sz="1100" b="0" i="0" u="none" strike="noStrike" cap="none" dirty="0">
                <a:solidFill>
                  <a:srgbClr val="000000"/>
                </a:solidFill>
                <a:effectLst/>
                <a:latin typeface="Arial"/>
                <a:ea typeface="Arial"/>
                <a:cs typeface="Arial"/>
                <a:sym typeface="Arial"/>
              </a:rPr>
              <a:t>Tomczyk, Ł. (2019) ‘Skills in the area of digital safety as a key component of digital literacy among teachers’, </a:t>
            </a:r>
            <a:r>
              <a:rPr lang="en-US" sz="1100" b="0" i="1" u="none" strike="noStrike" cap="none" dirty="0">
                <a:solidFill>
                  <a:srgbClr val="000000"/>
                </a:solidFill>
                <a:effectLst/>
                <a:latin typeface="Arial"/>
                <a:ea typeface="Arial"/>
                <a:cs typeface="Arial"/>
                <a:sym typeface="Arial"/>
              </a:rPr>
              <a:t>Education and Information Technologies</a:t>
            </a:r>
            <a:r>
              <a:rPr lang="en-US" sz="1100" b="0" i="0" u="none" strike="noStrike" cap="none" dirty="0">
                <a:solidFill>
                  <a:srgbClr val="000000"/>
                </a:solidFill>
                <a:effectLst/>
                <a:latin typeface="Arial"/>
                <a:ea typeface="Arial"/>
                <a:cs typeface="Arial"/>
                <a:sym typeface="Arial"/>
              </a:rPr>
              <a:t>, 25(1), pp. 471–486. doi:10.1007/s10639-019-09980-6. </a:t>
            </a:r>
          </a:p>
          <a:p>
            <a:r>
              <a:rPr lang="en-US" sz="1100" b="0" i="0" u="none" strike="noStrike" cap="none" dirty="0">
                <a:solidFill>
                  <a:srgbClr val="000000"/>
                </a:solidFill>
                <a:effectLst/>
                <a:latin typeface="Arial"/>
                <a:ea typeface="Arial"/>
                <a:cs typeface="Arial"/>
                <a:sym typeface="Arial"/>
              </a:rPr>
              <a:t>Tsai, C.-W. (2018) ‘Applying online competency-based learning and design-based learning to enhance the development of students’ skills in using PowerPoint and word, self-directed learning readiness, and experience of online learning’, </a:t>
            </a:r>
            <a:r>
              <a:rPr lang="en-US" sz="1100" b="0" i="1" u="none" strike="noStrike" cap="none" dirty="0">
                <a:solidFill>
                  <a:srgbClr val="000000"/>
                </a:solidFill>
                <a:effectLst/>
                <a:latin typeface="Arial"/>
                <a:ea typeface="Arial"/>
                <a:cs typeface="Arial"/>
                <a:sym typeface="Arial"/>
              </a:rPr>
              <a:t>Universal Access in the Information Society</a:t>
            </a:r>
            <a:r>
              <a:rPr lang="en-US" sz="1100" b="0" i="0" u="none" strike="noStrike" cap="none" dirty="0">
                <a:solidFill>
                  <a:srgbClr val="000000"/>
                </a:solidFill>
                <a:effectLst/>
                <a:latin typeface="Arial"/>
                <a:ea typeface="Arial"/>
                <a:cs typeface="Arial"/>
                <a:sym typeface="Arial"/>
              </a:rPr>
              <a:t>, 19(2), pp. 283–294. doi:10.1007/s10209-018-0640-6. </a:t>
            </a:r>
          </a:p>
          <a:p>
            <a:r>
              <a:rPr lang="en-US" sz="1100" b="0" i="0" u="none" strike="noStrike" cap="none" dirty="0">
                <a:solidFill>
                  <a:srgbClr val="000000"/>
                </a:solidFill>
                <a:effectLst/>
                <a:latin typeface="Arial"/>
                <a:ea typeface="Arial"/>
                <a:cs typeface="Arial"/>
                <a:sym typeface="Arial"/>
              </a:rPr>
              <a:t>van Laar, E.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(2017) ‘The relation between 21st-century skills and digital skills: A systematic literature review’, </a:t>
            </a:r>
            <a:r>
              <a:rPr lang="en-US" sz="1100" b="0" i="1" u="none" strike="noStrike" cap="none" dirty="0">
                <a:solidFill>
                  <a:srgbClr val="000000"/>
                </a:solidFill>
                <a:effectLst/>
                <a:latin typeface="Arial"/>
                <a:ea typeface="Arial"/>
                <a:cs typeface="Arial"/>
                <a:sym typeface="Arial"/>
              </a:rPr>
              <a:t>Computers in Human Behavior</a:t>
            </a:r>
            <a:r>
              <a:rPr lang="en-US" sz="1100" b="0" i="0" u="none" strike="noStrike" cap="none" dirty="0">
                <a:solidFill>
                  <a:srgbClr val="000000"/>
                </a:solidFill>
                <a:effectLst/>
                <a:latin typeface="Arial"/>
                <a:ea typeface="Arial"/>
                <a:cs typeface="Arial"/>
                <a:sym typeface="Arial"/>
              </a:rPr>
              <a:t>, 72, pp. 577–588. doi:10.1016/j.chb.2017.03.010. </a:t>
            </a:r>
          </a:p>
          <a:p>
            <a:endParaRPr lang="en-US" dirty="0"/>
          </a:p>
        </p:txBody>
      </p:sp>
    </p:spTree>
    <p:extLst>
      <p:ext uri="{BB962C8B-B14F-4D97-AF65-F5344CB8AC3E}">
        <p14:creationId xmlns:p14="http://schemas.microsoft.com/office/powerpoint/2010/main" val="14354630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g35ed75ccf_0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35ed75ccf_0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rgbClr val="4BB5D9"/>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5609666" y="2185857"/>
            <a:ext cx="3534604" cy="3432788"/>
            <a:chOff x="6172200" y="2656118"/>
            <a:chExt cx="2971754" cy="2886151"/>
          </a:xfrm>
        </p:grpSpPr>
        <p:sp>
          <p:nvSpPr>
            <p:cNvPr id="11" name="Google Shape;11;p2"/>
            <p:cNvSpPr/>
            <p:nvPr/>
          </p:nvSpPr>
          <p:spPr>
            <a:xfrm rot="9208626" flipH="1">
              <a:off x="6704904" y="4110434"/>
              <a:ext cx="484232" cy="120400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9208633" flipH="1">
              <a:off x="7804300" y="3279013"/>
              <a:ext cx="877624" cy="2182136"/>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9208678" flipH="1">
              <a:off x="6287617" y="4657701"/>
              <a:ext cx="229660" cy="571018"/>
            </a:xfrm>
            <a:prstGeom prst="flowChartManualInpu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FFFFFF"/>
            </a:solidFill>
            <a:ln>
              <a:noFill/>
            </a:ln>
          </p:spPr>
          <p:txBody>
            <a:bodyPr/>
            <a:lstStyle/>
            <a:p>
              <a:endParaRPr lang="en-GB"/>
            </a:p>
          </p:txBody>
        </p:sp>
      </p:grpSp>
      <p:grpSp>
        <p:nvGrpSpPr>
          <p:cNvPr id="16" name="Google Shape;16;p2"/>
          <p:cNvGrpSpPr/>
          <p:nvPr/>
        </p:nvGrpSpPr>
        <p:grpSpPr>
          <a:xfrm>
            <a:off x="-22" y="-324543"/>
            <a:ext cx="3068579" cy="1910876"/>
            <a:chOff x="-32" y="-215963"/>
            <a:chExt cx="2163561" cy="1347300"/>
          </a:xfrm>
        </p:grpSpPr>
        <p:sp>
          <p:nvSpPr>
            <p:cNvPr id="17" name="Google Shape;17;p2"/>
            <p:cNvSpPr/>
            <p:nvPr/>
          </p:nvSpPr>
          <p:spPr>
            <a:xfrm rot="-1591408" flipH="1">
              <a:off x="1362169" y="-63166"/>
              <a:ext cx="205103" cy="509980"/>
            </a:xfrm>
            <a:prstGeom prst="flowChartManualInpu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rot="-1591339" flipH="1">
              <a:off x="892401" y="-169347"/>
              <a:ext cx="504374" cy="1254067"/>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rot="-1591322" flipH="1">
              <a:off x="1818452" y="-76292"/>
              <a:ext cx="229660" cy="571018"/>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81D1EC"/>
            </a:solidFill>
            <a:ln>
              <a:noFill/>
            </a:ln>
          </p:spPr>
          <p:txBody>
            <a:bodyPr/>
            <a:lstStyle/>
            <a:p>
              <a:endParaRPr lang="en-GB"/>
            </a:p>
          </p:txBody>
        </p:sp>
      </p:grpSp>
      <p:sp>
        <p:nvSpPr>
          <p:cNvPr id="22" name="Google Shape;22;p2"/>
          <p:cNvSpPr txBox="1">
            <a:spLocks noGrp="1"/>
          </p:cNvSpPr>
          <p:nvPr>
            <p:ph type="ctrTitle"/>
          </p:nvPr>
        </p:nvSpPr>
        <p:spPr>
          <a:xfrm>
            <a:off x="685800" y="2753825"/>
            <a:ext cx="5671500" cy="1159800"/>
          </a:xfrm>
          <a:prstGeom prst="rect">
            <a:avLst/>
          </a:prstGeom>
        </p:spPr>
        <p:txBody>
          <a:bodyPr spcFirstLastPara="1" wrap="square" lIns="91425" tIns="91425" rIns="91425" bIns="91425" anchor="b" anchorCtr="0">
            <a:noAutofit/>
          </a:bodyPr>
          <a:lstStyle>
            <a:lvl1pPr lvl="0">
              <a:spcBef>
                <a:spcPts val="0"/>
              </a:spcBef>
              <a:spcAft>
                <a:spcPts val="0"/>
              </a:spcAft>
              <a:buClr>
                <a:srgbClr val="FFFFFF"/>
              </a:buClr>
              <a:buSzPts val="5000"/>
              <a:buNone/>
              <a:defRPr sz="5000">
                <a:solidFill>
                  <a:srgbClr val="FFFFFF"/>
                </a:solidFill>
              </a:defRPr>
            </a:lvl1pPr>
            <a:lvl2pPr lvl="1">
              <a:spcBef>
                <a:spcPts val="0"/>
              </a:spcBef>
              <a:spcAft>
                <a:spcPts val="0"/>
              </a:spcAft>
              <a:buClr>
                <a:srgbClr val="FFFFFF"/>
              </a:buClr>
              <a:buSzPts val="5000"/>
              <a:buNone/>
              <a:defRPr sz="5000">
                <a:solidFill>
                  <a:srgbClr val="FFFFFF"/>
                </a:solidFill>
              </a:defRPr>
            </a:lvl2pPr>
            <a:lvl3pPr lvl="2">
              <a:spcBef>
                <a:spcPts val="0"/>
              </a:spcBef>
              <a:spcAft>
                <a:spcPts val="0"/>
              </a:spcAft>
              <a:buClr>
                <a:srgbClr val="FFFFFF"/>
              </a:buClr>
              <a:buSzPts val="5000"/>
              <a:buNone/>
              <a:defRPr sz="5000">
                <a:solidFill>
                  <a:srgbClr val="FFFFFF"/>
                </a:solidFill>
              </a:defRPr>
            </a:lvl3pPr>
            <a:lvl4pPr lvl="3">
              <a:spcBef>
                <a:spcPts val="0"/>
              </a:spcBef>
              <a:spcAft>
                <a:spcPts val="0"/>
              </a:spcAft>
              <a:buClr>
                <a:srgbClr val="FFFFFF"/>
              </a:buClr>
              <a:buSzPts val="5000"/>
              <a:buNone/>
              <a:defRPr sz="5000">
                <a:solidFill>
                  <a:srgbClr val="FFFFFF"/>
                </a:solidFill>
              </a:defRPr>
            </a:lvl4pPr>
            <a:lvl5pPr lvl="4">
              <a:spcBef>
                <a:spcPts val="0"/>
              </a:spcBef>
              <a:spcAft>
                <a:spcPts val="0"/>
              </a:spcAft>
              <a:buClr>
                <a:srgbClr val="FFFFFF"/>
              </a:buClr>
              <a:buSzPts val="5000"/>
              <a:buNone/>
              <a:defRPr sz="5000">
                <a:solidFill>
                  <a:srgbClr val="FFFFFF"/>
                </a:solidFill>
              </a:defRPr>
            </a:lvl5pPr>
            <a:lvl6pPr lvl="5">
              <a:spcBef>
                <a:spcPts val="0"/>
              </a:spcBef>
              <a:spcAft>
                <a:spcPts val="0"/>
              </a:spcAft>
              <a:buClr>
                <a:srgbClr val="FFFFFF"/>
              </a:buClr>
              <a:buSzPts val="5000"/>
              <a:buNone/>
              <a:defRPr sz="5000">
                <a:solidFill>
                  <a:srgbClr val="FFFFFF"/>
                </a:solidFill>
              </a:defRPr>
            </a:lvl6pPr>
            <a:lvl7pPr lvl="6">
              <a:spcBef>
                <a:spcPts val="0"/>
              </a:spcBef>
              <a:spcAft>
                <a:spcPts val="0"/>
              </a:spcAft>
              <a:buClr>
                <a:srgbClr val="FFFFFF"/>
              </a:buClr>
              <a:buSzPts val="5000"/>
              <a:buNone/>
              <a:defRPr sz="5000">
                <a:solidFill>
                  <a:srgbClr val="FFFFFF"/>
                </a:solidFill>
              </a:defRPr>
            </a:lvl7pPr>
            <a:lvl8pPr lvl="7">
              <a:spcBef>
                <a:spcPts val="0"/>
              </a:spcBef>
              <a:spcAft>
                <a:spcPts val="0"/>
              </a:spcAft>
              <a:buClr>
                <a:srgbClr val="FFFFFF"/>
              </a:buClr>
              <a:buSzPts val="5000"/>
              <a:buNone/>
              <a:defRPr sz="5000">
                <a:solidFill>
                  <a:srgbClr val="FFFFFF"/>
                </a:solidFill>
              </a:defRPr>
            </a:lvl8pPr>
            <a:lvl9pPr lvl="8">
              <a:spcBef>
                <a:spcPts val="0"/>
              </a:spcBef>
              <a:spcAft>
                <a:spcPts val="0"/>
              </a:spcAft>
              <a:buClr>
                <a:srgbClr val="FFFFFF"/>
              </a:buClr>
              <a:buSzPts val="5000"/>
              <a:buNone/>
              <a:defRPr sz="5000">
                <a:solidFill>
                  <a:srgbClr val="FFFFFF"/>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54"/>
        <p:cNvGrpSpPr/>
        <p:nvPr/>
      </p:nvGrpSpPr>
      <p:grpSpPr>
        <a:xfrm>
          <a:off x="0" y="0"/>
          <a:ext cx="0" cy="0"/>
          <a:chOff x="0" y="0"/>
          <a:chExt cx="0" cy="0"/>
        </a:xfrm>
      </p:grpSpPr>
      <p:grpSp>
        <p:nvGrpSpPr>
          <p:cNvPr id="55" name="Google Shape;55;p5"/>
          <p:cNvGrpSpPr/>
          <p:nvPr/>
        </p:nvGrpSpPr>
        <p:grpSpPr>
          <a:xfrm>
            <a:off x="6172200" y="2656118"/>
            <a:ext cx="2971754" cy="2886151"/>
            <a:chOff x="6172200" y="2656118"/>
            <a:chExt cx="2971754" cy="2886151"/>
          </a:xfrm>
        </p:grpSpPr>
        <p:sp>
          <p:nvSpPr>
            <p:cNvPr id="56" name="Google Shape;56;p5"/>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5"/>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grpSp>
        <p:nvGrpSpPr>
          <p:cNvPr id="61" name="Google Shape;61;p5"/>
          <p:cNvGrpSpPr/>
          <p:nvPr/>
        </p:nvGrpSpPr>
        <p:grpSpPr>
          <a:xfrm>
            <a:off x="-32" y="-228027"/>
            <a:ext cx="2163561" cy="1347300"/>
            <a:chOff x="-32" y="-215963"/>
            <a:chExt cx="2163561" cy="1347300"/>
          </a:xfrm>
        </p:grpSpPr>
        <p:sp>
          <p:nvSpPr>
            <p:cNvPr id="62" name="Google Shape;62;p5"/>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5"/>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5"/>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5"/>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5"/>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67" name="Google Shape;67;p5"/>
          <p:cNvSpPr txBox="1">
            <a:spLocks noGrp="1"/>
          </p:cNvSpPr>
          <p:nvPr>
            <p:ph type="title"/>
          </p:nvPr>
        </p:nvSpPr>
        <p:spPr>
          <a:xfrm>
            <a:off x="1031425" y="1149725"/>
            <a:ext cx="5760300" cy="6807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68" name="Google Shape;68;p5"/>
          <p:cNvSpPr txBox="1">
            <a:spLocks noGrp="1"/>
          </p:cNvSpPr>
          <p:nvPr>
            <p:ph type="body" idx="1"/>
          </p:nvPr>
        </p:nvSpPr>
        <p:spPr>
          <a:xfrm>
            <a:off x="1031425" y="1777125"/>
            <a:ext cx="5760300" cy="25212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a:lvl1pPr>
            <a:lvl2pPr marL="914400" lvl="1" indent="-355600">
              <a:spcBef>
                <a:spcPts val="0"/>
              </a:spcBef>
              <a:spcAft>
                <a:spcPts val="0"/>
              </a:spcAft>
              <a:buSzPts val="2000"/>
              <a:buChar char="⋄"/>
              <a:defRPr/>
            </a:lvl2pPr>
            <a:lvl3pPr marL="1371600" lvl="2" indent="-355600">
              <a:spcBef>
                <a:spcPts val="0"/>
              </a:spcBef>
              <a:spcAft>
                <a:spcPts val="0"/>
              </a:spcAft>
              <a:buSzPts val="2000"/>
              <a:buChar char="⋄"/>
              <a:defRPr/>
            </a:lvl3pPr>
            <a:lvl4pPr marL="1828800" lvl="3" indent="-355600">
              <a:spcBef>
                <a:spcPts val="0"/>
              </a:spcBef>
              <a:spcAft>
                <a:spcPts val="0"/>
              </a:spcAft>
              <a:buSzPts val="2000"/>
              <a:buChar char="⋄"/>
              <a:defRPr/>
            </a:lvl4pPr>
            <a:lvl5pPr marL="2286000" lvl="4" indent="-355600">
              <a:spcBef>
                <a:spcPts val="0"/>
              </a:spcBef>
              <a:spcAft>
                <a:spcPts val="0"/>
              </a:spcAft>
              <a:buSzPts val="2000"/>
              <a:buChar char="⋄"/>
              <a:defRPr/>
            </a:lvl5pPr>
            <a:lvl6pPr marL="2743200" lvl="5" indent="-355600">
              <a:spcBef>
                <a:spcPts val="0"/>
              </a:spcBef>
              <a:spcAft>
                <a:spcPts val="0"/>
              </a:spcAft>
              <a:buSzPts val="2000"/>
              <a:buChar char="⋄"/>
              <a:defRPr/>
            </a:lvl6pPr>
            <a:lvl7pPr marL="3200400" lvl="6" indent="-355600">
              <a:spcBef>
                <a:spcPts val="0"/>
              </a:spcBef>
              <a:spcAft>
                <a:spcPts val="0"/>
              </a:spcAft>
              <a:buSzPts val="2000"/>
              <a:buChar char="●"/>
              <a:defRPr/>
            </a:lvl7pPr>
            <a:lvl8pPr marL="3657600" lvl="7" indent="-355600">
              <a:spcBef>
                <a:spcPts val="0"/>
              </a:spcBef>
              <a:spcAft>
                <a:spcPts val="0"/>
              </a:spcAft>
              <a:buSzPts val="2000"/>
              <a:buChar char="○"/>
              <a:defRPr/>
            </a:lvl8pPr>
            <a:lvl9pPr marL="4114800" lvl="8" indent="-355600">
              <a:spcBef>
                <a:spcPts val="0"/>
              </a:spcBef>
              <a:spcAft>
                <a:spcPts val="0"/>
              </a:spcAft>
              <a:buSzPts val="2000"/>
              <a:buChar char="■"/>
              <a:defRPr/>
            </a:lvl9pPr>
          </a:lstStyle>
          <a:p>
            <a:endParaRPr/>
          </a:p>
        </p:txBody>
      </p:sp>
      <p:sp>
        <p:nvSpPr>
          <p:cNvPr id="69" name="Google Shape;69;p5"/>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70"/>
        <p:cNvGrpSpPr/>
        <p:nvPr/>
      </p:nvGrpSpPr>
      <p:grpSpPr>
        <a:xfrm>
          <a:off x="0" y="0"/>
          <a:ext cx="0" cy="0"/>
          <a:chOff x="0" y="0"/>
          <a:chExt cx="0" cy="0"/>
        </a:xfrm>
      </p:grpSpPr>
      <p:grpSp>
        <p:nvGrpSpPr>
          <p:cNvPr id="71" name="Google Shape;71;p6"/>
          <p:cNvGrpSpPr/>
          <p:nvPr/>
        </p:nvGrpSpPr>
        <p:grpSpPr>
          <a:xfrm>
            <a:off x="6172200" y="2656118"/>
            <a:ext cx="2971754" cy="2886151"/>
            <a:chOff x="6172200" y="2656118"/>
            <a:chExt cx="2971754" cy="2886151"/>
          </a:xfrm>
        </p:grpSpPr>
        <p:sp>
          <p:nvSpPr>
            <p:cNvPr id="72" name="Google Shape;72;p6"/>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6"/>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6"/>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6"/>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6"/>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grpSp>
        <p:nvGrpSpPr>
          <p:cNvPr id="77" name="Google Shape;77;p6"/>
          <p:cNvGrpSpPr/>
          <p:nvPr/>
        </p:nvGrpSpPr>
        <p:grpSpPr>
          <a:xfrm>
            <a:off x="-32" y="-228027"/>
            <a:ext cx="2163561" cy="1347300"/>
            <a:chOff x="-32" y="-215963"/>
            <a:chExt cx="2163561" cy="1347300"/>
          </a:xfrm>
        </p:grpSpPr>
        <p:sp>
          <p:nvSpPr>
            <p:cNvPr id="78" name="Google Shape;78;p6"/>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6"/>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6"/>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6"/>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6"/>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83" name="Google Shape;83;p6"/>
          <p:cNvSpPr txBox="1">
            <a:spLocks noGrp="1"/>
          </p:cNvSpPr>
          <p:nvPr>
            <p:ph type="title"/>
          </p:nvPr>
        </p:nvSpPr>
        <p:spPr>
          <a:xfrm>
            <a:off x="1031425" y="1149725"/>
            <a:ext cx="5760300" cy="6807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84" name="Google Shape;84;p6"/>
          <p:cNvSpPr txBox="1">
            <a:spLocks noGrp="1"/>
          </p:cNvSpPr>
          <p:nvPr>
            <p:ph type="body" idx="1"/>
          </p:nvPr>
        </p:nvSpPr>
        <p:spPr>
          <a:xfrm>
            <a:off x="1031425" y="1860875"/>
            <a:ext cx="2796000" cy="30648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85" name="Google Shape;85;p6"/>
          <p:cNvSpPr txBox="1">
            <a:spLocks noGrp="1"/>
          </p:cNvSpPr>
          <p:nvPr>
            <p:ph type="body" idx="2"/>
          </p:nvPr>
        </p:nvSpPr>
        <p:spPr>
          <a:xfrm>
            <a:off x="3995772" y="1860875"/>
            <a:ext cx="2796000" cy="30648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86" name="Google Shape;86;p6"/>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20"/>
        <p:cNvGrpSpPr/>
        <p:nvPr/>
      </p:nvGrpSpPr>
      <p:grpSpPr>
        <a:xfrm>
          <a:off x="0" y="0"/>
          <a:ext cx="0" cy="0"/>
          <a:chOff x="0" y="0"/>
          <a:chExt cx="0" cy="0"/>
        </a:xfrm>
      </p:grpSpPr>
      <p:grpSp>
        <p:nvGrpSpPr>
          <p:cNvPr id="121" name="Google Shape;121;p9"/>
          <p:cNvGrpSpPr/>
          <p:nvPr/>
        </p:nvGrpSpPr>
        <p:grpSpPr>
          <a:xfrm>
            <a:off x="-32" y="-228027"/>
            <a:ext cx="2163561" cy="1347300"/>
            <a:chOff x="-32" y="-215963"/>
            <a:chExt cx="2163561" cy="1347300"/>
          </a:xfrm>
        </p:grpSpPr>
        <p:sp>
          <p:nvSpPr>
            <p:cNvPr id="122" name="Google Shape;122;p9"/>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9"/>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9"/>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9"/>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9"/>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127" name="Google Shape;127;p9"/>
          <p:cNvSpPr txBox="1">
            <a:spLocks noGrp="1"/>
          </p:cNvSpPr>
          <p:nvPr>
            <p:ph type="body" idx="1"/>
          </p:nvPr>
        </p:nvSpPr>
        <p:spPr>
          <a:xfrm>
            <a:off x="1097775" y="4025300"/>
            <a:ext cx="6948600" cy="519600"/>
          </a:xfrm>
          <a:prstGeom prst="rect">
            <a:avLst/>
          </a:prstGeom>
        </p:spPr>
        <p:txBody>
          <a:bodyPr spcFirstLastPara="1" wrap="square" lIns="91425" tIns="91425" rIns="91425" bIns="91425" anchor="t" anchorCtr="0">
            <a:noAutofit/>
          </a:bodyPr>
          <a:lstStyle>
            <a:lvl1pPr marL="457200" lvl="0" indent="-228600">
              <a:spcBef>
                <a:spcPts val="360"/>
              </a:spcBef>
              <a:spcAft>
                <a:spcPts val="0"/>
              </a:spcAft>
              <a:buSzPts val="1800"/>
              <a:buNone/>
              <a:defRPr sz="1800"/>
            </a:lvl1pPr>
          </a:lstStyle>
          <a:p>
            <a:endParaRPr/>
          </a:p>
        </p:txBody>
      </p:sp>
      <p:grpSp>
        <p:nvGrpSpPr>
          <p:cNvPr id="128" name="Google Shape;128;p9"/>
          <p:cNvGrpSpPr/>
          <p:nvPr/>
        </p:nvGrpSpPr>
        <p:grpSpPr>
          <a:xfrm>
            <a:off x="6791633" y="3181575"/>
            <a:ext cx="2352143" cy="2284388"/>
            <a:chOff x="6172200" y="2656118"/>
            <a:chExt cx="2971754" cy="2886151"/>
          </a:xfrm>
        </p:grpSpPr>
        <p:sp>
          <p:nvSpPr>
            <p:cNvPr id="129" name="Google Shape;129;p9"/>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9"/>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9"/>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9"/>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9"/>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sp>
        <p:nvSpPr>
          <p:cNvPr id="134" name="Google Shape;134;p9"/>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35"/>
        <p:cNvGrpSpPr/>
        <p:nvPr/>
      </p:nvGrpSpPr>
      <p:grpSpPr>
        <a:xfrm>
          <a:off x="0" y="0"/>
          <a:ext cx="0" cy="0"/>
          <a:chOff x="0" y="0"/>
          <a:chExt cx="0" cy="0"/>
        </a:xfrm>
      </p:grpSpPr>
      <p:grpSp>
        <p:nvGrpSpPr>
          <p:cNvPr id="136" name="Google Shape;136;p10"/>
          <p:cNvGrpSpPr/>
          <p:nvPr/>
        </p:nvGrpSpPr>
        <p:grpSpPr>
          <a:xfrm>
            <a:off x="6172200" y="2656118"/>
            <a:ext cx="2971754" cy="2886151"/>
            <a:chOff x="6172200" y="2656118"/>
            <a:chExt cx="2971754" cy="2886151"/>
          </a:xfrm>
        </p:grpSpPr>
        <p:sp>
          <p:nvSpPr>
            <p:cNvPr id="137" name="Google Shape;137;p10"/>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0"/>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0"/>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0"/>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0"/>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grpSp>
        <p:nvGrpSpPr>
          <p:cNvPr id="142" name="Google Shape;142;p10"/>
          <p:cNvGrpSpPr/>
          <p:nvPr/>
        </p:nvGrpSpPr>
        <p:grpSpPr>
          <a:xfrm>
            <a:off x="-32" y="-228027"/>
            <a:ext cx="2163561" cy="1347300"/>
            <a:chOff x="-32" y="-215963"/>
            <a:chExt cx="2163561" cy="1347300"/>
          </a:xfrm>
        </p:grpSpPr>
        <p:sp>
          <p:nvSpPr>
            <p:cNvPr id="143" name="Google Shape;143;p10"/>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10"/>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0"/>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0"/>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0"/>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148" name="Google Shape;148;p10"/>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31425" y="1149725"/>
            <a:ext cx="5760300" cy="6807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1pPr>
            <a:lvl2pPr lvl="1">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2pPr>
            <a:lvl3pPr lvl="2">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3pPr>
            <a:lvl4pPr lvl="3">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4pPr>
            <a:lvl5pPr lvl="4">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5pPr>
            <a:lvl6pPr lvl="5">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6pPr>
            <a:lvl7pPr lvl="6">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7pPr>
            <a:lvl8pPr lvl="7">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8pPr>
            <a:lvl9pPr lvl="8">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1031425" y="1777125"/>
            <a:ext cx="5760300" cy="2521200"/>
          </a:xfrm>
          <a:prstGeom prst="rect">
            <a:avLst/>
          </a:prstGeom>
          <a:noFill/>
          <a:ln>
            <a:noFill/>
          </a:ln>
        </p:spPr>
        <p:txBody>
          <a:bodyPr spcFirstLastPara="1" wrap="square" lIns="91425" tIns="91425" rIns="91425" bIns="91425" anchor="t" anchorCtr="0">
            <a:noAutofit/>
          </a:bodyPr>
          <a:lstStyle>
            <a:lvl1pPr marL="457200" lvl="0" indent="-355600">
              <a:spcBef>
                <a:spcPts val="600"/>
              </a:spcBef>
              <a:spcAft>
                <a:spcPts val="0"/>
              </a:spcAft>
              <a:buClr>
                <a:srgbClr val="4BB5D9"/>
              </a:buClr>
              <a:buSzPts val="2000"/>
              <a:buFont typeface="Roboto Condensed"/>
              <a:buChar char="»"/>
              <a:defRPr sz="2000">
                <a:solidFill>
                  <a:srgbClr val="607896"/>
                </a:solidFill>
                <a:latin typeface="Roboto Condensed"/>
                <a:ea typeface="Roboto Condensed"/>
                <a:cs typeface="Roboto Condensed"/>
                <a:sym typeface="Roboto Condensed"/>
              </a:defRPr>
            </a:lvl1pPr>
            <a:lvl2pPr marL="914400" lvl="1" indent="-355600">
              <a:spcBef>
                <a:spcPts val="0"/>
              </a:spcBef>
              <a:spcAft>
                <a:spcPts val="0"/>
              </a:spcAft>
              <a:buClr>
                <a:srgbClr val="4BB5D9"/>
              </a:buClr>
              <a:buSzPts val="2000"/>
              <a:buFont typeface="Roboto Condensed"/>
              <a:buChar char="⋄"/>
              <a:defRPr sz="2000">
                <a:solidFill>
                  <a:srgbClr val="607896"/>
                </a:solidFill>
                <a:latin typeface="Roboto Condensed"/>
                <a:ea typeface="Roboto Condensed"/>
                <a:cs typeface="Roboto Condensed"/>
                <a:sym typeface="Roboto Condensed"/>
              </a:defRPr>
            </a:lvl2pPr>
            <a:lvl3pPr marL="1371600" lvl="2"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3pPr>
            <a:lvl4pPr marL="1828800" lvl="3"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4pPr>
            <a:lvl5pPr marL="2286000" lvl="4"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5pPr>
            <a:lvl6pPr marL="2743200" lvl="5"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6pPr>
            <a:lvl7pPr marL="3200400" lvl="6"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7pPr>
            <a:lvl8pPr marL="3657600" lvl="7"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8pPr>
            <a:lvl9pPr marL="4114800" lvl="8"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9pPr>
          </a:lstStyle>
          <a:p>
            <a:endParaRPr/>
          </a:p>
        </p:txBody>
      </p:sp>
      <p:sp>
        <p:nvSpPr>
          <p:cNvPr id="8" name="Google Shape;8;p1"/>
          <p:cNvSpPr txBox="1">
            <a:spLocks noGrp="1"/>
          </p:cNvSpPr>
          <p:nvPr>
            <p:ph type="sldNum" idx="12"/>
          </p:nvPr>
        </p:nvSpPr>
        <p:spPr>
          <a:xfrm>
            <a:off x="8556784" y="1"/>
            <a:ext cx="548700" cy="393600"/>
          </a:xfrm>
          <a:prstGeom prst="rect">
            <a:avLst/>
          </a:prstGeom>
          <a:noFill/>
          <a:ln>
            <a:noFill/>
          </a:ln>
        </p:spPr>
        <p:txBody>
          <a:bodyPr spcFirstLastPara="1" wrap="square" lIns="91425" tIns="91425" rIns="91425" bIns="91425" anchor="t" anchorCtr="0">
            <a:noAutofit/>
          </a:bodyPr>
          <a:lstStyle>
            <a:lvl1pPr lvl="0" algn="r">
              <a:buNone/>
              <a:defRPr sz="1300">
                <a:solidFill>
                  <a:srgbClr val="4BB5D9"/>
                </a:solidFill>
                <a:latin typeface="Roboto Condensed"/>
                <a:ea typeface="Roboto Condensed"/>
                <a:cs typeface="Roboto Condensed"/>
                <a:sym typeface="Roboto Condensed"/>
              </a:defRPr>
            </a:lvl1pPr>
            <a:lvl2pPr lvl="1" algn="r">
              <a:buNone/>
              <a:defRPr sz="1300">
                <a:solidFill>
                  <a:srgbClr val="4BB5D9"/>
                </a:solidFill>
                <a:latin typeface="Roboto Condensed"/>
                <a:ea typeface="Roboto Condensed"/>
                <a:cs typeface="Roboto Condensed"/>
                <a:sym typeface="Roboto Condensed"/>
              </a:defRPr>
            </a:lvl2pPr>
            <a:lvl3pPr lvl="2" algn="r">
              <a:buNone/>
              <a:defRPr sz="1300">
                <a:solidFill>
                  <a:srgbClr val="4BB5D9"/>
                </a:solidFill>
                <a:latin typeface="Roboto Condensed"/>
                <a:ea typeface="Roboto Condensed"/>
                <a:cs typeface="Roboto Condensed"/>
                <a:sym typeface="Roboto Condensed"/>
              </a:defRPr>
            </a:lvl3pPr>
            <a:lvl4pPr lvl="3" algn="r">
              <a:buNone/>
              <a:defRPr sz="1300">
                <a:solidFill>
                  <a:srgbClr val="4BB5D9"/>
                </a:solidFill>
                <a:latin typeface="Roboto Condensed"/>
                <a:ea typeface="Roboto Condensed"/>
                <a:cs typeface="Roboto Condensed"/>
                <a:sym typeface="Roboto Condensed"/>
              </a:defRPr>
            </a:lvl4pPr>
            <a:lvl5pPr lvl="4" algn="r">
              <a:buNone/>
              <a:defRPr sz="1300">
                <a:solidFill>
                  <a:srgbClr val="4BB5D9"/>
                </a:solidFill>
                <a:latin typeface="Roboto Condensed"/>
                <a:ea typeface="Roboto Condensed"/>
                <a:cs typeface="Roboto Condensed"/>
                <a:sym typeface="Roboto Condensed"/>
              </a:defRPr>
            </a:lvl5pPr>
            <a:lvl6pPr lvl="5" algn="r">
              <a:buNone/>
              <a:defRPr sz="1300">
                <a:solidFill>
                  <a:srgbClr val="4BB5D9"/>
                </a:solidFill>
                <a:latin typeface="Roboto Condensed"/>
                <a:ea typeface="Roboto Condensed"/>
                <a:cs typeface="Roboto Condensed"/>
                <a:sym typeface="Roboto Condensed"/>
              </a:defRPr>
            </a:lvl6pPr>
            <a:lvl7pPr lvl="6" algn="r">
              <a:buNone/>
              <a:defRPr sz="1300">
                <a:solidFill>
                  <a:srgbClr val="4BB5D9"/>
                </a:solidFill>
                <a:latin typeface="Roboto Condensed"/>
                <a:ea typeface="Roboto Condensed"/>
                <a:cs typeface="Roboto Condensed"/>
                <a:sym typeface="Roboto Condensed"/>
              </a:defRPr>
            </a:lvl7pPr>
            <a:lvl8pPr lvl="7" algn="r">
              <a:buNone/>
              <a:defRPr sz="1300">
                <a:solidFill>
                  <a:srgbClr val="4BB5D9"/>
                </a:solidFill>
                <a:latin typeface="Roboto Condensed"/>
                <a:ea typeface="Roboto Condensed"/>
                <a:cs typeface="Roboto Condensed"/>
                <a:sym typeface="Roboto Condensed"/>
              </a:defRPr>
            </a:lvl8pPr>
            <a:lvl9pPr lvl="8" algn="r">
              <a:buNone/>
              <a:defRPr sz="1300">
                <a:solidFill>
                  <a:srgbClr val="4BB5D9"/>
                </a:solidFill>
                <a:latin typeface="Roboto Condensed"/>
                <a:ea typeface="Roboto Condensed"/>
                <a:cs typeface="Roboto Condensed"/>
                <a:sym typeface="Roboto Condensed"/>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5" r:id="rId4"/>
    <p:sldLayoutId id="2147483656"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12"/>
          <p:cNvSpPr txBox="1">
            <a:spLocks noGrp="1"/>
          </p:cNvSpPr>
          <p:nvPr>
            <p:ph type="ctrTitle"/>
          </p:nvPr>
        </p:nvSpPr>
        <p:spPr>
          <a:xfrm>
            <a:off x="1602659" y="650161"/>
            <a:ext cx="6162907" cy="1432640"/>
          </a:xfrm>
          <a:prstGeom prst="rect">
            <a:avLst/>
          </a:prstGeom>
        </p:spPr>
        <p:txBody>
          <a:bodyPr spcFirstLastPara="1" wrap="square" lIns="91425" tIns="91425" rIns="91425" bIns="91425" anchor="b" anchorCtr="0">
            <a:noAutofit/>
          </a:bodyPr>
          <a:lstStyle/>
          <a:p>
            <a:pPr marL="86360" marR="0" algn="ctr">
              <a:spcBef>
                <a:spcPts val="0"/>
              </a:spcBef>
              <a:spcAft>
                <a:spcPts val="0"/>
              </a:spcAft>
            </a:pPr>
            <a:r>
              <a:rPr lang="en-US" sz="2400" b="1">
                <a:solidFill>
                  <a:srgbClr val="000000"/>
                </a:solidFill>
                <a:effectLst/>
                <a:latin typeface="Times New Roman" panose="02020603050405020304" pitchFamily="18" charset="0"/>
                <a:ea typeface="Times New Roman" panose="02020603050405020304" pitchFamily="18" charset="0"/>
              </a:rPr>
              <a:t>LCHS4007_BIRM</a:t>
            </a:r>
            <a:br>
              <a:rPr lang="en-US" sz="2400" b="1" dirty="0">
                <a:solidFill>
                  <a:srgbClr val="000000"/>
                </a:solidFill>
                <a:effectLst/>
                <a:latin typeface="Times New Roman" panose="02020603050405020304" pitchFamily="18" charset="0"/>
                <a:ea typeface="Times New Roman" panose="02020603050405020304" pitchFamily="18" charset="0"/>
              </a:rPr>
            </a:br>
            <a:r>
              <a:rPr lang="en-US" sz="2400" b="1" dirty="0">
                <a:solidFill>
                  <a:srgbClr val="000000"/>
                </a:solidFill>
                <a:effectLst/>
                <a:latin typeface="Times New Roman" panose="02020603050405020304" pitchFamily="18" charset="0"/>
                <a:ea typeface="Times New Roman" panose="02020603050405020304" pitchFamily="18" charset="0"/>
              </a:rPr>
              <a:t>Digital Skills and Research Methods</a:t>
            </a:r>
            <a:br>
              <a:rPr lang="en-US" sz="2400" b="1" dirty="0">
                <a:solidFill>
                  <a:srgbClr val="000000"/>
                </a:solidFill>
                <a:effectLst/>
                <a:latin typeface="Times New Roman" panose="02020603050405020304" pitchFamily="18" charset="0"/>
                <a:ea typeface="Times New Roman" panose="02020603050405020304" pitchFamily="18" charset="0"/>
              </a:rPr>
            </a:br>
            <a:r>
              <a:rPr lang="en-US" sz="2400" b="1" dirty="0">
                <a:solidFill>
                  <a:srgbClr val="000000"/>
                </a:solidFill>
                <a:effectLst/>
                <a:latin typeface="Times New Roman" panose="02020603050405020304" pitchFamily="18" charset="0"/>
                <a:ea typeface="Times New Roman" panose="02020603050405020304" pitchFamily="18" charset="0"/>
              </a:rPr>
              <a:t>Group Presentation</a:t>
            </a:r>
          </a:p>
        </p:txBody>
      </p:sp>
      <p:graphicFrame>
        <p:nvGraphicFramePr>
          <p:cNvPr id="5" name="Table 5">
            <a:extLst>
              <a:ext uri="{FF2B5EF4-FFF2-40B4-BE49-F238E27FC236}">
                <a16:creationId xmlns:a16="http://schemas.microsoft.com/office/drawing/2014/main" id="{9927F194-DE6E-9750-03AF-5EC412B19399}"/>
              </a:ext>
            </a:extLst>
          </p:cNvPr>
          <p:cNvGraphicFramePr>
            <a:graphicFrameLocks noGrp="1"/>
          </p:cNvGraphicFramePr>
          <p:nvPr>
            <p:extLst>
              <p:ext uri="{D42A27DB-BD31-4B8C-83A1-F6EECF244321}">
                <p14:modId xmlns:p14="http://schemas.microsoft.com/office/powerpoint/2010/main" val="1595084171"/>
              </p:ext>
            </p:extLst>
          </p:nvPr>
        </p:nvGraphicFramePr>
        <p:xfrm>
          <a:off x="397933" y="2664539"/>
          <a:ext cx="3699934" cy="1828800"/>
        </p:xfrm>
        <a:graphic>
          <a:graphicData uri="http://schemas.openxmlformats.org/drawingml/2006/table">
            <a:tbl>
              <a:tblPr firstRow="1" bandRow="1">
                <a:tableStyleId>{BE0A4893-AAB0-4B11-921F-C880B1FEBE3C}</a:tableStyleId>
              </a:tblPr>
              <a:tblGrid>
                <a:gridCol w="2108962">
                  <a:extLst>
                    <a:ext uri="{9D8B030D-6E8A-4147-A177-3AD203B41FA5}">
                      <a16:colId xmlns:a16="http://schemas.microsoft.com/office/drawing/2014/main" val="527916684"/>
                    </a:ext>
                  </a:extLst>
                </a:gridCol>
                <a:gridCol w="1590972">
                  <a:extLst>
                    <a:ext uri="{9D8B030D-6E8A-4147-A177-3AD203B41FA5}">
                      <a16:colId xmlns:a16="http://schemas.microsoft.com/office/drawing/2014/main" val="3252993183"/>
                    </a:ext>
                  </a:extLst>
                </a:gridCol>
              </a:tblGrid>
              <a:tr h="303035">
                <a:tc>
                  <a:txBody>
                    <a:bodyPr/>
                    <a:lstStyle/>
                    <a:p>
                      <a:r>
                        <a:rPr lang="en-GB" b="1" dirty="0"/>
                        <a:t>Student Name</a:t>
                      </a:r>
                    </a:p>
                  </a:txBody>
                  <a:tcPr/>
                </a:tc>
                <a:tc>
                  <a:txBody>
                    <a:bodyPr/>
                    <a:lstStyle/>
                    <a:p>
                      <a:r>
                        <a:rPr lang="en-GB" b="1" dirty="0"/>
                        <a:t>Student number</a:t>
                      </a:r>
                    </a:p>
                  </a:txBody>
                  <a:tcPr/>
                </a:tc>
                <a:extLst>
                  <a:ext uri="{0D108BD9-81ED-4DB2-BD59-A6C34878D82A}">
                    <a16:rowId xmlns:a16="http://schemas.microsoft.com/office/drawing/2014/main" val="688931091"/>
                  </a:ext>
                </a:extLst>
              </a:tr>
              <a:tr h="303035">
                <a:tc>
                  <a:txBody>
                    <a:bodyPr/>
                    <a:lstStyle/>
                    <a:p>
                      <a:r>
                        <a:rPr lang="en-GB" dirty="0" err="1"/>
                        <a:t>Costel</a:t>
                      </a:r>
                      <a:r>
                        <a:rPr lang="en-GB" dirty="0"/>
                        <a:t> Toni Adam</a:t>
                      </a:r>
                    </a:p>
                  </a:txBody>
                  <a:tcPr/>
                </a:tc>
                <a:tc>
                  <a:txBody>
                    <a:bodyPr/>
                    <a:lstStyle/>
                    <a:p>
                      <a:r>
                        <a:rPr lang="en-GB" dirty="0"/>
                        <a:t>2514196</a:t>
                      </a:r>
                    </a:p>
                  </a:txBody>
                  <a:tcPr/>
                </a:tc>
                <a:extLst>
                  <a:ext uri="{0D108BD9-81ED-4DB2-BD59-A6C34878D82A}">
                    <a16:rowId xmlns:a16="http://schemas.microsoft.com/office/drawing/2014/main" val="3706104890"/>
                  </a:ext>
                </a:extLst>
              </a:tr>
              <a:tr h="303035">
                <a:tc>
                  <a:txBody>
                    <a:bodyPr/>
                    <a:lstStyle/>
                    <a:p>
                      <a:r>
                        <a:rPr lang="en-GB" dirty="0"/>
                        <a:t>Charles </a:t>
                      </a:r>
                      <a:r>
                        <a:rPr lang="en-GB" dirty="0" err="1"/>
                        <a:t>Abankwa</a:t>
                      </a:r>
                      <a:endParaRPr lang="en-GB" dirty="0"/>
                    </a:p>
                  </a:txBody>
                  <a:tcPr/>
                </a:tc>
                <a:tc>
                  <a:txBody>
                    <a:bodyPr/>
                    <a:lstStyle/>
                    <a:p>
                      <a:r>
                        <a:rPr lang="en-GB" dirty="0"/>
                        <a:t>2508241</a:t>
                      </a:r>
                    </a:p>
                  </a:txBody>
                  <a:tcPr/>
                </a:tc>
                <a:extLst>
                  <a:ext uri="{0D108BD9-81ED-4DB2-BD59-A6C34878D82A}">
                    <a16:rowId xmlns:a16="http://schemas.microsoft.com/office/drawing/2014/main" val="1028553603"/>
                  </a:ext>
                </a:extLst>
              </a:tr>
              <a:tr h="303035">
                <a:tc>
                  <a:txBody>
                    <a:bodyPr/>
                    <a:lstStyle/>
                    <a:p>
                      <a:r>
                        <a:rPr lang="en-GB" dirty="0"/>
                        <a:t>Ioana Madalina </a:t>
                      </a:r>
                      <a:r>
                        <a:rPr lang="en-GB" dirty="0" err="1"/>
                        <a:t>Priboi</a:t>
                      </a:r>
                      <a:endParaRPr lang="en-GB" dirty="0"/>
                    </a:p>
                  </a:txBody>
                  <a:tcPr/>
                </a:tc>
                <a:tc>
                  <a:txBody>
                    <a:bodyPr/>
                    <a:lstStyle/>
                    <a:p>
                      <a:r>
                        <a:rPr lang="en-GB" dirty="0"/>
                        <a:t>2511525</a:t>
                      </a:r>
                    </a:p>
                  </a:txBody>
                  <a:tcPr/>
                </a:tc>
                <a:extLst>
                  <a:ext uri="{0D108BD9-81ED-4DB2-BD59-A6C34878D82A}">
                    <a16:rowId xmlns:a16="http://schemas.microsoft.com/office/drawing/2014/main" val="4125834580"/>
                  </a:ext>
                </a:extLst>
              </a:tr>
              <a:tr h="303035">
                <a:tc>
                  <a:txBody>
                    <a:bodyPr/>
                    <a:lstStyle/>
                    <a:p>
                      <a:r>
                        <a:rPr lang="en-GB" dirty="0"/>
                        <a:t>Lavinia </a:t>
                      </a:r>
                      <a:r>
                        <a:rPr lang="en-GB" dirty="0" err="1"/>
                        <a:t>Groceanu</a:t>
                      </a:r>
                      <a:endParaRPr lang="en-GB" dirty="0"/>
                    </a:p>
                  </a:txBody>
                  <a:tcPr/>
                </a:tc>
                <a:tc>
                  <a:txBody>
                    <a:bodyPr/>
                    <a:lstStyle/>
                    <a:p>
                      <a:r>
                        <a:rPr lang="en-GB" dirty="0"/>
                        <a:t>2508612</a:t>
                      </a:r>
                    </a:p>
                  </a:txBody>
                  <a:tcPr/>
                </a:tc>
                <a:extLst>
                  <a:ext uri="{0D108BD9-81ED-4DB2-BD59-A6C34878D82A}">
                    <a16:rowId xmlns:a16="http://schemas.microsoft.com/office/drawing/2014/main" val="3144975488"/>
                  </a:ext>
                </a:extLst>
              </a:tr>
              <a:tr h="303035">
                <a:tc>
                  <a:txBody>
                    <a:bodyPr/>
                    <a:lstStyle/>
                    <a:p>
                      <a:r>
                        <a:rPr lang="en-GB" dirty="0" err="1"/>
                        <a:t>Oana</a:t>
                      </a:r>
                      <a:r>
                        <a:rPr lang="en-GB" dirty="0"/>
                        <a:t> Gabriela </a:t>
                      </a:r>
                      <a:r>
                        <a:rPr lang="en-GB" dirty="0" err="1"/>
                        <a:t>Gaicu</a:t>
                      </a:r>
                      <a:endParaRPr lang="en-GB" dirty="0"/>
                    </a:p>
                  </a:txBody>
                  <a:tcPr/>
                </a:tc>
                <a:tc>
                  <a:txBody>
                    <a:bodyPr/>
                    <a:lstStyle/>
                    <a:p>
                      <a:r>
                        <a:rPr lang="en-GB" b="0" dirty="0"/>
                        <a:t>2512961</a:t>
                      </a:r>
                    </a:p>
                  </a:txBody>
                  <a:tcPr/>
                </a:tc>
                <a:extLst>
                  <a:ext uri="{0D108BD9-81ED-4DB2-BD59-A6C34878D82A}">
                    <a16:rowId xmlns:a16="http://schemas.microsoft.com/office/drawing/2014/main" val="2541169914"/>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3"/>
          <p:cNvSpPr txBox="1">
            <a:spLocks noGrp="1"/>
          </p:cNvSpPr>
          <p:nvPr>
            <p:ph type="title"/>
          </p:nvPr>
        </p:nvSpPr>
        <p:spPr>
          <a:xfrm>
            <a:off x="2631550" y="196801"/>
            <a:ext cx="5760300"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Introduction</a:t>
            </a:r>
            <a:endParaRPr lang="en-US" sz="3600" b="1" kern="0" dirty="0">
              <a:solidFill>
                <a:srgbClr val="0070C0"/>
              </a:solidFill>
              <a:effectLst/>
              <a:latin typeface="Times New Roman" panose="02020603050405020304" pitchFamily="18" charset="0"/>
            </a:endParaRPr>
          </a:p>
        </p:txBody>
      </p:sp>
      <p:sp>
        <p:nvSpPr>
          <p:cNvPr id="176" name="Google Shape;176;p13"/>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2</a:t>
            </a:fld>
            <a:endParaRPr/>
          </a:p>
        </p:txBody>
      </p:sp>
      <p:sp>
        <p:nvSpPr>
          <p:cNvPr id="3" name="TextBox 2">
            <a:extLst>
              <a:ext uri="{FF2B5EF4-FFF2-40B4-BE49-F238E27FC236}">
                <a16:creationId xmlns:a16="http://schemas.microsoft.com/office/drawing/2014/main" id="{F99E08AD-7EDA-329F-6FB6-AC2C7058C26F}"/>
              </a:ext>
            </a:extLst>
          </p:cNvPr>
          <p:cNvSpPr txBox="1"/>
          <p:nvPr/>
        </p:nvSpPr>
        <p:spPr>
          <a:xfrm>
            <a:off x="107464" y="1164958"/>
            <a:ext cx="5549624" cy="3781741"/>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Digital skills and the use of technology are becoming increasingly essential in today’s UK health and social care sector (van Laar et al., 2017). </a:t>
            </a: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In residential care settings like Sunrise Residential Care Home, Microsoft 365 applications and digital security practices play a crucial role in maintaining residents’ health records, facilitating care planning, promoting teamwork, and communicating with families. </a:t>
            </a:r>
            <a:endParaRPr lang="en-US" sz="1800" dirty="0"/>
          </a:p>
        </p:txBody>
      </p:sp>
      <p:pic>
        <p:nvPicPr>
          <p:cNvPr id="1026" name="Picture 2" descr="Communication in Top Eight Digital Skills Needed - Social Media Strategy |  Online PR | Proactive Report | Sally Falkow">
            <a:extLst>
              <a:ext uri="{FF2B5EF4-FFF2-40B4-BE49-F238E27FC236}">
                <a16:creationId xmlns:a16="http://schemas.microsoft.com/office/drawing/2014/main" id="{D009FF1C-8EAD-298D-072E-F287B3568A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8838" y="1487996"/>
            <a:ext cx="2962084" cy="29620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4" name="Google Shape;184;p14"/>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3</a:t>
            </a:fld>
            <a:endParaRPr>
              <a:solidFill>
                <a:srgbClr val="FFFFFF"/>
              </a:solidFill>
            </a:endParaRPr>
          </a:p>
        </p:txBody>
      </p:sp>
      <p:sp>
        <p:nvSpPr>
          <p:cNvPr id="3" name="TextBox 2">
            <a:extLst>
              <a:ext uri="{FF2B5EF4-FFF2-40B4-BE49-F238E27FC236}">
                <a16:creationId xmlns:a16="http://schemas.microsoft.com/office/drawing/2014/main" id="{529DD030-C9F1-8404-0414-1B024EAE8C52}"/>
              </a:ext>
            </a:extLst>
          </p:cNvPr>
          <p:cNvSpPr txBox="1"/>
          <p:nvPr/>
        </p:nvSpPr>
        <p:spPr>
          <a:xfrm>
            <a:off x="2806391" y="0"/>
            <a:ext cx="5832088" cy="823752"/>
          </a:xfrm>
          <a:prstGeom prst="rect">
            <a:avLst/>
          </a:prstGeom>
          <a:noFill/>
        </p:spPr>
        <p:txBody>
          <a:bodyPr wrap="square">
            <a:sp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PowerPoint</a:t>
            </a:r>
            <a:endParaRPr lang="en-US" sz="3600" b="1" kern="0" dirty="0">
              <a:solidFill>
                <a:srgbClr val="0070C0"/>
              </a:solidFill>
              <a:effectLst/>
              <a:latin typeface="Times New Roman" panose="02020603050405020304" pitchFamily="18" charset="0"/>
            </a:endParaRPr>
          </a:p>
        </p:txBody>
      </p:sp>
      <p:sp>
        <p:nvSpPr>
          <p:cNvPr id="5" name="TextBox 4">
            <a:extLst>
              <a:ext uri="{FF2B5EF4-FFF2-40B4-BE49-F238E27FC236}">
                <a16:creationId xmlns:a16="http://schemas.microsoft.com/office/drawing/2014/main" id="{1987FD0A-041F-B945-C3EE-266BC1128A77}"/>
              </a:ext>
            </a:extLst>
          </p:cNvPr>
          <p:cNvSpPr txBox="1"/>
          <p:nvPr/>
        </p:nvSpPr>
        <p:spPr>
          <a:xfrm>
            <a:off x="155015" y="1138535"/>
            <a:ext cx="4770554" cy="3782061"/>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PowerPoint is a powerful digital tool at Sunrise Residential Care Home, making it easy to communicate, train, and present information to staff (Tsai, 2018). </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PowerPoint also plays an important role in highlighting performance statistics and improvement progress during monthly staff meetings or CQC (Care Quality Commission) inspections.</a:t>
            </a:r>
          </a:p>
        </p:txBody>
      </p:sp>
      <p:pic>
        <p:nvPicPr>
          <p:cNvPr id="2050" name="Picture 2" descr="Digital Skills PowerPoint Presentation Template | Nulivo Market">
            <a:extLst>
              <a:ext uri="{FF2B5EF4-FFF2-40B4-BE49-F238E27FC236}">
                <a16:creationId xmlns:a16="http://schemas.microsoft.com/office/drawing/2014/main" id="{499D8900-D50B-71D8-8E3D-506DA96C36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4380" y="1465443"/>
            <a:ext cx="4131104" cy="27490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0">
          <a:extLst>
            <a:ext uri="{FF2B5EF4-FFF2-40B4-BE49-F238E27FC236}">
              <a16:creationId xmlns:a16="http://schemas.microsoft.com/office/drawing/2014/main" id="{5D9802AA-FF0C-C103-B554-6E8ECF28F186}"/>
            </a:ext>
          </a:extLst>
        </p:cNvPr>
        <p:cNvGrpSpPr/>
        <p:nvPr/>
      </p:nvGrpSpPr>
      <p:grpSpPr>
        <a:xfrm>
          <a:off x="0" y="0"/>
          <a:ext cx="0" cy="0"/>
          <a:chOff x="0" y="0"/>
          <a:chExt cx="0" cy="0"/>
        </a:xfrm>
      </p:grpSpPr>
      <p:sp>
        <p:nvSpPr>
          <p:cNvPr id="184" name="Google Shape;184;p14">
            <a:extLst>
              <a:ext uri="{FF2B5EF4-FFF2-40B4-BE49-F238E27FC236}">
                <a16:creationId xmlns:a16="http://schemas.microsoft.com/office/drawing/2014/main" id="{7A1C903A-3C28-8113-B356-3C56FDDCD8F6}"/>
              </a:ext>
            </a:extLst>
          </p:cNvPr>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4</a:t>
            </a:fld>
            <a:endParaRPr>
              <a:solidFill>
                <a:srgbClr val="FFFFFF"/>
              </a:solidFill>
            </a:endParaRPr>
          </a:p>
        </p:txBody>
      </p:sp>
      <p:sp>
        <p:nvSpPr>
          <p:cNvPr id="3" name="TextBox 2">
            <a:extLst>
              <a:ext uri="{FF2B5EF4-FFF2-40B4-BE49-F238E27FC236}">
                <a16:creationId xmlns:a16="http://schemas.microsoft.com/office/drawing/2014/main" id="{CCF794DF-E79C-2C0A-8315-1F5E7EA66360}"/>
              </a:ext>
            </a:extLst>
          </p:cNvPr>
          <p:cNvSpPr txBox="1"/>
          <p:nvPr/>
        </p:nvSpPr>
        <p:spPr>
          <a:xfrm>
            <a:off x="2724696" y="-18275"/>
            <a:ext cx="5832088" cy="823752"/>
          </a:xfrm>
          <a:prstGeom prst="rect">
            <a:avLst/>
          </a:prstGeom>
          <a:noFill/>
        </p:spPr>
        <p:txBody>
          <a:bodyPr wrap="square">
            <a:sp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PowerPoint</a:t>
            </a:r>
            <a:endParaRPr lang="en-US" sz="3600" b="1" kern="0" dirty="0">
              <a:solidFill>
                <a:srgbClr val="0070C0"/>
              </a:solidFill>
              <a:effectLst/>
              <a:latin typeface="Times New Roman" panose="02020603050405020304" pitchFamily="18" charset="0"/>
            </a:endParaRPr>
          </a:p>
        </p:txBody>
      </p:sp>
      <p:sp>
        <p:nvSpPr>
          <p:cNvPr id="5" name="TextBox 4">
            <a:extLst>
              <a:ext uri="{FF2B5EF4-FFF2-40B4-BE49-F238E27FC236}">
                <a16:creationId xmlns:a16="http://schemas.microsoft.com/office/drawing/2014/main" id="{51DFA376-F27C-7A97-5DA0-AC18F28B2BE8}"/>
              </a:ext>
            </a:extLst>
          </p:cNvPr>
          <p:cNvSpPr txBox="1"/>
          <p:nvPr/>
        </p:nvSpPr>
        <p:spPr>
          <a:xfrm>
            <a:off x="195839" y="1382375"/>
            <a:ext cx="4572000" cy="3366563"/>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There are several benefits to using PowerPoint. </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First, it helps present information visually, so staff can quickly understand important points. Using graphs, charts, and images can make resident health records or training materials more engaging (</a:t>
            </a:r>
            <a:r>
              <a:rPr lang="en-US" sz="1800" dirty="0" err="1">
                <a:effectLst/>
                <a:latin typeface="Times New Roman" panose="02020603050405020304" pitchFamily="18" charset="0"/>
                <a:ea typeface="Times New Roman" panose="02020603050405020304" pitchFamily="18" charset="0"/>
              </a:rPr>
              <a:t>Dumitrica</a:t>
            </a:r>
            <a:r>
              <a:rPr lang="en-US" sz="1800" dirty="0">
                <a:effectLst/>
                <a:latin typeface="Times New Roman" panose="02020603050405020304" pitchFamily="18" charset="0"/>
                <a:ea typeface="Times New Roman" panose="02020603050405020304" pitchFamily="18" charset="0"/>
              </a:rPr>
              <a:t> &amp; </a:t>
            </a:r>
            <a:r>
              <a:rPr lang="en-US" sz="1800" dirty="0" err="1">
                <a:effectLst/>
                <a:latin typeface="Times New Roman" panose="02020603050405020304" pitchFamily="18" charset="0"/>
                <a:ea typeface="Times New Roman" panose="02020603050405020304" pitchFamily="18" charset="0"/>
              </a:rPr>
              <a:t>Jarmula</a:t>
            </a:r>
            <a:r>
              <a:rPr lang="en-US" sz="1800" dirty="0">
                <a:effectLst/>
                <a:latin typeface="Times New Roman" panose="02020603050405020304" pitchFamily="18" charset="0"/>
                <a:ea typeface="Times New Roman" panose="02020603050405020304" pitchFamily="18" charset="0"/>
              </a:rPr>
              <a:t>, 2022). </a:t>
            </a:r>
          </a:p>
        </p:txBody>
      </p:sp>
      <p:sp>
        <p:nvSpPr>
          <p:cNvPr id="4" name="TextBox 3">
            <a:extLst>
              <a:ext uri="{FF2B5EF4-FFF2-40B4-BE49-F238E27FC236}">
                <a16:creationId xmlns:a16="http://schemas.microsoft.com/office/drawing/2014/main" id="{B129BCD4-7EC4-7DA8-85B4-984DD2C50A5D}"/>
              </a:ext>
            </a:extLst>
          </p:cNvPr>
          <p:cNvSpPr txBox="1"/>
          <p:nvPr/>
        </p:nvSpPr>
        <p:spPr>
          <a:xfrm>
            <a:off x="195839" y="883712"/>
            <a:ext cx="4572000" cy="498663"/>
          </a:xfrm>
          <a:prstGeom prst="rect">
            <a:avLst/>
          </a:prstGeom>
          <a:noFill/>
        </p:spPr>
        <p:txBody>
          <a:bodyPr wrap="square">
            <a:spAutoFit/>
          </a:bodyPr>
          <a:lstStyle/>
          <a:p>
            <a:pPr marL="0" marR="0" algn="just">
              <a:lnSpc>
                <a:spcPct val="150000"/>
              </a:lnSpc>
              <a:buNone/>
            </a:pPr>
            <a:r>
              <a:rPr lang="en-GB" sz="2000" b="1" dirty="0">
                <a:effectLst/>
                <a:latin typeface="Times New Roman" panose="02020603050405020304" pitchFamily="18" charset="0"/>
                <a:ea typeface="Times New Roman" panose="02020603050405020304" pitchFamily="18" charset="0"/>
                <a:cs typeface="Vrinda" panose="020B0502040204020203" pitchFamily="34" charset="0"/>
              </a:rPr>
              <a:t>Benefits and limitations</a:t>
            </a:r>
            <a:endParaRPr lang="en-US" sz="2000" b="1" dirty="0">
              <a:effectLst/>
              <a:latin typeface="Times New Roman" panose="02020603050405020304" pitchFamily="18" charset="0"/>
              <a:ea typeface="Times New Roman" panose="02020603050405020304" pitchFamily="18" charset="0"/>
              <a:cs typeface="Vrinda" panose="020B0502040204020203" pitchFamily="34" charset="0"/>
            </a:endParaRPr>
          </a:p>
        </p:txBody>
      </p:sp>
      <p:pic>
        <p:nvPicPr>
          <p:cNvPr id="3074" name="Picture 2" descr="Advantages and Disadvantages of Artificial Intelligence">
            <a:extLst>
              <a:ext uri="{FF2B5EF4-FFF2-40B4-BE49-F238E27FC236}">
                <a16:creationId xmlns:a16="http://schemas.microsoft.com/office/drawing/2014/main" id="{C043F012-5743-9261-051F-8F455F4CCF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a:fillRect/>
          </a:stretch>
        </p:blipFill>
        <p:spPr bwMode="auto">
          <a:xfrm>
            <a:off x="5070698" y="1133043"/>
            <a:ext cx="4034786" cy="3361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9030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17"/>
          <p:cNvSpPr txBox="1">
            <a:spLocks noGrp="1"/>
          </p:cNvSpPr>
          <p:nvPr>
            <p:ph type="title"/>
          </p:nvPr>
        </p:nvSpPr>
        <p:spPr>
          <a:xfrm>
            <a:off x="2362137" y="340060"/>
            <a:ext cx="5760300"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OneDrive</a:t>
            </a:r>
            <a:endParaRPr lang="en-US" sz="3600" b="1" kern="0" dirty="0">
              <a:solidFill>
                <a:srgbClr val="0070C0"/>
              </a:solidFill>
              <a:effectLst/>
              <a:latin typeface="Times New Roman" panose="02020603050405020304" pitchFamily="18" charset="0"/>
            </a:endParaRPr>
          </a:p>
        </p:txBody>
      </p:sp>
      <p:sp>
        <p:nvSpPr>
          <p:cNvPr id="204" name="Google Shape;204;p17"/>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5</a:t>
            </a:fld>
            <a:endParaRPr/>
          </a:p>
        </p:txBody>
      </p:sp>
      <p:sp>
        <p:nvSpPr>
          <p:cNvPr id="3" name="TextBox 2">
            <a:extLst>
              <a:ext uri="{FF2B5EF4-FFF2-40B4-BE49-F238E27FC236}">
                <a16:creationId xmlns:a16="http://schemas.microsoft.com/office/drawing/2014/main" id="{C6C6C967-EAC2-593C-5292-538A9981A139}"/>
              </a:ext>
            </a:extLst>
          </p:cNvPr>
          <p:cNvSpPr txBox="1"/>
          <p:nvPr/>
        </p:nvSpPr>
        <p:spPr>
          <a:xfrm>
            <a:off x="347769" y="1170053"/>
            <a:ext cx="4480263" cy="3782061"/>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OneDrive can be used as a key collaboration and document storage tool at Sunrise Residential Care Home (</a:t>
            </a:r>
            <a:r>
              <a:rPr lang="en-US" sz="1800" dirty="0" err="1">
                <a:effectLst/>
                <a:latin typeface="Times New Roman" panose="02020603050405020304" pitchFamily="18" charset="0"/>
                <a:ea typeface="Times New Roman" panose="02020603050405020304" pitchFamily="18" charset="0"/>
              </a:rPr>
              <a:t>Neiles</a:t>
            </a:r>
            <a:r>
              <a:rPr lang="en-US" sz="1800" dirty="0">
                <a:effectLst/>
                <a:latin typeface="Times New Roman" panose="02020603050405020304" pitchFamily="18" charset="0"/>
                <a:ea typeface="Times New Roman" panose="02020603050405020304" pitchFamily="18" charset="0"/>
              </a:rPr>
              <a:t> et al., 2021). </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OneDrive is useful for storing and sharing health information, medication management records, shift plans, and staff training materials for the approximately 35 residents in the care home.</a:t>
            </a:r>
          </a:p>
        </p:txBody>
      </p:sp>
      <p:pic>
        <p:nvPicPr>
          <p:cNvPr id="5122" name="Picture 2" descr="Microsoft 365 OneDrive: How does it work? - Licendi">
            <a:extLst>
              <a:ext uri="{FF2B5EF4-FFF2-40B4-BE49-F238E27FC236}">
                <a16:creationId xmlns:a16="http://schemas.microsoft.com/office/drawing/2014/main" id="{CD297E47-7E9B-A8B5-0B5B-3C5E6DDA4B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6016" y="1839054"/>
            <a:ext cx="4249468" cy="24440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1">
          <a:extLst>
            <a:ext uri="{FF2B5EF4-FFF2-40B4-BE49-F238E27FC236}">
              <a16:creationId xmlns:a16="http://schemas.microsoft.com/office/drawing/2014/main" id="{BE02781D-8FE4-8656-EB4C-0B39B14BB7A4}"/>
            </a:ext>
          </a:extLst>
        </p:cNvPr>
        <p:cNvGrpSpPr/>
        <p:nvPr/>
      </p:nvGrpSpPr>
      <p:grpSpPr>
        <a:xfrm>
          <a:off x="0" y="0"/>
          <a:ext cx="0" cy="0"/>
          <a:chOff x="0" y="0"/>
          <a:chExt cx="0" cy="0"/>
        </a:xfrm>
      </p:grpSpPr>
      <p:sp>
        <p:nvSpPr>
          <p:cNvPr id="202" name="Google Shape;202;p17">
            <a:extLst>
              <a:ext uri="{FF2B5EF4-FFF2-40B4-BE49-F238E27FC236}">
                <a16:creationId xmlns:a16="http://schemas.microsoft.com/office/drawing/2014/main" id="{CE4A2D0B-A523-8BC8-B337-8DC2B9220C01}"/>
              </a:ext>
            </a:extLst>
          </p:cNvPr>
          <p:cNvSpPr txBox="1">
            <a:spLocks noGrp="1"/>
          </p:cNvSpPr>
          <p:nvPr>
            <p:ph type="title"/>
          </p:nvPr>
        </p:nvSpPr>
        <p:spPr>
          <a:xfrm>
            <a:off x="2362137" y="340060"/>
            <a:ext cx="5760300"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OneDrive</a:t>
            </a:r>
            <a:endParaRPr lang="en-US" sz="3600" b="1" kern="0" dirty="0">
              <a:solidFill>
                <a:srgbClr val="0070C0"/>
              </a:solidFill>
              <a:effectLst/>
              <a:latin typeface="Times New Roman" panose="02020603050405020304" pitchFamily="18" charset="0"/>
            </a:endParaRPr>
          </a:p>
        </p:txBody>
      </p:sp>
      <p:sp>
        <p:nvSpPr>
          <p:cNvPr id="204" name="Google Shape;204;p17">
            <a:extLst>
              <a:ext uri="{FF2B5EF4-FFF2-40B4-BE49-F238E27FC236}">
                <a16:creationId xmlns:a16="http://schemas.microsoft.com/office/drawing/2014/main" id="{B95F0868-6445-15D6-8BD0-AAF1B92364FB}"/>
              </a:ext>
            </a:extLst>
          </p:cNvPr>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6</a:t>
            </a:fld>
            <a:endParaRPr/>
          </a:p>
        </p:txBody>
      </p:sp>
      <p:sp>
        <p:nvSpPr>
          <p:cNvPr id="5" name="TextBox 4">
            <a:extLst>
              <a:ext uri="{FF2B5EF4-FFF2-40B4-BE49-F238E27FC236}">
                <a16:creationId xmlns:a16="http://schemas.microsoft.com/office/drawing/2014/main" id="{202A2645-F64A-AF93-B1BA-7E6991E125F2}"/>
              </a:ext>
            </a:extLst>
          </p:cNvPr>
          <p:cNvSpPr txBox="1"/>
          <p:nvPr/>
        </p:nvSpPr>
        <p:spPr>
          <a:xfrm>
            <a:off x="323385" y="1108841"/>
            <a:ext cx="4572000" cy="498663"/>
          </a:xfrm>
          <a:prstGeom prst="rect">
            <a:avLst/>
          </a:prstGeom>
          <a:noFill/>
        </p:spPr>
        <p:txBody>
          <a:bodyPr wrap="square">
            <a:spAutoFit/>
          </a:bodyPr>
          <a:lstStyle/>
          <a:p>
            <a:pPr marL="0" marR="0" algn="just">
              <a:lnSpc>
                <a:spcPct val="150000"/>
              </a:lnSpc>
              <a:spcBef>
                <a:spcPts val="0"/>
              </a:spcBef>
              <a:spcAft>
                <a:spcPts val="0"/>
              </a:spcAft>
            </a:pPr>
            <a:r>
              <a:rPr lang="en-GB" sz="2000" b="1" dirty="0">
                <a:effectLst/>
                <a:latin typeface="Times New Roman" panose="02020603050405020304" pitchFamily="18" charset="0"/>
                <a:ea typeface="DengXian Light" panose="02010600030101010101" pitchFamily="2" charset="-122"/>
                <a:cs typeface="Vrinda" panose="020B0502040204020203" pitchFamily="34" charset="0"/>
              </a:rPr>
              <a:t>Benefits and limitations</a:t>
            </a:r>
            <a:endParaRPr lang="en-US" sz="2000" b="1" dirty="0">
              <a:effectLst/>
              <a:latin typeface="Times New Roman" panose="02020603050405020304" pitchFamily="18" charset="0"/>
              <a:ea typeface="DengXian Light" panose="02010600030101010101" pitchFamily="2" charset="-122"/>
              <a:cs typeface="Vrinda" panose="020B0502040204020203" pitchFamily="34" charset="0"/>
            </a:endParaRPr>
          </a:p>
        </p:txBody>
      </p:sp>
      <p:sp>
        <p:nvSpPr>
          <p:cNvPr id="3" name="TextBox 2">
            <a:extLst>
              <a:ext uri="{FF2B5EF4-FFF2-40B4-BE49-F238E27FC236}">
                <a16:creationId xmlns:a16="http://schemas.microsoft.com/office/drawing/2014/main" id="{F2C4E53D-34F5-7360-1C71-FCABDBCDC54B}"/>
              </a:ext>
            </a:extLst>
          </p:cNvPr>
          <p:cNvSpPr txBox="1"/>
          <p:nvPr/>
        </p:nvSpPr>
        <p:spPr>
          <a:xfrm>
            <a:off x="323385" y="1743077"/>
            <a:ext cx="4572000" cy="2535566"/>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There are several benefits to using OneDrive. </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It provides secure document storage and easy access, which is particularly useful for managing health information and administrative records (Mercurio, 2018). </a:t>
            </a:r>
          </a:p>
        </p:txBody>
      </p:sp>
      <p:pic>
        <p:nvPicPr>
          <p:cNvPr id="4098" name="Picture 2" descr="Advantages &amp; Disadvantages of a Bank Loan | AGRIM HOUSING FINANCE">
            <a:extLst>
              <a:ext uri="{FF2B5EF4-FFF2-40B4-BE49-F238E27FC236}">
                <a16:creationId xmlns:a16="http://schemas.microsoft.com/office/drawing/2014/main" id="{2E0B650D-820F-1A8F-A6B0-101B5FC238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2839" y="1108841"/>
            <a:ext cx="3888295" cy="3730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9794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24" name="Google Shape;224;p18"/>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7</a:t>
            </a:fld>
            <a:endParaRPr/>
          </a:p>
        </p:txBody>
      </p:sp>
      <p:sp>
        <p:nvSpPr>
          <p:cNvPr id="5" name="TextBox 4">
            <a:extLst>
              <a:ext uri="{FF2B5EF4-FFF2-40B4-BE49-F238E27FC236}">
                <a16:creationId xmlns:a16="http://schemas.microsoft.com/office/drawing/2014/main" id="{77D71939-EE50-A269-F1C6-A4ADD2FEEB52}"/>
              </a:ext>
            </a:extLst>
          </p:cNvPr>
          <p:cNvSpPr txBox="1"/>
          <p:nvPr/>
        </p:nvSpPr>
        <p:spPr>
          <a:xfrm>
            <a:off x="1818243" y="548445"/>
            <a:ext cx="6441688" cy="646331"/>
          </a:xfrm>
          <a:prstGeom prst="rect">
            <a:avLst/>
          </a:prstGeom>
          <a:noFill/>
        </p:spPr>
        <p:txBody>
          <a:bodyPr wrap="square">
            <a:spAutoFit/>
          </a:bodyPr>
          <a:lstStyle/>
          <a:p>
            <a:r>
              <a:rPr lang="en-US" sz="3600" b="1" kern="0" dirty="0">
                <a:solidFill>
                  <a:srgbClr val="0070C0"/>
                </a:solidFill>
                <a:effectLst/>
                <a:latin typeface="Times New Roman" panose="02020603050405020304" pitchFamily="18" charset="0"/>
              </a:rPr>
              <a:t>Impact of limited digital skills</a:t>
            </a:r>
            <a:endParaRPr lang="en-US" sz="3600" dirty="0"/>
          </a:p>
        </p:txBody>
      </p:sp>
      <p:sp>
        <p:nvSpPr>
          <p:cNvPr id="4" name="TextBox 3">
            <a:extLst>
              <a:ext uri="{FF2B5EF4-FFF2-40B4-BE49-F238E27FC236}">
                <a16:creationId xmlns:a16="http://schemas.microsoft.com/office/drawing/2014/main" id="{1DD769F7-931A-313F-16E1-762D996E988D}"/>
              </a:ext>
            </a:extLst>
          </p:cNvPr>
          <p:cNvSpPr txBox="1"/>
          <p:nvPr/>
        </p:nvSpPr>
        <p:spPr>
          <a:xfrm>
            <a:off x="0" y="1459688"/>
            <a:ext cx="4795024" cy="295074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Limited digital skills among staff at Sunrise Residential Care Home can directly impact the quality of care provided (</a:t>
            </a:r>
            <a:r>
              <a:rPr lang="en-US" sz="1800" dirty="0" err="1">
                <a:effectLst/>
                <a:latin typeface="Times New Roman" panose="02020603050405020304" pitchFamily="18" charset="0"/>
                <a:ea typeface="Times New Roman" panose="02020603050405020304" pitchFamily="18" charset="0"/>
              </a:rPr>
              <a:t>Stofkova</a:t>
            </a:r>
            <a:r>
              <a:rPr lang="en-US" sz="1800" dirty="0">
                <a:effectLst/>
                <a:latin typeface="Times New Roman" panose="02020603050405020304" pitchFamily="18" charset="0"/>
                <a:ea typeface="Times New Roman" panose="02020603050405020304" pitchFamily="18" charset="0"/>
              </a:rPr>
              <a:t> et al., 2022). </a:t>
            </a: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This could result in errors in residents’ medication schedules or treatment plans, which could pose a risk to their safety.</a:t>
            </a:r>
            <a:endParaRPr lang="en-US" sz="1800" dirty="0"/>
          </a:p>
        </p:txBody>
      </p:sp>
      <p:pic>
        <p:nvPicPr>
          <p:cNvPr id="6146" name="Picture 2" descr="What impact is the digital skills gap having on your business? - Fimatix">
            <a:extLst>
              <a:ext uri="{FF2B5EF4-FFF2-40B4-BE49-F238E27FC236}">
                <a16:creationId xmlns:a16="http://schemas.microsoft.com/office/drawing/2014/main" id="{BBA9B289-8EDF-1B2C-0105-A8974F7617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2484" y="1644312"/>
            <a:ext cx="3717935" cy="295074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8">
          <a:extLst>
            <a:ext uri="{FF2B5EF4-FFF2-40B4-BE49-F238E27FC236}">
              <a16:creationId xmlns:a16="http://schemas.microsoft.com/office/drawing/2014/main" id="{FC9F2703-498D-E947-E9A1-BCFC42613488}"/>
            </a:ext>
          </a:extLst>
        </p:cNvPr>
        <p:cNvGrpSpPr/>
        <p:nvPr/>
      </p:nvGrpSpPr>
      <p:grpSpPr>
        <a:xfrm>
          <a:off x="0" y="0"/>
          <a:ext cx="0" cy="0"/>
          <a:chOff x="0" y="0"/>
          <a:chExt cx="0" cy="0"/>
        </a:xfrm>
      </p:grpSpPr>
      <p:sp>
        <p:nvSpPr>
          <p:cNvPr id="224" name="Google Shape;224;p18">
            <a:extLst>
              <a:ext uri="{FF2B5EF4-FFF2-40B4-BE49-F238E27FC236}">
                <a16:creationId xmlns:a16="http://schemas.microsoft.com/office/drawing/2014/main" id="{AD8151A6-1BB1-2CA0-F1DD-DA77BF456A74}"/>
              </a:ext>
            </a:extLst>
          </p:cNvPr>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8</a:t>
            </a:fld>
            <a:endParaRPr/>
          </a:p>
        </p:txBody>
      </p:sp>
      <p:sp>
        <p:nvSpPr>
          <p:cNvPr id="3" name="TextBox 2">
            <a:extLst>
              <a:ext uri="{FF2B5EF4-FFF2-40B4-BE49-F238E27FC236}">
                <a16:creationId xmlns:a16="http://schemas.microsoft.com/office/drawing/2014/main" id="{884C5960-C8B3-3943-3E75-6EAA37950B27}"/>
              </a:ext>
            </a:extLst>
          </p:cNvPr>
          <p:cNvSpPr txBox="1"/>
          <p:nvPr/>
        </p:nvSpPr>
        <p:spPr>
          <a:xfrm>
            <a:off x="124151" y="1196540"/>
            <a:ext cx="6021658" cy="498663"/>
          </a:xfrm>
          <a:prstGeom prst="rect">
            <a:avLst/>
          </a:prstGeom>
          <a:noFill/>
        </p:spPr>
        <p:txBody>
          <a:bodyPr wrap="square">
            <a:spAutoFit/>
          </a:bodyPr>
          <a:lstStyle/>
          <a:p>
            <a:pPr marL="0" marR="0" algn="just">
              <a:lnSpc>
                <a:spcPct val="150000"/>
              </a:lnSpc>
              <a:spcBef>
                <a:spcPts val="0"/>
              </a:spcBef>
              <a:spcAft>
                <a:spcPts val="0"/>
              </a:spcAft>
            </a:pPr>
            <a:r>
              <a:rPr lang="en-US" sz="2000" b="1" dirty="0">
                <a:effectLst/>
                <a:latin typeface="Times New Roman" panose="02020603050405020304" pitchFamily="18" charset="0"/>
                <a:ea typeface="DengXian Light" panose="02010600030101010101" pitchFamily="2" charset="-122"/>
                <a:cs typeface="Vrinda" panose="020B0502040204020203" pitchFamily="34" charset="0"/>
              </a:rPr>
              <a:t>Impact on communication and teamwork</a:t>
            </a:r>
          </a:p>
        </p:txBody>
      </p:sp>
      <p:sp>
        <p:nvSpPr>
          <p:cNvPr id="5" name="TextBox 4">
            <a:extLst>
              <a:ext uri="{FF2B5EF4-FFF2-40B4-BE49-F238E27FC236}">
                <a16:creationId xmlns:a16="http://schemas.microsoft.com/office/drawing/2014/main" id="{438368FC-579F-C15B-13E0-6463B0E0335D}"/>
              </a:ext>
            </a:extLst>
          </p:cNvPr>
          <p:cNvSpPr txBox="1"/>
          <p:nvPr/>
        </p:nvSpPr>
        <p:spPr>
          <a:xfrm>
            <a:off x="1854819" y="182685"/>
            <a:ext cx="6441688" cy="646331"/>
          </a:xfrm>
          <a:prstGeom prst="rect">
            <a:avLst/>
          </a:prstGeom>
          <a:noFill/>
        </p:spPr>
        <p:txBody>
          <a:bodyPr wrap="square">
            <a:spAutoFit/>
          </a:bodyPr>
          <a:lstStyle/>
          <a:p>
            <a:r>
              <a:rPr lang="en-US" sz="3600" b="1" kern="0" dirty="0">
                <a:solidFill>
                  <a:srgbClr val="0070C0"/>
                </a:solidFill>
                <a:effectLst/>
                <a:latin typeface="Times New Roman" panose="02020603050405020304" pitchFamily="18" charset="0"/>
              </a:rPr>
              <a:t>Impact of limited digital skills</a:t>
            </a:r>
            <a:endParaRPr lang="en-US" sz="3600" dirty="0"/>
          </a:p>
        </p:txBody>
      </p:sp>
      <p:sp>
        <p:nvSpPr>
          <p:cNvPr id="4" name="TextBox 3">
            <a:extLst>
              <a:ext uri="{FF2B5EF4-FFF2-40B4-BE49-F238E27FC236}">
                <a16:creationId xmlns:a16="http://schemas.microsoft.com/office/drawing/2014/main" id="{D811707D-EE4B-0AC8-24CE-ABD615C819BF}"/>
              </a:ext>
            </a:extLst>
          </p:cNvPr>
          <p:cNvSpPr txBox="1"/>
          <p:nvPr/>
        </p:nvSpPr>
        <p:spPr>
          <a:xfrm>
            <a:off x="0" y="2062728"/>
            <a:ext cx="4795024" cy="2119747"/>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A lack of digital literacy can also undermine teamwork and communication at Sunrise Care Home (</a:t>
            </a:r>
            <a:r>
              <a:rPr lang="en-US" sz="1800" dirty="0" err="1">
                <a:effectLst/>
                <a:latin typeface="Times New Roman" panose="02020603050405020304" pitchFamily="18" charset="0"/>
                <a:ea typeface="Times New Roman" panose="02020603050405020304" pitchFamily="18" charset="0"/>
              </a:rPr>
              <a:t>Sanmas</a:t>
            </a:r>
            <a:r>
              <a:rPr lang="en-US" sz="1800" dirty="0">
                <a:effectLst/>
                <a:latin typeface="Times New Roman" panose="02020603050405020304" pitchFamily="18" charset="0"/>
                <a:ea typeface="Times New Roman" panose="02020603050405020304" pitchFamily="18" charset="0"/>
              </a:rPr>
              <a:t> et al., 2024). </a:t>
            </a: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This can lead to misunderstandings, delays, and sometimes poor decisions. </a:t>
            </a:r>
            <a:endParaRPr lang="en-US" sz="1800" dirty="0"/>
          </a:p>
        </p:txBody>
      </p:sp>
      <p:pic>
        <p:nvPicPr>
          <p:cNvPr id="7170" name="Picture 2" descr="7 Reasons Why Communication Is Important in a Team">
            <a:extLst>
              <a:ext uri="{FF2B5EF4-FFF2-40B4-BE49-F238E27FC236}">
                <a16:creationId xmlns:a16="http://schemas.microsoft.com/office/drawing/2014/main" id="{50689272-354C-4B57-C4E4-5C418F5656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9885" y="1907477"/>
            <a:ext cx="4205599" cy="2798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8934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30" name="Google Shape;230;p19"/>
          <p:cNvSpPr txBox="1">
            <a:spLocks noGrp="1"/>
          </p:cNvSpPr>
          <p:nvPr>
            <p:ph type="title"/>
          </p:nvPr>
        </p:nvSpPr>
        <p:spPr>
          <a:xfrm>
            <a:off x="1378984" y="599854"/>
            <a:ext cx="7452150" cy="680700"/>
          </a:xfrm>
          <a:prstGeom prst="rect">
            <a:avLst/>
          </a:prstGeom>
        </p:spPr>
        <p:txBody>
          <a:bodyPr spcFirstLastPara="1" wrap="square" lIns="91425" tIns="91425" rIns="91425" bIns="91425" anchor="b" anchorCtr="0">
            <a:noAutofit/>
          </a:bodyPr>
          <a:lstStyle/>
          <a:p>
            <a:pPr marL="0" marR="0" algn="just">
              <a:lnSpc>
                <a:spcPct val="150000"/>
              </a:lnSpc>
              <a:spcBef>
                <a:spcPts val="0"/>
              </a:spcBef>
              <a:spcAft>
                <a:spcPts val="0"/>
              </a:spcAft>
            </a:pPr>
            <a:r>
              <a:rPr lang="en-US" sz="3600" b="1" dirty="0">
                <a:solidFill>
                  <a:srgbClr val="0070C0"/>
                </a:solidFill>
                <a:effectLst/>
                <a:latin typeface="Times New Roman" panose="02020603050405020304" pitchFamily="18" charset="0"/>
                <a:ea typeface="DengXian Light" panose="02010600030101010101" pitchFamily="2" charset="-122"/>
                <a:cs typeface="Vrinda" panose="020B0502040204020203" pitchFamily="34" charset="0"/>
              </a:rPr>
              <a:t>Checklist for digital safety practices</a:t>
            </a:r>
          </a:p>
        </p:txBody>
      </p:sp>
      <p:sp>
        <p:nvSpPr>
          <p:cNvPr id="232" name="Google Shape;232;p19"/>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9</a:t>
            </a:fld>
            <a:endParaRPr/>
          </a:p>
        </p:txBody>
      </p:sp>
      <p:sp>
        <p:nvSpPr>
          <p:cNvPr id="3" name="TextBox 2">
            <a:extLst>
              <a:ext uri="{FF2B5EF4-FFF2-40B4-BE49-F238E27FC236}">
                <a16:creationId xmlns:a16="http://schemas.microsoft.com/office/drawing/2014/main" id="{91043BE8-9F1A-0BFE-10DB-8D9F375401A5}"/>
              </a:ext>
            </a:extLst>
          </p:cNvPr>
          <p:cNvSpPr txBox="1"/>
          <p:nvPr/>
        </p:nvSpPr>
        <p:spPr>
          <a:xfrm>
            <a:off x="374898" y="2158377"/>
            <a:ext cx="4572000" cy="1704569"/>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Secure Login</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Email Security</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Secure Document Storage</a:t>
            </a:r>
          </a:p>
          <a:p>
            <a:pPr marL="285750" marR="0" indent="-285750" algn="just">
              <a:lnSpc>
                <a:spcPct val="15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Patient Confidentiality</a:t>
            </a:r>
          </a:p>
        </p:txBody>
      </p:sp>
      <p:pic>
        <p:nvPicPr>
          <p:cNvPr id="8194" name="Picture 2" descr="Essential Email Security Tips and Best Practices">
            <a:extLst>
              <a:ext uri="{FF2B5EF4-FFF2-40B4-BE49-F238E27FC236}">
                <a16:creationId xmlns:a16="http://schemas.microsoft.com/office/drawing/2014/main" id="{DF7A6A10-F1BB-46A6-9F22-FAEC9DAAA6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7963" y="1599437"/>
            <a:ext cx="5048821" cy="30961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303" name="Google Shape;303;p27"/>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10</a:t>
            </a:fld>
            <a:endParaRPr/>
          </a:p>
        </p:txBody>
      </p:sp>
      <p:sp>
        <p:nvSpPr>
          <p:cNvPr id="3" name="TextBox 2">
            <a:extLst>
              <a:ext uri="{FF2B5EF4-FFF2-40B4-BE49-F238E27FC236}">
                <a16:creationId xmlns:a16="http://schemas.microsoft.com/office/drawing/2014/main" id="{FE5BEFAE-6574-5DB0-E839-C9C88BB0A13C}"/>
              </a:ext>
            </a:extLst>
          </p:cNvPr>
          <p:cNvSpPr txBox="1"/>
          <p:nvPr/>
        </p:nvSpPr>
        <p:spPr>
          <a:xfrm>
            <a:off x="2635108" y="102851"/>
            <a:ext cx="4572000" cy="823752"/>
          </a:xfrm>
          <a:prstGeom prst="rect">
            <a:avLst/>
          </a:prstGeom>
          <a:noFill/>
        </p:spPr>
        <p:txBody>
          <a:bodyPr wrap="square">
            <a:spAutoFit/>
          </a:bodyPr>
          <a:lstStyle/>
          <a:p>
            <a:pPr marL="0" marR="0" algn="just">
              <a:lnSpc>
                <a:spcPct val="150000"/>
              </a:lnSpc>
              <a:spcBef>
                <a:spcPts val="0"/>
              </a:spcBef>
              <a:spcAft>
                <a:spcPts val="0"/>
              </a:spcAft>
            </a:pPr>
            <a:r>
              <a:rPr lang="en-GB" sz="3600" b="1" dirty="0">
                <a:solidFill>
                  <a:srgbClr val="0070C0"/>
                </a:solidFill>
                <a:effectLst/>
                <a:latin typeface="Times New Roman" panose="02020603050405020304" pitchFamily="18" charset="0"/>
                <a:ea typeface="DengXian Light" panose="02010600030101010101" pitchFamily="2" charset="-122"/>
                <a:cs typeface="Vrinda" panose="020B0502040204020203" pitchFamily="34" charset="0"/>
              </a:rPr>
              <a:t>Conclusion</a:t>
            </a:r>
            <a:endParaRPr lang="en-US" sz="3600" b="1" dirty="0">
              <a:solidFill>
                <a:srgbClr val="0070C0"/>
              </a:solidFill>
              <a:effectLst/>
              <a:latin typeface="Times New Roman" panose="02020603050405020304" pitchFamily="18" charset="0"/>
              <a:ea typeface="DengXian Light" panose="02010600030101010101" pitchFamily="2" charset="-122"/>
              <a:cs typeface="Vrinda" panose="020B0502040204020203" pitchFamily="34" charset="0"/>
            </a:endParaRPr>
          </a:p>
        </p:txBody>
      </p:sp>
      <p:sp>
        <p:nvSpPr>
          <p:cNvPr id="5" name="TextBox 4">
            <a:extLst>
              <a:ext uri="{FF2B5EF4-FFF2-40B4-BE49-F238E27FC236}">
                <a16:creationId xmlns:a16="http://schemas.microsoft.com/office/drawing/2014/main" id="{A4C15DB2-9FB4-7AD5-73F3-D3F7545CC34F}"/>
              </a:ext>
            </a:extLst>
          </p:cNvPr>
          <p:cNvSpPr txBox="1"/>
          <p:nvPr/>
        </p:nvSpPr>
        <p:spPr>
          <a:xfrm>
            <a:off x="248746" y="1747839"/>
            <a:ext cx="4420790" cy="2120068"/>
          </a:xfrm>
          <a:prstGeom prst="rect">
            <a:avLst/>
          </a:prstGeom>
          <a:noFill/>
        </p:spPr>
        <p:txBody>
          <a:bodyPr wrap="square">
            <a:spAutoFit/>
          </a:bodyPr>
          <a:lstStyle/>
          <a:p>
            <a:pPr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Effective use of digital tools at Sunrise Residential Care Home will enhance staff skills, strengthen communication and teamwork, and improve the quality of care for residents. </a:t>
            </a:r>
          </a:p>
        </p:txBody>
      </p:sp>
      <p:pic>
        <p:nvPicPr>
          <p:cNvPr id="9218" name="Picture 2" descr="Project Updates | Digital Skills for Entrepreneurs and Workers | IED">
            <a:extLst>
              <a:ext uri="{FF2B5EF4-FFF2-40B4-BE49-F238E27FC236}">
                <a16:creationId xmlns:a16="http://schemas.microsoft.com/office/drawing/2014/main" id="{F6FF2CE6-CC33-CD56-495A-EF7AC6B78B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9264" y="1577151"/>
            <a:ext cx="4225718" cy="268228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CA94C53-39AA-BD31-CAA3-82FA8BD5B52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11</a:t>
            </a:fld>
            <a:endParaRPr lang="en"/>
          </a:p>
        </p:txBody>
      </p:sp>
      <p:sp>
        <p:nvSpPr>
          <p:cNvPr id="7" name="TextBox 6">
            <a:extLst>
              <a:ext uri="{FF2B5EF4-FFF2-40B4-BE49-F238E27FC236}">
                <a16:creationId xmlns:a16="http://schemas.microsoft.com/office/drawing/2014/main" id="{7BAEBD68-E51D-B936-C9CC-74F62240DC15}"/>
              </a:ext>
            </a:extLst>
          </p:cNvPr>
          <p:cNvSpPr txBox="1"/>
          <p:nvPr/>
        </p:nvSpPr>
        <p:spPr>
          <a:xfrm>
            <a:off x="453484" y="876822"/>
            <a:ext cx="7947102" cy="3806940"/>
          </a:xfrm>
          <a:prstGeom prst="rect">
            <a:avLst/>
          </a:prstGeom>
          <a:noFill/>
        </p:spPr>
        <p:txBody>
          <a:bodyPr wrap="square">
            <a:spAutoFit/>
          </a:bodyPr>
          <a:lstStyle/>
          <a:p>
            <a:pPr marL="171450" marR="0" indent="-171450" algn="just">
              <a:lnSpc>
                <a:spcPct val="150000"/>
              </a:lnSpc>
              <a:spcBef>
                <a:spcPts val="0"/>
              </a:spcBef>
              <a:spcAft>
                <a:spcPts val="0"/>
              </a:spcAft>
              <a:buFont typeface="Arial" panose="020B0604020202020204" pitchFamily="34" charset="0"/>
              <a:buChar char="•"/>
            </a:pPr>
            <a:r>
              <a:rPr lang="en-US" sz="900" dirty="0" err="1">
                <a:effectLst/>
                <a:latin typeface="Times New Roman" panose="02020603050405020304" pitchFamily="18" charset="0"/>
                <a:ea typeface="Times New Roman" panose="02020603050405020304" pitchFamily="18" charset="0"/>
              </a:rPr>
              <a:t>Dodel</a:t>
            </a:r>
            <a:r>
              <a:rPr lang="en-US" sz="900" dirty="0">
                <a:effectLst/>
                <a:latin typeface="Times New Roman" panose="02020603050405020304" pitchFamily="18" charset="0"/>
                <a:ea typeface="Times New Roman" panose="02020603050405020304" pitchFamily="18" charset="0"/>
              </a:rPr>
              <a:t>, M. and Mesch, G. (2018) ‘Inequality in digital skills and the adoption of online safety behaviors’, Information, Communication &amp;amp; Society, 21(5), pp. 712–728. doi:10.1080/1369118x.2018.1428652. </a:t>
            </a:r>
          </a:p>
          <a:p>
            <a:pPr marL="171450" marR="0" indent="-171450" algn="just">
              <a:lnSpc>
                <a:spcPct val="150000"/>
              </a:lnSpc>
              <a:spcBef>
                <a:spcPts val="0"/>
              </a:spcBef>
              <a:spcAft>
                <a:spcPts val="0"/>
              </a:spcAft>
              <a:buFont typeface="Arial" panose="020B0604020202020204" pitchFamily="34" charset="0"/>
              <a:buChar char="•"/>
            </a:pPr>
            <a:r>
              <a:rPr lang="en-US" sz="900" dirty="0" err="1">
                <a:effectLst/>
                <a:latin typeface="Times New Roman" panose="02020603050405020304" pitchFamily="18" charset="0"/>
                <a:ea typeface="Times New Roman" panose="02020603050405020304" pitchFamily="18" charset="0"/>
              </a:rPr>
              <a:t>Dumitrica</a:t>
            </a:r>
            <a:r>
              <a:rPr lang="en-US" sz="900" dirty="0">
                <a:effectLst/>
                <a:latin typeface="Times New Roman" panose="02020603050405020304" pitchFamily="18" charset="0"/>
                <a:ea typeface="Times New Roman" panose="02020603050405020304" pitchFamily="18" charset="0"/>
              </a:rPr>
              <a:t>, D. and </a:t>
            </a:r>
            <a:r>
              <a:rPr lang="en-US" sz="900" dirty="0" err="1">
                <a:effectLst/>
                <a:latin typeface="Times New Roman" panose="02020603050405020304" pitchFamily="18" charset="0"/>
                <a:ea typeface="Times New Roman" panose="02020603050405020304" pitchFamily="18" charset="0"/>
              </a:rPr>
              <a:t>Jarmula</a:t>
            </a:r>
            <a:r>
              <a:rPr lang="en-US" sz="900" dirty="0">
                <a:effectLst/>
                <a:latin typeface="Times New Roman" panose="02020603050405020304" pitchFamily="18" charset="0"/>
                <a:ea typeface="Times New Roman" panose="02020603050405020304" pitchFamily="18" charset="0"/>
              </a:rPr>
              <a:t>, P. (2022) ‘Teaching qualitative research methods in media and communication: The benefits and limitations of digital learning objects’, The Qualitative Report [Preprint]. doi:10.46743/2160-3715/2022.5256. </a:t>
            </a:r>
          </a:p>
          <a:p>
            <a:pPr marL="171450" marR="0" indent="-171450" algn="just">
              <a:lnSpc>
                <a:spcPct val="150000"/>
              </a:lnSpc>
              <a:spcBef>
                <a:spcPts val="0"/>
              </a:spcBef>
              <a:spcAft>
                <a:spcPts val="0"/>
              </a:spcAft>
              <a:buFont typeface="Arial" panose="020B0604020202020204" pitchFamily="34" charset="0"/>
              <a:buChar char="•"/>
            </a:pPr>
            <a:r>
              <a:rPr lang="en-US" sz="900" dirty="0">
                <a:effectLst/>
                <a:latin typeface="Times New Roman" panose="02020603050405020304" pitchFamily="18" charset="0"/>
                <a:ea typeface="Times New Roman" panose="02020603050405020304" pitchFamily="18" charset="0"/>
              </a:rPr>
              <a:t>Mercurio, R. (2018) ‘OneDrive’, Beginning Office 365 Collaboration Apps, pp. 71–94. doi:10.1007/978-1-4842-3849-3_3. </a:t>
            </a:r>
          </a:p>
          <a:p>
            <a:pPr marL="171450" marR="0" indent="-171450" algn="just">
              <a:lnSpc>
                <a:spcPct val="150000"/>
              </a:lnSpc>
              <a:spcBef>
                <a:spcPts val="0"/>
              </a:spcBef>
              <a:spcAft>
                <a:spcPts val="0"/>
              </a:spcAft>
              <a:buFont typeface="Arial" panose="020B0604020202020204" pitchFamily="34" charset="0"/>
              <a:buChar char="•"/>
            </a:pPr>
            <a:r>
              <a:rPr lang="en-US" sz="900" dirty="0">
                <a:effectLst/>
                <a:latin typeface="Times New Roman" panose="02020603050405020304" pitchFamily="18" charset="0"/>
                <a:ea typeface="Times New Roman" panose="02020603050405020304" pitchFamily="18" charset="0"/>
              </a:rPr>
              <a:t>Nebeker, C., Bartlett Ellis, R.J. and </a:t>
            </a:r>
            <a:r>
              <a:rPr lang="en-US" sz="900" dirty="0" err="1">
                <a:effectLst/>
                <a:latin typeface="Times New Roman" panose="02020603050405020304" pitchFamily="18" charset="0"/>
                <a:ea typeface="Times New Roman" panose="02020603050405020304" pitchFamily="18" charset="0"/>
              </a:rPr>
              <a:t>Torous</a:t>
            </a:r>
            <a:r>
              <a:rPr lang="en-US" sz="900" dirty="0">
                <a:effectLst/>
                <a:latin typeface="Times New Roman" panose="02020603050405020304" pitchFamily="18" charset="0"/>
                <a:ea typeface="Times New Roman" panose="02020603050405020304" pitchFamily="18" charset="0"/>
              </a:rPr>
              <a:t>, J. (2019) ‘Development of a decision-making checklist tool to support technology selection in Digital Health Research’, Translational Behavioral Medicine, 10(4), pp. 1004–1015. doi:10.1093/</a:t>
            </a:r>
            <a:r>
              <a:rPr lang="en-US" sz="900" dirty="0" err="1">
                <a:effectLst/>
                <a:latin typeface="Times New Roman" panose="02020603050405020304" pitchFamily="18" charset="0"/>
                <a:ea typeface="Times New Roman" panose="02020603050405020304" pitchFamily="18" charset="0"/>
              </a:rPr>
              <a:t>tbm</a:t>
            </a:r>
            <a:r>
              <a:rPr lang="en-US" sz="900" dirty="0">
                <a:effectLst/>
                <a:latin typeface="Times New Roman" panose="02020603050405020304" pitchFamily="18" charset="0"/>
                <a:ea typeface="Times New Roman" panose="02020603050405020304" pitchFamily="18" charset="0"/>
              </a:rPr>
              <a:t>/ibz074. </a:t>
            </a:r>
          </a:p>
          <a:p>
            <a:pPr marL="171450" marR="0" indent="-171450" algn="just">
              <a:lnSpc>
                <a:spcPct val="150000"/>
              </a:lnSpc>
              <a:spcBef>
                <a:spcPts val="0"/>
              </a:spcBef>
              <a:spcAft>
                <a:spcPts val="0"/>
              </a:spcAft>
              <a:buFont typeface="Arial" panose="020B0604020202020204" pitchFamily="34" charset="0"/>
              <a:buChar char="•"/>
            </a:pPr>
            <a:r>
              <a:rPr lang="en-US" sz="900" dirty="0" err="1">
                <a:effectLst/>
                <a:latin typeface="Times New Roman" panose="02020603050405020304" pitchFamily="18" charset="0"/>
                <a:ea typeface="Times New Roman" panose="02020603050405020304" pitchFamily="18" charset="0"/>
              </a:rPr>
              <a:t>Neiles</a:t>
            </a:r>
            <a:r>
              <a:rPr lang="en-US" sz="900" dirty="0">
                <a:effectLst/>
                <a:latin typeface="Times New Roman" panose="02020603050405020304" pitchFamily="18" charset="0"/>
                <a:ea typeface="Times New Roman" panose="02020603050405020304" pitchFamily="18" charset="0"/>
              </a:rPr>
              <a:t>, K.Y., Mertz, P.S. and Fair, J. (2021) Integrating professional skills into undergraduate chemistry curricula. Washington, DC: American Chemical Society. </a:t>
            </a:r>
          </a:p>
          <a:p>
            <a:pPr marL="171450" marR="0" indent="-171450" algn="just">
              <a:lnSpc>
                <a:spcPct val="150000"/>
              </a:lnSpc>
              <a:spcBef>
                <a:spcPts val="0"/>
              </a:spcBef>
              <a:spcAft>
                <a:spcPts val="0"/>
              </a:spcAft>
              <a:buFont typeface="Arial" panose="020B0604020202020204" pitchFamily="34" charset="0"/>
              <a:buChar char="•"/>
            </a:pPr>
            <a:r>
              <a:rPr lang="en-US" sz="900" dirty="0" err="1">
                <a:effectLst/>
                <a:latin typeface="Times New Roman" panose="02020603050405020304" pitchFamily="18" charset="0"/>
                <a:ea typeface="Times New Roman" panose="02020603050405020304" pitchFamily="18" charset="0"/>
              </a:rPr>
              <a:t>Sanmas</a:t>
            </a:r>
            <a:r>
              <a:rPr lang="en-US" sz="900" dirty="0">
                <a:effectLst/>
                <a:latin typeface="Times New Roman" panose="02020603050405020304" pitchFamily="18" charset="0"/>
                <a:ea typeface="Times New Roman" panose="02020603050405020304" pitchFamily="18" charset="0"/>
              </a:rPr>
              <a:t>, M. et al. (2024) ‘The role of interpersonal communication in enhancing teamwork effectiveness in the digital era’, LITERATUS, 5(2). doi:10.37010/lit.v5i2.1503. </a:t>
            </a:r>
          </a:p>
          <a:p>
            <a:pPr marL="171450" marR="0" indent="-171450" algn="just">
              <a:lnSpc>
                <a:spcPct val="150000"/>
              </a:lnSpc>
              <a:spcBef>
                <a:spcPts val="0"/>
              </a:spcBef>
              <a:spcAft>
                <a:spcPts val="0"/>
              </a:spcAft>
              <a:buFont typeface="Arial" panose="020B0604020202020204" pitchFamily="34" charset="0"/>
              <a:buChar char="•"/>
            </a:pPr>
            <a:r>
              <a:rPr lang="en-US" sz="900" dirty="0" err="1">
                <a:effectLst/>
                <a:latin typeface="Times New Roman" panose="02020603050405020304" pitchFamily="18" charset="0"/>
                <a:ea typeface="Times New Roman" panose="02020603050405020304" pitchFamily="18" charset="0"/>
              </a:rPr>
              <a:t>Stofkova</a:t>
            </a:r>
            <a:r>
              <a:rPr lang="en-US" sz="900" dirty="0">
                <a:effectLst/>
                <a:latin typeface="Times New Roman" panose="02020603050405020304" pitchFamily="18" charset="0"/>
                <a:ea typeface="Times New Roman" panose="02020603050405020304" pitchFamily="18" charset="0"/>
              </a:rPr>
              <a:t>, J. et al. (2022) ‘Digital skills as a significant factor of Human Resources Development’, Sustainability, 14(20), p. 13117. doi:10.3390/su142013117. </a:t>
            </a:r>
          </a:p>
          <a:p>
            <a:pPr marL="171450" marR="0" indent="-171450" algn="just">
              <a:lnSpc>
                <a:spcPct val="150000"/>
              </a:lnSpc>
              <a:spcBef>
                <a:spcPts val="0"/>
              </a:spcBef>
              <a:spcAft>
                <a:spcPts val="0"/>
              </a:spcAft>
              <a:buFont typeface="Arial" panose="020B0604020202020204" pitchFamily="34" charset="0"/>
              <a:buChar char="•"/>
            </a:pPr>
            <a:r>
              <a:rPr lang="en-US" sz="900" dirty="0">
                <a:effectLst/>
                <a:latin typeface="Times New Roman" panose="02020603050405020304" pitchFamily="18" charset="0"/>
                <a:ea typeface="Times New Roman" panose="02020603050405020304" pitchFamily="18" charset="0"/>
              </a:rPr>
              <a:t>Tomczyk, Ł. (2019) ‘Skills in the area of digital safety as a key component of digital literacy among teachers’, Education and Information Technologies, 25(1), pp. 471–486. doi:10.1007/s10639-019-09980-6. </a:t>
            </a:r>
          </a:p>
          <a:p>
            <a:pPr marL="171450" marR="0" indent="-171450" algn="just">
              <a:lnSpc>
                <a:spcPct val="150000"/>
              </a:lnSpc>
              <a:spcBef>
                <a:spcPts val="0"/>
              </a:spcBef>
              <a:spcAft>
                <a:spcPts val="0"/>
              </a:spcAft>
              <a:buFont typeface="Arial" panose="020B0604020202020204" pitchFamily="34" charset="0"/>
              <a:buChar char="•"/>
            </a:pPr>
            <a:r>
              <a:rPr lang="en-US" sz="900" dirty="0">
                <a:effectLst/>
                <a:latin typeface="Times New Roman" panose="02020603050405020304" pitchFamily="18" charset="0"/>
                <a:ea typeface="Times New Roman" panose="02020603050405020304" pitchFamily="18" charset="0"/>
              </a:rPr>
              <a:t>Tsai, C.-W. (2018) ‘Applying online competency-based learning and design-based learning to enhance the development of students’ skills in using PowerPoint and word, self-directed learning readiness, and experience of online learning’, Universal Access in the Information Society, 19(2), pp. 283–294. doi:10.1007/s10209-018-0640-6. </a:t>
            </a:r>
          </a:p>
          <a:p>
            <a:pPr marL="171450" marR="0" indent="-171450" algn="just">
              <a:lnSpc>
                <a:spcPct val="150000"/>
              </a:lnSpc>
              <a:spcBef>
                <a:spcPts val="0"/>
              </a:spcBef>
              <a:spcAft>
                <a:spcPts val="0"/>
              </a:spcAft>
              <a:buFont typeface="Arial" panose="020B0604020202020204" pitchFamily="34" charset="0"/>
              <a:buChar char="•"/>
            </a:pPr>
            <a:r>
              <a:rPr lang="en-US" sz="900" dirty="0">
                <a:effectLst/>
                <a:latin typeface="Times New Roman" panose="02020603050405020304" pitchFamily="18" charset="0"/>
                <a:ea typeface="Times New Roman" panose="02020603050405020304" pitchFamily="18" charset="0"/>
              </a:rPr>
              <a:t>van Laar, E. et al. (2017) ‘The relation between 21st-century skills and digital skills: A systematic literature review’, Computers in Human Behavior, 72, pp. 577–588. doi:10.1016/j.chb.2017.03.010. </a:t>
            </a:r>
          </a:p>
        </p:txBody>
      </p:sp>
      <p:sp>
        <p:nvSpPr>
          <p:cNvPr id="9" name="TextBox 8">
            <a:extLst>
              <a:ext uri="{FF2B5EF4-FFF2-40B4-BE49-F238E27FC236}">
                <a16:creationId xmlns:a16="http://schemas.microsoft.com/office/drawing/2014/main" id="{D355E833-1CB3-61B7-C30E-9A51543FE64B}"/>
              </a:ext>
            </a:extLst>
          </p:cNvPr>
          <p:cNvSpPr txBox="1"/>
          <p:nvPr/>
        </p:nvSpPr>
        <p:spPr>
          <a:xfrm>
            <a:off x="2390078" y="-18275"/>
            <a:ext cx="4572000" cy="823752"/>
          </a:xfrm>
          <a:prstGeom prst="rect">
            <a:avLst/>
          </a:prstGeom>
          <a:noFill/>
        </p:spPr>
        <p:txBody>
          <a:bodyPr wrap="square">
            <a:spAutoFit/>
          </a:bodyPr>
          <a:lstStyle/>
          <a:p>
            <a:pPr marL="0" marR="0" algn="just">
              <a:lnSpc>
                <a:spcPct val="150000"/>
              </a:lnSpc>
              <a:spcBef>
                <a:spcPts val="1200"/>
              </a:spcBef>
              <a:spcAft>
                <a:spcPts val="0"/>
              </a:spcAft>
            </a:pPr>
            <a:r>
              <a:rPr lang="en-GB" sz="3600" b="1" kern="0" dirty="0">
                <a:solidFill>
                  <a:srgbClr val="0070C0"/>
                </a:solidFill>
                <a:effectLst/>
                <a:latin typeface="Times New Roman" panose="02020603050405020304" pitchFamily="18" charset="0"/>
              </a:rPr>
              <a:t>Reference List</a:t>
            </a:r>
            <a:endParaRPr lang="en-US" sz="3600" b="1" kern="0" dirty="0">
              <a:solidFill>
                <a:srgbClr val="0070C0"/>
              </a:solidFill>
              <a:effectLst/>
              <a:latin typeface="Times New Roman" panose="02020603050405020304" pitchFamily="18" charset="0"/>
            </a:endParaRPr>
          </a:p>
        </p:txBody>
      </p:sp>
    </p:spTree>
    <p:extLst>
      <p:ext uri="{BB962C8B-B14F-4D97-AF65-F5344CB8AC3E}">
        <p14:creationId xmlns:p14="http://schemas.microsoft.com/office/powerpoint/2010/main" val="1755333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67"/>
        <p:cNvGrpSpPr/>
        <p:nvPr/>
      </p:nvGrpSpPr>
      <p:grpSpPr>
        <a:xfrm>
          <a:off x="0" y="0"/>
          <a:ext cx="0" cy="0"/>
          <a:chOff x="0" y="0"/>
          <a:chExt cx="0" cy="0"/>
        </a:xfrm>
      </p:grpSpPr>
      <p:sp>
        <p:nvSpPr>
          <p:cNvPr id="368" name="Google Shape;368;p35"/>
          <p:cNvSpPr txBox="1">
            <a:spLocks noGrp="1"/>
          </p:cNvSpPr>
          <p:nvPr>
            <p:ph type="ctrTitle" idx="4294967295"/>
          </p:nvPr>
        </p:nvSpPr>
        <p:spPr>
          <a:xfrm>
            <a:off x="2763495" y="576481"/>
            <a:ext cx="4924200" cy="719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600" dirty="0">
                <a:solidFill>
                  <a:srgbClr val="0070C0"/>
                </a:solidFill>
                <a:latin typeface="Times New Roman" panose="02020603050405020304" pitchFamily="18" charset="0"/>
                <a:cs typeface="Times New Roman" panose="02020603050405020304" pitchFamily="18" charset="0"/>
              </a:rPr>
              <a:t>THANKS!</a:t>
            </a:r>
            <a:endParaRPr sz="3600" dirty="0">
              <a:solidFill>
                <a:srgbClr val="0070C0"/>
              </a:solidFill>
              <a:latin typeface="Times New Roman" panose="02020603050405020304" pitchFamily="18" charset="0"/>
              <a:cs typeface="Times New Roman" panose="02020603050405020304" pitchFamily="18" charset="0"/>
            </a:endParaRPr>
          </a:p>
        </p:txBody>
      </p:sp>
      <p:sp>
        <p:nvSpPr>
          <p:cNvPr id="369" name="Google Shape;369;p35"/>
          <p:cNvSpPr txBox="1">
            <a:spLocks noGrp="1"/>
          </p:cNvSpPr>
          <p:nvPr>
            <p:ph type="subTitle" idx="4294967295"/>
          </p:nvPr>
        </p:nvSpPr>
        <p:spPr>
          <a:xfrm>
            <a:off x="403302" y="2108296"/>
            <a:ext cx="3417849" cy="1177597"/>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sz="3600" b="1" dirty="0">
                <a:solidFill>
                  <a:srgbClr val="3796BF"/>
                </a:solidFill>
                <a:latin typeface="Times New Roman" panose="02020603050405020304" pitchFamily="18" charset="0"/>
                <a:cs typeface="Times New Roman" panose="02020603050405020304" pitchFamily="18" charset="0"/>
              </a:rPr>
              <a:t>Any questions?</a:t>
            </a:r>
            <a:endParaRPr sz="3600" b="1" dirty="0">
              <a:solidFill>
                <a:srgbClr val="3796BF"/>
              </a:solidFill>
              <a:latin typeface="Times New Roman" panose="02020603050405020304" pitchFamily="18" charset="0"/>
              <a:cs typeface="Times New Roman" panose="02020603050405020304" pitchFamily="18" charset="0"/>
            </a:endParaRPr>
          </a:p>
        </p:txBody>
      </p:sp>
      <p:sp>
        <p:nvSpPr>
          <p:cNvPr id="370" name="Google Shape;370;p35"/>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12</a:t>
            </a:fld>
            <a:endParaRPr/>
          </a:p>
        </p:txBody>
      </p:sp>
      <p:pic>
        <p:nvPicPr>
          <p:cNvPr id="10242" name="Picture 2" descr="5 Powerful Ways to Give Thanks to Your People">
            <a:extLst>
              <a:ext uri="{FF2B5EF4-FFF2-40B4-BE49-F238E27FC236}">
                <a16:creationId xmlns:a16="http://schemas.microsoft.com/office/drawing/2014/main" id="{6FEFE6E1-8C56-52C0-4BF8-0CBAF51330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3561" y="1883093"/>
            <a:ext cx="4033222" cy="26839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Wolsey template">
  <a:themeElements>
    <a:clrScheme name="Custom 347">
      <a:dk1>
        <a:srgbClr val="252729"/>
      </a:dk1>
      <a:lt1>
        <a:srgbClr val="FFFFFF"/>
      </a:lt1>
      <a:dk2>
        <a:srgbClr val="607896"/>
      </a:dk2>
      <a:lt2>
        <a:srgbClr val="DFE4E9"/>
      </a:lt2>
      <a:accent1>
        <a:srgbClr val="3796BF"/>
      </a:accent1>
      <a:accent2>
        <a:srgbClr val="4BB5D9"/>
      </a:accent2>
      <a:accent3>
        <a:srgbClr val="81D1EC"/>
      </a:accent3>
      <a:accent4>
        <a:srgbClr val="FF9900"/>
      </a:accent4>
      <a:accent5>
        <a:srgbClr val="FFCB50"/>
      </a:accent5>
      <a:accent6>
        <a:srgbClr val="A9C747"/>
      </a:accent6>
      <a:hlink>
        <a:srgbClr val="60789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2544</Words>
  <Application>Microsoft Office PowerPoint</Application>
  <PresentationFormat>On-screen Show (16:9)</PresentationFormat>
  <Paragraphs>95</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Times New Roman</vt:lpstr>
      <vt:lpstr>Arial</vt:lpstr>
      <vt:lpstr>Oswald</vt:lpstr>
      <vt:lpstr>Roboto Condensed</vt:lpstr>
      <vt:lpstr>Wolsey template</vt:lpstr>
      <vt:lpstr>LCHS4007_BIRM Digital Skills and Research Methods Group Presentation</vt:lpstr>
      <vt:lpstr>Introduction</vt:lpstr>
      <vt:lpstr>PowerPoint Presentation</vt:lpstr>
      <vt:lpstr>PowerPoint Presentation</vt:lpstr>
      <vt:lpstr>OneDrive</vt:lpstr>
      <vt:lpstr>OneDrive</vt:lpstr>
      <vt:lpstr>PowerPoint Presentation</vt:lpstr>
      <vt:lpstr>PowerPoint Presentation</vt:lpstr>
      <vt:lpstr>Checklist for digital safety practices</vt:lpstr>
      <vt:lpstr>PowerPoint Presentation</vt:lpstr>
      <vt:lpstr>PowerPoint Presentation</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 Group Presentation</dc:title>
  <dc:creator/>
  <cp:lastModifiedBy/>
  <cp:revision>2</cp:revision>
  <dcterms:modified xsi:type="dcterms:W3CDTF">2025-10-11T09:10:26Z</dcterms:modified>
</cp:coreProperties>
</file>