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9" r:id="rId1"/>
  </p:sldMasterIdLst>
  <p:sldIdLst>
    <p:sldId id="256" r:id="rId2"/>
    <p:sldId id="302" r:id="rId3"/>
    <p:sldId id="303" r:id="rId4"/>
    <p:sldId id="272" r:id="rId5"/>
    <p:sldId id="270" r:id="rId6"/>
    <p:sldId id="271" r:id="rId7"/>
    <p:sldId id="265" r:id="rId8"/>
    <p:sldId id="266" r:id="rId9"/>
    <p:sldId id="304" r:id="rId10"/>
    <p:sldId id="278" r:id="rId11"/>
    <p:sldId id="274" r:id="rId12"/>
    <p:sldId id="283" r:id="rId13"/>
    <p:sldId id="285" r:id="rId14"/>
    <p:sldId id="269" r:id="rId15"/>
    <p:sldId id="277" r:id="rId16"/>
    <p:sldId id="280" r:id="rId17"/>
    <p:sldId id="279" r:id="rId18"/>
    <p:sldId id="282" r:id="rId19"/>
    <p:sldId id="290" r:id="rId20"/>
    <p:sldId id="291" r:id="rId21"/>
    <p:sldId id="293" r:id="rId22"/>
    <p:sldId id="294" r:id="rId23"/>
    <p:sldId id="284" r:id="rId24"/>
    <p:sldId id="286" r:id="rId25"/>
    <p:sldId id="287" r:id="rId26"/>
    <p:sldId id="289" r:id="rId27"/>
    <p:sldId id="292" r:id="rId28"/>
    <p:sldId id="311" r:id="rId29"/>
    <p:sldId id="262" r:id="rId30"/>
    <p:sldId id="263" r:id="rId31"/>
    <p:sldId id="275" r:id="rId32"/>
    <p:sldId id="310" r:id="rId33"/>
    <p:sldId id="309" r:id="rId34"/>
    <p:sldId id="257" r:id="rId35"/>
    <p:sldId id="301" r:id="rId36"/>
    <p:sldId id="260" r:id="rId37"/>
    <p:sldId id="276" r:id="rId38"/>
    <p:sldId id="295" r:id="rId39"/>
    <p:sldId id="261" r:id="rId40"/>
    <p:sldId id="298" r:id="rId41"/>
    <p:sldId id="273" r:id="rId42"/>
    <p:sldId id="299" r:id="rId43"/>
    <p:sldId id="296" r:id="rId44"/>
    <p:sldId id="297" r:id="rId45"/>
    <p:sldId id="300" r:id="rId46"/>
    <p:sldId id="281" r:id="rId47"/>
    <p:sldId id="308" r:id="rId48"/>
    <p:sldId id="305" r:id="rId49"/>
    <p:sldId id="306" r:id="rId50"/>
    <p:sldId id="307" r:id="rId5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0C992-90CF-6038-006E-5469AEBF6826}" v="4539" dt="2022-11-29T00:17:41.834"/>
    <p1510:client id="{1576C38D-7DA6-077A-5B4B-82DF80A1B2E7}" v="486" dt="2022-11-22T19:22:48.879"/>
    <p1510:client id="{250DAC80-1FDF-8ED3-7F50-29C1592E7E85}" v="4809" dt="2022-11-28T16:24:44.034"/>
    <p1510:client id="{29C6144C-8F6D-B791-6793-FAAA3199B203}" v="6426" dt="2022-12-09T18:01:24.850"/>
    <p1510:client id="{2CE7825D-C94F-C121-C9BE-C433240410BD}" v="487" dt="2022-12-13T11:42:33.992"/>
    <p1510:client id="{2D27B628-509B-43AC-A2EA-1F333CE2806F}" v="60" dt="2022-11-30T12:56:07.818"/>
    <p1510:client id="{46F45F73-306B-4E33-BA29-53731C2B4432}" v="368" dt="2022-11-21T12:36:44.105"/>
    <p1510:client id="{59564747-6490-43EA-0E87-652D1176C391}" v="4831" dt="2022-12-05T12:28:11.156"/>
    <p1510:client id="{59DF4CBF-10F5-4F1A-AE80-916ECDB4FE74}" v="1911" dt="2022-12-06T13:44:59.307"/>
    <p1510:client id="{6B6A39E0-BD19-5D79-D8C9-CACDB8D071F7}" v="817" dt="2022-12-04T17:06:48.201"/>
    <p1510:client id="{6D76B509-E130-48D8-8A06-9F8985FAE7B7}" v="1880" dt="2022-12-04T23:51:33.692"/>
    <p1510:client id="{83688C32-7E84-01C8-C686-F3987EC45447}" v="8610" dt="2022-12-13T03:45:26.400"/>
    <p1510:client id="{8417B031-444A-F860-7E06-1046D5179C6C}" v="2079" dt="2022-12-08T12:06:37.138"/>
    <p1510:client id="{8BCB277E-8884-6A4C-03F4-E1372A77DE6C}" v="2440" dt="2022-12-11T00:43:05.409"/>
    <p1510:client id="{9699CE3F-540D-A39A-4AD7-816E5B4B8058}" v="1277" dt="2022-12-05T22:50:53.831"/>
    <p1510:client id="{C6DC6767-09BB-F053-B3A2-5448077C14C1}" v="3141" dt="2022-12-03T20:13:05.136"/>
    <p1510:client id="{C9B4C892-0ABD-4F01-B554-23472D14D341}" v="200" dt="2022-12-13T14:35:36.347"/>
    <p1510:client id="{CE86F9E4-054C-449F-B551-15831A420584}" v="4233" dt="2022-12-07T16:02:19.801"/>
    <p1510:client id="{D4759862-B43A-817F-2FB9-B1237A02B3A2}" v="3305" dt="2022-12-11T16:45:15.724"/>
    <p1510:client id="{E1422680-40FF-6F1C-9ABF-C4ADD6549E8C}" v="4060" dt="2022-11-23T20:48:50.821"/>
    <p1510:client id="{EA3E034F-D389-58FE-F42F-431D43E09691}" v="3258" dt="2022-11-26T20:31:55.945"/>
    <p1510:client id="{EBD9BAB8-E7F4-2A67-44B5-48E7CB0C441B}" v="1284" dt="2022-12-05T16:12:52.126"/>
    <p1510:client id="{EDF63C00-A912-4F82-A20F-165FAFDB1971}" v="1558" dt="2022-12-12T02:05:54.580"/>
    <p1510:client id="{FD777375-C065-4C69-B937-B29C25B757DB}" v="3157" dt="2022-12-10T17:18:10.5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77C4C-0F2D-45E8-92B5-1FE9C377E01D}" type="doc">
      <dgm:prSet loTypeId="urn:microsoft.com/office/officeart/2005/8/layout/cycle3" loCatId="cycle" qsTypeId="urn:microsoft.com/office/officeart/2005/8/quickstyle/simple1" qsCatId="simple" csTypeId="urn:microsoft.com/office/officeart/2005/8/colors/colorful3" csCatId="colorful" phldr="1"/>
      <dgm:spPr/>
      <dgm:t>
        <a:bodyPr/>
        <a:lstStyle/>
        <a:p>
          <a:endParaRPr lang="en-GB"/>
        </a:p>
      </dgm:t>
    </dgm:pt>
    <dgm:pt modelId="{83878932-DAF0-4061-B2D8-11EB090B2088}">
      <dgm:prSet phldrT="[Text]" phldr="0"/>
      <dgm:spPr/>
      <dgm:t>
        <a:bodyPr/>
        <a:lstStyle/>
        <a:p>
          <a:r>
            <a:rPr lang="en-GB" dirty="0">
              <a:latin typeface="Calibri Light" panose="020F0302020204030204"/>
            </a:rPr>
            <a:t>User</a:t>
          </a:r>
          <a:endParaRPr lang="en-GB" dirty="0"/>
        </a:p>
      </dgm:t>
    </dgm:pt>
    <dgm:pt modelId="{5F9ED47D-56C0-4263-BB5F-B382AB162334}" type="parTrans" cxnId="{8AAE4EDE-A57A-4872-B599-8028EA17E0CE}">
      <dgm:prSet/>
      <dgm:spPr/>
      <dgm:t>
        <a:bodyPr/>
        <a:lstStyle/>
        <a:p>
          <a:endParaRPr lang="en-GB"/>
        </a:p>
      </dgm:t>
    </dgm:pt>
    <dgm:pt modelId="{5405BC3C-CAB5-4E4C-B1C6-C015D7CBCD5B}" type="sibTrans" cxnId="{8AAE4EDE-A57A-4872-B599-8028EA17E0CE}">
      <dgm:prSet/>
      <dgm:spPr/>
      <dgm:t>
        <a:bodyPr/>
        <a:lstStyle/>
        <a:p>
          <a:endParaRPr lang="en-GB"/>
        </a:p>
      </dgm:t>
    </dgm:pt>
    <dgm:pt modelId="{01B1A4E9-9AE6-413F-A5A7-DBC5736CEB91}">
      <dgm:prSet phldrT="[Text]" phldr="0"/>
      <dgm:spPr/>
      <dgm:t>
        <a:bodyPr/>
        <a:lstStyle/>
        <a:p>
          <a:pPr rtl="0"/>
          <a:r>
            <a:rPr lang="en-GB" dirty="0">
              <a:latin typeface="Calibri Light" panose="020F0302020204030204"/>
            </a:rPr>
            <a:t>Application Software</a:t>
          </a:r>
          <a:endParaRPr lang="en-GB" dirty="0"/>
        </a:p>
      </dgm:t>
    </dgm:pt>
    <dgm:pt modelId="{E95E559D-EDDF-4DD8-B646-EC8A2AF84AD5}" type="parTrans" cxnId="{B37801A7-DDD1-4352-85ED-E85431306D48}">
      <dgm:prSet/>
      <dgm:spPr/>
      <dgm:t>
        <a:bodyPr/>
        <a:lstStyle/>
        <a:p>
          <a:endParaRPr lang="en-GB"/>
        </a:p>
      </dgm:t>
    </dgm:pt>
    <dgm:pt modelId="{9C57A747-5575-46DC-BBB6-09CD74FA74CE}" type="sibTrans" cxnId="{B37801A7-DDD1-4352-85ED-E85431306D48}">
      <dgm:prSet/>
      <dgm:spPr/>
      <dgm:t>
        <a:bodyPr/>
        <a:lstStyle/>
        <a:p>
          <a:endParaRPr lang="en-GB"/>
        </a:p>
      </dgm:t>
    </dgm:pt>
    <dgm:pt modelId="{3D31D6CD-2CF3-4DAF-AC81-4C7FB424DF6F}">
      <dgm:prSet phldrT="[Text]" phldr="0"/>
      <dgm:spPr/>
      <dgm:t>
        <a:bodyPr/>
        <a:lstStyle/>
        <a:p>
          <a:pPr rtl="0"/>
          <a:r>
            <a:rPr lang="en-GB" dirty="0">
              <a:latin typeface="Calibri Light" panose="020F0302020204030204"/>
            </a:rPr>
            <a:t>Operating System</a:t>
          </a:r>
          <a:endParaRPr lang="en-GB" dirty="0"/>
        </a:p>
      </dgm:t>
    </dgm:pt>
    <dgm:pt modelId="{56B6CD64-F8F7-4482-957C-4909A09DB2E0}" type="parTrans" cxnId="{000FBB41-C777-459B-99D2-AED0D3B109E6}">
      <dgm:prSet/>
      <dgm:spPr/>
      <dgm:t>
        <a:bodyPr/>
        <a:lstStyle/>
        <a:p>
          <a:endParaRPr lang="en-GB"/>
        </a:p>
      </dgm:t>
    </dgm:pt>
    <dgm:pt modelId="{357FB9CF-8E4E-4CF7-A771-B8751D8E553C}" type="sibTrans" cxnId="{000FBB41-C777-459B-99D2-AED0D3B109E6}">
      <dgm:prSet/>
      <dgm:spPr/>
      <dgm:t>
        <a:bodyPr/>
        <a:lstStyle/>
        <a:p>
          <a:endParaRPr lang="en-GB"/>
        </a:p>
      </dgm:t>
    </dgm:pt>
    <dgm:pt modelId="{B6DD9A7D-E32E-4E69-8410-B1CE7FAB5223}">
      <dgm:prSet phldrT="[Text]" phldr="0"/>
      <dgm:spPr/>
      <dgm:t>
        <a:bodyPr/>
        <a:lstStyle/>
        <a:p>
          <a:pPr rtl="0"/>
          <a:r>
            <a:rPr lang="en-GB" dirty="0">
              <a:latin typeface="Calibri Light" panose="020F0302020204030204"/>
            </a:rPr>
            <a:t>Hardware</a:t>
          </a:r>
          <a:endParaRPr lang="en-GB" dirty="0"/>
        </a:p>
      </dgm:t>
    </dgm:pt>
    <dgm:pt modelId="{79F03EC5-869D-461C-824C-3F62C35231C3}" type="parTrans" cxnId="{ED1C7BFE-21AD-44A3-90E7-2C35AD37FDB6}">
      <dgm:prSet/>
      <dgm:spPr/>
      <dgm:t>
        <a:bodyPr/>
        <a:lstStyle/>
        <a:p>
          <a:endParaRPr lang="en-GB"/>
        </a:p>
      </dgm:t>
    </dgm:pt>
    <dgm:pt modelId="{F8688995-E979-4F48-9C49-256A949114DA}" type="sibTrans" cxnId="{ED1C7BFE-21AD-44A3-90E7-2C35AD37FDB6}">
      <dgm:prSet/>
      <dgm:spPr/>
      <dgm:t>
        <a:bodyPr/>
        <a:lstStyle/>
        <a:p>
          <a:endParaRPr lang="en-GB"/>
        </a:p>
      </dgm:t>
    </dgm:pt>
    <dgm:pt modelId="{B8B0A1B7-3EAA-435C-8E40-E647C92EF8E4}" type="pres">
      <dgm:prSet presAssocID="{55377C4C-0F2D-45E8-92B5-1FE9C377E01D}" presName="Name0" presStyleCnt="0">
        <dgm:presLayoutVars>
          <dgm:dir/>
          <dgm:resizeHandles val="exact"/>
        </dgm:presLayoutVars>
      </dgm:prSet>
      <dgm:spPr/>
    </dgm:pt>
    <dgm:pt modelId="{708CEAE5-8C6F-4D53-9C35-04244E107876}" type="pres">
      <dgm:prSet presAssocID="{55377C4C-0F2D-45E8-92B5-1FE9C377E01D}" presName="cycle" presStyleCnt="0"/>
      <dgm:spPr/>
    </dgm:pt>
    <dgm:pt modelId="{CD7E7CE8-0D74-4EC8-B56A-9BE590A3A587}" type="pres">
      <dgm:prSet presAssocID="{83878932-DAF0-4061-B2D8-11EB090B2088}" presName="nodeFirstNode" presStyleLbl="node1" presStyleIdx="0" presStyleCnt="4">
        <dgm:presLayoutVars>
          <dgm:bulletEnabled val="1"/>
        </dgm:presLayoutVars>
      </dgm:prSet>
      <dgm:spPr/>
    </dgm:pt>
    <dgm:pt modelId="{26179071-6759-4F8D-BD77-8893EEEE0033}" type="pres">
      <dgm:prSet presAssocID="{5405BC3C-CAB5-4E4C-B1C6-C015D7CBCD5B}" presName="sibTransFirstNode" presStyleLbl="bgShp" presStyleIdx="0" presStyleCnt="1"/>
      <dgm:spPr/>
    </dgm:pt>
    <dgm:pt modelId="{53528E11-1AB8-481E-9002-D1035605FB4A}" type="pres">
      <dgm:prSet presAssocID="{01B1A4E9-9AE6-413F-A5A7-DBC5736CEB91}" presName="nodeFollowingNodes" presStyleLbl="node1" presStyleIdx="1" presStyleCnt="4">
        <dgm:presLayoutVars>
          <dgm:bulletEnabled val="1"/>
        </dgm:presLayoutVars>
      </dgm:prSet>
      <dgm:spPr/>
    </dgm:pt>
    <dgm:pt modelId="{9F516229-0BBC-440A-8890-24B8BDEF979A}" type="pres">
      <dgm:prSet presAssocID="{3D31D6CD-2CF3-4DAF-AC81-4C7FB424DF6F}" presName="nodeFollowingNodes" presStyleLbl="node1" presStyleIdx="2" presStyleCnt="4">
        <dgm:presLayoutVars>
          <dgm:bulletEnabled val="1"/>
        </dgm:presLayoutVars>
      </dgm:prSet>
      <dgm:spPr/>
    </dgm:pt>
    <dgm:pt modelId="{52CAD491-4324-4E7F-828A-E4D528104E33}" type="pres">
      <dgm:prSet presAssocID="{B6DD9A7D-E32E-4E69-8410-B1CE7FAB5223}" presName="nodeFollowingNodes" presStyleLbl="node1" presStyleIdx="3" presStyleCnt="4">
        <dgm:presLayoutVars>
          <dgm:bulletEnabled val="1"/>
        </dgm:presLayoutVars>
      </dgm:prSet>
      <dgm:spPr/>
    </dgm:pt>
  </dgm:ptLst>
  <dgm:cxnLst>
    <dgm:cxn modelId="{5F8F6C16-05E7-4A9E-93BD-194F0B086F15}" type="presOf" srcId="{3D31D6CD-2CF3-4DAF-AC81-4C7FB424DF6F}" destId="{9F516229-0BBC-440A-8890-24B8BDEF979A}" srcOrd="0" destOrd="0" presId="urn:microsoft.com/office/officeart/2005/8/layout/cycle3"/>
    <dgm:cxn modelId="{9FD46527-827C-4C32-AAB5-4E45B0C14E04}" type="presOf" srcId="{5405BC3C-CAB5-4E4C-B1C6-C015D7CBCD5B}" destId="{26179071-6759-4F8D-BD77-8893EEEE0033}" srcOrd="0" destOrd="0" presId="urn:microsoft.com/office/officeart/2005/8/layout/cycle3"/>
    <dgm:cxn modelId="{EE4B022B-9159-4A97-9A35-011FD0BBDD62}" type="presOf" srcId="{55377C4C-0F2D-45E8-92B5-1FE9C377E01D}" destId="{B8B0A1B7-3EAA-435C-8E40-E647C92EF8E4}" srcOrd="0" destOrd="0" presId="urn:microsoft.com/office/officeart/2005/8/layout/cycle3"/>
    <dgm:cxn modelId="{000FBB41-C777-459B-99D2-AED0D3B109E6}" srcId="{55377C4C-0F2D-45E8-92B5-1FE9C377E01D}" destId="{3D31D6CD-2CF3-4DAF-AC81-4C7FB424DF6F}" srcOrd="2" destOrd="0" parTransId="{56B6CD64-F8F7-4482-957C-4909A09DB2E0}" sibTransId="{357FB9CF-8E4E-4CF7-A771-B8751D8E553C}"/>
    <dgm:cxn modelId="{B24CBF86-7B21-4C47-84E2-6CE166F1FBA2}" type="presOf" srcId="{83878932-DAF0-4061-B2D8-11EB090B2088}" destId="{CD7E7CE8-0D74-4EC8-B56A-9BE590A3A587}" srcOrd="0" destOrd="0" presId="urn:microsoft.com/office/officeart/2005/8/layout/cycle3"/>
    <dgm:cxn modelId="{B37801A7-DDD1-4352-85ED-E85431306D48}" srcId="{55377C4C-0F2D-45E8-92B5-1FE9C377E01D}" destId="{01B1A4E9-9AE6-413F-A5A7-DBC5736CEB91}" srcOrd="1" destOrd="0" parTransId="{E95E559D-EDDF-4DD8-B646-EC8A2AF84AD5}" sibTransId="{9C57A747-5575-46DC-BBB6-09CD74FA74CE}"/>
    <dgm:cxn modelId="{0CE6CFD7-3CB6-477D-BBD2-05B2ADC7B053}" type="presOf" srcId="{01B1A4E9-9AE6-413F-A5A7-DBC5736CEB91}" destId="{53528E11-1AB8-481E-9002-D1035605FB4A}" srcOrd="0" destOrd="0" presId="urn:microsoft.com/office/officeart/2005/8/layout/cycle3"/>
    <dgm:cxn modelId="{8AAE4EDE-A57A-4872-B599-8028EA17E0CE}" srcId="{55377C4C-0F2D-45E8-92B5-1FE9C377E01D}" destId="{83878932-DAF0-4061-B2D8-11EB090B2088}" srcOrd="0" destOrd="0" parTransId="{5F9ED47D-56C0-4263-BB5F-B382AB162334}" sibTransId="{5405BC3C-CAB5-4E4C-B1C6-C015D7CBCD5B}"/>
    <dgm:cxn modelId="{54F3E8EA-D8CE-4E48-BCAB-1C65C21C59D6}" type="presOf" srcId="{B6DD9A7D-E32E-4E69-8410-B1CE7FAB5223}" destId="{52CAD491-4324-4E7F-828A-E4D528104E33}" srcOrd="0" destOrd="0" presId="urn:microsoft.com/office/officeart/2005/8/layout/cycle3"/>
    <dgm:cxn modelId="{ED1C7BFE-21AD-44A3-90E7-2C35AD37FDB6}" srcId="{55377C4C-0F2D-45E8-92B5-1FE9C377E01D}" destId="{B6DD9A7D-E32E-4E69-8410-B1CE7FAB5223}" srcOrd="3" destOrd="0" parTransId="{79F03EC5-869D-461C-824C-3F62C35231C3}" sibTransId="{F8688995-E979-4F48-9C49-256A949114DA}"/>
    <dgm:cxn modelId="{A7145C7D-9BF4-439D-9010-CC227A68AE83}" type="presParOf" srcId="{B8B0A1B7-3EAA-435C-8E40-E647C92EF8E4}" destId="{708CEAE5-8C6F-4D53-9C35-04244E107876}" srcOrd="0" destOrd="0" presId="urn:microsoft.com/office/officeart/2005/8/layout/cycle3"/>
    <dgm:cxn modelId="{B39FF939-EED7-4F37-A8AC-D92F1E50F50A}" type="presParOf" srcId="{708CEAE5-8C6F-4D53-9C35-04244E107876}" destId="{CD7E7CE8-0D74-4EC8-B56A-9BE590A3A587}" srcOrd="0" destOrd="0" presId="urn:microsoft.com/office/officeart/2005/8/layout/cycle3"/>
    <dgm:cxn modelId="{48040CFD-EC80-47F4-803B-B2F5F0D0FEE9}" type="presParOf" srcId="{708CEAE5-8C6F-4D53-9C35-04244E107876}" destId="{26179071-6759-4F8D-BD77-8893EEEE0033}" srcOrd="1" destOrd="0" presId="urn:microsoft.com/office/officeart/2005/8/layout/cycle3"/>
    <dgm:cxn modelId="{87CAA2E0-CB2C-4782-841B-2564EABD7789}" type="presParOf" srcId="{708CEAE5-8C6F-4D53-9C35-04244E107876}" destId="{53528E11-1AB8-481E-9002-D1035605FB4A}" srcOrd="2" destOrd="0" presId="urn:microsoft.com/office/officeart/2005/8/layout/cycle3"/>
    <dgm:cxn modelId="{6CCAE383-9332-4737-8E48-13ABAE796D9F}" type="presParOf" srcId="{708CEAE5-8C6F-4D53-9C35-04244E107876}" destId="{9F516229-0BBC-440A-8890-24B8BDEF979A}" srcOrd="3" destOrd="0" presId="urn:microsoft.com/office/officeart/2005/8/layout/cycle3"/>
    <dgm:cxn modelId="{4F55DAA6-2670-47AC-B01B-554D4FBF1050}" type="presParOf" srcId="{708CEAE5-8C6F-4D53-9C35-04244E107876}" destId="{52CAD491-4324-4E7F-828A-E4D528104E33}"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E1EE50-FB50-4E3C-A784-C3407378C6A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8825307-7D76-48C4-9431-41030E09EC2A}">
      <dgm:prSet/>
      <dgm:spPr/>
      <dgm:t>
        <a:bodyPr/>
        <a:lstStyle/>
        <a:p>
          <a:r>
            <a:rPr lang="en-GB" dirty="0"/>
            <a:t>When you're in a Lan network a mac address uniquely identifies your pc</a:t>
          </a:r>
          <a:endParaRPr lang="en-US" dirty="0"/>
        </a:p>
      </dgm:t>
    </dgm:pt>
    <dgm:pt modelId="{7DE123F0-F982-47C2-A6FD-6875F2B3AE22}" type="parTrans" cxnId="{B8556B93-C2C9-45FC-8521-EE7C3A0D5E7F}">
      <dgm:prSet/>
      <dgm:spPr/>
      <dgm:t>
        <a:bodyPr/>
        <a:lstStyle/>
        <a:p>
          <a:endParaRPr lang="en-US"/>
        </a:p>
      </dgm:t>
    </dgm:pt>
    <dgm:pt modelId="{AE495979-FE83-4214-800F-6DFA3F8CFBA8}" type="sibTrans" cxnId="{B8556B93-C2C9-45FC-8521-EE7C3A0D5E7F}">
      <dgm:prSet/>
      <dgm:spPr/>
      <dgm:t>
        <a:bodyPr/>
        <a:lstStyle/>
        <a:p>
          <a:endParaRPr lang="en-US"/>
        </a:p>
      </dgm:t>
    </dgm:pt>
    <dgm:pt modelId="{FF5E73D7-70CA-419B-BF8D-7F93C2C9968C}">
      <dgm:prSet/>
      <dgm:spPr/>
      <dgm:t>
        <a:bodyPr/>
        <a:lstStyle/>
        <a:p>
          <a:r>
            <a:rPr lang="en-GB" dirty="0"/>
            <a:t>The first 6 numbers identify the company after that the numbers represent the identify each computer, the allocation of the addresses are at the discretion of the network administrators </a:t>
          </a:r>
          <a:endParaRPr lang="en-US" dirty="0"/>
        </a:p>
      </dgm:t>
    </dgm:pt>
    <dgm:pt modelId="{8F9406A1-1F3C-4CE1-881F-AC7C0C558EB5}" type="parTrans" cxnId="{C64E8FD8-FF65-42CC-8F38-3ED53C73DD7C}">
      <dgm:prSet/>
      <dgm:spPr/>
      <dgm:t>
        <a:bodyPr/>
        <a:lstStyle/>
        <a:p>
          <a:endParaRPr lang="en-US"/>
        </a:p>
      </dgm:t>
    </dgm:pt>
    <dgm:pt modelId="{43AA3FD8-C013-45B8-A5D9-DF19C1033004}" type="sibTrans" cxnId="{C64E8FD8-FF65-42CC-8F38-3ED53C73DD7C}">
      <dgm:prSet/>
      <dgm:spPr/>
      <dgm:t>
        <a:bodyPr/>
        <a:lstStyle/>
        <a:p>
          <a:endParaRPr lang="en-US"/>
        </a:p>
      </dgm:t>
    </dgm:pt>
    <dgm:pt modelId="{9529BD34-392A-4244-8B0F-96E7C34EBBDA}">
      <dgm:prSet/>
      <dgm:spPr/>
      <dgm:t>
        <a:bodyPr/>
        <a:lstStyle/>
        <a:p>
          <a:r>
            <a:rPr lang="en-GB" dirty="0"/>
            <a:t>An IP address is not permanent</a:t>
          </a:r>
          <a:endParaRPr lang="en-US" dirty="0"/>
        </a:p>
      </dgm:t>
    </dgm:pt>
    <dgm:pt modelId="{A7827A52-7DF4-4657-8D66-EFC8BBCD414B}" type="parTrans" cxnId="{305B0AB5-5B63-4F9F-933D-366D6A0EDC83}">
      <dgm:prSet/>
      <dgm:spPr/>
      <dgm:t>
        <a:bodyPr/>
        <a:lstStyle/>
        <a:p>
          <a:endParaRPr lang="en-US"/>
        </a:p>
      </dgm:t>
    </dgm:pt>
    <dgm:pt modelId="{046A3A1C-E8D9-4F69-9FEF-CB1359A795E3}" type="sibTrans" cxnId="{305B0AB5-5B63-4F9F-933D-366D6A0EDC83}">
      <dgm:prSet/>
      <dgm:spPr/>
      <dgm:t>
        <a:bodyPr/>
        <a:lstStyle/>
        <a:p>
          <a:endParaRPr lang="en-US"/>
        </a:p>
      </dgm:t>
    </dgm:pt>
    <dgm:pt modelId="{66BCAAA3-9F86-493D-B13A-12E67EBAC74D}">
      <dgm:prSet/>
      <dgm:spPr/>
      <dgm:t>
        <a:bodyPr/>
        <a:lstStyle/>
        <a:p>
          <a:r>
            <a:rPr lang="en-GB" dirty="0"/>
            <a:t>An IP address identifies who you are, what you are doing and where you are</a:t>
          </a:r>
          <a:endParaRPr lang="en-US" dirty="0"/>
        </a:p>
      </dgm:t>
    </dgm:pt>
    <dgm:pt modelId="{01FA3965-18EB-4662-A7FB-EC1E3A8EC607}" type="parTrans" cxnId="{D885C05F-F2C5-498C-8A07-9AC707D7051E}">
      <dgm:prSet/>
      <dgm:spPr/>
      <dgm:t>
        <a:bodyPr/>
        <a:lstStyle/>
        <a:p>
          <a:endParaRPr lang="en-US"/>
        </a:p>
      </dgm:t>
    </dgm:pt>
    <dgm:pt modelId="{5B1FC5B5-83DD-46BE-89A6-41B7760ABC7B}" type="sibTrans" cxnId="{D885C05F-F2C5-498C-8A07-9AC707D7051E}">
      <dgm:prSet/>
      <dgm:spPr/>
      <dgm:t>
        <a:bodyPr/>
        <a:lstStyle/>
        <a:p>
          <a:endParaRPr lang="en-US"/>
        </a:p>
      </dgm:t>
    </dgm:pt>
    <dgm:pt modelId="{061C7DC9-3E54-4F84-8E6B-2C05AEBF47EE}">
      <dgm:prSet/>
      <dgm:spPr/>
      <dgm:t>
        <a:bodyPr/>
        <a:lstStyle/>
        <a:p>
          <a:r>
            <a:rPr lang="en-GB" dirty="0"/>
            <a:t>Each application you run will have a different port number</a:t>
          </a:r>
          <a:endParaRPr lang="en-US" dirty="0"/>
        </a:p>
      </dgm:t>
    </dgm:pt>
    <dgm:pt modelId="{2F7A21B8-CA65-4179-A7CC-321F2E5CE108}" type="parTrans" cxnId="{099887D0-2036-4386-BBD4-126E5625C833}">
      <dgm:prSet/>
      <dgm:spPr/>
      <dgm:t>
        <a:bodyPr/>
        <a:lstStyle/>
        <a:p>
          <a:endParaRPr lang="en-US"/>
        </a:p>
      </dgm:t>
    </dgm:pt>
    <dgm:pt modelId="{2B2D0BEC-DD15-4EC8-A053-87BE2F0D2F13}" type="sibTrans" cxnId="{099887D0-2036-4386-BBD4-126E5625C833}">
      <dgm:prSet/>
      <dgm:spPr/>
      <dgm:t>
        <a:bodyPr/>
        <a:lstStyle/>
        <a:p>
          <a:endParaRPr lang="en-US"/>
        </a:p>
      </dgm:t>
    </dgm:pt>
    <dgm:pt modelId="{59F74EE7-186E-4C83-A336-982D33A115E8}" type="pres">
      <dgm:prSet presAssocID="{24E1EE50-FB50-4E3C-A784-C3407378C6AC}" presName="linear" presStyleCnt="0">
        <dgm:presLayoutVars>
          <dgm:animLvl val="lvl"/>
          <dgm:resizeHandles val="exact"/>
        </dgm:presLayoutVars>
      </dgm:prSet>
      <dgm:spPr/>
    </dgm:pt>
    <dgm:pt modelId="{15F7F693-705C-4FFB-A989-B85AB1540B49}" type="pres">
      <dgm:prSet presAssocID="{C8825307-7D76-48C4-9431-41030E09EC2A}" presName="parentText" presStyleLbl="node1" presStyleIdx="0" presStyleCnt="5">
        <dgm:presLayoutVars>
          <dgm:chMax val="0"/>
          <dgm:bulletEnabled val="1"/>
        </dgm:presLayoutVars>
      </dgm:prSet>
      <dgm:spPr/>
    </dgm:pt>
    <dgm:pt modelId="{BD8E9C27-FD8E-42D3-8943-68FBE67767A4}" type="pres">
      <dgm:prSet presAssocID="{AE495979-FE83-4214-800F-6DFA3F8CFBA8}" presName="spacer" presStyleCnt="0"/>
      <dgm:spPr/>
    </dgm:pt>
    <dgm:pt modelId="{880E0905-3EBC-4880-9423-A668D343882F}" type="pres">
      <dgm:prSet presAssocID="{FF5E73D7-70CA-419B-BF8D-7F93C2C9968C}" presName="parentText" presStyleLbl="node1" presStyleIdx="1" presStyleCnt="5">
        <dgm:presLayoutVars>
          <dgm:chMax val="0"/>
          <dgm:bulletEnabled val="1"/>
        </dgm:presLayoutVars>
      </dgm:prSet>
      <dgm:spPr/>
    </dgm:pt>
    <dgm:pt modelId="{19FCC3F9-B3F0-4343-BD5D-57C211BBF530}" type="pres">
      <dgm:prSet presAssocID="{43AA3FD8-C013-45B8-A5D9-DF19C1033004}" presName="spacer" presStyleCnt="0"/>
      <dgm:spPr/>
    </dgm:pt>
    <dgm:pt modelId="{42298A06-DEDD-46DA-8CD6-CC3D8BCE06C0}" type="pres">
      <dgm:prSet presAssocID="{9529BD34-392A-4244-8B0F-96E7C34EBBDA}" presName="parentText" presStyleLbl="node1" presStyleIdx="2" presStyleCnt="5">
        <dgm:presLayoutVars>
          <dgm:chMax val="0"/>
          <dgm:bulletEnabled val="1"/>
        </dgm:presLayoutVars>
      </dgm:prSet>
      <dgm:spPr/>
    </dgm:pt>
    <dgm:pt modelId="{9C975994-B2F7-479D-BDCE-39E12FD047AA}" type="pres">
      <dgm:prSet presAssocID="{046A3A1C-E8D9-4F69-9FEF-CB1359A795E3}" presName="spacer" presStyleCnt="0"/>
      <dgm:spPr/>
    </dgm:pt>
    <dgm:pt modelId="{6CF73FFB-E6AE-4EE4-AF41-A7FECBB2A16C}" type="pres">
      <dgm:prSet presAssocID="{66BCAAA3-9F86-493D-B13A-12E67EBAC74D}" presName="parentText" presStyleLbl="node1" presStyleIdx="3" presStyleCnt="5">
        <dgm:presLayoutVars>
          <dgm:chMax val="0"/>
          <dgm:bulletEnabled val="1"/>
        </dgm:presLayoutVars>
      </dgm:prSet>
      <dgm:spPr/>
    </dgm:pt>
    <dgm:pt modelId="{DF1CC66F-59EB-408F-9CDC-C7ECC35D34C3}" type="pres">
      <dgm:prSet presAssocID="{5B1FC5B5-83DD-46BE-89A6-41B7760ABC7B}" presName="spacer" presStyleCnt="0"/>
      <dgm:spPr/>
    </dgm:pt>
    <dgm:pt modelId="{6E20C84C-70EB-4695-8EA5-C48974552D0D}" type="pres">
      <dgm:prSet presAssocID="{061C7DC9-3E54-4F84-8E6B-2C05AEBF47EE}" presName="parentText" presStyleLbl="node1" presStyleIdx="4" presStyleCnt="5">
        <dgm:presLayoutVars>
          <dgm:chMax val="0"/>
          <dgm:bulletEnabled val="1"/>
        </dgm:presLayoutVars>
      </dgm:prSet>
      <dgm:spPr/>
    </dgm:pt>
  </dgm:ptLst>
  <dgm:cxnLst>
    <dgm:cxn modelId="{B30C8C27-04FA-40B7-B5F9-61E49080A24A}" type="presOf" srcId="{061C7DC9-3E54-4F84-8E6B-2C05AEBF47EE}" destId="{6E20C84C-70EB-4695-8EA5-C48974552D0D}" srcOrd="0" destOrd="0" presId="urn:microsoft.com/office/officeart/2005/8/layout/vList2"/>
    <dgm:cxn modelId="{D885C05F-F2C5-498C-8A07-9AC707D7051E}" srcId="{24E1EE50-FB50-4E3C-A784-C3407378C6AC}" destId="{66BCAAA3-9F86-493D-B13A-12E67EBAC74D}" srcOrd="3" destOrd="0" parTransId="{01FA3965-18EB-4662-A7FB-EC1E3A8EC607}" sibTransId="{5B1FC5B5-83DD-46BE-89A6-41B7760ABC7B}"/>
    <dgm:cxn modelId="{3CE12092-F1A8-4FC0-9D9F-AA20B65FA199}" type="presOf" srcId="{FF5E73D7-70CA-419B-BF8D-7F93C2C9968C}" destId="{880E0905-3EBC-4880-9423-A668D343882F}" srcOrd="0" destOrd="0" presId="urn:microsoft.com/office/officeart/2005/8/layout/vList2"/>
    <dgm:cxn modelId="{B8556B93-C2C9-45FC-8521-EE7C3A0D5E7F}" srcId="{24E1EE50-FB50-4E3C-A784-C3407378C6AC}" destId="{C8825307-7D76-48C4-9431-41030E09EC2A}" srcOrd="0" destOrd="0" parTransId="{7DE123F0-F982-47C2-A6FD-6875F2B3AE22}" sibTransId="{AE495979-FE83-4214-800F-6DFA3F8CFBA8}"/>
    <dgm:cxn modelId="{305B0AB5-5B63-4F9F-933D-366D6A0EDC83}" srcId="{24E1EE50-FB50-4E3C-A784-C3407378C6AC}" destId="{9529BD34-392A-4244-8B0F-96E7C34EBBDA}" srcOrd="2" destOrd="0" parTransId="{A7827A52-7DF4-4657-8D66-EFC8BBCD414B}" sibTransId="{046A3A1C-E8D9-4F69-9FEF-CB1359A795E3}"/>
    <dgm:cxn modelId="{3F1135CD-A609-422B-B6F6-EA13E028F43B}" type="presOf" srcId="{66BCAAA3-9F86-493D-B13A-12E67EBAC74D}" destId="{6CF73FFB-E6AE-4EE4-AF41-A7FECBB2A16C}" srcOrd="0" destOrd="0" presId="urn:microsoft.com/office/officeart/2005/8/layout/vList2"/>
    <dgm:cxn modelId="{099887D0-2036-4386-BBD4-126E5625C833}" srcId="{24E1EE50-FB50-4E3C-A784-C3407378C6AC}" destId="{061C7DC9-3E54-4F84-8E6B-2C05AEBF47EE}" srcOrd="4" destOrd="0" parTransId="{2F7A21B8-CA65-4179-A7CC-321F2E5CE108}" sibTransId="{2B2D0BEC-DD15-4EC8-A053-87BE2F0D2F13}"/>
    <dgm:cxn modelId="{29ED27D2-B25E-4FE7-81ED-DD21CA5C4D9E}" type="presOf" srcId="{C8825307-7D76-48C4-9431-41030E09EC2A}" destId="{15F7F693-705C-4FFB-A989-B85AB1540B49}" srcOrd="0" destOrd="0" presId="urn:microsoft.com/office/officeart/2005/8/layout/vList2"/>
    <dgm:cxn modelId="{E9D52ED5-CB84-40DA-97AE-709C10C12F2D}" type="presOf" srcId="{9529BD34-392A-4244-8B0F-96E7C34EBBDA}" destId="{42298A06-DEDD-46DA-8CD6-CC3D8BCE06C0}" srcOrd="0" destOrd="0" presId="urn:microsoft.com/office/officeart/2005/8/layout/vList2"/>
    <dgm:cxn modelId="{C64E8FD8-FF65-42CC-8F38-3ED53C73DD7C}" srcId="{24E1EE50-FB50-4E3C-A784-C3407378C6AC}" destId="{FF5E73D7-70CA-419B-BF8D-7F93C2C9968C}" srcOrd="1" destOrd="0" parTransId="{8F9406A1-1F3C-4CE1-881F-AC7C0C558EB5}" sibTransId="{43AA3FD8-C013-45B8-A5D9-DF19C1033004}"/>
    <dgm:cxn modelId="{A98A8EF6-4F4B-4062-A3FE-7E07BAECD24B}" type="presOf" srcId="{24E1EE50-FB50-4E3C-A784-C3407378C6AC}" destId="{59F74EE7-186E-4C83-A336-982D33A115E8}" srcOrd="0" destOrd="0" presId="urn:microsoft.com/office/officeart/2005/8/layout/vList2"/>
    <dgm:cxn modelId="{9E687C8E-0B38-42C5-A9B4-0CA2944E8485}" type="presParOf" srcId="{59F74EE7-186E-4C83-A336-982D33A115E8}" destId="{15F7F693-705C-4FFB-A989-B85AB1540B49}" srcOrd="0" destOrd="0" presId="urn:microsoft.com/office/officeart/2005/8/layout/vList2"/>
    <dgm:cxn modelId="{4F341C79-59DA-4FC0-ABA0-6B4F261AF91A}" type="presParOf" srcId="{59F74EE7-186E-4C83-A336-982D33A115E8}" destId="{BD8E9C27-FD8E-42D3-8943-68FBE67767A4}" srcOrd="1" destOrd="0" presId="urn:microsoft.com/office/officeart/2005/8/layout/vList2"/>
    <dgm:cxn modelId="{CE240FD0-23AA-4557-8696-F5B775D4BC4D}" type="presParOf" srcId="{59F74EE7-186E-4C83-A336-982D33A115E8}" destId="{880E0905-3EBC-4880-9423-A668D343882F}" srcOrd="2" destOrd="0" presId="urn:microsoft.com/office/officeart/2005/8/layout/vList2"/>
    <dgm:cxn modelId="{BEBF6307-8280-4D82-9DEB-BB0CE68B4152}" type="presParOf" srcId="{59F74EE7-186E-4C83-A336-982D33A115E8}" destId="{19FCC3F9-B3F0-4343-BD5D-57C211BBF530}" srcOrd="3" destOrd="0" presId="urn:microsoft.com/office/officeart/2005/8/layout/vList2"/>
    <dgm:cxn modelId="{F0B9195F-C8D7-411C-8432-9D5C3BB2137B}" type="presParOf" srcId="{59F74EE7-186E-4C83-A336-982D33A115E8}" destId="{42298A06-DEDD-46DA-8CD6-CC3D8BCE06C0}" srcOrd="4" destOrd="0" presId="urn:microsoft.com/office/officeart/2005/8/layout/vList2"/>
    <dgm:cxn modelId="{CBFC864E-7EC3-4460-B5C3-17BD6EF128AA}" type="presParOf" srcId="{59F74EE7-186E-4C83-A336-982D33A115E8}" destId="{9C975994-B2F7-479D-BDCE-39E12FD047AA}" srcOrd="5" destOrd="0" presId="urn:microsoft.com/office/officeart/2005/8/layout/vList2"/>
    <dgm:cxn modelId="{F6AB49B5-D59C-4DC2-9D0E-67F80FE942A8}" type="presParOf" srcId="{59F74EE7-186E-4C83-A336-982D33A115E8}" destId="{6CF73FFB-E6AE-4EE4-AF41-A7FECBB2A16C}" srcOrd="6" destOrd="0" presId="urn:microsoft.com/office/officeart/2005/8/layout/vList2"/>
    <dgm:cxn modelId="{ABF85CDA-0B2A-4CFC-B08A-8923428B31C6}" type="presParOf" srcId="{59F74EE7-186E-4C83-A336-982D33A115E8}" destId="{DF1CC66F-59EB-408F-9CDC-C7ECC35D34C3}" srcOrd="7" destOrd="0" presId="urn:microsoft.com/office/officeart/2005/8/layout/vList2"/>
    <dgm:cxn modelId="{45A6FDE2-1E9B-45AA-BED9-3E0413AAF209}" type="presParOf" srcId="{59F74EE7-186E-4C83-A336-982D33A115E8}" destId="{6E20C84C-70EB-4695-8EA5-C48974552D0D}"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DBB92F-1F24-49CE-9376-9FFEC383025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BEB7957-A2AC-41BD-BB7A-5AAA6BAF4E97}">
      <dgm:prSet/>
      <dgm:spPr/>
      <dgm:t>
        <a:bodyPr/>
        <a:lstStyle/>
        <a:p>
          <a:r>
            <a:rPr lang="en-GB" dirty="0"/>
            <a:t>Http makes use of the TCP to open connections between clients and servers and to pass the request and the </a:t>
          </a:r>
          <a:r>
            <a:rPr lang="en-GB" dirty="0">
              <a:latin typeface="Calibri Light" panose="020F0302020204030204"/>
            </a:rPr>
            <a:t>responses</a:t>
          </a:r>
          <a:r>
            <a:rPr lang="en-GB" dirty="0"/>
            <a:t> between them.</a:t>
          </a:r>
          <a:endParaRPr lang="en-US" dirty="0"/>
        </a:p>
      </dgm:t>
    </dgm:pt>
    <dgm:pt modelId="{C0355B7D-43AD-4E79-A472-3D475CB5FA61}" type="parTrans" cxnId="{F1CD9015-1A81-4578-910A-BFE8A71520D9}">
      <dgm:prSet/>
      <dgm:spPr/>
      <dgm:t>
        <a:bodyPr/>
        <a:lstStyle/>
        <a:p>
          <a:endParaRPr lang="en-US"/>
        </a:p>
      </dgm:t>
    </dgm:pt>
    <dgm:pt modelId="{84DF7A4D-A53A-4991-8CEF-3B1BAA325F7E}" type="sibTrans" cxnId="{F1CD9015-1A81-4578-910A-BFE8A71520D9}">
      <dgm:prSet/>
      <dgm:spPr/>
      <dgm:t>
        <a:bodyPr/>
        <a:lstStyle/>
        <a:p>
          <a:endParaRPr lang="en-US"/>
        </a:p>
      </dgm:t>
    </dgm:pt>
    <dgm:pt modelId="{1177CE90-9F91-4C26-BEFD-E8937E636398}">
      <dgm:prSet/>
      <dgm:spPr/>
      <dgm:t>
        <a:bodyPr/>
        <a:lstStyle/>
        <a:p>
          <a:r>
            <a:rPr lang="en-GB" dirty="0"/>
            <a:t>when a user clicks a link or types a web address: </a:t>
          </a:r>
          <a:endParaRPr lang="en-US" dirty="0"/>
        </a:p>
      </dgm:t>
    </dgm:pt>
    <dgm:pt modelId="{76B43494-CFA9-4FBB-A843-48CD5A0161A1}" type="parTrans" cxnId="{22D7922F-0B20-476E-8AB5-E3AB3D7B802F}">
      <dgm:prSet/>
      <dgm:spPr/>
      <dgm:t>
        <a:bodyPr/>
        <a:lstStyle/>
        <a:p>
          <a:endParaRPr lang="en-US"/>
        </a:p>
      </dgm:t>
    </dgm:pt>
    <dgm:pt modelId="{4A0DE32F-999F-4FD6-94B5-34CA0EAAB160}" type="sibTrans" cxnId="{22D7922F-0B20-476E-8AB5-E3AB3D7B802F}">
      <dgm:prSet/>
      <dgm:spPr/>
      <dgm:t>
        <a:bodyPr/>
        <a:lstStyle/>
        <a:p>
          <a:endParaRPr lang="en-US"/>
        </a:p>
      </dgm:t>
    </dgm:pt>
    <dgm:pt modelId="{8F6F9E61-93AC-432F-A841-6241A3300604}">
      <dgm:prSet/>
      <dgm:spPr/>
      <dgm:t>
        <a:bodyPr/>
        <a:lstStyle/>
        <a:p>
          <a:r>
            <a:rPr lang="en-GB" dirty="0">
              <a:latin typeface="Calibri Light" panose="020F0302020204030204"/>
            </a:rPr>
            <a:t>TCP</a:t>
          </a:r>
          <a:r>
            <a:rPr lang="en-GB" dirty="0"/>
            <a:t> connection is open between browser and server </a:t>
          </a:r>
          <a:endParaRPr lang="en-US" dirty="0"/>
        </a:p>
      </dgm:t>
    </dgm:pt>
    <dgm:pt modelId="{92E2ADD7-1B85-4B95-9F57-820F59CE61EE}" type="parTrans" cxnId="{EB489ED4-891E-4010-A84F-20ED49906CB2}">
      <dgm:prSet/>
      <dgm:spPr/>
      <dgm:t>
        <a:bodyPr/>
        <a:lstStyle/>
        <a:p>
          <a:endParaRPr lang="en-US"/>
        </a:p>
      </dgm:t>
    </dgm:pt>
    <dgm:pt modelId="{381E03BD-9DBC-4F66-97DE-9A0593B58C44}" type="sibTrans" cxnId="{EB489ED4-891E-4010-A84F-20ED49906CB2}">
      <dgm:prSet/>
      <dgm:spPr/>
      <dgm:t>
        <a:bodyPr/>
        <a:lstStyle/>
        <a:p>
          <a:endParaRPr lang="en-US"/>
        </a:p>
      </dgm:t>
    </dgm:pt>
    <dgm:pt modelId="{DF58D14C-80F1-44D7-9A08-A3FBEA710077}">
      <dgm:prSet/>
      <dgm:spPr/>
      <dgm:t>
        <a:bodyPr/>
        <a:lstStyle/>
        <a:p>
          <a:r>
            <a:rPr lang="en-GB" dirty="0">
              <a:latin typeface="Calibri Light" panose="020F0302020204030204"/>
            </a:rPr>
            <a:t>Then</a:t>
          </a:r>
          <a:r>
            <a:rPr lang="en-GB" dirty="0"/>
            <a:t> requests and responses are sent back and forth using http which is a stateless protocol, (communication protocol) in which no session information is saved </a:t>
          </a:r>
          <a:endParaRPr lang="en-US" dirty="0"/>
        </a:p>
      </dgm:t>
    </dgm:pt>
    <dgm:pt modelId="{1A872B7F-84C1-4CD8-AD66-236FD0ED2783}" type="parTrans" cxnId="{ADC56061-A2ED-4AF8-9421-54882B60BCE1}">
      <dgm:prSet/>
      <dgm:spPr/>
      <dgm:t>
        <a:bodyPr/>
        <a:lstStyle/>
        <a:p>
          <a:endParaRPr lang="en-US"/>
        </a:p>
      </dgm:t>
    </dgm:pt>
    <dgm:pt modelId="{48538A11-AE3C-4B9E-BF6B-D04E8EB7F528}" type="sibTrans" cxnId="{ADC56061-A2ED-4AF8-9421-54882B60BCE1}">
      <dgm:prSet/>
      <dgm:spPr/>
      <dgm:t>
        <a:bodyPr/>
        <a:lstStyle/>
        <a:p>
          <a:endParaRPr lang="en-US"/>
        </a:p>
      </dgm:t>
    </dgm:pt>
    <dgm:pt modelId="{C2B3D272-FFF9-42C6-B6BB-DADBB0C9435F}" type="pres">
      <dgm:prSet presAssocID="{3CDBB92F-1F24-49CE-9376-9FFEC383025B}" presName="linear" presStyleCnt="0">
        <dgm:presLayoutVars>
          <dgm:animLvl val="lvl"/>
          <dgm:resizeHandles val="exact"/>
        </dgm:presLayoutVars>
      </dgm:prSet>
      <dgm:spPr/>
    </dgm:pt>
    <dgm:pt modelId="{0C5BCAC4-4F3A-4C28-BB95-70A5D086546D}" type="pres">
      <dgm:prSet presAssocID="{1BEB7957-A2AC-41BD-BB7A-5AAA6BAF4E97}" presName="parentText" presStyleLbl="node1" presStyleIdx="0" presStyleCnt="4">
        <dgm:presLayoutVars>
          <dgm:chMax val="0"/>
          <dgm:bulletEnabled val="1"/>
        </dgm:presLayoutVars>
      </dgm:prSet>
      <dgm:spPr/>
    </dgm:pt>
    <dgm:pt modelId="{7DE9320C-B7C5-494D-A527-98EB6FB840CC}" type="pres">
      <dgm:prSet presAssocID="{84DF7A4D-A53A-4991-8CEF-3B1BAA325F7E}" presName="spacer" presStyleCnt="0"/>
      <dgm:spPr/>
    </dgm:pt>
    <dgm:pt modelId="{4DE941A7-F724-41B8-A8AB-74DCAC2289A7}" type="pres">
      <dgm:prSet presAssocID="{1177CE90-9F91-4C26-BEFD-E8937E636398}" presName="parentText" presStyleLbl="node1" presStyleIdx="1" presStyleCnt="4">
        <dgm:presLayoutVars>
          <dgm:chMax val="0"/>
          <dgm:bulletEnabled val="1"/>
        </dgm:presLayoutVars>
      </dgm:prSet>
      <dgm:spPr/>
    </dgm:pt>
    <dgm:pt modelId="{B679B520-63FC-4258-8A7C-56291ABCF57D}" type="pres">
      <dgm:prSet presAssocID="{4A0DE32F-999F-4FD6-94B5-34CA0EAAB160}" presName="spacer" presStyleCnt="0"/>
      <dgm:spPr/>
    </dgm:pt>
    <dgm:pt modelId="{E8AA0D99-0170-436C-8C43-B8DCF8037688}" type="pres">
      <dgm:prSet presAssocID="{8F6F9E61-93AC-432F-A841-6241A3300604}" presName="parentText" presStyleLbl="node1" presStyleIdx="2" presStyleCnt="4">
        <dgm:presLayoutVars>
          <dgm:chMax val="0"/>
          <dgm:bulletEnabled val="1"/>
        </dgm:presLayoutVars>
      </dgm:prSet>
      <dgm:spPr/>
    </dgm:pt>
    <dgm:pt modelId="{F3D332C5-8D59-4965-9A8D-D6FC339D1CEF}" type="pres">
      <dgm:prSet presAssocID="{381E03BD-9DBC-4F66-97DE-9A0593B58C44}" presName="spacer" presStyleCnt="0"/>
      <dgm:spPr/>
    </dgm:pt>
    <dgm:pt modelId="{D8679E1D-60B3-47C7-8850-50F9E3C56B39}" type="pres">
      <dgm:prSet presAssocID="{DF58D14C-80F1-44D7-9A08-A3FBEA710077}" presName="parentText" presStyleLbl="node1" presStyleIdx="3" presStyleCnt="4">
        <dgm:presLayoutVars>
          <dgm:chMax val="0"/>
          <dgm:bulletEnabled val="1"/>
        </dgm:presLayoutVars>
      </dgm:prSet>
      <dgm:spPr/>
    </dgm:pt>
  </dgm:ptLst>
  <dgm:cxnLst>
    <dgm:cxn modelId="{F1CD9015-1A81-4578-910A-BFE8A71520D9}" srcId="{3CDBB92F-1F24-49CE-9376-9FFEC383025B}" destId="{1BEB7957-A2AC-41BD-BB7A-5AAA6BAF4E97}" srcOrd="0" destOrd="0" parTransId="{C0355B7D-43AD-4E79-A472-3D475CB5FA61}" sibTransId="{84DF7A4D-A53A-4991-8CEF-3B1BAA325F7E}"/>
    <dgm:cxn modelId="{9F6EEB29-E128-4BFB-B75A-196D6A90DED0}" type="presOf" srcId="{8F6F9E61-93AC-432F-A841-6241A3300604}" destId="{E8AA0D99-0170-436C-8C43-B8DCF8037688}" srcOrd="0" destOrd="0" presId="urn:microsoft.com/office/officeart/2005/8/layout/vList2"/>
    <dgm:cxn modelId="{22D7922F-0B20-476E-8AB5-E3AB3D7B802F}" srcId="{3CDBB92F-1F24-49CE-9376-9FFEC383025B}" destId="{1177CE90-9F91-4C26-BEFD-E8937E636398}" srcOrd="1" destOrd="0" parTransId="{76B43494-CFA9-4FBB-A843-48CD5A0161A1}" sibTransId="{4A0DE32F-999F-4FD6-94B5-34CA0EAAB160}"/>
    <dgm:cxn modelId="{00E8C03D-2C0A-4380-A4EB-1D47EFAD90BC}" type="presOf" srcId="{1BEB7957-A2AC-41BD-BB7A-5AAA6BAF4E97}" destId="{0C5BCAC4-4F3A-4C28-BB95-70A5D086546D}" srcOrd="0" destOrd="0" presId="urn:microsoft.com/office/officeart/2005/8/layout/vList2"/>
    <dgm:cxn modelId="{ADC56061-A2ED-4AF8-9421-54882B60BCE1}" srcId="{3CDBB92F-1F24-49CE-9376-9FFEC383025B}" destId="{DF58D14C-80F1-44D7-9A08-A3FBEA710077}" srcOrd="3" destOrd="0" parTransId="{1A872B7F-84C1-4CD8-AD66-236FD0ED2783}" sibTransId="{48538A11-AE3C-4B9E-BF6B-D04E8EB7F528}"/>
    <dgm:cxn modelId="{74E3356C-BF98-4D78-A1AA-F5295E778FB4}" type="presOf" srcId="{3CDBB92F-1F24-49CE-9376-9FFEC383025B}" destId="{C2B3D272-FFF9-42C6-B6BB-DADBB0C9435F}" srcOrd="0" destOrd="0" presId="urn:microsoft.com/office/officeart/2005/8/layout/vList2"/>
    <dgm:cxn modelId="{EB489ED4-891E-4010-A84F-20ED49906CB2}" srcId="{3CDBB92F-1F24-49CE-9376-9FFEC383025B}" destId="{8F6F9E61-93AC-432F-A841-6241A3300604}" srcOrd="2" destOrd="0" parTransId="{92E2ADD7-1B85-4B95-9F57-820F59CE61EE}" sibTransId="{381E03BD-9DBC-4F66-97DE-9A0593B58C44}"/>
    <dgm:cxn modelId="{FBA369E1-E887-4932-AC17-9C2B9100AC16}" type="presOf" srcId="{1177CE90-9F91-4C26-BEFD-E8937E636398}" destId="{4DE941A7-F724-41B8-A8AB-74DCAC2289A7}" srcOrd="0" destOrd="0" presId="urn:microsoft.com/office/officeart/2005/8/layout/vList2"/>
    <dgm:cxn modelId="{1CA7F2F9-3E4F-4B2F-9C68-49E38E5D19D3}" type="presOf" srcId="{DF58D14C-80F1-44D7-9A08-A3FBEA710077}" destId="{D8679E1D-60B3-47C7-8850-50F9E3C56B39}" srcOrd="0" destOrd="0" presId="urn:microsoft.com/office/officeart/2005/8/layout/vList2"/>
    <dgm:cxn modelId="{E558DA21-CE27-4487-82AC-8AE7DD0B4FAC}" type="presParOf" srcId="{C2B3D272-FFF9-42C6-B6BB-DADBB0C9435F}" destId="{0C5BCAC4-4F3A-4C28-BB95-70A5D086546D}" srcOrd="0" destOrd="0" presId="urn:microsoft.com/office/officeart/2005/8/layout/vList2"/>
    <dgm:cxn modelId="{EC1AA83B-9C2E-471E-B910-A8D0888F6349}" type="presParOf" srcId="{C2B3D272-FFF9-42C6-B6BB-DADBB0C9435F}" destId="{7DE9320C-B7C5-494D-A527-98EB6FB840CC}" srcOrd="1" destOrd="0" presId="urn:microsoft.com/office/officeart/2005/8/layout/vList2"/>
    <dgm:cxn modelId="{208591F7-13D4-4997-B6D6-CDA243CFC715}" type="presParOf" srcId="{C2B3D272-FFF9-42C6-B6BB-DADBB0C9435F}" destId="{4DE941A7-F724-41B8-A8AB-74DCAC2289A7}" srcOrd="2" destOrd="0" presId="urn:microsoft.com/office/officeart/2005/8/layout/vList2"/>
    <dgm:cxn modelId="{CB02D107-1524-4203-88D7-738DAC81AB5A}" type="presParOf" srcId="{C2B3D272-FFF9-42C6-B6BB-DADBB0C9435F}" destId="{B679B520-63FC-4258-8A7C-56291ABCF57D}" srcOrd="3" destOrd="0" presId="urn:microsoft.com/office/officeart/2005/8/layout/vList2"/>
    <dgm:cxn modelId="{56985010-3DBD-448E-A99F-7266595B0EFF}" type="presParOf" srcId="{C2B3D272-FFF9-42C6-B6BB-DADBB0C9435F}" destId="{E8AA0D99-0170-436C-8C43-B8DCF8037688}" srcOrd="4" destOrd="0" presId="urn:microsoft.com/office/officeart/2005/8/layout/vList2"/>
    <dgm:cxn modelId="{60FAC8A2-7EFF-453A-9D7A-601FB12B63ED}" type="presParOf" srcId="{C2B3D272-FFF9-42C6-B6BB-DADBB0C9435F}" destId="{F3D332C5-8D59-4965-9A8D-D6FC339D1CEF}" srcOrd="5" destOrd="0" presId="urn:microsoft.com/office/officeart/2005/8/layout/vList2"/>
    <dgm:cxn modelId="{C940D88E-A971-417B-852C-56FFD200A7E7}" type="presParOf" srcId="{C2B3D272-FFF9-42C6-B6BB-DADBB0C9435F}" destId="{D8679E1D-60B3-47C7-8850-50F9E3C56B3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143BA3-1801-4EDE-8E07-E3D47444A70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97FC908-FB83-4791-A9F2-96F1CD39FAEE}">
      <dgm:prSet/>
      <dgm:spPr/>
      <dgm:t>
        <a:bodyPr/>
        <a:lstStyle/>
        <a:p>
          <a:pPr>
            <a:lnSpc>
              <a:spcPct val="100000"/>
            </a:lnSpc>
          </a:pPr>
          <a:r>
            <a:rPr lang="en-GB" dirty="0">
              <a:latin typeface="Bahnschrift"/>
            </a:rPr>
            <a:t>Companys decide what information is available to different groups through layers of access </a:t>
          </a:r>
          <a:endParaRPr lang="en-US" dirty="0">
            <a:latin typeface="Bahnschrift"/>
          </a:endParaRPr>
        </a:p>
      </dgm:t>
    </dgm:pt>
    <dgm:pt modelId="{3A0A5D67-761A-41DF-81AA-5BEF09E1C32A}" type="parTrans" cxnId="{A4CF9073-BE85-43C2-AD32-F3D6F97083F7}">
      <dgm:prSet/>
      <dgm:spPr/>
      <dgm:t>
        <a:bodyPr/>
        <a:lstStyle/>
        <a:p>
          <a:endParaRPr lang="en-US"/>
        </a:p>
      </dgm:t>
    </dgm:pt>
    <dgm:pt modelId="{0759E866-61D2-438D-B406-0BD5B53EA2A9}" type="sibTrans" cxnId="{A4CF9073-BE85-43C2-AD32-F3D6F97083F7}">
      <dgm:prSet/>
      <dgm:spPr/>
      <dgm:t>
        <a:bodyPr/>
        <a:lstStyle/>
        <a:p>
          <a:endParaRPr lang="en-US"/>
        </a:p>
      </dgm:t>
    </dgm:pt>
    <dgm:pt modelId="{6944989B-63A6-4628-BBB4-B678DF566258}">
      <dgm:prSet/>
      <dgm:spPr/>
      <dgm:t>
        <a:bodyPr/>
        <a:lstStyle/>
        <a:p>
          <a:pPr rtl="0">
            <a:lnSpc>
              <a:spcPct val="100000"/>
            </a:lnSpc>
          </a:pPr>
          <a:r>
            <a:rPr lang="en-GB" dirty="0">
              <a:latin typeface="Bahnschrift"/>
            </a:rPr>
            <a:t>Intranet – this is for internal employees, so an example of the level of access could be ESS, SharePoint, company web pages, stock systems, internal company information and internal logging systems</a:t>
          </a:r>
          <a:endParaRPr lang="en-US" dirty="0">
            <a:latin typeface="Bahnschrift"/>
          </a:endParaRPr>
        </a:p>
      </dgm:t>
    </dgm:pt>
    <dgm:pt modelId="{E7B8B17B-577F-4855-A3B4-DBB31D6646BF}" type="parTrans" cxnId="{01BF2B3A-A46A-4218-A489-388A65D784C1}">
      <dgm:prSet/>
      <dgm:spPr/>
      <dgm:t>
        <a:bodyPr/>
        <a:lstStyle/>
        <a:p>
          <a:endParaRPr lang="en-US"/>
        </a:p>
      </dgm:t>
    </dgm:pt>
    <dgm:pt modelId="{26FD0198-565A-4FF5-8409-736E5227DCB9}" type="sibTrans" cxnId="{01BF2B3A-A46A-4218-A489-388A65D784C1}">
      <dgm:prSet/>
      <dgm:spPr/>
      <dgm:t>
        <a:bodyPr/>
        <a:lstStyle/>
        <a:p>
          <a:endParaRPr lang="en-US"/>
        </a:p>
      </dgm:t>
    </dgm:pt>
    <dgm:pt modelId="{45705613-4B96-45A7-9A4C-3F102BF70B03}">
      <dgm:prSet/>
      <dgm:spPr/>
      <dgm:t>
        <a:bodyPr/>
        <a:lstStyle/>
        <a:p>
          <a:pPr rtl="0">
            <a:lnSpc>
              <a:spcPct val="100000"/>
            </a:lnSpc>
          </a:pPr>
          <a:r>
            <a:rPr lang="en-GB" dirty="0">
              <a:latin typeface="Bahnschrift"/>
            </a:rPr>
            <a:t>Extranet – for company partners, this gives limited access to some internal pages </a:t>
          </a:r>
          <a:endParaRPr lang="en-US" dirty="0">
            <a:latin typeface="Bahnschrift"/>
          </a:endParaRPr>
        </a:p>
      </dgm:t>
    </dgm:pt>
    <dgm:pt modelId="{9637EB47-02AE-41DE-B5A6-E705C1315818}" type="parTrans" cxnId="{1D00EC0B-2541-4B14-B707-478AA11526CC}">
      <dgm:prSet/>
      <dgm:spPr/>
      <dgm:t>
        <a:bodyPr/>
        <a:lstStyle/>
        <a:p>
          <a:endParaRPr lang="en-US"/>
        </a:p>
      </dgm:t>
    </dgm:pt>
    <dgm:pt modelId="{7A7A0F05-BA1D-458B-B41B-5A71FF75E60A}" type="sibTrans" cxnId="{1D00EC0B-2541-4B14-B707-478AA11526CC}">
      <dgm:prSet/>
      <dgm:spPr/>
      <dgm:t>
        <a:bodyPr/>
        <a:lstStyle/>
        <a:p>
          <a:endParaRPr lang="en-US"/>
        </a:p>
      </dgm:t>
    </dgm:pt>
    <dgm:pt modelId="{3F433C25-2DFF-48E0-8DA6-82D5FD112F0F}">
      <dgm:prSet/>
      <dgm:spPr/>
      <dgm:t>
        <a:bodyPr/>
        <a:lstStyle/>
        <a:p>
          <a:pPr>
            <a:lnSpc>
              <a:spcPct val="100000"/>
            </a:lnSpc>
          </a:pPr>
          <a:r>
            <a:rPr lang="en-GB" dirty="0">
              <a:latin typeface="Bahnschrift"/>
            </a:rPr>
            <a:t>Internet – this is for the public, so this could be web pages, selling pages, information on products and promotions these pages are for anyone to view, this is the face of the company  </a:t>
          </a:r>
          <a:endParaRPr lang="en-US" dirty="0">
            <a:latin typeface="Bahnschrift"/>
          </a:endParaRPr>
        </a:p>
      </dgm:t>
    </dgm:pt>
    <dgm:pt modelId="{6A7AB6DE-5A46-4D5E-8074-85624FEDF3D7}" type="parTrans" cxnId="{7E18D1B9-E780-4538-9780-874405A6CEDC}">
      <dgm:prSet/>
      <dgm:spPr/>
      <dgm:t>
        <a:bodyPr/>
        <a:lstStyle/>
        <a:p>
          <a:endParaRPr lang="en-US"/>
        </a:p>
      </dgm:t>
    </dgm:pt>
    <dgm:pt modelId="{AE473975-90B7-4741-8242-C57FD306D8F5}" type="sibTrans" cxnId="{7E18D1B9-E780-4538-9780-874405A6CEDC}">
      <dgm:prSet/>
      <dgm:spPr/>
      <dgm:t>
        <a:bodyPr/>
        <a:lstStyle/>
        <a:p>
          <a:endParaRPr lang="en-US"/>
        </a:p>
      </dgm:t>
    </dgm:pt>
    <dgm:pt modelId="{D33CC77A-A186-4E0F-A70F-77348898242C}" type="pres">
      <dgm:prSet presAssocID="{38143BA3-1801-4EDE-8E07-E3D47444A704}" presName="root" presStyleCnt="0">
        <dgm:presLayoutVars>
          <dgm:dir/>
          <dgm:resizeHandles val="exact"/>
        </dgm:presLayoutVars>
      </dgm:prSet>
      <dgm:spPr/>
    </dgm:pt>
    <dgm:pt modelId="{407DA647-D0B3-4238-AF5E-95EB144952AE}" type="pres">
      <dgm:prSet presAssocID="{397FC908-FB83-4791-A9F2-96F1CD39FAEE}" presName="compNode" presStyleCnt="0"/>
      <dgm:spPr/>
    </dgm:pt>
    <dgm:pt modelId="{1C13DEB5-F259-4D90-856F-2F251B9EB2DC}" type="pres">
      <dgm:prSet presAssocID="{397FC908-FB83-4791-A9F2-96F1CD39FA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7D13E506-62EF-4A46-9262-0B6E1F757B8E}" type="pres">
      <dgm:prSet presAssocID="{397FC908-FB83-4791-A9F2-96F1CD39FAEE}" presName="spaceRect" presStyleCnt="0"/>
      <dgm:spPr/>
    </dgm:pt>
    <dgm:pt modelId="{A50D4012-3744-415C-843C-EDFA989BE77C}" type="pres">
      <dgm:prSet presAssocID="{397FC908-FB83-4791-A9F2-96F1CD39FAEE}" presName="textRect" presStyleLbl="revTx" presStyleIdx="0" presStyleCnt="4">
        <dgm:presLayoutVars>
          <dgm:chMax val="1"/>
          <dgm:chPref val="1"/>
        </dgm:presLayoutVars>
      </dgm:prSet>
      <dgm:spPr/>
    </dgm:pt>
    <dgm:pt modelId="{819EEB08-0209-44B8-B257-5531127F4D8B}" type="pres">
      <dgm:prSet presAssocID="{0759E866-61D2-438D-B406-0BD5B53EA2A9}" presName="sibTrans" presStyleCnt="0"/>
      <dgm:spPr/>
    </dgm:pt>
    <dgm:pt modelId="{DD39D6B8-933E-40F8-B783-C899A7B1F71F}" type="pres">
      <dgm:prSet presAssocID="{6944989B-63A6-4628-BBB4-B678DF566258}" presName="compNode" presStyleCnt="0"/>
      <dgm:spPr/>
    </dgm:pt>
    <dgm:pt modelId="{8AD9EA4D-5D11-4D42-ACA9-2AFF71E20382}" type="pres">
      <dgm:prSet presAssocID="{6944989B-63A6-4628-BBB4-B678DF5662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a:ext>
      </dgm:extLst>
    </dgm:pt>
    <dgm:pt modelId="{236FEF01-C587-4E26-8423-7A0F7B4EC6DE}" type="pres">
      <dgm:prSet presAssocID="{6944989B-63A6-4628-BBB4-B678DF566258}" presName="spaceRect" presStyleCnt="0"/>
      <dgm:spPr/>
    </dgm:pt>
    <dgm:pt modelId="{001F019F-E420-4735-B03B-2C7F26D6FF2D}" type="pres">
      <dgm:prSet presAssocID="{6944989B-63A6-4628-BBB4-B678DF566258}" presName="textRect" presStyleLbl="revTx" presStyleIdx="1" presStyleCnt="4">
        <dgm:presLayoutVars>
          <dgm:chMax val="1"/>
          <dgm:chPref val="1"/>
        </dgm:presLayoutVars>
      </dgm:prSet>
      <dgm:spPr/>
    </dgm:pt>
    <dgm:pt modelId="{A34F656E-7B74-4661-AD12-E50B09E1DA6B}" type="pres">
      <dgm:prSet presAssocID="{26FD0198-565A-4FF5-8409-736E5227DCB9}" presName="sibTrans" presStyleCnt="0"/>
      <dgm:spPr/>
    </dgm:pt>
    <dgm:pt modelId="{91D66626-8A86-47F3-B85E-20967F8AA3DC}" type="pres">
      <dgm:prSet presAssocID="{45705613-4B96-45A7-9A4C-3F102BF70B03}" presName="compNode" presStyleCnt="0"/>
      <dgm:spPr/>
    </dgm:pt>
    <dgm:pt modelId="{62CF8957-6F74-471E-9582-690AC10EA5D6}" type="pres">
      <dgm:prSet presAssocID="{45705613-4B96-45A7-9A4C-3F102BF70B0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nimise"/>
        </a:ext>
      </dgm:extLst>
    </dgm:pt>
    <dgm:pt modelId="{305C685D-CC45-4BE7-B6DE-5C5E1040B08C}" type="pres">
      <dgm:prSet presAssocID="{45705613-4B96-45A7-9A4C-3F102BF70B03}" presName="spaceRect" presStyleCnt="0"/>
      <dgm:spPr/>
    </dgm:pt>
    <dgm:pt modelId="{EBC37435-075C-408E-B51A-C32CEF2325D7}" type="pres">
      <dgm:prSet presAssocID="{45705613-4B96-45A7-9A4C-3F102BF70B03}" presName="textRect" presStyleLbl="revTx" presStyleIdx="2" presStyleCnt="4">
        <dgm:presLayoutVars>
          <dgm:chMax val="1"/>
          <dgm:chPref val="1"/>
        </dgm:presLayoutVars>
      </dgm:prSet>
      <dgm:spPr/>
    </dgm:pt>
    <dgm:pt modelId="{2738257F-3146-4DFC-9218-FF6D7EF0D3D4}" type="pres">
      <dgm:prSet presAssocID="{7A7A0F05-BA1D-458B-B41B-5A71FF75E60A}" presName="sibTrans" presStyleCnt="0"/>
      <dgm:spPr/>
    </dgm:pt>
    <dgm:pt modelId="{A0BDAA46-D7AF-478B-8F14-D29737A4ED28}" type="pres">
      <dgm:prSet presAssocID="{3F433C25-2DFF-48E0-8DA6-82D5FD112F0F}" presName="compNode" presStyleCnt="0"/>
      <dgm:spPr/>
    </dgm:pt>
    <dgm:pt modelId="{6C32DCE2-85A8-4CE0-85FF-F4D7B174EBB4}" type="pres">
      <dgm:prSet presAssocID="{3F433C25-2DFF-48E0-8DA6-82D5FD112F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ewspaper"/>
        </a:ext>
      </dgm:extLst>
    </dgm:pt>
    <dgm:pt modelId="{55FCEB23-53C9-4707-BD1C-29BEC1089A9A}" type="pres">
      <dgm:prSet presAssocID="{3F433C25-2DFF-48E0-8DA6-82D5FD112F0F}" presName="spaceRect" presStyleCnt="0"/>
      <dgm:spPr/>
    </dgm:pt>
    <dgm:pt modelId="{1511AA96-7D63-4DB5-A96F-ECD68C09027C}" type="pres">
      <dgm:prSet presAssocID="{3F433C25-2DFF-48E0-8DA6-82D5FD112F0F}" presName="textRect" presStyleLbl="revTx" presStyleIdx="3" presStyleCnt="4">
        <dgm:presLayoutVars>
          <dgm:chMax val="1"/>
          <dgm:chPref val="1"/>
        </dgm:presLayoutVars>
      </dgm:prSet>
      <dgm:spPr/>
    </dgm:pt>
  </dgm:ptLst>
  <dgm:cxnLst>
    <dgm:cxn modelId="{1D00EC0B-2541-4B14-B707-478AA11526CC}" srcId="{38143BA3-1801-4EDE-8E07-E3D47444A704}" destId="{45705613-4B96-45A7-9A4C-3F102BF70B03}" srcOrd="2" destOrd="0" parTransId="{9637EB47-02AE-41DE-B5A6-E705C1315818}" sibTransId="{7A7A0F05-BA1D-458B-B41B-5A71FF75E60A}"/>
    <dgm:cxn modelId="{5A221622-1459-4EBB-891E-69C4AB75A08C}" type="presOf" srcId="{38143BA3-1801-4EDE-8E07-E3D47444A704}" destId="{D33CC77A-A186-4E0F-A70F-77348898242C}" srcOrd="0" destOrd="0" presId="urn:microsoft.com/office/officeart/2018/2/layout/IconLabelList"/>
    <dgm:cxn modelId="{0673CB35-045A-4F22-9CC0-6CAC0F9122BB}" type="presOf" srcId="{3F433C25-2DFF-48E0-8DA6-82D5FD112F0F}" destId="{1511AA96-7D63-4DB5-A96F-ECD68C09027C}" srcOrd="0" destOrd="0" presId="urn:microsoft.com/office/officeart/2018/2/layout/IconLabelList"/>
    <dgm:cxn modelId="{01BF2B3A-A46A-4218-A489-388A65D784C1}" srcId="{38143BA3-1801-4EDE-8E07-E3D47444A704}" destId="{6944989B-63A6-4628-BBB4-B678DF566258}" srcOrd="1" destOrd="0" parTransId="{E7B8B17B-577F-4855-A3B4-DBB31D6646BF}" sibTransId="{26FD0198-565A-4FF5-8409-736E5227DCB9}"/>
    <dgm:cxn modelId="{1DBBFD4C-B3A8-4562-B6D0-AC7D90E913E6}" type="presOf" srcId="{397FC908-FB83-4791-A9F2-96F1CD39FAEE}" destId="{A50D4012-3744-415C-843C-EDFA989BE77C}" srcOrd="0" destOrd="0" presId="urn:microsoft.com/office/officeart/2018/2/layout/IconLabelList"/>
    <dgm:cxn modelId="{A4CF9073-BE85-43C2-AD32-F3D6F97083F7}" srcId="{38143BA3-1801-4EDE-8E07-E3D47444A704}" destId="{397FC908-FB83-4791-A9F2-96F1CD39FAEE}" srcOrd="0" destOrd="0" parTransId="{3A0A5D67-761A-41DF-81AA-5BEF09E1C32A}" sibTransId="{0759E866-61D2-438D-B406-0BD5B53EA2A9}"/>
    <dgm:cxn modelId="{51CB3795-068A-41C0-A329-18865DE37724}" type="presOf" srcId="{6944989B-63A6-4628-BBB4-B678DF566258}" destId="{001F019F-E420-4735-B03B-2C7F26D6FF2D}" srcOrd="0" destOrd="0" presId="urn:microsoft.com/office/officeart/2018/2/layout/IconLabelList"/>
    <dgm:cxn modelId="{6DCC70A5-0150-44A6-B15A-DFF4BDE75E17}" type="presOf" srcId="{45705613-4B96-45A7-9A4C-3F102BF70B03}" destId="{EBC37435-075C-408E-B51A-C32CEF2325D7}" srcOrd="0" destOrd="0" presId="urn:microsoft.com/office/officeart/2018/2/layout/IconLabelList"/>
    <dgm:cxn modelId="{7E18D1B9-E780-4538-9780-874405A6CEDC}" srcId="{38143BA3-1801-4EDE-8E07-E3D47444A704}" destId="{3F433C25-2DFF-48E0-8DA6-82D5FD112F0F}" srcOrd="3" destOrd="0" parTransId="{6A7AB6DE-5A46-4D5E-8074-85624FEDF3D7}" sibTransId="{AE473975-90B7-4741-8242-C57FD306D8F5}"/>
    <dgm:cxn modelId="{1F328A88-E79D-4CD6-81C2-78FE4F86B653}" type="presParOf" srcId="{D33CC77A-A186-4E0F-A70F-77348898242C}" destId="{407DA647-D0B3-4238-AF5E-95EB144952AE}" srcOrd="0" destOrd="0" presId="urn:microsoft.com/office/officeart/2018/2/layout/IconLabelList"/>
    <dgm:cxn modelId="{F5B3309F-A915-472E-9E11-09DF18E79055}" type="presParOf" srcId="{407DA647-D0B3-4238-AF5E-95EB144952AE}" destId="{1C13DEB5-F259-4D90-856F-2F251B9EB2DC}" srcOrd="0" destOrd="0" presId="urn:microsoft.com/office/officeart/2018/2/layout/IconLabelList"/>
    <dgm:cxn modelId="{EAE47AF4-1327-4B80-AD01-4D8630F15022}" type="presParOf" srcId="{407DA647-D0B3-4238-AF5E-95EB144952AE}" destId="{7D13E506-62EF-4A46-9262-0B6E1F757B8E}" srcOrd="1" destOrd="0" presId="urn:microsoft.com/office/officeart/2018/2/layout/IconLabelList"/>
    <dgm:cxn modelId="{C89D482A-B9C2-44D3-A883-3F2764EC74EB}" type="presParOf" srcId="{407DA647-D0B3-4238-AF5E-95EB144952AE}" destId="{A50D4012-3744-415C-843C-EDFA989BE77C}" srcOrd="2" destOrd="0" presId="urn:microsoft.com/office/officeart/2018/2/layout/IconLabelList"/>
    <dgm:cxn modelId="{C4274305-AD3D-4413-8D92-01A4C988EA1A}" type="presParOf" srcId="{D33CC77A-A186-4E0F-A70F-77348898242C}" destId="{819EEB08-0209-44B8-B257-5531127F4D8B}" srcOrd="1" destOrd="0" presId="urn:microsoft.com/office/officeart/2018/2/layout/IconLabelList"/>
    <dgm:cxn modelId="{6CD3BF33-C8C5-4FFF-A16F-C353FE9A0E6E}" type="presParOf" srcId="{D33CC77A-A186-4E0F-A70F-77348898242C}" destId="{DD39D6B8-933E-40F8-B783-C899A7B1F71F}" srcOrd="2" destOrd="0" presId="urn:microsoft.com/office/officeart/2018/2/layout/IconLabelList"/>
    <dgm:cxn modelId="{F2A68F06-41FF-470F-B1D2-28F0AA68A03D}" type="presParOf" srcId="{DD39D6B8-933E-40F8-B783-C899A7B1F71F}" destId="{8AD9EA4D-5D11-4D42-ACA9-2AFF71E20382}" srcOrd="0" destOrd="0" presId="urn:microsoft.com/office/officeart/2018/2/layout/IconLabelList"/>
    <dgm:cxn modelId="{72EF57CF-A802-4DA0-AE03-329D9198C36C}" type="presParOf" srcId="{DD39D6B8-933E-40F8-B783-C899A7B1F71F}" destId="{236FEF01-C587-4E26-8423-7A0F7B4EC6DE}" srcOrd="1" destOrd="0" presId="urn:microsoft.com/office/officeart/2018/2/layout/IconLabelList"/>
    <dgm:cxn modelId="{FE785EF8-78CE-4369-B1C8-B2BD29D24ABC}" type="presParOf" srcId="{DD39D6B8-933E-40F8-B783-C899A7B1F71F}" destId="{001F019F-E420-4735-B03B-2C7F26D6FF2D}" srcOrd="2" destOrd="0" presId="urn:microsoft.com/office/officeart/2018/2/layout/IconLabelList"/>
    <dgm:cxn modelId="{5B069DAD-1E9D-4543-B264-5D8F97BBCB8C}" type="presParOf" srcId="{D33CC77A-A186-4E0F-A70F-77348898242C}" destId="{A34F656E-7B74-4661-AD12-E50B09E1DA6B}" srcOrd="3" destOrd="0" presId="urn:microsoft.com/office/officeart/2018/2/layout/IconLabelList"/>
    <dgm:cxn modelId="{2FCF5F39-4809-4A85-9C76-4BCF2572868F}" type="presParOf" srcId="{D33CC77A-A186-4E0F-A70F-77348898242C}" destId="{91D66626-8A86-47F3-B85E-20967F8AA3DC}" srcOrd="4" destOrd="0" presId="urn:microsoft.com/office/officeart/2018/2/layout/IconLabelList"/>
    <dgm:cxn modelId="{C963E585-72A9-42D0-B2C6-B58FA6D4FC92}" type="presParOf" srcId="{91D66626-8A86-47F3-B85E-20967F8AA3DC}" destId="{62CF8957-6F74-471E-9582-690AC10EA5D6}" srcOrd="0" destOrd="0" presId="urn:microsoft.com/office/officeart/2018/2/layout/IconLabelList"/>
    <dgm:cxn modelId="{BC1D31E6-755D-479A-A539-436C1FAB97E5}" type="presParOf" srcId="{91D66626-8A86-47F3-B85E-20967F8AA3DC}" destId="{305C685D-CC45-4BE7-B6DE-5C5E1040B08C}" srcOrd="1" destOrd="0" presId="urn:microsoft.com/office/officeart/2018/2/layout/IconLabelList"/>
    <dgm:cxn modelId="{9701F462-146F-45A5-8917-247671217E3F}" type="presParOf" srcId="{91D66626-8A86-47F3-B85E-20967F8AA3DC}" destId="{EBC37435-075C-408E-B51A-C32CEF2325D7}" srcOrd="2" destOrd="0" presId="urn:microsoft.com/office/officeart/2018/2/layout/IconLabelList"/>
    <dgm:cxn modelId="{981274CB-0CCD-438D-A67C-ACE1AA7A6BAA}" type="presParOf" srcId="{D33CC77A-A186-4E0F-A70F-77348898242C}" destId="{2738257F-3146-4DFC-9218-FF6D7EF0D3D4}" srcOrd="5" destOrd="0" presId="urn:microsoft.com/office/officeart/2018/2/layout/IconLabelList"/>
    <dgm:cxn modelId="{4B737B1B-BB6C-4328-92C3-9344CE3115B9}" type="presParOf" srcId="{D33CC77A-A186-4E0F-A70F-77348898242C}" destId="{A0BDAA46-D7AF-478B-8F14-D29737A4ED28}" srcOrd="6" destOrd="0" presId="urn:microsoft.com/office/officeart/2018/2/layout/IconLabelList"/>
    <dgm:cxn modelId="{1F64EBCD-C08D-4112-BD0F-DFBA38665C79}" type="presParOf" srcId="{A0BDAA46-D7AF-478B-8F14-D29737A4ED28}" destId="{6C32DCE2-85A8-4CE0-85FF-F4D7B174EBB4}" srcOrd="0" destOrd="0" presId="urn:microsoft.com/office/officeart/2018/2/layout/IconLabelList"/>
    <dgm:cxn modelId="{29CABCA8-13FD-4A80-BF66-9E8584D36D7A}" type="presParOf" srcId="{A0BDAA46-D7AF-478B-8F14-D29737A4ED28}" destId="{55FCEB23-53C9-4707-BD1C-29BEC1089A9A}" srcOrd="1" destOrd="0" presId="urn:microsoft.com/office/officeart/2018/2/layout/IconLabelList"/>
    <dgm:cxn modelId="{57143C07-90FB-476A-B999-CA2E16BDF479}" type="presParOf" srcId="{A0BDAA46-D7AF-478B-8F14-D29737A4ED28}" destId="{1511AA96-7D63-4DB5-A96F-ECD68C09027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68E487-E572-423F-819B-0AB851BC6EE6}" type="doc">
      <dgm:prSet loTypeId="urn:microsoft.com/office/officeart/2005/8/layout/hList6" loCatId="list" qsTypeId="urn:microsoft.com/office/officeart/2005/8/quickstyle/simple1" qsCatId="simple" csTypeId="urn:microsoft.com/office/officeart/2005/8/colors/colorful1" csCatId="colorful"/>
      <dgm:spPr/>
      <dgm:t>
        <a:bodyPr/>
        <a:lstStyle/>
        <a:p>
          <a:endParaRPr lang="en-US"/>
        </a:p>
      </dgm:t>
    </dgm:pt>
    <dgm:pt modelId="{3E51CBDF-4591-49ED-96F3-7F6211D200C0}">
      <dgm:prSet/>
      <dgm:spPr/>
      <dgm:t>
        <a:bodyPr/>
        <a:lstStyle/>
        <a:p>
          <a:r>
            <a:rPr lang="en-US" dirty="0"/>
            <a:t>This module was a fantastic refresher for all the skills I have learnt over the years, when I started this digital skills module</a:t>
          </a:r>
          <a:r>
            <a:rPr lang="en-US" dirty="0">
              <a:latin typeface="Calibri Light" panose="020F0302020204030204"/>
            </a:rPr>
            <a:t>,</a:t>
          </a:r>
          <a:r>
            <a:rPr lang="en-US" dirty="0"/>
            <a:t> I was already trained in Clait </a:t>
          </a:r>
          <a:r>
            <a:rPr lang="en-US" dirty="0">
              <a:latin typeface="Calibri Light" panose="020F0302020204030204"/>
            </a:rPr>
            <a:t>(</a:t>
          </a:r>
          <a:r>
            <a:rPr lang="en-US" dirty="0"/>
            <a:t>level 2</a:t>
          </a:r>
          <a:r>
            <a:rPr lang="en-US" dirty="0">
              <a:latin typeface="Calibri Light" panose="020F0302020204030204"/>
            </a:rPr>
            <a:t>)</a:t>
          </a:r>
          <a:r>
            <a:rPr lang="en-US" dirty="0"/>
            <a:t> from school and ECDL level 2 </a:t>
          </a:r>
          <a:r>
            <a:rPr lang="en-US" dirty="0">
              <a:latin typeface="Calibri Light" panose="020F0302020204030204"/>
            </a:rPr>
            <a:t>(</a:t>
          </a:r>
          <a:r>
            <a:rPr lang="en-US" dirty="0"/>
            <a:t>European driving license</a:t>
          </a:r>
          <a:r>
            <a:rPr lang="en-US" dirty="0">
              <a:latin typeface="Calibri Light" panose="020F0302020204030204"/>
            </a:rPr>
            <a:t>)</a:t>
          </a:r>
          <a:r>
            <a:rPr lang="en-US" dirty="0"/>
            <a:t> from college.</a:t>
          </a:r>
        </a:p>
      </dgm:t>
    </dgm:pt>
    <dgm:pt modelId="{F6884A37-FE8A-4243-B885-393C9AFCCA93}" type="parTrans" cxnId="{D6B99B22-7991-46EA-97B5-3B89854728F3}">
      <dgm:prSet/>
      <dgm:spPr/>
      <dgm:t>
        <a:bodyPr/>
        <a:lstStyle/>
        <a:p>
          <a:endParaRPr lang="en-US"/>
        </a:p>
      </dgm:t>
    </dgm:pt>
    <dgm:pt modelId="{BD0D5871-9C95-4550-B457-394A3CE32362}" type="sibTrans" cxnId="{D6B99B22-7991-46EA-97B5-3B89854728F3}">
      <dgm:prSet/>
      <dgm:spPr/>
      <dgm:t>
        <a:bodyPr/>
        <a:lstStyle/>
        <a:p>
          <a:endParaRPr lang="en-US"/>
        </a:p>
      </dgm:t>
    </dgm:pt>
    <dgm:pt modelId="{250446ED-8A48-49F7-9222-C738F6854515}">
      <dgm:prSet/>
      <dgm:spPr/>
      <dgm:t>
        <a:bodyPr/>
        <a:lstStyle/>
        <a:p>
          <a:pPr rtl="0"/>
          <a:r>
            <a:rPr lang="en-US" dirty="0"/>
            <a:t>I have used a lot of the software discussed in this course in my employment over the years, I will expand on this over the next few slides</a:t>
          </a:r>
          <a:r>
            <a:rPr lang="en-US" dirty="0">
              <a:latin typeface="Calibri Light" panose="020F0302020204030204"/>
            </a:rPr>
            <a:t> </a:t>
          </a:r>
          <a:endParaRPr lang="en-US" dirty="0"/>
        </a:p>
      </dgm:t>
    </dgm:pt>
    <dgm:pt modelId="{76303151-1EC8-4008-A3D6-08BA7EB9922C}" type="parTrans" cxnId="{6685DDF3-BB20-4CE9-8887-F70705C7C589}">
      <dgm:prSet/>
      <dgm:spPr/>
      <dgm:t>
        <a:bodyPr/>
        <a:lstStyle/>
        <a:p>
          <a:endParaRPr lang="en-US"/>
        </a:p>
      </dgm:t>
    </dgm:pt>
    <dgm:pt modelId="{9866DDA2-A9B2-40CF-8E62-22E3D66D8F0B}" type="sibTrans" cxnId="{6685DDF3-BB20-4CE9-8887-F70705C7C589}">
      <dgm:prSet/>
      <dgm:spPr/>
      <dgm:t>
        <a:bodyPr/>
        <a:lstStyle/>
        <a:p>
          <a:endParaRPr lang="en-US"/>
        </a:p>
      </dgm:t>
    </dgm:pt>
    <dgm:pt modelId="{DEA13FA9-F451-4F9D-8A50-3079EC282723}">
      <dgm:prSet/>
      <dgm:spPr/>
      <dgm:t>
        <a:bodyPr/>
        <a:lstStyle/>
        <a:p>
          <a:pPr rtl="0"/>
          <a:r>
            <a:rPr lang="en-US" dirty="0"/>
            <a:t>I have also worked in machine shops for companies that supplied </a:t>
          </a:r>
          <a:r>
            <a:rPr lang="en-US" dirty="0">
              <a:latin typeface="Calibri Light" panose="020F0302020204030204"/>
            </a:rPr>
            <a:t>BAE systems</a:t>
          </a:r>
          <a:r>
            <a:rPr lang="en-US" dirty="0"/>
            <a:t>, Thyssenkrupp and other aerospace and</a:t>
          </a:r>
          <a:r>
            <a:rPr lang="en-US" dirty="0">
              <a:latin typeface="Calibri Light" panose="020F0302020204030204"/>
            </a:rPr>
            <a:t> engineering </a:t>
          </a:r>
          <a:r>
            <a:rPr lang="en-US" dirty="0"/>
            <a:t>companies.</a:t>
          </a:r>
        </a:p>
      </dgm:t>
    </dgm:pt>
    <dgm:pt modelId="{DA8CE08F-FC86-4026-B5A6-BBDC1A5551B8}" type="parTrans" cxnId="{11AFCE13-CE96-4A99-9458-B31A023EE414}">
      <dgm:prSet/>
      <dgm:spPr/>
      <dgm:t>
        <a:bodyPr/>
        <a:lstStyle/>
        <a:p>
          <a:endParaRPr lang="en-US"/>
        </a:p>
      </dgm:t>
    </dgm:pt>
    <dgm:pt modelId="{1B10E506-3101-4FF3-9D83-62BDE77A92CB}" type="sibTrans" cxnId="{11AFCE13-CE96-4A99-9458-B31A023EE414}">
      <dgm:prSet/>
      <dgm:spPr/>
      <dgm:t>
        <a:bodyPr/>
        <a:lstStyle/>
        <a:p>
          <a:endParaRPr lang="en-US"/>
        </a:p>
      </dgm:t>
    </dgm:pt>
    <dgm:pt modelId="{5FEA03BB-858D-4460-A18F-9A1DFB9268F7}">
      <dgm:prSet/>
      <dgm:spPr/>
      <dgm:t>
        <a:bodyPr/>
        <a:lstStyle/>
        <a:p>
          <a:pPr rtl="0"/>
          <a:r>
            <a:rPr lang="en-US" dirty="0"/>
            <a:t>With my experience in machine shops</a:t>
          </a:r>
          <a:r>
            <a:rPr lang="en-US" dirty="0">
              <a:latin typeface="Calibri Light" panose="020F0302020204030204"/>
            </a:rPr>
            <a:t>,</a:t>
          </a:r>
          <a:r>
            <a:rPr lang="en-US" dirty="0"/>
            <a:t> I have inputted g-code manually</a:t>
          </a:r>
          <a:r>
            <a:rPr lang="en-US" dirty="0">
              <a:latin typeface="Calibri Light" panose="020F0302020204030204"/>
            </a:rPr>
            <a:t> via a single command or created programs,</a:t>
          </a:r>
          <a:r>
            <a:rPr lang="en-US" dirty="0"/>
            <a:t> which I will expand on later with the engineering CAD, CAE, CAM </a:t>
          </a:r>
          <a:r>
            <a:rPr lang="en-US" dirty="0">
              <a:latin typeface="Calibri Light" panose="020F0302020204030204"/>
            </a:rPr>
            <a:t>and</a:t>
          </a:r>
          <a:r>
            <a:rPr lang="en-US" dirty="0"/>
            <a:t> G-Code slides.</a:t>
          </a:r>
        </a:p>
      </dgm:t>
    </dgm:pt>
    <dgm:pt modelId="{72135809-141F-4F0C-8F6F-1DF646D2864B}" type="parTrans" cxnId="{91362ACE-FB77-4433-9CC0-17E67EC94797}">
      <dgm:prSet/>
      <dgm:spPr/>
      <dgm:t>
        <a:bodyPr/>
        <a:lstStyle/>
        <a:p>
          <a:endParaRPr lang="en-US"/>
        </a:p>
      </dgm:t>
    </dgm:pt>
    <dgm:pt modelId="{A1FFBA60-FF20-4407-A806-7AC33734EB2C}" type="sibTrans" cxnId="{91362ACE-FB77-4433-9CC0-17E67EC94797}">
      <dgm:prSet/>
      <dgm:spPr/>
      <dgm:t>
        <a:bodyPr/>
        <a:lstStyle/>
        <a:p>
          <a:endParaRPr lang="en-US"/>
        </a:p>
      </dgm:t>
    </dgm:pt>
    <dgm:pt modelId="{E7C0D5AC-846C-48DE-9DEF-8F0FDB2F2F87}" type="pres">
      <dgm:prSet presAssocID="{7768E487-E572-423F-819B-0AB851BC6EE6}" presName="Name0" presStyleCnt="0">
        <dgm:presLayoutVars>
          <dgm:dir/>
          <dgm:resizeHandles val="exact"/>
        </dgm:presLayoutVars>
      </dgm:prSet>
      <dgm:spPr/>
    </dgm:pt>
    <dgm:pt modelId="{06805617-CC17-40EC-9C0F-8E56D5E9F733}" type="pres">
      <dgm:prSet presAssocID="{3E51CBDF-4591-49ED-96F3-7F6211D200C0}" presName="node" presStyleLbl="node1" presStyleIdx="0" presStyleCnt="4">
        <dgm:presLayoutVars>
          <dgm:bulletEnabled val="1"/>
        </dgm:presLayoutVars>
      </dgm:prSet>
      <dgm:spPr/>
    </dgm:pt>
    <dgm:pt modelId="{1262C487-3D34-429D-85AF-F5E3F9AF9DDF}" type="pres">
      <dgm:prSet presAssocID="{BD0D5871-9C95-4550-B457-394A3CE32362}" presName="sibTrans" presStyleCnt="0"/>
      <dgm:spPr/>
    </dgm:pt>
    <dgm:pt modelId="{BF09E29D-8900-47A7-BED9-3BCE47CA012B}" type="pres">
      <dgm:prSet presAssocID="{250446ED-8A48-49F7-9222-C738F6854515}" presName="node" presStyleLbl="node1" presStyleIdx="1" presStyleCnt="4">
        <dgm:presLayoutVars>
          <dgm:bulletEnabled val="1"/>
        </dgm:presLayoutVars>
      </dgm:prSet>
      <dgm:spPr/>
    </dgm:pt>
    <dgm:pt modelId="{34CAB45B-FC73-4560-BADB-05C99955D596}" type="pres">
      <dgm:prSet presAssocID="{9866DDA2-A9B2-40CF-8E62-22E3D66D8F0B}" presName="sibTrans" presStyleCnt="0"/>
      <dgm:spPr/>
    </dgm:pt>
    <dgm:pt modelId="{451C8390-2DCE-4082-8B40-41A2B6B6A6AF}" type="pres">
      <dgm:prSet presAssocID="{DEA13FA9-F451-4F9D-8A50-3079EC282723}" presName="node" presStyleLbl="node1" presStyleIdx="2" presStyleCnt="4">
        <dgm:presLayoutVars>
          <dgm:bulletEnabled val="1"/>
        </dgm:presLayoutVars>
      </dgm:prSet>
      <dgm:spPr/>
    </dgm:pt>
    <dgm:pt modelId="{8030B55B-70C8-4A9C-B8B7-81A284CB4D34}" type="pres">
      <dgm:prSet presAssocID="{1B10E506-3101-4FF3-9D83-62BDE77A92CB}" presName="sibTrans" presStyleCnt="0"/>
      <dgm:spPr/>
    </dgm:pt>
    <dgm:pt modelId="{F91BF3F4-F5A4-4D8F-80E3-52B24ED6E729}" type="pres">
      <dgm:prSet presAssocID="{5FEA03BB-858D-4460-A18F-9A1DFB9268F7}" presName="node" presStyleLbl="node1" presStyleIdx="3" presStyleCnt="4">
        <dgm:presLayoutVars>
          <dgm:bulletEnabled val="1"/>
        </dgm:presLayoutVars>
      </dgm:prSet>
      <dgm:spPr/>
    </dgm:pt>
  </dgm:ptLst>
  <dgm:cxnLst>
    <dgm:cxn modelId="{11AFCE13-CE96-4A99-9458-B31A023EE414}" srcId="{7768E487-E572-423F-819B-0AB851BC6EE6}" destId="{DEA13FA9-F451-4F9D-8A50-3079EC282723}" srcOrd="2" destOrd="0" parTransId="{DA8CE08F-FC86-4026-B5A6-BBDC1A5551B8}" sibTransId="{1B10E506-3101-4FF3-9D83-62BDE77A92CB}"/>
    <dgm:cxn modelId="{AFE23B1B-1DF4-47CB-B8BB-3737E8B195FC}" type="presOf" srcId="{3E51CBDF-4591-49ED-96F3-7F6211D200C0}" destId="{06805617-CC17-40EC-9C0F-8E56D5E9F733}" srcOrd="0" destOrd="0" presId="urn:microsoft.com/office/officeart/2005/8/layout/hList6"/>
    <dgm:cxn modelId="{4CF3FF1C-E8E1-406F-8EEC-0769949630D6}" type="presOf" srcId="{250446ED-8A48-49F7-9222-C738F6854515}" destId="{BF09E29D-8900-47A7-BED9-3BCE47CA012B}" srcOrd="0" destOrd="0" presId="urn:microsoft.com/office/officeart/2005/8/layout/hList6"/>
    <dgm:cxn modelId="{D6B99B22-7991-46EA-97B5-3B89854728F3}" srcId="{7768E487-E572-423F-819B-0AB851BC6EE6}" destId="{3E51CBDF-4591-49ED-96F3-7F6211D200C0}" srcOrd="0" destOrd="0" parTransId="{F6884A37-FE8A-4243-B885-393C9AFCCA93}" sibTransId="{BD0D5871-9C95-4550-B457-394A3CE32362}"/>
    <dgm:cxn modelId="{B79F835F-5BBE-489D-9365-75DB2DE4095E}" type="presOf" srcId="{7768E487-E572-423F-819B-0AB851BC6EE6}" destId="{E7C0D5AC-846C-48DE-9DEF-8F0FDB2F2F87}" srcOrd="0" destOrd="0" presId="urn:microsoft.com/office/officeart/2005/8/layout/hList6"/>
    <dgm:cxn modelId="{B9960BC6-1C18-4C87-A35C-30DF724AEE2E}" type="presOf" srcId="{DEA13FA9-F451-4F9D-8A50-3079EC282723}" destId="{451C8390-2DCE-4082-8B40-41A2B6B6A6AF}" srcOrd="0" destOrd="0" presId="urn:microsoft.com/office/officeart/2005/8/layout/hList6"/>
    <dgm:cxn modelId="{91362ACE-FB77-4433-9CC0-17E67EC94797}" srcId="{7768E487-E572-423F-819B-0AB851BC6EE6}" destId="{5FEA03BB-858D-4460-A18F-9A1DFB9268F7}" srcOrd="3" destOrd="0" parTransId="{72135809-141F-4F0C-8F6F-1DF646D2864B}" sibTransId="{A1FFBA60-FF20-4407-A806-7AC33734EB2C}"/>
    <dgm:cxn modelId="{6685DDF3-BB20-4CE9-8887-F70705C7C589}" srcId="{7768E487-E572-423F-819B-0AB851BC6EE6}" destId="{250446ED-8A48-49F7-9222-C738F6854515}" srcOrd="1" destOrd="0" parTransId="{76303151-1EC8-4008-A3D6-08BA7EB9922C}" sibTransId="{9866DDA2-A9B2-40CF-8E62-22E3D66D8F0B}"/>
    <dgm:cxn modelId="{E1331FFA-B1A0-459E-8CC4-31EB3EDCB915}" type="presOf" srcId="{5FEA03BB-858D-4460-A18F-9A1DFB9268F7}" destId="{F91BF3F4-F5A4-4D8F-80E3-52B24ED6E729}" srcOrd="0" destOrd="0" presId="urn:microsoft.com/office/officeart/2005/8/layout/hList6"/>
    <dgm:cxn modelId="{5A4EDCB6-5489-49D8-A159-6F028344BBD1}" type="presParOf" srcId="{E7C0D5AC-846C-48DE-9DEF-8F0FDB2F2F87}" destId="{06805617-CC17-40EC-9C0F-8E56D5E9F733}" srcOrd="0" destOrd="0" presId="urn:microsoft.com/office/officeart/2005/8/layout/hList6"/>
    <dgm:cxn modelId="{11C817E8-E6CB-48E9-8C22-94C331F55FD3}" type="presParOf" srcId="{E7C0D5AC-846C-48DE-9DEF-8F0FDB2F2F87}" destId="{1262C487-3D34-429D-85AF-F5E3F9AF9DDF}" srcOrd="1" destOrd="0" presId="urn:microsoft.com/office/officeart/2005/8/layout/hList6"/>
    <dgm:cxn modelId="{2C86B777-0842-43EC-8B23-334ED62B3976}" type="presParOf" srcId="{E7C0D5AC-846C-48DE-9DEF-8F0FDB2F2F87}" destId="{BF09E29D-8900-47A7-BED9-3BCE47CA012B}" srcOrd="2" destOrd="0" presId="urn:microsoft.com/office/officeart/2005/8/layout/hList6"/>
    <dgm:cxn modelId="{97F82832-AA50-49F2-8417-53434655E45F}" type="presParOf" srcId="{E7C0D5AC-846C-48DE-9DEF-8F0FDB2F2F87}" destId="{34CAB45B-FC73-4560-BADB-05C99955D596}" srcOrd="3" destOrd="0" presId="urn:microsoft.com/office/officeart/2005/8/layout/hList6"/>
    <dgm:cxn modelId="{725E876A-EB93-440D-AAFC-9E67B1C9D057}" type="presParOf" srcId="{E7C0D5AC-846C-48DE-9DEF-8F0FDB2F2F87}" destId="{451C8390-2DCE-4082-8B40-41A2B6B6A6AF}" srcOrd="4" destOrd="0" presId="urn:microsoft.com/office/officeart/2005/8/layout/hList6"/>
    <dgm:cxn modelId="{299C6D18-3599-4ECC-B2D2-78099E5E44D9}" type="presParOf" srcId="{E7C0D5AC-846C-48DE-9DEF-8F0FDB2F2F87}" destId="{8030B55B-70C8-4A9C-B8B7-81A284CB4D34}" srcOrd="5" destOrd="0" presId="urn:microsoft.com/office/officeart/2005/8/layout/hList6"/>
    <dgm:cxn modelId="{8D4D6F9D-EA0C-49C8-91E2-22356844F2DC}" type="presParOf" srcId="{E7C0D5AC-846C-48DE-9DEF-8F0FDB2F2F87}" destId="{F91BF3F4-F5A4-4D8F-80E3-52B24ED6E729}"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2B5A917-41D2-4B81-893C-5D9B2B50A15E}" type="doc">
      <dgm:prSet loTypeId="urn:microsoft.com/office/officeart/2005/8/layout/vProcess5" loCatId="process" qsTypeId="urn:microsoft.com/office/officeart/2005/8/quickstyle/simple2" qsCatId="simple" csTypeId="urn:microsoft.com/office/officeart/2005/8/colors/colorful1" csCatId="colorful"/>
      <dgm:spPr/>
      <dgm:t>
        <a:bodyPr/>
        <a:lstStyle/>
        <a:p>
          <a:endParaRPr lang="en-US"/>
        </a:p>
      </dgm:t>
    </dgm:pt>
    <dgm:pt modelId="{7895DF6B-952E-4DEB-84D5-3124EFFB515B}">
      <dgm:prSet/>
      <dgm:spPr/>
      <dgm:t>
        <a:bodyPr/>
        <a:lstStyle/>
        <a:p>
          <a:pPr rtl="0"/>
          <a:r>
            <a:rPr lang="en-GB" dirty="0"/>
            <a:t>There are many different types of software</a:t>
          </a:r>
          <a:r>
            <a:rPr lang="en-GB" dirty="0">
              <a:latin typeface="Calibri Light" panose="020F0302020204030204"/>
            </a:rPr>
            <a:t> in</a:t>
          </a:r>
          <a:r>
            <a:rPr lang="en-GB" dirty="0"/>
            <a:t> engineering</a:t>
          </a:r>
          <a:r>
            <a:rPr lang="en-GB" dirty="0">
              <a:latin typeface="Calibri Light" panose="020F0302020204030204"/>
            </a:rPr>
            <a:t>,</a:t>
          </a:r>
          <a:r>
            <a:rPr lang="en-GB" dirty="0"/>
            <a:t> I am going to mainly concentrate on</a:t>
          </a:r>
          <a:r>
            <a:rPr lang="en-GB" dirty="0">
              <a:latin typeface="Calibri Light" panose="020F0302020204030204"/>
            </a:rPr>
            <a:t> SOLIDWORKS but the other software's available work in a similar way.</a:t>
          </a:r>
          <a:endParaRPr lang="en-GB" dirty="0"/>
        </a:p>
      </dgm:t>
    </dgm:pt>
    <dgm:pt modelId="{906269CF-77F3-44D9-9C24-396527DF12B2}" type="parTrans" cxnId="{AB63CCB7-AA17-421D-B06D-661CD9704272}">
      <dgm:prSet/>
      <dgm:spPr/>
      <dgm:t>
        <a:bodyPr/>
        <a:lstStyle/>
        <a:p>
          <a:endParaRPr lang="en-US"/>
        </a:p>
      </dgm:t>
    </dgm:pt>
    <dgm:pt modelId="{4BD57B7C-4D6B-4EFB-A6A1-E2E3A3D1E3A3}" type="sibTrans" cxnId="{AB63CCB7-AA17-421D-B06D-661CD9704272}">
      <dgm:prSet/>
      <dgm:spPr/>
      <dgm:t>
        <a:bodyPr/>
        <a:lstStyle/>
        <a:p>
          <a:endParaRPr lang="en-US"/>
        </a:p>
      </dgm:t>
    </dgm:pt>
    <dgm:pt modelId="{9D33C7D9-BE43-4458-BFB0-9CD159E04892}">
      <dgm:prSet/>
      <dgm:spPr/>
      <dgm:t>
        <a:bodyPr/>
        <a:lstStyle/>
        <a:p>
          <a:r>
            <a:rPr lang="en-GB" dirty="0"/>
            <a:t>CAD - Computer Aided </a:t>
          </a:r>
          <a:r>
            <a:rPr lang="en-GB" dirty="0">
              <a:latin typeface="Calibri Light" panose="020F0302020204030204"/>
            </a:rPr>
            <a:t>Design</a:t>
          </a:r>
          <a:endParaRPr lang="en-GB" dirty="0"/>
        </a:p>
      </dgm:t>
    </dgm:pt>
    <dgm:pt modelId="{0A4A8697-CF7F-4518-A459-968079FB6444}" type="parTrans" cxnId="{74BCBD31-7077-427B-A203-698AB4361DAC}">
      <dgm:prSet/>
      <dgm:spPr/>
      <dgm:t>
        <a:bodyPr/>
        <a:lstStyle/>
        <a:p>
          <a:endParaRPr lang="en-US"/>
        </a:p>
      </dgm:t>
    </dgm:pt>
    <dgm:pt modelId="{A618880E-E3E0-4CA9-9270-24537791B46A}" type="sibTrans" cxnId="{74BCBD31-7077-427B-A203-698AB4361DAC}">
      <dgm:prSet/>
      <dgm:spPr/>
      <dgm:t>
        <a:bodyPr/>
        <a:lstStyle/>
        <a:p>
          <a:endParaRPr lang="en-US"/>
        </a:p>
      </dgm:t>
    </dgm:pt>
    <dgm:pt modelId="{3E86B28F-0E44-4E11-9169-E8DDC3802730}">
      <dgm:prSet/>
      <dgm:spPr/>
      <dgm:t>
        <a:bodyPr/>
        <a:lstStyle/>
        <a:p>
          <a:r>
            <a:rPr lang="en-GB" dirty="0"/>
            <a:t>CAE - Computer Aided Engineering</a:t>
          </a:r>
          <a:endParaRPr lang="en-US" dirty="0"/>
        </a:p>
      </dgm:t>
    </dgm:pt>
    <dgm:pt modelId="{72D35151-DB20-4B21-B679-50A42260FAE5}" type="parTrans" cxnId="{2BBC6EC6-3844-4BC2-9C79-D50284DD367A}">
      <dgm:prSet/>
      <dgm:spPr/>
      <dgm:t>
        <a:bodyPr/>
        <a:lstStyle/>
        <a:p>
          <a:endParaRPr lang="en-US"/>
        </a:p>
      </dgm:t>
    </dgm:pt>
    <dgm:pt modelId="{BBFF7E32-3CB7-4B52-9E91-B1BCAAC7EDDC}" type="sibTrans" cxnId="{2BBC6EC6-3844-4BC2-9C79-D50284DD367A}">
      <dgm:prSet/>
      <dgm:spPr/>
      <dgm:t>
        <a:bodyPr/>
        <a:lstStyle/>
        <a:p>
          <a:endParaRPr lang="en-US"/>
        </a:p>
      </dgm:t>
    </dgm:pt>
    <dgm:pt modelId="{EC8C5378-04D4-4710-8FF5-91106D47285E}">
      <dgm:prSet/>
      <dgm:spPr/>
      <dgm:t>
        <a:bodyPr/>
        <a:lstStyle/>
        <a:p>
          <a:r>
            <a:rPr lang="en-GB" dirty="0"/>
            <a:t>CAM – Computer Aided Manufacturing </a:t>
          </a:r>
          <a:endParaRPr lang="en-US" dirty="0"/>
        </a:p>
      </dgm:t>
    </dgm:pt>
    <dgm:pt modelId="{0523C5B1-98DE-4383-BBA7-EBDFFE14E4D9}" type="parTrans" cxnId="{007020A7-CDB8-4A1E-8355-06D46F175DF2}">
      <dgm:prSet/>
      <dgm:spPr/>
      <dgm:t>
        <a:bodyPr/>
        <a:lstStyle/>
        <a:p>
          <a:endParaRPr lang="en-US"/>
        </a:p>
      </dgm:t>
    </dgm:pt>
    <dgm:pt modelId="{A417BC28-9F9E-4513-ADF3-BAAFA3B0355F}" type="sibTrans" cxnId="{007020A7-CDB8-4A1E-8355-06D46F175DF2}">
      <dgm:prSet/>
      <dgm:spPr/>
      <dgm:t>
        <a:bodyPr/>
        <a:lstStyle/>
        <a:p>
          <a:endParaRPr lang="en-US"/>
        </a:p>
      </dgm:t>
    </dgm:pt>
    <dgm:pt modelId="{E362DE1D-ACAA-48FA-8508-BE882AB24B47}">
      <dgm:prSet/>
      <dgm:spPr/>
      <dgm:t>
        <a:bodyPr/>
        <a:lstStyle/>
        <a:p>
          <a:r>
            <a:rPr lang="en-GB" dirty="0"/>
            <a:t>G-code - this is a type of code that a machine uses to understand the CAM software</a:t>
          </a:r>
          <a:endParaRPr lang="en-US" dirty="0"/>
        </a:p>
      </dgm:t>
    </dgm:pt>
    <dgm:pt modelId="{CE42508A-05BA-4F65-9154-90FD36A07FFF}" type="parTrans" cxnId="{CE35FE5B-C021-41E6-A5BE-33E19FC63BD4}">
      <dgm:prSet/>
      <dgm:spPr/>
      <dgm:t>
        <a:bodyPr/>
        <a:lstStyle/>
        <a:p>
          <a:endParaRPr lang="en-US"/>
        </a:p>
      </dgm:t>
    </dgm:pt>
    <dgm:pt modelId="{04EEF6F5-3951-4EA4-9A52-6F6A0C6E75B9}" type="sibTrans" cxnId="{CE35FE5B-C021-41E6-A5BE-33E19FC63BD4}">
      <dgm:prSet/>
      <dgm:spPr/>
      <dgm:t>
        <a:bodyPr/>
        <a:lstStyle/>
        <a:p>
          <a:endParaRPr lang="en-US"/>
        </a:p>
      </dgm:t>
    </dgm:pt>
    <dgm:pt modelId="{B5B42C36-0C2A-4790-8AFF-257A652BAF72}" type="pres">
      <dgm:prSet presAssocID="{72B5A917-41D2-4B81-893C-5D9B2B50A15E}" presName="outerComposite" presStyleCnt="0">
        <dgm:presLayoutVars>
          <dgm:chMax val="5"/>
          <dgm:dir/>
          <dgm:resizeHandles val="exact"/>
        </dgm:presLayoutVars>
      </dgm:prSet>
      <dgm:spPr/>
    </dgm:pt>
    <dgm:pt modelId="{325621A0-F04C-4643-A6D8-9DC517551918}" type="pres">
      <dgm:prSet presAssocID="{72B5A917-41D2-4B81-893C-5D9B2B50A15E}" presName="dummyMaxCanvas" presStyleCnt="0">
        <dgm:presLayoutVars/>
      </dgm:prSet>
      <dgm:spPr/>
    </dgm:pt>
    <dgm:pt modelId="{CEADD983-9860-4857-9C5C-9302754F241C}" type="pres">
      <dgm:prSet presAssocID="{72B5A917-41D2-4B81-893C-5D9B2B50A15E}" presName="FiveNodes_1" presStyleLbl="node1" presStyleIdx="0" presStyleCnt="5">
        <dgm:presLayoutVars>
          <dgm:bulletEnabled val="1"/>
        </dgm:presLayoutVars>
      </dgm:prSet>
      <dgm:spPr/>
    </dgm:pt>
    <dgm:pt modelId="{887EDA8F-FD44-446E-B570-2079D1B6229E}" type="pres">
      <dgm:prSet presAssocID="{72B5A917-41D2-4B81-893C-5D9B2B50A15E}" presName="FiveNodes_2" presStyleLbl="node1" presStyleIdx="1" presStyleCnt="5">
        <dgm:presLayoutVars>
          <dgm:bulletEnabled val="1"/>
        </dgm:presLayoutVars>
      </dgm:prSet>
      <dgm:spPr/>
    </dgm:pt>
    <dgm:pt modelId="{DA33997A-788C-4A90-9C63-BE5264858600}" type="pres">
      <dgm:prSet presAssocID="{72B5A917-41D2-4B81-893C-5D9B2B50A15E}" presName="FiveNodes_3" presStyleLbl="node1" presStyleIdx="2" presStyleCnt="5">
        <dgm:presLayoutVars>
          <dgm:bulletEnabled val="1"/>
        </dgm:presLayoutVars>
      </dgm:prSet>
      <dgm:spPr/>
    </dgm:pt>
    <dgm:pt modelId="{D012DD71-6E88-455E-A142-B9C0997FC3A3}" type="pres">
      <dgm:prSet presAssocID="{72B5A917-41D2-4B81-893C-5D9B2B50A15E}" presName="FiveNodes_4" presStyleLbl="node1" presStyleIdx="3" presStyleCnt="5">
        <dgm:presLayoutVars>
          <dgm:bulletEnabled val="1"/>
        </dgm:presLayoutVars>
      </dgm:prSet>
      <dgm:spPr/>
    </dgm:pt>
    <dgm:pt modelId="{DF1FA59D-B1D2-495A-982D-3614305D7C05}" type="pres">
      <dgm:prSet presAssocID="{72B5A917-41D2-4B81-893C-5D9B2B50A15E}" presName="FiveNodes_5" presStyleLbl="node1" presStyleIdx="4" presStyleCnt="5">
        <dgm:presLayoutVars>
          <dgm:bulletEnabled val="1"/>
        </dgm:presLayoutVars>
      </dgm:prSet>
      <dgm:spPr/>
    </dgm:pt>
    <dgm:pt modelId="{25F7A75F-2DEE-4787-ABBF-868BD4BE84D0}" type="pres">
      <dgm:prSet presAssocID="{72B5A917-41D2-4B81-893C-5D9B2B50A15E}" presName="FiveConn_1-2" presStyleLbl="fgAccFollowNode1" presStyleIdx="0" presStyleCnt="4">
        <dgm:presLayoutVars>
          <dgm:bulletEnabled val="1"/>
        </dgm:presLayoutVars>
      </dgm:prSet>
      <dgm:spPr/>
    </dgm:pt>
    <dgm:pt modelId="{F1915F85-CCB3-4521-BD3F-03B0FE8416C8}" type="pres">
      <dgm:prSet presAssocID="{72B5A917-41D2-4B81-893C-5D9B2B50A15E}" presName="FiveConn_2-3" presStyleLbl="fgAccFollowNode1" presStyleIdx="1" presStyleCnt="4">
        <dgm:presLayoutVars>
          <dgm:bulletEnabled val="1"/>
        </dgm:presLayoutVars>
      </dgm:prSet>
      <dgm:spPr/>
    </dgm:pt>
    <dgm:pt modelId="{78552E9A-4F30-4791-BBB9-359BB09FBBD9}" type="pres">
      <dgm:prSet presAssocID="{72B5A917-41D2-4B81-893C-5D9B2B50A15E}" presName="FiveConn_3-4" presStyleLbl="fgAccFollowNode1" presStyleIdx="2" presStyleCnt="4">
        <dgm:presLayoutVars>
          <dgm:bulletEnabled val="1"/>
        </dgm:presLayoutVars>
      </dgm:prSet>
      <dgm:spPr/>
    </dgm:pt>
    <dgm:pt modelId="{901AA5B4-EA41-4C05-8248-B587BE6844F2}" type="pres">
      <dgm:prSet presAssocID="{72B5A917-41D2-4B81-893C-5D9B2B50A15E}" presName="FiveConn_4-5" presStyleLbl="fgAccFollowNode1" presStyleIdx="3" presStyleCnt="4">
        <dgm:presLayoutVars>
          <dgm:bulletEnabled val="1"/>
        </dgm:presLayoutVars>
      </dgm:prSet>
      <dgm:spPr/>
    </dgm:pt>
    <dgm:pt modelId="{EB4ECFA5-DB8F-489E-BBC3-EF980D05D4BC}" type="pres">
      <dgm:prSet presAssocID="{72B5A917-41D2-4B81-893C-5D9B2B50A15E}" presName="FiveNodes_1_text" presStyleLbl="node1" presStyleIdx="4" presStyleCnt="5">
        <dgm:presLayoutVars>
          <dgm:bulletEnabled val="1"/>
        </dgm:presLayoutVars>
      </dgm:prSet>
      <dgm:spPr/>
    </dgm:pt>
    <dgm:pt modelId="{2FA49D24-F6C9-40C2-B3C3-84C48F421BA7}" type="pres">
      <dgm:prSet presAssocID="{72B5A917-41D2-4B81-893C-5D9B2B50A15E}" presName="FiveNodes_2_text" presStyleLbl="node1" presStyleIdx="4" presStyleCnt="5">
        <dgm:presLayoutVars>
          <dgm:bulletEnabled val="1"/>
        </dgm:presLayoutVars>
      </dgm:prSet>
      <dgm:spPr/>
    </dgm:pt>
    <dgm:pt modelId="{C4851974-ECFE-4D29-86F8-A4C81561FFA5}" type="pres">
      <dgm:prSet presAssocID="{72B5A917-41D2-4B81-893C-5D9B2B50A15E}" presName="FiveNodes_3_text" presStyleLbl="node1" presStyleIdx="4" presStyleCnt="5">
        <dgm:presLayoutVars>
          <dgm:bulletEnabled val="1"/>
        </dgm:presLayoutVars>
      </dgm:prSet>
      <dgm:spPr/>
    </dgm:pt>
    <dgm:pt modelId="{28388F8D-07A4-49C0-9712-489DDA720EB7}" type="pres">
      <dgm:prSet presAssocID="{72B5A917-41D2-4B81-893C-5D9B2B50A15E}" presName="FiveNodes_4_text" presStyleLbl="node1" presStyleIdx="4" presStyleCnt="5">
        <dgm:presLayoutVars>
          <dgm:bulletEnabled val="1"/>
        </dgm:presLayoutVars>
      </dgm:prSet>
      <dgm:spPr/>
    </dgm:pt>
    <dgm:pt modelId="{CFA07365-0F1D-4966-95F8-DD287B7796FD}" type="pres">
      <dgm:prSet presAssocID="{72B5A917-41D2-4B81-893C-5D9B2B50A15E}" presName="FiveNodes_5_text" presStyleLbl="node1" presStyleIdx="4" presStyleCnt="5">
        <dgm:presLayoutVars>
          <dgm:bulletEnabled val="1"/>
        </dgm:presLayoutVars>
      </dgm:prSet>
      <dgm:spPr/>
    </dgm:pt>
  </dgm:ptLst>
  <dgm:cxnLst>
    <dgm:cxn modelId="{35E4EC19-A5F6-4835-9A19-21DFD96FFC49}" type="presOf" srcId="{E362DE1D-ACAA-48FA-8508-BE882AB24B47}" destId="{DF1FA59D-B1D2-495A-982D-3614305D7C05}" srcOrd="0" destOrd="0" presId="urn:microsoft.com/office/officeart/2005/8/layout/vProcess5"/>
    <dgm:cxn modelId="{74BCBD31-7077-427B-A203-698AB4361DAC}" srcId="{72B5A917-41D2-4B81-893C-5D9B2B50A15E}" destId="{9D33C7D9-BE43-4458-BFB0-9CD159E04892}" srcOrd="1" destOrd="0" parTransId="{0A4A8697-CF7F-4518-A459-968079FB6444}" sibTransId="{A618880E-E3E0-4CA9-9270-24537791B46A}"/>
    <dgm:cxn modelId="{CE35FE5B-C021-41E6-A5BE-33E19FC63BD4}" srcId="{72B5A917-41D2-4B81-893C-5D9B2B50A15E}" destId="{E362DE1D-ACAA-48FA-8508-BE882AB24B47}" srcOrd="4" destOrd="0" parTransId="{CE42508A-05BA-4F65-9154-90FD36A07FFF}" sibTransId="{04EEF6F5-3951-4EA4-9A52-6F6A0C6E75B9}"/>
    <dgm:cxn modelId="{724BDA5C-5FC6-4024-B1E6-52631897FE7F}" type="presOf" srcId="{A618880E-E3E0-4CA9-9270-24537791B46A}" destId="{F1915F85-CCB3-4521-BD3F-03B0FE8416C8}" srcOrd="0" destOrd="0" presId="urn:microsoft.com/office/officeart/2005/8/layout/vProcess5"/>
    <dgm:cxn modelId="{FD961365-1725-45FE-AAF8-E0E515F0B29A}" type="presOf" srcId="{3E86B28F-0E44-4E11-9169-E8DDC3802730}" destId="{C4851974-ECFE-4D29-86F8-A4C81561FFA5}" srcOrd="1" destOrd="0" presId="urn:microsoft.com/office/officeart/2005/8/layout/vProcess5"/>
    <dgm:cxn modelId="{028BE44A-C67F-48E1-9A8C-9E65F603E533}" type="presOf" srcId="{3E86B28F-0E44-4E11-9169-E8DDC3802730}" destId="{DA33997A-788C-4A90-9C63-BE5264858600}" srcOrd="0" destOrd="0" presId="urn:microsoft.com/office/officeart/2005/8/layout/vProcess5"/>
    <dgm:cxn modelId="{9DE83278-4ECB-4C72-AE90-7B24239DACA6}" type="presOf" srcId="{A417BC28-9F9E-4513-ADF3-BAAFA3B0355F}" destId="{901AA5B4-EA41-4C05-8248-B587BE6844F2}" srcOrd="0" destOrd="0" presId="urn:microsoft.com/office/officeart/2005/8/layout/vProcess5"/>
    <dgm:cxn modelId="{B3F3017B-B61A-4F74-87C0-FA1E9062B4FB}" type="presOf" srcId="{EC8C5378-04D4-4710-8FF5-91106D47285E}" destId="{28388F8D-07A4-49C0-9712-489DDA720EB7}" srcOrd="1" destOrd="0" presId="urn:microsoft.com/office/officeart/2005/8/layout/vProcess5"/>
    <dgm:cxn modelId="{F8EB6480-7282-4B41-A2D2-AC485C93008B}" type="presOf" srcId="{72B5A917-41D2-4B81-893C-5D9B2B50A15E}" destId="{B5B42C36-0C2A-4790-8AFF-257A652BAF72}" srcOrd="0" destOrd="0" presId="urn:microsoft.com/office/officeart/2005/8/layout/vProcess5"/>
    <dgm:cxn modelId="{0F8B9980-3FD4-42F1-9875-A53A386030B4}" type="presOf" srcId="{7895DF6B-952E-4DEB-84D5-3124EFFB515B}" destId="{EB4ECFA5-DB8F-489E-BBC3-EF980D05D4BC}" srcOrd="1" destOrd="0" presId="urn:microsoft.com/office/officeart/2005/8/layout/vProcess5"/>
    <dgm:cxn modelId="{E62AF480-9AE6-4A7E-826A-80CFD6551595}" type="presOf" srcId="{9D33C7D9-BE43-4458-BFB0-9CD159E04892}" destId="{887EDA8F-FD44-446E-B570-2079D1B6229E}" srcOrd="0" destOrd="0" presId="urn:microsoft.com/office/officeart/2005/8/layout/vProcess5"/>
    <dgm:cxn modelId="{E94FC285-84DF-4E3B-9FE5-9FEF45F784C2}" type="presOf" srcId="{EC8C5378-04D4-4710-8FF5-91106D47285E}" destId="{D012DD71-6E88-455E-A142-B9C0997FC3A3}" srcOrd="0" destOrd="0" presId="urn:microsoft.com/office/officeart/2005/8/layout/vProcess5"/>
    <dgm:cxn modelId="{0C1F0994-2D20-4A63-83B3-F1F4EBFC17B6}" type="presOf" srcId="{4BD57B7C-4D6B-4EFB-A6A1-E2E3A3D1E3A3}" destId="{25F7A75F-2DEE-4787-ABBF-868BD4BE84D0}" srcOrd="0" destOrd="0" presId="urn:microsoft.com/office/officeart/2005/8/layout/vProcess5"/>
    <dgm:cxn modelId="{007020A7-CDB8-4A1E-8355-06D46F175DF2}" srcId="{72B5A917-41D2-4B81-893C-5D9B2B50A15E}" destId="{EC8C5378-04D4-4710-8FF5-91106D47285E}" srcOrd="3" destOrd="0" parTransId="{0523C5B1-98DE-4383-BBA7-EBDFFE14E4D9}" sibTransId="{A417BC28-9F9E-4513-ADF3-BAAFA3B0355F}"/>
    <dgm:cxn modelId="{D25155B2-975B-4EE6-9182-D0274AA5C648}" type="presOf" srcId="{9D33C7D9-BE43-4458-BFB0-9CD159E04892}" destId="{2FA49D24-F6C9-40C2-B3C3-84C48F421BA7}" srcOrd="1" destOrd="0" presId="urn:microsoft.com/office/officeart/2005/8/layout/vProcess5"/>
    <dgm:cxn modelId="{AB63CCB7-AA17-421D-B06D-661CD9704272}" srcId="{72B5A917-41D2-4B81-893C-5D9B2B50A15E}" destId="{7895DF6B-952E-4DEB-84D5-3124EFFB515B}" srcOrd="0" destOrd="0" parTransId="{906269CF-77F3-44D9-9C24-396527DF12B2}" sibTransId="{4BD57B7C-4D6B-4EFB-A6A1-E2E3A3D1E3A3}"/>
    <dgm:cxn modelId="{63A4BBC0-4F5E-4CD2-9C51-DCC73053B19B}" type="presOf" srcId="{BBFF7E32-3CB7-4B52-9E91-B1BCAAC7EDDC}" destId="{78552E9A-4F30-4791-BBB9-359BB09FBBD9}" srcOrd="0" destOrd="0" presId="urn:microsoft.com/office/officeart/2005/8/layout/vProcess5"/>
    <dgm:cxn modelId="{2BBC6EC6-3844-4BC2-9C79-D50284DD367A}" srcId="{72B5A917-41D2-4B81-893C-5D9B2B50A15E}" destId="{3E86B28F-0E44-4E11-9169-E8DDC3802730}" srcOrd="2" destOrd="0" parTransId="{72D35151-DB20-4B21-B679-50A42260FAE5}" sibTransId="{BBFF7E32-3CB7-4B52-9E91-B1BCAAC7EDDC}"/>
    <dgm:cxn modelId="{0230EDD5-6228-432B-8265-2FF195145588}" type="presOf" srcId="{7895DF6B-952E-4DEB-84D5-3124EFFB515B}" destId="{CEADD983-9860-4857-9C5C-9302754F241C}" srcOrd="0" destOrd="0" presId="urn:microsoft.com/office/officeart/2005/8/layout/vProcess5"/>
    <dgm:cxn modelId="{3F1D4FFF-832A-4090-8183-F47E89F97B77}" type="presOf" srcId="{E362DE1D-ACAA-48FA-8508-BE882AB24B47}" destId="{CFA07365-0F1D-4966-95F8-DD287B7796FD}" srcOrd="1" destOrd="0" presId="urn:microsoft.com/office/officeart/2005/8/layout/vProcess5"/>
    <dgm:cxn modelId="{1BCB683C-7F65-43EF-B1D0-D87735AA6C6E}" type="presParOf" srcId="{B5B42C36-0C2A-4790-8AFF-257A652BAF72}" destId="{325621A0-F04C-4643-A6D8-9DC517551918}" srcOrd="0" destOrd="0" presId="urn:microsoft.com/office/officeart/2005/8/layout/vProcess5"/>
    <dgm:cxn modelId="{341765D0-A85E-493C-8FE0-F688213875A1}" type="presParOf" srcId="{B5B42C36-0C2A-4790-8AFF-257A652BAF72}" destId="{CEADD983-9860-4857-9C5C-9302754F241C}" srcOrd="1" destOrd="0" presId="urn:microsoft.com/office/officeart/2005/8/layout/vProcess5"/>
    <dgm:cxn modelId="{6F0C412E-1C45-48F7-8EC4-EA131D42F391}" type="presParOf" srcId="{B5B42C36-0C2A-4790-8AFF-257A652BAF72}" destId="{887EDA8F-FD44-446E-B570-2079D1B6229E}" srcOrd="2" destOrd="0" presId="urn:microsoft.com/office/officeart/2005/8/layout/vProcess5"/>
    <dgm:cxn modelId="{63C544F8-9CBE-436B-A288-6F72C5B00A32}" type="presParOf" srcId="{B5B42C36-0C2A-4790-8AFF-257A652BAF72}" destId="{DA33997A-788C-4A90-9C63-BE5264858600}" srcOrd="3" destOrd="0" presId="urn:microsoft.com/office/officeart/2005/8/layout/vProcess5"/>
    <dgm:cxn modelId="{68BD3934-962B-4E3A-81EB-578FB2335671}" type="presParOf" srcId="{B5B42C36-0C2A-4790-8AFF-257A652BAF72}" destId="{D012DD71-6E88-455E-A142-B9C0997FC3A3}" srcOrd="4" destOrd="0" presId="urn:microsoft.com/office/officeart/2005/8/layout/vProcess5"/>
    <dgm:cxn modelId="{3C324757-F46B-429D-A35A-A48CB854E4B6}" type="presParOf" srcId="{B5B42C36-0C2A-4790-8AFF-257A652BAF72}" destId="{DF1FA59D-B1D2-495A-982D-3614305D7C05}" srcOrd="5" destOrd="0" presId="urn:microsoft.com/office/officeart/2005/8/layout/vProcess5"/>
    <dgm:cxn modelId="{1C6D2975-D804-4517-B741-A801885E5800}" type="presParOf" srcId="{B5B42C36-0C2A-4790-8AFF-257A652BAF72}" destId="{25F7A75F-2DEE-4787-ABBF-868BD4BE84D0}" srcOrd="6" destOrd="0" presId="urn:microsoft.com/office/officeart/2005/8/layout/vProcess5"/>
    <dgm:cxn modelId="{034D8FDF-EFC7-4EAD-B95C-F9F88BE56E36}" type="presParOf" srcId="{B5B42C36-0C2A-4790-8AFF-257A652BAF72}" destId="{F1915F85-CCB3-4521-BD3F-03B0FE8416C8}" srcOrd="7" destOrd="0" presId="urn:microsoft.com/office/officeart/2005/8/layout/vProcess5"/>
    <dgm:cxn modelId="{E0BB20E5-A94A-4698-90A9-0393AA8C5060}" type="presParOf" srcId="{B5B42C36-0C2A-4790-8AFF-257A652BAF72}" destId="{78552E9A-4F30-4791-BBB9-359BB09FBBD9}" srcOrd="8" destOrd="0" presId="urn:microsoft.com/office/officeart/2005/8/layout/vProcess5"/>
    <dgm:cxn modelId="{31EE91E2-6A39-4BB4-A767-E952975E1E18}" type="presParOf" srcId="{B5B42C36-0C2A-4790-8AFF-257A652BAF72}" destId="{901AA5B4-EA41-4C05-8248-B587BE6844F2}" srcOrd="9" destOrd="0" presId="urn:microsoft.com/office/officeart/2005/8/layout/vProcess5"/>
    <dgm:cxn modelId="{3260C86F-E201-4027-BB19-9CB2FF0CE74A}" type="presParOf" srcId="{B5B42C36-0C2A-4790-8AFF-257A652BAF72}" destId="{EB4ECFA5-DB8F-489E-BBC3-EF980D05D4BC}" srcOrd="10" destOrd="0" presId="urn:microsoft.com/office/officeart/2005/8/layout/vProcess5"/>
    <dgm:cxn modelId="{AF26E710-FC40-40A9-AE67-D42888635735}" type="presParOf" srcId="{B5B42C36-0C2A-4790-8AFF-257A652BAF72}" destId="{2FA49D24-F6C9-40C2-B3C3-84C48F421BA7}" srcOrd="11" destOrd="0" presId="urn:microsoft.com/office/officeart/2005/8/layout/vProcess5"/>
    <dgm:cxn modelId="{C8ABB077-9AAA-4261-946B-9D6E1B71461E}" type="presParOf" srcId="{B5B42C36-0C2A-4790-8AFF-257A652BAF72}" destId="{C4851974-ECFE-4D29-86F8-A4C81561FFA5}" srcOrd="12" destOrd="0" presId="urn:microsoft.com/office/officeart/2005/8/layout/vProcess5"/>
    <dgm:cxn modelId="{1A1AD51D-280F-4DAA-8CA2-2475038F9BD6}" type="presParOf" srcId="{B5B42C36-0C2A-4790-8AFF-257A652BAF72}" destId="{28388F8D-07A4-49C0-9712-489DDA720EB7}" srcOrd="13" destOrd="0" presId="urn:microsoft.com/office/officeart/2005/8/layout/vProcess5"/>
    <dgm:cxn modelId="{58E34DDB-F36B-48AC-83D2-D360F96A1C0A}" type="presParOf" srcId="{B5B42C36-0C2A-4790-8AFF-257A652BAF72}" destId="{CFA07365-0F1D-4966-95F8-DD287B7796F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812672-4023-4A0D-9501-60A22A497CBF}" type="doc">
      <dgm:prSet loTypeId="urn:microsoft.com/office/officeart/2005/8/layout/list1" loCatId="list" qsTypeId="urn:microsoft.com/office/officeart/2005/8/quickstyle/3d1" qsCatId="3D" csTypeId="urn:microsoft.com/office/officeart/2005/8/colors/colorful1" csCatId="colorful" phldr="1"/>
      <dgm:spPr/>
      <dgm:t>
        <a:bodyPr/>
        <a:lstStyle/>
        <a:p>
          <a:endParaRPr lang="en-GB"/>
        </a:p>
      </dgm:t>
    </dgm:pt>
    <dgm:pt modelId="{A7B1D712-5CCB-46E5-8FEA-C600D98BD000}">
      <dgm:prSet phldrT="[Text]" phldr="0"/>
      <dgm:spPr/>
      <dgm:t>
        <a:bodyPr/>
        <a:lstStyle/>
        <a:p>
          <a:pPr algn="l"/>
          <a:r>
            <a:rPr lang="en-GB" dirty="0">
              <a:latin typeface="Calibri"/>
              <a:cs typeface="Calibri"/>
            </a:rPr>
            <a:t>Milling machines</a:t>
          </a:r>
          <a:endParaRPr lang="en-US" dirty="0">
            <a:latin typeface="Calibri"/>
            <a:cs typeface="Calibri"/>
          </a:endParaRPr>
        </a:p>
      </dgm:t>
    </dgm:pt>
    <dgm:pt modelId="{168FAC39-4E4D-4B49-903C-47822886F08D}" type="parTrans" cxnId="{8C34D09D-BB25-4E57-A4C1-EE85B46C5959}">
      <dgm:prSet/>
      <dgm:spPr/>
      <dgm:t>
        <a:bodyPr/>
        <a:lstStyle/>
        <a:p>
          <a:endParaRPr lang="en-GB"/>
        </a:p>
      </dgm:t>
    </dgm:pt>
    <dgm:pt modelId="{A6C0D3FA-7EB4-4144-87AB-0AE373BD1588}" type="sibTrans" cxnId="{8C34D09D-BB25-4E57-A4C1-EE85B46C5959}">
      <dgm:prSet/>
      <dgm:spPr/>
      <dgm:t>
        <a:bodyPr/>
        <a:lstStyle/>
        <a:p>
          <a:endParaRPr lang="en-GB"/>
        </a:p>
      </dgm:t>
    </dgm:pt>
    <dgm:pt modelId="{79DF5321-CFEC-4858-ACD8-07F6A630A5F9}">
      <dgm:prSet phldr="0"/>
      <dgm:spPr/>
      <dgm:t>
        <a:bodyPr/>
        <a:lstStyle/>
        <a:p>
          <a:pPr algn="l" rtl="0"/>
          <a:r>
            <a:rPr lang="en-GB" dirty="0">
              <a:latin typeface="Calibri"/>
              <a:cs typeface="Calibri"/>
            </a:rPr>
            <a:t>Routers</a:t>
          </a:r>
          <a:endParaRPr lang="en-US" dirty="0">
            <a:latin typeface="Calibri"/>
            <a:cs typeface="Calibri"/>
          </a:endParaRPr>
        </a:p>
      </dgm:t>
    </dgm:pt>
    <dgm:pt modelId="{DF45A976-7728-4B7C-8CE1-804D183E4A8A}" type="parTrans" cxnId="{BA2E3E41-E49D-4D2C-AC90-CD3F662B9014}">
      <dgm:prSet/>
      <dgm:spPr/>
    </dgm:pt>
    <dgm:pt modelId="{3B583086-DCC6-4C4D-A9F9-3DDEB0F2F311}" type="sibTrans" cxnId="{BA2E3E41-E49D-4D2C-AC90-CD3F662B9014}">
      <dgm:prSet/>
      <dgm:spPr/>
    </dgm:pt>
    <dgm:pt modelId="{503AD4BD-9247-4B23-BC99-7C04184F0F68}">
      <dgm:prSet phldr="0"/>
      <dgm:spPr/>
      <dgm:t>
        <a:bodyPr/>
        <a:lstStyle/>
        <a:p>
          <a:pPr algn="l"/>
          <a:r>
            <a:rPr lang="en-GB" dirty="0">
              <a:latin typeface="Calibri"/>
              <a:cs typeface="Calibri"/>
            </a:rPr>
            <a:t>Plasma cutters</a:t>
          </a:r>
          <a:r>
            <a:rPr lang="en-US" dirty="0">
              <a:latin typeface="Calibri"/>
              <a:cs typeface="Calibri"/>
            </a:rPr>
            <a:t> </a:t>
          </a:r>
          <a:endParaRPr lang="en-US" dirty="0"/>
        </a:p>
      </dgm:t>
    </dgm:pt>
    <dgm:pt modelId="{7600D6B7-E3D4-4844-876F-4AB764708695}" type="parTrans" cxnId="{096451F2-B236-4329-813D-68C2324115BF}">
      <dgm:prSet/>
      <dgm:spPr/>
    </dgm:pt>
    <dgm:pt modelId="{1586842A-AA4E-48AB-8757-035BD40B85D2}" type="sibTrans" cxnId="{096451F2-B236-4329-813D-68C2324115BF}">
      <dgm:prSet/>
      <dgm:spPr/>
    </dgm:pt>
    <dgm:pt modelId="{FB575CA6-1831-477B-955F-A49E68E7090D}">
      <dgm:prSet phldr="0"/>
      <dgm:spPr/>
      <dgm:t>
        <a:bodyPr/>
        <a:lstStyle/>
        <a:p>
          <a:pPr algn="l"/>
          <a:r>
            <a:rPr lang="en-GB" dirty="0">
              <a:latin typeface="Calibri"/>
              <a:cs typeface="Calibri"/>
            </a:rPr>
            <a:t>Welders</a:t>
          </a:r>
          <a:r>
            <a:rPr lang="en-US" dirty="0">
              <a:latin typeface="Calibri"/>
              <a:cs typeface="Calibri"/>
            </a:rPr>
            <a:t> </a:t>
          </a:r>
          <a:endParaRPr lang="en-US" dirty="0"/>
        </a:p>
      </dgm:t>
    </dgm:pt>
    <dgm:pt modelId="{B088B138-18C4-42F6-84DF-B281773BEDB1}" type="parTrans" cxnId="{0F7044D8-1703-451E-92F9-CDB0F290AF0A}">
      <dgm:prSet/>
      <dgm:spPr/>
    </dgm:pt>
    <dgm:pt modelId="{DBA3844A-69FA-4E92-A5E3-303D1D800BB0}" type="sibTrans" cxnId="{0F7044D8-1703-451E-92F9-CDB0F290AF0A}">
      <dgm:prSet/>
      <dgm:spPr/>
    </dgm:pt>
    <dgm:pt modelId="{DD5963D9-D7BB-4F0D-AA09-D8B7A49C8361}">
      <dgm:prSet phldr="0"/>
      <dgm:spPr/>
      <dgm:t>
        <a:bodyPr/>
        <a:lstStyle/>
        <a:p>
          <a:pPr algn="l"/>
          <a:r>
            <a:rPr lang="en-GB" dirty="0">
              <a:latin typeface="Calibri"/>
              <a:cs typeface="Calibri"/>
            </a:rPr>
            <a:t>Water jets</a:t>
          </a:r>
          <a:r>
            <a:rPr lang="en-US" dirty="0">
              <a:latin typeface="Calibri"/>
              <a:cs typeface="Calibri"/>
            </a:rPr>
            <a:t> </a:t>
          </a:r>
          <a:endParaRPr lang="en-US" dirty="0"/>
        </a:p>
      </dgm:t>
    </dgm:pt>
    <dgm:pt modelId="{618C3C57-ECCC-4257-8D0C-6400BC92EE99}" type="parTrans" cxnId="{D0303B48-BC54-44CB-B769-1417DAAD9992}">
      <dgm:prSet/>
      <dgm:spPr/>
    </dgm:pt>
    <dgm:pt modelId="{43827754-1D76-438B-9D94-F61C186DBFFB}" type="sibTrans" cxnId="{D0303B48-BC54-44CB-B769-1417DAAD9992}">
      <dgm:prSet/>
      <dgm:spPr/>
    </dgm:pt>
    <dgm:pt modelId="{94F368FE-C9E2-4178-9376-6D8F098A47C3}" type="pres">
      <dgm:prSet presAssocID="{6A812672-4023-4A0D-9501-60A22A497CBF}" presName="linear" presStyleCnt="0">
        <dgm:presLayoutVars>
          <dgm:dir/>
          <dgm:animLvl val="lvl"/>
          <dgm:resizeHandles val="exact"/>
        </dgm:presLayoutVars>
      </dgm:prSet>
      <dgm:spPr/>
    </dgm:pt>
    <dgm:pt modelId="{BD081046-4913-4783-922B-D0FA8AF59C03}" type="pres">
      <dgm:prSet presAssocID="{79DF5321-CFEC-4858-ACD8-07F6A630A5F9}" presName="parentLin" presStyleCnt="0"/>
      <dgm:spPr/>
    </dgm:pt>
    <dgm:pt modelId="{F308164B-6F6F-4E48-9BA3-3DFA8C22BA81}" type="pres">
      <dgm:prSet presAssocID="{79DF5321-CFEC-4858-ACD8-07F6A630A5F9}" presName="parentLeftMargin" presStyleLbl="node1" presStyleIdx="0" presStyleCnt="5"/>
      <dgm:spPr/>
    </dgm:pt>
    <dgm:pt modelId="{C4D53D58-4D84-4A91-99CE-5CD7FEF4A296}" type="pres">
      <dgm:prSet presAssocID="{79DF5321-CFEC-4858-ACD8-07F6A630A5F9}" presName="parentText" presStyleLbl="node1" presStyleIdx="0" presStyleCnt="5">
        <dgm:presLayoutVars>
          <dgm:chMax val="0"/>
          <dgm:bulletEnabled val="1"/>
        </dgm:presLayoutVars>
      </dgm:prSet>
      <dgm:spPr/>
    </dgm:pt>
    <dgm:pt modelId="{E35EC69E-889B-4A55-8D28-BE7769A3B585}" type="pres">
      <dgm:prSet presAssocID="{79DF5321-CFEC-4858-ACD8-07F6A630A5F9}" presName="negativeSpace" presStyleCnt="0"/>
      <dgm:spPr/>
    </dgm:pt>
    <dgm:pt modelId="{F8277E8A-F107-4DF7-AC62-165E370607B4}" type="pres">
      <dgm:prSet presAssocID="{79DF5321-CFEC-4858-ACD8-07F6A630A5F9}" presName="childText" presStyleLbl="conFgAcc1" presStyleIdx="0" presStyleCnt="5">
        <dgm:presLayoutVars>
          <dgm:bulletEnabled val="1"/>
        </dgm:presLayoutVars>
      </dgm:prSet>
      <dgm:spPr/>
    </dgm:pt>
    <dgm:pt modelId="{AF113CD5-C479-463E-98BF-2F8A04B2BD8F}" type="pres">
      <dgm:prSet presAssocID="{3B583086-DCC6-4C4D-A9F9-3DDEB0F2F311}" presName="spaceBetweenRectangles" presStyleCnt="0"/>
      <dgm:spPr/>
    </dgm:pt>
    <dgm:pt modelId="{B80638CF-1EF4-46D9-9FEC-B8F38149C03F}" type="pres">
      <dgm:prSet presAssocID="{503AD4BD-9247-4B23-BC99-7C04184F0F68}" presName="parentLin" presStyleCnt="0"/>
      <dgm:spPr/>
    </dgm:pt>
    <dgm:pt modelId="{F04D9516-47B4-4AD9-B00E-7868848C2B35}" type="pres">
      <dgm:prSet presAssocID="{503AD4BD-9247-4B23-BC99-7C04184F0F68}" presName="parentLeftMargin" presStyleLbl="node1" presStyleIdx="0" presStyleCnt="5"/>
      <dgm:spPr/>
    </dgm:pt>
    <dgm:pt modelId="{DFBBCB9D-3998-4924-8BC7-A9759E6D43B5}" type="pres">
      <dgm:prSet presAssocID="{503AD4BD-9247-4B23-BC99-7C04184F0F68}" presName="parentText" presStyleLbl="node1" presStyleIdx="1" presStyleCnt="5">
        <dgm:presLayoutVars>
          <dgm:chMax val="0"/>
          <dgm:bulletEnabled val="1"/>
        </dgm:presLayoutVars>
      </dgm:prSet>
      <dgm:spPr/>
    </dgm:pt>
    <dgm:pt modelId="{B01612C0-838E-47E2-84D0-22212B329C0D}" type="pres">
      <dgm:prSet presAssocID="{503AD4BD-9247-4B23-BC99-7C04184F0F68}" presName="negativeSpace" presStyleCnt="0"/>
      <dgm:spPr/>
    </dgm:pt>
    <dgm:pt modelId="{B235B4F0-EA0E-4D30-AE03-63E562ADB623}" type="pres">
      <dgm:prSet presAssocID="{503AD4BD-9247-4B23-BC99-7C04184F0F68}" presName="childText" presStyleLbl="conFgAcc1" presStyleIdx="1" presStyleCnt="5">
        <dgm:presLayoutVars>
          <dgm:bulletEnabled val="1"/>
        </dgm:presLayoutVars>
      </dgm:prSet>
      <dgm:spPr/>
    </dgm:pt>
    <dgm:pt modelId="{393D9597-A044-43C0-8679-2394BFF9D3F1}" type="pres">
      <dgm:prSet presAssocID="{1586842A-AA4E-48AB-8757-035BD40B85D2}" presName="spaceBetweenRectangles" presStyleCnt="0"/>
      <dgm:spPr/>
    </dgm:pt>
    <dgm:pt modelId="{5FEC304B-B748-413E-A1E4-FA50A2D6C5F7}" type="pres">
      <dgm:prSet presAssocID="{FB575CA6-1831-477B-955F-A49E68E7090D}" presName="parentLin" presStyleCnt="0"/>
      <dgm:spPr/>
    </dgm:pt>
    <dgm:pt modelId="{AA17D981-179F-47D0-B4D8-0068D40B0161}" type="pres">
      <dgm:prSet presAssocID="{FB575CA6-1831-477B-955F-A49E68E7090D}" presName="parentLeftMargin" presStyleLbl="node1" presStyleIdx="1" presStyleCnt="5"/>
      <dgm:spPr/>
    </dgm:pt>
    <dgm:pt modelId="{514F2BD7-38FE-41CB-B0E6-35E41B6D7EE1}" type="pres">
      <dgm:prSet presAssocID="{FB575CA6-1831-477B-955F-A49E68E7090D}" presName="parentText" presStyleLbl="node1" presStyleIdx="2" presStyleCnt="5">
        <dgm:presLayoutVars>
          <dgm:chMax val="0"/>
          <dgm:bulletEnabled val="1"/>
        </dgm:presLayoutVars>
      </dgm:prSet>
      <dgm:spPr/>
    </dgm:pt>
    <dgm:pt modelId="{8F0F82D1-3815-405D-A2E4-B6E4625D802D}" type="pres">
      <dgm:prSet presAssocID="{FB575CA6-1831-477B-955F-A49E68E7090D}" presName="negativeSpace" presStyleCnt="0"/>
      <dgm:spPr/>
    </dgm:pt>
    <dgm:pt modelId="{2371103F-F2EC-4294-A415-9D14496DAF80}" type="pres">
      <dgm:prSet presAssocID="{FB575CA6-1831-477B-955F-A49E68E7090D}" presName="childText" presStyleLbl="conFgAcc1" presStyleIdx="2" presStyleCnt="5">
        <dgm:presLayoutVars>
          <dgm:bulletEnabled val="1"/>
        </dgm:presLayoutVars>
      </dgm:prSet>
      <dgm:spPr/>
    </dgm:pt>
    <dgm:pt modelId="{142BA30C-88D2-472F-ABD5-58DD92837631}" type="pres">
      <dgm:prSet presAssocID="{DBA3844A-69FA-4E92-A5E3-303D1D800BB0}" presName="spaceBetweenRectangles" presStyleCnt="0"/>
      <dgm:spPr/>
    </dgm:pt>
    <dgm:pt modelId="{DA2BA98D-B4B9-4B37-B9C1-8D49A0191F21}" type="pres">
      <dgm:prSet presAssocID="{DD5963D9-D7BB-4F0D-AA09-D8B7A49C8361}" presName="parentLin" presStyleCnt="0"/>
      <dgm:spPr/>
    </dgm:pt>
    <dgm:pt modelId="{69C0CEDA-BBD4-424C-A0FA-CC6C8B1F16BF}" type="pres">
      <dgm:prSet presAssocID="{DD5963D9-D7BB-4F0D-AA09-D8B7A49C8361}" presName="parentLeftMargin" presStyleLbl="node1" presStyleIdx="2" presStyleCnt="5"/>
      <dgm:spPr/>
    </dgm:pt>
    <dgm:pt modelId="{25921CE3-64D7-47A7-8599-7624539B6707}" type="pres">
      <dgm:prSet presAssocID="{DD5963D9-D7BB-4F0D-AA09-D8B7A49C8361}" presName="parentText" presStyleLbl="node1" presStyleIdx="3" presStyleCnt="5">
        <dgm:presLayoutVars>
          <dgm:chMax val="0"/>
          <dgm:bulletEnabled val="1"/>
        </dgm:presLayoutVars>
      </dgm:prSet>
      <dgm:spPr/>
    </dgm:pt>
    <dgm:pt modelId="{36FF5CB9-79C9-469E-98ED-8B49EE6DBB1E}" type="pres">
      <dgm:prSet presAssocID="{DD5963D9-D7BB-4F0D-AA09-D8B7A49C8361}" presName="negativeSpace" presStyleCnt="0"/>
      <dgm:spPr/>
    </dgm:pt>
    <dgm:pt modelId="{2BF551E5-1CD9-49AA-9354-877D4ED7D6C2}" type="pres">
      <dgm:prSet presAssocID="{DD5963D9-D7BB-4F0D-AA09-D8B7A49C8361}" presName="childText" presStyleLbl="conFgAcc1" presStyleIdx="3" presStyleCnt="5">
        <dgm:presLayoutVars>
          <dgm:bulletEnabled val="1"/>
        </dgm:presLayoutVars>
      </dgm:prSet>
      <dgm:spPr/>
    </dgm:pt>
    <dgm:pt modelId="{72DA5227-B321-49E0-BEEF-E871B68F35F2}" type="pres">
      <dgm:prSet presAssocID="{43827754-1D76-438B-9D94-F61C186DBFFB}" presName="spaceBetweenRectangles" presStyleCnt="0"/>
      <dgm:spPr/>
    </dgm:pt>
    <dgm:pt modelId="{47B0D7BB-C47E-4988-85AF-3DA783EC55DA}" type="pres">
      <dgm:prSet presAssocID="{A7B1D712-5CCB-46E5-8FEA-C600D98BD000}" presName="parentLin" presStyleCnt="0"/>
      <dgm:spPr/>
    </dgm:pt>
    <dgm:pt modelId="{3B0E8B7D-BCA1-4A75-9F9E-31E9175B1D24}" type="pres">
      <dgm:prSet presAssocID="{A7B1D712-5CCB-46E5-8FEA-C600D98BD000}" presName="parentLeftMargin" presStyleLbl="node1" presStyleIdx="3" presStyleCnt="5"/>
      <dgm:spPr/>
    </dgm:pt>
    <dgm:pt modelId="{27D7A79B-9963-483A-B06E-B7A6B1723837}" type="pres">
      <dgm:prSet presAssocID="{A7B1D712-5CCB-46E5-8FEA-C600D98BD000}" presName="parentText" presStyleLbl="node1" presStyleIdx="4" presStyleCnt="5">
        <dgm:presLayoutVars>
          <dgm:chMax val="0"/>
          <dgm:bulletEnabled val="1"/>
        </dgm:presLayoutVars>
      </dgm:prSet>
      <dgm:spPr/>
    </dgm:pt>
    <dgm:pt modelId="{E3888326-12B9-4AB6-AA21-B789F50AB9DA}" type="pres">
      <dgm:prSet presAssocID="{A7B1D712-5CCB-46E5-8FEA-C600D98BD000}" presName="negativeSpace" presStyleCnt="0"/>
      <dgm:spPr/>
    </dgm:pt>
    <dgm:pt modelId="{FFF8175E-1426-463C-A9AB-D43A3818BF3E}" type="pres">
      <dgm:prSet presAssocID="{A7B1D712-5CCB-46E5-8FEA-C600D98BD000}" presName="childText" presStyleLbl="conFgAcc1" presStyleIdx="4" presStyleCnt="5">
        <dgm:presLayoutVars>
          <dgm:bulletEnabled val="1"/>
        </dgm:presLayoutVars>
      </dgm:prSet>
      <dgm:spPr/>
    </dgm:pt>
  </dgm:ptLst>
  <dgm:cxnLst>
    <dgm:cxn modelId="{D7597327-88AF-4504-9159-275A8E2738DA}" type="presOf" srcId="{503AD4BD-9247-4B23-BC99-7C04184F0F68}" destId="{F04D9516-47B4-4AD9-B00E-7868848C2B35}" srcOrd="0" destOrd="0" presId="urn:microsoft.com/office/officeart/2005/8/layout/list1"/>
    <dgm:cxn modelId="{BA2E3E41-E49D-4D2C-AC90-CD3F662B9014}" srcId="{6A812672-4023-4A0D-9501-60A22A497CBF}" destId="{79DF5321-CFEC-4858-ACD8-07F6A630A5F9}" srcOrd="0" destOrd="0" parTransId="{DF45A976-7728-4B7C-8CE1-804D183E4A8A}" sibTransId="{3B583086-DCC6-4C4D-A9F9-3DDEB0F2F311}"/>
    <dgm:cxn modelId="{777A7742-A43D-422F-97A1-4730825DE556}" type="presOf" srcId="{79DF5321-CFEC-4858-ACD8-07F6A630A5F9}" destId="{C4D53D58-4D84-4A91-99CE-5CD7FEF4A296}" srcOrd="1" destOrd="0" presId="urn:microsoft.com/office/officeart/2005/8/layout/list1"/>
    <dgm:cxn modelId="{D0303B48-BC54-44CB-B769-1417DAAD9992}" srcId="{6A812672-4023-4A0D-9501-60A22A497CBF}" destId="{DD5963D9-D7BB-4F0D-AA09-D8B7A49C8361}" srcOrd="3" destOrd="0" parTransId="{618C3C57-ECCC-4257-8D0C-6400BC92EE99}" sibTransId="{43827754-1D76-438B-9D94-F61C186DBFFB}"/>
    <dgm:cxn modelId="{C1CF8878-061A-46DF-AEAC-D1E94D93B1E8}" type="presOf" srcId="{DD5963D9-D7BB-4F0D-AA09-D8B7A49C8361}" destId="{25921CE3-64D7-47A7-8599-7624539B6707}" srcOrd="1" destOrd="0" presId="urn:microsoft.com/office/officeart/2005/8/layout/list1"/>
    <dgm:cxn modelId="{8C34D09D-BB25-4E57-A4C1-EE85B46C5959}" srcId="{6A812672-4023-4A0D-9501-60A22A497CBF}" destId="{A7B1D712-5CCB-46E5-8FEA-C600D98BD000}" srcOrd="4" destOrd="0" parTransId="{168FAC39-4E4D-4B49-903C-47822886F08D}" sibTransId="{A6C0D3FA-7EB4-4144-87AB-0AE373BD1588}"/>
    <dgm:cxn modelId="{1149DC9E-3BE1-4DA9-B7CF-0BB4FF6B5811}" type="presOf" srcId="{A7B1D712-5CCB-46E5-8FEA-C600D98BD000}" destId="{3B0E8B7D-BCA1-4A75-9F9E-31E9175B1D24}" srcOrd="0" destOrd="0" presId="urn:microsoft.com/office/officeart/2005/8/layout/list1"/>
    <dgm:cxn modelId="{202D47A3-54EE-4E24-BAE0-1B62B86FFFF3}" type="presOf" srcId="{A7B1D712-5CCB-46E5-8FEA-C600D98BD000}" destId="{27D7A79B-9963-483A-B06E-B7A6B1723837}" srcOrd="1" destOrd="0" presId="urn:microsoft.com/office/officeart/2005/8/layout/list1"/>
    <dgm:cxn modelId="{BEE597A4-5B2E-4E30-BFF3-101C9E9EA0D6}" type="presOf" srcId="{FB575CA6-1831-477B-955F-A49E68E7090D}" destId="{514F2BD7-38FE-41CB-B0E6-35E41B6D7EE1}" srcOrd="1" destOrd="0" presId="urn:microsoft.com/office/officeart/2005/8/layout/list1"/>
    <dgm:cxn modelId="{CDC13DD3-F817-498D-B431-FC873276E69F}" type="presOf" srcId="{DD5963D9-D7BB-4F0D-AA09-D8B7A49C8361}" destId="{69C0CEDA-BBD4-424C-A0FA-CC6C8B1F16BF}" srcOrd="0" destOrd="0" presId="urn:microsoft.com/office/officeart/2005/8/layout/list1"/>
    <dgm:cxn modelId="{0F7044D8-1703-451E-92F9-CDB0F290AF0A}" srcId="{6A812672-4023-4A0D-9501-60A22A497CBF}" destId="{FB575CA6-1831-477B-955F-A49E68E7090D}" srcOrd="2" destOrd="0" parTransId="{B088B138-18C4-42F6-84DF-B281773BEDB1}" sibTransId="{DBA3844A-69FA-4E92-A5E3-303D1D800BB0}"/>
    <dgm:cxn modelId="{503D32DD-DC96-4F14-A866-B9D1218C5614}" type="presOf" srcId="{FB575CA6-1831-477B-955F-A49E68E7090D}" destId="{AA17D981-179F-47D0-B4D8-0068D40B0161}" srcOrd="0" destOrd="0" presId="urn:microsoft.com/office/officeart/2005/8/layout/list1"/>
    <dgm:cxn modelId="{096451F2-B236-4329-813D-68C2324115BF}" srcId="{6A812672-4023-4A0D-9501-60A22A497CBF}" destId="{503AD4BD-9247-4B23-BC99-7C04184F0F68}" srcOrd="1" destOrd="0" parTransId="{7600D6B7-E3D4-4844-876F-4AB764708695}" sibTransId="{1586842A-AA4E-48AB-8757-035BD40B85D2}"/>
    <dgm:cxn modelId="{BE1AAEF9-04AB-40B3-9488-40DF49CB33C5}" type="presOf" srcId="{503AD4BD-9247-4B23-BC99-7C04184F0F68}" destId="{DFBBCB9D-3998-4924-8BC7-A9759E6D43B5}" srcOrd="1" destOrd="0" presId="urn:microsoft.com/office/officeart/2005/8/layout/list1"/>
    <dgm:cxn modelId="{E72529FB-83F9-4FBB-B522-9ABA42ACA804}" type="presOf" srcId="{6A812672-4023-4A0D-9501-60A22A497CBF}" destId="{94F368FE-C9E2-4178-9376-6D8F098A47C3}" srcOrd="0" destOrd="0" presId="urn:microsoft.com/office/officeart/2005/8/layout/list1"/>
    <dgm:cxn modelId="{172264FE-F0A8-462A-A86D-69514747BEA4}" type="presOf" srcId="{79DF5321-CFEC-4858-ACD8-07F6A630A5F9}" destId="{F308164B-6F6F-4E48-9BA3-3DFA8C22BA81}" srcOrd="0" destOrd="0" presId="urn:microsoft.com/office/officeart/2005/8/layout/list1"/>
    <dgm:cxn modelId="{45A77833-5E51-4FEE-A459-B4EB379533E8}" type="presParOf" srcId="{94F368FE-C9E2-4178-9376-6D8F098A47C3}" destId="{BD081046-4913-4783-922B-D0FA8AF59C03}" srcOrd="0" destOrd="0" presId="urn:microsoft.com/office/officeart/2005/8/layout/list1"/>
    <dgm:cxn modelId="{3B8C5B08-0E35-4518-AE42-E3006D68AA18}" type="presParOf" srcId="{BD081046-4913-4783-922B-D0FA8AF59C03}" destId="{F308164B-6F6F-4E48-9BA3-3DFA8C22BA81}" srcOrd="0" destOrd="0" presId="urn:microsoft.com/office/officeart/2005/8/layout/list1"/>
    <dgm:cxn modelId="{210B8F55-5CA9-43BA-9B9B-3739D5398FAD}" type="presParOf" srcId="{BD081046-4913-4783-922B-D0FA8AF59C03}" destId="{C4D53D58-4D84-4A91-99CE-5CD7FEF4A296}" srcOrd="1" destOrd="0" presId="urn:microsoft.com/office/officeart/2005/8/layout/list1"/>
    <dgm:cxn modelId="{76FA886E-F540-47EC-AFA6-5F0BD13A5EA0}" type="presParOf" srcId="{94F368FE-C9E2-4178-9376-6D8F098A47C3}" destId="{E35EC69E-889B-4A55-8D28-BE7769A3B585}" srcOrd="1" destOrd="0" presId="urn:microsoft.com/office/officeart/2005/8/layout/list1"/>
    <dgm:cxn modelId="{1B5A10C4-723C-4F55-B208-E383CC20D85C}" type="presParOf" srcId="{94F368FE-C9E2-4178-9376-6D8F098A47C3}" destId="{F8277E8A-F107-4DF7-AC62-165E370607B4}" srcOrd="2" destOrd="0" presId="urn:microsoft.com/office/officeart/2005/8/layout/list1"/>
    <dgm:cxn modelId="{091C3A14-0651-43C9-82B1-9A89FFEC3BE9}" type="presParOf" srcId="{94F368FE-C9E2-4178-9376-6D8F098A47C3}" destId="{AF113CD5-C479-463E-98BF-2F8A04B2BD8F}" srcOrd="3" destOrd="0" presId="urn:microsoft.com/office/officeart/2005/8/layout/list1"/>
    <dgm:cxn modelId="{F90388B8-4AFE-4BF7-9DB3-AC3B6324327C}" type="presParOf" srcId="{94F368FE-C9E2-4178-9376-6D8F098A47C3}" destId="{B80638CF-1EF4-46D9-9FEC-B8F38149C03F}" srcOrd="4" destOrd="0" presId="urn:microsoft.com/office/officeart/2005/8/layout/list1"/>
    <dgm:cxn modelId="{535F3E6A-768E-49C0-A372-50D5EEF11E6E}" type="presParOf" srcId="{B80638CF-1EF4-46D9-9FEC-B8F38149C03F}" destId="{F04D9516-47B4-4AD9-B00E-7868848C2B35}" srcOrd="0" destOrd="0" presId="urn:microsoft.com/office/officeart/2005/8/layout/list1"/>
    <dgm:cxn modelId="{34BE32A5-A788-4485-80C6-BD814D3AC904}" type="presParOf" srcId="{B80638CF-1EF4-46D9-9FEC-B8F38149C03F}" destId="{DFBBCB9D-3998-4924-8BC7-A9759E6D43B5}" srcOrd="1" destOrd="0" presId="urn:microsoft.com/office/officeart/2005/8/layout/list1"/>
    <dgm:cxn modelId="{7B8EBE6F-1263-4891-909B-849BCAE30B1C}" type="presParOf" srcId="{94F368FE-C9E2-4178-9376-6D8F098A47C3}" destId="{B01612C0-838E-47E2-84D0-22212B329C0D}" srcOrd="5" destOrd="0" presId="urn:microsoft.com/office/officeart/2005/8/layout/list1"/>
    <dgm:cxn modelId="{681AA58C-A52D-4783-BDF7-6B90190501D9}" type="presParOf" srcId="{94F368FE-C9E2-4178-9376-6D8F098A47C3}" destId="{B235B4F0-EA0E-4D30-AE03-63E562ADB623}" srcOrd="6" destOrd="0" presId="urn:microsoft.com/office/officeart/2005/8/layout/list1"/>
    <dgm:cxn modelId="{EA11FC9D-44FD-43D4-B889-C49026505292}" type="presParOf" srcId="{94F368FE-C9E2-4178-9376-6D8F098A47C3}" destId="{393D9597-A044-43C0-8679-2394BFF9D3F1}" srcOrd="7" destOrd="0" presId="urn:microsoft.com/office/officeart/2005/8/layout/list1"/>
    <dgm:cxn modelId="{6ECDA8C6-E2FA-4849-A320-0057D47B201E}" type="presParOf" srcId="{94F368FE-C9E2-4178-9376-6D8F098A47C3}" destId="{5FEC304B-B748-413E-A1E4-FA50A2D6C5F7}" srcOrd="8" destOrd="0" presId="urn:microsoft.com/office/officeart/2005/8/layout/list1"/>
    <dgm:cxn modelId="{9A73FB92-C5BE-4C60-9922-055900583CBE}" type="presParOf" srcId="{5FEC304B-B748-413E-A1E4-FA50A2D6C5F7}" destId="{AA17D981-179F-47D0-B4D8-0068D40B0161}" srcOrd="0" destOrd="0" presId="urn:microsoft.com/office/officeart/2005/8/layout/list1"/>
    <dgm:cxn modelId="{33C34600-C14C-4373-A3C3-28FCB535663D}" type="presParOf" srcId="{5FEC304B-B748-413E-A1E4-FA50A2D6C5F7}" destId="{514F2BD7-38FE-41CB-B0E6-35E41B6D7EE1}" srcOrd="1" destOrd="0" presId="urn:microsoft.com/office/officeart/2005/8/layout/list1"/>
    <dgm:cxn modelId="{E780B24A-52A4-45A7-87ED-44CBA9B93535}" type="presParOf" srcId="{94F368FE-C9E2-4178-9376-6D8F098A47C3}" destId="{8F0F82D1-3815-405D-A2E4-B6E4625D802D}" srcOrd="9" destOrd="0" presId="urn:microsoft.com/office/officeart/2005/8/layout/list1"/>
    <dgm:cxn modelId="{93E093AD-54D6-4764-8EBE-BF757383632A}" type="presParOf" srcId="{94F368FE-C9E2-4178-9376-6D8F098A47C3}" destId="{2371103F-F2EC-4294-A415-9D14496DAF80}" srcOrd="10" destOrd="0" presId="urn:microsoft.com/office/officeart/2005/8/layout/list1"/>
    <dgm:cxn modelId="{E0C8A712-1B1A-412C-8E96-95D8845B8C72}" type="presParOf" srcId="{94F368FE-C9E2-4178-9376-6D8F098A47C3}" destId="{142BA30C-88D2-472F-ABD5-58DD92837631}" srcOrd="11" destOrd="0" presId="urn:microsoft.com/office/officeart/2005/8/layout/list1"/>
    <dgm:cxn modelId="{90F1A165-B79F-4349-B455-E37D33D68F58}" type="presParOf" srcId="{94F368FE-C9E2-4178-9376-6D8F098A47C3}" destId="{DA2BA98D-B4B9-4B37-B9C1-8D49A0191F21}" srcOrd="12" destOrd="0" presId="urn:microsoft.com/office/officeart/2005/8/layout/list1"/>
    <dgm:cxn modelId="{7955FA13-181F-4F34-9CC7-D203F5B5F4EB}" type="presParOf" srcId="{DA2BA98D-B4B9-4B37-B9C1-8D49A0191F21}" destId="{69C0CEDA-BBD4-424C-A0FA-CC6C8B1F16BF}" srcOrd="0" destOrd="0" presId="urn:microsoft.com/office/officeart/2005/8/layout/list1"/>
    <dgm:cxn modelId="{8FE94BE9-412A-40EB-B868-24D78514B426}" type="presParOf" srcId="{DA2BA98D-B4B9-4B37-B9C1-8D49A0191F21}" destId="{25921CE3-64D7-47A7-8599-7624539B6707}" srcOrd="1" destOrd="0" presId="urn:microsoft.com/office/officeart/2005/8/layout/list1"/>
    <dgm:cxn modelId="{B574CF19-B9A9-4707-9858-3F6FB1EC12FF}" type="presParOf" srcId="{94F368FE-C9E2-4178-9376-6D8F098A47C3}" destId="{36FF5CB9-79C9-469E-98ED-8B49EE6DBB1E}" srcOrd="13" destOrd="0" presId="urn:microsoft.com/office/officeart/2005/8/layout/list1"/>
    <dgm:cxn modelId="{B24187CD-5237-416C-ADA8-9DAB47DBA7E5}" type="presParOf" srcId="{94F368FE-C9E2-4178-9376-6D8F098A47C3}" destId="{2BF551E5-1CD9-49AA-9354-877D4ED7D6C2}" srcOrd="14" destOrd="0" presId="urn:microsoft.com/office/officeart/2005/8/layout/list1"/>
    <dgm:cxn modelId="{3DE62787-EF55-4619-9D9D-61A9602328AB}" type="presParOf" srcId="{94F368FE-C9E2-4178-9376-6D8F098A47C3}" destId="{72DA5227-B321-49E0-BEEF-E871B68F35F2}" srcOrd="15" destOrd="0" presId="urn:microsoft.com/office/officeart/2005/8/layout/list1"/>
    <dgm:cxn modelId="{4AE2489A-EE37-4414-93F6-8A1CE19261C3}" type="presParOf" srcId="{94F368FE-C9E2-4178-9376-6D8F098A47C3}" destId="{47B0D7BB-C47E-4988-85AF-3DA783EC55DA}" srcOrd="16" destOrd="0" presId="urn:microsoft.com/office/officeart/2005/8/layout/list1"/>
    <dgm:cxn modelId="{261085BA-3FC9-4CF8-A6A3-9B3E1514263F}" type="presParOf" srcId="{47B0D7BB-C47E-4988-85AF-3DA783EC55DA}" destId="{3B0E8B7D-BCA1-4A75-9F9E-31E9175B1D24}" srcOrd="0" destOrd="0" presId="urn:microsoft.com/office/officeart/2005/8/layout/list1"/>
    <dgm:cxn modelId="{3462FE6C-9870-49A7-8D73-3612018229A3}" type="presParOf" srcId="{47B0D7BB-C47E-4988-85AF-3DA783EC55DA}" destId="{27D7A79B-9963-483A-B06E-B7A6B1723837}" srcOrd="1" destOrd="0" presId="urn:microsoft.com/office/officeart/2005/8/layout/list1"/>
    <dgm:cxn modelId="{59BDFF1E-B4F6-40C2-AF1F-994A99321EC0}" type="presParOf" srcId="{94F368FE-C9E2-4178-9376-6D8F098A47C3}" destId="{E3888326-12B9-4AB6-AA21-B789F50AB9DA}" srcOrd="17" destOrd="0" presId="urn:microsoft.com/office/officeart/2005/8/layout/list1"/>
    <dgm:cxn modelId="{D1AB0CD5-D34D-419A-8205-B5B6F43A25A7}" type="presParOf" srcId="{94F368FE-C9E2-4178-9376-6D8F098A47C3}" destId="{FFF8175E-1426-463C-A9AB-D43A3818BF3E}"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79071-6759-4F8D-BD77-8893EEEE0033}">
      <dsp:nvSpPr>
        <dsp:cNvPr id="0" name=""/>
        <dsp:cNvSpPr/>
      </dsp:nvSpPr>
      <dsp:spPr>
        <a:xfrm>
          <a:off x="700595" y="-40318"/>
          <a:ext cx="3024270" cy="3024270"/>
        </a:xfrm>
        <a:prstGeom prst="circularArrow">
          <a:avLst>
            <a:gd name="adj1" fmla="val 4668"/>
            <a:gd name="adj2" fmla="val 272909"/>
            <a:gd name="adj3" fmla="val 13139146"/>
            <a:gd name="adj4" fmla="val 17824737"/>
            <a:gd name="adj5" fmla="val 484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E7CE8-0D74-4EC8-B56A-9BE590A3A587}">
      <dsp:nvSpPr>
        <dsp:cNvPr id="0" name=""/>
        <dsp:cNvSpPr/>
      </dsp:nvSpPr>
      <dsp:spPr>
        <a:xfrm>
          <a:off x="1286797" y="1496"/>
          <a:ext cx="1851865" cy="92593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Calibri Light" panose="020F0302020204030204"/>
            </a:rPr>
            <a:t>User</a:t>
          </a:r>
          <a:endParaRPr lang="en-GB" sz="2300" kern="1200" dirty="0"/>
        </a:p>
      </dsp:txBody>
      <dsp:txXfrm>
        <a:off x="1331997" y="46696"/>
        <a:ext cx="1761465" cy="835532"/>
      </dsp:txXfrm>
    </dsp:sp>
    <dsp:sp modelId="{53528E11-1AB8-481E-9002-D1035605FB4A}">
      <dsp:nvSpPr>
        <dsp:cNvPr id="0" name=""/>
        <dsp:cNvSpPr/>
      </dsp:nvSpPr>
      <dsp:spPr>
        <a:xfrm>
          <a:off x="2372711" y="1087410"/>
          <a:ext cx="1851865" cy="925932"/>
        </a:xfrm>
        <a:prstGeom prst="roundRect">
          <a:avLst/>
        </a:prstGeom>
        <a:solidFill>
          <a:schemeClr val="accent3">
            <a:hueOff val="-1652922"/>
            <a:satOff val="269"/>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Application Software</a:t>
          </a:r>
          <a:endParaRPr lang="en-GB" sz="2300" kern="1200" dirty="0"/>
        </a:p>
      </dsp:txBody>
      <dsp:txXfrm>
        <a:off x="2417911" y="1132610"/>
        <a:ext cx="1761465" cy="835532"/>
      </dsp:txXfrm>
    </dsp:sp>
    <dsp:sp modelId="{9F516229-0BBC-440A-8890-24B8BDEF979A}">
      <dsp:nvSpPr>
        <dsp:cNvPr id="0" name=""/>
        <dsp:cNvSpPr/>
      </dsp:nvSpPr>
      <dsp:spPr>
        <a:xfrm>
          <a:off x="1286797" y="2173324"/>
          <a:ext cx="1851865" cy="925932"/>
        </a:xfrm>
        <a:prstGeom prst="roundRect">
          <a:avLst/>
        </a:prstGeom>
        <a:solidFill>
          <a:schemeClr val="accent3">
            <a:hueOff val="-3305844"/>
            <a:satOff val="539"/>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Operating System</a:t>
          </a:r>
          <a:endParaRPr lang="en-GB" sz="2300" kern="1200" dirty="0"/>
        </a:p>
      </dsp:txBody>
      <dsp:txXfrm>
        <a:off x="1331997" y="2218524"/>
        <a:ext cx="1761465" cy="835532"/>
      </dsp:txXfrm>
    </dsp:sp>
    <dsp:sp modelId="{52CAD491-4324-4E7F-828A-E4D528104E33}">
      <dsp:nvSpPr>
        <dsp:cNvPr id="0" name=""/>
        <dsp:cNvSpPr/>
      </dsp:nvSpPr>
      <dsp:spPr>
        <a:xfrm>
          <a:off x="200883" y="1087410"/>
          <a:ext cx="1851865" cy="925932"/>
        </a:xfrm>
        <a:prstGeom prst="roundRect">
          <a:avLst/>
        </a:prstGeom>
        <a:solidFill>
          <a:schemeClr val="accent3">
            <a:hueOff val="-4958767"/>
            <a:satOff val="808"/>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Hardware</a:t>
          </a:r>
          <a:endParaRPr lang="en-GB" sz="2300" kern="1200" dirty="0"/>
        </a:p>
      </dsp:txBody>
      <dsp:txXfrm>
        <a:off x="246083" y="1132610"/>
        <a:ext cx="1761465" cy="8355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F7F693-705C-4FFB-A989-B85AB1540B49}">
      <dsp:nvSpPr>
        <dsp:cNvPr id="0" name=""/>
        <dsp:cNvSpPr/>
      </dsp:nvSpPr>
      <dsp:spPr>
        <a:xfrm>
          <a:off x="0" y="113007"/>
          <a:ext cx="5609570" cy="89505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When you're in a Lan network a mac address uniquely identifies your pc</a:t>
          </a:r>
          <a:endParaRPr lang="en-US" sz="1600" kern="1200" dirty="0"/>
        </a:p>
      </dsp:txBody>
      <dsp:txXfrm>
        <a:off x="43693" y="156700"/>
        <a:ext cx="5522184" cy="807664"/>
      </dsp:txXfrm>
    </dsp:sp>
    <dsp:sp modelId="{880E0905-3EBC-4880-9423-A668D343882F}">
      <dsp:nvSpPr>
        <dsp:cNvPr id="0" name=""/>
        <dsp:cNvSpPr/>
      </dsp:nvSpPr>
      <dsp:spPr>
        <a:xfrm>
          <a:off x="0" y="1054137"/>
          <a:ext cx="5609570" cy="89505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first 6 numbers identify the company after that the numbers represent the identify each computer, the allocation of the addresses are at the discretion of the network administrators </a:t>
          </a:r>
          <a:endParaRPr lang="en-US" sz="1600" kern="1200" dirty="0"/>
        </a:p>
      </dsp:txBody>
      <dsp:txXfrm>
        <a:off x="43693" y="1097830"/>
        <a:ext cx="5522184" cy="807664"/>
      </dsp:txXfrm>
    </dsp:sp>
    <dsp:sp modelId="{42298A06-DEDD-46DA-8CD6-CC3D8BCE06C0}">
      <dsp:nvSpPr>
        <dsp:cNvPr id="0" name=""/>
        <dsp:cNvSpPr/>
      </dsp:nvSpPr>
      <dsp:spPr>
        <a:xfrm>
          <a:off x="0" y="1995267"/>
          <a:ext cx="5609570" cy="89505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An IP address is not permanent</a:t>
          </a:r>
          <a:endParaRPr lang="en-US" sz="1600" kern="1200" dirty="0"/>
        </a:p>
      </dsp:txBody>
      <dsp:txXfrm>
        <a:off x="43693" y="2038960"/>
        <a:ext cx="5522184" cy="807664"/>
      </dsp:txXfrm>
    </dsp:sp>
    <dsp:sp modelId="{6CF73FFB-E6AE-4EE4-AF41-A7FECBB2A16C}">
      <dsp:nvSpPr>
        <dsp:cNvPr id="0" name=""/>
        <dsp:cNvSpPr/>
      </dsp:nvSpPr>
      <dsp:spPr>
        <a:xfrm>
          <a:off x="0" y="2936397"/>
          <a:ext cx="5609570" cy="89505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An IP address identifies who you are, what you are doing and where you are</a:t>
          </a:r>
          <a:endParaRPr lang="en-US" sz="1600" kern="1200" dirty="0"/>
        </a:p>
      </dsp:txBody>
      <dsp:txXfrm>
        <a:off x="43693" y="2980090"/>
        <a:ext cx="5522184" cy="807664"/>
      </dsp:txXfrm>
    </dsp:sp>
    <dsp:sp modelId="{6E20C84C-70EB-4695-8EA5-C48974552D0D}">
      <dsp:nvSpPr>
        <dsp:cNvPr id="0" name=""/>
        <dsp:cNvSpPr/>
      </dsp:nvSpPr>
      <dsp:spPr>
        <a:xfrm>
          <a:off x="0" y="3877527"/>
          <a:ext cx="5609570" cy="895050"/>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Each application you run will have a different port number</a:t>
          </a:r>
          <a:endParaRPr lang="en-US" sz="1600" kern="1200" dirty="0"/>
        </a:p>
      </dsp:txBody>
      <dsp:txXfrm>
        <a:off x="43693" y="3921220"/>
        <a:ext cx="5522184" cy="807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BCAC4-4F3A-4C28-BB95-70A5D086546D}">
      <dsp:nvSpPr>
        <dsp:cNvPr id="0" name=""/>
        <dsp:cNvSpPr/>
      </dsp:nvSpPr>
      <dsp:spPr>
        <a:xfrm>
          <a:off x="0" y="124090"/>
          <a:ext cx="6545199" cy="109980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Http makes use of the TCP to open connections between clients and servers and to pass the request and the </a:t>
          </a:r>
          <a:r>
            <a:rPr lang="en-GB" sz="2000" kern="1200" dirty="0">
              <a:latin typeface="Calibri Light" panose="020F0302020204030204"/>
            </a:rPr>
            <a:t>responses</a:t>
          </a:r>
          <a:r>
            <a:rPr lang="en-GB" sz="2000" kern="1200" dirty="0"/>
            <a:t> between them.</a:t>
          </a:r>
          <a:endParaRPr lang="en-US" sz="2000" kern="1200" dirty="0"/>
        </a:p>
      </dsp:txBody>
      <dsp:txXfrm>
        <a:off x="53688" y="177778"/>
        <a:ext cx="6437823" cy="992424"/>
      </dsp:txXfrm>
    </dsp:sp>
    <dsp:sp modelId="{4DE941A7-F724-41B8-A8AB-74DCAC2289A7}">
      <dsp:nvSpPr>
        <dsp:cNvPr id="0" name=""/>
        <dsp:cNvSpPr/>
      </dsp:nvSpPr>
      <dsp:spPr>
        <a:xfrm>
          <a:off x="0" y="1281491"/>
          <a:ext cx="6545199" cy="1099800"/>
        </a:xfrm>
        <a:prstGeom prst="roundRect">
          <a:avLst/>
        </a:prstGeom>
        <a:gradFill rotWithShape="0">
          <a:gsLst>
            <a:gs pos="0">
              <a:schemeClr val="accent2">
                <a:hueOff val="-1036716"/>
                <a:satOff val="-5484"/>
                <a:lumOff val="-2091"/>
                <a:alphaOff val="0"/>
                <a:tint val="98000"/>
                <a:lumMod val="100000"/>
              </a:schemeClr>
            </a:gs>
            <a:gs pos="100000">
              <a:schemeClr val="accent2">
                <a:hueOff val="-1036716"/>
                <a:satOff val="-5484"/>
                <a:lumOff val="-209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when a user clicks a link or types a web address: </a:t>
          </a:r>
          <a:endParaRPr lang="en-US" sz="2000" kern="1200" dirty="0"/>
        </a:p>
      </dsp:txBody>
      <dsp:txXfrm>
        <a:off x="53688" y="1335179"/>
        <a:ext cx="6437823" cy="992424"/>
      </dsp:txXfrm>
    </dsp:sp>
    <dsp:sp modelId="{E8AA0D99-0170-436C-8C43-B8DCF8037688}">
      <dsp:nvSpPr>
        <dsp:cNvPr id="0" name=""/>
        <dsp:cNvSpPr/>
      </dsp:nvSpPr>
      <dsp:spPr>
        <a:xfrm>
          <a:off x="0" y="2438891"/>
          <a:ext cx="6545199" cy="1099800"/>
        </a:xfrm>
        <a:prstGeom prst="roundRect">
          <a:avLst/>
        </a:prstGeom>
        <a:gradFill rotWithShape="0">
          <a:gsLst>
            <a:gs pos="0">
              <a:schemeClr val="accent2">
                <a:hueOff val="-2073432"/>
                <a:satOff val="-10969"/>
                <a:lumOff val="-4183"/>
                <a:alphaOff val="0"/>
                <a:tint val="98000"/>
                <a:lumMod val="100000"/>
              </a:schemeClr>
            </a:gs>
            <a:gs pos="100000">
              <a:schemeClr val="accent2">
                <a:hueOff val="-2073432"/>
                <a:satOff val="-10969"/>
                <a:lumOff val="-4183"/>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Calibri Light" panose="020F0302020204030204"/>
            </a:rPr>
            <a:t>TCP</a:t>
          </a:r>
          <a:r>
            <a:rPr lang="en-GB" sz="2000" kern="1200" dirty="0"/>
            <a:t> connection is open between browser and server </a:t>
          </a:r>
          <a:endParaRPr lang="en-US" sz="2000" kern="1200" dirty="0"/>
        </a:p>
      </dsp:txBody>
      <dsp:txXfrm>
        <a:off x="53688" y="2492579"/>
        <a:ext cx="6437823" cy="992424"/>
      </dsp:txXfrm>
    </dsp:sp>
    <dsp:sp modelId="{D8679E1D-60B3-47C7-8850-50F9E3C56B39}">
      <dsp:nvSpPr>
        <dsp:cNvPr id="0" name=""/>
        <dsp:cNvSpPr/>
      </dsp:nvSpPr>
      <dsp:spPr>
        <a:xfrm>
          <a:off x="0" y="3596291"/>
          <a:ext cx="6545199" cy="1099800"/>
        </a:xfrm>
        <a:prstGeom prst="roundRect">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Calibri Light" panose="020F0302020204030204"/>
            </a:rPr>
            <a:t>Then</a:t>
          </a:r>
          <a:r>
            <a:rPr lang="en-GB" sz="2000" kern="1200" dirty="0"/>
            <a:t> requests and responses are sent back and forth using http which is a stateless protocol, (communication protocol) in which no session information is saved </a:t>
          </a:r>
          <a:endParaRPr lang="en-US" sz="2000" kern="1200" dirty="0"/>
        </a:p>
      </dsp:txBody>
      <dsp:txXfrm>
        <a:off x="53688" y="3649979"/>
        <a:ext cx="6437823" cy="9924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13DEB5-F259-4D90-856F-2F251B9EB2DC}">
      <dsp:nvSpPr>
        <dsp:cNvPr id="0" name=""/>
        <dsp:cNvSpPr/>
      </dsp:nvSpPr>
      <dsp:spPr>
        <a:xfrm>
          <a:off x="1224222" y="741820"/>
          <a:ext cx="1102020" cy="1102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0D4012-3744-415C-843C-EDFA989BE77C}">
      <dsp:nvSpPr>
        <dsp:cNvPr id="0" name=""/>
        <dsp:cNvSpPr/>
      </dsp:nvSpPr>
      <dsp:spPr>
        <a:xfrm>
          <a:off x="550765" y="2217565"/>
          <a:ext cx="244893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Bahnschrift"/>
            </a:rPr>
            <a:t>Companys decide what information is available to different groups through layers of access </a:t>
          </a:r>
          <a:endParaRPr lang="en-US" sz="1100" kern="1200" dirty="0">
            <a:latin typeface="Bahnschrift"/>
          </a:endParaRPr>
        </a:p>
      </dsp:txBody>
      <dsp:txXfrm>
        <a:off x="550765" y="2217565"/>
        <a:ext cx="2448935" cy="1012500"/>
      </dsp:txXfrm>
    </dsp:sp>
    <dsp:sp modelId="{8AD9EA4D-5D11-4D42-ACA9-2AFF71E20382}">
      <dsp:nvSpPr>
        <dsp:cNvPr id="0" name=""/>
        <dsp:cNvSpPr/>
      </dsp:nvSpPr>
      <dsp:spPr>
        <a:xfrm>
          <a:off x="4101721" y="741820"/>
          <a:ext cx="1102020" cy="1102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1F019F-E420-4735-B03B-2C7F26D6FF2D}">
      <dsp:nvSpPr>
        <dsp:cNvPr id="0" name=""/>
        <dsp:cNvSpPr/>
      </dsp:nvSpPr>
      <dsp:spPr>
        <a:xfrm>
          <a:off x="3428264" y="2217565"/>
          <a:ext cx="244893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GB" sz="1100" kern="1200" dirty="0">
              <a:latin typeface="Bahnschrift"/>
            </a:rPr>
            <a:t>Intranet – this is for internal employees, so an example of the level of access could be ESS, SharePoint, company web pages, stock systems, internal company information and internal logging systems</a:t>
          </a:r>
          <a:endParaRPr lang="en-US" sz="1100" kern="1200" dirty="0">
            <a:latin typeface="Bahnschrift"/>
          </a:endParaRPr>
        </a:p>
      </dsp:txBody>
      <dsp:txXfrm>
        <a:off x="3428264" y="2217565"/>
        <a:ext cx="2448935" cy="1012500"/>
      </dsp:txXfrm>
    </dsp:sp>
    <dsp:sp modelId="{62CF8957-6F74-471E-9582-690AC10EA5D6}">
      <dsp:nvSpPr>
        <dsp:cNvPr id="0" name=""/>
        <dsp:cNvSpPr/>
      </dsp:nvSpPr>
      <dsp:spPr>
        <a:xfrm>
          <a:off x="6979219" y="741820"/>
          <a:ext cx="1102020" cy="1102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C37435-075C-408E-B51A-C32CEF2325D7}">
      <dsp:nvSpPr>
        <dsp:cNvPr id="0" name=""/>
        <dsp:cNvSpPr/>
      </dsp:nvSpPr>
      <dsp:spPr>
        <a:xfrm>
          <a:off x="6305762" y="2217565"/>
          <a:ext cx="244893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GB" sz="1100" kern="1200" dirty="0">
              <a:latin typeface="Bahnschrift"/>
            </a:rPr>
            <a:t>Extranet – for company partners, this gives limited access to some internal pages </a:t>
          </a:r>
          <a:endParaRPr lang="en-US" sz="1100" kern="1200" dirty="0">
            <a:latin typeface="Bahnschrift"/>
          </a:endParaRPr>
        </a:p>
      </dsp:txBody>
      <dsp:txXfrm>
        <a:off x="6305762" y="2217565"/>
        <a:ext cx="2448935" cy="1012500"/>
      </dsp:txXfrm>
    </dsp:sp>
    <dsp:sp modelId="{6C32DCE2-85A8-4CE0-85FF-F4D7B174EBB4}">
      <dsp:nvSpPr>
        <dsp:cNvPr id="0" name=""/>
        <dsp:cNvSpPr/>
      </dsp:nvSpPr>
      <dsp:spPr>
        <a:xfrm>
          <a:off x="9856718" y="741820"/>
          <a:ext cx="1102020" cy="1102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11AA96-7D63-4DB5-A96F-ECD68C09027C}">
      <dsp:nvSpPr>
        <dsp:cNvPr id="0" name=""/>
        <dsp:cNvSpPr/>
      </dsp:nvSpPr>
      <dsp:spPr>
        <a:xfrm>
          <a:off x="9183261" y="2217565"/>
          <a:ext cx="244893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Bahnschrift"/>
            </a:rPr>
            <a:t>Internet – this is for the public, so this could be web pages, selling pages, information on products and promotions these pages are for anyone to view, this is the face of the company  </a:t>
          </a:r>
          <a:endParaRPr lang="en-US" sz="1100" kern="1200" dirty="0">
            <a:latin typeface="Bahnschrift"/>
          </a:endParaRPr>
        </a:p>
      </dsp:txBody>
      <dsp:txXfrm>
        <a:off x="9183261" y="2217565"/>
        <a:ext cx="2448935" cy="101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05617-CC17-40EC-9C0F-8E56D5E9F733}">
      <dsp:nvSpPr>
        <dsp:cNvPr id="0" name=""/>
        <dsp:cNvSpPr/>
      </dsp:nvSpPr>
      <dsp:spPr>
        <a:xfrm rot="16200000">
          <a:off x="-1245383" y="1248325"/>
          <a:ext cx="5383250" cy="2886598"/>
        </a:xfrm>
        <a:prstGeom prst="flowChartManualOperation">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1559" bIns="0" numCol="1" spcCol="1270" anchor="ctr" anchorCtr="0">
          <a:noAutofit/>
        </a:bodyPr>
        <a:lstStyle/>
        <a:p>
          <a:pPr marL="0" lvl="0" indent="0" algn="ctr" defTabSz="800100">
            <a:lnSpc>
              <a:spcPct val="90000"/>
            </a:lnSpc>
            <a:spcBef>
              <a:spcPct val="0"/>
            </a:spcBef>
            <a:spcAft>
              <a:spcPct val="35000"/>
            </a:spcAft>
            <a:buNone/>
          </a:pPr>
          <a:r>
            <a:rPr lang="en-US" sz="1800" kern="1200" dirty="0"/>
            <a:t>This module was a fantastic refresher for all the skills I have learnt over the years, when I started this digital skills module</a:t>
          </a:r>
          <a:r>
            <a:rPr lang="en-US" sz="1800" kern="1200" dirty="0">
              <a:latin typeface="Calibri Light" panose="020F0302020204030204"/>
            </a:rPr>
            <a:t>,</a:t>
          </a:r>
          <a:r>
            <a:rPr lang="en-US" sz="1800" kern="1200" dirty="0"/>
            <a:t> I was already trained in Clait </a:t>
          </a:r>
          <a:r>
            <a:rPr lang="en-US" sz="1800" kern="1200" dirty="0">
              <a:latin typeface="Calibri Light" panose="020F0302020204030204"/>
            </a:rPr>
            <a:t>(</a:t>
          </a:r>
          <a:r>
            <a:rPr lang="en-US" sz="1800" kern="1200" dirty="0"/>
            <a:t>level 2</a:t>
          </a:r>
          <a:r>
            <a:rPr lang="en-US" sz="1800" kern="1200" dirty="0">
              <a:latin typeface="Calibri Light" panose="020F0302020204030204"/>
            </a:rPr>
            <a:t>)</a:t>
          </a:r>
          <a:r>
            <a:rPr lang="en-US" sz="1800" kern="1200" dirty="0"/>
            <a:t> from school and ECDL level 2 </a:t>
          </a:r>
          <a:r>
            <a:rPr lang="en-US" sz="1800" kern="1200" dirty="0">
              <a:latin typeface="Calibri Light" panose="020F0302020204030204"/>
            </a:rPr>
            <a:t>(</a:t>
          </a:r>
          <a:r>
            <a:rPr lang="en-US" sz="1800" kern="1200" dirty="0"/>
            <a:t>European driving license</a:t>
          </a:r>
          <a:r>
            <a:rPr lang="en-US" sz="1800" kern="1200" dirty="0">
              <a:latin typeface="Calibri Light" panose="020F0302020204030204"/>
            </a:rPr>
            <a:t>)</a:t>
          </a:r>
          <a:r>
            <a:rPr lang="en-US" sz="1800" kern="1200" dirty="0"/>
            <a:t> from college.</a:t>
          </a:r>
        </a:p>
      </dsp:txBody>
      <dsp:txXfrm rot="5400000">
        <a:off x="2943" y="1076649"/>
        <a:ext cx="2886598" cy="3229950"/>
      </dsp:txXfrm>
    </dsp:sp>
    <dsp:sp modelId="{BF09E29D-8900-47A7-BED9-3BCE47CA012B}">
      <dsp:nvSpPr>
        <dsp:cNvPr id="0" name=""/>
        <dsp:cNvSpPr/>
      </dsp:nvSpPr>
      <dsp:spPr>
        <a:xfrm rot="16200000">
          <a:off x="1857710" y="1248325"/>
          <a:ext cx="5383250" cy="2886598"/>
        </a:xfrm>
        <a:prstGeom prst="flowChartManualOperation">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1559" bIns="0" numCol="1" spcCol="1270" anchor="ctr" anchorCtr="0">
          <a:noAutofit/>
        </a:bodyPr>
        <a:lstStyle/>
        <a:p>
          <a:pPr marL="0" lvl="0" indent="0" algn="ctr" defTabSz="800100" rtl="0">
            <a:lnSpc>
              <a:spcPct val="90000"/>
            </a:lnSpc>
            <a:spcBef>
              <a:spcPct val="0"/>
            </a:spcBef>
            <a:spcAft>
              <a:spcPct val="35000"/>
            </a:spcAft>
            <a:buNone/>
          </a:pPr>
          <a:r>
            <a:rPr lang="en-US" sz="1800" kern="1200" dirty="0"/>
            <a:t>I have used a lot of the software discussed in this course in my employment over the years, I will expand on this over the next few slides</a:t>
          </a:r>
          <a:r>
            <a:rPr lang="en-US" sz="1800" kern="1200" dirty="0">
              <a:latin typeface="Calibri Light" panose="020F0302020204030204"/>
            </a:rPr>
            <a:t> </a:t>
          </a:r>
          <a:endParaRPr lang="en-US" sz="1800" kern="1200" dirty="0"/>
        </a:p>
      </dsp:txBody>
      <dsp:txXfrm rot="5400000">
        <a:off x="3106036" y="1076649"/>
        <a:ext cx="2886598" cy="3229950"/>
      </dsp:txXfrm>
    </dsp:sp>
    <dsp:sp modelId="{451C8390-2DCE-4082-8B40-41A2B6B6A6AF}">
      <dsp:nvSpPr>
        <dsp:cNvPr id="0" name=""/>
        <dsp:cNvSpPr/>
      </dsp:nvSpPr>
      <dsp:spPr>
        <a:xfrm rot="16200000">
          <a:off x="4960803" y="1248325"/>
          <a:ext cx="5383250" cy="2886598"/>
        </a:xfrm>
        <a:prstGeom prst="flowChartManualOperation">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1559" bIns="0" numCol="1" spcCol="1270" anchor="ctr" anchorCtr="0">
          <a:noAutofit/>
        </a:bodyPr>
        <a:lstStyle/>
        <a:p>
          <a:pPr marL="0" lvl="0" indent="0" algn="ctr" defTabSz="800100" rtl="0">
            <a:lnSpc>
              <a:spcPct val="90000"/>
            </a:lnSpc>
            <a:spcBef>
              <a:spcPct val="0"/>
            </a:spcBef>
            <a:spcAft>
              <a:spcPct val="35000"/>
            </a:spcAft>
            <a:buNone/>
          </a:pPr>
          <a:r>
            <a:rPr lang="en-US" sz="1800" kern="1200" dirty="0"/>
            <a:t>I have also worked in machine shops for companies that supplied </a:t>
          </a:r>
          <a:r>
            <a:rPr lang="en-US" sz="1800" kern="1200" dirty="0">
              <a:latin typeface="Calibri Light" panose="020F0302020204030204"/>
            </a:rPr>
            <a:t>BAE systems</a:t>
          </a:r>
          <a:r>
            <a:rPr lang="en-US" sz="1800" kern="1200" dirty="0"/>
            <a:t>, Thyssenkrupp and other aerospace and</a:t>
          </a:r>
          <a:r>
            <a:rPr lang="en-US" sz="1800" kern="1200" dirty="0">
              <a:latin typeface="Calibri Light" panose="020F0302020204030204"/>
            </a:rPr>
            <a:t> engineering </a:t>
          </a:r>
          <a:r>
            <a:rPr lang="en-US" sz="1800" kern="1200" dirty="0"/>
            <a:t>companies.</a:t>
          </a:r>
        </a:p>
      </dsp:txBody>
      <dsp:txXfrm rot="5400000">
        <a:off x="6209129" y="1076649"/>
        <a:ext cx="2886598" cy="3229950"/>
      </dsp:txXfrm>
    </dsp:sp>
    <dsp:sp modelId="{F91BF3F4-F5A4-4D8F-80E3-52B24ED6E729}">
      <dsp:nvSpPr>
        <dsp:cNvPr id="0" name=""/>
        <dsp:cNvSpPr/>
      </dsp:nvSpPr>
      <dsp:spPr>
        <a:xfrm rot="16200000">
          <a:off x="8063897" y="1248325"/>
          <a:ext cx="5383250" cy="2886598"/>
        </a:xfrm>
        <a:prstGeom prst="flowChartManualOperation">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1559" bIns="0" numCol="1" spcCol="1270" anchor="ctr" anchorCtr="0">
          <a:noAutofit/>
        </a:bodyPr>
        <a:lstStyle/>
        <a:p>
          <a:pPr marL="0" lvl="0" indent="0" algn="ctr" defTabSz="800100" rtl="0">
            <a:lnSpc>
              <a:spcPct val="90000"/>
            </a:lnSpc>
            <a:spcBef>
              <a:spcPct val="0"/>
            </a:spcBef>
            <a:spcAft>
              <a:spcPct val="35000"/>
            </a:spcAft>
            <a:buNone/>
          </a:pPr>
          <a:r>
            <a:rPr lang="en-US" sz="1800" kern="1200" dirty="0"/>
            <a:t>With my experience in machine shops</a:t>
          </a:r>
          <a:r>
            <a:rPr lang="en-US" sz="1800" kern="1200" dirty="0">
              <a:latin typeface="Calibri Light" panose="020F0302020204030204"/>
            </a:rPr>
            <a:t>,</a:t>
          </a:r>
          <a:r>
            <a:rPr lang="en-US" sz="1800" kern="1200" dirty="0"/>
            <a:t> I have inputted g-code manually</a:t>
          </a:r>
          <a:r>
            <a:rPr lang="en-US" sz="1800" kern="1200" dirty="0">
              <a:latin typeface="Calibri Light" panose="020F0302020204030204"/>
            </a:rPr>
            <a:t> via a single command or created programs,</a:t>
          </a:r>
          <a:r>
            <a:rPr lang="en-US" sz="1800" kern="1200" dirty="0"/>
            <a:t> which I will expand on later with the engineering CAD, CAE, CAM </a:t>
          </a:r>
          <a:r>
            <a:rPr lang="en-US" sz="1800" kern="1200" dirty="0">
              <a:latin typeface="Calibri Light" panose="020F0302020204030204"/>
            </a:rPr>
            <a:t>and</a:t>
          </a:r>
          <a:r>
            <a:rPr lang="en-US" sz="1800" kern="1200" dirty="0"/>
            <a:t> G-Code slides.</a:t>
          </a:r>
        </a:p>
      </dsp:txBody>
      <dsp:txXfrm rot="5400000">
        <a:off x="9312223" y="1076649"/>
        <a:ext cx="2886598" cy="32299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DD983-9860-4857-9C5C-9302754F241C}">
      <dsp:nvSpPr>
        <dsp:cNvPr id="0" name=""/>
        <dsp:cNvSpPr/>
      </dsp:nvSpPr>
      <dsp:spPr>
        <a:xfrm>
          <a:off x="0" y="0"/>
          <a:ext cx="9387137" cy="849777"/>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There are many different types of software</a:t>
          </a:r>
          <a:r>
            <a:rPr lang="en-GB" sz="1800" kern="1200" dirty="0">
              <a:latin typeface="Calibri Light" panose="020F0302020204030204"/>
            </a:rPr>
            <a:t> in</a:t>
          </a:r>
          <a:r>
            <a:rPr lang="en-GB" sz="1800" kern="1200" dirty="0"/>
            <a:t> engineering</a:t>
          </a:r>
          <a:r>
            <a:rPr lang="en-GB" sz="1800" kern="1200" dirty="0">
              <a:latin typeface="Calibri Light" panose="020F0302020204030204"/>
            </a:rPr>
            <a:t>,</a:t>
          </a:r>
          <a:r>
            <a:rPr lang="en-GB" sz="1800" kern="1200" dirty="0"/>
            <a:t> I am going to mainly concentrate on</a:t>
          </a:r>
          <a:r>
            <a:rPr lang="en-GB" sz="1800" kern="1200" dirty="0">
              <a:latin typeface="Calibri Light" panose="020F0302020204030204"/>
            </a:rPr>
            <a:t> SOLIDWORKS but the other software's available work in a similar way.</a:t>
          </a:r>
          <a:endParaRPr lang="en-GB" sz="1800" kern="1200" dirty="0"/>
        </a:p>
      </dsp:txBody>
      <dsp:txXfrm>
        <a:off x="24889" y="24889"/>
        <a:ext cx="8370737" cy="799999"/>
      </dsp:txXfrm>
    </dsp:sp>
    <dsp:sp modelId="{887EDA8F-FD44-446E-B570-2079D1B6229E}">
      <dsp:nvSpPr>
        <dsp:cNvPr id="0" name=""/>
        <dsp:cNvSpPr/>
      </dsp:nvSpPr>
      <dsp:spPr>
        <a:xfrm>
          <a:off x="700987" y="967802"/>
          <a:ext cx="9387137" cy="84977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CAD - Computer Aided </a:t>
          </a:r>
          <a:r>
            <a:rPr lang="en-GB" sz="1800" kern="1200" dirty="0">
              <a:latin typeface="Calibri Light" panose="020F0302020204030204"/>
            </a:rPr>
            <a:t>Design</a:t>
          </a:r>
          <a:endParaRPr lang="en-GB" sz="1800" kern="1200" dirty="0"/>
        </a:p>
      </dsp:txBody>
      <dsp:txXfrm>
        <a:off x="725876" y="992691"/>
        <a:ext cx="8084016" cy="799999"/>
      </dsp:txXfrm>
    </dsp:sp>
    <dsp:sp modelId="{DA33997A-788C-4A90-9C63-BE5264858600}">
      <dsp:nvSpPr>
        <dsp:cNvPr id="0" name=""/>
        <dsp:cNvSpPr/>
      </dsp:nvSpPr>
      <dsp:spPr>
        <a:xfrm>
          <a:off x="1401975" y="1935605"/>
          <a:ext cx="9387137" cy="849777"/>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CAE - Computer Aided Engineering</a:t>
          </a:r>
          <a:endParaRPr lang="en-US" sz="1800" kern="1200" dirty="0"/>
        </a:p>
      </dsp:txBody>
      <dsp:txXfrm>
        <a:off x="1426864" y="1960494"/>
        <a:ext cx="8084016" cy="799999"/>
      </dsp:txXfrm>
    </dsp:sp>
    <dsp:sp modelId="{D012DD71-6E88-455E-A142-B9C0997FC3A3}">
      <dsp:nvSpPr>
        <dsp:cNvPr id="0" name=""/>
        <dsp:cNvSpPr/>
      </dsp:nvSpPr>
      <dsp:spPr>
        <a:xfrm>
          <a:off x="2102962" y="2903407"/>
          <a:ext cx="9387137" cy="849777"/>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CAM – Computer Aided Manufacturing </a:t>
          </a:r>
          <a:endParaRPr lang="en-US" sz="1800" kern="1200" dirty="0"/>
        </a:p>
      </dsp:txBody>
      <dsp:txXfrm>
        <a:off x="2127851" y="2928296"/>
        <a:ext cx="8084016" cy="799999"/>
      </dsp:txXfrm>
    </dsp:sp>
    <dsp:sp modelId="{DF1FA59D-B1D2-495A-982D-3614305D7C05}">
      <dsp:nvSpPr>
        <dsp:cNvPr id="0" name=""/>
        <dsp:cNvSpPr/>
      </dsp:nvSpPr>
      <dsp:spPr>
        <a:xfrm>
          <a:off x="2803950" y="3871210"/>
          <a:ext cx="9387137" cy="849777"/>
        </a:xfrm>
        <a:prstGeom prst="roundRect">
          <a:avLst>
            <a:gd name="adj" fmla="val 10000"/>
          </a:avLst>
        </a:prstGeom>
        <a:solidFill>
          <a:schemeClr val="accent6">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G-code - this is a type of code that a machine uses to understand the CAM software</a:t>
          </a:r>
          <a:endParaRPr lang="en-US" sz="1800" kern="1200" dirty="0"/>
        </a:p>
      </dsp:txBody>
      <dsp:txXfrm>
        <a:off x="2828839" y="3896099"/>
        <a:ext cx="8084016" cy="799999"/>
      </dsp:txXfrm>
    </dsp:sp>
    <dsp:sp modelId="{25F7A75F-2DEE-4787-ABBF-868BD4BE84D0}">
      <dsp:nvSpPr>
        <dsp:cNvPr id="0" name=""/>
        <dsp:cNvSpPr/>
      </dsp:nvSpPr>
      <dsp:spPr>
        <a:xfrm>
          <a:off x="8834782" y="620809"/>
          <a:ext cx="552355" cy="552355"/>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959062" y="620809"/>
        <a:ext cx="303795" cy="415647"/>
      </dsp:txXfrm>
    </dsp:sp>
    <dsp:sp modelId="{F1915F85-CCB3-4521-BD3F-03B0FE8416C8}">
      <dsp:nvSpPr>
        <dsp:cNvPr id="0" name=""/>
        <dsp:cNvSpPr/>
      </dsp:nvSpPr>
      <dsp:spPr>
        <a:xfrm>
          <a:off x="9535769" y="1588612"/>
          <a:ext cx="552355" cy="552355"/>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660049" y="1588612"/>
        <a:ext cx="303795" cy="415647"/>
      </dsp:txXfrm>
    </dsp:sp>
    <dsp:sp modelId="{78552E9A-4F30-4791-BBB9-359BB09FBBD9}">
      <dsp:nvSpPr>
        <dsp:cNvPr id="0" name=""/>
        <dsp:cNvSpPr/>
      </dsp:nvSpPr>
      <dsp:spPr>
        <a:xfrm>
          <a:off x="10236757" y="2542252"/>
          <a:ext cx="552355" cy="552355"/>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10361037" y="2542252"/>
        <a:ext cx="303795" cy="415647"/>
      </dsp:txXfrm>
    </dsp:sp>
    <dsp:sp modelId="{901AA5B4-EA41-4C05-8248-B587BE6844F2}">
      <dsp:nvSpPr>
        <dsp:cNvPr id="0" name=""/>
        <dsp:cNvSpPr/>
      </dsp:nvSpPr>
      <dsp:spPr>
        <a:xfrm>
          <a:off x="10937744" y="3519496"/>
          <a:ext cx="552355" cy="552355"/>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11062024" y="3519496"/>
        <a:ext cx="303795" cy="4156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77E8A-F107-4DF7-AC62-165E370607B4}">
      <dsp:nvSpPr>
        <dsp:cNvPr id="0" name=""/>
        <dsp:cNvSpPr/>
      </dsp:nvSpPr>
      <dsp:spPr>
        <a:xfrm>
          <a:off x="0" y="294033"/>
          <a:ext cx="5750943" cy="327600"/>
        </a:xfrm>
        <a:prstGeom prst="rect">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C4D53D58-4D84-4A91-99CE-5CD7FEF4A296}">
      <dsp:nvSpPr>
        <dsp:cNvPr id="0" name=""/>
        <dsp:cNvSpPr/>
      </dsp:nvSpPr>
      <dsp:spPr>
        <a:xfrm>
          <a:off x="287547" y="102153"/>
          <a:ext cx="4025660" cy="38376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160" tIns="0" rIns="152160" bIns="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Calibri"/>
              <a:cs typeface="Calibri"/>
            </a:rPr>
            <a:t>Routers</a:t>
          </a:r>
          <a:endParaRPr lang="en-US" sz="1300" kern="1200" dirty="0">
            <a:latin typeface="Calibri"/>
            <a:cs typeface="Calibri"/>
          </a:endParaRPr>
        </a:p>
      </dsp:txBody>
      <dsp:txXfrm>
        <a:off x="306281" y="120887"/>
        <a:ext cx="3988192" cy="346292"/>
      </dsp:txXfrm>
    </dsp:sp>
    <dsp:sp modelId="{B235B4F0-EA0E-4D30-AE03-63E562ADB623}">
      <dsp:nvSpPr>
        <dsp:cNvPr id="0" name=""/>
        <dsp:cNvSpPr/>
      </dsp:nvSpPr>
      <dsp:spPr>
        <a:xfrm>
          <a:off x="0" y="883713"/>
          <a:ext cx="5750943" cy="327600"/>
        </a:xfrm>
        <a:prstGeom prst="rect">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DFBBCB9D-3998-4924-8BC7-A9759E6D43B5}">
      <dsp:nvSpPr>
        <dsp:cNvPr id="0" name=""/>
        <dsp:cNvSpPr/>
      </dsp:nvSpPr>
      <dsp:spPr>
        <a:xfrm>
          <a:off x="287547" y="691833"/>
          <a:ext cx="4025660" cy="383760"/>
        </a:xfrm>
        <a:prstGeom prst="round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160" tIns="0" rIns="152160" bIns="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Calibri"/>
              <a:cs typeface="Calibri"/>
            </a:rPr>
            <a:t>Plasma cutters</a:t>
          </a:r>
          <a:r>
            <a:rPr lang="en-US" sz="1300" kern="1200" dirty="0">
              <a:latin typeface="Calibri"/>
              <a:cs typeface="Calibri"/>
            </a:rPr>
            <a:t> </a:t>
          </a:r>
          <a:endParaRPr lang="en-US" sz="1300" kern="1200" dirty="0"/>
        </a:p>
      </dsp:txBody>
      <dsp:txXfrm>
        <a:off x="306281" y="710567"/>
        <a:ext cx="3988192" cy="346292"/>
      </dsp:txXfrm>
    </dsp:sp>
    <dsp:sp modelId="{2371103F-F2EC-4294-A415-9D14496DAF80}">
      <dsp:nvSpPr>
        <dsp:cNvPr id="0" name=""/>
        <dsp:cNvSpPr/>
      </dsp:nvSpPr>
      <dsp:spPr>
        <a:xfrm>
          <a:off x="0" y="1473393"/>
          <a:ext cx="5750943" cy="327600"/>
        </a:xfrm>
        <a:prstGeom prst="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514F2BD7-38FE-41CB-B0E6-35E41B6D7EE1}">
      <dsp:nvSpPr>
        <dsp:cNvPr id="0" name=""/>
        <dsp:cNvSpPr/>
      </dsp:nvSpPr>
      <dsp:spPr>
        <a:xfrm>
          <a:off x="287547" y="1281513"/>
          <a:ext cx="4025660" cy="383760"/>
        </a:xfrm>
        <a:prstGeom prst="roundRect">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160" tIns="0" rIns="152160" bIns="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Calibri"/>
              <a:cs typeface="Calibri"/>
            </a:rPr>
            <a:t>Welders</a:t>
          </a:r>
          <a:r>
            <a:rPr lang="en-US" sz="1300" kern="1200" dirty="0">
              <a:latin typeface="Calibri"/>
              <a:cs typeface="Calibri"/>
            </a:rPr>
            <a:t> </a:t>
          </a:r>
          <a:endParaRPr lang="en-US" sz="1300" kern="1200" dirty="0"/>
        </a:p>
      </dsp:txBody>
      <dsp:txXfrm>
        <a:off x="306281" y="1300247"/>
        <a:ext cx="3988192" cy="346292"/>
      </dsp:txXfrm>
    </dsp:sp>
    <dsp:sp modelId="{2BF551E5-1CD9-49AA-9354-877D4ED7D6C2}">
      <dsp:nvSpPr>
        <dsp:cNvPr id="0" name=""/>
        <dsp:cNvSpPr/>
      </dsp:nvSpPr>
      <dsp:spPr>
        <a:xfrm>
          <a:off x="0" y="2063073"/>
          <a:ext cx="5750943" cy="327600"/>
        </a:xfrm>
        <a:prstGeom prst="rect">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25921CE3-64D7-47A7-8599-7624539B6707}">
      <dsp:nvSpPr>
        <dsp:cNvPr id="0" name=""/>
        <dsp:cNvSpPr/>
      </dsp:nvSpPr>
      <dsp:spPr>
        <a:xfrm>
          <a:off x="287547" y="1871193"/>
          <a:ext cx="4025660" cy="383760"/>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160" tIns="0" rIns="152160" bIns="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Calibri"/>
              <a:cs typeface="Calibri"/>
            </a:rPr>
            <a:t>Water jets</a:t>
          </a:r>
          <a:r>
            <a:rPr lang="en-US" sz="1300" kern="1200" dirty="0">
              <a:latin typeface="Calibri"/>
              <a:cs typeface="Calibri"/>
            </a:rPr>
            <a:t> </a:t>
          </a:r>
          <a:endParaRPr lang="en-US" sz="1300" kern="1200" dirty="0"/>
        </a:p>
      </dsp:txBody>
      <dsp:txXfrm>
        <a:off x="306281" y="1889927"/>
        <a:ext cx="3988192" cy="346292"/>
      </dsp:txXfrm>
    </dsp:sp>
    <dsp:sp modelId="{FFF8175E-1426-463C-A9AB-D43A3818BF3E}">
      <dsp:nvSpPr>
        <dsp:cNvPr id="0" name=""/>
        <dsp:cNvSpPr/>
      </dsp:nvSpPr>
      <dsp:spPr>
        <a:xfrm>
          <a:off x="0" y="2652753"/>
          <a:ext cx="5750943" cy="327600"/>
        </a:xfrm>
        <a:prstGeom prst="rect">
          <a:avLst/>
        </a:prstGeom>
        <a:solidFill>
          <a:schemeClr val="lt1">
            <a:alpha val="90000"/>
            <a:hueOff val="0"/>
            <a:satOff val="0"/>
            <a:lumOff val="0"/>
            <a:alphaOff val="0"/>
          </a:schemeClr>
        </a:solidFill>
        <a:ln w="9525" cap="rnd"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27D7A79B-9963-483A-B06E-B7A6B1723837}">
      <dsp:nvSpPr>
        <dsp:cNvPr id="0" name=""/>
        <dsp:cNvSpPr/>
      </dsp:nvSpPr>
      <dsp:spPr>
        <a:xfrm>
          <a:off x="287547" y="2460873"/>
          <a:ext cx="4025660" cy="383760"/>
        </a:xfrm>
        <a:prstGeom prst="roundRect">
          <a:avLst/>
        </a:prstGeom>
        <a:gradFill rotWithShape="0">
          <a:gsLst>
            <a:gs pos="0">
              <a:schemeClr val="accent6">
                <a:hueOff val="0"/>
                <a:satOff val="0"/>
                <a:lumOff val="0"/>
                <a:alphaOff val="0"/>
                <a:tint val="98000"/>
                <a:lumMod val="100000"/>
              </a:schemeClr>
            </a:gs>
            <a:gs pos="100000">
              <a:schemeClr val="accent6">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160" tIns="0" rIns="152160" bIns="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Calibri"/>
              <a:cs typeface="Calibri"/>
            </a:rPr>
            <a:t>Milling machines</a:t>
          </a:r>
          <a:endParaRPr lang="en-US" sz="1300" kern="1200" dirty="0">
            <a:latin typeface="Calibri"/>
            <a:cs typeface="Calibri"/>
          </a:endParaRPr>
        </a:p>
      </dsp:txBody>
      <dsp:txXfrm>
        <a:off x="306281" y="2479607"/>
        <a:ext cx="3988192" cy="346292"/>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1709612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5112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8733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907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1924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06130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0473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7385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16156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8686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43455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9617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93409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0856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7548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3795328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2541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12/13/2022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9102909"/>
      </p:ext>
    </p:extLst>
  </p:cSld>
  <p:clrMap bg1="dk1" tx1="lt1" bg2="dk2" tx2="lt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 id="2147484005" r:id="rId6"/>
    <p:sldLayoutId id="2147484006" r:id="rId7"/>
    <p:sldLayoutId id="2147484007" r:id="rId8"/>
    <p:sldLayoutId id="2147484008" r:id="rId9"/>
    <p:sldLayoutId id="2147484009" r:id="rId10"/>
    <p:sldLayoutId id="2147484010" r:id="rId11"/>
    <p:sldLayoutId id="2147484011" r:id="rId12"/>
    <p:sldLayoutId id="2147484012" r:id="rId13"/>
    <p:sldLayoutId id="2147484013" r:id="rId14"/>
    <p:sldLayoutId id="2147484014" r:id="rId15"/>
    <p:sldLayoutId id="2147484015" r:id="rId16"/>
    <p:sldLayoutId id="214748401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freepngimg.com/png/17152-software-development-png-image"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9.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1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www.cde.ual.es/combatir-el-sars-cov-2-con-los-superordenadores-mas-potentes-de-europa/"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tileex.xyz/en/types-computer-software/" TargetMode="External"/><Relationship Id="rId2" Type="http://schemas.openxmlformats.org/officeDocument/2006/relationships/image" Target="../media/image22.jpeg"/><Relationship Id="rId1" Type="http://schemas.openxmlformats.org/officeDocument/2006/relationships/slideLayout" Target="../slideLayouts/slideLayout4.xml"/><Relationship Id="rId5" Type="http://schemas.openxmlformats.org/officeDocument/2006/relationships/hyperlink" Target="https://digitalculturist.com/stop-saying-technology-is-causing-social-isolation-1e004de63a5e" TargetMode="External"/><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uperuser.com/questions/442746/where-can-i-connect-this-usb-3-0-cord" TargetMode="External"/><Relationship Id="rId3" Type="http://schemas.openxmlformats.org/officeDocument/2006/relationships/diagramLayout" Target="../diagrams/layout1.xml"/><Relationship Id="rId7" Type="http://schemas.openxmlformats.org/officeDocument/2006/relationships/image" Target="../media/image2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hyperlink" Target="https://freepngimg.com/png/58538-development-android-software-free-hd-image" TargetMode="External"/><Relationship Id="rId4" Type="http://schemas.openxmlformats.org/officeDocument/2006/relationships/diagramQuickStyle" Target="../diagrams/quickStyle1.xml"/><Relationship Id="rId9"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hyperlink" Target="http://bezhare.blogspot.com/2011/04/bezhare-know-more-about-penguin-linux.html" TargetMode="External"/><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hyperlink" Target="https://blog.elementary.io/revitalize-mac-windows-computer/" TargetMode="External"/><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3.jpe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image" Target="../media/image35.jpeg"/><Relationship Id="rId5" Type="http://schemas.openxmlformats.org/officeDocument/2006/relationships/diagramData" Target="../diagrams/data2.xml"/><Relationship Id="rId10" Type="http://schemas.openxmlformats.org/officeDocument/2006/relationships/image" Target="../media/image34.png"/><Relationship Id="rId4" Type="http://schemas.openxmlformats.org/officeDocument/2006/relationships/hyperlink" Target="https://www.wired.it/internet/web/2019/03/11/internet-world-wide-web-storia/" TargetMode="External"/><Relationship Id="rId9" Type="http://schemas.microsoft.com/office/2007/relationships/diagramDrawing" Target="../diagrams/drawing2.xml"/></Relationships>
</file>

<file path=ppt/slides/_rels/slide21.xml.rels><?xml version="1.0" encoding="UTF-8" standalone="yes"?>
<Relationships xmlns="http://schemas.openxmlformats.org/package/2006/relationships"><Relationship Id="rId3" Type="http://schemas.openxmlformats.org/officeDocument/2006/relationships/hyperlink" Target="https://open.lib.umn.edu/informationsystems/chapter/12-2-internet-101-understanding-how-the-internet-works/" TargetMode="External"/><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3" Type="http://schemas.openxmlformats.org/officeDocument/2006/relationships/hyperlink" Target="https://www.cybercoding.net/cyber-security/" TargetMode="External"/><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image" Target="../media/image3.png"/><Relationship Id="rId4" Type="http://schemas.openxmlformats.org/officeDocument/2006/relationships/hyperlink" Target="https://technofaq.org/posts/2020/01/the-top-7-benefits-of-using-a-vpn/"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technofaq.org/posts/2017/09/the-tech-upgrades-your-business-needs/" TargetMode="External"/><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igitalprinciples.org/be-collaborative-and-digital/" TargetMode="External"/><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50.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2.sv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6.jpeg"/><Relationship Id="rId5" Type="http://schemas.openxmlformats.org/officeDocument/2006/relationships/image" Target="../media/image55.jpeg"/><Relationship Id="rId4" Type="http://schemas.openxmlformats.org/officeDocument/2006/relationships/image" Target="../media/image54.jpeg"/></Relationships>
</file>

<file path=ppt/slides/_rels/slide3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kenscourses.com/tc1019fall2016/syndicated/software-engineering-is-it-a-craft-or-an-engineeringdiscipline-neither-both/" TargetMode="External"/><Relationship Id="rId4" Type="http://schemas.openxmlformats.org/officeDocument/2006/relationships/image" Target="../media/image58.jpeg"/></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3.png"/><Relationship Id="rId1" Type="http://schemas.openxmlformats.org/officeDocument/2006/relationships/slideLayout" Target="../slideLayouts/slideLayout8.xml"/><Relationship Id="rId4" Type="http://schemas.openxmlformats.org/officeDocument/2006/relationships/hyperlink" Target="https://mappingignorance.org/2016/06/02/quantum/"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67.jpeg"/></Relationships>
</file>

<file path=ppt/slides/_rels/slide4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Neon 3D circle art">
            <a:extLst>
              <a:ext uri="{FF2B5EF4-FFF2-40B4-BE49-F238E27FC236}">
                <a16:creationId xmlns:a16="http://schemas.microsoft.com/office/drawing/2014/main" id="{EEF185B6-19E9-2BD4-7365-3418D9252D75}"/>
              </a:ext>
            </a:extLst>
          </p:cNvPr>
          <p:cNvPicPr>
            <a:picLocks noChangeAspect="1"/>
          </p:cNvPicPr>
          <p:nvPr/>
        </p:nvPicPr>
        <p:blipFill rotWithShape="1">
          <a:blip r:embed="rId2"/>
          <a:srcRect t="21280" b="49"/>
          <a:stretch/>
        </p:blipFill>
        <p:spPr>
          <a:xfrm>
            <a:off x="1526" y="10"/>
            <a:ext cx="12257335" cy="6857990"/>
          </a:xfrm>
          <a:prstGeom prst="rect">
            <a:avLst/>
          </a:prstGeom>
        </p:spPr>
      </p:pic>
      <p:sp>
        <p:nvSpPr>
          <p:cNvPr id="2" name="Title 1"/>
          <p:cNvSpPr>
            <a:spLocks noGrp="1"/>
          </p:cNvSpPr>
          <p:nvPr>
            <p:ph type="ctrTitle"/>
          </p:nvPr>
        </p:nvSpPr>
        <p:spPr>
          <a:xfrm>
            <a:off x="570" y="4594637"/>
            <a:ext cx="12257124" cy="2266523"/>
          </a:xfrm>
        </p:spPr>
        <p:txBody>
          <a:bodyPr anchor="ctr">
            <a:normAutofit/>
          </a:bodyPr>
          <a:lstStyle/>
          <a:p>
            <a:pPr algn="ctr">
              <a:lnSpc>
                <a:spcPct val="90000"/>
              </a:lnSpc>
            </a:pPr>
            <a:r>
              <a:rPr lang="en-GB" sz="3200" b="1" dirty="0">
                <a:solidFill>
                  <a:schemeClr val="accent3">
                    <a:lumMod val="60000"/>
                    <a:lumOff val="40000"/>
                  </a:schemeClr>
                </a:solidFill>
              </a:rPr>
              <a:t>A Critical Reflection on this Digital Technologies Module</a:t>
            </a:r>
            <a:endParaRPr lang="en-GB" sz="3200" b="1">
              <a:solidFill>
                <a:schemeClr val="accent3">
                  <a:lumMod val="60000"/>
                  <a:lumOff val="40000"/>
                </a:schemeClr>
              </a:solidFill>
              <a:cs typeface="Calibri Light"/>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Wor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50000" y="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7BBD1-A23A-2E5E-08F5-C908B315E525}"/>
              </a:ext>
            </a:extLst>
          </p:cNvPr>
          <p:cNvSpPr>
            <a:spLocks noGrp="1"/>
          </p:cNvSpPr>
          <p:nvPr>
            <p:ph type="title"/>
          </p:nvPr>
        </p:nvSpPr>
        <p:spPr>
          <a:xfrm>
            <a:off x="1030515" y="210457"/>
            <a:ext cx="10131425" cy="1456267"/>
          </a:xfrm>
        </p:spPr>
        <p:txBody>
          <a:bodyPr/>
          <a:lstStyle/>
          <a:p>
            <a:pPr algn="ctr"/>
            <a:r>
              <a:rPr lang="en-GB" dirty="0">
                <a:latin typeface="Georgia Pro"/>
                <a:cs typeface="Calibri Light"/>
              </a:rPr>
              <a:t>Welcome to my power point presentation</a:t>
            </a:r>
          </a:p>
        </p:txBody>
      </p:sp>
      <p:sp>
        <p:nvSpPr>
          <p:cNvPr id="3" name="Content Placeholder 2">
            <a:extLst>
              <a:ext uri="{FF2B5EF4-FFF2-40B4-BE49-F238E27FC236}">
                <a16:creationId xmlns:a16="http://schemas.microsoft.com/office/drawing/2014/main" id="{BCDD9AA2-6082-ED62-59D1-F45BD176AD4C}"/>
              </a:ext>
            </a:extLst>
          </p:cNvPr>
          <p:cNvSpPr>
            <a:spLocks noGrp="1"/>
          </p:cNvSpPr>
          <p:nvPr>
            <p:ph idx="1"/>
          </p:nvPr>
        </p:nvSpPr>
        <p:spPr>
          <a:xfrm>
            <a:off x="1028816" y="2557471"/>
            <a:ext cx="9253549" cy="3507241"/>
          </a:xfrm>
        </p:spPr>
        <p:txBody>
          <a:bodyPr>
            <a:normAutofit fontScale="92500"/>
          </a:bodyPr>
          <a:lstStyle/>
          <a:p>
            <a:pPr marL="0" indent="0">
              <a:buNone/>
            </a:pPr>
            <a:r>
              <a:rPr lang="en-GB" sz="1600" dirty="0">
                <a:latin typeface="Georgia Pro"/>
                <a:cs typeface="Calibri"/>
              </a:rPr>
              <a:t>Firstly, I am going to present the 5 courses I have taken, giving an overview of what the course was and what I have learnt.  </a:t>
            </a:r>
            <a:endParaRPr lang="en-US" sz="1600" dirty="0">
              <a:latin typeface="Georgia Pro"/>
            </a:endParaRPr>
          </a:p>
          <a:p>
            <a:pPr marL="0" indent="0">
              <a:buClr>
                <a:srgbClr val="FFFFFF"/>
              </a:buClr>
              <a:buNone/>
            </a:pPr>
            <a:r>
              <a:rPr lang="en-GB" sz="1600" dirty="0">
                <a:latin typeface="Georgia Pro"/>
                <a:cs typeface="Calibri"/>
              </a:rPr>
              <a:t>I will then transition into the information I have digested from the lectures, giving a summary of the subject which will including extra information of what I have researched and my perception to show understanding.</a:t>
            </a:r>
          </a:p>
          <a:p>
            <a:pPr marL="0" indent="0">
              <a:buClr>
                <a:srgbClr val="FFFFFF"/>
              </a:buClr>
              <a:buNone/>
            </a:pPr>
            <a:r>
              <a:rPr lang="en-GB" sz="1600" dirty="0">
                <a:latin typeface="Georgia Pro"/>
                <a:cs typeface="Calibri"/>
              </a:rPr>
              <a:t>I will then be presenting slides with my software experience personal and professional, giving a brief insight to show how I feel my software knowledge adds value to this module.</a:t>
            </a:r>
          </a:p>
          <a:p>
            <a:pPr marL="0" indent="0">
              <a:buClr>
                <a:srgbClr val="FFFFFF"/>
              </a:buClr>
              <a:buNone/>
            </a:pPr>
            <a:r>
              <a:rPr lang="en-GB" sz="1600" dirty="0">
                <a:latin typeface="Georgia Pro"/>
                <a:cs typeface="Calibri"/>
              </a:rPr>
              <a:t>I will also be showing the materials I have been researching to create an A3 poster, I will be presenting a breakdown of my poster on the importance of the text and images to show relevance to the information I was trying to deliver.</a:t>
            </a:r>
          </a:p>
          <a:p>
            <a:pPr marL="0" indent="0">
              <a:buNone/>
            </a:pPr>
            <a:r>
              <a:rPr lang="en-GB" sz="1600" dirty="0">
                <a:latin typeface="Georgia Pro"/>
                <a:cs typeface="Calibri"/>
              </a:rPr>
              <a:t>I will then progress into the information I was not able to include in my poster, this will be computer aided engineering-based software and will complete my presentation.</a:t>
            </a:r>
          </a:p>
          <a:p>
            <a:pPr marL="0" indent="0">
              <a:buNone/>
            </a:pPr>
            <a:r>
              <a:rPr lang="en-GB" sz="1600" dirty="0">
                <a:latin typeface="Georgia Pro"/>
                <a:cs typeface="Calibri"/>
              </a:rPr>
              <a:t>At the end of my presentation, I will give a conclusion to the information delivered and its impact.</a:t>
            </a:r>
          </a:p>
        </p:txBody>
      </p:sp>
      <p:sp>
        <p:nvSpPr>
          <p:cNvPr id="4" name="TextBox 3">
            <a:extLst>
              <a:ext uri="{FF2B5EF4-FFF2-40B4-BE49-F238E27FC236}">
                <a16:creationId xmlns:a16="http://schemas.microsoft.com/office/drawing/2014/main" id="{8947BC9E-FAEB-C8D0-A728-281AAC07077D}"/>
              </a:ext>
            </a:extLst>
          </p:cNvPr>
          <p:cNvSpPr txBox="1"/>
          <p:nvPr/>
        </p:nvSpPr>
        <p:spPr>
          <a:xfrm>
            <a:off x="1029007" y="1759858"/>
            <a:ext cx="899628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Georgia Pro"/>
                <a:cs typeface="Calibri"/>
              </a:rPr>
              <a:t>This presentation reflects on the material that has been delivered in the lectures and the research I have done over the last 12 weeks.</a:t>
            </a:r>
            <a:endParaRPr lang="en-US" sz="2000">
              <a:latin typeface="Georgia Pro"/>
              <a:cs typeface="Calibri"/>
            </a:endParaRPr>
          </a:p>
        </p:txBody>
      </p:sp>
      <p:pic>
        <p:nvPicPr>
          <p:cNvPr id="5" name="Picture 5" descr="A picture containing text, electronics, display&#10;&#10;Description automatically generated">
            <a:extLst>
              <a:ext uri="{FF2B5EF4-FFF2-40B4-BE49-F238E27FC236}">
                <a16:creationId xmlns:a16="http://schemas.microsoft.com/office/drawing/2014/main" id="{0A896D88-083B-55EF-1278-936AA962F70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45846" y="5098416"/>
            <a:ext cx="2244272" cy="1764014"/>
          </a:xfrm>
          <a:prstGeom prst="rect">
            <a:avLst/>
          </a:prstGeom>
        </p:spPr>
      </p:pic>
    </p:spTree>
    <p:extLst>
      <p:ext uri="{BB962C8B-B14F-4D97-AF65-F5344CB8AC3E}">
        <p14:creationId xmlns:p14="http://schemas.microsoft.com/office/powerpoint/2010/main" val="20950534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ox(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6" dur="5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2" presetClass="entr" presetSubtype="4"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2" presetClass="entr" presetSubtype="4"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4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29E65-6E5B-E21E-6232-01B2BFBEBBEF}"/>
              </a:ext>
            </a:extLst>
          </p:cNvPr>
          <p:cNvSpPr>
            <a:spLocks noGrp="1"/>
          </p:cNvSpPr>
          <p:nvPr>
            <p:ph type="title"/>
          </p:nvPr>
        </p:nvSpPr>
        <p:spPr>
          <a:xfrm>
            <a:off x="-940" y="148637"/>
            <a:ext cx="12191647" cy="1456267"/>
          </a:xfrm>
        </p:spPr>
        <p:txBody>
          <a:bodyPr>
            <a:normAutofit/>
          </a:bodyPr>
          <a:lstStyle/>
          <a:p>
            <a:pPr algn="ctr"/>
            <a:r>
              <a:rPr lang="en-GB" sz="4500" dirty="0">
                <a:cs typeface="Calibri Light"/>
              </a:rPr>
              <a:t>The Five courses of my choice </a:t>
            </a:r>
            <a:endParaRPr lang="en-GB" sz="4500">
              <a:cs typeface="Calibri Light"/>
            </a:endParaRPr>
          </a:p>
        </p:txBody>
      </p:sp>
      <p:sp>
        <p:nvSpPr>
          <p:cNvPr id="4" name="TextBox 3">
            <a:extLst>
              <a:ext uri="{FF2B5EF4-FFF2-40B4-BE49-F238E27FC236}">
                <a16:creationId xmlns:a16="http://schemas.microsoft.com/office/drawing/2014/main" id="{9AB00D58-D0F9-48A7-A0E9-A4CC7E47F152}"/>
              </a:ext>
            </a:extLst>
          </p:cNvPr>
          <p:cNvSpPr txBox="1"/>
          <p:nvPr/>
        </p:nvSpPr>
        <p:spPr>
          <a:xfrm>
            <a:off x="2164039" y="1552894"/>
            <a:ext cx="85362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CREATING A PROMOTIONAL POSTER</a:t>
            </a:r>
            <a:endParaRPr lang="en-GB" sz="3600">
              <a:cs typeface="Calibri"/>
            </a:endParaRPr>
          </a:p>
        </p:txBody>
      </p:sp>
      <p:sp>
        <p:nvSpPr>
          <p:cNvPr id="5" name="TextBox 4">
            <a:extLst>
              <a:ext uri="{FF2B5EF4-FFF2-40B4-BE49-F238E27FC236}">
                <a16:creationId xmlns:a16="http://schemas.microsoft.com/office/drawing/2014/main" id="{81408EBB-4EA5-2A5A-55C8-1F0F005A9A4C}"/>
              </a:ext>
            </a:extLst>
          </p:cNvPr>
          <p:cNvSpPr txBox="1"/>
          <p:nvPr/>
        </p:nvSpPr>
        <p:spPr>
          <a:xfrm>
            <a:off x="2167063" y="2506066"/>
            <a:ext cx="88627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COMMUNICATING USING EMAILS</a:t>
            </a:r>
          </a:p>
        </p:txBody>
      </p:sp>
      <p:sp>
        <p:nvSpPr>
          <p:cNvPr id="3" name="TextBox 2">
            <a:extLst>
              <a:ext uri="{FF2B5EF4-FFF2-40B4-BE49-F238E27FC236}">
                <a16:creationId xmlns:a16="http://schemas.microsoft.com/office/drawing/2014/main" id="{9D8E28D5-DC82-CA10-A887-A964FAD04CA2}"/>
              </a:ext>
            </a:extLst>
          </p:cNvPr>
          <p:cNvSpPr txBox="1"/>
          <p:nvPr/>
        </p:nvSpPr>
        <p:spPr>
          <a:xfrm>
            <a:off x="2169751" y="3319807"/>
            <a:ext cx="90351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CREATE AND SAFEGUARDING PASSWORDS</a:t>
            </a:r>
            <a:endParaRPr lang="en-GB" sz="3600">
              <a:cs typeface="Calibri"/>
            </a:endParaRPr>
          </a:p>
        </p:txBody>
      </p:sp>
      <p:sp>
        <p:nvSpPr>
          <p:cNvPr id="6" name="TextBox 5">
            <a:extLst>
              <a:ext uri="{FF2B5EF4-FFF2-40B4-BE49-F238E27FC236}">
                <a16:creationId xmlns:a16="http://schemas.microsoft.com/office/drawing/2014/main" id="{EC322161-4B18-6DE0-2613-31F0C96BBA71}"/>
              </a:ext>
            </a:extLst>
          </p:cNvPr>
          <p:cNvSpPr txBox="1"/>
          <p:nvPr/>
        </p:nvSpPr>
        <p:spPr>
          <a:xfrm>
            <a:off x="2166728" y="4131196"/>
            <a:ext cx="91349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BRAINSTORMING IDEAS IN A GROUP</a:t>
            </a:r>
            <a:endParaRPr lang="en-GB" sz="3600">
              <a:cs typeface="Calibri"/>
            </a:endParaRPr>
          </a:p>
        </p:txBody>
      </p:sp>
      <p:sp>
        <p:nvSpPr>
          <p:cNvPr id="7" name="TextBox 6">
            <a:extLst>
              <a:ext uri="{FF2B5EF4-FFF2-40B4-BE49-F238E27FC236}">
                <a16:creationId xmlns:a16="http://schemas.microsoft.com/office/drawing/2014/main" id="{B3EBA25F-4B93-E55A-96F3-C566D5B837EF}"/>
              </a:ext>
            </a:extLst>
          </p:cNvPr>
          <p:cNvSpPr txBox="1"/>
          <p:nvPr/>
        </p:nvSpPr>
        <p:spPr>
          <a:xfrm>
            <a:off x="2166055" y="4940905"/>
            <a:ext cx="90169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AVOIDING ONLINE SCAMS</a:t>
            </a:r>
            <a:endParaRPr lang="en-GB" sz="3600">
              <a:cs typeface="Calibri"/>
            </a:endParaRPr>
          </a:p>
        </p:txBody>
      </p:sp>
    </p:spTree>
    <p:extLst>
      <p:ext uri="{BB962C8B-B14F-4D97-AF65-F5344CB8AC3E}">
        <p14:creationId xmlns:p14="http://schemas.microsoft.com/office/powerpoint/2010/main" val="37856148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3"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5D19-6A54-06DC-BA0E-D719AE20ACE9}"/>
              </a:ext>
            </a:extLst>
          </p:cNvPr>
          <p:cNvSpPr>
            <a:spLocks noGrp="1"/>
          </p:cNvSpPr>
          <p:nvPr>
            <p:ph type="title"/>
          </p:nvPr>
        </p:nvSpPr>
        <p:spPr>
          <a:xfrm>
            <a:off x="5136887" y="186553"/>
            <a:ext cx="6593075" cy="1612490"/>
          </a:xfrm>
        </p:spPr>
        <p:txBody>
          <a:bodyPr vert="horz" lIns="91440" tIns="45720" rIns="91440" bIns="45720" rtlCol="0" anchor="ctr">
            <a:normAutofit/>
          </a:bodyPr>
          <a:lstStyle/>
          <a:p>
            <a:pPr algn="ctr"/>
            <a:r>
              <a:rPr lang="en-US" sz="4000" dirty="0">
                <a:solidFill>
                  <a:srgbClr val="C00000"/>
                </a:solidFill>
              </a:rPr>
              <a:t>Creating a </a:t>
            </a:r>
            <a:br>
              <a:rPr lang="en-US" sz="4000" dirty="0">
                <a:solidFill>
                  <a:srgbClr val="C00000"/>
                </a:solidFill>
              </a:rPr>
            </a:br>
            <a:r>
              <a:rPr lang="en-US" sz="4000" dirty="0">
                <a:solidFill>
                  <a:srgbClr val="C00000"/>
                </a:solidFill>
              </a:rPr>
              <a:t>promotional Flyer</a:t>
            </a:r>
            <a:endParaRPr lang="en-US" sz="4000">
              <a:solidFill>
                <a:srgbClr val="C00000"/>
              </a:solidFill>
              <a:cs typeface="Calibri Light"/>
            </a:endParaRPr>
          </a:p>
        </p:txBody>
      </p:sp>
      <p:pic>
        <p:nvPicPr>
          <p:cNvPr id="4" name="Picture 5" descr="Text&#10;&#10;Description automatically generated">
            <a:extLst>
              <a:ext uri="{FF2B5EF4-FFF2-40B4-BE49-F238E27FC236}">
                <a16:creationId xmlns:a16="http://schemas.microsoft.com/office/drawing/2014/main" id="{ABCC2E31-BDBE-DA3C-08FA-C94ED50CFA8D}"/>
              </a:ext>
            </a:extLst>
          </p:cNvPr>
          <p:cNvPicPr>
            <a:picLocks noGrp="1" noChangeAspect="1"/>
          </p:cNvPicPr>
          <p:nvPr>
            <p:ph idx="1"/>
          </p:nvPr>
        </p:nvPicPr>
        <p:blipFill rotWithShape="1">
          <a:blip r:embed="rId2"/>
          <a:srcRect l="6246" r="6246"/>
          <a:stretch/>
        </p:blipFill>
        <p:spPr>
          <a:xfrm>
            <a:off x="20" y="975"/>
            <a:ext cx="4635988" cy="6858000"/>
          </a:xfrm>
          <a:prstGeom prst="rect">
            <a:avLst/>
          </a:prstGeom>
        </p:spPr>
      </p:pic>
      <p:sp>
        <p:nvSpPr>
          <p:cNvPr id="6" name="TextBox 5">
            <a:extLst>
              <a:ext uri="{FF2B5EF4-FFF2-40B4-BE49-F238E27FC236}">
                <a16:creationId xmlns:a16="http://schemas.microsoft.com/office/drawing/2014/main" id="{EC525834-758F-7B39-FC88-BB8DBE381064}"/>
              </a:ext>
            </a:extLst>
          </p:cNvPr>
          <p:cNvSpPr txBox="1"/>
          <p:nvPr/>
        </p:nvSpPr>
        <p:spPr>
          <a:xfrm>
            <a:off x="5136887" y="1795279"/>
            <a:ext cx="6593075" cy="480988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spcAft>
                <a:spcPts val="1000"/>
              </a:spcAft>
              <a:buClr>
                <a:schemeClr val="tx1"/>
              </a:buClr>
              <a:buSzPct val="100000"/>
            </a:pPr>
            <a:r>
              <a:rPr lang="en-US" sz="2400" dirty="0">
                <a:solidFill>
                  <a:srgbClr val="C00000"/>
                </a:solidFill>
              </a:rPr>
              <a:t>On this course I was tasked with creating a promotional flyer, the audience was my choice as well as the aim and desired outcome.</a:t>
            </a:r>
            <a:endParaRPr lang="en-US" sz="2400" dirty="0">
              <a:solidFill>
                <a:srgbClr val="C00000"/>
              </a:solidFill>
              <a:cs typeface="Calibri"/>
            </a:endParaRPr>
          </a:p>
          <a:p>
            <a:pPr defTabSz="457200">
              <a:spcAft>
                <a:spcPts val="1000"/>
              </a:spcAft>
              <a:buClr>
                <a:schemeClr val="tx1"/>
              </a:buClr>
              <a:buSzPct val="100000"/>
            </a:pPr>
            <a:r>
              <a:rPr lang="en-US" sz="2400" dirty="0">
                <a:solidFill>
                  <a:srgbClr val="C00000"/>
                </a:solidFill>
              </a:rPr>
              <a:t>I was asked to use several features including a call to actions, highlighted fonts and to lay the flyer out in an informative yet direct way.</a:t>
            </a:r>
            <a:endParaRPr lang="en-US" sz="2400" dirty="0">
              <a:solidFill>
                <a:srgbClr val="C00000"/>
              </a:solidFill>
              <a:cs typeface="Calibri"/>
            </a:endParaRPr>
          </a:p>
          <a:p>
            <a:pPr defTabSz="457200">
              <a:spcAft>
                <a:spcPts val="1000"/>
              </a:spcAft>
              <a:buClr>
                <a:schemeClr val="tx1"/>
              </a:buClr>
              <a:buSzPct val="100000"/>
            </a:pPr>
            <a:r>
              <a:rPr lang="en-US" sz="2400" dirty="0">
                <a:solidFill>
                  <a:srgbClr val="C00000"/>
                </a:solidFill>
              </a:rPr>
              <a:t>The desired outcome was to use all the features provided in the course, to show understanding of all the formatting options, so I can create several different types of flyers in multiple ways.</a:t>
            </a:r>
            <a:endParaRPr lang="en-US" sz="2400" dirty="0">
              <a:solidFill>
                <a:srgbClr val="C00000"/>
              </a:solidFill>
              <a:cs typeface="Calibri"/>
            </a:endParaRPr>
          </a:p>
        </p:txBody>
      </p:sp>
    </p:spTree>
    <p:extLst>
      <p:ext uri="{BB962C8B-B14F-4D97-AF65-F5344CB8AC3E}">
        <p14:creationId xmlns:p14="http://schemas.microsoft.com/office/powerpoint/2010/main" val="32926177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900" decel="100000" fill="hold"/>
                                        <p:tgtEl>
                                          <p:spTgt spid="6"/>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2446C-F6F8-E8E0-AB4B-0E3B033474D5}"/>
              </a:ext>
            </a:extLst>
          </p:cNvPr>
          <p:cNvSpPr>
            <a:spLocks noGrp="1"/>
          </p:cNvSpPr>
          <p:nvPr>
            <p:ph type="title"/>
          </p:nvPr>
        </p:nvSpPr>
        <p:spPr>
          <a:xfrm>
            <a:off x="685801" y="609600"/>
            <a:ext cx="6505230" cy="1456267"/>
          </a:xfrm>
        </p:spPr>
        <p:txBody>
          <a:bodyPr vert="horz" lIns="91440" tIns="45720" rIns="91440" bIns="45720" rtlCol="0" anchor="ctr">
            <a:normAutofit/>
          </a:bodyPr>
          <a:lstStyle/>
          <a:p>
            <a:r>
              <a:rPr lang="en-US" sz="3600"/>
              <a:t>Communicating using emails</a:t>
            </a:r>
          </a:p>
        </p:txBody>
      </p:sp>
      <p:sp>
        <p:nvSpPr>
          <p:cNvPr id="4" name="Text Placeholder 3">
            <a:extLst>
              <a:ext uri="{FF2B5EF4-FFF2-40B4-BE49-F238E27FC236}">
                <a16:creationId xmlns:a16="http://schemas.microsoft.com/office/drawing/2014/main" id="{47B86779-0486-AF47-9D60-EA0AB5AD595B}"/>
              </a:ext>
            </a:extLst>
          </p:cNvPr>
          <p:cNvSpPr>
            <a:spLocks noGrp="1"/>
          </p:cNvSpPr>
          <p:nvPr>
            <p:ph type="body" sz="half" idx="2"/>
          </p:nvPr>
        </p:nvSpPr>
        <p:spPr>
          <a:xfrm>
            <a:off x="685801" y="2142067"/>
            <a:ext cx="5208015" cy="3796500"/>
          </a:xfrm>
        </p:spPr>
        <p:txBody>
          <a:bodyPr vert="horz" lIns="91440" tIns="45720" rIns="91440" bIns="45720" rtlCol="0" anchor="ctr">
            <a:noAutofit/>
          </a:bodyPr>
          <a:lstStyle/>
          <a:p>
            <a:r>
              <a:rPr lang="en-US" sz="2200" dirty="0"/>
              <a:t>This course was all about how to correctly lay out and format personal and professional emails.</a:t>
            </a:r>
            <a:endParaRPr lang="en-US" sz="2200" dirty="0">
              <a:cs typeface="Calibri"/>
            </a:endParaRPr>
          </a:p>
          <a:p>
            <a:r>
              <a:rPr lang="en-US" sz="2200" dirty="0"/>
              <a:t>It gave a very clear structure on key points, for example;</a:t>
            </a:r>
          </a:p>
          <a:p>
            <a:r>
              <a:rPr lang="en-US" sz="2200" dirty="0"/>
              <a:t> Focusing on the message you are trying to deliver, when to be formal and when a certain amount of etiquette is needed.</a:t>
            </a:r>
            <a:endParaRPr lang="en-US" sz="2200">
              <a:cs typeface="Calibri"/>
            </a:endParaRPr>
          </a:p>
          <a:p>
            <a:r>
              <a:rPr lang="en-US" sz="2200" dirty="0"/>
              <a:t>It was a very clear and informative course that I think is very beneficial to everyone.</a:t>
            </a:r>
            <a:endParaRPr lang="en-US" sz="2200" dirty="0">
              <a:cs typeface="Calibri"/>
            </a:endParaRPr>
          </a:p>
        </p:txBody>
      </p:sp>
      <p:pic>
        <p:nvPicPr>
          <p:cNvPr id="13" name="Picture 14" descr="Graphical user interface, text, application, chat or text message&#10;&#10;Description automatically generated">
            <a:extLst>
              <a:ext uri="{FF2B5EF4-FFF2-40B4-BE49-F238E27FC236}">
                <a16:creationId xmlns:a16="http://schemas.microsoft.com/office/drawing/2014/main" id="{EF8FCC3A-AEEB-3422-92E7-039A44FBF71A}"/>
              </a:ext>
            </a:extLst>
          </p:cNvPr>
          <p:cNvPicPr>
            <a:picLocks noChangeAspect="1"/>
          </p:cNvPicPr>
          <p:nvPr/>
        </p:nvPicPr>
        <p:blipFill rotWithShape="1">
          <a:blip r:embed="rId3"/>
          <a:srcRect l="14810" r="28939" b="-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9" name="Picture 10" descr="Graphical user interface, text, application, chat or text message&#10;&#10;Description automatically generated">
            <a:extLst>
              <a:ext uri="{FF2B5EF4-FFF2-40B4-BE49-F238E27FC236}">
                <a16:creationId xmlns:a16="http://schemas.microsoft.com/office/drawing/2014/main" id="{AF1FBC28-14B0-9769-FE4D-025A1941D791}"/>
              </a:ext>
            </a:extLst>
          </p:cNvPr>
          <p:cNvPicPr>
            <a:picLocks noChangeAspect="1"/>
          </p:cNvPicPr>
          <p:nvPr/>
        </p:nvPicPr>
        <p:blipFill rotWithShape="1">
          <a:blip r:embed="rId4"/>
          <a:srcRect l="8073" r="24464" b="-2"/>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1" name="Picture 12" descr="Graphical user interface, text, application&#10;&#10;Description automatically generated">
            <a:extLst>
              <a:ext uri="{FF2B5EF4-FFF2-40B4-BE49-F238E27FC236}">
                <a16:creationId xmlns:a16="http://schemas.microsoft.com/office/drawing/2014/main" id="{ABC88ECD-357F-47FE-F710-1BE700A2FE86}"/>
              </a:ext>
            </a:extLst>
          </p:cNvPr>
          <p:cNvPicPr>
            <a:picLocks noChangeAspect="1"/>
          </p:cNvPicPr>
          <p:nvPr/>
        </p:nvPicPr>
        <p:blipFill rotWithShape="1">
          <a:blip r:embed="rId5"/>
          <a:srcRect l="7440" r="24187"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1558975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7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1+#ppt_w/2"/>
                                          </p:val>
                                        </p:tav>
                                        <p:tav tm="100000">
                                          <p:val>
                                            <p:strVal val="#ppt_x"/>
                                          </p:val>
                                        </p:tav>
                                      </p:tavLst>
                                    </p:anim>
                                    <p:anim calcmode="lin" valueType="num">
                                      <p:cBhvr additive="base">
                                        <p:cTn id="14" dur="500" fill="hold"/>
                                        <p:tgtEl>
                                          <p:spTgt spid="9"/>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1+#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1+#ppt_w/2"/>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2" presetClass="entr" presetSubtype="8"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p:tgtEl>
                                          <p:spTgt spid="4"/>
                                        </p:tgtEl>
                                        <p:attrNameLst>
                                          <p:attrName>ppt_x</p:attrName>
                                        </p:attrNameLst>
                                      </p:cBhvr>
                                      <p:tavLst>
                                        <p:tav tm="0">
                                          <p:val>
                                            <p:strVal val="#ppt_x-#ppt_w*1.125000"/>
                                          </p:val>
                                        </p:tav>
                                        <p:tav tm="100000">
                                          <p:val>
                                            <p:strVal val="#ppt_x"/>
                                          </p:val>
                                        </p:tav>
                                      </p:tavLst>
                                    </p:anim>
                                    <p:animEffect transition="in" filter="wipe(right)">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4" name="Picture 10">
            <a:extLst>
              <a:ext uri="{FF2B5EF4-FFF2-40B4-BE49-F238E27FC236}">
                <a16:creationId xmlns:a16="http://schemas.microsoft.com/office/drawing/2014/main" id="{E3FC1144-BD64-4C61-ACB8-497711C416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6" name="Picture 5" descr="Padlock on computer motherboard">
            <a:extLst>
              <a:ext uri="{FF2B5EF4-FFF2-40B4-BE49-F238E27FC236}">
                <a16:creationId xmlns:a16="http://schemas.microsoft.com/office/drawing/2014/main" id="{8C4DBE6D-BFF4-C724-0B42-DAEB58540533}"/>
              </a:ext>
            </a:extLst>
          </p:cNvPr>
          <p:cNvPicPr>
            <a:picLocks noChangeAspect="1"/>
          </p:cNvPicPr>
          <p:nvPr/>
        </p:nvPicPr>
        <p:blipFill rotWithShape="1">
          <a:blip r:embed="rId4"/>
          <a:srcRect r="5171" b="-1"/>
          <a:stretch/>
        </p:blipFill>
        <p:spPr>
          <a:xfrm>
            <a:off x="1227064" y="10"/>
            <a:ext cx="9742684" cy="6857990"/>
          </a:xfrm>
          <a:custGeom>
            <a:avLst/>
            <a:gdLst/>
            <a:ahLst/>
            <a:cxnLst/>
            <a:rect l="l" t="t" r="r" b="b"/>
            <a:pathLst>
              <a:path w="9742684" h="6858000">
                <a:moveTo>
                  <a:pt x="4863284" y="706999"/>
                </a:moveTo>
                <a:cubicBezTo>
                  <a:pt x="6365244" y="706999"/>
                  <a:pt x="7582824" y="1924579"/>
                  <a:pt x="7582824" y="3426541"/>
                </a:cubicBezTo>
                <a:cubicBezTo>
                  <a:pt x="7582824" y="4928503"/>
                  <a:pt x="6365244" y="6146083"/>
                  <a:pt x="4863284" y="6146083"/>
                </a:cubicBezTo>
                <a:cubicBezTo>
                  <a:pt x="3361322" y="6146083"/>
                  <a:pt x="2143742" y="4928503"/>
                  <a:pt x="2143742" y="3426541"/>
                </a:cubicBezTo>
                <a:cubicBezTo>
                  <a:pt x="2143742" y="1924579"/>
                  <a:pt x="3361322" y="706999"/>
                  <a:pt x="4863284" y="706999"/>
                </a:cubicBezTo>
                <a:close/>
                <a:moveTo>
                  <a:pt x="4855239" y="247854"/>
                </a:moveTo>
                <a:cubicBezTo>
                  <a:pt x="3100740" y="247854"/>
                  <a:pt x="1678438" y="1671227"/>
                  <a:pt x="1678438" y="3427045"/>
                </a:cubicBezTo>
                <a:cubicBezTo>
                  <a:pt x="1678438" y="5182864"/>
                  <a:pt x="3100740" y="6606237"/>
                  <a:pt x="4855239" y="6606237"/>
                </a:cubicBezTo>
                <a:cubicBezTo>
                  <a:pt x="6609738" y="6606237"/>
                  <a:pt x="8032040" y="5182864"/>
                  <a:pt x="8032040" y="3427045"/>
                </a:cubicBezTo>
                <a:cubicBezTo>
                  <a:pt x="8032040" y="1671227"/>
                  <a:pt x="6609738" y="247854"/>
                  <a:pt x="4855239" y="247854"/>
                </a:cubicBezTo>
                <a:close/>
                <a:moveTo>
                  <a:pt x="6870264" y="0"/>
                </a:moveTo>
                <a:lnTo>
                  <a:pt x="8333578" y="0"/>
                </a:lnTo>
                <a:lnTo>
                  <a:pt x="8496790" y="172858"/>
                </a:lnTo>
                <a:cubicBezTo>
                  <a:pt x="9271420" y="1036069"/>
                  <a:pt x="9742684" y="2177458"/>
                  <a:pt x="9742684" y="3428999"/>
                </a:cubicBezTo>
                <a:cubicBezTo>
                  <a:pt x="9742684" y="4754161"/>
                  <a:pt x="9214346" y="5955830"/>
                  <a:pt x="8356976" y="6834550"/>
                </a:cubicBezTo>
                <a:lnTo>
                  <a:pt x="8332835" y="6858000"/>
                </a:lnTo>
                <a:lnTo>
                  <a:pt x="6891722" y="6858000"/>
                </a:lnTo>
                <a:lnTo>
                  <a:pt x="6910987" y="6847453"/>
                </a:lnTo>
                <a:cubicBezTo>
                  <a:pt x="8069170" y="6152734"/>
                  <a:pt x="8844377" y="4884295"/>
                  <a:pt x="8844377" y="3434659"/>
                </a:cubicBezTo>
                <a:cubicBezTo>
                  <a:pt x="8844377" y="1993602"/>
                  <a:pt x="8078317" y="731601"/>
                  <a:pt x="6931506" y="34258"/>
                </a:cubicBezTo>
                <a:close/>
                <a:moveTo>
                  <a:pt x="2990466" y="0"/>
                </a:moveTo>
                <a:lnTo>
                  <a:pt x="6720014" y="0"/>
                </a:lnTo>
                <a:lnTo>
                  <a:pt x="6732524" y="6292"/>
                </a:lnTo>
                <a:cubicBezTo>
                  <a:pt x="7935399" y="669702"/>
                  <a:pt x="8750318" y="1950873"/>
                  <a:pt x="8750318" y="3422520"/>
                </a:cubicBezTo>
                <a:cubicBezTo>
                  <a:pt x="8750318" y="4898374"/>
                  <a:pt x="7930736" y="6182659"/>
                  <a:pt x="6722204" y="6844420"/>
                </a:cubicBezTo>
                <a:lnTo>
                  <a:pt x="6694788" y="6858000"/>
                </a:lnTo>
                <a:lnTo>
                  <a:pt x="3015690" y="6858000"/>
                </a:lnTo>
                <a:lnTo>
                  <a:pt x="2988275" y="6844420"/>
                </a:lnTo>
                <a:cubicBezTo>
                  <a:pt x="1779742" y="6182659"/>
                  <a:pt x="960160" y="4898374"/>
                  <a:pt x="960160" y="3422520"/>
                </a:cubicBezTo>
                <a:cubicBezTo>
                  <a:pt x="960160" y="1950873"/>
                  <a:pt x="1775079" y="669702"/>
                  <a:pt x="2977955" y="6292"/>
                </a:cubicBezTo>
                <a:close/>
                <a:moveTo>
                  <a:pt x="1409106" y="0"/>
                </a:moveTo>
                <a:lnTo>
                  <a:pt x="2872421" y="0"/>
                </a:lnTo>
                <a:lnTo>
                  <a:pt x="2811180" y="34258"/>
                </a:lnTo>
                <a:cubicBezTo>
                  <a:pt x="1664368" y="731601"/>
                  <a:pt x="898307" y="1993602"/>
                  <a:pt x="898307" y="3434659"/>
                </a:cubicBezTo>
                <a:cubicBezTo>
                  <a:pt x="898307" y="4884295"/>
                  <a:pt x="1673514" y="6152734"/>
                  <a:pt x="2831698" y="6847453"/>
                </a:cubicBezTo>
                <a:lnTo>
                  <a:pt x="2850963" y="6858000"/>
                </a:lnTo>
                <a:lnTo>
                  <a:pt x="1409850" y="6858000"/>
                </a:lnTo>
                <a:lnTo>
                  <a:pt x="1385708" y="6834550"/>
                </a:lnTo>
                <a:cubicBezTo>
                  <a:pt x="528338" y="5955830"/>
                  <a:pt x="0" y="4754161"/>
                  <a:pt x="0" y="3428999"/>
                </a:cubicBezTo>
                <a:cubicBezTo>
                  <a:pt x="0" y="2177458"/>
                  <a:pt x="471265" y="1036069"/>
                  <a:pt x="1245894" y="172858"/>
                </a:cubicBezTo>
                <a:close/>
              </a:path>
            </a:pathLst>
          </a:custGeom>
        </p:spPr>
      </p:pic>
      <p:pic>
        <p:nvPicPr>
          <p:cNvPr id="5" name="Picture 6" descr="Graphical user interface, text, application, table&#10;&#10;Description automatically generated">
            <a:extLst>
              <a:ext uri="{FF2B5EF4-FFF2-40B4-BE49-F238E27FC236}">
                <a16:creationId xmlns:a16="http://schemas.microsoft.com/office/drawing/2014/main" id="{35892E4D-D72D-3CC3-AD95-E1EE0646797C}"/>
              </a:ext>
            </a:extLst>
          </p:cNvPr>
          <p:cNvPicPr>
            <a:picLocks noChangeAspect="1"/>
          </p:cNvPicPr>
          <p:nvPr/>
        </p:nvPicPr>
        <p:blipFill rotWithShape="1">
          <a:blip r:embed="rId5"/>
          <a:srcRect/>
          <a:stretch/>
        </p:blipFill>
        <p:spPr>
          <a:xfrm>
            <a:off x="20" y="10"/>
            <a:ext cx="12191980" cy="6857990"/>
          </a:xfrm>
          <a:custGeom>
            <a:avLst/>
            <a:gdLst/>
            <a:ahLst/>
            <a:cxnLst/>
            <a:rect l="l" t="t" r="r" b="b"/>
            <a:pathLst>
              <a:path w="12192000" h="6858000">
                <a:moveTo>
                  <a:pt x="6090347" y="706999"/>
                </a:moveTo>
                <a:cubicBezTo>
                  <a:pt x="4588386" y="706999"/>
                  <a:pt x="3370806" y="1924579"/>
                  <a:pt x="3370806" y="3426541"/>
                </a:cubicBezTo>
                <a:cubicBezTo>
                  <a:pt x="3370806" y="4928503"/>
                  <a:pt x="4588386" y="6146083"/>
                  <a:pt x="6090347" y="6146083"/>
                </a:cubicBezTo>
                <a:cubicBezTo>
                  <a:pt x="7592308" y="6146083"/>
                  <a:pt x="8809888" y="4928503"/>
                  <a:pt x="8809888" y="3426541"/>
                </a:cubicBezTo>
                <a:cubicBezTo>
                  <a:pt x="8809888" y="1924579"/>
                  <a:pt x="7592308" y="706999"/>
                  <a:pt x="6090347" y="706999"/>
                </a:cubicBezTo>
                <a:close/>
                <a:moveTo>
                  <a:pt x="6082303" y="247854"/>
                </a:moveTo>
                <a:cubicBezTo>
                  <a:pt x="7836802" y="247854"/>
                  <a:pt x="9259104" y="1671227"/>
                  <a:pt x="9259104" y="3427045"/>
                </a:cubicBezTo>
                <a:cubicBezTo>
                  <a:pt x="9259104" y="5182864"/>
                  <a:pt x="7836802" y="6606237"/>
                  <a:pt x="6082303" y="6606237"/>
                </a:cubicBezTo>
                <a:cubicBezTo>
                  <a:pt x="4327804" y="6606237"/>
                  <a:pt x="2905502" y="5182864"/>
                  <a:pt x="2905502" y="3427045"/>
                </a:cubicBezTo>
                <a:cubicBezTo>
                  <a:pt x="2905502" y="1671227"/>
                  <a:pt x="4327804" y="247854"/>
                  <a:pt x="6082303" y="247854"/>
                </a:cubicBezTo>
                <a:close/>
                <a:moveTo>
                  <a:pt x="9560257" y="0"/>
                </a:moveTo>
                <a:lnTo>
                  <a:pt x="12192000" y="0"/>
                </a:lnTo>
                <a:lnTo>
                  <a:pt x="12192000" y="6858000"/>
                </a:lnTo>
                <a:lnTo>
                  <a:pt x="9560255" y="6858000"/>
                </a:lnTo>
                <a:lnTo>
                  <a:pt x="9704262" y="6706843"/>
                </a:lnTo>
                <a:cubicBezTo>
                  <a:pt x="10490530" y="5841105"/>
                  <a:pt x="10969748" y="4691058"/>
                  <a:pt x="10969748" y="3428999"/>
                </a:cubicBezTo>
                <a:cubicBezTo>
                  <a:pt x="10969748" y="2166941"/>
                  <a:pt x="10490530" y="1016894"/>
                  <a:pt x="9704262" y="151155"/>
                </a:cubicBezTo>
                <a:close/>
                <a:moveTo>
                  <a:pt x="7947654" y="0"/>
                </a:moveTo>
                <a:lnTo>
                  <a:pt x="8099035" y="0"/>
                </a:lnTo>
                <a:lnTo>
                  <a:pt x="8158569" y="34257"/>
                </a:lnTo>
                <a:cubicBezTo>
                  <a:pt x="9305381" y="731601"/>
                  <a:pt x="10071441" y="1993601"/>
                  <a:pt x="10071441" y="3434659"/>
                </a:cubicBezTo>
                <a:cubicBezTo>
                  <a:pt x="10071441" y="4875717"/>
                  <a:pt x="9305381" y="6137716"/>
                  <a:pt x="8158569" y="6835060"/>
                </a:cubicBezTo>
                <a:lnTo>
                  <a:pt x="8118703" y="6858000"/>
                </a:lnTo>
                <a:lnTo>
                  <a:pt x="7923440" y="6858000"/>
                </a:lnTo>
                <a:lnTo>
                  <a:pt x="7938929" y="6850061"/>
                </a:lnTo>
                <a:cubicBezTo>
                  <a:pt x="9153123" y="6189975"/>
                  <a:pt x="9977382" y="4902579"/>
                  <a:pt x="9977382" y="3422520"/>
                </a:cubicBezTo>
                <a:cubicBezTo>
                  <a:pt x="9977382" y="2009739"/>
                  <a:pt x="9226353" y="772500"/>
                  <a:pt x="8102044" y="88839"/>
                </a:cubicBezTo>
                <a:close/>
                <a:moveTo>
                  <a:pt x="4097777" y="0"/>
                </a:moveTo>
                <a:lnTo>
                  <a:pt x="4216953" y="0"/>
                </a:lnTo>
                <a:lnTo>
                  <a:pt x="4062563" y="88839"/>
                </a:lnTo>
                <a:cubicBezTo>
                  <a:pt x="2938253" y="772500"/>
                  <a:pt x="2187224" y="2009739"/>
                  <a:pt x="2187224" y="3422520"/>
                </a:cubicBezTo>
                <a:cubicBezTo>
                  <a:pt x="2187224" y="4902579"/>
                  <a:pt x="3011483" y="6189975"/>
                  <a:pt x="4225677" y="6850061"/>
                </a:cubicBezTo>
                <a:lnTo>
                  <a:pt x="4241167" y="6858000"/>
                </a:lnTo>
                <a:lnTo>
                  <a:pt x="4078110" y="6858000"/>
                </a:lnTo>
                <a:lnTo>
                  <a:pt x="4038243" y="6835060"/>
                </a:lnTo>
                <a:cubicBezTo>
                  <a:pt x="2891431" y="6137716"/>
                  <a:pt x="2125371" y="4875717"/>
                  <a:pt x="2125371" y="3434659"/>
                </a:cubicBezTo>
                <a:cubicBezTo>
                  <a:pt x="2125371" y="1993601"/>
                  <a:pt x="2891431" y="731601"/>
                  <a:pt x="4038243" y="34257"/>
                </a:cubicBezTo>
                <a:close/>
                <a:moveTo>
                  <a:pt x="0" y="0"/>
                </a:moveTo>
                <a:lnTo>
                  <a:pt x="2636555" y="0"/>
                </a:lnTo>
                <a:lnTo>
                  <a:pt x="2492551" y="151155"/>
                </a:lnTo>
                <a:cubicBezTo>
                  <a:pt x="1706282" y="1016894"/>
                  <a:pt x="1227064" y="2166941"/>
                  <a:pt x="1227064" y="3428999"/>
                </a:cubicBezTo>
                <a:cubicBezTo>
                  <a:pt x="1227064" y="4691058"/>
                  <a:pt x="1706282" y="5841105"/>
                  <a:pt x="2492551" y="6706843"/>
                </a:cubicBezTo>
                <a:lnTo>
                  <a:pt x="2636557" y="6858000"/>
                </a:lnTo>
                <a:lnTo>
                  <a:pt x="0" y="6858000"/>
                </a:lnTo>
                <a:close/>
              </a:path>
            </a:pathLst>
          </a:custGeom>
          <a:ln w="60325" cmpd="dbl">
            <a:solidFill>
              <a:schemeClr val="tx1">
                <a:alpha val="40000"/>
              </a:schemeClr>
            </a:solidFill>
          </a:ln>
        </p:spPr>
      </p:pic>
      <p:pic>
        <p:nvPicPr>
          <p:cNvPr id="16" name="Picture 12">
            <a:extLst>
              <a:ext uri="{FF2B5EF4-FFF2-40B4-BE49-F238E27FC236}">
                <a16:creationId xmlns:a16="http://schemas.microsoft.com/office/drawing/2014/main" id="{F613C2B2-B304-4E3F-B97F-A6BDADB85B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538526"/>
            <a:ext cx="12188825" cy="6856214"/>
          </a:xfrm>
          <a:prstGeom prst="rect">
            <a:avLst/>
          </a:prstGeom>
        </p:spPr>
      </p:pic>
      <p:sp>
        <p:nvSpPr>
          <p:cNvPr id="18" name="Freeform 16">
            <a:extLst>
              <a:ext uri="{FF2B5EF4-FFF2-40B4-BE49-F238E27FC236}">
                <a16:creationId xmlns:a16="http://schemas.microsoft.com/office/drawing/2014/main" id="{AC92D117-71D9-4107-98EE-649538F4A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2749" y="1"/>
            <a:ext cx="9126504" cy="6871297"/>
          </a:xfrm>
          <a:custGeom>
            <a:avLst/>
            <a:gdLst>
              <a:gd name="connsiteX0" fmla="*/ 1554131 w 9126504"/>
              <a:gd name="connsiteY0" fmla="*/ 0 h 6871297"/>
              <a:gd name="connsiteX1" fmla="*/ 7572373 w 9126504"/>
              <a:gd name="connsiteY1" fmla="*/ 0 h 6871297"/>
              <a:gd name="connsiteX2" fmla="*/ 7631479 w 9126504"/>
              <a:gd name="connsiteY2" fmla="*/ 51199 h 6871297"/>
              <a:gd name="connsiteX3" fmla="*/ 9126504 w 9126504"/>
              <a:gd name="connsiteY3" fmla="*/ 3429001 h 6871297"/>
              <a:gd name="connsiteX4" fmla="*/ 7631479 w 9126504"/>
              <a:gd name="connsiteY4" fmla="*/ 6806803 h 6871297"/>
              <a:gd name="connsiteX5" fmla="*/ 7557025 w 9126504"/>
              <a:gd name="connsiteY5" fmla="*/ 6871297 h 6871297"/>
              <a:gd name="connsiteX6" fmla="*/ 1569480 w 9126504"/>
              <a:gd name="connsiteY6" fmla="*/ 6871297 h 6871297"/>
              <a:gd name="connsiteX7" fmla="*/ 1495025 w 9126504"/>
              <a:gd name="connsiteY7" fmla="*/ 6806803 h 6871297"/>
              <a:gd name="connsiteX8" fmla="*/ 0 w 9126504"/>
              <a:gd name="connsiteY8" fmla="*/ 3429001 h 6871297"/>
              <a:gd name="connsiteX9" fmla="*/ 1495025 w 9126504"/>
              <a:gd name="connsiteY9" fmla="*/ 51199 h 6871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6504" h="6871297">
                <a:moveTo>
                  <a:pt x="1554131" y="0"/>
                </a:moveTo>
                <a:lnTo>
                  <a:pt x="7572373" y="0"/>
                </a:lnTo>
                <a:lnTo>
                  <a:pt x="7631479" y="51199"/>
                </a:lnTo>
                <a:cubicBezTo>
                  <a:pt x="8549904" y="885946"/>
                  <a:pt x="9126504" y="2090138"/>
                  <a:pt x="9126504" y="3429001"/>
                </a:cubicBezTo>
                <a:cubicBezTo>
                  <a:pt x="9126504" y="4767865"/>
                  <a:pt x="8549904" y="5972057"/>
                  <a:pt x="7631479" y="6806803"/>
                </a:cubicBezTo>
                <a:lnTo>
                  <a:pt x="7557025" y="6871297"/>
                </a:lnTo>
                <a:lnTo>
                  <a:pt x="1569480" y="6871297"/>
                </a:lnTo>
                <a:lnTo>
                  <a:pt x="1495025" y="6806803"/>
                </a:lnTo>
                <a:cubicBezTo>
                  <a:pt x="576600" y="5972057"/>
                  <a:pt x="0" y="4767865"/>
                  <a:pt x="0" y="3429001"/>
                </a:cubicBezTo>
                <a:cubicBezTo>
                  <a:pt x="0" y="2090138"/>
                  <a:pt x="576600" y="885946"/>
                  <a:pt x="1495025" y="51199"/>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solidFill>
                <a:schemeClr val="tx1"/>
              </a:solidFill>
            </a:endParaRPr>
          </a:p>
        </p:txBody>
      </p:sp>
      <p:sp>
        <p:nvSpPr>
          <p:cNvPr id="2" name="Title 1">
            <a:extLst>
              <a:ext uri="{FF2B5EF4-FFF2-40B4-BE49-F238E27FC236}">
                <a16:creationId xmlns:a16="http://schemas.microsoft.com/office/drawing/2014/main" id="{8F6F7224-7C31-7CD8-D10F-1AB12EDA1A7F}"/>
              </a:ext>
            </a:extLst>
          </p:cNvPr>
          <p:cNvSpPr>
            <a:spLocks noGrp="1"/>
          </p:cNvSpPr>
          <p:nvPr>
            <p:ph type="title"/>
          </p:nvPr>
        </p:nvSpPr>
        <p:spPr>
          <a:xfrm>
            <a:off x="2399832" y="270329"/>
            <a:ext cx="7390680" cy="1278467"/>
          </a:xfrm>
        </p:spPr>
        <p:txBody>
          <a:bodyPr vert="horz" lIns="91440" tIns="45720" rIns="91440" bIns="45720" rtlCol="0" anchor="ctr">
            <a:normAutofit/>
          </a:bodyPr>
          <a:lstStyle/>
          <a:p>
            <a:pPr algn="ctr"/>
            <a:r>
              <a:rPr lang="en-US" sz="3600" dirty="0"/>
              <a:t>Create and Safeguarding passwords</a:t>
            </a:r>
            <a:endParaRPr lang="en-US" sz="3600"/>
          </a:p>
        </p:txBody>
      </p:sp>
      <p:sp>
        <p:nvSpPr>
          <p:cNvPr id="4" name="Text Placeholder 3">
            <a:extLst>
              <a:ext uri="{FF2B5EF4-FFF2-40B4-BE49-F238E27FC236}">
                <a16:creationId xmlns:a16="http://schemas.microsoft.com/office/drawing/2014/main" id="{26BD987D-CC07-C672-AE56-6C3D8F607FBD}"/>
              </a:ext>
            </a:extLst>
          </p:cNvPr>
          <p:cNvSpPr>
            <a:spLocks noGrp="1"/>
          </p:cNvSpPr>
          <p:nvPr>
            <p:ph type="body" sz="half" idx="2"/>
          </p:nvPr>
        </p:nvSpPr>
        <p:spPr>
          <a:xfrm>
            <a:off x="2009761" y="1552424"/>
            <a:ext cx="8152679" cy="3833676"/>
          </a:xfrm>
        </p:spPr>
        <p:txBody>
          <a:bodyPr vert="horz" lIns="91440" tIns="45720" rIns="91440" bIns="45720" rtlCol="0" anchor="ctr">
            <a:noAutofit/>
          </a:bodyPr>
          <a:lstStyle/>
          <a:p>
            <a:r>
              <a:rPr lang="en-US" dirty="0"/>
              <a:t>The outcome of this course was to be able to create stronger passwords so that it would be very hard for hackers to guess using the tools that have been discovered.</a:t>
            </a:r>
            <a:endParaRPr lang="en-US" dirty="0">
              <a:cs typeface="Calibri"/>
            </a:endParaRPr>
          </a:p>
          <a:p>
            <a:r>
              <a:rPr lang="en-US" dirty="0"/>
              <a:t>It was very informative showing techniques to understand how hackers have used clever algorithms to guess passwords in the past, these algorithms have been used to hack into systems and steal data, the examples of how this was done is by adding values to thousands of words to create variations, by showing how this was done it showed how to create passwords so that such algorithms would not work.</a:t>
            </a:r>
            <a:endParaRPr lang="en-US">
              <a:cs typeface="Calibri"/>
            </a:endParaRPr>
          </a:p>
          <a:p>
            <a:r>
              <a:rPr lang="en-US" dirty="0"/>
              <a:t>I feel this course was designed very well because it included the user in the creation of a password generator, it showed how these algorithms were created so the user has a better understanding and can evaluate new passwords better in the future.</a:t>
            </a:r>
            <a:endParaRPr lang="en-US" dirty="0">
              <a:cs typeface="Calibri"/>
            </a:endParaRPr>
          </a:p>
        </p:txBody>
      </p:sp>
    </p:spTree>
    <p:extLst>
      <p:ext uri="{BB962C8B-B14F-4D97-AF65-F5344CB8AC3E}">
        <p14:creationId xmlns:p14="http://schemas.microsoft.com/office/powerpoint/2010/main" val="125388558"/>
      </p:ext>
    </p:extLst>
  </p:cSld>
  <p:clrMapOvr>
    <a:masterClrMapping/>
  </p:clrMapOvr>
  <mc:AlternateContent xmlns:mc="http://schemas.openxmlformats.org/markup-compatibility/2006" xmlns:p14="http://schemas.microsoft.com/office/powerpoint/2010/main">
    <mc:Choice Requires="p14">
      <p:transition spd="slow" p14:dur="2500">
        <p:checker dir="vert"/>
      </p:transition>
    </mc:Choice>
    <mc:Fallback xmlns="">
      <p:transition spd="slow">
        <p:checke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3"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 name="Picture 2" descr="Diagram, schematic&#10;&#10;Description automatically generated">
            <a:extLst>
              <a:ext uri="{FF2B5EF4-FFF2-40B4-BE49-F238E27FC236}">
                <a16:creationId xmlns:a16="http://schemas.microsoft.com/office/drawing/2014/main" id="{A0AD211F-227C-5776-3C29-10EBD426E8D6}"/>
              </a:ext>
            </a:extLst>
          </p:cNvPr>
          <p:cNvPicPr>
            <a:picLocks noChangeAspect="1"/>
          </p:cNvPicPr>
          <p:nvPr/>
        </p:nvPicPr>
        <p:blipFill rotWithShape="1">
          <a:blip r:embed="rId4"/>
          <a:srcRect t="2142" b="22858"/>
          <a:stretch/>
        </p:blipFill>
        <p:spPr>
          <a:xfrm>
            <a:off x="20" y="10"/>
            <a:ext cx="12191980" cy="6857990"/>
          </a:xfrm>
          <a:prstGeom prst="rect">
            <a:avLst/>
          </a:prstGeom>
        </p:spPr>
      </p:pic>
      <p:pic>
        <p:nvPicPr>
          <p:cNvPr id="15" name="Picture 11">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 name="TextBox 2">
            <a:extLst>
              <a:ext uri="{FF2B5EF4-FFF2-40B4-BE49-F238E27FC236}">
                <a16:creationId xmlns:a16="http://schemas.microsoft.com/office/drawing/2014/main" id="{1C9951EB-980D-750A-80F2-7890A86F6627}"/>
              </a:ext>
            </a:extLst>
          </p:cNvPr>
          <p:cNvSpPr txBox="1"/>
          <p:nvPr/>
        </p:nvSpPr>
        <p:spPr>
          <a:xfrm>
            <a:off x="1380067" y="484414"/>
            <a:ext cx="9437159" cy="12276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3600" u="sng" cap="all" dirty="0">
                <a:ln w="3175" cmpd="sng">
                  <a:noFill/>
                </a:ln>
                <a:latin typeface="+mj-lt"/>
                <a:ea typeface="+mj-ea"/>
                <a:cs typeface="+mj-cs"/>
              </a:rPr>
              <a:t>BRAINSTORMING IDEAS IN A GROUP</a:t>
            </a:r>
            <a:endParaRPr lang="en-US" dirty="0">
              <a:ea typeface="+mj-ea"/>
              <a:cs typeface="+mj-cs"/>
            </a:endParaRPr>
          </a:p>
        </p:txBody>
      </p:sp>
      <p:sp>
        <p:nvSpPr>
          <p:cNvPr id="5" name="TextBox 4">
            <a:extLst>
              <a:ext uri="{FF2B5EF4-FFF2-40B4-BE49-F238E27FC236}">
                <a16:creationId xmlns:a16="http://schemas.microsoft.com/office/drawing/2014/main" id="{EA3C00A3-C5D0-DD5F-6C38-45379D9AE0FC}"/>
              </a:ext>
            </a:extLst>
          </p:cNvPr>
          <p:cNvSpPr txBox="1"/>
          <p:nvPr/>
        </p:nvSpPr>
        <p:spPr>
          <a:xfrm>
            <a:off x="1316568" y="1716315"/>
            <a:ext cx="9609515" cy="45322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spcAft>
                <a:spcPts val="1000"/>
              </a:spcAft>
              <a:buClr>
                <a:schemeClr val="tx1"/>
              </a:buClr>
              <a:buSzPct val="100000"/>
            </a:pPr>
            <a:r>
              <a:rPr lang="en-US" sz="2000" dirty="0"/>
              <a:t>In this lesson I was educated on how to collaborate with a group online, work in a team and the best ways to brainstorm using; google docs, google sheets and google draw.</a:t>
            </a:r>
            <a:endParaRPr lang="en-US" sz="2000" dirty="0">
              <a:cs typeface="Calibri"/>
            </a:endParaRPr>
          </a:p>
          <a:p>
            <a:pPr defTabSz="457200">
              <a:spcAft>
                <a:spcPts val="1000"/>
              </a:spcAft>
              <a:buClr>
                <a:schemeClr val="tx1"/>
              </a:buClr>
              <a:buSzPct val="100000"/>
            </a:pPr>
            <a:r>
              <a:rPr lang="en-US" sz="2000" dirty="0"/>
              <a:t>I have had some training in office 365, but I have never used google drive features before apart from the cloud to store data, this lesson was very useful because it showed me how to apply my skills from another piece of software (365) and adapt it to google software. </a:t>
            </a:r>
            <a:endParaRPr lang="en-US" sz="2000" dirty="0">
              <a:cs typeface="Calibri"/>
            </a:endParaRPr>
          </a:p>
          <a:p>
            <a:pPr defTabSz="457200">
              <a:spcAft>
                <a:spcPts val="1000"/>
              </a:spcAft>
              <a:buClr>
                <a:schemeClr val="tx1"/>
              </a:buClr>
              <a:buSzPct val="100000"/>
            </a:pPr>
            <a:r>
              <a:rPr lang="en-US" sz="2000" dirty="0"/>
              <a:t>I feel the information in this course was delivered in a fantastic way, it was very informative on how to access the features required, there was clear instructions on how to add the group, it showed me how to give different levels of access and multiple ways of brainstorming in a group online and in person.</a:t>
            </a:r>
            <a:endParaRPr lang="en-US" sz="2000" dirty="0">
              <a:cs typeface="Calibri"/>
            </a:endParaRPr>
          </a:p>
          <a:p>
            <a:pPr defTabSz="457200">
              <a:spcAft>
                <a:spcPts val="1000"/>
              </a:spcAft>
              <a:buClr>
                <a:schemeClr val="tx1"/>
              </a:buClr>
              <a:buSzPct val="100000"/>
              <a:buFont typeface="Arial"/>
              <a:buChar char="•"/>
            </a:pPr>
            <a:endParaRPr lang="en-US" sz="2000" dirty="0">
              <a:cs typeface="Calibri"/>
            </a:endParaRPr>
          </a:p>
        </p:txBody>
      </p:sp>
    </p:spTree>
    <p:extLst>
      <p:ext uri="{BB962C8B-B14F-4D97-AF65-F5344CB8AC3E}">
        <p14:creationId xmlns:p14="http://schemas.microsoft.com/office/powerpoint/2010/main" val="3130624643"/>
      </p:ext>
    </p:extLst>
  </p:cSld>
  <p:clrMapOvr>
    <a:masterClrMapping/>
  </p:clrMapOvr>
  <p:transition spd="slow">
    <p:strip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65CDC-975B-4A52-CD96-95D23F242A3D}"/>
              </a:ext>
            </a:extLst>
          </p:cNvPr>
          <p:cNvSpPr>
            <a:spLocks noGrp="1"/>
          </p:cNvSpPr>
          <p:nvPr>
            <p:ph type="title"/>
          </p:nvPr>
        </p:nvSpPr>
        <p:spPr>
          <a:xfrm>
            <a:off x="48" y="-3517"/>
            <a:ext cx="12195934" cy="1416016"/>
          </a:xfrm>
        </p:spPr>
        <p:txBody>
          <a:bodyPr vert="horz" lIns="91440" tIns="45720" rIns="91440" bIns="45720" rtlCol="0">
            <a:normAutofit/>
          </a:bodyPr>
          <a:lstStyle/>
          <a:p>
            <a:pPr algn="ctr"/>
            <a:r>
              <a:rPr lang="en-US" sz="4000" b="1" u="sng" dirty="0">
                <a:latin typeface="Consolas"/>
              </a:rPr>
              <a:t>AVOIDING ONLINE SCAMS</a:t>
            </a:r>
            <a:endParaRPr lang="en-US" sz="4000" b="1" u="sng">
              <a:latin typeface="Consolas"/>
              <a:cs typeface="Calibri Light"/>
            </a:endParaRPr>
          </a:p>
        </p:txBody>
      </p:sp>
      <p:sp>
        <p:nvSpPr>
          <p:cNvPr id="3" name="Content Placeholder 2">
            <a:extLst>
              <a:ext uri="{FF2B5EF4-FFF2-40B4-BE49-F238E27FC236}">
                <a16:creationId xmlns:a16="http://schemas.microsoft.com/office/drawing/2014/main" id="{D9CEFCA4-EFA6-CAED-F5F0-5E2E980E3744}"/>
              </a:ext>
            </a:extLst>
          </p:cNvPr>
          <p:cNvSpPr>
            <a:spLocks noGrp="1"/>
          </p:cNvSpPr>
          <p:nvPr>
            <p:ph idx="1"/>
          </p:nvPr>
        </p:nvSpPr>
        <p:spPr>
          <a:xfrm>
            <a:off x="3602592" y="1403459"/>
            <a:ext cx="4984206" cy="5458057"/>
          </a:xfrm>
        </p:spPr>
        <p:txBody>
          <a:bodyPr vert="horz" lIns="91440" tIns="45720" rIns="91440" bIns="45720" rtlCol="0" anchor="ctr">
            <a:noAutofit/>
          </a:bodyPr>
          <a:lstStyle/>
          <a:p>
            <a:pPr marL="0" indent="0">
              <a:buNone/>
            </a:pPr>
            <a:r>
              <a:rPr lang="en-US" dirty="0"/>
              <a:t>In this online lesson I was educated on the risks involved with online scams, how to identify suspicious data and ways of checking its authenticity.</a:t>
            </a:r>
          </a:p>
          <a:p>
            <a:pPr marL="0" indent="0">
              <a:buNone/>
            </a:pPr>
            <a:r>
              <a:rPr lang="en-US" dirty="0"/>
              <a:t>The course outlined key points on what to look for, for example; look at fonts, alignment, images that are not the correct resolution, URL's and things that generally look out of place.</a:t>
            </a:r>
            <a:endParaRPr lang="en-US">
              <a:cs typeface="Calibri"/>
            </a:endParaRPr>
          </a:p>
          <a:p>
            <a:pPr marL="0" indent="0">
              <a:buNone/>
            </a:pPr>
            <a:r>
              <a:rPr lang="en-US" dirty="0">
                <a:cs typeface="Calibri"/>
              </a:rPr>
              <a:t>As much as I knew a fair bit about this already because of my work experience, B &amp; Q for example, (we do regular training towards GDPR, scams and general online security threats) however I did not know how to look at the code behind the emails and break it down.</a:t>
            </a:r>
          </a:p>
          <a:p>
            <a:pPr marL="0" indent="0">
              <a:buNone/>
            </a:pPr>
            <a:r>
              <a:rPr lang="en-US" dirty="0">
                <a:cs typeface="Calibri"/>
              </a:rPr>
              <a:t>Currently I feel we all need to be aware of these threats, online cyber-crime has become more common place with technology advancing so fast.</a:t>
            </a:r>
          </a:p>
        </p:txBody>
      </p:sp>
      <p:pic>
        <p:nvPicPr>
          <p:cNvPr id="7" name="Graphic 6" descr="Laptop">
            <a:extLst>
              <a:ext uri="{FF2B5EF4-FFF2-40B4-BE49-F238E27FC236}">
                <a16:creationId xmlns:a16="http://schemas.microsoft.com/office/drawing/2014/main" id="{05AB8CBF-DB5B-F138-75B3-F986856465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74911" y="4370430"/>
            <a:ext cx="3612976" cy="2491542"/>
          </a:xfrm>
          <a:prstGeom prst="roundRect">
            <a:avLst>
              <a:gd name="adj" fmla="val 1045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4" name="Picture 4" descr="Diagram&#10;&#10;Description automatically generated">
            <a:extLst>
              <a:ext uri="{FF2B5EF4-FFF2-40B4-BE49-F238E27FC236}">
                <a16:creationId xmlns:a16="http://schemas.microsoft.com/office/drawing/2014/main" id="{BA3BB4F7-B5B0-EA4D-0512-A7B3CF135A92}"/>
              </a:ext>
            </a:extLst>
          </p:cNvPr>
          <p:cNvPicPr>
            <a:picLocks noChangeAspect="1"/>
          </p:cNvPicPr>
          <p:nvPr/>
        </p:nvPicPr>
        <p:blipFill>
          <a:blip r:embed="rId5"/>
          <a:stretch>
            <a:fillRect/>
          </a:stretch>
        </p:blipFill>
        <p:spPr>
          <a:xfrm>
            <a:off x="-1746" y="1404073"/>
            <a:ext cx="3331937" cy="2491542"/>
          </a:xfrm>
          <a:prstGeom prst="roundRect">
            <a:avLst>
              <a:gd name="adj" fmla="val 10456"/>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11336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linds(horizontal)">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additive="base">
                                        <p:cTn id="4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3" descr="Stack of magazines on table">
            <a:extLst>
              <a:ext uri="{FF2B5EF4-FFF2-40B4-BE49-F238E27FC236}">
                <a16:creationId xmlns:a16="http://schemas.microsoft.com/office/drawing/2014/main" id="{74E24FD1-960B-5EF7-A6FD-5EB266AFAA4C}"/>
              </a:ext>
            </a:extLst>
          </p:cNvPr>
          <p:cNvPicPr>
            <a:picLocks noChangeAspect="1"/>
          </p:cNvPicPr>
          <p:nvPr/>
        </p:nvPicPr>
        <p:blipFill rotWithShape="1">
          <a:blip r:embed="rId4"/>
          <a:srcRect l="9091" t="23391"/>
          <a:stretch/>
        </p:blipFill>
        <p:spPr>
          <a:xfrm>
            <a:off x="20" y="10"/>
            <a:ext cx="12191980" cy="6857990"/>
          </a:xfrm>
          <a:prstGeom prst="rect">
            <a:avLst/>
          </a:prstGeom>
        </p:spPr>
      </p:pic>
      <p:pic>
        <p:nvPicPr>
          <p:cNvPr id="19" name="Picture 18">
            <a:extLst>
              <a:ext uri="{FF2B5EF4-FFF2-40B4-BE49-F238E27FC236}">
                <a16:creationId xmlns:a16="http://schemas.microsoft.com/office/drawing/2014/main" id="{8EC1A43B-D167-4E96-B7AD-61D3D9225C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1" name="Picture 20">
            <a:extLst>
              <a:ext uri="{FF2B5EF4-FFF2-40B4-BE49-F238E27FC236}">
                <a16:creationId xmlns:a16="http://schemas.microsoft.com/office/drawing/2014/main" id="{86623E07-B4B3-43D5-AB6E-5FD9A1C11D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41427"/>
          <a:stretch/>
        </p:blipFill>
        <p:spPr>
          <a:xfrm>
            <a:off x="5147732" y="93132"/>
            <a:ext cx="7044267" cy="6764867"/>
          </a:xfrm>
          <a:prstGeom prst="rect">
            <a:avLst/>
          </a:prstGeom>
        </p:spPr>
      </p:pic>
      <p:sp>
        <p:nvSpPr>
          <p:cNvPr id="23" name="Freeform 5">
            <a:extLst>
              <a:ext uri="{FF2B5EF4-FFF2-40B4-BE49-F238E27FC236}">
                <a16:creationId xmlns:a16="http://schemas.microsoft.com/office/drawing/2014/main" id="{C727912B-C157-4CDB-8486-00E702D36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tx2">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bg2">
                  <a:lumMod val="75000"/>
                </a:schemeClr>
              </a:solidFill>
            </a:endParaRPr>
          </a:p>
        </p:txBody>
      </p:sp>
      <p:sp>
        <p:nvSpPr>
          <p:cNvPr id="2" name="Title 1">
            <a:extLst>
              <a:ext uri="{FF2B5EF4-FFF2-40B4-BE49-F238E27FC236}">
                <a16:creationId xmlns:a16="http://schemas.microsoft.com/office/drawing/2014/main" id="{AE18814D-40D1-548F-E8D1-96E337814227}"/>
              </a:ext>
            </a:extLst>
          </p:cNvPr>
          <p:cNvSpPr>
            <a:spLocks noGrp="1"/>
          </p:cNvSpPr>
          <p:nvPr>
            <p:ph type="title"/>
          </p:nvPr>
        </p:nvSpPr>
        <p:spPr>
          <a:xfrm>
            <a:off x="6655740" y="1712149"/>
            <a:ext cx="5134680" cy="4691470"/>
          </a:xfrm>
        </p:spPr>
        <p:txBody>
          <a:bodyPr vert="horz" lIns="91440" tIns="45720" rIns="91440" bIns="45720" rtlCol="0" anchor="b">
            <a:noAutofit/>
          </a:bodyPr>
          <a:lstStyle/>
          <a:p>
            <a:pPr algn="ctr">
              <a:lnSpc>
                <a:spcPct val="90000"/>
              </a:lnSpc>
            </a:pPr>
            <a:r>
              <a:rPr lang="en-US" sz="5500" dirty="0">
                <a:solidFill>
                  <a:schemeClr val="bg2">
                    <a:lumMod val="75000"/>
                  </a:schemeClr>
                </a:solidFill>
              </a:rPr>
              <a:t>LECTURE INFORMATION AND MY INTERPRETATION OF THE CONTENT </a:t>
            </a:r>
            <a:endParaRPr lang="en-US" sz="5500">
              <a:solidFill>
                <a:schemeClr val="bg2">
                  <a:lumMod val="75000"/>
                </a:schemeClr>
              </a:solidFill>
              <a:cs typeface="Calibri Light"/>
            </a:endParaRPr>
          </a:p>
        </p:txBody>
      </p:sp>
    </p:spTree>
    <p:extLst>
      <p:ext uri="{BB962C8B-B14F-4D97-AF65-F5344CB8AC3E}">
        <p14:creationId xmlns:p14="http://schemas.microsoft.com/office/powerpoint/2010/main" val="101515139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1">
            <a:extLst>
              <a:ext uri="{FF2B5EF4-FFF2-40B4-BE49-F238E27FC236}">
                <a16:creationId xmlns:a16="http://schemas.microsoft.com/office/drawing/2014/main" id="{A9163653-EBCE-04E9-0AD6-04DAD7EBC1C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7245" r="6841" b="12716"/>
          <a:stretch/>
        </p:blipFill>
        <p:spPr>
          <a:xfrm>
            <a:off x="20" y="10"/>
            <a:ext cx="12191980" cy="6857990"/>
          </a:xfrm>
          <a:prstGeom prst="rect">
            <a:avLst/>
          </a:prstGeom>
        </p:spPr>
      </p:pic>
      <p:sp>
        <p:nvSpPr>
          <p:cNvPr id="2" name="Title 1">
            <a:extLst>
              <a:ext uri="{FF2B5EF4-FFF2-40B4-BE49-F238E27FC236}">
                <a16:creationId xmlns:a16="http://schemas.microsoft.com/office/drawing/2014/main" id="{A463ED84-FAFD-C00A-534E-16B2171A88AF}"/>
              </a:ext>
            </a:extLst>
          </p:cNvPr>
          <p:cNvSpPr>
            <a:spLocks noGrp="1"/>
          </p:cNvSpPr>
          <p:nvPr>
            <p:ph type="title"/>
          </p:nvPr>
        </p:nvSpPr>
        <p:spPr>
          <a:xfrm>
            <a:off x="1380067" y="-1954"/>
            <a:ext cx="9437159" cy="1227667"/>
          </a:xfrm>
        </p:spPr>
        <p:txBody>
          <a:bodyPr vert="horz" lIns="91440" tIns="45720" rIns="91440" bIns="45720" rtlCol="0" anchor="ctr">
            <a:normAutofit/>
          </a:bodyPr>
          <a:lstStyle/>
          <a:p>
            <a:pPr algn="ctr"/>
            <a:r>
              <a:rPr lang="en-US" dirty="0">
                <a:highlight>
                  <a:srgbClr val="000000"/>
                </a:highlight>
              </a:rPr>
              <a:t>Computer systems and modern society </a:t>
            </a:r>
            <a:endParaRPr lang="en-US">
              <a:highlight>
                <a:srgbClr val="000000"/>
              </a:highlight>
              <a:cs typeface="Calibri Light"/>
            </a:endParaRPr>
          </a:p>
        </p:txBody>
      </p:sp>
      <p:sp>
        <p:nvSpPr>
          <p:cNvPr id="7" name="TextBox 6">
            <a:extLst>
              <a:ext uri="{FF2B5EF4-FFF2-40B4-BE49-F238E27FC236}">
                <a16:creationId xmlns:a16="http://schemas.microsoft.com/office/drawing/2014/main" id="{61ADDFC7-7117-3810-7960-70DBB1E36332}"/>
              </a:ext>
            </a:extLst>
          </p:cNvPr>
          <p:cNvSpPr txBox="1"/>
          <p:nvPr/>
        </p:nvSpPr>
        <p:spPr>
          <a:xfrm>
            <a:off x="-159" y="1224916"/>
            <a:ext cx="12188540" cy="11744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spcAft>
                <a:spcPts val="1000"/>
              </a:spcAft>
              <a:buClr>
                <a:schemeClr val="tx1"/>
              </a:buClr>
              <a:buSzPct val="100000"/>
            </a:pPr>
            <a:r>
              <a:rPr lang="en-US" sz="1400" dirty="0">
                <a:highlight>
                  <a:srgbClr val="000000"/>
                </a:highlight>
              </a:rPr>
              <a:t>The introduction to this module consisted of what a computer is and how we use them.</a:t>
            </a:r>
            <a:r>
              <a:rPr lang="en-US" sz="1400" dirty="0">
                <a:highlight>
                  <a:srgbClr val="000000"/>
                </a:highlight>
                <a:ea typeface="+mn-lt"/>
                <a:cs typeface="+mn-lt"/>
              </a:rPr>
              <a:t>  Computers come in a variety of sizes, shapes and processing power, from small mobile devices up to super computers  and quantum computers.</a:t>
            </a:r>
            <a:r>
              <a:rPr lang="en-US" sz="1400" dirty="0">
                <a:highlight>
                  <a:srgbClr val="000000"/>
                </a:highlight>
              </a:rPr>
              <a:t>  Computers have benefited society in several ways over the years, they are Intergrated into society in a way where we use computers in a wide range of applications every single day without even thinking about it. </a:t>
            </a:r>
            <a:endParaRPr lang="en-US" sz="1400" dirty="0">
              <a:highlight>
                <a:srgbClr val="000000"/>
              </a:highlight>
              <a:cs typeface="Calibri" panose="020F0502020204030204"/>
            </a:endParaRPr>
          </a:p>
        </p:txBody>
      </p:sp>
      <p:sp>
        <p:nvSpPr>
          <p:cNvPr id="3" name="TextBox 2">
            <a:extLst>
              <a:ext uri="{FF2B5EF4-FFF2-40B4-BE49-F238E27FC236}">
                <a16:creationId xmlns:a16="http://schemas.microsoft.com/office/drawing/2014/main" id="{A1FAB169-2725-7C4A-4AD2-42E6BBDFC4D1}"/>
              </a:ext>
            </a:extLst>
          </p:cNvPr>
          <p:cNvSpPr txBox="1"/>
          <p:nvPr/>
        </p:nvSpPr>
        <p:spPr>
          <a:xfrm>
            <a:off x="3814" y="2200884"/>
            <a:ext cx="12184664"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highlight>
                  <a:srgbClr val="000000"/>
                </a:highlight>
                <a:cs typeface="Calibri"/>
              </a:rPr>
              <a:t>Examples of this would be;</a:t>
            </a:r>
            <a:endParaRPr lang="en-US" sz="1400">
              <a:highlight>
                <a:srgbClr val="000000"/>
              </a:highlight>
              <a:cs typeface="Calibri"/>
            </a:endParaRPr>
          </a:p>
          <a:p>
            <a:pPr marL="285750" indent="-285750">
              <a:buFont typeface="Arial"/>
              <a:buChar char="•"/>
            </a:pPr>
            <a:r>
              <a:rPr lang="en-GB" sz="1400" dirty="0">
                <a:highlight>
                  <a:srgbClr val="000000"/>
                </a:highlight>
                <a:cs typeface="Calibri"/>
              </a:rPr>
              <a:t>Alarms we wake up to</a:t>
            </a:r>
          </a:p>
          <a:p>
            <a:pPr marL="285750" indent="-285750">
              <a:buFont typeface="Arial"/>
              <a:buChar char="•"/>
            </a:pPr>
            <a:r>
              <a:rPr lang="en-GB" sz="1400">
                <a:highlight>
                  <a:srgbClr val="000000"/>
                </a:highlight>
                <a:cs typeface="Calibri"/>
              </a:rPr>
              <a:t>Emails directly updated to our personal devices</a:t>
            </a:r>
          </a:p>
          <a:p>
            <a:pPr marL="285750" indent="-285750">
              <a:buFont typeface="Arial"/>
              <a:buChar char="•"/>
            </a:pPr>
            <a:r>
              <a:rPr lang="en-GB" sz="1400" dirty="0">
                <a:highlight>
                  <a:srgbClr val="000000"/>
                </a:highlight>
                <a:cs typeface="Calibri"/>
              </a:rPr>
              <a:t>The way we pay directly from our mobile devices</a:t>
            </a:r>
          </a:p>
          <a:p>
            <a:pPr marL="285750" indent="-285750">
              <a:buFont typeface="Arial"/>
              <a:buChar char="•"/>
            </a:pPr>
            <a:r>
              <a:rPr lang="en-GB" sz="1400" dirty="0">
                <a:highlight>
                  <a:srgbClr val="000000"/>
                </a:highlight>
                <a:cs typeface="Calibri"/>
              </a:rPr>
              <a:t>How we listen to Music</a:t>
            </a:r>
          </a:p>
          <a:p>
            <a:pPr marL="285750" indent="-285750">
              <a:buFont typeface="Arial"/>
              <a:buChar char="•"/>
            </a:pPr>
            <a:r>
              <a:rPr lang="en-GB" sz="1400">
                <a:highlight>
                  <a:srgbClr val="000000"/>
                </a:highlight>
                <a:cs typeface="Calibri"/>
              </a:rPr>
              <a:t>When we work from our PC's connected to networks and collaborate using communication software</a:t>
            </a:r>
          </a:p>
          <a:p>
            <a:pPr marL="285750" indent="-285750">
              <a:buFont typeface="Arial"/>
              <a:buChar char="•"/>
            </a:pPr>
            <a:r>
              <a:rPr lang="en-GB" sz="1400" dirty="0">
                <a:highlight>
                  <a:srgbClr val="000000"/>
                </a:highlight>
                <a:cs typeface="Calibri"/>
              </a:rPr>
              <a:t>How we travel - Electric cars, trains and planes </a:t>
            </a:r>
          </a:p>
          <a:p>
            <a:pPr marL="285750" indent="-285750">
              <a:buFont typeface="Arial"/>
              <a:buChar char="•"/>
            </a:pPr>
            <a:r>
              <a:rPr lang="en-GB" sz="1400" dirty="0">
                <a:highlight>
                  <a:srgbClr val="000000"/>
                </a:highlight>
                <a:cs typeface="Calibri"/>
              </a:rPr>
              <a:t>How we navigate – GPS - global positioning systems</a:t>
            </a:r>
          </a:p>
          <a:p>
            <a:r>
              <a:rPr lang="en-GB" sz="1400" dirty="0">
                <a:highlight>
                  <a:srgbClr val="000000"/>
                </a:highlight>
                <a:cs typeface="Calibri"/>
              </a:rPr>
              <a:t>These technologies have advanced our world past, present, and future.</a:t>
            </a:r>
          </a:p>
          <a:p>
            <a:r>
              <a:rPr lang="en-GB" sz="1400" dirty="0">
                <a:highlight>
                  <a:srgbClr val="000000"/>
                </a:highlight>
                <a:cs typeface="Calibri"/>
              </a:rPr>
              <a:t>  </a:t>
            </a:r>
            <a:endParaRPr lang="en-GB" sz="1400">
              <a:cs typeface="Calibri"/>
            </a:endParaRPr>
          </a:p>
          <a:p>
            <a:r>
              <a:rPr lang="en-GB" sz="1400" dirty="0">
                <a:highlight>
                  <a:srgbClr val="000000"/>
                </a:highlight>
                <a:cs typeface="Calibri"/>
              </a:rPr>
              <a:t>We are all digitally connected to a machine from the computers that support our daily way life, to computers that aid our development, the supercomputer in the background that made 5 million simulations per second to help us to understand the virus during our recent pandemic, the computer systems that keep many of us alive in hospitals, the future of technology looks like it will be the next step in benefitting mankind further and I for one cannot wait.</a:t>
            </a:r>
          </a:p>
        </p:txBody>
      </p:sp>
    </p:spTree>
    <p:extLst>
      <p:ext uri="{BB962C8B-B14F-4D97-AF65-F5344CB8AC3E}">
        <p14:creationId xmlns:p14="http://schemas.microsoft.com/office/powerpoint/2010/main" val="3877009658"/>
      </p:ext>
    </p:extLst>
  </p:cSld>
  <p:clrMapOvr>
    <a:masterClrMapping/>
  </p:clrMapOvr>
  <mc:AlternateContent xmlns:mc="http://schemas.openxmlformats.org/markup-compatibility/2006" xmlns:p14="http://schemas.microsoft.com/office/powerpoint/2010/main">
    <mc:Choice Requires="p14">
      <p:transition spd="slow" p14:dur="20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ppt_w</p:attrName>
                                        </p:attrNameLst>
                                      </p:cBhvr>
                                      <p:tavLst>
                                        <p:tav tm="0">
                                          <p:val>
                                            <p:fltVal val="0"/>
                                          </p:val>
                                        </p:tav>
                                        <p:tav tm="100000">
                                          <p:val>
                                            <p:strVal val="#ppt_w"/>
                                          </p:val>
                                        </p:tav>
                                      </p:tavLst>
                                    </p:anim>
                                    <p:anim calcmode="lin" valueType="num">
                                      <p:cBhvr>
                                        <p:cTn id="18" dur="500" fill="hold"/>
                                        <p:tgtEl>
                                          <p:spTgt spid="3"/>
                                        </p:tgtEl>
                                        <p:attrNameLst>
                                          <p:attrName>ppt_h</p:attrName>
                                        </p:attrNameLst>
                                      </p:cBhvr>
                                      <p:tavLst>
                                        <p:tav tm="0">
                                          <p:val>
                                            <p:fltVal val="0"/>
                                          </p:val>
                                        </p:tav>
                                        <p:tav tm="100000">
                                          <p:val>
                                            <p:strVal val="#ppt_h"/>
                                          </p:val>
                                        </p:tav>
                                      </p:tavLst>
                                    </p:anim>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4" descr="Colour-coded on electronic circuit board">
            <a:extLst>
              <a:ext uri="{FF2B5EF4-FFF2-40B4-BE49-F238E27FC236}">
                <a16:creationId xmlns:a16="http://schemas.microsoft.com/office/drawing/2014/main" id="{502F0DA8-1868-81E1-DB0F-8FCA29E9B457}"/>
              </a:ext>
            </a:extLst>
          </p:cNvPr>
          <p:cNvPicPr>
            <a:picLocks noChangeAspect="1"/>
          </p:cNvPicPr>
          <p:nvPr/>
        </p:nvPicPr>
        <p:blipFill rotWithShape="1">
          <a:blip r:embed="rId2">
            <a:alphaModFix amt="25000"/>
          </a:blip>
          <a:srcRect t="4216" r="-2" b="10827"/>
          <a:stretch/>
        </p:blipFill>
        <p:spPr>
          <a:xfrm>
            <a:off x="9790" y="-39067"/>
            <a:ext cx="12191980" cy="6857990"/>
          </a:xfrm>
          <a:prstGeom prst="rect">
            <a:avLst/>
          </a:prstGeom>
        </p:spPr>
      </p:pic>
      <p:sp>
        <p:nvSpPr>
          <p:cNvPr id="7" name="TextBox 6">
            <a:extLst>
              <a:ext uri="{FF2B5EF4-FFF2-40B4-BE49-F238E27FC236}">
                <a16:creationId xmlns:a16="http://schemas.microsoft.com/office/drawing/2014/main" id="{61043063-9D41-EAED-E942-09BD2925B224}"/>
              </a:ext>
            </a:extLst>
          </p:cNvPr>
          <p:cNvSpPr txBox="1"/>
          <p:nvPr/>
        </p:nvSpPr>
        <p:spPr>
          <a:xfrm>
            <a:off x="15075" y="2025903"/>
            <a:ext cx="121919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rgbClr val="00B0F0"/>
                </a:solidFill>
                <a:cs typeface="Calibri"/>
              </a:rPr>
              <a:t>We ascertained that a computer system in the simplest explanation is; An electronic device that has a capability to receive information and process it in the correct manner to give out a set of instructions to create a result or output.</a:t>
            </a:r>
            <a:endParaRPr lang="en-US">
              <a:solidFill>
                <a:srgbClr val="00B0F0"/>
              </a:solidFill>
              <a:cs typeface="Calibri"/>
            </a:endParaRPr>
          </a:p>
        </p:txBody>
      </p:sp>
      <p:sp>
        <p:nvSpPr>
          <p:cNvPr id="10" name="Content Placeholder 2">
            <a:extLst>
              <a:ext uri="{FF2B5EF4-FFF2-40B4-BE49-F238E27FC236}">
                <a16:creationId xmlns:a16="http://schemas.microsoft.com/office/drawing/2014/main" id="{945395CE-15E3-8B6A-D237-B7D9CBB032AB}"/>
              </a:ext>
            </a:extLst>
          </p:cNvPr>
          <p:cNvSpPr txBox="1">
            <a:spLocks/>
          </p:cNvSpPr>
          <p:nvPr/>
        </p:nvSpPr>
        <p:spPr>
          <a:xfrm>
            <a:off x="5860" y="1367039"/>
            <a:ext cx="12199572" cy="702083"/>
          </a:xfrm>
          <a:prstGeom prst="rect">
            <a:avLst/>
          </a:prstGeom>
        </p:spPr>
        <p:txBody>
          <a:bodyPr vert="horz" lIns="91440" tIns="45720" rIns="91440" bIns="45720" rtlCol="0" anchor="t">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gn="ctr">
              <a:buFont typeface="Arial"/>
              <a:buNone/>
            </a:pPr>
            <a:r>
              <a:rPr lang="en-US" sz="2400" cap="all" dirty="0">
                <a:solidFill>
                  <a:srgbClr val="00B0F0"/>
                </a:solidFill>
              </a:rPr>
              <a:t>At the beginning of this module, we started by learning what is a computer.</a:t>
            </a:r>
            <a:endParaRPr lang="en-US" sz="2400" cap="all">
              <a:solidFill>
                <a:srgbClr val="00B0F0"/>
              </a:solidFill>
              <a:cs typeface="Calibri"/>
            </a:endParaRPr>
          </a:p>
        </p:txBody>
      </p:sp>
      <p:sp>
        <p:nvSpPr>
          <p:cNvPr id="13" name="Title 1">
            <a:extLst>
              <a:ext uri="{FF2B5EF4-FFF2-40B4-BE49-F238E27FC236}">
                <a16:creationId xmlns:a16="http://schemas.microsoft.com/office/drawing/2014/main" id="{CA75BAB0-8F44-0138-6144-810684BD741F}"/>
              </a:ext>
            </a:extLst>
          </p:cNvPr>
          <p:cNvSpPr>
            <a:spLocks noGrp="1"/>
          </p:cNvSpPr>
          <p:nvPr>
            <p:ph type="title"/>
          </p:nvPr>
        </p:nvSpPr>
        <p:spPr>
          <a:xfrm>
            <a:off x="146" y="508652"/>
            <a:ext cx="12185194" cy="760695"/>
          </a:xfrm>
        </p:spPr>
        <p:txBody>
          <a:bodyPr vert="horz" lIns="91440" tIns="45720" rIns="91440" bIns="45720" rtlCol="0" anchor="b">
            <a:normAutofit fontScale="90000"/>
          </a:bodyPr>
          <a:lstStyle/>
          <a:p>
            <a:pPr algn="ctr"/>
            <a:r>
              <a:rPr lang="en-US" sz="4800" b="1" u="sng" dirty="0">
                <a:solidFill>
                  <a:srgbClr val="00B0F0"/>
                </a:solidFill>
              </a:rPr>
              <a:t>COMPUTER SYSTEMS</a:t>
            </a:r>
            <a:endParaRPr lang="en-US" sz="4800" b="1" u="sng">
              <a:solidFill>
                <a:srgbClr val="00B0F0"/>
              </a:solidFill>
              <a:cs typeface="Calibri Light" panose="020F0302020204030204"/>
            </a:endParaRPr>
          </a:p>
        </p:txBody>
      </p:sp>
      <p:sp>
        <p:nvSpPr>
          <p:cNvPr id="2" name="TextBox 1">
            <a:extLst>
              <a:ext uri="{FF2B5EF4-FFF2-40B4-BE49-F238E27FC236}">
                <a16:creationId xmlns:a16="http://schemas.microsoft.com/office/drawing/2014/main" id="{A8BB8373-EAFF-B1AB-A2A8-E68F23A24171}"/>
              </a:ext>
            </a:extLst>
          </p:cNvPr>
          <p:cNvSpPr txBox="1"/>
          <p:nvPr/>
        </p:nvSpPr>
        <p:spPr>
          <a:xfrm>
            <a:off x="15074" y="2847230"/>
            <a:ext cx="12191999" cy="40164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700" dirty="0">
                <a:solidFill>
                  <a:srgbClr val="00B0F0"/>
                </a:solidFill>
                <a:cs typeface="Calibri"/>
              </a:rPr>
              <a:t>What I found interesting during my research was in John Von Neumann's book, he had an interesting comparison that the human brain and a computer work in a similar way.  The brain and a computer are both information-processing devices, in the book he makes a comparison that I believe shows the difference very well, if a computer was to compare two different pieces of literature, in different languages, the computer would be able to process this information incredibly quick to spot any extra words, errors or if they were identical or not, but for a human it would take a very long time, however if a computer was to identify two objects, it would take a considerable amount of time, were as for the human brain this can be instantly processed, evolution of the human species has contributed to this skill because of hunting and hazard awareness.</a:t>
            </a:r>
            <a:endParaRPr lang="en-US" sz="1700">
              <a:solidFill>
                <a:srgbClr val="00B0F0"/>
              </a:solidFill>
              <a:cs typeface="Calibri"/>
            </a:endParaRPr>
          </a:p>
          <a:p>
            <a:endParaRPr lang="en-GB" sz="1700" dirty="0">
              <a:solidFill>
                <a:srgbClr val="00B0F0"/>
              </a:solidFill>
              <a:cs typeface="Calibri"/>
            </a:endParaRPr>
          </a:p>
          <a:p>
            <a:r>
              <a:rPr lang="en-GB" sz="1700" dirty="0">
                <a:solidFill>
                  <a:srgbClr val="00B0F0"/>
                </a:solidFill>
                <a:cs typeface="Calibri"/>
              </a:rPr>
              <a:t>I agree with the comparison that the human brain and a computer are information-processing devices, but I think computer systems will never be capable of rational thought, I believe a machine is capable of understanding a thought, a reason, even understanding an emotion through calculations of chemicals, but you need a conscience to be able to make a humane decision.  </a:t>
            </a:r>
            <a:endParaRPr lang="en-GB" sz="1700" dirty="0">
              <a:cs typeface="Calibri"/>
            </a:endParaRPr>
          </a:p>
          <a:p>
            <a:r>
              <a:rPr lang="en-GB" sz="1700" dirty="0">
                <a:solidFill>
                  <a:srgbClr val="00B0F0"/>
                </a:solidFill>
                <a:cs typeface="Calibri"/>
              </a:rPr>
              <a:t>Our brain uses electrical signals at a speed of 100 milliseconds, whereas a computer of 1GHZ has a refresh rate of one billionth of a second, so I believe we can program computers to make calculations and do tasks far greater than a human's capability, but it will always be a set of parameters, code, algorithms even AI extending our intelligence rather than a computer making an uninfluenced independent humane decision.</a:t>
            </a:r>
            <a:endParaRPr lang="en-GB" sz="1700" dirty="0">
              <a:solidFill>
                <a:srgbClr val="FFFFFF"/>
              </a:solidFill>
              <a:cs typeface="Calibri"/>
            </a:endParaRPr>
          </a:p>
        </p:txBody>
      </p:sp>
    </p:spTree>
    <p:extLst>
      <p:ext uri="{BB962C8B-B14F-4D97-AF65-F5344CB8AC3E}">
        <p14:creationId xmlns:p14="http://schemas.microsoft.com/office/powerpoint/2010/main" val="239148732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8" presetClass="entr" presetSubtype="3" fill="hold" grpId="0" nodeType="click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animEffect transition="in" filter="strips(upRight)">
                                      <p:cBhvr>
                                        <p:cTn id="23" dur="500"/>
                                        <p:tgtEl>
                                          <p:spTgt spid="2">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3"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strips(upRight)">
                                      <p:cBhvr>
                                        <p:cTn id="28" dur="500"/>
                                        <p:tgtEl>
                                          <p:spTgt spid="2">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8" presetClass="entr" presetSubtype="3" fill="hold" grpId="0" nodeType="clickEffect">
                                  <p:stCondLst>
                                    <p:cond delay="0"/>
                                  </p:stCondLst>
                                  <p:childTnLst>
                                    <p:set>
                                      <p:cBhvr>
                                        <p:cTn id="32" dur="1" fill="hold">
                                          <p:stCondLst>
                                            <p:cond delay="0"/>
                                          </p:stCondLst>
                                        </p:cTn>
                                        <p:tgtEl>
                                          <p:spTgt spid="2">
                                            <p:txEl>
                                              <p:pRg st="3" end="3"/>
                                            </p:txEl>
                                          </p:spTgt>
                                        </p:tgtEl>
                                        <p:attrNameLst>
                                          <p:attrName>style.visibility</p:attrName>
                                        </p:attrNameLst>
                                      </p:cBhvr>
                                      <p:to>
                                        <p:strVal val="visible"/>
                                      </p:to>
                                    </p:set>
                                    <p:animEffect transition="in" filter="strips(upRight)">
                                      <p:cBhvr>
                                        <p:cTn id="33"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 name="Picture 2" descr="Graphical user interface&#10;&#10;Description automatically generated">
            <a:extLst>
              <a:ext uri="{FF2B5EF4-FFF2-40B4-BE49-F238E27FC236}">
                <a16:creationId xmlns:a16="http://schemas.microsoft.com/office/drawing/2014/main" id="{72342F4B-2DB9-CF1D-476F-212CA3D5C9F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2093" y="-389"/>
            <a:ext cx="6103813" cy="3429781"/>
          </a:xfrm>
          <a:prstGeom prst="rect">
            <a:avLst/>
          </a:prstGeom>
        </p:spPr>
      </p:pic>
      <p:sp>
        <p:nvSpPr>
          <p:cNvPr id="388" name="Content Placeholder 387">
            <a:extLst>
              <a:ext uri="{FF2B5EF4-FFF2-40B4-BE49-F238E27FC236}">
                <a16:creationId xmlns:a16="http://schemas.microsoft.com/office/drawing/2014/main" id="{9A58DBCF-B541-A6CB-3E1B-3C71710378E4}"/>
              </a:ext>
            </a:extLst>
          </p:cNvPr>
          <p:cNvSpPr>
            <a:spLocks noGrp="1"/>
          </p:cNvSpPr>
          <p:nvPr>
            <p:ph sz="half" idx="1"/>
          </p:nvPr>
        </p:nvSpPr>
        <p:spPr>
          <a:xfrm>
            <a:off x="1956" y="705990"/>
            <a:ext cx="6089486" cy="2721057"/>
          </a:xfrm>
        </p:spPr>
        <p:txBody>
          <a:bodyPr vert="horz" lIns="91440" tIns="45720" rIns="91440" bIns="45720" rtlCol="0" anchor="ctr">
            <a:noAutofit/>
          </a:bodyPr>
          <a:lstStyle/>
          <a:p>
            <a:r>
              <a:rPr lang="en-GB" dirty="0">
                <a:latin typeface="Calibri Light"/>
                <a:cs typeface="Calibri"/>
              </a:rPr>
              <a:t>Helps users to stay connected in society</a:t>
            </a:r>
          </a:p>
          <a:p>
            <a:pPr>
              <a:buClr>
                <a:srgbClr val="FFFFFF"/>
              </a:buClr>
            </a:pPr>
            <a:r>
              <a:rPr lang="en-GB" dirty="0">
                <a:latin typeface="Calibri Light"/>
                <a:cs typeface="Calibri"/>
              </a:rPr>
              <a:t>reduces workloads by streamlining processes or by digitizing part of the processes</a:t>
            </a:r>
          </a:p>
          <a:p>
            <a:pPr>
              <a:buClr>
                <a:srgbClr val="FFFFFF"/>
              </a:buClr>
            </a:pPr>
            <a:r>
              <a:rPr lang="en-GB" dirty="0">
                <a:latin typeface="Calibri Light"/>
                <a:cs typeface="Calibri"/>
              </a:rPr>
              <a:t>Helps to aid the disadvantaged </a:t>
            </a:r>
          </a:p>
          <a:p>
            <a:pPr>
              <a:buClr>
                <a:srgbClr val="FFFFFF"/>
              </a:buClr>
            </a:pPr>
            <a:r>
              <a:rPr lang="en-GB" dirty="0">
                <a:latin typeface="Calibri Light"/>
                <a:cs typeface="Calibri"/>
              </a:rPr>
              <a:t>Helps in the creation and introduction of new technologies to advance mankind </a:t>
            </a:r>
          </a:p>
          <a:p>
            <a:pPr>
              <a:buClr>
                <a:srgbClr val="FFFFFF"/>
              </a:buClr>
            </a:pPr>
            <a:r>
              <a:rPr lang="en-GB" dirty="0">
                <a:latin typeface="Calibri Light"/>
                <a:cs typeface="Calibri"/>
              </a:rPr>
              <a:t>Makes every day living easier, from online shopping to banking</a:t>
            </a:r>
          </a:p>
        </p:txBody>
      </p:sp>
      <p:sp>
        <p:nvSpPr>
          <p:cNvPr id="4" name="Content Placeholder 3">
            <a:extLst>
              <a:ext uri="{FF2B5EF4-FFF2-40B4-BE49-F238E27FC236}">
                <a16:creationId xmlns:a16="http://schemas.microsoft.com/office/drawing/2014/main" id="{EB7FB98C-4367-0463-1B15-500EBEB8D91F}"/>
              </a:ext>
            </a:extLst>
          </p:cNvPr>
          <p:cNvSpPr>
            <a:spLocks noGrp="1"/>
          </p:cNvSpPr>
          <p:nvPr>
            <p:ph sz="half" idx="2"/>
          </p:nvPr>
        </p:nvSpPr>
        <p:spPr>
          <a:xfrm>
            <a:off x="6095434" y="4203374"/>
            <a:ext cx="6099255" cy="2652673"/>
          </a:xfrm>
        </p:spPr>
        <p:txBody>
          <a:bodyPr>
            <a:normAutofit/>
          </a:bodyPr>
          <a:lstStyle/>
          <a:p>
            <a:r>
              <a:rPr lang="en-GB" dirty="0">
                <a:latin typeface="Calibri Light"/>
                <a:cs typeface="Calibri"/>
              </a:rPr>
              <a:t>Can be very costly </a:t>
            </a:r>
          </a:p>
          <a:p>
            <a:pPr>
              <a:buClr>
                <a:srgbClr val="FFFFFF"/>
              </a:buClr>
            </a:pPr>
            <a:r>
              <a:rPr lang="en-GB" dirty="0">
                <a:latin typeface="Calibri Light"/>
                <a:cs typeface="Calibri"/>
              </a:rPr>
              <a:t>Makes communication less personal</a:t>
            </a:r>
          </a:p>
          <a:p>
            <a:pPr>
              <a:buClr>
                <a:srgbClr val="FFFFFF"/>
              </a:buClr>
            </a:pPr>
            <a:r>
              <a:rPr lang="en-GB" dirty="0">
                <a:latin typeface="Calibri Light"/>
                <a:cs typeface="Calibri"/>
              </a:rPr>
              <a:t>Needs a uniformed infrastructure to work</a:t>
            </a:r>
          </a:p>
          <a:p>
            <a:pPr>
              <a:buClr>
                <a:srgbClr val="FFFFFF"/>
              </a:buClr>
            </a:pPr>
            <a:r>
              <a:rPr lang="en-GB" dirty="0">
                <a:latin typeface="Calibri Light"/>
                <a:cs typeface="Calibri"/>
              </a:rPr>
              <a:t>Cannot work independently </a:t>
            </a:r>
          </a:p>
          <a:p>
            <a:pPr>
              <a:buClr>
                <a:srgbClr val="FFFFFF"/>
              </a:buClr>
            </a:pPr>
            <a:r>
              <a:rPr lang="en-GB" dirty="0">
                <a:latin typeface="Calibri Light"/>
                <a:cs typeface="Calibri"/>
              </a:rPr>
              <a:t>Will only work to a set code</a:t>
            </a:r>
          </a:p>
          <a:p>
            <a:pPr>
              <a:buClr>
                <a:srgbClr val="FFFFFF"/>
              </a:buClr>
            </a:pPr>
            <a:r>
              <a:rPr lang="en-GB" dirty="0">
                <a:latin typeface="Calibri Light"/>
                <a:cs typeface="Calibri"/>
              </a:rPr>
              <a:t>Society seems to struggle to balance a healthy computational relationship </a:t>
            </a:r>
          </a:p>
        </p:txBody>
      </p:sp>
      <p:sp>
        <p:nvSpPr>
          <p:cNvPr id="5" name="TextBox 4">
            <a:extLst>
              <a:ext uri="{FF2B5EF4-FFF2-40B4-BE49-F238E27FC236}">
                <a16:creationId xmlns:a16="http://schemas.microsoft.com/office/drawing/2014/main" id="{ECB4DF47-C02E-F99C-E6E2-AE8B2C2C9F47}"/>
              </a:ext>
            </a:extLst>
          </p:cNvPr>
          <p:cNvSpPr txBox="1"/>
          <p:nvPr/>
        </p:nvSpPr>
        <p:spPr>
          <a:xfrm>
            <a:off x="6098790" y="3614614"/>
            <a:ext cx="60959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chemeClr val="accent2">
                    <a:lumMod val="50000"/>
                  </a:schemeClr>
                </a:solidFill>
                <a:latin typeface="Calibri Light"/>
                <a:cs typeface="Calibri"/>
              </a:rPr>
              <a:t>NEGATIVE IMPACT OF COMPUTERS</a:t>
            </a:r>
            <a:endParaRPr lang="en-GB" sz="3200">
              <a:solidFill>
                <a:schemeClr val="accent2">
                  <a:lumMod val="50000"/>
                </a:schemeClr>
              </a:solidFill>
              <a:latin typeface="Calibri Light"/>
              <a:cs typeface="Calibri Light"/>
            </a:endParaRPr>
          </a:p>
        </p:txBody>
      </p:sp>
      <p:sp>
        <p:nvSpPr>
          <p:cNvPr id="429" name="TextBox 428">
            <a:extLst>
              <a:ext uri="{FF2B5EF4-FFF2-40B4-BE49-F238E27FC236}">
                <a16:creationId xmlns:a16="http://schemas.microsoft.com/office/drawing/2014/main" id="{0A6E3C02-023B-1173-CE00-39F1BB05C5AB}"/>
              </a:ext>
            </a:extLst>
          </p:cNvPr>
          <p:cNvSpPr txBox="1"/>
          <p:nvPr/>
        </p:nvSpPr>
        <p:spPr>
          <a:xfrm>
            <a:off x="48846" y="29307"/>
            <a:ext cx="5959230" cy="6056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30" name="Title 1">
            <a:extLst>
              <a:ext uri="{FF2B5EF4-FFF2-40B4-BE49-F238E27FC236}">
                <a16:creationId xmlns:a16="http://schemas.microsoft.com/office/drawing/2014/main" id="{C43FFD68-38F2-7ACE-9218-99FD4669F073}"/>
              </a:ext>
            </a:extLst>
          </p:cNvPr>
          <p:cNvSpPr>
            <a:spLocks noGrp="1"/>
          </p:cNvSpPr>
          <p:nvPr/>
        </p:nvSpPr>
        <p:spPr>
          <a:xfrm>
            <a:off x="1955" y="3909"/>
            <a:ext cx="6018578" cy="70403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a:solidFill>
                  <a:schemeClr val="accent2">
                    <a:lumMod val="50000"/>
                  </a:schemeClr>
                </a:solidFill>
                <a:cs typeface="Calibri Light"/>
              </a:rPr>
              <a:t>Benefits of computer systems </a:t>
            </a:r>
          </a:p>
        </p:txBody>
      </p:sp>
      <p:pic>
        <p:nvPicPr>
          <p:cNvPr id="13" name="Picture 13" descr="A picture containing text&#10;&#10;Description automatically generated">
            <a:extLst>
              <a:ext uri="{FF2B5EF4-FFF2-40B4-BE49-F238E27FC236}">
                <a16:creationId xmlns:a16="http://schemas.microsoft.com/office/drawing/2014/main" id="{BA1B3C59-67E2-FFA7-1C69-B34ECC5A51A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863" y="3426891"/>
            <a:ext cx="6103814" cy="3433220"/>
          </a:xfrm>
          <a:prstGeom prst="rect">
            <a:avLst/>
          </a:prstGeom>
        </p:spPr>
      </p:pic>
    </p:spTree>
    <p:extLst>
      <p:ext uri="{BB962C8B-B14F-4D97-AF65-F5344CB8AC3E}">
        <p14:creationId xmlns:p14="http://schemas.microsoft.com/office/powerpoint/2010/main" val="320660012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430"/>
                                        </p:tgtEl>
                                        <p:attrNameLst>
                                          <p:attrName>style.visibility</p:attrName>
                                        </p:attrNameLst>
                                      </p:cBhvr>
                                      <p:to>
                                        <p:strVal val="visible"/>
                                      </p:to>
                                    </p:set>
                                    <p:animEffect transition="in" filter="fade">
                                      <p:cBhvr>
                                        <p:cTn id="13" dur="1000"/>
                                        <p:tgtEl>
                                          <p:spTgt spid="430"/>
                                        </p:tgtEl>
                                      </p:cBhvr>
                                    </p:animEffect>
                                    <p:anim calcmode="lin" valueType="num">
                                      <p:cBhvr>
                                        <p:cTn id="14" dur="1000" fill="hold"/>
                                        <p:tgtEl>
                                          <p:spTgt spid="430"/>
                                        </p:tgtEl>
                                        <p:attrNameLst>
                                          <p:attrName>ppt_x</p:attrName>
                                        </p:attrNameLst>
                                      </p:cBhvr>
                                      <p:tavLst>
                                        <p:tav tm="0">
                                          <p:val>
                                            <p:strVal val="#ppt_x"/>
                                          </p:val>
                                        </p:tav>
                                        <p:tav tm="100000">
                                          <p:val>
                                            <p:strVal val="#ppt_x"/>
                                          </p:val>
                                        </p:tav>
                                      </p:tavLst>
                                    </p:anim>
                                    <p:anim calcmode="lin" valueType="num">
                                      <p:cBhvr>
                                        <p:cTn id="15" dur="900" decel="100000" fill="hold"/>
                                        <p:tgtEl>
                                          <p:spTgt spid="430"/>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30"/>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88">
                                            <p:txEl>
                                              <p:pRg st="0" end="0"/>
                                            </p:txEl>
                                          </p:spTgt>
                                        </p:tgtEl>
                                        <p:attrNameLst>
                                          <p:attrName>style.visibility</p:attrName>
                                        </p:attrNameLst>
                                      </p:cBhvr>
                                      <p:to>
                                        <p:strVal val="visible"/>
                                      </p:to>
                                    </p:set>
                                    <p:animEffect transition="in" filter="fade">
                                      <p:cBhvr>
                                        <p:cTn id="21" dur="1000"/>
                                        <p:tgtEl>
                                          <p:spTgt spid="388">
                                            <p:txEl>
                                              <p:pRg st="0" end="0"/>
                                            </p:txEl>
                                          </p:spTgt>
                                        </p:tgtEl>
                                      </p:cBhvr>
                                    </p:animEffect>
                                    <p:anim calcmode="lin" valueType="num">
                                      <p:cBhvr>
                                        <p:cTn id="22" dur="1000" fill="hold"/>
                                        <p:tgtEl>
                                          <p:spTgt spid="388">
                                            <p:txEl>
                                              <p:pRg st="0" end="0"/>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388">
                                            <p:txEl>
                                              <p:pRg st="0" end="0"/>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88">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388">
                                            <p:txEl>
                                              <p:pRg st="1" end="1"/>
                                            </p:txEl>
                                          </p:spTgt>
                                        </p:tgtEl>
                                        <p:attrNameLst>
                                          <p:attrName>style.visibility</p:attrName>
                                        </p:attrNameLst>
                                      </p:cBhvr>
                                      <p:to>
                                        <p:strVal val="visible"/>
                                      </p:to>
                                    </p:set>
                                    <p:animEffect transition="in" filter="fade">
                                      <p:cBhvr>
                                        <p:cTn id="29" dur="1000"/>
                                        <p:tgtEl>
                                          <p:spTgt spid="388">
                                            <p:txEl>
                                              <p:pRg st="1" end="1"/>
                                            </p:txEl>
                                          </p:spTgt>
                                        </p:tgtEl>
                                      </p:cBhvr>
                                    </p:animEffect>
                                    <p:anim calcmode="lin" valueType="num">
                                      <p:cBhvr>
                                        <p:cTn id="30" dur="1000" fill="hold"/>
                                        <p:tgtEl>
                                          <p:spTgt spid="388">
                                            <p:txEl>
                                              <p:pRg st="1" end="1"/>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388">
                                            <p:txEl>
                                              <p:pRg st="1" end="1"/>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388">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7" presetClass="entr" presetSubtype="0" fill="hold" grpId="0" nodeType="clickEffect">
                                  <p:stCondLst>
                                    <p:cond delay="0"/>
                                  </p:stCondLst>
                                  <p:childTnLst>
                                    <p:set>
                                      <p:cBhvr>
                                        <p:cTn id="36" dur="1" fill="hold">
                                          <p:stCondLst>
                                            <p:cond delay="0"/>
                                          </p:stCondLst>
                                        </p:cTn>
                                        <p:tgtEl>
                                          <p:spTgt spid="388">
                                            <p:txEl>
                                              <p:pRg st="2" end="2"/>
                                            </p:txEl>
                                          </p:spTgt>
                                        </p:tgtEl>
                                        <p:attrNameLst>
                                          <p:attrName>style.visibility</p:attrName>
                                        </p:attrNameLst>
                                      </p:cBhvr>
                                      <p:to>
                                        <p:strVal val="visible"/>
                                      </p:to>
                                    </p:set>
                                    <p:animEffect transition="in" filter="fade">
                                      <p:cBhvr>
                                        <p:cTn id="37" dur="1000"/>
                                        <p:tgtEl>
                                          <p:spTgt spid="388">
                                            <p:txEl>
                                              <p:pRg st="2" end="2"/>
                                            </p:txEl>
                                          </p:spTgt>
                                        </p:tgtEl>
                                      </p:cBhvr>
                                    </p:animEffect>
                                    <p:anim calcmode="lin" valueType="num">
                                      <p:cBhvr>
                                        <p:cTn id="38" dur="1000" fill="hold"/>
                                        <p:tgtEl>
                                          <p:spTgt spid="388">
                                            <p:txEl>
                                              <p:pRg st="2" end="2"/>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388">
                                            <p:txEl>
                                              <p:pRg st="2" end="2"/>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388">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7" presetClass="entr" presetSubtype="0" fill="hold" grpId="0" nodeType="clickEffect">
                                  <p:stCondLst>
                                    <p:cond delay="0"/>
                                  </p:stCondLst>
                                  <p:childTnLst>
                                    <p:set>
                                      <p:cBhvr>
                                        <p:cTn id="44" dur="1" fill="hold">
                                          <p:stCondLst>
                                            <p:cond delay="0"/>
                                          </p:stCondLst>
                                        </p:cTn>
                                        <p:tgtEl>
                                          <p:spTgt spid="388">
                                            <p:txEl>
                                              <p:pRg st="3" end="3"/>
                                            </p:txEl>
                                          </p:spTgt>
                                        </p:tgtEl>
                                        <p:attrNameLst>
                                          <p:attrName>style.visibility</p:attrName>
                                        </p:attrNameLst>
                                      </p:cBhvr>
                                      <p:to>
                                        <p:strVal val="visible"/>
                                      </p:to>
                                    </p:set>
                                    <p:animEffect transition="in" filter="fade">
                                      <p:cBhvr>
                                        <p:cTn id="45" dur="1000"/>
                                        <p:tgtEl>
                                          <p:spTgt spid="388">
                                            <p:txEl>
                                              <p:pRg st="3" end="3"/>
                                            </p:txEl>
                                          </p:spTgt>
                                        </p:tgtEl>
                                      </p:cBhvr>
                                    </p:animEffect>
                                    <p:anim calcmode="lin" valueType="num">
                                      <p:cBhvr>
                                        <p:cTn id="46" dur="1000" fill="hold"/>
                                        <p:tgtEl>
                                          <p:spTgt spid="388">
                                            <p:txEl>
                                              <p:pRg st="3" end="3"/>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388">
                                            <p:txEl>
                                              <p:pRg st="3" end="3"/>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388">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7" presetClass="entr" presetSubtype="0" fill="hold" grpId="0" nodeType="clickEffect">
                                  <p:stCondLst>
                                    <p:cond delay="0"/>
                                  </p:stCondLst>
                                  <p:childTnLst>
                                    <p:set>
                                      <p:cBhvr>
                                        <p:cTn id="52" dur="1" fill="hold">
                                          <p:stCondLst>
                                            <p:cond delay="0"/>
                                          </p:stCondLst>
                                        </p:cTn>
                                        <p:tgtEl>
                                          <p:spTgt spid="388">
                                            <p:txEl>
                                              <p:pRg st="4" end="4"/>
                                            </p:txEl>
                                          </p:spTgt>
                                        </p:tgtEl>
                                        <p:attrNameLst>
                                          <p:attrName>style.visibility</p:attrName>
                                        </p:attrNameLst>
                                      </p:cBhvr>
                                      <p:to>
                                        <p:strVal val="visible"/>
                                      </p:to>
                                    </p:set>
                                    <p:animEffect transition="in" filter="fade">
                                      <p:cBhvr>
                                        <p:cTn id="53" dur="1000"/>
                                        <p:tgtEl>
                                          <p:spTgt spid="388">
                                            <p:txEl>
                                              <p:pRg st="4" end="4"/>
                                            </p:txEl>
                                          </p:spTgt>
                                        </p:tgtEl>
                                      </p:cBhvr>
                                    </p:animEffect>
                                    <p:anim calcmode="lin" valueType="num">
                                      <p:cBhvr>
                                        <p:cTn id="54" dur="1000" fill="hold"/>
                                        <p:tgtEl>
                                          <p:spTgt spid="388">
                                            <p:txEl>
                                              <p:pRg st="4" end="4"/>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388">
                                            <p:txEl>
                                              <p:pRg st="4" end="4"/>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388">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4" presetClass="entr" presetSubtype="10" fill="hold" nodeType="click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randombar(horizontal)">
                                      <p:cBhvr>
                                        <p:cTn id="61" dur="500"/>
                                        <p:tgtEl>
                                          <p:spTgt spid="13"/>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5"/>
                                        </p:tgtEl>
                                        <p:attrNameLst>
                                          <p:attrName>style.visibility</p:attrName>
                                        </p:attrNameLst>
                                      </p:cBhvr>
                                      <p:to>
                                        <p:strVal val="visible"/>
                                      </p:to>
                                    </p:set>
                                    <p:animEffect transition="in" filter="fade">
                                      <p:cBhvr>
                                        <p:cTn id="66" dur="500"/>
                                        <p:tgtEl>
                                          <p:spTgt spid="5"/>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4">
                                            <p:txEl>
                                              <p:pRg st="0" end="0"/>
                                            </p:txEl>
                                          </p:spTgt>
                                        </p:tgtEl>
                                        <p:attrNameLst>
                                          <p:attrName>style.visibility</p:attrName>
                                        </p:attrNameLst>
                                      </p:cBhvr>
                                      <p:to>
                                        <p:strVal val="visible"/>
                                      </p:to>
                                    </p:set>
                                    <p:animEffect transition="in" filter="fade">
                                      <p:cBhvr>
                                        <p:cTn id="71" dur="500"/>
                                        <p:tgtEl>
                                          <p:spTgt spid="4">
                                            <p:txEl>
                                              <p:pRg st="0" end="0"/>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4">
                                            <p:txEl>
                                              <p:pRg st="1" end="1"/>
                                            </p:txEl>
                                          </p:spTgt>
                                        </p:tgtEl>
                                        <p:attrNameLst>
                                          <p:attrName>style.visibility</p:attrName>
                                        </p:attrNameLst>
                                      </p:cBhvr>
                                      <p:to>
                                        <p:strVal val="visible"/>
                                      </p:to>
                                    </p:set>
                                    <p:animEffect transition="in" filter="fade">
                                      <p:cBhvr>
                                        <p:cTn id="76" dur="500"/>
                                        <p:tgtEl>
                                          <p:spTgt spid="4">
                                            <p:txEl>
                                              <p:pRg st="1" end="1"/>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txEl>
                                              <p:pRg st="2" end="2"/>
                                            </p:txEl>
                                          </p:spTgt>
                                        </p:tgtEl>
                                        <p:attrNameLst>
                                          <p:attrName>style.visibility</p:attrName>
                                        </p:attrNameLst>
                                      </p:cBhvr>
                                      <p:to>
                                        <p:strVal val="visible"/>
                                      </p:to>
                                    </p:set>
                                    <p:animEffect transition="in" filter="fade">
                                      <p:cBhvr>
                                        <p:cTn id="81" dur="500"/>
                                        <p:tgtEl>
                                          <p:spTgt spid="4">
                                            <p:txEl>
                                              <p:pRg st="2" end="2"/>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4">
                                            <p:txEl>
                                              <p:pRg st="3" end="3"/>
                                            </p:txEl>
                                          </p:spTgt>
                                        </p:tgtEl>
                                        <p:attrNameLst>
                                          <p:attrName>style.visibility</p:attrName>
                                        </p:attrNameLst>
                                      </p:cBhvr>
                                      <p:to>
                                        <p:strVal val="visible"/>
                                      </p:to>
                                    </p:set>
                                    <p:animEffect transition="in" filter="fade">
                                      <p:cBhvr>
                                        <p:cTn id="86" dur="500"/>
                                        <p:tgtEl>
                                          <p:spTgt spid="4">
                                            <p:txEl>
                                              <p:pRg st="3" end="3"/>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grpId="0" nodeType="clickEffect">
                                  <p:stCondLst>
                                    <p:cond delay="0"/>
                                  </p:stCondLst>
                                  <p:childTnLst>
                                    <p:set>
                                      <p:cBhvr>
                                        <p:cTn id="90" dur="1" fill="hold">
                                          <p:stCondLst>
                                            <p:cond delay="0"/>
                                          </p:stCondLst>
                                        </p:cTn>
                                        <p:tgtEl>
                                          <p:spTgt spid="4">
                                            <p:txEl>
                                              <p:pRg st="4" end="4"/>
                                            </p:txEl>
                                          </p:spTgt>
                                        </p:tgtEl>
                                        <p:attrNameLst>
                                          <p:attrName>style.visibility</p:attrName>
                                        </p:attrNameLst>
                                      </p:cBhvr>
                                      <p:to>
                                        <p:strVal val="visible"/>
                                      </p:to>
                                    </p:set>
                                    <p:animEffect transition="in" filter="fade">
                                      <p:cBhvr>
                                        <p:cTn id="91" dur="500"/>
                                        <p:tgtEl>
                                          <p:spTgt spid="4">
                                            <p:txEl>
                                              <p:pRg st="4" end="4"/>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grpId="0" nodeType="clickEffect">
                                  <p:stCondLst>
                                    <p:cond delay="0"/>
                                  </p:stCondLst>
                                  <p:childTnLst>
                                    <p:set>
                                      <p:cBhvr>
                                        <p:cTn id="95" dur="1" fill="hold">
                                          <p:stCondLst>
                                            <p:cond delay="0"/>
                                          </p:stCondLst>
                                        </p:cTn>
                                        <p:tgtEl>
                                          <p:spTgt spid="4">
                                            <p:txEl>
                                              <p:pRg st="5" end="5"/>
                                            </p:txEl>
                                          </p:spTgt>
                                        </p:tgtEl>
                                        <p:attrNameLst>
                                          <p:attrName>style.visibility</p:attrName>
                                        </p:attrNameLst>
                                      </p:cBhvr>
                                      <p:to>
                                        <p:strVal val="visible"/>
                                      </p:to>
                                    </p:set>
                                    <p:animEffect transition="in" filter="fade">
                                      <p:cBhvr>
                                        <p:cTn id="9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 grpId="0" build="p"/>
      <p:bldP spid="4" grpId="0" build="p"/>
      <p:bldP spid="5" grpId="0"/>
      <p:bldP spid="43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67273-F64F-2C7A-A76F-80EF7E4005BF}"/>
              </a:ext>
            </a:extLst>
          </p:cNvPr>
          <p:cNvSpPr>
            <a:spLocks noGrp="1"/>
          </p:cNvSpPr>
          <p:nvPr>
            <p:ph type="title"/>
          </p:nvPr>
        </p:nvSpPr>
        <p:spPr>
          <a:xfrm>
            <a:off x="4955458" y="-607"/>
            <a:ext cx="6593075" cy="1612490"/>
          </a:xfrm>
        </p:spPr>
        <p:txBody>
          <a:bodyPr>
            <a:normAutofit/>
          </a:bodyPr>
          <a:lstStyle/>
          <a:p>
            <a:r>
              <a:rPr lang="en-GB" sz="3200" dirty="0">
                <a:cs typeface="Calibri Light"/>
              </a:rPr>
              <a:t>Remote working and an ergonomic setup</a:t>
            </a:r>
          </a:p>
        </p:txBody>
      </p:sp>
      <p:pic>
        <p:nvPicPr>
          <p:cNvPr id="5" name="Picture 4" descr="Desk with stethoscope and computer keyboard">
            <a:extLst>
              <a:ext uri="{FF2B5EF4-FFF2-40B4-BE49-F238E27FC236}">
                <a16:creationId xmlns:a16="http://schemas.microsoft.com/office/drawing/2014/main" id="{237A9F13-0750-5290-24E8-5860025D9516}"/>
              </a:ext>
            </a:extLst>
          </p:cNvPr>
          <p:cNvPicPr>
            <a:picLocks noChangeAspect="1"/>
          </p:cNvPicPr>
          <p:nvPr/>
        </p:nvPicPr>
        <p:blipFill rotWithShape="1">
          <a:blip r:embed="rId3"/>
          <a:srcRect l="51857" r="3023" b="3"/>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E4D94347-A503-5CF3-E401-7F521510D483}"/>
              </a:ext>
            </a:extLst>
          </p:cNvPr>
          <p:cNvSpPr>
            <a:spLocks noGrp="1"/>
          </p:cNvSpPr>
          <p:nvPr>
            <p:ph idx="1"/>
          </p:nvPr>
        </p:nvSpPr>
        <p:spPr>
          <a:xfrm>
            <a:off x="4955458" y="1395513"/>
            <a:ext cx="6593075" cy="5458602"/>
          </a:xfrm>
        </p:spPr>
        <p:txBody>
          <a:bodyPr vert="horz" lIns="91440" tIns="45720" rIns="91440" bIns="45720" rtlCol="0" anchor="ctr">
            <a:noAutofit/>
          </a:bodyPr>
          <a:lstStyle/>
          <a:p>
            <a:pPr>
              <a:lnSpc>
                <a:spcPct val="90000"/>
              </a:lnSpc>
            </a:pPr>
            <a:r>
              <a:rPr lang="en-GB" sz="1400" dirty="0">
                <a:cs typeface="Calibri"/>
              </a:rPr>
              <a:t>Remote working is where you are not at work physically, but you are attending digitally.</a:t>
            </a:r>
          </a:p>
          <a:p>
            <a:pPr>
              <a:lnSpc>
                <a:spcPct val="90000"/>
              </a:lnSpc>
              <a:buClr>
                <a:srgbClr val="FFFFFF"/>
              </a:buClr>
            </a:pPr>
            <a:r>
              <a:rPr lang="en-GB" sz="1400" dirty="0">
                <a:cs typeface="Calibri"/>
              </a:rPr>
              <a:t>Remote working has been around for a long time, however because of the pandemic we have all become more aware of the advantages of remote working and adapted this to continue with the new rules that were put in place.</a:t>
            </a:r>
          </a:p>
          <a:p>
            <a:pPr>
              <a:lnSpc>
                <a:spcPct val="90000"/>
              </a:lnSpc>
              <a:buClr>
                <a:srgbClr val="FFFFFF"/>
              </a:buClr>
            </a:pPr>
            <a:r>
              <a:rPr lang="en-GB" sz="1400" dirty="0">
                <a:cs typeface="Calibri"/>
              </a:rPr>
              <a:t>This has led to a lot of advancements in society towards digital collaboration, digital skills and digital awareness.</a:t>
            </a:r>
          </a:p>
          <a:p>
            <a:pPr>
              <a:lnSpc>
                <a:spcPct val="90000"/>
              </a:lnSpc>
              <a:buClr>
                <a:srgbClr val="FFFFFF"/>
              </a:buClr>
            </a:pPr>
            <a:r>
              <a:rPr lang="en-GB" sz="1400" dirty="0">
                <a:cs typeface="Calibri"/>
              </a:rPr>
              <a:t>Remote working is a fantastic tool at our disposal but unfortunately it does come with its drawbacks.</a:t>
            </a:r>
          </a:p>
          <a:p>
            <a:pPr>
              <a:lnSpc>
                <a:spcPct val="90000"/>
              </a:lnSpc>
              <a:buClr>
                <a:srgbClr val="FFFFFF"/>
              </a:buClr>
            </a:pPr>
            <a:r>
              <a:rPr lang="en-GB" sz="1400" dirty="0">
                <a:cs typeface="Calibri"/>
              </a:rPr>
              <a:t>We all need to be aware of posture when working from home, a good set up in your homework space can have a dramatic effect on your health.</a:t>
            </a:r>
          </a:p>
          <a:p>
            <a:pPr>
              <a:lnSpc>
                <a:spcPct val="90000"/>
              </a:lnSpc>
              <a:buClr>
                <a:srgbClr val="FFFFFF"/>
              </a:buClr>
            </a:pPr>
            <a:r>
              <a:rPr lang="en-GB" sz="1400" dirty="0">
                <a:cs typeface="Calibri"/>
              </a:rPr>
              <a:t>we also need to be aware of our body's needs, by this I mean taking regular breaks, not just toilet breaks but stretching, giving our eyes a rest from the monitor and not straining, by having a healthy balance you will be happier, healthier and more productive with less distractions because of inadequate care.</a:t>
            </a:r>
          </a:p>
          <a:p>
            <a:pPr>
              <a:lnSpc>
                <a:spcPct val="90000"/>
              </a:lnSpc>
              <a:buClr>
                <a:srgbClr val="FFFFFF"/>
              </a:buClr>
            </a:pPr>
            <a:r>
              <a:rPr lang="en-GB" sz="1400" dirty="0">
                <a:cs typeface="Calibri"/>
              </a:rPr>
              <a:t>Another important bit of advice I've received from this module is environment, I have always had distractions all around me not realising that by moving these and putting more workspace decor around me, it's helped me direct my attention and concentrate better.</a:t>
            </a:r>
          </a:p>
          <a:p>
            <a:pPr>
              <a:lnSpc>
                <a:spcPct val="90000"/>
              </a:lnSpc>
              <a:buClr>
                <a:srgbClr val="FFFFFF"/>
              </a:buClr>
            </a:pPr>
            <a:r>
              <a:rPr lang="en-GB" sz="1400" dirty="0">
                <a:cs typeface="Calibri"/>
              </a:rPr>
              <a:t>Be aware of your environment in meetings and when your microphone is on.</a:t>
            </a:r>
          </a:p>
        </p:txBody>
      </p:sp>
    </p:spTree>
    <p:extLst>
      <p:ext uri="{BB962C8B-B14F-4D97-AF65-F5344CB8AC3E}">
        <p14:creationId xmlns:p14="http://schemas.microsoft.com/office/powerpoint/2010/main" val="27910479"/>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barn(inVertical)">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5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500"/>
                                        <p:tgtEl>
                                          <p:spTgt spid="3">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500"/>
                                        <p:tgtEl>
                                          <p:spTgt spid="3">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Effect transition="in" filter="fade">
                                      <p:cBhvr>
                                        <p:cTn id="5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AF9CE-E89D-A2A7-ACEB-911493422014}"/>
              </a:ext>
            </a:extLst>
          </p:cNvPr>
          <p:cNvSpPr>
            <a:spLocks noGrp="1"/>
          </p:cNvSpPr>
          <p:nvPr>
            <p:ph type="title"/>
          </p:nvPr>
        </p:nvSpPr>
        <p:spPr>
          <a:xfrm>
            <a:off x="5562625" y="4834"/>
            <a:ext cx="6632889" cy="1612490"/>
          </a:xfrm>
        </p:spPr>
        <p:txBody>
          <a:bodyPr>
            <a:normAutofit/>
          </a:bodyPr>
          <a:lstStyle/>
          <a:p>
            <a:r>
              <a:rPr lang="en-GB" sz="3200" dirty="0">
                <a:solidFill>
                  <a:srgbClr val="FFFF00"/>
                </a:solidFill>
                <a:cs typeface="Calibri Light"/>
              </a:rPr>
              <a:t>Computer system components </a:t>
            </a:r>
          </a:p>
        </p:txBody>
      </p:sp>
      <p:sp>
        <p:nvSpPr>
          <p:cNvPr id="3" name="Content Placeholder 2">
            <a:extLst>
              <a:ext uri="{FF2B5EF4-FFF2-40B4-BE49-F238E27FC236}">
                <a16:creationId xmlns:a16="http://schemas.microsoft.com/office/drawing/2014/main" id="{7018439C-2A53-540B-9B69-4A44F0D374C9}"/>
              </a:ext>
            </a:extLst>
          </p:cNvPr>
          <p:cNvSpPr>
            <a:spLocks noGrp="1"/>
          </p:cNvSpPr>
          <p:nvPr>
            <p:ph idx="1"/>
          </p:nvPr>
        </p:nvSpPr>
        <p:spPr>
          <a:xfrm>
            <a:off x="5555081" y="1820719"/>
            <a:ext cx="6633798" cy="5040311"/>
          </a:xfrm>
        </p:spPr>
        <p:txBody>
          <a:bodyPr>
            <a:normAutofit fontScale="92500" lnSpcReduction="20000"/>
          </a:bodyPr>
          <a:lstStyle/>
          <a:p>
            <a:pPr>
              <a:buFont typeface="Wingdings"/>
              <a:buChar char="ü"/>
            </a:pPr>
            <a:r>
              <a:rPr lang="en-GB" dirty="0">
                <a:cs typeface="Calibri"/>
              </a:rPr>
              <a:t>Motherboard –  Connects all the components so they can communicate with each other, it sends information to the correct location for another component to do its job, it's like a neural network for the pc.</a:t>
            </a:r>
          </a:p>
          <a:p>
            <a:pPr>
              <a:buFont typeface="Wingdings"/>
              <a:buChar char="ü"/>
            </a:pPr>
            <a:r>
              <a:rPr lang="en-GB" dirty="0">
                <a:cs typeface="Calibri"/>
              </a:rPr>
              <a:t>CPU –  Processes information – This is the brain of the PC where all the calculations and processes are computed.</a:t>
            </a:r>
          </a:p>
          <a:p>
            <a:pPr>
              <a:buFont typeface="Wingdings"/>
              <a:buChar char="ü"/>
            </a:pPr>
            <a:r>
              <a:rPr lang="en-GB" dirty="0">
                <a:cs typeface="Calibri"/>
              </a:rPr>
              <a:t>RAM –  Fast direct Memory that feeds information and commands to the CPU.</a:t>
            </a:r>
          </a:p>
          <a:p>
            <a:pPr>
              <a:buFont typeface="Wingdings"/>
              <a:buChar char="ü"/>
            </a:pPr>
            <a:r>
              <a:rPr lang="en-GB" dirty="0">
                <a:cs typeface="Calibri"/>
              </a:rPr>
              <a:t>GPU – To accelerate the creation of images and enhance image quality, it also can manage multiple displays.</a:t>
            </a:r>
          </a:p>
          <a:p>
            <a:pPr>
              <a:buClr>
                <a:srgbClr val="FFFFFF"/>
              </a:buClr>
              <a:buFont typeface="Wingdings"/>
              <a:buChar char="ü"/>
            </a:pPr>
            <a:r>
              <a:rPr lang="en-GB" dirty="0">
                <a:cs typeface="Calibri"/>
              </a:rPr>
              <a:t>SSD/HDD/M2 -  Non direct memory to store larger amounts of information not in use and  also in use. </a:t>
            </a:r>
            <a:endParaRPr lang="en-GB"/>
          </a:p>
          <a:p>
            <a:pPr>
              <a:buClr>
                <a:srgbClr val="FFFFFF"/>
              </a:buClr>
              <a:buFont typeface="Wingdings"/>
              <a:buChar char="ü"/>
            </a:pPr>
            <a:r>
              <a:rPr lang="en-GB" dirty="0">
                <a:cs typeface="Calibri"/>
              </a:rPr>
              <a:t>Monitor –  It is a visual representation of your computers actions/processes, our portal to see and understand what the PC is doing.</a:t>
            </a:r>
          </a:p>
          <a:p>
            <a:pPr>
              <a:buClr>
                <a:srgbClr val="FFFFFF"/>
              </a:buClr>
              <a:buFont typeface="Wingdings"/>
              <a:buChar char="ü"/>
            </a:pPr>
            <a:r>
              <a:rPr lang="en-GB" dirty="0">
                <a:cs typeface="Calibri"/>
              </a:rPr>
              <a:t>Mouse and keyboard – To give or wite commands, telling the computer what you want it to do, this is your way to input information to communicate with the computer.</a:t>
            </a:r>
          </a:p>
        </p:txBody>
      </p:sp>
      <p:pic>
        <p:nvPicPr>
          <p:cNvPr id="5" name="Picture 4" descr="Microchips on a circuit board">
            <a:extLst>
              <a:ext uri="{FF2B5EF4-FFF2-40B4-BE49-F238E27FC236}">
                <a16:creationId xmlns:a16="http://schemas.microsoft.com/office/drawing/2014/main" id="{B6A82FA4-964F-7363-F47E-ACE24DEEB7FF}"/>
              </a:ext>
            </a:extLst>
          </p:cNvPr>
          <p:cNvPicPr>
            <a:picLocks noChangeAspect="1"/>
          </p:cNvPicPr>
          <p:nvPr/>
        </p:nvPicPr>
        <p:blipFill rotWithShape="1">
          <a:blip r:embed="rId3"/>
          <a:srcRect l="25754" r="23548" b="3"/>
          <a:stretch/>
        </p:blipFill>
        <p:spPr>
          <a:xfrm>
            <a:off x="20" y="975"/>
            <a:ext cx="5554295" cy="6858000"/>
          </a:xfrm>
          <a:prstGeom prst="rect">
            <a:avLst/>
          </a:prstGeom>
        </p:spPr>
      </p:pic>
      <p:sp>
        <p:nvSpPr>
          <p:cNvPr id="4" name="TextBox 3">
            <a:extLst>
              <a:ext uri="{FF2B5EF4-FFF2-40B4-BE49-F238E27FC236}">
                <a16:creationId xmlns:a16="http://schemas.microsoft.com/office/drawing/2014/main" id="{4AC5E662-A58F-E0A9-0A7F-8D3F7FAEF267}"/>
              </a:ext>
            </a:extLst>
          </p:cNvPr>
          <p:cNvSpPr txBox="1"/>
          <p:nvPr/>
        </p:nvSpPr>
        <p:spPr>
          <a:xfrm>
            <a:off x="5564776" y="1109700"/>
            <a:ext cx="663711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accent1">
                    <a:lumMod val="40000"/>
                    <a:lumOff val="60000"/>
                  </a:schemeClr>
                </a:solidFill>
                <a:cs typeface="Calibri"/>
              </a:rPr>
              <a:t>A basic list of components inside a modern personal computer </a:t>
            </a:r>
          </a:p>
        </p:txBody>
      </p:sp>
    </p:spTree>
    <p:extLst>
      <p:ext uri="{BB962C8B-B14F-4D97-AF65-F5344CB8AC3E}">
        <p14:creationId xmlns:p14="http://schemas.microsoft.com/office/powerpoint/2010/main" val="263930290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900" decel="100000" fill="hold"/>
                                        <p:tgtEl>
                                          <p:spTgt spid="2"/>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27" dur="500"/>
                                        <p:tgtEl>
                                          <p:spTgt spid="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32" dur="500"/>
                                        <p:tgtEl>
                                          <p:spTgt spid="3">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37" dur="500"/>
                                        <p:tgtEl>
                                          <p:spTgt spid="3">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42" dur="500"/>
                                        <p:tgtEl>
                                          <p:spTgt spid="3">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47" dur="5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52" dur="500"/>
                                        <p:tgtEl>
                                          <p:spTgt spid="3">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5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C452-92D0-8DDC-1355-DD1FE47EA2F9}"/>
              </a:ext>
            </a:extLst>
          </p:cNvPr>
          <p:cNvSpPr>
            <a:spLocks noGrp="1"/>
          </p:cNvSpPr>
          <p:nvPr>
            <p:ph type="title"/>
          </p:nvPr>
        </p:nvSpPr>
        <p:spPr>
          <a:xfrm>
            <a:off x="4427223" y="430455"/>
            <a:ext cx="5430535" cy="3017863"/>
          </a:xfrm>
        </p:spPr>
        <p:txBody>
          <a:bodyPr vert="horz" lIns="91440" tIns="45720" rIns="91440" bIns="45720" rtlCol="0" anchor="ctr">
            <a:noAutofit/>
          </a:bodyPr>
          <a:lstStyle/>
          <a:p>
            <a:pPr algn="ctr"/>
            <a:r>
              <a:rPr lang="en-GB" sz="4200" dirty="0">
                <a:cs typeface="Calibri Light"/>
              </a:rPr>
              <a:t>Hardware and Software,</a:t>
            </a:r>
            <a:br>
              <a:rPr lang="en-GB" sz="4200" dirty="0">
                <a:cs typeface="Calibri Light"/>
              </a:rPr>
            </a:br>
            <a:r>
              <a:rPr lang="en-GB" sz="4200" dirty="0">
                <a:cs typeface="Calibri Light"/>
              </a:rPr>
              <a:t>how computers </a:t>
            </a:r>
            <a:br>
              <a:rPr lang="en-GB" sz="4200" dirty="0">
                <a:cs typeface="Calibri Light"/>
              </a:rPr>
            </a:br>
            <a:r>
              <a:rPr lang="en-GB" sz="4200" dirty="0">
                <a:cs typeface="Calibri Light"/>
              </a:rPr>
              <a:t>communicate </a:t>
            </a:r>
          </a:p>
        </p:txBody>
      </p:sp>
      <p:sp>
        <p:nvSpPr>
          <p:cNvPr id="4" name="TextBox 3">
            <a:extLst>
              <a:ext uri="{FF2B5EF4-FFF2-40B4-BE49-F238E27FC236}">
                <a16:creationId xmlns:a16="http://schemas.microsoft.com/office/drawing/2014/main" id="{58365AD4-3A13-B973-4C50-6C68EC566ABE}"/>
              </a:ext>
            </a:extLst>
          </p:cNvPr>
          <p:cNvSpPr txBox="1"/>
          <p:nvPr/>
        </p:nvSpPr>
        <p:spPr>
          <a:xfrm>
            <a:off x="4423328" y="3452365"/>
            <a:ext cx="77678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 computer needs multiple layers of software for us the user to be able to use all the components.</a:t>
            </a:r>
          </a:p>
          <a:p>
            <a:endParaRPr lang="en-GB" dirty="0">
              <a:cs typeface="Calibri"/>
            </a:endParaRPr>
          </a:p>
          <a:p>
            <a:pPr marL="285750" indent="-285750">
              <a:buFont typeface="Arial"/>
              <a:buChar char="•"/>
            </a:pPr>
            <a:r>
              <a:rPr lang="en-GB" dirty="0">
                <a:cs typeface="Calibri"/>
              </a:rPr>
              <a:t>Software is needed to operate the hardware to tell the computer how to interact with the components connected on the motherboard, this is known as the operating system. </a:t>
            </a:r>
            <a:endParaRPr lang="en-US" dirty="0">
              <a:cs typeface="Calibri"/>
            </a:endParaRPr>
          </a:p>
          <a:p>
            <a:pPr marL="285750" indent="-285750">
              <a:buFont typeface="Arial"/>
              <a:buChar char="•"/>
            </a:pPr>
            <a:endParaRPr lang="en-GB" dirty="0">
              <a:cs typeface="Calibri"/>
            </a:endParaRPr>
          </a:p>
          <a:p>
            <a:pPr marL="285750" indent="-285750">
              <a:buFont typeface="Arial"/>
              <a:buChar char="•"/>
            </a:pPr>
            <a:r>
              <a:rPr lang="en-GB" dirty="0">
                <a:ea typeface="+mn-lt"/>
                <a:cs typeface="+mn-lt"/>
              </a:rPr>
              <a:t>Drivers are also needed to keep the components working in sync with the operating system.</a:t>
            </a:r>
          </a:p>
          <a:p>
            <a:pPr marL="285750" indent="-285750">
              <a:buFont typeface="Arial"/>
              <a:buChar char="•"/>
            </a:pPr>
            <a:endParaRPr lang="en-GB" dirty="0">
              <a:cs typeface="Calibri"/>
            </a:endParaRPr>
          </a:p>
          <a:p>
            <a:pPr marL="285750" indent="-285750">
              <a:buFont typeface="Arial"/>
              <a:buChar char="•"/>
            </a:pPr>
            <a:r>
              <a:rPr lang="en-GB" dirty="0">
                <a:cs typeface="Calibri"/>
              </a:rPr>
              <a:t>Different types of program software are then needed to use the components in different ways through the operating system for example word.</a:t>
            </a:r>
          </a:p>
        </p:txBody>
      </p:sp>
      <p:graphicFrame>
        <p:nvGraphicFramePr>
          <p:cNvPr id="6" name="Diagram 6">
            <a:extLst>
              <a:ext uri="{FF2B5EF4-FFF2-40B4-BE49-F238E27FC236}">
                <a16:creationId xmlns:a16="http://schemas.microsoft.com/office/drawing/2014/main" id="{DD12E4BD-27F5-1F93-926B-87C423649726}"/>
              </a:ext>
            </a:extLst>
          </p:cNvPr>
          <p:cNvGraphicFramePr/>
          <p:nvPr>
            <p:extLst>
              <p:ext uri="{D42A27DB-BD31-4B8C-83A1-F6EECF244321}">
                <p14:modId xmlns:p14="http://schemas.microsoft.com/office/powerpoint/2010/main" val="566416455"/>
              </p:ext>
            </p:extLst>
          </p:nvPr>
        </p:nvGraphicFramePr>
        <p:xfrm>
          <a:off x="1" y="3759201"/>
          <a:ext cx="4425461" cy="31007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8" name="Picture 18">
            <a:extLst>
              <a:ext uri="{FF2B5EF4-FFF2-40B4-BE49-F238E27FC236}">
                <a16:creationId xmlns:a16="http://schemas.microsoft.com/office/drawing/2014/main" id="{2017C203-9E81-1E89-6FC0-2576B7EA358A}"/>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3907" y="-4817"/>
            <a:ext cx="4433276" cy="3770789"/>
          </a:xfrm>
          <a:prstGeom prst="rect">
            <a:avLst/>
          </a:prstGeom>
        </p:spPr>
      </p:pic>
      <p:pic>
        <p:nvPicPr>
          <p:cNvPr id="51" name="Picture 51" descr="A picture containing indoor, green&#10;&#10;Description automatically generated">
            <a:extLst>
              <a:ext uri="{FF2B5EF4-FFF2-40B4-BE49-F238E27FC236}">
                <a16:creationId xmlns:a16="http://schemas.microsoft.com/office/drawing/2014/main" id="{63029010-3EBD-B9AF-F0F8-D2E35A2D6193}"/>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0531514" y="3909"/>
            <a:ext cx="1660202" cy="3147645"/>
          </a:xfrm>
          <a:prstGeom prst="rect">
            <a:avLst/>
          </a:prstGeom>
        </p:spPr>
      </p:pic>
    </p:spTree>
    <p:extLst>
      <p:ext uri="{BB962C8B-B14F-4D97-AF65-F5344CB8AC3E}">
        <p14:creationId xmlns:p14="http://schemas.microsoft.com/office/powerpoint/2010/main" val="589999393"/>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900" decel="100000" fill="hold"/>
                                        <p:tgtEl>
                                          <p:spTgt spid="2"/>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500"/>
                                        <p:tgtEl>
                                          <p:spTgt spid="4">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Effect transition="in" filter="fade">
                                      <p:cBhvr>
                                        <p:cTn id="34" dur="500"/>
                                        <p:tgtEl>
                                          <p:spTgt spid="4">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500"/>
                                        <p:tgtEl>
                                          <p:spTgt spid="4">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Effect transition="in" filter="fade">
                                      <p:cBhvr>
                                        <p:cTn id="44"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Graphic spid="6"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3928F-9D59-E920-9EF6-7513D828A4BF}"/>
              </a:ext>
            </a:extLst>
          </p:cNvPr>
          <p:cNvSpPr>
            <a:spLocks noGrp="1"/>
          </p:cNvSpPr>
          <p:nvPr>
            <p:ph type="title"/>
          </p:nvPr>
        </p:nvSpPr>
        <p:spPr>
          <a:xfrm>
            <a:off x="1956" y="3908"/>
            <a:ext cx="12192731" cy="704037"/>
          </a:xfrm>
        </p:spPr>
        <p:txBody>
          <a:bodyPr/>
          <a:lstStyle/>
          <a:p>
            <a:pPr algn="ctr"/>
            <a:r>
              <a:rPr lang="en-GB" dirty="0">
                <a:solidFill>
                  <a:srgbClr val="00B0F0"/>
                </a:solidFill>
                <a:cs typeface="Calibri Light"/>
              </a:rPr>
              <a:t>Operating system types</a:t>
            </a:r>
          </a:p>
        </p:txBody>
      </p:sp>
      <p:pic>
        <p:nvPicPr>
          <p:cNvPr id="10" name="Picture 10" descr="A picture containing clipart&#10;&#10;Description automatically generated">
            <a:extLst>
              <a:ext uri="{FF2B5EF4-FFF2-40B4-BE49-F238E27FC236}">
                <a16:creationId xmlns:a16="http://schemas.microsoft.com/office/drawing/2014/main" id="{EFC50693-7CF2-E751-2D7C-761B99166F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09324" y="3265855"/>
            <a:ext cx="5986584" cy="3589214"/>
          </a:xfrm>
          <a:prstGeom prst="rect">
            <a:avLst/>
          </a:prstGeom>
        </p:spPr>
      </p:pic>
      <p:pic>
        <p:nvPicPr>
          <p:cNvPr id="16" name="Picture 16" descr="Graphical user interface, application, icon&#10;&#10;Description automatically generated">
            <a:extLst>
              <a:ext uri="{FF2B5EF4-FFF2-40B4-BE49-F238E27FC236}">
                <a16:creationId xmlns:a16="http://schemas.microsoft.com/office/drawing/2014/main" id="{7A22B71F-3983-C426-6087-E49A179FABA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863" y="3044621"/>
            <a:ext cx="6211274" cy="3826527"/>
          </a:xfrm>
          <a:prstGeom prst="rect">
            <a:avLst/>
          </a:prstGeom>
        </p:spPr>
      </p:pic>
      <p:sp>
        <p:nvSpPr>
          <p:cNvPr id="19" name="TextBox 18">
            <a:extLst>
              <a:ext uri="{FF2B5EF4-FFF2-40B4-BE49-F238E27FC236}">
                <a16:creationId xmlns:a16="http://schemas.microsoft.com/office/drawing/2014/main" id="{5363E29C-B3C8-3598-59D0-CE53B24B3029}"/>
              </a:ext>
            </a:extLst>
          </p:cNvPr>
          <p:cNvSpPr txBox="1"/>
          <p:nvPr/>
        </p:nvSpPr>
        <p:spPr>
          <a:xfrm>
            <a:off x="0" y="840153"/>
            <a:ext cx="620061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Although there are many types of operating systems, they are all designed to create a simple clear model of the hardware so programs can communicate as fast as possible.</a:t>
            </a:r>
          </a:p>
          <a:p>
            <a:r>
              <a:rPr lang="en-GB" dirty="0">
                <a:cs typeface="Calibri"/>
              </a:rPr>
              <a:t>Most users only use the shell of the operating system known as user mode, however there is limited access to core functions, in kernel mode which is what the operating system runs in, you can use the full capabilities that the machine is able to do.</a:t>
            </a:r>
          </a:p>
          <a:p>
            <a:endParaRPr lang="en-GB" dirty="0">
              <a:cs typeface="Calibri"/>
            </a:endParaRPr>
          </a:p>
        </p:txBody>
      </p:sp>
      <p:sp>
        <p:nvSpPr>
          <p:cNvPr id="21" name="TextBox 20">
            <a:extLst>
              <a:ext uri="{FF2B5EF4-FFF2-40B4-BE49-F238E27FC236}">
                <a16:creationId xmlns:a16="http://schemas.microsoft.com/office/drawing/2014/main" id="{27F38426-8CDE-103C-3BF3-970A92A3DD8B}"/>
              </a:ext>
            </a:extLst>
          </p:cNvPr>
          <p:cNvSpPr txBox="1"/>
          <p:nvPr/>
        </p:nvSpPr>
        <p:spPr>
          <a:xfrm>
            <a:off x="6208290" y="864973"/>
            <a:ext cx="592192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 few popular types of operating systems are;</a:t>
            </a:r>
          </a:p>
          <a:p>
            <a:pPr marL="285750" indent="-285750" algn="l">
              <a:buFont typeface="Arial"/>
              <a:buChar char="•"/>
            </a:pPr>
            <a:r>
              <a:rPr lang="en-GB" dirty="0">
                <a:cs typeface="Calibri"/>
              </a:rPr>
              <a:t>Android</a:t>
            </a:r>
          </a:p>
          <a:p>
            <a:pPr marL="285750" indent="-285750">
              <a:buFont typeface="Arial"/>
              <a:buChar char="•"/>
            </a:pPr>
            <a:r>
              <a:rPr lang="en-GB" dirty="0">
                <a:cs typeface="Calibri"/>
              </a:rPr>
              <a:t>IOS</a:t>
            </a:r>
          </a:p>
          <a:p>
            <a:pPr marL="285750" indent="-285750">
              <a:buFont typeface="Arial"/>
              <a:buChar char="•"/>
            </a:pPr>
            <a:r>
              <a:rPr lang="en-GB" dirty="0">
                <a:cs typeface="Calibri"/>
              </a:rPr>
              <a:t>LINUX</a:t>
            </a:r>
          </a:p>
          <a:p>
            <a:pPr marL="285750" indent="-285750">
              <a:buFont typeface="Arial"/>
              <a:buChar char="•"/>
            </a:pPr>
            <a:r>
              <a:rPr lang="en-GB" dirty="0">
                <a:cs typeface="Calibri"/>
              </a:rPr>
              <a:t>CHROME</a:t>
            </a:r>
          </a:p>
          <a:p>
            <a:pPr marL="285750" indent="-285750">
              <a:buFont typeface="Arial"/>
              <a:buChar char="•"/>
            </a:pPr>
            <a:r>
              <a:rPr lang="en-GB" dirty="0">
                <a:cs typeface="Calibri"/>
              </a:rPr>
              <a:t>WINDOWS</a:t>
            </a:r>
          </a:p>
          <a:p>
            <a:endParaRPr lang="en-GB" dirty="0">
              <a:cs typeface="Calibri"/>
            </a:endParaRPr>
          </a:p>
        </p:txBody>
      </p:sp>
    </p:spTree>
    <p:extLst>
      <p:ext uri="{BB962C8B-B14F-4D97-AF65-F5344CB8AC3E}">
        <p14:creationId xmlns:p14="http://schemas.microsoft.com/office/powerpoint/2010/main" val="3081411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1000"/>
                                        <p:tgtEl>
                                          <p:spTgt spid="16"/>
                                        </p:tgtEl>
                                      </p:cBhvr>
                                    </p:animEffect>
                                    <p:anim calcmode="lin" valueType="num">
                                      <p:cBhvr>
                                        <p:cTn id="14" dur="1000" fill="hold"/>
                                        <p:tgtEl>
                                          <p:spTgt spid="16"/>
                                        </p:tgtEl>
                                        <p:attrNameLst>
                                          <p:attrName>ppt_x</p:attrName>
                                        </p:attrNameLst>
                                      </p:cBhvr>
                                      <p:tavLst>
                                        <p:tav tm="0">
                                          <p:val>
                                            <p:strVal val="#ppt_x"/>
                                          </p:val>
                                        </p:tav>
                                        <p:tav tm="100000">
                                          <p:val>
                                            <p:strVal val="#ppt_x"/>
                                          </p:val>
                                        </p:tav>
                                      </p:tavLst>
                                    </p:anim>
                                    <p:anim calcmode="lin" valueType="num">
                                      <p:cBhvr>
                                        <p:cTn id="15" dur="900" decel="100000" fill="hold"/>
                                        <p:tgtEl>
                                          <p:spTgt spid="16"/>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900" decel="100000" fill="hold"/>
                                        <p:tgtEl>
                                          <p:spTgt spid="10"/>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19">
                                            <p:txEl>
                                              <p:pRg st="0" end="0"/>
                                            </p:txEl>
                                          </p:spTgt>
                                        </p:tgtEl>
                                        <p:attrNameLst>
                                          <p:attrName>style.visibility</p:attrName>
                                        </p:attrNameLst>
                                      </p:cBhvr>
                                      <p:to>
                                        <p:strVal val="visible"/>
                                      </p:to>
                                    </p:set>
                                    <p:animEffect transition="in" filter="randombar(horizontal)">
                                      <p:cBhvr>
                                        <p:cTn id="29" dur="500"/>
                                        <p:tgtEl>
                                          <p:spTgt spid="19">
                                            <p:txEl>
                                              <p:pRg st="0" end="0"/>
                                            </p:txEl>
                                          </p:spTgt>
                                        </p:tgtEl>
                                      </p:cBhvr>
                                    </p:animEffect>
                                  </p:childTnLst>
                                </p:cTn>
                              </p:par>
                              <p:par>
                                <p:cTn id="30" presetID="14" presetClass="entr" presetSubtype="10" fill="hold" grpId="0" nodeType="withEffect">
                                  <p:stCondLst>
                                    <p:cond delay="0"/>
                                  </p:stCondLst>
                                  <p:childTnLst>
                                    <p:set>
                                      <p:cBhvr>
                                        <p:cTn id="31" dur="1" fill="hold">
                                          <p:stCondLst>
                                            <p:cond delay="0"/>
                                          </p:stCondLst>
                                        </p:cTn>
                                        <p:tgtEl>
                                          <p:spTgt spid="19">
                                            <p:txEl>
                                              <p:pRg st="1" end="1"/>
                                            </p:txEl>
                                          </p:spTgt>
                                        </p:tgtEl>
                                        <p:attrNameLst>
                                          <p:attrName>style.visibility</p:attrName>
                                        </p:attrNameLst>
                                      </p:cBhvr>
                                      <p:to>
                                        <p:strVal val="visible"/>
                                      </p:to>
                                    </p:set>
                                    <p:animEffect transition="in" filter="randombar(horizontal)">
                                      <p:cBhvr>
                                        <p:cTn id="32" dur="500"/>
                                        <p:tgtEl>
                                          <p:spTgt spid="19">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xEl>
                                              <p:pRg st="0" end="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1">
                                            <p:txEl>
                                              <p:pRg st="1" end="1"/>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1">
                                            <p:txEl>
                                              <p:pRg st="2" end="2"/>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1">
                                            <p:txEl>
                                              <p:pRg st="3" end="3"/>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xEl>
                                              <p:pRg st="4" end="4"/>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build="allAtOnce"/>
      <p:bldP spid="21" grpId="0" build="allAtOnce"/>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B8DD6-93D0-F658-F929-DB5CD835DA85}"/>
              </a:ext>
            </a:extLst>
          </p:cNvPr>
          <p:cNvSpPr>
            <a:spLocks noGrp="1"/>
          </p:cNvSpPr>
          <p:nvPr>
            <p:ph type="title"/>
          </p:nvPr>
        </p:nvSpPr>
        <p:spPr>
          <a:xfrm>
            <a:off x="8022114" y="340617"/>
            <a:ext cx="3706762" cy="1608124"/>
          </a:xfrm>
        </p:spPr>
        <p:txBody>
          <a:bodyPr vert="horz" lIns="91440" tIns="45720" rIns="91440" bIns="45720" rtlCol="0">
            <a:normAutofit/>
          </a:bodyPr>
          <a:lstStyle/>
          <a:p>
            <a:pPr>
              <a:lnSpc>
                <a:spcPct val="90000"/>
              </a:lnSpc>
            </a:pPr>
            <a:r>
              <a:rPr lang="en-US" sz="2800"/>
              <a:t>The basics of Using a personal computer</a:t>
            </a:r>
          </a:p>
        </p:txBody>
      </p:sp>
      <p:pic>
        <p:nvPicPr>
          <p:cNvPr id="5" name="Picture 4">
            <a:extLst>
              <a:ext uri="{FF2B5EF4-FFF2-40B4-BE49-F238E27FC236}">
                <a16:creationId xmlns:a16="http://schemas.microsoft.com/office/drawing/2014/main" id="{5C95BF64-E32A-5E48-D04B-202B11AFC5DA}"/>
              </a:ext>
            </a:extLst>
          </p:cNvPr>
          <p:cNvPicPr>
            <a:picLocks noChangeAspect="1"/>
          </p:cNvPicPr>
          <p:nvPr/>
        </p:nvPicPr>
        <p:blipFill rotWithShape="1">
          <a:blip r:embed="rId3"/>
          <a:srcRect l="17213" r="20838"/>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2908A145-8818-D417-7212-0FA966EDAD5A}"/>
              </a:ext>
            </a:extLst>
          </p:cNvPr>
          <p:cNvSpPr>
            <a:spLocks noGrp="1"/>
          </p:cNvSpPr>
          <p:nvPr>
            <p:ph idx="1"/>
          </p:nvPr>
        </p:nvSpPr>
        <p:spPr>
          <a:xfrm>
            <a:off x="7553191" y="1938972"/>
            <a:ext cx="4634838" cy="4919847"/>
          </a:xfrm>
        </p:spPr>
        <p:txBody>
          <a:bodyPr vert="horz" lIns="91440" tIns="45720" rIns="91440" bIns="45720" rtlCol="0">
            <a:normAutofit/>
          </a:bodyPr>
          <a:lstStyle/>
          <a:p>
            <a:pPr marL="0" indent="0">
              <a:lnSpc>
                <a:spcPct val="90000"/>
              </a:lnSpc>
              <a:buNone/>
            </a:pPr>
            <a:r>
              <a:rPr lang="en-US" sz="1400" dirty="0">
                <a:ea typeface="+mn-lt"/>
                <a:cs typeface="+mn-lt"/>
              </a:rPr>
              <a:t>A personal computer is a versatile piece of equipment that is used to;  </a:t>
            </a:r>
            <a:endParaRPr lang="en-US" sz="1400" dirty="0">
              <a:cs typeface="Calibri"/>
            </a:endParaRPr>
          </a:p>
          <a:p>
            <a:pPr>
              <a:lnSpc>
                <a:spcPct val="90000"/>
              </a:lnSpc>
              <a:buFont typeface="Wingdings"/>
              <a:buChar char="ü"/>
            </a:pPr>
            <a:r>
              <a:rPr lang="en-US" sz="1400" dirty="0">
                <a:ea typeface="+mn-lt"/>
                <a:cs typeface="+mn-lt"/>
              </a:rPr>
              <a:t>store data</a:t>
            </a:r>
          </a:p>
          <a:p>
            <a:pPr>
              <a:lnSpc>
                <a:spcPct val="90000"/>
              </a:lnSpc>
              <a:buFont typeface="Wingdings"/>
              <a:buChar char="ü"/>
            </a:pPr>
            <a:r>
              <a:rPr lang="en-US" sz="1400" dirty="0">
                <a:ea typeface="+mn-lt"/>
                <a:cs typeface="+mn-lt"/>
              </a:rPr>
              <a:t>control instruments</a:t>
            </a:r>
          </a:p>
          <a:p>
            <a:pPr>
              <a:lnSpc>
                <a:spcPct val="90000"/>
              </a:lnSpc>
              <a:buFont typeface="Wingdings"/>
              <a:buChar char="ü"/>
            </a:pPr>
            <a:r>
              <a:rPr lang="en-US" sz="1400" dirty="0">
                <a:ea typeface="+mn-lt"/>
                <a:cs typeface="+mn-lt"/>
              </a:rPr>
              <a:t>modify documents</a:t>
            </a:r>
          </a:p>
          <a:p>
            <a:pPr>
              <a:lnSpc>
                <a:spcPct val="90000"/>
              </a:lnSpc>
              <a:buFont typeface="Wingdings"/>
              <a:buChar char="ü"/>
            </a:pPr>
            <a:r>
              <a:rPr lang="en-US" sz="1400" dirty="0">
                <a:ea typeface="+mn-lt"/>
                <a:cs typeface="+mn-lt"/>
              </a:rPr>
              <a:t>photoshop images</a:t>
            </a:r>
          </a:p>
          <a:p>
            <a:pPr>
              <a:lnSpc>
                <a:spcPct val="90000"/>
              </a:lnSpc>
              <a:buFont typeface="Wingdings"/>
              <a:buChar char="ü"/>
            </a:pPr>
            <a:r>
              <a:rPr lang="en-US" sz="1400" dirty="0">
                <a:ea typeface="+mn-lt"/>
                <a:cs typeface="+mn-lt"/>
              </a:rPr>
              <a:t>video editing</a:t>
            </a:r>
          </a:p>
          <a:p>
            <a:pPr>
              <a:lnSpc>
                <a:spcPct val="90000"/>
              </a:lnSpc>
              <a:buFont typeface="Wingdings"/>
              <a:buChar char="ü"/>
            </a:pPr>
            <a:r>
              <a:rPr lang="en-US" sz="1400" dirty="0">
                <a:ea typeface="+mn-lt"/>
                <a:cs typeface="+mn-lt"/>
              </a:rPr>
              <a:t>surf the internet</a:t>
            </a:r>
          </a:p>
          <a:p>
            <a:pPr>
              <a:lnSpc>
                <a:spcPct val="90000"/>
              </a:lnSpc>
              <a:buFont typeface="Wingdings"/>
              <a:buChar char="ü"/>
            </a:pPr>
            <a:r>
              <a:rPr lang="en-US" sz="1400" dirty="0">
                <a:ea typeface="+mn-lt"/>
                <a:cs typeface="+mn-lt"/>
              </a:rPr>
              <a:t>connect on social media</a:t>
            </a:r>
          </a:p>
          <a:p>
            <a:pPr>
              <a:lnSpc>
                <a:spcPct val="90000"/>
              </a:lnSpc>
              <a:buFont typeface="Wingdings"/>
              <a:buChar char="ü"/>
            </a:pPr>
            <a:r>
              <a:rPr lang="en-US" sz="1400" dirty="0">
                <a:ea typeface="+mn-lt"/>
                <a:cs typeface="+mn-lt"/>
              </a:rPr>
              <a:t>shop online</a:t>
            </a:r>
          </a:p>
          <a:p>
            <a:pPr>
              <a:lnSpc>
                <a:spcPct val="90000"/>
              </a:lnSpc>
              <a:buFont typeface="Wingdings"/>
              <a:buChar char="ü"/>
            </a:pPr>
            <a:r>
              <a:rPr lang="en-US" sz="1400" dirty="0">
                <a:ea typeface="+mn-lt"/>
                <a:cs typeface="+mn-lt"/>
              </a:rPr>
              <a:t>do research</a:t>
            </a:r>
          </a:p>
          <a:p>
            <a:pPr>
              <a:lnSpc>
                <a:spcPct val="90000"/>
              </a:lnSpc>
              <a:buFont typeface="Wingdings"/>
              <a:buChar char="ü"/>
            </a:pPr>
            <a:r>
              <a:rPr lang="en-US" sz="1400" dirty="0">
                <a:ea typeface="+mn-lt"/>
                <a:cs typeface="+mn-lt"/>
              </a:rPr>
              <a:t>stay connected with friends and family</a:t>
            </a:r>
          </a:p>
          <a:p>
            <a:pPr marL="0" indent="0">
              <a:lnSpc>
                <a:spcPct val="90000"/>
              </a:lnSpc>
              <a:buNone/>
            </a:pPr>
            <a:r>
              <a:rPr lang="en-US" sz="1400" dirty="0">
                <a:ea typeface="+mn-lt"/>
                <a:cs typeface="+mn-lt"/>
              </a:rPr>
              <a:t>These are only a handful of examples, but a personal computer is capable of doing a vast number of domestic tasks and we as users have come to expect this</a:t>
            </a:r>
            <a:r>
              <a:rPr lang="en-US" sz="1400" dirty="0">
                <a:cs typeface="Calibri"/>
              </a:rPr>
              <a:t>.</a:t>
            </a:r>
          </a:p>
          <a:p>
            <a:pPr marL="0" indent="0">
              <a:lnSpc>
                <a:spcPct val="90000"/>
              </a:lnSpc>
              <a:buNone/>
            </a:pPr>
            <a:endParaRPr lang="en-US" sz="1400" cap="all" dirty="0">
              <a:cs typeface="Calibri"/>
            </a:endParaRPr>
          </a:p>
        </p:txBody>
      </p:sp>
    </p:spTree>
    <p:extLst>
      <p:ext uri="{BB962C8B-B14F-4D97-AF65-F5344CB8AC3E}">
        <p14:creationId xmlns:p14="http://schemas.microsoft.com/office/powerpoint/2010/main" val="3750743751"/>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strVal val="#ppt_w*0.70"/>
                                          </p:val>
                                        </p:tav>
                                        <p:tav tm="100000">
                                          <p:val>
                                            <p:strVal val="#ppt_w"/>
                                          </p:val>
                                        </p:tav>
                                      </p:tavLst>
                                    </p:anim>
                                    <p:anim calcmode="lin" valueType="num">
                                      <p:cBhvr>
                                        <p:cTn id="13" dur="1000" fill="hold"/>
                                        <p:tgtEl>
                                          <p:spTgt spid="2"/>
                                        </p:tgtEl>
                                        <p:attrNameLst>
                                          <p:attrName>ppt_h</p:attrName>
                                        </p:attrNameLst>
                                      </p:cBhvr>
                                      <p:tavLst>
                                        <p:tav tm="0">
                                          <p:val>
                                            <p:strVal val="#ppt_h"/>
                                          </p:val>
                                        </p:tav>
                                        <p:tav tm="100000">
                                          <p:val>
                                            <p:strVal val="#ppt_h"/>
                                          </p:val>
                                        </p:tav>
                                      </p:tavLst>
                                    </p:anim>
                                    <p:animEffect transition="in" filter="fade">
                                      <p:cBhvr>
                                        <p:cTn id="14" dur="1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additive="base">
                                        <p:cTn id="6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 calcmode="lin" valueType="num">
                                      <p:cBhvr additive="base">
                                        <p:cTn id="6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9" end="9"/>
                                            </p:txEl>
                                          </p:spTgt>
                                        </p:tgtEl>
                                        <p:attrNameLst>
                                          <p:attrName>style.visibility</p:attrName>
                                        </p:attrNameLst>
                                      </p:cBhvr>
                                      <p:to>
                                        <p:strVal val="visible"/>
                                      </p:to>
                                    </p:set>
                                    <p:anim calcmode="lin" valueType="num">
                                      <p:cBhvr additive="base">
                                        <p:cTn id="7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0" end="10"/>
                                            </p:txEl>
                                          </p:spTgt>
                                        </p:tgtEl>
                                        <p:attrNameLst>
                                          <p:attrName>style.visibility</p:attrName>
                                        </p:attrNameLst>
                                      </p:cBhvr>
                                      <p:to>
                                        <p:strVal val="visible"/>
                                      </p:to>
                                    </p:set>
                                    <p:anim calcmode="lin" valueType="num">
                                      <p:cBhvr additive="base">
                                        <p:cTn id="7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1" end="11"/>
                                            </p:txEl>
                                          </p:spTgt>
                                        </p:tgtEl>
                                        <p:attrNameLst>
                                          <p:attrName>style.visibility</p:attrName>
                                        </p:attrNameLst>
                                      </p:cBhvr>
                                      <p:to>
                                        <p:strVal val="visible"/>
                                      </p:to>
                                    </p:set>
                                    <p:anim calcmode="lin" valueType="num">
                                      <p:cBhvr additive="base">
                                        <p:cTn id="8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ed organisers on shelves">
            <a:extLst>
              <a:ext uri="{FF2B5EF4-FFF2-40B4-BE49-F238E27FC236}">
                <a16:creationId xmlns:a16="http://schemas.microsoft.com/office/drawing/2014/main" id="{9825451A-5491-F892-D9C3-2F917B3BB0AA}"/>
              </a:ext>
            </a:extLst>
          </p:cNvPr>
          <p:cNvPicPr>
            <a:picLocks noChangeAspect="1"/>
          </p:cNvPicPr>
          <p:nvPr/>
        </p:nvPicPr>
        <p:blipFill rotWithShape="1">
          <a:blip r:embed="rId2">
            <a:alphaModFix amt="25000"/>
          </a:blip>
          <a:srcRect t="8427" b="8240"/>
          <a:stretch/>
        </p:blipFill>
        <p:spPr>
          <a:xfrm>
            <a:off x="20" y="10"/>
            <a:ext cx="12191980" cy="6857990"/>
          </a:xfrm>
          <a:prstGeom prst="rect">
            <a:avLst/>
          </a:prstGeom>
        </p:spPr>
      </p:pic>
      <p:pic>
        <p:nvPicPr>
          <p:cNvPr id="8" name="Picture 11">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7E376A11-471A-45F5-222F-3004E4ECF326}"/>
              </a:ext>
            </a:extLst>
          </p:cNvPr>
          <p:cNvSpPr>
            <a:spLocks noGrp="1"/>
          </p:cNvSpPr>
          <p:nvPr>
            <p:ph type="title"/>
          </p:nvPr>
        </p:nvSpPr>
        <p:spPr>
          <a:xfrm>
            <a:off x="685801" y="609600"/>
            <a:ext cx="10131425" cy="1096834"/>
          </a:xfrm>
        </p:spPr>
        <p:txBody>
          <a:bodyPr>
            <a:normAutofit/>
          </a:bodyPr>
          <a:lstStyle/>
          <a:p>
            <a:r>
              <a:rPr lang="en-GB">
                <a:cs typeface="Calibri Light"/>
              </a:rPr>
              <a:t>FILING SYSTEMS IN PERSONAL COMPUTERS</a:t>
            </a:r>
          </a:p>
        </p:txBody>
      </p:sp>
      <p:sp>
        <p:nvSpPr>
          <p:cNvPr id="3" name="Content Placeholder 2">
            <a:extLst>
              <a:ext uri="{FF2B5EF4-FFF2-40B4-BE49-F238E27FC236}">
                <a16:creationId xmlns:a16="http://schemas.microsoft.com/office/drawing/2014/main" id="{6F6F85FA-C3F7-0568-992F-E17B90E8C05B}"/>
              </a:ext>
            </a:extLst>
          </p:cNvPr>
          <p:cNvSpPr>
            <a:spLocks noGrp="1"/>
          </p:cNvSpPr>
          <p:nvPr>
            <p:ph idx="1"/>
          </p:nvPr>
        </p:nvSpPr>
        <p:spPr>
          <a:xfrm>
            <a:off x="685801" y="1912030"/>
            <a:ext cx="10131425" cy="3879170"/>
          </a:xfrm>
        </p:spPr>
        <p:txBody>
          <a:bodyPr vert="horz" lIns="91440" tIns="45720" rIns="91440" bIns="45720" rtlCol="0">
            <a:normAutofit fontScale="77500" lnSpcReduction="20000"/>
          </a:bodyPr>
          <a:lstStyle/>
          <a:p>
            <a:pPr marL="0" indent="0">
              <a:buNone/>
            </a:pPr>
            <a:r>
              <a:rPr lang="en-GB" dirty="0">
                <a:latin typeface="Bahnschrift"/>
                <a:cs typeface="Calibri"/>
              </a:rPr>
              <a:t>Computer systems have a specific filing systems ( windows is NTFS) to organise and reference files to be able to search for documents, images or files and to be able to locate files in the correct place/substructure at a later date.</a:t>
            </a:r>
            <a:endParaRPr lang="en-US"/>
          </a:p>
          <a:p>
            <a:pPr marL="0" indent="0">
              <a:buClr>
                <a:srgbClr val="FFFFFF"/>
              </a:buClr>
              <a:buNone/>
            </a:pPr>
            <a:r>
              <a:rPr lang="en-GB" dirty="0">
                <a:latin typeface="Bahnschrift"/>
                <a:cs typeface="Calibri"/>
              </a:rPr>
              <a:t>There are a lot of features in filing systems for example;</a:t>
            </a:r>
          </a:p>
          <a:p>
            <a:r>
              <a:rPr lang="en-GB" dirty="0">
                <a:latin typeface="Bahnschrift"/>
                <a:cs typeface="Calibri"/>
              </a:rPr>
              <a:t>Hiding files.</a:t>
            </a:r>
            <a:endParaRPr lang="en-GB" dirty="0">
              <a:cs typeface="Calibri" panose="020F0502020204030204"/>
            </a:endParaRPr>
          </a:p>
          <a:p>
            <a:pPr>
              <a:buClr>
                <a:srgbClr val="FFFFFF"/>
              </a:buClr>
            </a:pPr>
            <a:r>
              <a:rPr lang="en-GB" dirty="0">
                <a:latin typeface="Bahnschrift"/>
                <a:cs typeface="Calibri"/>
              </a:rPr>
              <a:t>Remove file paths or restriction of files to certain users.</a:t>
            </a:r>
          </a:p>
          <a:p>
            <a:pPr>
              <a:buClr>
                <a:srgbClr val="FFFFFF"/>
              </a:buClr>
            </a:pPr>
            <a:r>
              <a:rPr lang="en-GB" dirty="0">
                <a:latin typeface="Bahnschrift"/>
                <a:cs typeface="Calibri"/>
              </a:rPr>
              <a:t>Password protected files.</a:t>
            </a:r>
          </a:p>
          <a:p>
            <a:pPr>
              <a:buClr>
                <a:srgbClr val="FFFFFF"/>
              </a:buClr>
            </a:pPr>
            <a:r>
              <a:rPr lang="en-GB" dirty="0">
                <a:latin typeface="Bahnschrift"/>
                <a:cs typeface="Calibri"/>
              </a:rPr>
              <a:t>Encryption of hard drives in PC's so files can't be stolen or accessed without the owner's permission.</a:t>
            </a:r>
          </a:p>
          <a:p>
            <a:pPr>
              <a:buClr>
                <a:srgbClr val="FFFFFF"/>
              </a:buClr>
            </a:pPr>
            <a:r>
              <a:rPr lang="en-GB" dirty="0">
                <a:latin typeface="Bahnschrift"/>
                <a:cs typeface="Calibri"/>
              </a:rPr>
              <a:t>Location of files in a specific application, these files follow a different sub-structure and are located in different areas of the computer's memory banks.</a:t>
            </a:r>
          </a:p>
          <a:p>
            <a:pPr>
              <a:buClr>
                <a:srgbClr val="FFFFFF"/>
              </a:buClr>
            </a:pPr>
            <a:r>
              <a:rPr lang="en-GB" dirty="0">
                <a:latin typeface="Bahnschrift"/>
                <a:cs typeface="Calibri"/>
              </a:rPr>
              <a:t>Customising file icons.</a:t>
            </a:r>
          </a:p>
          <a:p>
            <a:pPr>
              <a:buClr>
                <a:srgbClr val="FFFFFF"/>
              </a:buClr>
            </a:pPr>
            <a:r>
              <a:rPr lang="en-GB" dirty="0">
                <a:latin typeface="Bahnschrift"/>
                <a:cs typeface="Calibri"/>
              </a:rPr>
              <a:t>Customising layout of files and sub-structures.</a:t>
            </a:r>
          </a:p>
          <a:p>
            <a:pPr>
              <a:buClr>
                <a:srgbClr val="FFFFFF"/>
              </a:buClr>
            </a:pPr>
            <a:r>
              <a:rPr lang="en-GB" dirty="0">
                <a:latin typeface="Bahnschrift"/>
                <a:cs typeface="Calibri"/>
              </a:rPr>
              <a:t>Changing orders of the layout of files for example date order, last updated, size and alphabetical order.</a:t>
            </a:r>
          </a:p>
          <a:p>
            <a:pPr marL="0" indent="0">
              <a:buClr>
                <a:srgbClr val="FFFFFF"/>
              </a:buClr>
              <a:buNone/>
            </a:pPr>
            <a:r>
              <a:rPr lang="en-GB" dirty="0">
                <a:latin typeface="Bahnschrift"/>
                <a:cs typeface="Calibri"/>
              </a:rPr>
              <a:t>It is not necessary to know how to do these examples to use the system, as most of the work in a filing system is done for you, but there is always more to learn and in an official environment some of these examples would be used.</a:t>
            </a:r>
          </a:p>
        </p:txBody>
      </p:sp>
    </p:spTree>
    <p:extLst>
      <p:ext uri="{BB962C8B-B14F-4D97-AF65-F5344CB8AC3E}">
        <p14:creationId xmlns:p14="http://schemas.microsoft.com/office/powerpoint/2010/main" val="330046985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55"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6"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7" dur="1000"/>
                                        <p:tgtEl>
                                          <p:spTgt spid="3">
                                            <p:txEl>
                                              <p:pRg st="0" end="0"/>
                                            </p:txEl>
                                          </p:spTgt>
                                        </p:tgtEl>
                                      </p:cBhvr>
                                    </p:animEffect>
                                  </p:childTnLst>
                                </p:cTn>
                              </p:par>
                              <p:par>
                                <p:cTn id="18" presetID="55" presetClass="entr" presetSubtype="0"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1"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2" dur="1000"/>
                                        <p:tgtEl>
                                          <p:spTgt spid="3">
                                            <p:txEl>
                                              <p:pRg st="1" end="1"/>
                                            </p:txEl>
                                          </p:spTgt>
                                        </p:tgtEl>
                                      </p:cBhvr>
                                    </p:animEffect>
                                  </p:childTnLst>
                                </p:cTn>
                              </p:par>
                              <p:par>
                                <p:cTn id="23" presetID="55" presetClass="entr" presetSubtype="0" fill="hold" grpId="0"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p:cTn id="25"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3">
                                            <p:txEl>
                                              <p:pRg st="2" end="2"/>
                                            </p:txEl>
                                          </p:spTgt>
                                        </p:tgtEl>
                                      </p:cBhvr>
                                    </p:animEffect>
                                  </p:childTnLst>
                                </p:cTn>
                              </p:par>
                              <p:par>
                                <p:cTn id="28" presetID="55" presetClass="entr" presetSubtype="0" fill="hold" grpId="0"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p:cTn id="30"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31"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2" dur="1000"/>
                                        <p:tgtEl>
                                          <p:spTgt spid="3">
                                            <p:txEl>
                                              <p:pRg st="3" end="3"/>
                                            </p:txEl>
                                          </p:spTgt>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36"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37" dur="1000"/>
                                        <p:tgtEl>
                                          <p:spTgt spid="3">
                                            <p:txEl>
                                              <p:pRg st="4" end="4"/>
                                            </p:txEl>
                                          </p:spTgt>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 calcmode="lin" valueType="num">
                                      <p:cBhvr>
                                        <p:cTn id="40" dur="1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1"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2" dur="1000"/>
                                        <p:tgtEl>
                                          <p:spTgt spid="3">
                                            <p:txEl>
                                              <p:pRg st="5" end="5"/>
                                            </p:txEl>
                                          </p:spTgt>
                                        </p:tgtEl>
                                      </p:cBhvr>
                                    </p:animEffect>
                                  </p:childTnLst>
                                </p:cTn>
                              </p:par>
                              <p:par>
                                <p:cTn id="43" presetID="55" presetClass="entr" presetSubtype="0" fill="hold" grpId="0" nodeType="with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p:cTn id="45" dur="1000" fill="hold"/>
                                        <p:tgtEl>
                                          <p:spTgt spid="3">
                                            <p:txEl>
                                              <p:pRg st="6" end="6"/>
                                            </p:txEl>
                                          </p:spTgt>
                                        </p:tgtEl>
                                        <p:attrNameLst>
                                          <p:attrName>ppt_w</p:attrName>
                                        </p:attrNameLst>
                                      </p:cBhvr>
                                      <p:tavLst>
                                        <p:tav tm="0">
                                          <p:val>
                                            <p:strVal val="#ppt_w*0.70"/>
                                          </p:val>
                                        </p:tav>
                                        <p:tav tm="100000">
                                          <p:val>
                                            <p:strVal val="#ppt_w"/>
                                          </p:val>
                                        </p:tav>
                                      </p:tavLst>
                                    </p:anim>
                                    <p:anim calcmode="lin" valueType="num">
                                      <p:cBhvr>
                                        <p:cTn id="46" dur="1000" fill="hold"/>
                                        <p:tgtEl>
                                          <p:spTgt spid="3">
                                            <p:txEl>
                                              <p:pRg st="6" end="6"/>
                                            </p:txEl>
                                          </p:spTgt>
                                        </p:tgtEl>
                                        <p:attrNameLst>
                                          <p:attrName>ppt_h</p:attrName>
                                        </p:attrNameLst>
                                      </p:cBhvr>
                                      <p:tavLst>
                                        <p:tav tm="0">
                                          <p:val>
                                            <p:strVal val="#ppt_h"/>
                                          </p:val>
                                        </p:tav>
                                        <p:tav tm="100000">
                                          <p:val>
                                            <p:strVal val="#ppt_h"/>
                                          </p:val>
                                        </p:tav>
                                      </p:tavLst>
                                    </p:anim>
                                    <p:animEffect transition="in" filter="fade">
                                      <p:cBhvr>
                                        <p:cTn id="47" dur="1000"/>
                                        <p:tgtEl>
                                          <p:spTgt spid="3">
                                            <p:txEl>
                                              <p:pRg st="6" end="6"/>
                                            </p:txEl>
                                          </p:spTgt>
                                        </p:tgtEl>
                                      </p:cBhvr>
                                    </p:animEffect>
                                  </p:childTnLst>
                                </p:cTn>
                              </p:par>
                              <p:par>
                                <p:cTn id="48" presetID="55" presetClass="entr" presetSubtype="0" fill="hold" grpId="0" nodeType="with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 calcmode="lin" valueType="num">
                                      <p:cBhvr>
                                        <p:cTn id="50" dur="1000" fill="hold"/>
                                        <p:tgtEl>
                                          <p:spTgt spid="3">
                                            <p:txEl>
                                              <p:pRg st="7" end="7"/>
                                            </p:txEl>
                                          </p:spTgt>
                                        </p:tgtEl>
                                        <p:attrNameLst>
                                          <p:attrName>ppt_w</p:attrName>
                                        </p:attrNameLst>
                                      </p:cBhvr>
                                      <p:tavLst>
                                        <p:tav tm="0">
                                          <p:val>
                                            <p:strVal val="#ppt_w*0.70"/>
                                          </p:val>
                                        </p:tav>
                                        <p:tav tm="100000">
                                          <p:val>
                                            <p:strVal val="#ppt_w"/>
                                          </p:val>
                                        </p:tav>
                                      </p:tavLst>
                                    </p:anim>
                                    <p:anim calcmode="lin" valueType="num">
                                      <p:cBhvr>
                                        <p:cTn id="51" dur="1000" fill="hold"/>
                                        <p:tgtEl>
                                          <p:spTgt spid="3">
                                            <p:txEl>
                                              <p:pRg st="7" end="7"/>
                                            </p:txEl>
                                          </p:spTgt>
                                        </p:tgtEl>
                                        <p:attrNameLst>
                                          <p:attrName>ppt_h</p:attrName>
                                        </p:attrNameLst>
                                      </p:cBhvr>
                                      <p:tavLst>
                                        <p:tav tm="0">
                                          <p:val>
                                            <p:strVal val="#ppt_h"/>
                                          </p:val>
                                        </p:tav>
                                        <p:tav tm="100000">
                                          <p:val>
                                            <p:strVal val="#ppt_h"/>
                                          </p:val>
                                        </p:tav>
                                      </p:tavLst>
                                    </p:anim>
                                    <p:animEffect transition="in" filter="fade">
                                      <p:cBhvr>
                                        <p:cTn id="52" dur="1000"/>
                                        <p:tgtEl>
                                          <p:spTgt spid="3">
                                            <p:txEl>
                                              <p:pRg st="7" end="7"/>
                                            </p:txEl>
                                          </p:spTgt>
                                        </p:tgtEl>
                                      </p:cBhvr>
                                    </p:animEffect>
                                  </p:childTnLst>
                                </p:cTn>
                              </p:par>
                              <p:par>
                                <p:cTn id="53" presetID="55" presetClass="entr" presetSubtype="0" fill="hold" grpId="0" nodeType="with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p:cTn id="55"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56"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57" dur="1000"/>
                                        <p:tgtEl>
                                          <p:spTgt spid="3">
                                            <p:txEl>
                                              <p:pRg st="8" end="8"/>
                                            </p:txEl>
                                          </p:spTgt>
                                        </p:tgtEl>
                                      </p:cBhvr>
                                    </p:animEffect>
                                  </p:childTnLst>
                                </p:cTn>
                              </p:par>
                              <p:par>
                                <p:cTn id="58" presetID="55" presetClass="entr" presetSubtype="0" fill="hold" grpId="0" nodeType="withEffect">
                                  <p:stCondLst>
                                    <p:cond delay="0"/>
                                  </p:stCondLst>
                                  <p:childTnLst>
                                    <p:set>
                                      <p:cBhvr>
                                        <p:cTn id="59" dur="1" fill="hold">
                                          <p:stCondLst>
                                            <p:cond delay="0"/>
                                          </p:stCondLst>
                                        </p:cTn>
                                        <p:tgtEl>
                                          <p:spTgt spid="3">
                                            <p:txEl>
                                              <p:pRg st="9" end="9"/>
                                            </p:txEl>
                                          </p:spTgt>
                                        </p:tgtEl>
                                        <p:attrNameLst>
                                          <p:attrName>style.visibility</p:attrName>
                                        </p:attrNameLst>
                                      </p:cBhvr>
                                      <p:to>
                                        <p:strVal val="visible"/>
                                      </p:to>
                                    </p:set>
                                    <p:anim calcmode="lin" valueType="num">
                                      <p:cBhvr>
                                        <p:cTn id="60" dur="1000" fill="hold"/>
                                        <p:tgtEl>
                                          <p:spTgt spid="3">
                                            <p:txEl>
                                              <p:pRg st="9" end="9"/>
                                            </p:txEl>
                                          </p:spTgt>
                                        </p:tgtEl>
                                        <p:attrNameLst>
                                          <p:attrName>ppt_w</p:attrName>
                                        </p:attrNameLst>
                                      </p:cBhvr>
                                      <p:tavLst>
                                        <p:tav tm="0">
                                          <p:val>
                                            <p:strVal val="#ppt_w*0.70"/>
                                          </p:val>
                                        </p:tav>
                                        <p:tav tm="100000">
                                          <p:val>
                                            <p:strVal val="#ppt_w"/>
                                          </p:val>
                                        </p:tav>
                                      </p:tavLst>
                                    </p:anim>
                                    <p:anim calcmode="lin" valueType="num">
                                      <p:cBhvr>
                                        <p:cTn id="61" dur="1000" fill="hold"/>
                                        <p:tgtEl>
                                          <p:spTgt spid="3">
                                            <p:txEl>
                                              <p:pRg st="9" end="9"/>
                                            </p:txEl>
                                          </p:spTgt>
                                        </p:tgtEl>
                                        <p:attrNameLst>
                                          <p:attrName>ppt_h</p:attrName>
                                        </p:attrNameLst>
                                      </p:cBhvr>
                                      <p:tavLst>
                                        <p:tav tm="0">
                                          <p:val>
                                            <p:strVal val="#ppt_h"/>
                                          </p:val>
                                        </p:tav>
                                        <p:tav tm="100000">
                                          <p:val>
                                            <p:strVal val="#ppt_h"/>
                                          </p:val>
                                        </p:tav>
                                      </p:tavLst>
                                    </p:anim>
                                    <p:animEffect transition="in" filter="fade">
                                      <p:cBhvr>
                                        <p:cTn id="62" dur="1000"/>
                                        <p:tgtEl>
                                          <p:spTgt spid="3">
                                            <p:txEl>
                                              <p:pRg st="9" end="9"/>
                                            </p:txEl>
                                          </p:spTgt>
                                        </p:tgtEl>
                                      </p:cBhvr>
                                    </p:animEffect>
                                  </p:childTnLst>
                                </p:cTn>
                              </p:par>
                              <p:par>
                                <p:cTn id="63" presetID="55" presetClass="entr" presetSubtype="0" fill="hold" grpId="0" nodeType="withEffect">
                                  <p:stCondLst>
                                    <p:cond delay="0"/>
                                  </p:stCondLst>
                                  <p:childTnLst>
                                    <p:set>
                                      <p:cBhvr>
                                        <p:cTn id="64" dur="1" fill="hold">
                                          <p:stCondLst>
                                            <p:cond delay="0"/>
                                          </p:stCondLst>
                                        </p:cTn>
                                        <p:tgtEl>
                                          <p:spTgt spid="3">
                                            <p:txEl>
                                              <p:pRg st="10" end="10"/>
                                            </p:txEl>
                                          </p:spTgt>
                                        </p:tgtEl>
                                        <p:attrNameLst>
                                          <p:attrName>style.visibility</p:attrName>
                                        </p:attrNameLst>
                                      </p:cBhvr>
                                      <p:to>
                                        <p:strVal val="visible"/>
                                      </p:to>
                                    </p:set>
                                    <p:anim calcmode="lin" valueType="num">
                                      <p:cBhvr>
                                        <p:cTn id="65" dur="1000" fill="hold"/>
                                        <p:tgtEl>
                                          <p:spTgt spid="3">
                                            <p:txEl>
                                              <p:pRg st="10" end="10"/>
                                            </p:txEl>
                                          </p:spTgt>
                                        </p:tgtEl>
                                        <p:attrNameLst>
                                          <p:attrName>ppt_w</p:attrName>
                                        </p:attrNameLst>
                                      </p:cBhvr>
                                      <p:tavLst>
                                        <p:tav tm="0">
                                          <p:val>
                                            <p:strVal val="#ppt_w*0.70"/>
                                          </p:val>
                                        </p:tav>
                                        <p:tav tm="100000">
                                          <p:val>
                                            <p:strVal val="#ppt_w"/>
                                          </p:val>
                                        </p:tav>
                                      </p:tavLst>
                                    </p:anim>
                                    <p:anim calcmode="lin" valueType="num">
                                      <p:cBhvr>
                                        <p:cTn id="66" dur="1000" fill="hold"/>
                                        <p:tgtEl>
                                          <p:spTgt spid="3">
                                            <p:txEl>
                                              <p:pRg st="10" end="10"/>
                                            </p:txEl>
                                          </p:spTgt>
                                        </p:tgtEl>
                                        <p:attrNameLst>
                                          <p:attrName>ppt_h</p:attrName>
                                        </p:attrNameLst>
                                      </p:cBhvr>
                                      <p:tavLst>
                                        <p:tav tm="0">
                                          <p:val>
                                            <p:strVal val="#ppt_h"/>
                                          </p:val>
                                        </p:tav>
                                        <p:tav tm="100000">
                                          <p:val>
                                            <p:strVal val="#ppt_h"/>
                                          </p:val>
                                        </p:tav>
                                      </p:tavLst>
                                    </p:anim>
                                    <p:animEffect transition="in" filter="fade">
                                      <p:cBhvr>
                                        <p:cTn id="67"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C2144-E327-3F8C-97AB-3377E0A0F590}"/>
              </a:ext>
            </a:extLst>
          </p:cNvPr>
          <p:cNvSpPr>
            <a:spLocks noGrp="1"/>
          </p:cNvSpPr>
          <p:nvPr>
            <p:ph type="title"/>
          </p:nvPr>
        </p:nvSpPr>
        <p:spPr>
          <a:xfrm>
            <a:off x="6098876" y="5751"/>
            <a:ext cx="6096635" cy="1641987"/>
          </a:xfrm>
        </p:spPr>
        <p:txBody>
          <a:bodyPr>
            <a:normAutofit/>
          </a:bodyPr>
          <a:lstStyle/>
          <a:p>
            <a:pPr algn="ctr"/>
            <a:r>
              <a:rPr lang="en-GB" sz="4000" dirty="0">
                <a:solidFill>
                  <a:srgbClr val="FFFF00"/>
                </a:solidFill>
                <a:cs typeface="Calibri Light"/>
              </a:rPr>
              <a:t>Internet and web technology</a:t>
            </a:r>
            <a:endParaRPr lang="en-US" sz="4000">
              <a:solidFill>
                <a:srgbClr val="FFFF00"/>
              </a:solidFill>
              <a:cs typeface="Calibri Light"/>
            </a:endParaRPr>
          </a:p>
        </p:txBody>
      </p:sp>
      <p:pic>
        <p:nvPicPr>
          <p:cNvPr id="9" name="Picture 4" descr="Wi-Fi logo art">
            <a:extLst>
              <a:ext uri="{FF2B5EF4-FFF2-40B4-BE49-F238E27FC236}">
                <a16:creationId xmlns:a16="http://schemas.microsoft.com/office/drawing/2014/main" id="{9C91CF79-7DF4-1295-DF87-1692F7584A0F}"/>
              </a:ext>
            </a:extLst>
          </p:cNvPr>
          <p:cNvPicPr>
            <a:picLocks noChangeAspect="1"/>
          </p:cNvPicPr>
          <p:nvPr/>
        </p:nvPicPr>
        <p:blipFill rotWithShape="1">
          <a:blip r:embed="rId2"/>
          <a:srcRect l="21790" r="15965" b="-9"/>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C3CA0551-944A-1331-7A17-8A0272BFEB89}"/>
              </a:ext>
            </a:extLst>
          </p:cNvPr>
          <p:cNvSpPr>
            <a:spLocks noGrp="1"/>
          </p:cNvSpPr>
          <p:nvPr>
            <p:ph idx="1"/>
          </p:nvPr>
        </p:nvSpPr>
        <p:spPr>
          <a:xfrm>
            <a:off x="6098876" y="1662116"/>
            <a:ext cx="6096635" cy="5205066"/>
          </a:xfrm>
        </p:spPr>
        <p:txBody>
          <a:bodyPr vert="horz" lIns="91440" tIns="45720" rIns="91440" bIns="45720" rtlCol="0" anchor="ctr">
            <a:noAutofit/>
          </a:bodyPr>
          <a:lstStyle/>
          <a:p>
            <a:pPr>
              <a:lnSpc>
                <a:spcPct val="90000"/>
              </a:lnSpc>
            </a:pPr>
            <a:r>
              <a:rPr lang="en-GB" sz="2000" dirty="0">
                <a:solidFill>
                  <a:srgbClr val="FFFF00"/>
                </a:solidFill>
                <a:cs typeface="Calibri"/>
              </a:rPr>
              <a:t>Lan in the connection between two computers</a:t>
            </a:r>
          </a:p>
          <a:p>
            <a:pPr>
              <a:lnSpc>
                <a:spcPct val="90000"/>
              </a:lnSpc>
              <a:buClr>
                <a:srgbClr val="FFFFFF"/>
              </a:buClr>
            </a:pPr>
            <a:r>
              <a:rPr lang="en-GB" sz="2000" dirty="0">
                <a:solidFill>
                  <a:srgbClr val="FFFF00"/>
                </a:solidFill>
                <a:cs typeface="Calibri"/>
              </a:rPr>
              <a:t>Wan is the connection between one computer and the internet</a:t>
            </a:r>
          </a:p>
          <a:p>
            <a:pPr>
              <a:lnSpc>
                <a:spcPct val="90000"/>
              </a:lnSpc>
              <a:buClr>
                <a:srgbClr val="FFFFFF"/>
              </a:buClr>
            </a:pPr>
            <a:r>
              <a:rPr lang="en-GB" sz="2000" dirty="0">
                <a:solidFill>
                  <a:srgbClr val="FFFF00"/>
                </a:solidFill>
                <a:cs typeface="Calibri"/>
              </a:rPr>
              <a:t>Personal network – is the connection between a variety of devices in the home, for example; phones, tablets and pc's</a:t>
            </a:r>
          </a:p>
          <a:p>
            <a:pPr>
              <a:lnSpc>
                <a:spcPct val="90000"/>
              </a:lnSpc>
              <a:buClr>
                <a:srgbClr val="FFFFFF"/>
              </a:buClr>
            </a:pPr>
            <a:r>
              <a:rPr lang="en-GB" sz="2000" dirty="0">
                <a:solidFill>
                  <a:srgbClr val="FFFF00"/>
                </a:solidFill>
                <a:cs typeface="Calibri"/>
              </a:rPr>
              <a:t>Local network – is a closed network between pc's</a:t>
            </a:r>
          </a:p>
          <a:p>
            <a:pPr>
              <a:lnSpc>
                <a:spcPct val="90000"/>
              </a:lnSpc>
              <a:buClr>
                <a:srgbClr val="FFFFFF"/>
              </a:buClr>
            </a:pPr>
            <a:r>
              <a:rPr lang="en-GB" sz="2000" dirty="0">
                <a:solidFill>
                  <a:srgbClr val="FFFF00"/>
                </a:solidFill>
                <a:cs typeface="Calibri"/>
              </a:rPr>
              <a:t>The internet is a collection of numerous types of networks who share resources </a:t>
            </a:r>
          </a:p>
          <a:p>
            <a:pPr>
              <a:lnSpc>
                <a:spcPct val="90000"/>
              </a:lnSpc>
              <a:buClr>
                <a:srgbClr val="FFFFFF"/>
              </a:buClr>
            </a:pPr>
            <a:r>
              <a:rPr lang="en-GB" sz="2000" dirty="0">
                <a:solidFill>
                  <a:srgbClr val="FFFF00"/>
                </a:solidFill>
                <a:cs typeface="Calibri"/>
              </a:rPr>
              <a:t>Web technology is defined as the technology through which we can develop or create various types of web pages</a:t>
            </a:r>
          </a:p>
          <a:p>
            <a:pPr>
              <a:lnSpc>
                <a:spcPct val="90000"/>
              </a:lnSpc>
              <a:buClr>
                <a:srgbClr val="FFFFFF"/>
              </a:buClr>
            </a:pPr>
            <a:r>
              <a:rPr lang="en-GB" sz="2000" dirty="0">
                <a:solidFill>
                  <a:srgbClr val="FFFF00"/>
                </a:solidFill>
                <a:cs typeface="Calibri"/>
              </a:rPr>
              <a:t>The internet is a worldwide connection of networks </a:t>
            </a:r>
          </a:p>
          <a:p>
            <a:pPr>
              <a:lnSpc>
                <a:spcPct val="90000"/>
              </a:lnSpc>
              <a:buClr>
                <a:srgbClr val="FFFFFF"/>
              </a:buClr>
            </a:pPr>
            <a:r>
              <a:rPr lang="en-GB" sz="2000" dirty="0">
                <a:solidFill>
                  <a:srgbClr val="FFFF00"/>
                </a:solidFill>
                <a:cs typeface="Calibri"/>
              </a:rPr>
              <a:t>Any device that connects to the internet uses the TCP/IP protocol suit</a:t>
            </a:r>
          </a:p>
        </p:txBody>
      </p:sp>
    </p:spTree>
    <p:extLst>
      <p:ext uri="{BB962C8B-B14F-4D97-AF65-F5344CB8AC3E}">
        <p14:creationId xmlns:p14="http://schemas.microsoft.com/office/powerpoint/2010/main" val="11969763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randombar(horizontal)">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randombar(horizontal)">
                                      <p:cBhvr>
                                        <p:cTn id="40" dur="500"/>
                                        <p:tgtEl>
                                          <p:spTgt spid="3">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grpId="0"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Effect transition="in" filter="randombar(horizontal)">
                                      <p:cBhvr>
                                        <p:cTn id="45" dur="500"/>
                                        <p:tgtEl>
                                          <p:spTgt spid="3">
                                            <p:txEl>
                                              <p:pRg st="5" end="5"/>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4" presetClass="entr" presetSubtype="10"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Effect transition="in" filter="randombar(horizontal)">
                                      <p:cBhvr>
                                        <p:cTn id="50" dur="500"/>
                                        <p:tgtEl>
                                          <p:spTgt spid="3">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4" presetClass="entr" presetSubtype="10"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randombar(horizontal)">
                                      <p:cBhvr>
                                        <p:cTn id="5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7" descr="A picture containing text&#10;&#10;Description automatically generated">
            <a:extLst>
              <a:ext uri="{FF2B5EF4-FFF2-40B4-BE49-F238E27FC236}">
                <a16:creationId xmlns:a16="http://schemas.microsoft.com/office/drawing/2014/main" id="{35417147-7133-0241-DA17-A5757F0E3EE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221" y="2301"/>
            <a:ext cx="12185558" cy="6853398"/>
          </a:xfrm>
          <a:prstGeom prst="rect">
            <a:avLst/>
          </a:prstGeom>
        </p:spPr>
      </p:pic>
      <p:sp>
        <p:nvSpPr>
          <p:cNvPr id="2" name="Title 1">
            <a:extLst>
              <a:ext uri="{FF2B5EF4-FFF2-40B4-BE49-F238E27FC236}">
                <a16:creationId xmlns:a16="http://schemas.microsoft.com/office/drawing/2014/main" id="{061A1355-89F1-943C-E8C6-5154332B97DF}"/>
              </a:ext>
            </a:extLst>
          </p:cNvPr>
          <p:cNvSpPr>
            <a:spLocks noGrp="1"/>
          </p:cNvSpPr>
          <p:nvPr>
            <p:ph type="title"/>
          </p:nvPr>
        </p:nvSpPr>
        <p:spPr>
          <a:xfrm>
            <a:off x="239754" y="685231"/>
            <a:ext cx="5609568" cy="1035579"/>
          </a:xfrm>
        </p:spPr>
        <p:txBody>
          <a:bodyPr>
            <a:noAutofit/>
          </a:bodyPr>
          <a:lstStyle/>
          <a:p>
            <a:pPr>
              <a:lnSpc>
                <a:spcPct val="90000"/>
              </a:lnSpc>
            </a:pPr>
            <a:r>
              <a:rPr lang="en-GB" dirty="0">
                <a:solidFill>
                  <a:schemeClr val="bg1"/>
                </a:solidFill>
                <a:latin typeface="Bahnschrift"/>
                <a:cs typeface="Calibri Light"/>
              </a:rPr>
              <a:t>IP – internet protocol address</a:t>
            </a:r>
            <a:endParaRPr lang="en-US">
              <a:solidFill>
                <a:schemeClr val="bg1"/>
              </a:solidFill>
              <a:latin typeface="Bahnschrift"/>
              <a:cs typeface="Calibri Light"/>
            </a:endParaRPr>
          </a:p>
        </p:txBody>
      </p:sp>
      <p:graphicFrame>
        <p:nvGraphicFramePr>
          <p:cNvPr id="39" name="Content Placeholder 2">
            <a:extLst>
              <a:ext uri="{FF2B5EF4-FFF2-40B4-BE49-F238E27FC236}">
                <a16:creationId xmlns:a16="http://schemas.microsoft.com/office/drawing/2014/main" id="{E9282A7D-6A09-2108-4687-FE7927134ECD}"/>
              </a:ext>
            </a:extLst>
          </p:cNvPr>
          <p:cNvGraphicFramePr>
            <a:graphicFrameLocks noGrp="1"/>
          </p:cNvGraphicFramePr>
          <p:nvPr>
            <p:ph idx="1"/>
            <p:extLst>
              <p:ext uri="{D42A27DB-BD31-4B8C-83A1-F6EECF244321}">
                <p14:modId xmlns:p14="http://schemas.microsoft.com/office/powerpoint/2010/main" val="3786288620"/>
              </p:ext>
            </p:extLst>
          </p:nvPr>
        </p:nvGraphicFramePr>
        <p:xfrm>
          <a:off x="239753" y="1768256"/>
          <a:ext cx="5609570" cy="4885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7" name="Rounded Rectangle 32">
            <a:extLst>
              <a:ext uri="{FF2B5EF4-FFF2-40B4-BE49-F238E27FC236}">
                <a16:creationId xmlns:a16="http://schemas.microsoft.com/office/drawing/2014/main" id="{C6B73218-2E98-4B38-9429-97B39CA7A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2585" y="623013"/>
            <a:ext cx="5433751" cy="5611842"/>
          </a:xfrm>
          <a:prstGeom prst="roundRect">
            <a:avLst>
              <a:gd name="adj" fmla="val 3449"/>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Clipart - Wireless Router">
            <a:extLst>
              <a:ext uri="{FF2B5EF4-FFF2-40B4-BE49-F238E27FC236}">
                <a16:creationId xmlns:a16="http://schemas.microsoft.com/office/drawing/2014/main" id="{589A568B-2933-54FE-5095-88544FEB5F00}"/>
              </a:ext>
            </a:extLst>
          </p:cNvPr>
          <p:cNvPicPr>
            <a:picLocks noChangeAspect="1"/>
          </p:cNvPicPr>
          <p:nvPr/>
        </p:nvPicPr>
        <p:blipFill>
          <a:blip r:embed="rId10"/>
          <a:stretch>
            <a:fillRect/>
          </a:stretch>
        </p:blipFill>
        <p:spPr>
          <a:xfrm>
            <a:off x="6237153" y="733077"/>
            <a:ext cx="2458370" cy="2058881"/>
          </a:xfrm>
          <a:prstGeom prst="roundRect">
            <a:avLst>
              <a:gd name="adj" fmla="val 4207"/>
            </a:avLst>
          </a:prstGeom>
          <a:ln w="50800" cap="sq" cmpd="dbl">
            <a:noFill/>
            <a:miter lim="800000"/>
          </a:ln>
          <a:effectLst/>
        </p:spPr>
      </p:pic>
      <p:pic>
        <p:nvPicPr>
          <p:cNvPr id="8" name="Picture 8" descr="Colorful Ethernet Cable · Free Stock Photo">
            <a:extLst>
              <a:ext uri="{FF2B5EF4-FFF2-40B4-BE49-F238E27FC236}">
                <a16:creationId xmlns:a16="http://schemas.microsoft.com/office/drawing/2014/main" id="{3A6366AB-3A21-4B41-FC91-94314F56EFE8}"/>
              </a:ext>
            </a:extLst>
          </p:cNvPr>
          <p:cNvPicPr>
            <a:picLocks noChangeAspect="1"/>
          </p:cNvPicPr>
          <p:nvPr/>
        </p:nvPicPr>
        <p:blipFill>
          <a:blip r:embed="rId11"/>
          <a:stretch>
            <a:fillRect/>
          </a:stretch>
        </p:blipFill>
        <p:spPr>
          <a:xfrm>
            <a:off x="8853351" y="912558"/>
            <a:ext cx="2546695" cy="1699918"/>
          </a:xfrm>
          <a:prstGeom prst="roundRect">
            <a:avLst>
              <a:gd name="adj" fmla="val 4207"/>
            </a:avLst>
          </a:prstGeom>
          <a:ln w="50800" cap="sq" cmpd="dbl">
            <a:noFill/>
            <a:miter lim="800000"/>
          </a:ln>
          <a:effectLst/>
        </p:spPr>
      </p:pic>
      <p:graphicFrame>
        <p:nvGraphicFramePr>
          <p:cNvPr id="4" name="Table 4">
            <a:extLst>
              <a:ext uri="{FF2B5EF4-FFF2-40B4-BE49-F238E27FC236}">
                <a16:creationId xmlns:a16="http://schemas.microsoft.com/office/drawing/2014/main" id="{07389754-1CF7-8EB0-60DD-778518BD3C75}"/>
              </a:ext>
            </a:extLst>
          </p:cNvPr>
          <p:cNvGraphicFramePr>
            <a:graphicFrameLocks noGrp="1"/>
          </p:cNvGraphicFramePr>
          <p:nvPr>
            <p:extLst>
              <p:ext uri="{D42A27DB-BD31-4B8C-83A1-F6EECF244321}">
                <p14:modId xmlns:p14="http://schemas.microsoft.com/office/powerpoint/2010/main" val="1986405177"/>
              </p:ext>
            </p:extLst>
          </p:nvPr>
        </p:nvGraphicFramePr>
        <p:xfrm>
          <a:off x="6193625" y="3081082"/>
          <a:ext cx="5206422" cy="2864650"/>
        </p:xfrm>
        <a:graphic>
          <a:graphicData uri="http://schemas.openxmlformats.org/drawingml/2006/table">
            <a:tbl>
              <a:tblPr firstRow="1" bandRow="1">
                <a:tableStyleId>{284E427A-3D55-4303-BF80-6455036E1DE7}</a:tableStyleId>
              </a:tblPr>
              <a:tblGrid>
                <a:gridCol w="1283457">
                  <a:extLst>
                    <a:ext uri="{9D8B030D-6E8A-4147-A177-3AD203B41FA5}">
                      <a16:colId xmlns:a16="http://schemas.microsoft.com/office/drawing/2014/main" val="1374222021"/>
                    </a:ext>
                  </a:extLst>
                </a:gridCol>
                <a:gridCol w="1105079">
                  <a:extLst>
                    <a:ext uri="{9D8B030D-6E8A-4147-A177-3AD203B41FA5}">
                      <a16:colId xmlns:a16="http://schemas.microsoft.com/office/drawing/2014/main" val="2608667366"/>
                    </a:ext>
                  </a:extLst>
                </a:gridCol>
                <a:gridCol w="1230053">
                  <a:extLst>
                    <a:ext uri="{9D8B030D-6E8A-4147-A177-3AD203B41FA5}">
                      <a16:colId xmlns:a16="http://schemas.microsoft.com/office/drawing/2014/main" val="3493504089"/>
                    </a:ext>
                  </a:extLst>
                </a:gridCol>
                <a:gridCol w="1587833">
                  <a:extLst>
                    <a:ext uri="{9D8B030D-6E8A-4147-A177-3AD203B41FA5}">
                      <a16:colId xmlns:a16="http://schemas.microsoft.com/office/drawing/2014/main" val="3851587627"/>
                    </a:ext>
                  </a:extLst>
                </a:gridCol>
              </a:tblGrid>
              <a:tr h="266772">
                <a:tc>
                  <a:txBody>
                    <a:bodyPr/>
                    <a:lstStyle/>
                    <a:p>
                      <a:pPr lvl="0">
                        <a:buNone/>
                      </a:pPr>
                      <a:endParaRPr lang="en-GB" sz="1200" cap="none" spc="30"/>
                    </a:p>
                  </a:txBody>
                  <a:tcPr marL="0" marR="4680" marT="23400" marB="23400" anchor="ctr"/>
                </a:tc>
                <a:tc>
                  <a:txBody>
                    <a:bodyPr/>
                    <a:lstStyle/>
                    <a:p>
                      <a:pPr lvl="0">
                        <a:buNone/>
                      </a:pPr>
                      <a:endParaRPr lang="en-GB" sz="1200" cap="none" spc="30"/>
                    </a:p>
                  </a:txBody>
                  <a:tcPr marL="0" marR="4680" marT="23400" marB="23400" anchor="ctr"/>
                </a:tc>
                <a:tc>
                  <a:txBody>
                    <a:bodyPr/>
                    <a:lstStyle/>
                    <a:p>
                      <a:r>
                        <a:rPr lang="en-GB" sz="1200" cap="none" spc="30"/>
                        <a:t>Protocol Model </a:t>
                      </a:r>
                    </a:p>
                  </a:txBody>
                  <a:tcPr marL="0" marR="4680" marT="23400" marB="23400" anchor="ctr"/>
                </a:tc>
                <a:tc>
                  <a:txBody>
                    <a:bodyPr/>
                    <a:lstStyle/>
                    <a:p>
                      <a:r>
                        <a:rPr lang="en-GB" sz="1200" cap="none" spc="30"/>
                        <a:t>Reference Model </a:t>
                      </a:r>
                    </a:p>
                  </a:txBody>
                  <a:tcPr marL="0" marR="4680" marT="23400" marB="23400" anchor="ctr"/>
                </a:tc>
                <a:extLst>
                  <a:ext uri="{0D108BD9-81ED-4DB2-BD59-A6C34878D82A}">
                    <a16:rowId xmlns:a16="http://schemas.microsoft.com/office/drawing/2014/main" val="940075526"/>
                  </a:ext>
                </a:extLst>
              </a:tr>
              <a:tr h="627920">
                <a:tc>
                  <a:txBody>
                    <a:bodyPr/>
                    <a:lstStyle/>
                    <a:p>
                      <a:pPr lvl="0">
                        <a:buNone/>
                      </a:pPr>
                      <a:endParaRPr lang="en-GB" sz="1200" cap="none" spc="0"/>
                    </a:p>
                  </a:txBody>
                  <a:tcPr marL="0" marR="46799" marT="23400" marB="23400"/>
                </a:tc>
                <a:tc>
                  <a:txBody>
                    <a:bodyPr/>
                    <a:lstStyle/>
                    <a:p>
                      <a:pPr lvl="0">
                        <a:buNone/>
                      </a:pPr>
                      <a:endParaRPr lang="en-GB" sz="1200" cap="none" spc="0"/>
                    </a:p>
                  </a:txBody>
                  <a:tcPr marL="0" marR="46799" marT="23400" marB="23400"/>
                </a:tc>
                <a:tc>
                  <a:txBody>
                    <a:bodyPr/>
                    <a:lstStyle/>
                    <a:p>
                      <a:r>
                        <a:rPr lang="en-GB" sz="1200" cap="none" spc="0"/>
                        <a:t>TCP/IP Model</a:t>
                      </a:r>
                    </a:p>
                  </a:txBody>
                  <a:tcPr marL="0" marR="46799" marT="23400" marB="23400"/>
                </a:tc>
                <a:tc>
                  <a:txBody>
                    <a:bodyPr/>
                    <a:lstStyle/>
                    <a:p>
                      <a:r>
                        <a:rPr lang="en-GB" sz="1200" cap="none" spc="0"/>
                        <a:t>Open Systems Interconnection (OSI) Model</a:t>
                      </a:r>
                    </a:p>
                  </a:txBody>
                  <a:tcPr marL="0" marR="46799" marT="23400" marB="23400"/>
                </a:tc>
                <a:extLst>
                  <a:ext uri="{0D108BD9-81ED-4DB2-BD59-A6C34878D82A}">
                    <a16:rowId xmlns:a16="http://schemas.microsoft.com/office/drawing/2014/main" val="3410065704"/>
                  </a:ext>
                </a:extLst>
              </a:tr>
              <a:tr h="627920">
                <a:tc>
                  <a:txBody>
                    <a:bodyPr/>
                    <a:lstStyle/>
                    <a:p>
                      <a:pPr lvl="0">
                        <a:buNone/>
                      </a:pPr>
                      <a:r>
                        <a:rPr lang="en-GB" sz="1200" cap="none" spc="0"/>
                        <a:t>User level</a:t>
                      </a:r>
                    </a:p>
                  </a:txBody>
                  <a:tcPr marL="23400" marR="46799" marT="23400" marB="23400"/>
                </a:tc>
                <a:tc>
                  <a:txBody>
                    <a:bodyPr/>
                    <a:lstStyle/>
                    <a:p>
                      <a:pPr lvl="0">
                        <a:buNone/>
                      </a:pPr>
                      <a:r>
                        <a:rPr lang="en-GB" sz="1200" cap="none" spc="0"/>
                        <a:t>FTP, SMTP, HTTP, POP3, www.</a:t>
                      </a:r>
                    </a:p>
                  </a:txBody>
                  <a:tcPr marL="23400" marR="46799" marT="23400" marB="23400"/>
                </a:tc>
                <a:tc>
                  <a:txBody>
                    <a:bodyPr/>
                    <a:lstStyle/>
                    <a:p>
                      <a:r>
                        <a:rPr lang="en-GB" sz="1200" cap="none" spc="0"/>
                        <a:t>APPLICATION</a:t>
                      </a:r>
                    </a:p>
                  </a:txBody>
                  <a:tcPr marL="23400" marR="46799" marT="23400" marB="23400"/>
                </a:tc>
                <a:tc>
                  <a:txBody>
                    <a:bodyPr/>
                    <a:lstStyle/>
                    <a:p>
                      <a:r>
                        <a:rPr lang="en-GB" sz="1200" cap="none" spc="0"/>
                        <a:t>APPLICATION</a:t>
                      </a:r>
                    </a:p>
                  </a:txBody>
                  <a:tcPr marL="23400" marR="46799" marT="23400" marB="23400"/>
                </a:tc>
                <a:extLst>
                  <a:ext uri="{0D108BD9-81ED-4DB2-BD59-A6C34878D82A}">
                    <a16:rowId xmlns:a16="http://schemas.microsoft.com/office/drawing/2014/main" val="67445765"/>
                  </a:ext>
                </a:extLst>
              </a:tr>
              <a:tr h="447346">
                <a:tc>
                  <a:txBody>
                    <a:bodyPr/>
                    <a:lstStyle/>
                    <a:p>
                      <a:pPr lvl="0">
                        <a:buNone/>
                      </a:pPr>
                      <a:r>
                        <a:rPr lang="en-GB" sz="1200" cap="none" spc="0"/>
                        <a:t>Port numbers assignment level</a:t>
                      </a:r>
                    </a:p>
                  </a:txBody>
                  <a:tcPr marL="0" marR="46799" marT="23400" marB="23400"/>
                </a:tc>
                <a:tc>
                  <a:txBody>
                    <a:bodyPr/>
                    <a:lstStyle/>
                    <a:p>
                      <a:pPr lvl="0">
                        <a:buNone/>
                      </a:pPr>
                      <a:r>
                        <a:rPr lang="en-GB" sz="1200" cap="none" spc="0"/>
                        <a:t>TCP &amp; UDP</a:t>
                      </a:r>
                    </a:p>
                  </a:txBody>
                  <a:tcPr marL="0" marR="46799" marT="23400" marB="23400"/>
                </a:tc>
                <a:tc>
                  <a:txBody>
                    <a:bodyPr/>
                    <a:lstStyle/>
                    <a:p>
                      <a:r>
                        <a:rPr lang="en-GB" sz="1200" cap="none" spc="0"/>
                        <a:t>TRANSPORT</a:t>
                      </a:r>
                    </a:p>
                  </a:txBody>
                  <a:tcPr marL="0" marR="46799" marT="23400" marB="23400"/>
                </a:tc>
                <a:tc>
                  <a:txBody>
                    <a:bodyPr/>
                    <a:lstStyle/>
                    <a:p>
                      <a:r>
                        <a:rPr lang="en-GB" sz="1200" cap="none" spc="0"/>
                        <a:t>TRANSPORT</a:t>
                      </a:r>
                    </a:p>
                  </a:txBody>
                  <a:tcPr marL="0" marR="46799" marT="23400" marB="23400"/>
                </a:tc>
                <a:extLst>
                  <a:ext uri="{0D108BD9-81ED-4DB2-BD59-A6C34878D82A}">
                    <a16:rowId xmlns:a16="http://schemas.microsoft.com/office/drawing/2014/main" val="2390809972"/>
                  </a:ext>
                </a:extLst>
              </a:tr>
              <a:tr h="266772">
                <a:tc>
                  <a:txBody>
                    <a:bodyPr/>
                    <a:lstStyle/>
                    <a:p>
                      <a:pPr lvl="0">
                        <a:buNone/>
                      </a:pPr>
                      <a:r>
                        <a:rPr lang="en-GB" sz="1200" cap="none" spc="0"/>
                        <a:t>Edit IP address</a:t>
                      </a:r>
                    </a:p>
                  </a:txBody>
                  <a:tcPr marL="23400" marR="46799" marT="23400" marB="23400"/>
                </a:tc>
                <a:tc>
                  <a:txBody>
                    <a:bodyPr/>
                    <a:lstStyle/>
                    <a:p>
                      <a:pPr lvl="0">
                        <a:buNone/>
                      </a:pPr>
                      <a:r>
                        <a:rPr lang="en-GB" sz="1200" cap="none" spc="0"/>
                        <a:t>IP</a:t>
                      </a:r>
                    </a:p>
                  </a:txBody>
                  <a:tcPr marL="23400" marR="46799" marT="23400" marB="23400"/>
                </a:tc>
                <a:tc>
                  <a:txBody>
                    <a:bodyPr/>
                    <a:lstStyle/>
                    <a:p>
                      <a:r>
                        <a:rPr lang="en-GB" sz="1200" cap="none" spc="0"/>
                        <a:t>INTERNET</a:t>
                      </a:r>
                    </a:p>
                  </a:txBody>
                  <a:tcPr marL="23400" marR="46799" marT="23400" marB="23400"/>
                </a:tc>
                <a:tc>
                  <a:txBody>
                    <a:bodyPr/>
                    <a:lstStyle/>
                    <a:p>
                      <a:r>
                        <a:rPr lang="en-GB" sz="1200" cap="none" spc="0"/>
                        <a:t>NETWORK</a:t>
                      </a:r>
                    </a:p>
                  </a:txBody>
                  <a:tcPr marL="23400" marR="46799" marT="23400" marB="23400"/>
                </a:tc>
                <a:extLst>
                  <a:ext uri="{0D108BD9-81ED-4DB2-BD59-A6C34878D82A}">
                    <a16:rowId xmlns:a16="http://schemas.microsoft.com/office/drawing/2014/main" val="1664205750"/>
                  </a:ext>
                </a:extLst>
              </a:tr>
              <a:tr h="627920">
                <a:tc>
                  <a:txBody>
                    <a:bodyPr/>
                    <a:lstStyle/>
                    <a:p>
                      <a:pPr lvl="0">
                        <a:buNone/>
                      </a:pPr>
                      <a:r>
                        <a:rPr lang="en-GB" sz="1200" cap="none" spc="0"/>
                        <a:t>MAC Address is assigned at this level</a:t>
                      </a:r>
                    </a:p>
                  </a:txBody>
                  <a:tcPr marL="0" marR="46799" marT="23400" marB="23400"/>
                </a:tc>
                <a:tc>
                  <a:txBody>
                    <a:bodyPr/>
                    <a:lstStyle/>
                    <a:p>
                      <a:pPr lvl="0">
                        <a:buNone/>
                      </a:pPr>
                      <a:r>
                        <a:rPr lang="en-GB" sz="1200" cap="none" spc="0"/>
                        <a:t>ETHERNET</a:t>
                      </a:r>
                    </a:p>
                  </a:txBody>
                  <a:tcPr marL="0" marR="46799" marT="23400" marB="23400"/>
                </a:tc>
                <a:tc>
                  <a:txBody>
                    <a:bodyPr/>
                    <a:lstStyle/>
                    <a:p>
                      <a:r>
                        <a:rPr lang="en-GB" sz="1200" cap="none" spc="0"/>
                        <a:t>NETWORK INTERFACE</a:t>
                      </a:r>
                    </a:p>
                  </a:txBody>
                  <a:tcPr marL="0" marR="46799" marT="23400" marB="23400"/>
                </a:tc>
                <a:tc>
                  <a:txBody>
                    <a:bodyPr/>
                    <a:lstStyle/>
                    <a:p>
                      <a:r>
                        <a:rPr lang="en-GB" sz="1200" cap="none" spc="0"/>
                        <a:t>DATA LINK, PHYSICAL</a:t>
                      </a:r>
                    </a:p>
                  </a:txBody>
                  <a:tcPr marL="0" marR="46799" marT="23400" marB="23400"/>
                </a:tc>
                <a:extLst>
                  <a:ext uri="{0D108BD9-81ED-4DB2-BD59-A6C34878D82A}">
                    <a16:rowId xmlns:a16="http://schemas.microsoft.com/office/drawing/2014/main" val="2811759794"/>
                  </a:ext>
                </a:extLst>
              </a:tr>
            </a:tbl>
          </a:graphicData>
        </a:graphic>
      </p:graphicFrame>
    </p:spTree>
    <p:extLst>
      <p:ext uri="{BB962C8B-B14F-4D97-AF65-F5344CB8AC3E}">
        <p14:creationId xmlns:p14="http://schemas.microsoft.com/office/powerpoint/2010/main" val="8426275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randombar(horizontal)">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39">
                                            <p:graphicEl>
                                              <a:dgm id="{15F7F693-705C-4FFB-A989-B85AB1540B49}"/>
                                            </p:graphicEl>
                                          </p:spTgt>
                                        </p:tgtEl>
                                        <p:attrNameLst>
                                          <p:attrName>style.visibility</p:attrName>
                                        </p:attrNameLst>
                                      </p:cBhvr>
                                      <p:to>
                                        <p:strVal val="visible"/>
                                      </p:to>
                                    </p:set>
                                    <p:anim calcmode="lin" valueType="num">
                                      <p:cBhvr additive="base">
                                        <p:cTn id="32" dur="500"/>
                                        <p:tgtEl>
                                          <p:spTgt spid="39">
                                            <p:graphicEl>
                                              <a:dgm id="{15F7F693-705C-4FFB-A989-B85AB1540B49}"/>
                                            </p:graphicEl>
                                          </p:spTgt>
                                        </p:tgtEl>
                                        <p:attrNameLst>
                                          <p:attrName>ppt_y</p:attrName>
                                        </p:attrNameLst>
                                      </p:cBhvr>
                                      <p:tavLst>
                                        <p:tav tm="0">
                                          <p:val>
                                            <p:strVal val="#ppt_y+#ppt_h*1.125000"/>
                                          </p:val>
                                        </p:tav>
                                        <p:tav tm="100000">
                                          <p:val>
                                            <p:strVal val="#ppt_y"/>
                                          </p:val>
                                        </p:tav>
                                      </p:tavLst>
                                    </p:anim>
                                    <p:animEffect transition="in" filter="wipe(up)">
                                      <p:cBhvr>
                                        <p:cTn id="33" dur="500"/>
                                        <p:tgtEl>
                                          <p:spTgt spid="39">
                                            <p:graphicEl>
                                              <a:dgm id="{15F7F693-705C-4FFB-A989-B85AB1540B49}"/>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39">
                                            <p:graphicEl>
                                              <a:dgm id="{880E0905-3EBC-4880-9423-A668D343882F}"/>
                                            </p:graphicEl>
                                          </p:spTgt>
                                        </p:tgtEl>
                                        <p:attrNameLst>
                                          <p:attrName>style.visibility</p:attrName>
                                        </p:attrNameLst>
                                      </p:cBhvr>
                                      <p:to>
                                        <p:strVal val="visible"/>
                                      </p:to>
                                    </p:set>
                                    <p:anim calcmode="lin" valueType="num">
                                      <p:cBhvr additive="base">
                                        <p:cTn id="38" dur="500"/>
                                        <p:tgtEl>
                                          <p:spTgt spid="39">
                                            <p:graphicEl>
                                              <a:dgm id="{880E0905-3EBC-4880-9423-A668D343882F}"/>
                                            </p:graphicEl>
                                          </p:spTgt>
                                        </p:tgtEl>
                                        <p:attrNameLst>
                                          <p:attrName>ppt_y</p:attrName>
                                        </p:attrNameLst>
                                      </p:cBhvr>
                                      <p:tavLst>
                                        <p:tav tm="0">
                                          <p:val>
                                            <p:strVal val="#ppt_y+#ppt_h*1.125000"/>
                                          </p:val>
                                        </p:tav>
                                        <p:tav tm="100000">
                                          <p:val>
                                            <p:strVal val="#ppt_y"/>
                                          </p:val>
                                        </p:tav>
                                      </p:tavLst>
                                    </p:anim>
                                    <p:animEffect transition="in" filter="wipe(up)">
                                      <p:cBhvr>
                                        <p:cTn id="39" dur="500"/>
                                        <p:tgtEl>
                                          <p:spTgt spid="39">
                                            <p:graphicEl>
                                              <a:dgm id="{880E0905-3EBC-4880-9423-A668D34388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2" presetClass="entr" presetSubtype="4" fill="hold" grpId="0" nodeType="clickEffect">
                                  <p:stCondLst>
                                    <p:cond delay="0"/>
                                  </p:stCondLst>
                                  <p:childTnLst>
                                    <p:set>
                                      <p:cBhvr>
                                        <p:cTn id="43" dur="1" fill="hold">
                                          <p:stCondLst>
                                            <p:cond delay="0"/>
                                          </p:stCondLst>
                                        </p:cTn>
                                        <p:tgtEl>
                                          <p:spTgt spid="39">
                                            <p:graphicEl>
                                              <a:dgm id="{42298A06-DEDD-46DA-8CD6-CC3D8BCE06C0}"/>
                                            </p:graphicEl>
                                          </p:spTgt>
                                        </p:tgtEl>
                                        <p:attrNameLst>
                                          <p:attrName>style.visibility</p:attrName>
                                        </p:attrNameLst>
                                      </p:cBhvr>
                                      <p:to>
                                        <p:strVal val="visible"/>
                                      </p:to>
                                    </p:set>
                                    <p:anim calcmode="lin" valueType="num">
                                      <p:cBhvr additive="base">
                                        <p:cTn id="44" dur="500"/>
                                        <p:tgtEl>
                                          <p:spTgt spid="39">
                                            <p:graphicEl>
                                              <a:dgm id="{42298A06-DEDD-46DA-8CD6-CC3D8BCE06C0}"/>
                                            </p:graphicEl>
                                          </p:spTgt>
                                        </p:tgtEl>
                                        <p:attrNameLst>
                                          <p:attrName>ppt_y</p:attrName>
                                        </p:attrNameLst>
                                      </p:cBhvr>
                                      <p:tavLst>
                                        <p:tav tm="0">
                                          <p:val>
                                            <p:strVal val="#ppt_y+#ppt_h*1.125000"/>
                                          </p:val>
                                        </p:tav>
                                        <p:tav tm="100000">
                                          <p:val>
                                            <p:strVal val="#ppt_y"/>
                                          </p:val>
                                        </p:tav>
                                      </p:tavLst>
                                    </p:anim>
                                    <p:animEffect transition="in" filter="wipe(up)">
                                      <p:cBhvr>
                                        <p:cTn id="45" dur="500"/>
                                        <p:tgtEl>
                                          <p:spTgt spid="39">
                                            <p:graphicEl>
                                              <a:dgm id="{42298A06-DEDD-46DA-8CD6-CC3D8BCE06C0}"/>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2" presetClass="entr" presetSubtype="4" fill="hold" grpId="0" nodeType="clickEffect">
                                  <p:stCondLst>
                                    <p:cond delay="0"/>
                                  </p:stCondLst>
                                  <p:childTnLst>
                                    <p:set>
                                      <p:cBhvr>
                                        <p:cTn id="49" dur="1" fill="hold">
                                          <p:stCondLst>
                                            <p:cond delay="0"/>
                                          </p:stCondLst>
                                        </p:cTn>
                                        <p:tgtEl>
                                          <p:spTgt spid="39">
                                            <p:graphicEl>
                                              <a:dgm id="{6CF73FFB-E6AE-4EE4-AF41-A7FECBB2A16C}"/>
                                            </p:graphicEl>
                                          </p:spTgt>
                                        </p:tgtEl>
                                        <p:attrNameLst>
                                          <p:attrName>style.visibility</p:attrName>
                                        </p:attrNameLst>
                                      </p:cBhvr>
                                      <p:to>
                                        <p:strVal val="visible"/>
                                      </p:to>
                                    </p:set>
                                    <p:anim calcmode="lin" valueType="num">
                                      <p:cBhvr additive="base">
                                        <p:cTn id="50" dur="500"/>
                                        <p:tgtEl>
                                          <p:spTgt spid="39">
                                            <p:graphicEl>
                                              <a:dgm id="{6CF73FFB-E6AE-4EE4-AF41-A7FECBB2A16C}"/>
                                            </p:graphicEl>
                                          </p:spTgt>
                                        </p:tgtEl>
                                        <p:attrNameLst>
                                          <p:attrName>ppt_y</p:attrName>
                                        </p:attrNameLst>
                                      </p:cBhvr>
                                      <p:tavLst>
                                        <p:tav tm="0">
                                          <p:val>
                                            <p:strVal val="#ppt_y+#ppt_h*1.125000"/>
                                          </p:val>
                                        </p:tav>
                                        <p:tav tm="100000">
                                          <p:val>
                                            <p:strVal val="#ppt_y"/>
                                          </p:val>
                                        </p:tav>
                                      </p:tavLst>
                                    </p:anim>
                                    <p:animEffect transition="in" filter="wipe(up)">
                                      <p:cBhvr>
                                        <p:cTn id="51" dur="500"/>
                                        <p:tgtEl>
                                          <p:spTgt spid="39">
                                            <p:graphicEl>
                                              <a:dgm id="{6CF73FFB-E6AE-4EE4-AF41-A7FECBB2A16C}"/>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2" presetClass="entr" presetSubtype="4" fill="hold" grpId="0" nodeType="clickEffect">
                                  <p:stCondLst>
                                    <p:cond delay="0"/>
                                  </p:stCondLst>
                                  <p:childTnLst>
                                    <p:set>
                                      <p:cBhvr>
                                        <p:cTn id="55" dur="1" fill="hold">
                                          <p:stCondLst>
                                            <p:cond delay="0"/>
                                          </p:stCondLst>
                                        </p:cTn>
                                        <p:tgtEl>
                                          <p:spTgt spid="39">
                                            <p:graphicEl>
                                              <a:dgm id="{6E20C84C-70EB-4695-8EA5-C48974552D0D}"/>
                                            </p:graphicEl>
                                          </p:spTgt>
                                        </p:tgtEl>
                                        <p:attrNameLst>
                                          <p:attrName>style.visibility</p:attrName>
                                        </p:attrNameLst>
                                      </p:cBhvr>
                                      <p:to>
                                        <p:strVal val="visible"/>
                                      </p:to>
                                    </p:set>
                                    <p:anim calcmode="lin" valueType="num">
                                      <p:cBhvr additive="base">
                                        <p:cTn id="56" dur="500"/>
                                        <p:tgtEl>
                                          <p:spTgt spid="39">
                                            <p:graphicEl>
                                              <a:dgm id="{6E20C84C-70EB-4695-8EA5-C48974552D0D}"/>
                                            </p:graphicEl>
                                          </p:spTgt>
                                        </p:tgtEl>
                                        <p:attrNameLst>
                                          <p:attrName>ppt_y</p:attrName>
                                        </p:attrNameLst>
                                      </p:cBhvr>
                                      <p:tavLst>
                                        <p:tav tm="0">
                                          <p:val>
                                            <p:strVal val="#ppt_y+#ppt_h*1.125000"/>
                                          </p:val>
                                        </p:tav>
                                        <p:tav tm="100000">
                                          <p:val>
                                            <p:strVal val="#ppt_y"/>
                                          </p:val>
                                        </p:tav>
                                      </p:tavLst>
                                    </p:anim>
                                    <p:animEffect transition="in" filter="wipe(up)">
                                      <p:cBhvr>
                                        <p:cTn id="57" dur="500"/>
                                        <p:tgtEl>
                                          <p:spTgt spid="39">
                                            <p:graphicEl>
                                              <a:dgm id="{6E20C84C-70EB-4695-8EA5-C48974552D0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9"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9" name="Picture 19" descr="A picture containing text&#10;&#10;Description automatically generated">
            <a:extLst>
              <a:ext uri="{FF2B5EF4-FFF2-40B4-BE49-F238E27FC236}">
                <a16:creationId xmlns:a16="http://schemas.microsoft.com/office/drawing/2014/main" id="{D0FA0197-0EB7-F5AE-A6B9-0CECB9902D7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28" y="3661508"/>
            <a:ext cx="12203499" cy="3201210"/>
          </a:xfrm>
          <a:prstGeom prst="rect">
            <a:avLst/>
          </a:prstGeom>
        </p:spPr>
      </p:pic>
      <p:sp>
        <p:nvSpPr>
          <p:cNvPr id="2" name="Title 1">
            <a:extLst>
              <a:ext uri="{FF2B5EF4-FFF2-40B4-BE49-F238E27FC236}">
                <a16:creationId xmlns:a16="http://schemas.microsoft.com/office/drawing/2014/main" id="{4DEAB6E9-3628-C9B8-3E65-FB9F08229B17}"/>
              </a:ext>
            </a:extLst>
          </p:cNvPr>
          <p:cNvSpPr>
            <a:spLocks noGrp="1"/>
          </p:cNvSpPr>
          <p:nvPr>
            <p:ph type="title"/>
          </p:nvPr>
        </p:nvSpPr>
        <p:spPr>
          <a:xfrm>
            <a:off x="1955" y="3908"/>
            <a:ext cx="5950195" cy="881174"/>
          </a:xfrm>
        </p:spPr>
        <p:txBody>
          <a:bodyPr/>
          <a:lstStyle/>
          <a:p>
            <a:pPr algn="ctr"/>
            <a:r>
              <a:rPr lang="en-GB" b="1" dirty="0">
                <a:solidFill>
                  <a:schemeClr val="bg1"/>
                </a:solidFill>
                <a:cs typeface="Calibri Light"/>
              </a:rPr>
              <a:t>World wide web</a:t>
            </a:r>
          </a:p>
        </p:txBody>
      </p:sp>
      <p:sp>
        <p:nvSpPr>
          <p:cNvPr id="3" name="Content Placeholder 2">
            <a:extLst>
              <a:ext uri="{FF2B5EF4-FFF2-40B4-BE49-F238E27FC236}">
                <a16:creationId xmlns:a16="http://schemas.microsoft.com/office/drawing/2014/main" id="{E04EBF26-33C7-DF07-82F8-D209572565DB}"/>
              </a:ext>
            </a:extLst>
          </p:cNvPr>
          <p:cNvSpPr>
            <a:spLocks noGrp="1"/>
          </p:cNvSpPr>
          <p:nvPr>
            <p:ph idx="1"/>
          </p:nvPr>
        </p:nvSpPr>
        <p:spPr>
          <a:xfrm>
            <a:off x="6010" y="969390"/>
            <a:ext cx="6089912" cy="2687879"/>
          </a:xfrm>
        </p:spPr>
        <p:txBody>
          <a:bodyPr vert="horz" lIns="91440" tIns="45720" rIns="91440" bIns="45720" rtlCol="0" anchor="ctr">
            <a:noAutofit/>
          </a:bodyPr>
          <a:lstStyle/>
          <a:p>
            <a:r>
              <a:rPr lang="en-GB" b="1" dirty="0">
                <a:solidFill>
                  <a:schemeClr val="bg1"/>
                </a:solidFill>
                <a:cs typeface="Calibri"/>
              </a:rPr>
              <a:t>The world wide web is an enormous system that can be accessed by using a web browser </a:t>
            </a:r>
          </a:p>
          <a:p>
            <a:pPr>
              <a:buClr>
                <a:srgbClr val="FFFFFF"/>
              </a:buClr>
            </a:pPr>
            <a:r>
              <a:rPr lang="en-GB" b="1" dirty="0">
                <a:solidFill>
                  <a:schemeClr val="bg1"/>
                </a:solidFill>
                <a:cs typeface="Calibri"/>
              </a:rPr>
              <a:t>Interlinked hypertext documents can contain text, graphics and videos.</a:t>
            </a:r>
          </a:p>
          <a:p>
            <a:pPr>
              <a:buClr>
                <a:srgbClr val="FFFFFF"/>
              </a:buClr>
            </a:pPr>
            <a:r>
              <a:rPr lang="en-GB" b="1" dirty="0">
                <a:solidFill>
                  <a:schemeClr val="bg1"/>
                </a:solidFill>
                <a:cs typeface="Calibri"/>
              </a:rPr>
              <a:t>Currently the WWW is in a stage known as Web 2.0 which is an interactive type of web experience compared to the previous version 1.0 which was a static experience of web sites.</a:t>
            </a:r>
          </a:p>
        </p:txBody>
      </p:sp>
      <p:sp>
        <p:nvSpPr>
          <p:cNvPr id="5" name="TextBox 4">
            <a:extLst>
              <a:ext uri="{FF2B5EF4-FFF2-40B4-BE49-F238E27FC236}">
                <a16:creationId xmlns:a16="http://schemas.microsoft.com/office/drawing/2014/main" id="{4D138406-840E-4A3C-512C-39952DB6113F}"/>
              </a:ext>
            </a:extLst>
          </p:cNvPr>
          <p:cNvSpPr txBox="1"/>
          <p:nvPr/>
        </p:nvSpPr>
        <p:spPr>
          <a:xfrm>
            <a:off x="6110377" y="1269632"/>
            <a:ext cx="60959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0" u="none" strike="noStrike" dirty="0">
                <a:solidFill>
                  <a:schemeClr val="bg1"/>
                </a:solidFill>
                <a:latin typeface="Calibri Light"/>
                <a:ea typeface="Segoe UI"/>
                <a:cs typeface="Segoe UI"/>
              </a:rPr>
              <a:t>URL's are</a:t>
            </a:r>
            <a:r>
              <a:rPr lang="en-GB" b="1" dirty="0">
                <a:solidFill>
                  <a:schemeClr val="bg1"/>
                </a:solidFill>
                <a:latin typeface="Calibri Light"/>
                <a:ea typeface="Segoe UI"/>
                <a:cs typeface="Segoe UI"/>
              </a:rPr>
              <a:t> used to identify web</a:t>
            </a:r>
            <a:r>
              <a:rPr lang="en-GB" b="1" i="0" u="none" strike="noStrike" dirty="0">
                <a:solidFill>
                  <a:schemeClr val="bg1"/>
                </a:solidFill>
                <a:latin typeface="Calibri Light"/>
                <a:ea typeface="Segoe UI"/>
                <a:cs typeface="Segoe UI"/>
              </a:rPr>
              <a:t> </a:t>
            </a:r>
            <a:r>
              <a:rPr lang="en-GB" b="1" dirty="0">
                <a:solidFill>
                  <a:schemeClr val="bg1"/>
                </a:solidFill>
                <a:latin typeface="Calibri Light"/>
                <a:ea typeface="Segoe UI"/>
                <a:cs typeface="Segoe UI"/>
              </a:rPr>
              <a:t>addresses</a:t>
            </a:r>
            <a:r>
              <a:rPr lang="en-GB" b="1" i="0" u="none" strike="noStrike" dirty="0">
                <a:solidFill>
                  <a:schemeClr val="bg1"/>
                </a:solidFill>
                <a:latin typeface="Calibri Light"/>
                <a:ea typeface="Segoe UI"/>
                <a:cs typeface="Segoe UI"/>
              </a:rPr>
              <a:t> without these universal addressing mechanisms it would not be possible to navigate to sites and link pages.</a:t>
            </a:r>
            <a:endParaRPr lang="en-US" b="1">
              <a:solidFill>
                <a:schemeClr val="bg1"/>
              </a:solidFill>
              <a:latin typeface="Calibri Light"/>
              <a:cs typeface="Calibri"/>
            </a:endParaRPr>
          </a:p>
          <a:p>
            <a:r>
              <a:rPr lang="en-GB" b="1" dirty="0">
                <a:solidFill>
                  <a:schemeClr val="bg1"/>
                </a:solidFill>
                <a:latin typeface="Calibri Light"/>
                <a:cs typeface="Segoe UI"/>
              </a:rPr>
              <a:t>DNS servers gives the IP address for the web pages you are searching for to download the content</a:t>
            </a:r>
          </a:p>
        </p:txBody>
      </p:sp>
      <p:sp>
        <p:nvSpPr>
          <p:cNvPr id="6" name="TextBox 5">
            <a:extLst>
              <a:ext uri="{FF2B5EF4-FFF2-40B4-BE49-F238E27FC236}">
                <a16:creationId xmlns:a16="http://schemas.microsoft.com/office/drawing/2014/main" id="{6144BB4B-063A-B2DB-8200-81A1A1C83CCA}"/>
              </a:ext>
            </a:extLst>
          </p:cNvPr>
          <p:cNvSpPr txBox="1"/>
          <p:nvPr/>
        </p:nvSpPr>
        <p:spPr>
          <a:xfrm>
            <a:off x="6095999" y="2395"/>
            <a:ext cx="60960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i="0" u="none" strike="noStrike" dirty="0">
                <a:solidFill>
                  <a:schemeClr val="bg1"/>
                </a:solidFill>
                <a:latin typeface="Calibri"/>
              </a:rPr>
              <a:t>URL'S - UNIFORM RESOURCE LOCATORS </a:t>
            </a:r>
            <a:r>
              <a:rPr lang="en-US" sz="2800" b="1" i="0" u="none" strike="noStrike" dirty="0">
                <a:solidFill>
                  <a:schemeClr val="bg1"/>
                </a:solidFill>
                <a:latin typeface="Calibri"/>
              </a:rPr>
              <a:t>​</a:t>
            </a:r>
            <a:endParaRPr lang="en-GB" sz="2800" b="1">
              <a:solidFill>
                <a:schemeClr val="bg1"/>
              </a:solidFill>
              <a:cs typeface="Calibri"/>
            </a:endParaRPr>
          </a:p>
        </p:txBody>
      </p:sp>
    </p:spTree>
    <p:extLst>
      <p:ext uri="{BB962C8B-B14F-4D97-AF65-F5344CB8AC3E}">
        <p14:creationId xmlns:p14="http://schemas.microsoft.com/office/powerpoint/2010/main" val="35526666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7"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8" dur="10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randombar(horizontal)">
                                      <p:cBhvr>
                                        <p:cTn id="42" dur="500"/>
                                        <p:tgtEl>
                                          <p:spTgt spid="5">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mph" presetSubtype="2" fill="hold" nodeType="clickEffect">
                                  <p:stCondLst>
                                    <p:cond delay="0"/>
                                  </p:stCondLst>
                                  <p:childTnLst>
                                    <p:animClr clrSpc="rgb" dir="cw">
                                      <p:cBhvr override="childStyle">
                                        <p:cTn id="46" dur="2000" fill="hold"/>
                                        <p:tgtEl>
                                          <p:spTgt spid="19"/>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A508AD-9B29-5E6A-FDC0-66EE5FF12837}"/>
              </a:ext>
            </a:extLst>
          </p:cNvPr>
          <p:cNvSpPr>
            <a:spLocks noGrp="1"/>
          </p:cNvSpPr>
          <p:nvPr>
            <p:ph type="title"/>
          </p:nvPr>
        </p:nvSpPr>
        <p:spPr>
          <a:xfrm>
            <a:off x="685801" y="643466"/>
            <a:ext cx="2590799" cy="4995333"/>
          </a:xfrm>
        </p:spPr>
        <p:txBody>
          <a:bodyPr>
            <a:normAutofit/>
          </a:bodyPr>
          <a:lstStyle/>
          <a:p>
            <a:r>
              <a:rPr lang="en-GB" dirty="0">
                <a:solidFill>
                  <a:srgbClr val="FFFFFF"/>
                </a:solidFill>
                <a:cs typeface="Calibri Light"/>
              </a:rPr>
              <a:t>CLIENT AND SERVERS FETCHING PAGES OVER THE INTERNET </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50284F34-D9D0-82B5-68C4-3D8D025655E5}"/>
              </a:ext>
            </a:extLst>
          </p:cNvPr>
          <p:cNvGraphicFramePr>
            <a:graphicFrameLocks noGrp="1"/>
          </p:cNvGraphicFramePr>
          <p:nvPr>
            <p:ph idx="1"/>
            <p:extLst>
              <p:ext uri="{D42A27DB-BD31-4B8C-83A1-F6EECF244321}">
                <p14:modId xmlns:p14="http://schemas.microsoft.com/office/powerpoint/2010/main" val="2832406906"/>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3630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2"/>
                                        </p:tgtEl>
                                        <p:attrNameLst>
                                          <p:attrName>style.opacity</p:attrName>
                                        </p:attrNameLst>
                                      </p:cBhvr>
                                      <p:to>
                                        <p:strVal val="0.5"/>
                                      </p:to>
                                    </p:set>
                                    <p:animEffect filter="image" prLst="opacity: 0.5">
                                      <p:cBhvr rctx="IE">
                                        <p:cTn id="7" dur="indefinite"/>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5">
                                            <p:graphicEl>
                                              <a:dgm id="{0C5BCAC4-4F3A-4C28-BB95-70A5D086546D}"/>
                                            </p:graphicEl>
                                          </p:spTgt>
                                        </p:tgtEl>
                                        <p:attrNameLst>
                                          <p:attrName>style.visibility</p:attrName>
                                        </p:attrNameLst>
                                      </p:cBhvr>
                                      <p:to>
                                        <p:strVal val="visible"/>
                                      </p:to>
                                    </p:set>
                                    <p:animEffect transition="in" filter="strips(downLeft)">
                                      <p:cBhvr>
                                        <p:cTn id="12" dur="500"/>
                                        <p:tgtEl>
                                          <p:spTgt spid="5">
                                            <p:graphicEl>
                                              <a:dgm id="{0C5BCAC4-4F3A-4C28-BB95-70A5D086546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5">
                                            <p:graphicEl>
                                              <a:dgm id="{4DE941A7-F724-41B8-A8AB-74DCAC2289A7}"/>
                                            </p:graphicEl>
                                          </p:spTgt>
                                        </p:tgtEl>
                                        <p:attrNameLst>
                                          <p:attrName>style.visibility</p:attrName>
                                        </p:attrNameLst>
                                      </p:cBhvr>
                                      <p:to>
                                        <p:strVal val="visible"/>
                                      </p:to>
                                    </p:set>
                                    <p:animEffect transition="in" filter="strips(downLeft)">
                                      <p:cBhvr>
                                        <p:cTn id="17" dur="500"/>
                                        <p:tgtEl>
                                          <p:spTgt spid="5">
                                            <p:graphicEl>
                                              <a:dgm id="{4DE941A7-F724-41B8-A8AB-74DCAC2289A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5">
                                            <p:graphicEl>
                                              <a:dgm id="{E8AA0D99-0170-436C-8C43-B8DCF8037688}"/>
                                            </p:graphicEl>
                                          </p:spTgt>
                                        </p:tgtEl>
                                        <p:attrNameLst>
                                          <p:attrName>style.visibility</p:attrName>
                                        </p:attrNameLst>
                                      </p:cBhvr>
                                      <p:to>
                                        <p:strVal val="visible"/>
                                      </p:to>
                                    </p:set>
                                    <p:animEffect transition="in" filter="strips(downLeft)">
                                      <p:cBhvr>
                                        <p:cTn id="22" dur="500"/>
                                        <p:tgtEl>
                                          <p:spTgt spid="5">
                                            <p:graphicEl>
                                              <a:dgm id="{E8AA0D99-0170-436C-8C43-B8DCF803768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5">
                                            <p:graphicEl>
                                              <a:dgm id="{D8679E1D-60B3-47C7-8850-50F9E3C56B39}"/>
                                            </p:graphicEl>
                                          </p:spTgt>
                                        </p:tgtEl>
                                        <p:attrNameLst>
                                          <p:attrName>style.visibility</p:attrName>
                                        </p:attrNameLst>
                                      </p:cBhvr>
                                      <p:to>
                                        <p:strVal val="visible"/>
                                      </p:to>
                                    </p:set>
                                    <p:animEffect transition="in" filter="strips(downLeft)">
                                      <p:cBhvr>
                                        <p:cTn id="27" dur="500"/>
                                        <p:tgtEl>
                                          <p:spTgt spid="5">
                                            <p:graphicEl>
                                              <a:dgm id="{D8679E1D-60B3-47C7-8850-50F9E3C56B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54F57-82D5-0AAE-9B79-3E9849BCA3A2}"/>
              </a:ext>
            </a:extLst>
          </p:cNvPr>
          <p:cNvSpPr>
            <a:spLocks noGrp="1"/>
          </p:cNvSpPr>
          <p:nvPr>
            <p:ph type="title"/>
          </p:nvPr>
        </p:nvSpPr>
        <p:spPr>
          <a:xfrm>
            <a:off x="1955" y="3908"/>
            <a:ext cx="6135809" cy="1139966"/>
          </a:xfrm>
        </p:spPr>
        <p:txBody>
          <a:bodyPr>
            <a:normAutofit/>
          </a:bodyPr>
          <a:lstStyle/>
          <a:p>
            <a:r>
              <a:rPr lang="en-GB" sz="4000" dirty="0">
                <a:solidFill>
                  <a:srgbClr val="FFC000"/>
                </a:solidFill>
                <a:cs typeface="Calibri Light"/>
              </a:rPr>
              <a:t>Cyberspace and the risks </a:t>
            </a:r>
          </a:p>
        </p:txBody>
      </p:sp>
      <p:sp>
        <p:nvSpPr>
          <p:cNvPr id="3" name="Content Placeholder 2">
            <a:extLst>
              <a:ext uri="{FF2B5EF4-FFF2-40B4-BE49-F238E27FC236}">
                <a16:creationId xmlns:a16="http://schemas.microsoft.com/office/drawing/2014/main" id="{E1A6A107-AEE0-30ED-B3C8-7708D00F45CF}"/>
              </a:ext>
            </a:extLst>
          </p:cNvPr>
          <p:cNvSpPr>
            <a:spLocks noGrp="1"/>
          </p:cNvSpPr>
          <p:nvPr>
            <p:ph sz="half" idx="1"/>
          </p:nvPr>
        </p:nvSpPr>
        <p:spPr>
          <a:xfrm>
            <a:off x="6095396" y="7029"/>
            <a:ext cx="6092961" cy="3970904"/>
          </a:xfrm>
        </p:spPr>
        <p:txBody>
          <a:bodyPr vert="horz" lIns="91440" tIns="45720" rIns="91440" bIns="45720" rtlCol="0" anchor="ctr">
            <a:noAutofit/>
          </a:bodyPr>
          <a:lstStyle/>
          <a:p>
            <a:pPr marL="0" indent="0">
              <a:buNone/>
            </a:pPr>
            <a:r>
              <a:rPr lang="en-GB" b="1" dirty="0">
                <a:cs typeface="Calibri"/>
              </a:rPr>
              <a:t>Types of cyber-attacks</a:t>
            </a:r>
            <a:endParaRPr lang="en-US" b="1" dirty="0">
              <a:cs typeface="Calibri"/>
            </a:endParaRPr>
          </a:p>
          <a:p>
            <a:pPr>
              <a:buClr>
                <a:srgbClr val="FFFFFF"/>
              </a:buClr>
            </a:pPr>
            <a:r>
              <a:rPr lang="en-GB" dirty="0">
                <a:cs typeface="Calibri"/>
              </a:rPr>
              <a:t>Phishing </a:t>
            </a:r>
          </a:p>
          <a:p>
            <a:pPr>
              <a:buClr>
                <a:srgbClr val="FFFFFF"/>
              </a:buClr>
            </a:pPr>
            <a:r>
              <a:rPr lang="en-GB" dirty="0">
                <a:cs typeface="Calibri"/>
              </a:rPr>
              <a:t>Password attacks</a:t>
            </a:r>
          </a:p>
          <a:p>
            <a:pPr>
              <a:buClr>
                <a:srgbClr val="FFFFFF"/>
              </a:buClr>
            </a:pPr>
            <a:r>
              <a:rPr lang="en-GB" dirty="0">
                <a:cs typeface="Calibri"/>
              </a:rPr>
              <a:t>Man-in-the-middle-attacks</a:t>
            </a:r>
          </a:p>
          <a:p>
            <a:pPr>
              <a:buClr>
                <a:srgbClr val="FFFFFF"/>
              </a:buClr>
            </a:pPr>
            <a:r>
              <a:rPr lang="en-GB" dirty="0">
                <a:cs typeface="Calibri"/>
              </a:rPr>
              <a:t>SQL injection attacks</a:t>
            </a:r>
          </a:p>
          <a:p>
            <a:pPr>
              <a:buClr>
                <a:srgbClr val="FFFFFF"/>
              </a:buClr>
            </a:pPr>
            <a:r>
              <a:rPr lang="en-GB" dirty="0">
                <a:cs typeface="Calibri"/>
              </a:rPr>
              <a:t>Denial of service attack</a:t>
            </a:r>
          </a:p>
          <a:p>
            <a:pPr>
              <a:buClr>
                <a:srgbClr val="FFFFFF"/>
              </a:buClr>
            </a:pPr>
            <a:r>
              <a:rPr lang="en-GB" dirty="0">
                <a:cs typeface="Calibri"/>
              </a:rPr>
              <a:t>Insider threat</a:t>
            </a:r>
          </a:p>
          <a:p>
            <a:pPr>
              <a:buClr>
                <a:srgbClr val="FFFFFF"/>
              </a:buClr>
            </a:pPr>
            <a:r>
              <a:rPr lang="en-GB" dirty="0">
                <a:cs typeface="Calibri"/>
              </a:rPr>
              <a:t>Crypto jacking</a:t>
            </a:r>
          </a:p>
        </p:txBody>
      </p:sp>
      <p:sp>
        <p:nvSpPr>
          <p:cNvPr id="4" name="Content Placeholder 3">
            <a:extLst>
              <a:ext uri="{FF2B5EF4-FFF2-40B4-BE49-F238E27FC236}">
                <a16:creationId xmlns:a16="http://schemas.microsoft.com/office/drawing/2014/main" id="{19159449-E058-6676-DC28-8289F0A133E4}"/>
              </a:ext>
            </a:extLst>
          </p:cNvPr>
          <p:cNvSpPr>
            <a:spLocks noGrp="1"/>
          </p:cNvSpPr>
          <p:nvPr>
            <p:ph sz="half" idx="2"/>
          </p:nvPr>
        </p:nvSpPr>
        <p:spPr>
          <a:xfrm>
            <a:off x="-4622" y="4899914"/>
            <a:ext cx="6059256" cy="1737497"/>
          </a:xfrm>
        </p:spPr>
        <p:txBody>
          <a:bodyPr>
            <a:normAutofit/>
          </a:bodyPr>
          <a:lstStyle/>
          <a:p>
            <a:pPr marL="0" indent="0">
              <a:buNone/>
            </a:pPr>
            <a:r>
              <a:rPr lang="en-GB" dirty="0">
                <a:latin typeface="Calibri Light"/>
                <a:cs typeface="Calibri"/>
              </a:rPr>
              <a:t>Another type of cyber-attack is social engineering, by using clever personal scenarios of distress, these people take advantage of the scripts big company's follow, they can retrieve data and even gain full access to your accounts depending on each scenario/business and how believable a story is.</a:t>
            </a:r>
            <a:endParaRPr lang="en-US">
              <a:latin typeface="Calibri Light"/>
              <a:cs typeface="Calibri" panose="020F0502020204030204"/>
            </a:endParaRPr>
          </a:p>
        </p:txBody>
      </p:sp>
      <p:sp>
        <p:nvSpPr>
          <p:cNvPr id="5" name="TextBox 4">
            <a:extLst>
              <a:ext uri="{FF2B5EF4-FFF2-40B4-BE49-F238E27FC236}">
                <a16:creationId xmlns:a16="http://schemas.microsoft.com/office/drawing/2014/main" id="{47824642-7B3E-DDD1-0965-D1DFECCE0A3E}"/>
              </a:ext>
            </a:extLst>
          </p:cNvPr>
          <p:cNvSpPr txBox="1"/>
          <p:nvPr/>
        </p:nvSpPr>
        <p:spPr>
          <a:xfrm>
            <a:off x="-4055" y="1078725"/>
            <a:ext cx="605692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Light"/>
                <a:cs typeface="Calibri"/>
              </a:rPr>
              <a:t>In the hacker convention video, we learned that by simply creating a fake account on a social media site and sending a link to a user, as soon as the user clicks the link and runs the software the hacker can be inside the system, and if the pc is not adequately protected, updated or configured they can gain full access to a user's personal computer.</a:t>
            </a:r>
            <a:endParaRPr lang="en-US" dirty="0"/>
          </a:p>
          <a:p>
            <a:r>
              <a:rPr lang="en-GB" dirty="0">
                <a:latin typeface="Calibri Light"/>
                <a:cs typeface="Calibri"/>
              </a:rPr>
              <a:t>Hackers can infiltrate your entire digital network, being able to represent you in all aspects of your digital existence! </a:t>
            </a:r>
            <a:endParaRPr lang="en-GB" dirty="0">
              <a:latin typeface="Calibri" panose="020F0502020204030204"/>
              <a:cs typeface="Calibri"/>
            </a:endParaRPr>
          </a:p>
          <a:p>
            <a:r>
              <a:rPr lang="en-GB" dirty="0">
                <a:latin typeface="Calibri Light"/>
                <a:cs typeface="Calibri"/>
              </a:rPr>
              <a:t>which in our digital world where everyone is moving to a digital footprint this could completely ruin your life, it is a scary thing to be made aware of.</a:t>
            </a:r>
          </a:p>
        </p:txBody>
      </p:sp>
      <p:pic>
        <p:nvPicPr>
          <p:cNvPr id="6" name="Picture 6" descr="Diagram&#10;&#10;Description automatically generated">
            <a:extLst>
              <a:ext uri="{FF2B5EF4-FFF2-40B4-BE49-F238E27FC236}">
                <a16:creationId xmlns:a16="http://schemas.microsoft.com/office/drawing/2014/main" id="{DECF7D32-78D5-BBE7-31E4-07D64DFB69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7884" y="3954536"/>
            <a:ext cx="6092234" cy="2890630"/>
          </a:xfrm>
          <a:prstGeom prst="rect">
            <a:avLst/>
          </a:prstGeom>
        </p:spPr>
      </p:pic>
    </p:spTree>
    <p:extLst>
      <p:ext uri="{BB962C8B-B14F-4D97-AF65-F5344CB8AC3E}">
        <p14:creationId xmlns:p14="http://schemas.microsoft.com/office/powerpoint/2010/main" val="344837360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55"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 calcmode="lin" valueType="num">
                                      <p:cBhvr>
                                        <p:cTn id="15"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16"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17" dur="10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5" presetClass="entr" presetSubtype="0" fill="hold" grpId="0"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 calcmode="lin" valueType="num">
                                      <p:cBhvr>
                                        <p:cTn id="22" dur="1000" fill="hold"/>
                                        <p:tgtEl>
                                          <p:spTgt spid="5">
                                            <p:txEl>
                                              <p:pRg st="1" end="1"/>
                                            </p:txEl>
                                          </p:spTgt>
                                        </p:tgtEl>
                                        <p:attrNameLst>
                                          <p:attrName>ppt_w</p:attrName>
                                        </p:attrNameLst>
                                      </p:cBhvr>
                                      <p:tavLst>
                                        <p:tav tm="0">
                                          <p:val>
                                            <p:strVal val="#ppt_w*0.70"/>
                                          </p:val>
                                        </p:tav>
                                        <p:tav tm="100000">
                                          <p:val>
                                            <p:strVal val="#ppt_w"/>
                                          </p:val>
                                        </p:tav>
                                      </p:tavLst>
                                    </p:anim>
                                    <p:anim calcmode="lin" valueType="num">
                                      <p:cBhvr>
                                        <p:cTn id="23" dur="1000" fill="hold"/>
                                        <p:tgtEl>
                                          <p:spTgt spid="5">
                                            <p:txEl>
                                              <p:pRg st="1" end="1"/>
                                            </p:txEl>
                                          </p:spTgt>
                                        </p:tgtEl>
                                        <p:attrNameLst>
                                          <p:attrName>ppt_h</p:attrName>
                                        </p:attrNameLst>
                                      </p:cBhvr>
                                      <p:tavLst>
                                        <p:tav tm="0">
                                          <p:val>
                                            <p:strVal val="#ppt_h"/>
                                          </p:val>
                                        </p:tav>
                                        <p:tav tm="100000">
                                          <p:val>
                                            <p:strVal val="#ppt_h"/>
                                          </p:val>
                                        </p:tav>
                                      </p:tavLst>
                                    </p:anim>
                                    <p:animEffect transition="in" filter="fade">
                                      <p:cBhvr>
                                        <p:cTn id="24" dur="1000"/>
                                        <p:tgtEl>
                                          <p:spTgt spid="5">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5" presetClass="entr" presetSubtype="0" fill="hold" grpId="0" nodeType="click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anim calcmode="lin" valueType="num">
                                      <p:cBhvr>
                                        <p:cTn id="29" dur="1000" fill="hold"/>
                                        <p:tgtEl>
                                          <p:spTgt spid="5">
                                            <p:txEl>
                                              <p:pRg st="2" end="2"/>
                                            </p:txEl>
                                          </p:spTgt>
                                        </p:tgtEl>
                                        <p:attrNameLst>
                                          <p:attrName>ppt_w</p:attrName>
                                        </p:attrNameLst>
                                      </p:cBhvr>
                                      <p:tavLst>
                                        <p:tav tm="0">
                                          <p:val>
                                            <p:strVal val="#ppt_w*0.70"/>
                                          </p:val>
                                        </p:tav>
                                        <p:tav tm="100000">
                                          <p:val>
                                            <p:strVal val="#ppt_w"/>
                                          </p:val>
                                        </p:tav>
                                      </p:tavLst>
                                    </p:anim>
                                    <p:anim calcmode="lin" valueType="num">
                                      <p:cBhvr>
                                        <p:cTn id="30" dur="1000" fill="hold"/>
                                        <p:tgtEl>
                                          <p:spTgt spid="5">
                                            <p:txEl>
                                              <p:pRg st="2" end="2"/>
                                            </p:txEl>
                                          </p:spTgt>
                                        </p:tgtEl>
                                        <p:attrNameLst>
                                          <p:attrName>ppt_h</p:attrName>
                                        </p:attrNameLst>
                                      </p:cBhvr>
                                      <p:tavLst>
                                        <p:tav tm="0">
                                          <p:val>
                                            <p:strVal val="#ppt_h"/>
                                          </p:val>
                                        </p:tav>
                                        <p:tav tm="100000">
                                          <p:val>
                                            <p:strVal val="#ppt_h"/>
                                          </p:val>
                                        </p:tav>
                                      </p:tavLst>
                                    </p:anim>
                                    <p:animEffect transition="in" filter="fade">
                                      <p:cBhvr>
                                        <p:cTn id="31" dur="1000"/>
                                        <p:tgtEl>
                                          <p:spTgt spid="5">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37" presetClass="entr" presetSubtype="0" fill="hold" grpId="0"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1000"/>
                                        <p:tgtEl>
                                          <p:spTgt spid="4"/>
                                        </p:tgtEl>
                                      </p:cBhvr>
                                    </p:animEffect>
                                    <p:anim calcmode="lin" valueType="num">
                                      <p:cBhvr>
                                        <p:cTn id="37" dur="1000" fill="hold"/>
                                        <p:tgtEl>
                                          <p:spTgt spid="4"/>
                                        </p:tgtEl>
                                        <p:attrNameLst>
                                          <p:attrName>ppt_x</p:attrName>
                                        </p:attrNameLst>
                                      </p:cBhvr>
                                      <p:tavLst>
                                        <p:tav tm="0">
                                          <p:val>
                                            <p:strVal val="#ppt_x"/>
                                          </p:val>
                                        </p:tav>
                                        <p:tav tm="100000">
                                          <p:val>
                                            <p:strVal val="#ppt_x"/>
                                          </p:val>
                                        </p:tav>
                                      </p:tavLst>
                                    </p:anim>
                                    <p:anim calcmode="lin" valueType="num">
                                      <p:cBhvr>
                                        <p:cTn id="38" dur="900" decel="100000" fill="hold"/>
                                        <p:tgtEl>
                                          <p:spTgt spid="4"/>
                                        </p:tgtEl>
                                        <p:attrNameLst>
                                          <p:attrName>ppt_y</p:attrName>
                                        </p:attrNameLst>
                                      </p:cBhvr>
                                      <p:tavLst>
                                        <p:tav tm="0">
                                          <p:val>
                                            <p:strVal val="#ppt_y+1"/>
                                          </p:val>
                                        </p:tav>
                                        <p:tav tm="100000">
                                          <p:val>
                                            <p:strVal val="#ppt_y-.03"/>
                                          </p:val>
                                        </p:tav>
                                      </p:tavLst>
                                    </p:anim>
                                    <p:anim calcmode="lin" valueType="num">
                                      <p:cBhvr>
                                        <p:cTn id="39"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3" presetClass="entr" presetSubtype="10" fill="hold" grpId="0" nodeType="clickEffect">
                                  <p:stCondLst>
                                    <p:cond delay="0"/>
                                  </p:stCondLst>
                                  <p:childTnLst>
                                    <p:set>
                                      <p:cBhvr>
                                        <p:cTn id="43" dur="1" fill="hold">
                                          <p:stCondLst>
                                            <p:cond delay="0"/>
                                          </p:stCondLst>
                                        </p:cTn>
                                        <p:tgtEl>
                                          <p:spTgt spid="3">
                                            <p:txEl>
                                              <p:pRg st="0" end="0"/>
                                            </p:txEl>
                                          </p:spTgt>
                                        </p:tgtEl>
                                        <p:attrNameLst>
                                          <p:attrName>style.visibility</p:attrName>
                                        </p:attrNameLst>
                                      </p:cBhvr>
                                      <p:to>
                                        <p:strVal val="visible"/>
                                      </p:to>
                                    </p:set>
                                    <p:animEffect transition="in" filter="blinds(horizontal)">
                                      <p:cBhvr>
                                        <p:cTn id="44" dur="500"/>
                                        <p:tgtEl>
                                          <p:spTgt spid="3">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3" presetClass="entr" presetSubtype="10" fill="hold" grpId="0" nodeType="clickEffect">
                                  <p:stCondLst>
                                    <p:cond delay="0"/>
                                  </p:stCondLst>
                                  <p:childTnLst>
                                    <p:set>
                                      <p:cBhvr>
                                        <p:cTn id="48" dur="1" fill="hold">
                                          <p:stCondLst>
                                            <p:cond delay="0"/>
                                          </p:stCondLst>
                                        </p:cTn>
                                        <p:tgtEl>
                                          <p:spTgt spid="3">
                                            <p:txEl>
                                              <p:pRg st="1" end="1"/>
                                            </p:txEl>
                                          </p:spTgt>
                                        </p:tgtEl>
                                        <p:attrNameLst>
                                          <p:attrName>style.visibility</p:attrName>
                                        </p:attrNameLst>
                                      </p:cBhvr>
                                      <p:to>
                                        <p:strVal val="visible"/>
                                      </p:to>
                                    </p:set>
                                    <p:animEffect transition="in" filter="blinds(horizontal)">
                                      <p:cBhvr>
                                        <p:cTn id="49" dur="500"/>
                                        <p:tgtEl>
                                          <p:spTgt spid="3">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3" presetClass="entr" presetSubtype="10" fill="hold" grpId="0" nodeType="clickEffect">
                                  <p:stCondLst>
                                    <p:cond delay="0"/>
                                  </p:stCondLst>
                                  <p:childTnLst>
                                    <p:set>
                                      <p:cBhvr>
                                        <p:cTn id="53" dur="1" fill="hold">
                                          <p:stCondLst>
                                            <p:cond delay="0"/>
                                          </p:stCondLst>
                                        </p:cTn>
                                        <p:tgtEl>
                                          <p:spTgt spid="3">
                                            <p:txEl>
                                              <p:pRg st="2" end="2"/>
                                            </p:txEl>
                                          </p:spTgt>
                                        </p:tgtEl>
                                        <p:attrNameLst>
                                          <p:attrName>style.visibility</p:attrName>
                                        </p:attrNameLst>
                                      </p:cBhvr>
                                      <p:to>
                                        <p:strVal val="visible"/>
                                      </p:to>
                                    </p:set>
                                    <p:animEffect transition="in" filter="blinds(horizontal)">
                                      <p:cBhvr>
                                        <p:cTn id="54" dur="500"/>
                                        <p:tgtEl>
                                          <p:spTgt spid="3">
                                            <p:txEl>
                                              <p:pRg st="2" end="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3" presetClass="entr" presetSubtype="10" fill="hold" grpId="0" nodeType="clickEffect">
                                  <p:stCondLst>
                                    <p:cond delay="0"/>
                                  </p:stCondLst>
                                  <p:childTnLst>
                                    <p:set>
                                      <p:cBhvr>
                                        <p:cTn id="58" dur="1" fill="hold">
                                          <p:stCondLst>
                                            <p:cond delay="0"/>
                                          </p:stCondLst>
                                        </p:cTn>
                                        <p:tgtEl>
                                          <p:spTgt spid="3">
                                            <p:txEl>
                                              <p:pRg st="3" end="3"/>
                                            </p:txEl>
                                          </p:spTgt>
                                        </p:tgtEl>
                                        <p:attrNameLst>
                                          <p:attrName>style.visibility</p:attrName>
                                        </p:attrNameLst>
                                      </p:cBhvr>
                                      <p:to>
                                        <p:strVal val="visible"/>
                                      </p:to>
                                    </p:set>
                                    <p:animEffect transition="in" filter="blinds(horizontal)">
                                      <p:cBhvr>
                                        <p:cTn id="59" dur="500"/>
                                        <p:tgtEl>
                                          <p:spTgt spid="3">
                                            <p:txEl>
                                              <p:pRg st="3" end="3"/>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3" presetClass="entr" presetSubtype="10" fill="hold" grpId="0" nodeType="clickEffect">
                                  <p:stCondLst>
                                    <p:cond delay="0"/>
                                  </p:stCondLst>
                                  <p:childTnLst>
                                    <p:set>
                                      <p:cBhvr>
                                        <p:cTn id="63" dur="1" fill="hold">
                                          <p:stCondLst>
                                            <p:cond delay="0"/>
                                          </p:stCondLst>
                                        </p:cTn>
                                        <p:tgtEl>
                                          <p:spTgt spid="3">
                                            <p:txEl>
                                              <p:pRg st="4" end="4"/>
                                            </p:txEl>
                                          </p:spTgt>
                                        </p:tgtEl>
                                        <p:attrNameLst>
                                          <p:attrName>style.visibility</p:attrName>
                                        </p:attrNameLst>
                                      </p:cBhvr>
                                      <p:to>
                                        <p:strVal val="visible"/>
                                      </p:to>
                                    </p:set>
                                    <p:animEffect transition="in" filter="blinds(horizontal)">
                                      <p:cBhvr>
                                        <p:cTn id="64" dur="500"/>
                                        <p:tgtEl>
                                          <p:spTgt spid="3">
                                            <p:txEl>
                                              <p:pRg st="4" end="4"/>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3" presetClass="entr" presetSubtype="10" fill="hold" grpId="0" nodeType="clickEffect">
                                  <p:stCondLst>
                                    <p:cond delay="0"/>
                                  </p:stCondLst>
                                  <p:childTnLst>
                                    <p:set>
                                      <p:cBhvr>
                                        <p:cTn id="68" dur="1" fill="hold">
                                          <p:stCondLst>
                                            <p:cond delay="0"/>
                                          </p:stCondLst>
                                        </p:cTn>
                                        <p:tgtEl>
                                          <p:spTgt spid="3">
                                            <p:txEl>
                                              <p:pRg st="5" end="5"/>
                                            </p:txEl>
                                          </p:spTgt>
                                        </p:tgtEl>
                                        <p:attrNameLst>
                                          <p:attrName>style.visibility</p:attrName>
                                        </p:attrNameLst>
                                      </p:cBhvr>
                                      <p:to>
                                        <p:strVal val="visible"/>
                                      </p:to>
                                    </p:set>
                                    <p:animEffect transition="in" filter="blinds(horizontal)">
                                      <p:cBhvr>
                                        <p:cTn id="69" dur="500"/>
                                        <p:tgtEl>
                                          <p:spTgt spid="3">
                                            <p:txEl>
                                              <p:pRg st="5" end="5"/>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3" presetClass="entr" presetSubtype="10" fill="hold" grpId="0" nodeType="clickEffect">
                                  <p:stCondLst>
                                    <p:cond delay="0"/>
                                  </p:stCondLst>
                                  <p:childTnLst>
                                    <p:set>
                                      <p:cBhvr>
                                        <p:cTn id="73" dur="1" fill="hold">
                                          <p:stCondLst>
                                            <p:cond delay="0"/>
                                          </p:stCondLst>
                                        </p:cTn>
                                        <p:tgtEl>
                                          <p:spTgt spid="3">
                                            <p:txEl>
                                              <p:pRg st="6" end="6"/>
                                            </p:txEl>
                                          </p:spTgt>
                                        </p:tgtEl>
                                        <p:attrNameLst>
                                          <p:attrName>style.visibility</p:attrName>
                                        </p:attrNameLst>
                                      </p:cBhvr>
                                      <p:to>
                                        <p:strVal val="visible"/>
                                      </p:to>
                                    </p:set>
                                    <p:animEffect transition="in" filter="blinds(horizontal)">
                                      <p:cBhvr>
                                        <p:cTn id="74" dur="500"/>
                                        <p:tgtEl>
                                          <p:spTgt spid="3">
                                            <p:txEl>
                                              <p:pRg st="6" end="6"/>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3" presetClass="entr" presetSubtype="10" fill="hold" grpId="0" nodeType="clickEffect">
                                  <p:stCondLst>
                                    <p:cond delay="0"/>
                                  </p:stCondLst>
                                  <p:childTnLst>
                                    <p:set>
                                      <p:cBhvr>
                                        <p:cTn id="78" dur="1" fill="hold">
                                          <p:stCondLst>
                                            <p:cond delay="0"/>
                                          </p:stCondLst>
                                        </p:cTn>
                                        <p:tgtEl>
                                          <p:spTgt spid="3">
                                            <p:txEl>
                                              <p:pRg st="7" end="7"/>
                                            </p:txEl>
                                          </p:spTgt>
                                        </p:tgtEl>
                                        <p:attrNameLst>
                                          <p:attrName>style.visibility</p:attrName>
                                        </p:attrNameLst>
                                      </p:cBhvr>
                                      <p:to>
                                        <p:strVal val="visible"/>
                                      </p:to>
                                    </p:set>
                                    <p:animEffect transition="in" filter="blinds(horizontal)">
                                      <p:cBhvr>
                                        <p:cTn id="7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2620B1E3-0B2F-ACF5-2AFC-BF75461772E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443"/>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5E31CD8-C4ED-7B59-5459-6B4DFA4BC227}"/>
              </a:ext>
            </a:extLst>
          </p:cNvPr>
          <p:cNvSpPr>
            <a:spLocks noGrp="1"/>
          </p:cNvSpPr>
          <p:nvPr>
            <p:ph type="title"/>
          </p:nvPr>
        </p:nvSpPr>
        <p:spPr>
          <a:xfrm>
            <a:off x="1380067" y="496277"/>
            <a:ext cx="9437159" cy="1227667"/>
          </a:xfrm>
        </p:spPr>
        <p:txBody>
          <a:bodyPr>
            <a:normAutofit/>
          </a:bodyPr>
          <a:lstStyle/>
          <a:p>
            <a:r>
              <a:rPr lang="en-GB" dirty="0">
                <a:cs typeface="Calibri Light"/>
              </a:rPr>
              <a:t>Having a productive and safe workspace</a:t>
            </a:r>
          </a:p>
        </p:txBody>
      </p:sp>
      <p:sp>
        <p:nvSpPr>
          <p:cNvPr id="3" name="Content Placeholder 2">
            <a:extLst>
              <a:ext uri="{FF2B5EF4-FFF2-40B4-BE49-F238E27FC236}">
                <a16:creationId xmlns:a16="http://schemas.microsoft.com/office/drawing/2014/main" id="{F8D35E6F-7DCF-C8C6-DC84-7C98CA64F0F3}"/>
              </a:ext>
            </a:extLst>
          </p:cNvPr>
          <p:cNvSpPr>
            <a:spLocks noGrp="1"/>
          </p:cNvSpPr>
          <p:nvPr>
            <p:ph idx="1"/>
          </p:nvPr>
        </p:nvSpPr>
        <p:spPr>
          <a:xfrm>
            <a:off x="1380067" y="1713525"/>
            <a:ext cx="9437159" cy="4663829"/>
          </a:xfrm>
        </p:spPr>
        <p:txBody>
          <a:bodyPr>
            <a:normAutofit/>
          </a:bodyPr>
          <a:lstStyle/>
          <a:p>
            <a:pPr>
              <a:lnSpc>
                <a:spcPct val="90000"/>
              </a:lnSpc>
            </a:pPr>
            <a:r>
              <a:rPr lang="en-GB" sz="1600" dirty="0">
                <a:cs typeface="Calibri"/>
              </a:rPr>
              <a:t>Virtual Private Network - There are many types of VPNs, and it is a wise investment  </a:t>
            </a:r>
          </a:p>
          <a:p>
            <a:pPr>
              <a:lnSpc>
                <a:spcPct val="90000"/>
              </a:lnSpc>
              <a:buClr>
                <a:srgbClr val="FFFFFF"/>
              </a:buClr>
            </a:pPr>
            <a:r>
              <a:rPr lang="en-GB" sz="1600" dirty="0">
                <a:cs typeface="Calibri"/>
              </a:rPr>
              <a:t>A VPN secures your network, so that your connection is encrypted and information that is being transferred cannot be accessed by anyone outside of your connection. </a:t>
            </a:r>
          </a:p>
          <a:p>
            <a:pPr>
              <a:lnSpc>
                <a:spcPct val="90000"/>
              </a:lnSpc>
              <a:buClr>
                <a:srgbClr val="FFFFFF"/>
              </a:buClr>
            </a:pPr>
            <a:r>
              <a:rPr lang="en-GB" sz="1600" dirty="0">
                <a:cs typeface="Calibri"/>
              </a:rPr>
              <a:t>This can be done in several ways and is available from a variety of providers  with servers all over the world</a:t>
            </a:r>
          </a:p>
          <a:p>
            <a:pPr>
              <a:lnSpc>
                <a:spcPct val="90000"/>
              </a:lnSpc>
              <a:buClr>
                <a:srgbClr val="FFFFFF"/>
              </a:buClr>
            </a:pPr>
            <a:r>
              <a:rPr lang="en-GB" sz="1600" dirty="0">
                <a:cs typeface="Calibri"/>
              </a:rPr>
              <a:t>A VPN does not protect you from cyber-attacks, so adequate security software and a well-maintained machine is still needed </a:t>
            </a:r>
          </a:p>
          <a:p>
            <a:pPr>
              <a:lnSpc>
                <a:spcPct val="90000"/>
              </a:lnSpc>
              <a:buClr>
                <a:srgbClr val="FFFFFF"/>
              </a:buClr>
            </a:pPr>
            <a:r>
              <a:rPr lang="en-GB" sz="1600" dirty="0">
                <a:cs typeface="Calibri"/>
              </a:rPr>
              <a:t>Having an adequate internet connection, not just speed but reliability too</a:t>
            </a:r>
          </a:p>
          <a:p>
            <a:pPr>
              <a:lnSpc>
                <a:spcPct val="90000"/>
              </a:lnSpc>
              <a:buClr>
                <a:srgbClr val="FFFFFF"/>
              </a:buClr>
            </a:pPr>
            <a:r>
              <a:rPr lang="en-GB" sz="1600" dirty="0">
                <a:cs typeface="Calibri"/>
              </a:rPr>
              <a:t>Having reliable communication tools for video, email and calls </a:t>
            </a:r>
          </a:p>
          <a:p>
            <a:pPr>
              <a:lnSpc>
                <a:spcPct val="90000"/>
              </a:lnSpc>
              <a:buClr>
                <a:srgbClr val="FFFFFF"/>
              </a:buClr>
            </a:pPr>
            <a:r>
              <a:rPr lang="en-GB" sz="1600" dirty="0">
                <a:cs typeface="Calibri"/>
              </a:rPr>
              <a:t>Having a good headset can be a fantastic investment to cancel background noise and to hear everything more clearly </a:t>
            </a:r>
          </a:p>
          <a:p>
            <a:pPr>
              <a:lnSpc>
                <a:spcPct val="90000"/>
              </a:lnSpc>
              <a:buClr>
                <a:srgbClr val="FFFFFF"/>
              </a:buClr>
            </a:pPr>
            <a:r>
              <a:rPr lang="en-GB" sz="1600" dirty="0">
                <a:cs typeface="Calibri"/>
              </a:rPr>
              <a:t>Make sure passwords are set up to protect necessary files and keep all your data safe </a:t>
            </a:r>
          </a:p>
          <a:p>
            <a:pPr>
              <a:lnSpc>
                <a:spcPct val="90000"/>
              </a:lnSpc>
              <a:buClr>
                <a:srgbClr val="FFFFFF"/>
              </a:buClr>
            </a:pPr>
            <a:r>
              <a:rPr lang="en-GB" sz="1600" dirty="0">
                <a:cs typeface="Calibri"/>
              </a:rPr>
              <a:t>Passwords are set up correctly and are made to a sufficient security standard </a:t>
            </a:r>
          </a:p>
          <a:p>
            <a:pPr>
              <a:lnSpc>
                <a:spcPct val="90000"/>
              </a:lnSpc>
              <a:buClr>
                <a:srgbClr val="FFFFFF"/>
              </a:buClr>
            </a:pPr>
            <a:r>
              <a:rPr lang="en-GB" sz="1600" dirty="0">
                <a:cs typeface="Calibri"/>
              </a:rPr>
              <a:t>Make sure files are backed up by cloud, external HDD or USB as this is your responsibility</a:t>
            </a:r>
          </a:p>
        </p:txBody>
      </p:sp>
      <p:sp>
        <p:nvSpPr>
          <p:cNvPr id="5" name="TextBox 4">
            <a:extLst>
              <a:ext uri="{FF2B5EF4-FFF2-40B4-BE49-F238E27FC236}">
                <a16:creationId xmlns:a16="http://schemas.microsoft.com/office/drawing/2014/main" id="{4FF7114A-3869-7C7C-A185-8D0615F4219B}"/>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15245133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ipe(down)">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wipe(down)">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wipe(down)">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wipe(down)">
                                      <p:cBhvr>
                                        <p:cTn id="40" dur="500"/>
                                        <p:tgtEl>
                                          <p:spTgt spid="3">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wipe(down)">
                                      <p:cBhvr>
                                        <p:cTn id="45" dur="500"/>
                                        <p:tgtEl>
                                          <p:spTgt spid="3">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wipe(down)">
                                      <p:cBhvr>
                                        <p:cTn id="50" dur="500"/>
                                        <p:tgtEl>
                                          <p:spTgt spid="3">
                                            <p:txEl>
                                              <p:pRg st="7" end="7"/>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wipe(down)">
                                      <p:cBhvr>
                                        <p:cTn id="55" dur="500"/>
                                        <p:tgtEl>
                                          <p:spTgt spid="3">
                                            <p:txEl>
                                              <p:pRg st="8" end="8"/>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grpId="0" nodeType="clickEffect">
                                  <p:stCondLst>
                                    <p:cond delay="0"/>
                                  </p:stCondLst>
                                  <p:childTnLst>
                                    <p:set>
                                      <p:cBhvr>
                                        <p:cTn id="59" dur="1" fill="hold">
                                          <p:stCondLst>
                                            <p:cond delay="0"/>
                                          </p:stCondLst>
                                        </p:cTn>
                                        <p:tgtEl>
                                          <p:spTgt spid="3">
                                            <p:txEl>
                                              <p:pRg st="9" end="9"/>
                                            </p:txEl>
                                          </p:spTgt>
                                        </p:tgtEl>
                                        <p:attrNameLst>
                                          <p:attrName>style.visibility</p:attrName>
                                        </p:attrNameLst>
                                      </p:cBhvr>
                                      <p:to>
                                        <p:strVal val="visible"/>
                                      </p:to>
                                    </p:set>
                                    <p:animEffect transition="in" filter="wipe(down)">
                                      <p:cBhvr>
                                        <p:cTn id="6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7A059-659F-8FFF-1534-9EFDB93CFAF1}"/>
              </a:ext>
            </a:extLst>
          </p:cNvPr>
          <p:cNvSpPr>
            <a:spLocks noGrp="1"/>
          </p:cNvSpPr>
          <p:nvPr>
            <p:ph type="title"/>
          </p:nvPr>
        </p:nvSpPr>
        <p:spPr>
          <a:xfrm>
            <a:off x="7865806" y="643463"/>
            <a:ext cx="3706762" cy="1608124"/>
          </a:xfrm>
        </p:spPr>
        <p:txBody>
          <a:bodyPr>
            <a:normAutofit/>
          </a:bodyPr>
          <a:lstStyle/>
          <a:p>
            <a:pPr>
              <a:lnSpc>
                <a:spcPct val="90000"/>
              </a:lnSpc>
            </a:pPr>
            <a:r>
              <a:rPr lang="en-GB" sz="2800">
                <a:cs typeface="Calibri Light"/>
              </a:rPr>
              <a:t>Presenting yourself in a digital environment</a:t>
            </a:r>
            <a:endParaRPr lang="en-GB" sz="2800" err="1"/>
          </a:p>
        </p:txBody>
      </p:sp>
      <p:pic>
        <p:nvPicPr>
          <p:cNvPr id="4" name="Picture 4">
            <a:extLst>
              <a:ext uri="{FF2B5EF4-FFF2-40B4-BE49-F238E27FC236}">
                <a16:creationId xmlns:a16="http://schemas.microsoft.com/office/drawing/2014/main" id="{49C1E1BD-FC77-B795-E177-26EF40065D5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00" r="11696"/>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8F850C52-E8A4-359A-9625-669253EF2B95}"/>
              </a:ext>
            </a:extLst>
          </p:cNvPr>
          <p:cNvSpPr>
            <a:spLocks noGrp="1"/>
          </p:cNvSpPr>
          <p:nvPr>
            <p:ph idx="1"/>
          </p:nvPr>
        </p:nvSpPr>
        <p:spPr>
          <a:xfrm>
            <a:off x="7865806" y="2251587"/>
            <a:ext cx="3706762" cy="3972232"/>
          </a:xfrm>
        </p:spPr>
        <p:txBody>
          <a:bodyPr>
            <a:normAutofit/>
          </a:bodyPr>
          <a:lstStyle/>
          <a:p>
            <a:pPr marL="0" indent="0">
              <a:lnSpc>
                <a:spcPct val="90000"/>
              </a:lnSpc>
              <a:buNone/>
            </a:pPr>
            <a:r>
              <a:rPr lang="en-GB" sz="1500">
                <a:cs typeface="Calibri"/>
              </a:rPr>
              <a:t>Always be aware of the impact you have on the professional expectations of your team/place of work when collaborating online, by this I mean how you dress, your engagement in the meeting subject, if your video is on or not and how you contribute, these examples all have a massive impact on how you have presented yourself in the meeting, try to check in even if you're not adding to the meetings subject, by showing you are listening and present, it can contribute and have a positive impact on the team.</a:t>
            </a:r>
            <a:endParaRPr lang="en-US" sz="1500">
              <a:cs typeface="Calibri"/>
            </a:endParaRPr>
          </a:p>
          <a:p>
            <a:pPr marL="0" indent="0">
              <a:lnSpc>
                <a:spcPct val="90000"/>
              </a:lnSpc>
              <a:buNone/>
            </a:pPr>
            <a:r>
              <a:rPr lang="en-US" sz="1500">
                <a:cs typeface="Calibri"/>
              </a:rPr>
              <a:t>At the end of a meeting, you can ask for feedback on your remote situation, this can help to understand and see in which areas you could improve your digital attendance and presentation.</a:t>
            </a:r>
          </a:p>
        </p:txBody>
      </p:sp>
    </p:spTree>
    <p:extLst>
      <p:ext uri="{BB962C8B-B14F-4D97-AF65-F5344CB8AC3E}">
        <p14:creationId xmlns:p14="http://schemas.microsoft.com/office/powerpoint/2010/main" val="186183138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7"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20"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7"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indoor&#10;&#10;Description automatically generated">
            <a:extLst>
              <a:ext uri="{FF2B5EF4-FFF2-40B4-BE49-F238E27FC236}">
                <a16:creationId xmlns:a16="http://schemas.microsoft.com/office/drawing/2014/main" id="{7CC9A4B8-59F4-54EC-5186-89746CCA8B8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884" y="2948020"/>
            <a:ext cx="5791918" cy="3905392"/>
          </a:xfrm>
          <a:prstGeom prst="rect">
            <a:avLst/>
          </a:prstGeom>
        </p:spPr>
      </p:pic>
      <p:sp>
        <p:nvSpPr>
          <p:cNvPr id="2" name="Title 1">
            <a:extLst>
              <a:ext uri="{FF2B5EF4-FFF2-40B4-BE49-F238E27FC236}">
                <a16:creationId xmlns:a16="http://schemas.microsoft.com/office/drawing/2014/main" id="{BC6F6186-0C70-CA69-B059-01ABBAC26412}"/>
              </a:ext>
            </a:extLst>
          </p:cNvPr>
          <p:cNvSpPr>
            <a:spLocks noGrp="1"/>
          </p:cNvSpPr>
          <p:nvPr>
            <p:ph type="title"/>
          </p:nvPr>
        </p:nvSpPr>
        <p:spPr>
          <a:xfrm>
            <a:off x="1955" y="3908"/>
            <a:ext cx="12192732" cy="850575"/>
          </a:xfrm>
        </p:spPr>
        <p:txBody>
          <a:bodyPr/>
          <a:lstStyle/>
          <a:p>
            <a:r>
              <a:rPr lang="en-GB" dirty="0">
                <a:ea typeface="+mj-lt"/>
                <a:cs typeface="+mj-lt"/>
              </a:rPr>
              <a:t>DISADVANTAGES AND ADVANTAGES OF DIGITAL COLLABORATION</a:t>
            </a:r>
          </a:p>
        </p:txBody>
      </p:sp>
      <p:sp>
        <p:nvSpPr>
          <p:cNvPr id="3" name="Content Placeholder 2">
            <a:extLst>
              <a:ext uri="{FF2B5EF4-FFF2-40B4-BE49-F238E27FC236}">
                <a16:creationId xmlns:a16="http://schemas.microsoft.com/office/drawing/2014/main" id="{C4E4F76E-CEF5-7C67-3C2D-88214CD5C1C8}"/>
              </a:ext>
            </a:extLst>
          </p:cNvPr>
          <p:cNvSpPr>
            <a:spLocks noGrp="1"/>
          </p:cNvSpPr>
          <p:nvPr>
            <p:ph sz="half" idx="1"/>
          </p:nvPr>
        </p:nvSpPr>
        <p:spPr>
          <a:xfrm>
            <a:off x="5797641" y="2952914"/>
            <a:ext cx="3045107" cy="3902771"/>
          </a:xfrm>
        </p:spPr>
        <p:txBody>
          <a:bodyPr>
            <a:normAutofit lnSpcReduction="10000"/>
          </a:bodyPr>
          <a:lstStyle/>
          <a:p>
            <a:pPr marL="0" indent="0">
              <a:buNone/>
            </a:pPr>
            <a:r>
              <a:rPr lang="en-GB" sz="1400" dirty="0">
                <a:cs typeface="Calibri"/>
              </a:rPr>
              <a:t>Advantages of working from home</a:t>
            </a:r>
            <a:endParaRPr lang="en-US" sz="1400">
              <a:cs typeface="Calibri"/>
            </a:endParaRPr>
          </a:p>
          <a:p>
            <a:pPr>
              <a:buClr>
                <a:srgbClr val="FFFFFF"/>
              </a:buClr>
            </a:pPr>
            <a:r>
              <a:rPr lang="en-GB" sz="1400" dirty="0">
                <a:cs typeface="Calibri"/>
              </a:rPr>
              <a:t>No commuting</a:t>
            </a:r>
          </a:p>
          <a:p>
            <a:pPr>
              <a:buClr>
                <a:srgbClr val="FFFFFF"/>
              </a:buClr>
            </a:pPr>
            <a:r>
              <a:rPr lang="en-GB" sz="1400" dirty="0">
                <a:cs typeface="Calibri"/>
              </a:rPr>
              <a:t>More comfortable </a:t>
            </a:r>
          </a:p>
          <a:p>
            <a:pPr>
              <a:buClr>
                <a:srgbClr val="FFFFFF"/>
              </a:buClr>
            </a:pPr>
            <a:r>
              <a:rPr lang="en-GB" sz="1400" dirty="0">
                <a:cs typeface="Calibri"/>
              </a:rPr>
              <a:t>More time</a:t>
            </a:r>
          </a:p>
          <a:p>
            <a:pPr>
              <a:buClr>
                <a:srgbClr val="FFFFFF"/>
              </a:buClr>
            </a:pPr>
            <a:r>
              <a:rPr lang="en-GB" sz="1400" dirty="0">
                <a:cs typeface="Calibri"/>
              </a:rPr>
              <a:t>Less costly</a:t>
            </a:r>
          </a:p>
          <a:p>
            <a:pPr>
              <a:buClr>
                <a:srgbClr val="FFFFFF"/>
              </a:buClr>
            </a:pPr>
            <a:r>
              <a:rPr lang="en-GB" sz="1400" dirty="0">
                <a:cs typeface="Calibri"/>
              </a:rPr>
              <a:t>Better health</a:t>
            </a:r>
          </a:p>
          <a:p>
            <a:pPr>
              <a:buClr>
                <a:srgbClr val="FFFFFF"/>
              </a:buClr>
            </a:pPr>
            <a:r>
              <a:rPr lang="en-GB" sz="1400" dirty="0">
                <a:cs typeface="Calibri"/>
              </a:rPr>
              <a:t>Less interruptions</a:t>
            </a:r>
          </a:p>
          <a:p>
            <a:pPr>
              <a:buClr>
                <a:srgbClr val="FFFFFF"/>
              </a:buClr>
            </a:pPr>
            <a:r>
              <a:rPr lang="en-GB" sz="1400" dirty="0">
                <a:cs typeface="Calibri"/>
              </a:rPr>
              <a:t>More flexibility </a:t>
            </a:r>
          </a:p>
          <a:p>
            <a:pPr>
              <a:buClr>
                <a:srgbClr val="FFFFFF"/>
              </a:buClr>
            </a:pPr>
            <a:r>
              <a:rPr lang="en-GB" sz="1400" dirty="0">
                <a:cs typeface="Calibri"/>
              </a:rPr>
              <a:t>Work from anywhere and anytime</a:t>
            </a:r>
          </a:p>
        </p:txBody>
      </p:sp>
      <p:sp>
        <p:nvSpPr>
          <p:cNvPr id="4" name="Content Placeholder 3">
            <a:extLst>
              <a:ext uri="{FF2B5EF4-FFF2-40B4-BE49-F238E27FC236}">
                <a16:creationId xmlns:a16="http://schemas.microsoft.com/office/drawing/2014/main" id="{F1D66E61-B261-DAD2-F8E4-2437A5D55649}"/>
              </a:ext>
            </a:extLst>
          </p:cNvPr>
          <p:cNvSpPr>
            <a:spLocks noGrp="1"/>
          </p:cNvSpPr>
          <p:nvPr>
            <p:ph sz="half" idx="2"/>
          </p:nvPr>
        </p:nvSpPr>
        <p:spPr>
          <a:xfrm>
            <a:off x="8846738" y="2952912"/>
            <a:ext cx="3357719" cy="3903134"/>
          </a:xfrm>
        </p:spPr>
        <p:txBody>
          <a:bodyPr>
            <a:normAutofit lnSpcReduction="10000"/>
          </a:bodyPr>
          <a:lstStyle/>
          <a:p>
            <a:pPr marL="0" indent="0">
              <a:buNone/>
            </a:pPr>
            <a:r>
              <a:rPr lang="en-GB" sz="1400" dirty="0">
                <a:cs typeface="Calibri"/>
              </a:rPr>
              <a:t>Disadvantages from working from home</a:t>
            </a:r>
            <a:endParaRPr lang="en-US" sz="1400">
              <a:cs typeface="Calibri"/>
            </a:endParaRPr>
          </a:p>
          <a:p>
            <a:pPr>
              <a:buClr>
                <a:srgbClr val="FFFFFF"/>
              </a:buClr>
            </a:pPr>
            <a:r>
              <a:rPr lang="en-GB" sz="1400" dirty="0">
                <a:cs typeface="Calibri"/>
              </a:rPr>
              <a:t>Resources more readily available </a:t>
            </a:r>
          </a:p>
          <a:p>
            <a:pPr>
              <a:buClr>
                <a:srgbClr val="FFFFFF"/>
              </a:buClr>
            </a:pPr>
            <a:r>
              <a:rPr lang="en-GB" sz="1400" dirty="0">
                <a:cs typeface="Calibri"/>
              </a:rPr>
              <a:t>Social interaction</a:t>
            </a:r>
          </a:p>
          <a:p>
            <a:pPr>
              <a:buClr>
                <a:srgbClr val="FFFFFF"/>
              </a:buClr>
            </a:pPr>
            <a:r>
              <a:rPr lang="en-GB" sz="1400" dirty="0">
                <a:cs typeface="Calibri"/>
              </a:rPr>
              <a:t>Less personal </a:t>
            </a:r>
          </a:p>
          <a:p>
            <a:pPr>
              <a:buClr>
                <a:srgbClr val="FFFFFF"/>
              </a:buClr>
            </a:pPr>
            <a:r>
              <a:rPr lang="en-GB" sz="1400" dirty="0">
                <a:cs typeface="Calibri"/>
              </a:rPr>
              <a:t>More costly</a:t>
            </a:r>
          </a:p>
          <a:p>
            <a:pPr>
              <a:buClr>
                <a:srgbClr val="FFFFFF"/>
              </a:buClr>
            </a:pPr>
            <a:r>
              <a:rPr lang="en-GB" sz="1400" dirty="0">
                <a:cs typeface="Calibri"/>
              </a:rPr>
              <a:t>Less time</a:t>
            </a:r>
          </a:p>
          <a:p>
            <a:pPr>
              <a:buClr>
                <a:srgbClr val="FFFFFF"/>
              </a:buClr>
            </a:pPr>
            <a:r>
              <a:rPr lang="en-GB" sz="1400" dirty="0">
                <a:cs typeface="Calibri"/>
              </a:rPr>
              <a:t>Not as flexible </a:t>
            </a:r>
          </a:p>
          <a:p>
            <a:pPr>
              <a:buClr>
                <a:srgbClr val="FFFFFF"/>
              </a:buClr>
            </a:pPr>
            <a:r>
              <a:rPr lang="en-GB" sz="1400" dirty="0">
                <a:cs typeface="Calibri"/>
              </a:rPr>
              <a:t>Affects infrastructure in society </a:t>
            </a:r>
          </a:p>
          <a:p>
            <a:pPr>
              <a:buClr>
                <a:srgbClr val="FFFFFF"/>
              </a:buClr>
            </a:pPr>
            <a:r>
              <a:rPr lang="en-GB" sz="1400" dirty="0">
                <a:cs typeface="Calibri"/>
              </a:rPr>
              <a:t>Need a higher self-discipline </a:t>
            </a:r>
          </a:p>
          <a:p>
            <a:pPr>
              <a:buClr>
                <a:srgbClr val="FFFFFF"/>
              </a:buClr>
            </a:pPr>
            <a:r>
              <a:rPr lang="en-GB" sz="1400" dirty="0">
                <a:cs typeface="Calibri"/>
              </a:rPr>
              <a:t>Internet issues</a:t>
            </a:r>
          </a:p>
          <a:p>
            <a:pPr>
              <a:buClr>
                <a:srgbClr val="FFFFFF"/>
              </a:buClr>
            </a:pPr>
            <a:r>
              <a:rPr lang="en-GB" sz="1400" dirty="0">
                <a:cs typeface="Calibri"/>
              </a:rPr>
              <a:t>Online threats </a:t>
            </a:r>
            <a:endParaRPr lang="en-GB" sz="1400">
              <a:cs typeface="Calibri"/>
            </a:endParaRPr>
          </a:p>
          <a:p>
            <a:pPr>
              <a:buClr>
                <a:srgbClr val="FFFFFF"/>
              </a:buClr>
            </a:pPr>
            <a:r>
              <a:rPr lang="en-GB" sz="1400" dirty="0">
                <a:cs typeface="Calibri"/>
              </a:rPr>
              <a:t>Dependency on technology</a:t>
            </a:r>
          </a:p>
        </p:txBody>
      </p:sp>
      <p:sp>
        <p:nvSpPr>
          <p:cNvPr id="8" name="TextBox 7">
            <a:extLst>
              <a:ext uri="{FF2B5EF4-FFF2-40B4-BE49-F238E27FC236}">
                <a16:creationId xmlns:a16="http://schemas.microsoft.com/office/drawing/2014/main" id="{AF5BA89C-C16A-DED5-A4BD-433FF914971E}"/>
              </a:ext>
            </a:extLst>
          </p:cNvPr>
          <p:cNvSpPr txBox="1"/>
          <p:nvPr/>
        </p:nvSpPr>
        <p:spPr>
          <a:xfrm>
            <a:off x="-361" y="1101158"/>
            <a:ext cx="1218874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There are many pro's and con's to digital collaboration but ultimately it's a question of does it suit the purpose, digital collaboration is a fantastic tool however, if you were overlooking a product, you would not appreciate the feel for the controls, weight, texture and even the use of the product, so a face to face meeting and evaluation would be more beneficial, the same applies to a lecture, would the students benefit more from an in person seminar, or would it be more beneficial to hold an online class,  for example; would it be a digital class, navigating websites or using software? if this was the case an online lesson could prove more beneficial to the students learning objectives, by giving them the interaction of the software etc it would be more beneficial.  what if it's an engineering lesson and physical machinery, maybe a walk around the machine shop would be better, for familiarisation and being able to use/show the students how it works or how to work it. </a:t>
            </a:r>
            <a:endParaRPr lang="en-GB" dirty="0">
              <a:cs typeface="Calibri"/>
            </a:endParaRPr>
          </a:p>
        </p:txBody>
      </p:sp>
    </p:spTree>
    <p:extLst>
      <p:ext uri="{BB962C8B-B14F-4D97-AF65-F5344CB8AC3E}">
        <p14:creationId xmlns:p14="http://schemas.microsoft.com/office/powerpoint/2010/main" val="126763037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randombar(horizontal)">
                                      <p:cBhvr>
                                        <p:cTn id="13" dur="500"/>
                                        <p:tgtEl>
                                          <p:spTgt spid="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8" presetClass="entr" presetSubtype="12"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strips(downLeft)">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2"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2"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2"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additive="base">
                                        <p:cTn id="41"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42"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2"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additive="base">
                                        <p:cTn id="47"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additive="base">
                                        <p:cTn id="53" dur="500" fill="hold"/>
                                        <p:tgtEl>
                                          <p:spTgt spid="3">
                                            <p:txEl>
                                              <p:pRg st="5" end="5"/>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2" fill="hold" grpId="0"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 calcmode="lin" valueType="num">
                                      <p:cBhvr additive="base">
                                        <p:cTn id="59"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6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2" fill="hold" grpId="0"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 calcmode="lin" valueType="num">
                                      <p:cBhvr additive="base">
                                        <p:cTn id="65" dur="500" fill="hold"/>
                                        <p:tgtEl>
                                          <p:spTgt spid="3">
                                            <p:txEl>
                                              <p:pRg st="7" end="7"/>
                                            </p:txEl>
                                          </p:spTgt>
                                        </p:tgtEl>
                                        <p:attrNameLst>
                                          <p:attrName>ppt_x</p:attrName>
                                        </p:attrNameLst>
                                      </p:cBhvr>
                                      <p:tavLst>
                                        <p:tav tm="0">
                                          <p:val>
                                            <p:strVal val="1+#ppt_w/2"/>
                                          </p:val>
                                        </p:tav>
                                        <p:tav tm="100000">
                                          <p:val>
                                            <p:strVal val="#ppt_x"/>
                                          </p:val>
                                        </p:tav>
                                      </p:tavLst>
                                    </p:anim>
                                    <p:anim calcmode="lin" valueType="num">
                                      <p:cBhvr additive="base">
                                        <p:cTn id="6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2" fill="hold" grpId="0"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anim calcmode="lin" valueType="num">
                                      <p:cBhvr additive="base">
                                        <p:cTn id="71" dur="5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7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2" fill="hold" grpId="0" nodeType="clickEffect">
                                  <p:stCondLst>
                                    <p:cond delay="0"/>
                                  </p:stCondLst>
                                  <p:childTnLst>
                                    <p:set>
                                      <p:cBhvr>
                                        <p:cTn id="76" dur="1" fill="hold">
                                          <p:stCondLst>
                                            <p:cond delay="0"/>
                                          </p:stCondLst>
                                        </p:cTn>
                                        <p:tgtEl>
                                          <p:spTgt spid="4">
                                            <p:txEl>
                                              <p:pRg st="0" end="0"/>
                                            </p:txEl>
                                          </p:spTgt>
                                        </p:tgtEl>
                                        <p:attrNameLst>
                                          <p:attrName>style.visibility</p:attrName>
                                        </p:attrNameLst>
                                      </p:cBhvr>
                                      <p:to>
                                        <p:strVal val="visible"/>
                                      </p:to>
                                    </p:set>
                                    <p:anim calcmode="lin" valueType="num">
                                      <p:cBhvr additive="base">
                                        <p:cTn id="77" dur="500" fill="hold"/>
                                        <p:tgtEl>
                                          <p:spTgt spid="4">
                                            <p:txEl>
                                              <p:pRg st="0" end="0"/>
                                            </p:txEl>
                                          </p:spTgt>
                                        </p:tgtEl>
                                        <p:attrNameLst>
                                          <p:attrName>ppt_x</p:attrName>
                                        </p:attrNameLst>
                                      </p:cBhvr>
                                      <p:tavLst>
                                        <p:tav tm="0">
                                          <p:val>
                                            <p:strVal val="1+#ppt_w/2"/>
                                          </p:val>
                                        </p:tav>
                                        <p:tav tm="100000">
                                          <p:val>
                                            <p:strVal val="#ppt_x"/>
                                          </p:val>
                                        </p:tav>
                                      </p:tavLst>
                                    </p:anim>
                                    <p:anim calcmode="lin" valueType="num">
                                      <p:cBhvr additive="base">
                                        <p:cTn id="7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2" fill="hold" grpId="0" nodeType="clickEffect">
                                  <p:stCondLst>
                                    <p:cond delay="0"/>
                                  </p:stCondLst>
                                  <p:childTnLst>
                                    <p:set>
                                      <p:cBhvr>
                                        <p:cTn id="82" dur="1" fill="hold">
                                          <p:stCondLst>
                                            <p:cond delay="0"/>
                                          </p:stCondLst>
                                        </p:cTn>
                                        <p:tgtEl>
                                          <p:spTgt spid="4">
                                            <p:txEl>
                                              <p:pRg st="1" end="1"/>
                                            </p:txEl>
                                          </p:spTgt>
                                        </p:tgtEl>
                                        <p:attrNameLst>
                                          <p:attrName>style.visibility</p:attrName>
                                        </p:attrNameLst>
                                      </p:cBhvr>
                                      <p:to>
                                        <p:strVal val="visible"/>
                                      </p:to>
                                    </p:set>
                                    <p:anim calcmode="lin" valueType="num">
                                      <p:cBhvr additive="base">
                                        <p:cTn id="83" dur="500" fill="hold"/>
                                        <p:tgtEl>
                                          <p:spTgt spid="4">
                                            <p:txEl>
                                              <p:pRg st="1" end="1"/>
                                            </p:txEl>
                                          </p:spTgt>
                                        </p:tgtEl>
                                        <p:attrNameLst>
                                          <p:attrName>ppt_x</p:attrName>
                                        </p:attrNameLst>
                                      </p:cBhvr>
                                      <p:tavLst>
                                        <p:tav tm="0">
                                          <p:val>
                                            <p:strVal val="1+#ppt_w/2"/>
                                          </p:val>
                                        </p:tav>
                                        <p:tav tm="100000">
                                          <p:val>
                                            <p:strVal val="#ppt_x"/>
                                          </p:val>
                                        </p:tav>
                                      </p:tavLst>
                                    </p:anim>
                                    <p:anim calcmode="lin" valueType="num">
                                      <p:cBhvr additive="base">
                                        <p:cTn id="84"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2" fill="hold" grpId="0" nodeType="clickEffect">
                                  <p:stCondLst>
                                    <p:cond delay="0"/>
                                  </p:stCondLst>
                                  <p:childTnLst>
                                    <p:set>
                                      <p:cBhvr>
                                        <p:cTn id="88" dur="1" fill="hold">
                                          <p:stCondLst>
                                            <p:cond delay="0"/>
                                          </p:stCondLst>
                                        </p:cTn>
                                        <p:tgtEl>
                                          <p:spTgt spid="4">
                                            <p:txEl>
                                              <p:pRg st="2" end="2"/>
                                            </p:txEl>
                                          </p:spTgt>
                                        </p:tgtEl>
                                        <p:attrNameLst>
                                          <p:attrName>style.visibility</p:attrName>
                                        </p:attrNameLst>
                                      </p:cBhvr>
                                      <p:to>
                                        <p:strVal val="visible"/>
                                      </p:to>
                                    </p:set>
                                    <p:anim calcmode="lin" valueType="num">
                                      <p:cBhvr additive="base">
                                        <p:cTn id="89" dur="500" fill="hold"/>
                                        <p:tgtEl>
                                          <p:spTgt spid="4">
                                            <p:txEl>
                                              <p:pRg st="2" end="2"/>
                                            </p:txEl>
                                          </p:spTgt>
                                        </p:tgtEl>
                                        <p:attrNameLst>
                                          <p:attrName>ppt_x</p:attrName>
                                        </p:attrNameLst>
                                      </p:cBhvr>
                                      <p:tavLst>
                                        <p:tav tm="0">
                                          <p:val>
                                            <p:strVal val="1+#ppt_w/2"/>
                                          </p:val>
                                        </p:tav>
                                        <p:tav tm="100000">
                                          <p:val>
                                            <p:strVal val="#ppt_x"/>
                                          </p:val>
                                        </p:tav>
                                      </p:tavLst>
                                    </p:anim>
                                    <p:anim calcmode="lin" valueType="num">
                                      <p:cBhvr additive="base">
                                        <p:cTn id="90"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2" fill="hold" grpId="0" nodeType="clickEffect">
                                  <p:stCondLst>
                                    <p:cond delay="0"/>
                                  </p:stCondLst>
                                  <p:childTnLst>
                                    <p:set>
                                      <p:cBhvr>
                                        <p:cTn id="94" dur="1" fill="hold">
                                          <p:stCondLst>
                                            <p:cond delay="0"/>
                                          </p:stCondLst>
                                        </p:cTn>
                                        <p:tgtEl>
                                          <p:spTgt spid="4">
                                            <p:txEl>
                                              <p:pRg st="3" end="3"/>
                                            </p:txEl>
                                          </p:spTgt>
                                        </p:tgtEl>
                                        <p:attrNameLst>
                                          <p:attrName>style.visibility</p:attrName>
                                        </p:attrNameLst>
                                      </p:cBhvr>
                                      <p:to>
                                        <p:strVal val="visible"/>
                                      </p:to>
                                    </p:set>
                                    <p:anim calcmode="lin" valueType="num">
                                      <p:cBhvr additive="base">
                                        <p:cTn id="95" dur="500" fill="hold"/>
                                        <p:tgtEl>
                                          <p:spTgt spid="4">
                                            <p:txEl>
                                              <p:pRg st="3" end="3"/>
                                            </p:txEl>
                                          </p:spTgt>
                                        </p:tgtEl>
                                        <p:attrNameLst>
                                          <p:attrName>ppt_x</p:attrName>
                                        </p:attrNameLst>
                                      </p:cBhvr>
                                      <p:tavLst>
                                        <p:tav tm="0">
                                          <p:val>
                                            <p:strVal val="1+#ppt_w/2"/>
                                          </p:val>
                                        </p:tav>
                                        <p:tav tm="100000">
                                          <p:val>
                                            <p:strVal val="#ppt_x"/>
                                          </p:val>
                                        </p:tav>
                                      </p:tavLst>
                                    </p:anim>
                                    <p:anim calcmode="lin" valueType="num">
                                      <p:cBhvr additive="base">
                                        <p:cTn id="96"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2" fill="hold" grpId="0" nodeType="clickEffect">
                                  <p:stCondLst>
                                    <p:cond delay="0"/>
                                  </p:stCondLst>
                                  <p:childTnLst>
                                    <p:set>
                                      <p:cBhvr>
                                        <p:cTn id="100" dur="1" fill="hold">
                                          <p:stCondLst>
                                            <p:cond delay="0"/>
                                          </p:stCondLst>
                                        </p:cTn>
                                        <p:tgtEl>
                                          <p:spTgt spid="4">
                                            <p:txEl>
                                              <p:pRg st="4" end="4"/>
                                            </p:txEl>
                                          </p:spTgt>
                                        </p:tgtEl>
                                        <p:attrNameLst>
                                          <p:attrName>style.visibility</p:attrName>
                                        </p:attrNameLst>
                                      </p:cBhvr>
                                      <p:to>
                                        <p:strVal val="visible"/>
                                      </p:to>
                                    </p:set>
                                    <p:anim calcmode="lin" valueType="num">
                                      <p:cBhvr additive="base">
                                        <p:cTn id="101" dur="500" fill="hold"/>
                                        <p:tgtEl>
                                          <p:spTgt spid="4">
                                            <p:txEl>
                                              <p:pRg st="4" end="4"/>
                                            </p:txEl>
                                          </p:spTgt>
                                        </p:tgtEl>
                                        <p:attrNameLst>
                                          <p:attrName>ppt_x</p:attrName>
                                        </p:attrNameLst>
                                      </p:cBhvr>
                                      <p:tavLst>
                                        <p:tav tm="0">
                                          <p:val>
                                            <p:strVal val="1+#ppt_w/2"/>
                                          </p:val>
                                        </p:tav>
                                        <p:tav tm="100000">
                                          <p:val>
                                            <p:strVal val="#ppt_x"/>
                                          </p:val>
                                        </p:tav>
                                      </p:tavLst>
                                    </p:anim>
                                    <p:anim calcmode="lin" valueType="num">
                                      <p:cBhvr additive="base">
                                        <p:cTn id="102"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2" presetClass="entr" presetSubtype="2" fill="hold" grpId="0" nodeType="clickEffect">
                                  <p:stCondLst>
                                    <p:cond delay="0"/>
                                  </p:stCondLst>
                                  <p:childTnLst>
                                    <p:set>
                                      <p:cBhvr>
                                        <p:cTn id="106" dur="1" fill="hold">
                                          <p:stCondLst>
                                            <p:cond delay="0"/>
                                          </p:stCondLst>
                                        </p:cTn>
                                        <p:tgtEl>
                                          <p:spTgt spid="4">
                                            <p:txEl>
                                              <p:pRg st="5" end="5"/>
                                            </p:txEl>
                                          </p:spTgt>
                                        </p:tgtEl>
                                        <p:attrNameLst>
                                          <p:attrName>style.visibility</p:attrName>
                                        </p:attrNameLst>
                                      </p:cBhvr>
                                      <p:to>
                                        <p:strVal val="visible"/>
                                      </p:to>
                                    </p:set>
                                    <p:anim calcmode="lin" valueType="num">
                                      <p:cBhvr additive="base">
                                        <p:cTn id="107" dur="500" fill="hold"/>
                                        <p:tgtEl>
                                          <p:spTgt spid="4">
                                            <p:txEl>
                                              <p:pRg st="5" end="5"/>
                                            </p:txEl>
                                          </p:spTgt>
                                        </p:tgtEl>
                                        <p:attrNameLst>
                                          <p:attrName>ppt_x</p:attrName>
                                        </p:attrNameLst>
                                      </p:cBhvr>
                                      <p:tavLst>
                                        <p:tav tm="0">
                                          <p:val>
                                            <p:strVal val="1+#ppt_w/2"/>
                                          </p:val>
                                        </p:tav>
                                        <p:tav tm="100000">
                                          <p:val>
                                            <p:strVal val="#ppt_x"/>
                                          </p:val>
                                        </p:tav>
                                      </p:tavLst>
                                    </p:anim>
                                    <p:anim calcmode="lin" valueType="num">
                                      <p:cBhvr additive="base">
                                        <p:cTn id="108" dur="500" fill="hold"/>
                                        <p:tgtEl>
                                          <p:spTgt spid="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 presetClass="entr" presetSubtype="2" fill="hold" grpId="0" nodeType="clickEffect">
                                  <p:stCondLst>
                                    <p:cond delay="0"/>
                                  </p:stCondLst>
                                  <p:childTnLst>
                                    <p:set>
                                      <p:cBhvr>
                                        <p:cTn id="112" dur="1" fill="hold">
                                          <p:stCondLst>
                                            <p:cond delay="0"/>
                                          </p:stCondLst>
                                        </p:cTn>
                                        <p:tgtEl>
                                          <p:spTgt spid="4">
                                            <p:txEl>
                                              <p:pRg st="6" end="6"/>
                                            </p:txEl>
                                          </p:spTgt>
                                        </p:tgtEl>
                                        <p:attrNameLst>
                                          <p:attrName>style.visibility</p:attrName>
                                        </p:attrNameLst>
                                      </p:cBhvr>
                                      <p:to>
                                        <p:strVal val="visible"/>
                                      </p:to>
                                    </p:set>
                                    <p:anim calcmode="lin" valueType="num">
                                      <p:cBhvr additive="base">
                                        <p:cTn id="113" dur="500" fill="hold"/>
                                        <p:tgtEl>
                                          <p:spTgt spid="4">
                                            <p:txEl>
                                              <p:pRg st="6" end="6"/>
                                            </p:txEl>
                                          </p:spTgt>
                                        </p:tgtEl>
                                        <p:attrNameLst>
                                          <p:attrName>ppt_x</p:attrName>
                                        </p:attrNameLst>
                                      </p:cBhvr>
                                      <p:tavLst>
                                        <p:tav tm="0">
                                          <p:val>
                                            <p:strVal val="1+#ppt_w/2"/>
                                          </p:val>
                                        </p:tav>
                                        <p:tav tm="100000">
                                          <p:val>
                                            <p:strVal val="#ppt_x"/>
                                          </p:val>
                                        </p:tav>
                                      </p:tavLst>
                                    </p:anim>
                                    <p:anim calcmode="lin" valueType="num">
                                      <p:cBhvr additive="base">
                                        <p:cTn id="114"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2" presetClass="entr" presetSubtype="2" fill="hold" grpId="0" nodeType="clickEffect">
                                  <p:stCondLst>
                                    <p:cond delay="0"/>
                                  </p:stCondLst>
                                  <p:childTnLst>
                                    <p:set>
                                      <p:cBhvr>
                                        <p:cTn id="118" dur="1" fill="hold">
                                          <p:stCondLst>
                                            <p:cond delay="0"/>
                                          </p:stCondLst>
                                        </p:cTn>
                                        <p:tgtEl>
                                          <p:spTgt spid="4">
                                            <p:txEl>
                                              <p:pRg st="7" end="7"/>
                                            </p:txEl>
                                          </p:spTgt>
                                        </p:tgtEl>
                                        <p:attrNameLst>
                                          <p:attrName>style.visibility</p:attrName>
                                        </p:attrNameLst>
                                      </p:cBhvr>
                                      <p:to>
                                        <p:strVal val="visible"/>
                                      </p:to>
                                    </p:set>
                                    <p:anim calcmode="lin" valueType="num">
                                      <p:cBhvr additive="base">
                                        <p:cTn id="119" dur="500" fill="hold"/>
                                        <p:tgtEl>
                                          <p:spTgt spid="4">
                                            <p:txEl>
                                              <p:pRg st="7" end="7"/>
                                            </p:txEl>
                                          </p:spTgt>
                                        </p:tgtEl>
                                        <p:attrNameLst>
                                          <p:attrName>ppt_x</p:attrName>
                                        </p:attrNameLst>
                                      </p:cBhvr>
                                      <p:tavLst>
                                        <p:tav tm="0">
                                          <p:val>
                                            <p:strVal val="1+#ppt_w/2"/>
                                          </p:val>
                                        </p:tav>
                                        <p:tav tm="100000">
                                          <p:val>
                                            <p:strVal val="#ppt_x"/>
                                          </p:val>
                                        </p:tav>
                                      </p:tavLst>
                                    </p:anim>
                                    <p:anim calcmode="lin" valueType="num">
                                      <p:cBhvr additive="base">
                                        <p:cTn id="120" dur="500" fill="hold"/>
                                        <p:tgtEl>
                                          <p:spTgt spid="4">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121" fill="hold">
                      <p:stCondLst>
                        <p:cond delay="indefinite"/>
                      </p:stCondLst>
                      <p:childTnLst>
                        <p:par>
                          <p:cTn id="122" fill="hold">
                            <p:stCondLst>
                              <p:cond delay="0"/>
                            </p:stCondLst>
                            <p:childTnLst>
                              <p:par>
                                <p:cTn id="123" presetID="2" presetClass="entr" presetSubtype="2" fill="hold" grpId="0" nodeType="clickEffect">
                                  <p:stCondLst>
                                    <p:cond delay="0"/>
                                  </p:stCondLst>
                                  <p:childTnLst>
                                    <p:set>
                                      <p:cBhvr>
                                        <p:cTn id="124" dur="1" fill="hold">
                                          <p:stCondLst>
                                            <p:cond delay="0"/>
                                          </p:stCondLst>
                                        </p:cTn>
                                        <p:tgtEl>
                                          <p:spTgt spid="4">
                                            <p:txEl>
                                              <p:pRg st="8" end="8"/>
                                            </p:txEl>
                                          </p:spTgt>
                                        </p:tgtEl>
                                        <p:attrNameLst>
                                          <p:attrName>style.visibility</p:attrName>
                                        </p:attrNameLst>
                                      </p:cBhvr>
                                      <p:to>
                                        <p:strVal val="visible"/>
                                      </p:to>
                                    </p:set>
                                    <p:anim calcmode="lin" valueType="num">
                                      <p:cBhvr additive="base">
                                        <p:cTn id="125" dur="500" fill="hold"/>
                                        <p:tgtEl>
                                          <p:spTgt spid="4">
                                            <p:txEl>
                                              <p:pRg st="8" end="8"/>
                                            </p:txEl>
                                          </p:spTgt>
                                        </p:tgtEl>
                                        <p:attrNameLst>
                                          <p:attrName>ppt_x</p:attrName>
                                        </p:attrNameLst>
                                      </p:cBhvr>
                                      <p:tavLst>
                                        <p:tav tm="0">
                                          <p:val>
                                            <p:strVal val="1+#ppt_w/2"/>
                                          </p:val>
                                        </p:tav>
                                        <p:tav tm="100000">
                                          <p:val>
                                            <p:strVal val="#ppt_x"/>
                                          </p:val>
                                        </p:tav>
                                      </p:tavLst>
                                    </p:anim>
                                    <p:anim calcmode="lin" valueType="num">
                                      <p:cBhvr additive="base">
                                        <p:cTn id="126" dur="500" fill="hold"/>
                                        <p:tgtEl>
                                          <p:spTgt spid="4">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127" fill="hold">
                      <p:stCondLst>
                        <p:cond delay="indefinite"/>
                      </p:stCondLst>
                      <p:childTnLst>
                        <p:par>
                          <p:cTn id="128" fill="hold">
                            <p:stCondLst>
                              <p:cond delay="0"/>
                            </p:stCondLst>
                            <p:childTnLst>
                              <p:par>
                                <p:cTn id="129" presetID="2" presetClass="entr" presetSubtype="2" fill="hold" grpId="0" nodeType="clickEffect">
                                  <p:stCondLst>
                                    <p:cond delay="0"/>
                                  </p:stCondLst>
                                  <p:childTnLst>
                                    <p:set>
                                      <p:cBhvr>
                                        <p:cTn id="130" dur="1" fill="hold">
                                          <p:stCondLst>
                                            <p:cond delay="0"/>
                                          </p:stCondLst>
                                        </p:cTn>
                                        <p:tgtEl>
                                          <p:spTgt spid="4">
                                            <p:txEl>
                                              <p:pRg st="9" end="9"/>
                                            </p:txEl>
                                          </p:spTgt>
                                        </p:tgtEl>
                                        <p:attrNameLst>
                                          <p:attrName>style.visibility</p:attrName>
                                        </p:attrNameLst>
                                      </p:cBhvr>
                                      <p:to>
                                        <p:strVal val="visible"/>
                                      </p:to>
                                    </p:set>
                                    <p:anim calcmode="lin" valueType="num">
                                      <p:cBhvr additive="base">
                                        <p:cTn id="131" dur="500" fill="hold"/>
                                        <p:tgtEl>
                                          <p:spTgt spid="4">
                                            <p:txEl>
                                              <p:pRg st="9" end="9"/>
                                            </p:txEl>
                                          </p:spTgt>
                                        </p:tgtEl>
                                        <p:attrNameLst>
                                          <p:attrName>ppt_x</p:attrName>
                                        </p:attrNameLst>
                                      </p:cBhvr>
                                      <p:tavLst>
                                        <p:tav tm="0">
                                          <p:val>
                                            <p:strVal val="1+#ppt_w/2"/>
                                          </p:val>
                                        </p:tav>
                                        <p:tav tm="100000">
                                          <p:val>
                                            <p:strVal val="#ppt_x"/>
                                          </p:val>
                                        </p:tav>
                                      </p:tavLst>
                                    </p:anim>
                                    <p:anim calcmode="lin" valueType="num">
                                      <p:cBhvr additive="base">
                                        <p:cTn id="132" dur="500" fill="hold"/>
                                        <p:tgtEl>
                                          <p:spTgt spid="4">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133" fill="hold">
                      <p:stCondLst>
                        <p:cond delay="indefinite"/>
                      </p:stCondLst>
                      <p:childTnLst>
                        <p:par>
                          <p:cTn id="134" fill="hold">
                            <p:stCondLst>
                              <p:cond delay="0"/>
                            </p:stCondLst>
                            <p:childTnLst>
                              <p:par>
                                <p:cTn id="135" presetID="2" presetClass="entr" presetSubtype="2" fill="hold" grpId="0" nodeType="clickEffect">
                                  <p:stCondLst>
                                    <p:cond delay="0"/>
                                  </p:stCondLst>
                                  <p:childTnLst>
                                    <p:set>
                                      <p:cBhvr>
                                        <p:cTn id="136" dur="1" fill="hold">
                                          <p:stCondLst>
                                            <p:cond delay="0"/>
                                          </p:stCondLst>
                                        </p:cTn>
                                        <p:tgtEl>
                                          <p:spTgt spid="4">
                                            <p:txEl>
                                              <p:pRg st="10" end="10"/>
                                            </p:txEl>
                                          </p:spTgt>
                                        </p:tgtEl>
                                        <p:attrNameLst>
                                          <p:attrName>style.visibility</p:attrName>
                                        </p:attrNameLst>
                                      </p:cBhvr>
                                      <p:to>
                                        <p:strVal val="visible"/>
                                      </p:to>
                                    </p:set>
                                    <p:anim calcmode="lin" valueType="num">
                                      <p:cBhvr additive="base">
                                        <p:cTn id="137" dur="500" fill="hold"/>
                                        <p:tgtEl>
                                          <p:spTgt spid="4">
                                            <p:txEl>
                                              <p:pRg st="10" end="10"/>
                                            </p:txEl>
                                          </p:spTgt>
                                        </p:tgtEl>
                                        <p:attrNameLst>
                                          <p:attrName>ppt_x</p:attrName>
                                        </p:attrNameLst>
                                      </p:cBhvr>
                                      <p:tavLst>
                                        <p:tav tm="0">
                                          <p:val>
                                            <p:strVal val="1+#ppt_w/2"/>
                                          </p:val>
                                        </p:tav>
                                        <p:tav tm="100000">
                                          <p:val>
                                            <p:strVal val="#ppt_x"/>
                                          </p:val>
                                        </p:tav>
                                      </p:tavLst>
                                    </p:anim>
                                    <p:anim calcmode="lin" valueType="num">
                                      <p:cBhvr additive="base">
                                        <p:cTn id="138" dur="500" fill="hold"/>
                                        <p:tgtEl>
                                          <p:spTgt spid="4">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139" fill="hold">
                      <p:stCondLst>
                        <p:cond delay="indefinite"/>
                      </p:stCondLst>
                      <p:childTnLst>
                        <p:par>
                          <p:cTn id="140" fill="hold">
                            <p:stCondLst>
                              <p:cond delay="0"/>
                            </p:stCondLst>
                            <p:childTnLst>
                              <p:par>
                                <p:cTn id="141" presetID="2" presetClass="entr" presetSubtype="2" fill="hold" grpId="0" nodeType="clickEffect">
                                  <p:stCondLst>
                                    <p:cond delay="0"/>
                                  </p:stCondLst>
                                  <p:childTnLst>
                                    <p:set>
                                      <p:cBhvr>
                                        <p:cTn id="142" dur="1" fill="hold">
                                          <p:stCondLst>
                                            <p:cond delay="0"/>
                                          </p:stCondLst>
                                        </p:cTn>
                                        <p:tgtEl>
                                          <p:spTgt spid="4">
                                            <p:txEl>
                                              <p:pRg st="11" end="11"/>
                                            </p:txEl>
                                          </p:spTgt>
                                        </p:tgtEl>
                                        <p:attrNameLst>
                                          <p:attrName>style.visibility</p:attrName>
                                        </p:attrNameLst>
                                      </p:cBhvr>
                                      <p:to>
                                        <p:strVal val="visible"/>
                                      </p:to>
                                    </p:set>
                                    <p:anim calcmode="lin" valueType="num">
                                      <p:cBhvr additive="base">
                                        <p:cTn id="143" dur="500" fill="hold"/>
                                        <p:tgtEl>
                                          <p:spTgt spid="4">
                                            <p:txEl>
                                              <p:pRg st="11" end="11"/>
                                            </p:txEl>
                                          </p:spTgt>
                                        </p:tgtEl>
                                        <p:attrNameLst>
                                          <p:attrName>ppt_x</p:attrName>
                                        </p:attrNameLst>
                                      </p:cBhvr>
                                      <p:tavLst>
                                        <p:tav tm="0">
                                          <p:val>
                                            <p:strVal val="1+#ppt_w/2"/>
                                          </p:val>
                                        </p:tav>
                                        <p:tav tm="100000">
                                          <p:val>
                                            <p:strVal val="#ppt_x"/>
                                          </p:val>
                                        </p:tav>
                                      </p:tavLst>
                                    </p:anim>
                                    <p:anim calcmode="lin" valueType="num">
                                      <p:cBhvr additive="base">
                                        <p:cTn id="144" dur="500" fill="hold"/>
                                        <p:tgtEl>
                                          <p:spTgt spid="4">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D33B-3FAB-6952-FF72-D8738A2FEDA4}"/>
              </a:ext>
            </a:extLst>
          </p:cNvPr>
          <p:cNvSpPr>
            <a:spLocks noGrp="1"/>
          </p:cNvSpPr>
          <p:nvPr>
            <p:ph type="title"/>
          </p:nvPr>
        </p:nvSpPr>
        <p:spPr>
          <a:xfrm>
            <a:off x="1027724" y="37"/>
            <a:ext cx="10131425" cy="1456267"/>
          </a:xfrm>
        </p:spPr>
        <p:txBody>
          <a:bodyPr/>
          <a:lstStyle/>
          <a:p>
            <a:pPr algn="ctr"/>
            <a:r>
              <a:rPr lang="en-GB" dirty="0">
                <a:cs typeface="Calibri Light"/>
              </a:rPr>
              <a:t>ACCESSING COMPANY DATA </a:t>
            </a:r>
          </a:p>
        </p:txBody>
      </p:sp>
      <p:graphicFrame>
        <p:nvGraphicFramePr>
          <p:cNvPr id="6" name="Content Placeholder 2">
            <a:extLst>
              <a:ext uri="{FF2B5EF4-FFF2-40B4-BE49-F238E27FC236}">
                <a16:creationId xmlns:a16="http://schemas.microsoft.com/office/drawing/2014/main" id="{F5C7E7B5-3687-5199-2312-EDAF6DB24D00}"/>
              </a:ext>
            </a:extLst>
          </p:cNvPr>
          <p:cNvGraphicFramePr>
            <a:graphicFrameLocks noGrp="1"/>
          </p:cNvGraphicFramePr>
          <p:nvPr>
            <p:ph idx="1"/>
            <p:extLst>
              <p:ext uri="{D42A27DB-BD31-4B8C-83A1-F6EECF244321}">
                <p14:modId xmlns:p14="http://schemas.microsoft.com/office/powerpoint/2010/main" val="386697862"/>
              </p:ext>
            </p:extLst>
          </p:nvPr>
        </p:nvGraphicFramePr>
        <p:xfrm>
          <a:off x="1956" y="3089314"/>
          <a:ext cx="12182962" cy="39718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C741F8E-02B5-43DE-78BE-0C079BEC6D08}"/>
              </a:ext>
            </a:extLst>
          </p:cNvPr>
          <p:cNvSpPr txBox="1"/>
          <p:nvPr/>
        </p:nvSpPr>
        <p:spPr>
          <a:xfrm>
            <a:off x="922" y="1718831"/>
            <a:ext cx="1219513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Always use company data in a respectful and professional manor, there are usually rules to what you can and can't do, these will be discussed with you or in a document for you to agree to or sign, most permissions for access will be pre-set as to what you will be allowed to have access to.</a:t>
            </a:r>
            <a:endParaRPr lang="en-US" dirty="0">
              <a:cs typeface="Calibri"/>
            </a:endParaRPr>
          </a:p>
          <a:p>
            <a:r>
              <a:rPr lang="en-GB" dirty="0">
                <a:cs typeface="Calibri"/>
              </a:rPr>
              <a:t>Security that most company's use – firewalls, Perimeter network, encryption, Apply permissions, Use strong passwords, Regular back up data</a:t>
            </a:r>
            <a:endParaRPr lang="en-US" dirty="0">
              <a:cs typeface="Calibri"/>
            </a:endParaRPr>
          </a:p>
        </p:txBody>
      </p:sp>
    </p:spTree>
    <p:extLst>
      <p:ext uri="{BB962C8B-B14F-4D97-AF65-F5344CB8AC3E}">
        <p14:creationId xmlns:p14="http://schemas.microsoft.com/office/powerpoint/2010/main" val="26150957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6">
                                            <p:graphicEl>
                                              <a:dgm id="{1C13DEB5-F259-4D90-856F-2F251B9EB2DC}"/>
                                            </p:graphicEl>
                                          </p:spTgt>
                                        </p:tgtEl>
                                        <p:attrNameLst>
                                          <p:attrName>style.visibility</p:attrName>
                                        </p:attrNameLst>
                                      </p:cBhvr>
                                      <p:to>
                                        <p:strVal val="visible"/>
                                      </p:to>
                                    </p:set>
                                    <p:animEffect transition="in" filter="wipe(down)">
                                      <p:cBhvr>
                                        <p:cTn id="21" dur="500"/>
                                        <p:tgtEl>
                                          <p:spTgt spid="6">
                                            <p:graphicEl>
                                              <a:dgm id="{1C13DEB5-F259-4D90-856F-2F251B9EB2DC}"/>
                                            </p:graphic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6">
                                            <p:graphicEl>
                                              <a:dgm id="{A50D4012-3744-415C-843C-EDFA989BE77C}"/>
                                            </p:graphicEl>
                                          </p:spTgt>
                                        </p:tgtEl>
                                        <p:attrNameLst>
                                          <p:attrName>style.visibility</p:attrName>
                                        </p:attrNameLst>
                                      </p:cBhvr>
                                      <p:to>
                                        <p:strVal val="visible"/>
                                      </p:to>
                                    </p:set>
                                    <p:animEffect transition="in" filter="wipe(down)">
                                      <p:cBhvr>
                                        <p:cTn id="24" dur="500"/>
                                        <p:tgtEl>
                                          <p:spTgt spid="6">
                                            <p:graphicEl>
                                              <a:dgm id="{A50D4012-3744-415C-843C-EDFA989BE77C}"/>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6">
                                            <p:graphicEl>
                                              <a:dgm id="{8AD9EA4D-5D11-4D42-ACA9-2AFF71E20382}"/>
                                            </p:graphicEl>
                                          </p:spTgt>
                                        </p:tgtEl>
                                        <p:attrNameLst>
                                          <p:attrName>style.visibility</p:attrName>
                                        </p:attrNameLst>
                                      </p:cBhvr>
                                      <p:to>
                                        <p:strVal val="visible"/>
                                      </p:to>
                                    </p:set>
                                    <p:animEffect transition="in" filter="wipe(down)">
                                      <p:cBhvr>
                                        <p:cTn id="29" dur="500"/>
                                        <p:tgtEl>
                                          <p:spTgt spid="6">
                                            <p:graphicEl>
                                              <a:dgm id="{8AD9EA4D-5D11-4D42-ACA9-2AFF71E20382}"/>
                                            </p:graphicEl>
                                          </p:spTgt>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6">
                                            <p:graphicEl>
                                              <a:dgm id="{001F019F-E420-4735-B03B-2C7F26D6FF2D}"/>
                                            </p:graphicEl>
                                          </p:spTgt>
                                        </p:tgtEl>
                                        <p:attrNameLst>
                                          <p:attrName>style.visibility</p:attrName>
                                        </p:attrNameLst>
                                      </p:cBhvr>
                                      <p:to>
                                        <p:strVal val="visible"/>
                                      </p:to>
                                    </p:set>
                                    <p:animEffect transition="in" filter="wipe(down)">
                                      <p:cBhvr>
                                        <p:cTn id="32" dur="500"/>
                                        <p:tgtEl>
                                          <p:spTgt spid="6">
                                            <p:graphicEl>
                                              <a:dgm id="{001F019F-E420-4735-B03B-2C7F26D6FF2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6">
                                            <p:graphicEl>
                                              <a:dgm id="{62CF8957-6F74-471E-9582-690AC10EA5D6}"/>
                                            </p:graphicEl>
                                          </p:spTgt>
                                        </p:tgtEl>
                                        <p:attrNameLst>
                                          <p:attrName>style.visibility</p:attrName>
                                        </p:attrNameLst>
                                      </p:cBhvr>
                                      <p:to>
                                        <p:strVal val="visible"/>
                                      </p:to>
                                    </p:set>
                                    <p:animEffect transition="in" filter="wipe(down)">
                                      <p:cBhvr>
                                        <p:cTn id="37" dur="500"/>
                                        <p:tgtEl>
                                          <p:spTgt spid="6">
                                            <p:graphicEl>
                                              <a:dgm id="{62CF8957-6F74-471E-9582-690AC10EA5D6}"/>
                                            </p:graphicEl>
                                          </p:spTgt>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6">
                                            <p:graphicEl>
                                              <a:dgm id="{EBC37435-075C-408E-B51A-C32CEF2325D7}"/>
                                            </p:graphicEl>
                                          </p:spTgt>
                                        </p:tgtEl>
                                        <p:attrNameLst>
                                          <p:attrName>style.visibility</p:attrName>
                                        </p:attrNameLst>
                                      </p:cBhvr>
                                      <p:to>
                                        <p:strVal val="visible"/>
                                      </p:to>
                                    </p:set>
                                    <p:animEffect transition="in" filter="wipe(down)">
                                      <p:cBhvr>
                                        <p:cTn id="40" dur="500"/>
                                        <p:tgtEl>
                                          <p:spTgt spid="6">
                                            <p:graphicEl>
                                              <a:dgm id="{EBC37435-075C-408E-B51A-C32CEF2325D7}"/>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6">
                                            <p:graphicEl>
                                              <a:dgm id="{6C32DCE2-85A8-4CE0-85FF-F4D7B174EBB4}"/>
                                            </p:graphicEl>
                                          </p:spTgt>
                                        </p:tgtEl>
                                        <p:attrNameLst>
                                          <p:attrName>style.visibility</p:attrName>
                                        </p:attrNameLst>
                                      </p:cBhvr>
                                      <p:to>
                                        <p:strVal val="visible"/>
                                      </p:to>
                                    </p:set>
                                    <p:animEffect transition="in" filter="wipe(down)">
                                      <p:cBhvr>
                                        <p:cTn id="45" dur="500"/>
                                        <p:tgtEl>
                                          <p:spTgt spid="6">
                                            <p:graphicEl>
                                              <a:dgm id="{6C32DCE2-85A8-4CE0-85FF-F4D7B174EBB4}"/>
                                            </p:graphicEl>
                                          </p:spTgt>
                                        </p:tgtEl>
                                      </p:cBhvr>
                                    </p:animEffect>
                                  </p:childTnLst>
                                </p:cTn>
                              </p:par>
                              <p:par>
                                <p:cTn id="46" presetID="22" presetClass="entr" presetSubtype="4" fill="hold" grpId="0" nodeType="withEffect">
                                  <p:stCondLst>
                                    <p:cond delay="0"/>
                                  </p:stCondLst>
                                  <p:childTnLst>
                                    <p:set>
                                      <p:cBhvr>
                                        <p:cTn id="47" dur="1" fill="hold">
                                          <p:stCondLst>
                                            <p:cond delay="0"/>
                                          </p:stCondLst>
                                        </p:cTn>
                                        <p:tgtEl>
                                          <p:spTgt spid="6">
                                            <p:graphicEl>
                                              <a:dgm id="{1511AA96-7D63-4DB5-A96F-ECD68C09027C}"/>
                                            </p:graphicEl>
                                          </p:spTgt>
                                        </p:tgtEl>
                                        <p:attrNameLst>
                                          <p:attrName>style.visibility</p:attrName>
                                        </p:attrNameLst>
                                      </p:cBhvr>
                                      <p:to>
                                        <p:strVal val="visible"/>
                                      </p:to>
                                    </p:set>
                                    <p:animEffect transition="in" filter="wipe(down)">
                                      <p:cBhvr>
                                        <p:cTn id="48" dur="500"/>
                                        <p:tgtEl>
                                          <p:spTgt spid="6">
                                            <p:graphicEl>
                                              <a:dgm id="{1511AA96-7D63-4DB5-A96F-ECD68C0902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Sub>
          <a:bldDgm bld="one"/>
        </p:bldSub>
      </p:bldGraphic>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Picture 5" descr="Graphical user interface, website&#10;&#10;Description automatically generated">
            <a:extLst>
              <a:ext uri="{FF2B5EF4-FFF2-40B4-BE49-F238E27FC236}">
                <a16:creationId xmlns:a16="http://schemas.microsoft.com/office/drawing/2014/main" id="{C46BFDAD-ACA3-D278-0A71-E15BF0D3E02A}"/>
              </a:ext>
            </a:extLst>
          </p:cNvPr>
          <p:cNvPicPr>
            <a:picLocks noChangeAspect="1"/>
          </p:cNvPicPr>
          <p:nvPr/>
        </p:nvPicPr>
        <p:blipFill rotWithShape="1">
          <a:blip r:embed="rId3"/>
          <a:srcRect/>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AB3EB12-08D4-03A9-BBF9-27610BB6A5A9}"/>
              </a:ext>
            </a:extLst>
          </p:cNvPr>
          <p:cNvSpPr>
            <a:spLocks noGrp="1"/>
          </p:cNvSpPr>
          <p:nvPr>
            <p:ph type="title"/>
          </p:nvPr>
        </p:nvSpPr>
        <p:spPr>
          <a:xfrm>
            <a:off x="1380067" y="4313"/>
            <a:ext cx="9437159" cy="1227667"/>
          </a:xfrm>
        </p:spPr>
        <p:txBody>
          <a:bodyPr>
            <a:normAutofit/>
          </a:bodyPr>
          <a:lstStyle/>
          <a:p>
            <a:r>
              <a:rPr lang="en-GB">
                <a:cs typeface="Calibri Light"/>
              </a:rPr>
              <a:t>SharePoint</a:t>
            </a:r>
          </a:p>
        </p:txBody>
      </p:sp>
      <p:sp>
        <p:nvSpPr>
          <p:cNvPr id="3" name="Content Placeholder 2">
            <a:extLst>
              <a:ext uri="{FF2B5EF4-FFF2-40B4-BE49-F238E27FC236}">
                <a16:creationId xmlns:a16="http://schemas.microsoft.com/office/drawing/2014/main" id="{DDDB5C08-1424-BC35-2D47-3B7907E8EF7C}"/>
              </a:ext>
            </a:extLst>
          </p:cNvPr>
          <p:cNvSpPr>
            <a:spLocks noGrp="1"/>
          </p:cNvSpPr>
          <p:nvPr>
            <p:ph idx="1"/>
          </p:nvPr>
        </p:nvSpPr>
        <p:spPr>
          <a:xfrm>
            <a:off x="1380067" y="1244601"/>
            <a:ext cx="3628706" cy="5322977"/>
          </a:xfrm>
        </p:spPr>
        <p:txBody>
          <a:bodyPr vert="horz" lIns="91440" tIns="45720" rIns="91440" bIns="45720" rtlCol="0" anchor="ctr">
            <a:noAutofit/>
          </a:bodyPr>
          <a:lstStyle/>
          <a:p>
            <a:pPr marL="0" indent="0">
              <a:lnSpc>
                <a:spcPct val="90000"/>
              </a:lnSpc>
              <a:buNone/>
            </a:pPr>
            <a:r>
              <a:rPr lang="en-GB" sz="1400" dirty="0">
                <a:cs typeface="Calibri"/>
              </a:rPr>
              <a:t>In our lectures we created a SharePoint page to share content with a team. </a:t>
            </a:r>
          </a:p>
          <a:p>
            <a:pPr marL="0" indent="0">
              <a:lnSpc>
                <a:spcPct val="90000"/>
              </a:lnSpc>
              <a:buClr>
                <a:srgbClr val="FFFFFF"/>
              </a:buClr>
              <a:buNone/>
            </a:pPr>
            <a:r>
              <a:rPr lang="en-GB" sz="1400" dirty="0">
                <a:cs typeface="Calibri"/>
              </a:rPr>
              <a:t>SharePoint has different levels of access for different groups on the same page.</a:t>
            </a:r>
          </a:p>
          <a:p>
            <a:pPr marL="0" indent="0">
              <a:lnSpc>
                <a:spcPct val="90000"/>
              </a:lnSpc>
              <a:buClr>
                <a:srgbClr val="FFFFFF"/>
              </a:buClr>
              <a:buNone/>
            </a:pPr>
            <a:r>
              <a:rPr lang="en-GB" sz="1400" dirty="0">
                <a:cs typeface="Calibri"/>
              </a:rPr>
              <a:t>SharePoint components ;</a:t>
            </a:r>
          </a:p>
          <a:p>
            <a:pPr>
              <a:lnSpc>
                <a:spcPct val="90000"/>
              </a:lnSpc>
              <a:buClr>
                <a:srgbClr val="FFFFFF"/>
              </a:buClr>
            </a:pPr>
            <a:r>
              <a:rPr lang="en-GB" sz="1400" dirty="0">
                <a:cs typeface="Calibri"/>
              </a:rPr>
              <a:t>Site </a:t>
            </a:r>
          </a:p>
          <a:p>
            <a:pPr>
              <a:lnSpc>
                <a:spcPct val="90000"/>
              </a:lnSpc>
              <a:buClr>
                <a:srgbClr val="FFFFFF"/>
              </a:buClr>
            </a:pPr>
            <a:r>
              <a:rPr lang="en-GB" sz="1400" dirty="0">
                <a:cs typeface="Calibri"/>
              </a:rPr>
              <a:t>Web Page</a:t>
            </a:r>
          </a:p>
          <a:p>
            <a:pPr>
              <a:lnSpc>
                <a:spcPct val="90000"/>
              </a:lnSpc>
              <a:buClr>
                <a:srgbClr val="FFFFFF"/>
              </a:buClr>
            </a:pPr>
            <a:r>
              <a:rPr lang="en-GB" sz="1400" dirty="0">
                <a:cs typeface="Calibri"/>
              </a:rPr>
              <a:t>List</a:t>
            </a:r>
          </a:p>
          <a:p>
            <a:pPr>
              <a:lnSpc>
                <a:spcPct val="90000"/>
              </a:lnSpc>
              <a:buClr>
                <a:srgbClr val="FFFFFF"/>
              </a:buClr>
            </a:pPr>
            <a:r>
              <a:rPr lang="en-GB" sz="1400" dirty="0">
                <a:cs typeface="Calibri"/>
              </a:rPr>
              <a:t>Library</a:t>
            </a:r>
          </a:p>
          <a:p>
            <a:pPr>
              <a:lnSpc>
                <a:spcPct val="90000"/>
              </a:lnSpc>
              <a:buClr>
                <a:srgbClr val="FFFFFF"/>
              </a:buClr>
            </a:pPr>
            <a:r>
              <a:rPr lang="en-GB" sz="1400" dirty="0">
                <a:cs typeface="Calibri"/>
              </a:rPr>
              <a:t>Webpart</a:t>
            </a:r>
          </a:p>
          <a:p>
            <a:pPr>
              <a:lnSpc>
                <a:spcPct val="90000"/>
              </a:lnSpc>
              <a:buClr>
                <a:srgbClr val="FFFFFF"/>
              </a:buClr>
            </a:pPr>
            <a:r>
              <a:rPr lang="en-GB" sz="1400" dirty="0">
                <a:cs typeface="Calibri"/>
              </a:rPr>
              <a:t>App Part</a:t>
            </a:r>
          </a:p>
          <a:p>
            <a:pPr marL="0" indent="0">
              <a:lnSpc>
                <a:spcPct val="90000"/>
              </a:lnSpc>
              <a:buClr>
                <a:srgbClr val="FFFFFF"/>
              </a:buClr>
              <a:buNone/>
            </a:pPr>
            <a:r>
              <a:rPr lang="en-GB" sz="1400" dirty="0">
                <a:cs typeface="Calibri"/>
              </a:rPr>
              <a:t>Elements of a site;</a:t>
            </a:r>
          </a:p>
          <a:p>
            <a:pPr>
              <a:lnSpc>
                <a:spcPct val="90000"/>
              </a:lnSpc>
              <a:buClr>
                <a:srgbClr val="FFFFFF"/>
              </a:buClr>
            </a:pPr>
            <a:r>
              <a:rPr lang="en-GB" sz="1400" dirty="0">
                <a:cs typeface="Calibri"/>
              </a:rPr>
              <a:t>Basic Elements</a:t>
            </a:r>
          </a:p>
          <a:p>
            <a:pPr>
              <a:lnSpc>
                <a:spcPct val="90000"/>
              </a:lnSpc>
              <a:buClr>
                <a:srgbClr val="FFFFFF"/>
              </a:buClr>
            </a:pPr>
            <a:r>
              <a:rPr lang="en-GB" sz="1400" dirty="0">
                <a:cs typeface="Calibri"/>
              </a:rPr>
              <a:t>Navigational Elements</a:t>
            </a:r>
          </a:p>
          <a:p>
            <a:pPr>
              <a:lnSpc>
                <a:spcPct val="90000"/>
              </a:lnSpc>
              <a:buClr>
                <a:srgbClr val="FFFFFF"/>
              </a:buClr>
            </a:pPr>
            <a:r>
              <a:rPr lang="en-GB" sz="1400" dirty="0">
                <a:cs typeface="Calibri"/>
              </a:rPr>
              <a:t>Content Elements</a:t>
            </a:r>
          </a:p>
        </p:txBody>
      </p:sp>
      <p:sp>
        <p:nvSpPr>
          <p:cNvPr id="6" name="TextBox 5">
            <a:extLst>
              <a:ext uri="{FF2B5EF4-FFF2-40B4-BE49-F238E27FC236}">
                <a16:creationId xmlns:a16="http://schemas.microsoft.com/office/drawing/2014/main" id="{421E05F3-B041-912A-DE54-24BE4708D1D1}"/>
              </a:ext>
            </a:extLst>
          </p:cNvPr>
          <p:cNvSpPr txBox="1"/>
          <p:nvPr/>
        </p:nvSpPr>
        <p:spPr>
          <a:xfrm>
            <a:off x="5011134" y="1895622"/>
            <a:ext cx="71946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SharePoint in Microsoft - 365 Is a </a:t>
            </a:r>
            <a:r>
              <a:rPr lang="en-GB" dirty="0">
                <a:ea typeface="+mn-lt"/>
                <a:cs typeface="+mn-lt"/>
              </a:rPr>
              <a:t>cloud-based service for businesses of all sizes. Instead of installing and running SharePoint Server on-premises, any business can subscribe to a Microsoft 365 plan or to the standalone SharePoint Online service.  All employees can create sites and share documents and information with colleagues, partners, and customers.</a:t>
            </a:r>
            <a:endParaRPr lang="en-US" dirty="0"/>
          </a:p>
        </p:txBody>
      </p:sp>
      <p:sp>
        <p:nvSpPr>
          <p:cNvPr id="7" name="TextBox 6">
            <a:extLst>
              <a:ext uri="{FF2B5EF4-FFF2-40B4-BE49-F238E27FC236}">
                <a16:creationId xmlns:a16="http://schemas.microsoft.com/office/drawing/2014/main" id="{B56485EB-3A25-E509-E5DE-0C2546DAA196}"/>
              </a:ext>
            </a:extLst>
          </p:cNvPr>
          <p:cNvSpPr txBox="1"/>
          <p:nvPr/>
        </p:nvSpPr>
        <p:spPr>
          <a:xfrm>
            <a:off x="5001132" y="3644660"/>
            <a:ext cx="718711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Segoe UI"/>
                <a:ea typeface="Segoe UI"/>
                <a:cs typeface="Segoe UI"/>
              </a:rPr>
              <a:t>SharePoint Server - </a:t>
            </a:r>
            <a:r>
              <a:rPr lang="en-GB" dirty="0">
                <a:latin typeface="Segoe UI"/>
                <a:ea typeface="Segoe UI"/>
                <a:cs typeface="Segoe UI"/>
              </a:rPr>
              <a:t>Organizations can deploy and manage SharePoint Server on-premises or with an Office 365 Enterprise subscription to take advantage of all the latest features.  It offers additional features and capabilities, such as modern site pages, modern web parts and authoring, modern lists and libraries, modern search, integration with PowerApps, Power BI and MS Flow, and SharePoint home page.</a:t>
            </a:r>
            <a:endParaRPr lang="en-GB" dirty="0">
              <a:cs typeface="Calibri"/>
            </a:endParaRPr>
          </a:p>
        </p:txBody>
      </p:sp>
      <p:sp>
        <p:nvSpPr>
          <p:cNvPr id="8" name="TextBox 7">
            <a:extLst>
              <a:ext uri="{FF2B5EF4-FFF2-40B4-BE49-F238E27FC236}">
                <a16:creationId xmlns:a16="http://schemas.microsoft.com/office/drawing/2014/main" id="{6617411D-0174-4273-E983-EF627595E710}"/>
              </a:ext>
            </a:extLst>
          </p:cNvPr>
          <p:cNvSpPr txBox="1"/>
          <p:nvPr/>
        </p:nvSpPr>
        <p:spPr>
          <a:xfrm>
            <a:off x="5008634" y="5677182"/>
            <a:ext cx="718055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SharePoint Designer 2013  - </a:t>
            </a:r>
            <a:r>
              <a:rPr lang="en-GB" dirty="0">
                <a:ea typeface="+mn-lt"/>
                <a:cs typeface="+mn-lt"/>
              </a:rPr>
              <a:t>A free program last released in 2013. Used to build powerful, workflow-enabled solutions. And used to edit external content types for an external data solution based on Business Connectivity Services.</a:t>
            </a:r>
            <a:endParaRPr lang="en-US" dirty="0"/>
          </a:p>
        </p:txBody>
      </p:sp>
      <p:sp>
        <p:nvSpPr>
          <p:cNvPr id="9" name="TextBox 8">
            <a:extLst>
              <a:ext uri="{FF2B5EF4-FFF2-40B4-BE49-F238E27FC236}">
                <a16:creationId xmlns:a16="http://schemas.microsoft.com/office/drawing/2014/main" id="{52C23CF2-9BF0-8126-25A2-BAEEEB01F799}"/>
              </a:ext>
            </a:extLst>
          </p:cNvPr>
          <p:cNvSpPr txBox="1"/>
          <p:nvPr/>
        </p:nvSpPr>
        <p:spPr>
          <a:xfrm>
            <a:off x="5005821" y="1242079"/>
            <a:ext cx="6924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There are three types of SharePoint</a:t>
            </a:r>
            <a:endParaRPr lang="en-GB" dirty="0"/>
          </a:p>
        </p:txBody>
      </p:sp>
    </p:spTree>
    <p:extLst>
      <p:ext uri="{BB962C8B-B14F-4D97-AF65-F5344CB8AC3E}">
        <p14:creationId xmlns:p14="http://schemas.microsoft.com/office/powerpoint/2010/main" val="50049454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heckerboard(across)">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checkerboard(across)">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heckerboard(across)">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checkerboard(across)">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checkerboard(across)">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 presetClass="entr" presetSubtype="1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checkerboard(across)">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 presetClass="entr" presetSubtype="1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checkerboard(across)">
                                      <p:cBhvr>
                                        <p:cTn id="43" dur="500"/>
                                        <p:tgtEl>
                                          <p:spTgt spid="3">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 presetClass="entr" presetSubtype="1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checkerboard(across)">
                                      <p:cBhvr>
                                        <p:cTn id="48" dur="500"/>
                                        <p:tgtEl>
                                          <p:spTgt spid="3">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5" presetClass="entr" presetSubtype="10"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checkerboard(across)">
                                      <p:cBhvr>
                                        <p:cTn id="53" dur="500"/>
                                        <p:tgtEl>
                                          <p:spTgt spid="3">
                                            <p:txEl>
                                              <p:pRg st="8" end="8"/>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5" presetClass="entr" presetSubtype="10" fill="hold" grpId="0" nodeType="click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checkerboard(across)">
                                      <p:cBhvr>
                                        <p:cTn id="58" dur="500"/>
                                        <p:tgtEl>
                                          <p:spTgt spid="3">
                                            <p:txEl>
                                              <p:pRg st="9" end="9"/>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 presetClass="entr" presetSubtype="10" fill="hold" grpId="0" nodeType="click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Effect transition="in" filter="checkerboard(across)">
                                      <p:cBhvr>
                                        <p:cTn id="63" dur="500"/>
                                        <p:tgtEl>
                                          <p:spTgt spid="3">
                                            <p:txEl>
                                              <p:pRg st="10" end="10"/>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 presetClass="entr" presetSubtype="10" fill="hold" grpId="0" nodeType="clickEffect">
                                  <p:stCondLst>
                                    <p:cond delay="0"/>
                                  </p:stCondLst>
                                  <p:childTnLst>
                                    <p:set>
                                      <p:cBhvr>
                                        <p:cTn id="67" dur="1" fill="hold">
                                          <p:stCondLst>
                                            <p:cond delay="0"/>
                                          </p:stCondLst>
                                        </p:cTn>
                                        <p:tgtEl>
                                          <p:spTgt spid="3">
                                            <p:txEl>
                                              <p:pRg st="11" end="11"/>
                                            </p:txEl>
                                          </p:spTgt>
                                        </p:tgtEl>
                                        <p:attrNameLst>
                                          <p:attrName>style.visibility</p:attrName>
                                        </p:attrNameLst>
                                      </p:cBhvr>
                                      <p:to>
                                        <p:strVal val="visible"/>
                                      </p:to>
                                    </p:set>
                                    <p:animEffect transition="in" filter="checkerboard(across)">
                                      <p:cBhvr>
                                        <p:cTn id="68" dur="500"/>
                                        <p:tgtEl>
                                          <p:spTgt spid="3">
                                            <p:txEl>
                                              <p:pRg st="11" end="11"/>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 presetClass="entr" presetSubtype="10" fill="hold" grpId="0" nodeType="clickEffect">
                                  <p:stCondLst>
                                    <p:cond delay="0"/>
                                  </p:stCondLst>
                                  <p:childTnLst>
                                    <p:set>
                                      <p:cBhvr>
                                        <p:cTn id="72" dur="1" fill="hold">
                                          <p:stCondLst>
                                            <p:cond delay="0"/>
                                          </p:stCondLst>
                                        </p:cTn>
                                        <p:tgtEl>
                                          <p:spTgt spid="3">
                                            <p:txEl>
                                              <p:pRg st="12" end="12"/>
                                            </p:txEl>
                                          </p:spTgt>
                                        </p:tgtEl>
                                        <p:attrNameLst>
                                          <p:attrName>style.visibility</p:attrName>
                                        </p:attrNameLst>
                                      </p:cBhvr>
                                      <p:to>
                                        <p:strVal val="visible"/>
                                      </p:to>
                                    </p:set>
                                    <p:animEffect transition="in" filter="checkerboard(across)">
                                      <p:cBhvr>
                                        <p:cTn id="73" dur="500"/>
                                        <p:tgtEl>
                                          <p:spTgt spid="3">
                                            <p:txEl>
                                              <p:pRg st="12" end="12"/>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9"/>
                                        </p:tgtEl>
                                        <p:attrNameLst>
                                          <p:attrName>style.visibility</p:attrName>
                                        </p:attrNameLst>
                                      </p:cBhvr>
                                      <p:to>
                                        <p:strVal val="visible"/>
                                      </p:to>
                                    </p:set>
                                    <p:anim calcmode="lin" valueType="num">
                                      <p:cBhvr additive="base">
                                        <p:cTn id="78" dur="500" fill="hold"/>
                                        <p:tgtEl>
                                          <p:spTgt spid="9"/>
                                        </p:tgtEl>
                                        <p:attrNameLst>
                                          <p:attrName>ppt_x</p:attrName>
                                        </p:attrNameLst>
                                      </p:cBhvr>
                                      <p:tavLst>
                                        <p:tav tm="0">
                                          <p:val>
                                            <p:strVal val="#ppt_x"/>
                                          </p:val>
                                        </p:tav>
                                        <p:tav tm="100000">
                                          <p:val>
                                            <p:strVal val="#ppt_x"/>
                                          </p:val>
                                        </p:tav>
                                      </p:tavLst>
                                    </p:anim>
                                    <p:anim calcmode="lin" valueType="num">
                                      <p:cBhvr additive="base">
                                        <p:cTn id="7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6">
                                            <p:txEl>
                                              <p:pRg st="0" end="0"/>
                                            </p:txEl>
                                          </p:spTgt>
                                        </p:tgtEl>
                                        <p:attrNameLst>
                                          <p:attrName>style.visibility</p:attrName>
                                        </p:attrNameLst>
                                      </p:cBhvr>
                                      <p:to>
                                        <p:strVal val="visible"/>
                                      </p:to>
                                    </p:set>
                                    <p:animEffect transition="in" filter="fade">
                                      <p:cBhvr>
                                        <p:cTn id="84" dur="500"/>
                                        <p:tgtEl>
                                          <p:spTgt spid="6">
                                            <p:txEl>
                                              <p:pRg st="0" end="0"/>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37" presetClass="entr" presetSubtype="0" fill="hold" grpId="0" nodeType="clickEffect">
                                  <p:stCondLst>
                                    <p:cond delay="0"/>
                                  </p:stCondLst>
                                  <p:childTnLst>
                                    <p:set>
                                      <p:cBhvr>
                                        <p:cTn id="88" dur="1" fill="hold">
                                          <p:stCondLst>
                                            <p:cond delay="0"/>
                                          </p:stCondLst>
                                        </p:cTn>
                                        <p:tgtEl>
                                          <p:spTgt spid="7">
                                            <p:txEl>
                                              <p:pRg st="0" end="0"/>
                                            </p:txEl>
                                          </p:spTgt>
                                        </p:tgtEl>
                                        <p:attrNameLst>
                                          <p:attrName>style.visibility</p:attrName>
                                        </p:attrNameLst>
                                      </p:cBhvr>
                                      <p:to>
                                        <p:strVal val="visible"/>
                                      </p:to>
                                    </p:set>
                                    <p:animEffect transition="in" filter="fade">
                                      <p:cBhvr>
                                        <p:cTn id="89" dur="1000"/>
                                        <p:tgtEl>
                                          <p:spTgt spid="7">
                                            <p:txEl>
                                              <p:pRg st="0" end="0"/>
                                            </p:txEl>
                                          </p:spTgt>
                                        </p:tgtEl>
                                      </p:cBhvr>
                                    </p:animEffect>
                                    <p:anim calcmode="lin" valueType="num">
                                      <p:cBhvr>
                                        <p:cTn id="9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1" dur="900" decel="100000" fill="hold"/>
                                        <p:tgtEl>
                                          <p:spTgt spid="7">
                                            <p:txEl>
                                              <p:pRg st="0" end="0"/>
                                            </p:txEl>
                                          </p:spTgt>
                                        </p:tgtEl>
                                        <p:attrNameLst>
                                          <p:attrName>ppt_y</p:attrName>
                                        </p:attrNameLst>
                                      </p:cBhvr>
                                      <p:tavLst>
                                        <p:tav tm="0">
                                          <p:val>
                                            <p:strVal val="#ppt_y+1"/>
                                          </p:val>
                                        </p:tav>
                                        <p:tav tm="100000">
                                          <p:val>
                                            <p:strVal val="#ppt_y-.03"/>
                                          </p:val>
                                        </p:tav>
                                      </p:tavLst>
                                    </p:anim>
                                    <p:anim calcmode="lin" valueType="num">
                                      <p:cBhvr>
                                        <p:cTn id="92" dur="100" accel="100000" fill="hold">
                                          <p:stCondLst>
                                            <p:cond delay="900"/>
                                          </p:stCondLst>
                                        </p:cTn>
                                        <p:tgtEl>
                                          <p:spTgt spid="7">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8">
                                            <p:txEl>
                                              <p:pRg st="0" end="0"/>
                                            </p:txEl>
                                          </p:spTgt>
                                        </p:tgtEl>
                                        <p:attrNameLst>
                                          <p:attrName>style.visibility</p:attrName>
                                        </p:attrNameLst>
                                      </p:cBhvr>
                                      <p:to>
                                        <p:strVal val="visible"/>
                                      </p:to>
                                    </p:set>
                                    <p:anim calcmode="lin" valueType="num">
                                      <p:cBhvr additive="base">
                                        <p:cTn id="9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build="p"/>
      <p:bldP spid="7" grpId="0" build="p"/>
      <p:bldP spid="8" grpId="0" build="p"/>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10">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6" name="Picture 5" descr="Computer script on a screen">
            <a:extLst>
              <a:ext uri="{FF2B5EF4-FFF2-40B4-BE49-F238E27FC236}">
                <a16:creationId xmlns:a16="http://schemas.microsoft.com/office/drawing/2014/main" id="{6EC7384A-800E-184C-6F16-AEF0665ED65D}"/>
              </a:ext>
            </a:extLst>
          </p:cNvPr>
          <p:cNvPicPr>
            <a:picLocks noChangeAspect="1"/>
          </p:cNvPicPr>
          <p:nvPr/>
        </p:nvPicPr>
        <p:blipFill rotWithShape="1">
          <a:blip r:embed="rId4"/>
          <a:srcRect l="791" t="15721" r="1" b="676"/>
          <a:stretch/>
        </p:blipFill>
        <p:spPr>
          <a:xfrm>
            <a:off x="20" y="10"/>
            <a:ext cx="12191980" cy="6857990"/>
          </a:xfrm>
          <a:prstGeom prst="rect">
            <a:avLst/>
          </a:prstGeom>
        </p:spPr>
      </p:pic>
      <p:pic>
        <p:nvPicPr>
          <p:cNvPr id="16" name="Picture 12">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8"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18">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0" name="Straight Connector 19">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20">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22">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24">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26">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BA20FE4-6F88-8FD6-DEC6-AD063BC612C1}"/>
              </a:ext>
            </a:extLst>
          </p:cNvPr>
          <p:cNvSpPr>
            <a:spLocks noGrp="1"/>
          </p:cNvSpPr>
          <p:nvPr>
            <p:ph type="title"/>
          </p:nvPr>
        </p:nvSpPr>
        <p:spPr>
          <a:xfrm>
            <a:off x="6301277" y="2463320"/>
            <a:ext cx="5505829" cy="3193208"/>
          </a:xfrm>
        </p:spPr>
        <p:txBody>
          <a:bodyPr vert="horz" lIns="91440" tIns="45720" rIns="91440" bIns="45720" rtlCol="0" anchor="b">
            <a:noAutofit/>
          </a:bodyPr>
          <a:lstStyle/>
          <a:p>
            <a:pPr algn="ctr">
              <a:lnSpc>
                <a:spcPct val="90000"/>
              </a:lnSpc>
            </a:pPr>
            <a:r>
              <a:rPr lang="en-US" sz="4200" dirty="0"/>
              <a:t>MY I.t </a:t>
            </a:r>
            <a:br>
              <a:rPr lang="en-US" sz="4200" dirty="0"/>
            </a:br>
            <a:r>
              <a:rPr lang="en-US" sz="4200" dirty="0"/>
              <a:t>and </a:t>
            </a:r>
            <a:br>
              <a:rPr lang="en-US" sz="4200" dirty="0"/>
            </a:br>
            <a:r>
              <a:rPr lang="en-US" sz="4200" dirty="0"/>
              <a:t>software  </a:t>
            </a:r>
            <a:br>
              <a:rPr lang="en-US" sz="4200" dirty="0"/>
            </a:br>
            <a:r>
              <a:rPr lang="en-US" sz="4200" dirty="0"/>
              <a:t>development </a:t>
            </a:r>
            <a:br>
              <a:rPr lang="en-US" sz="4200" dirty="0"/>
            </a:br>
            <a:r>
              <a:rPr lang="en-US" sz="4200" dirty="0"/>
              <a:t>overview</a:t>
            </a:r>
            <a:endParaRPr lang="en-US" sz="4200">
              <a:cs typeface="Calibri Light"/>
            </a:endParaRPr>
          </a:p>
        </p:txBody>
      </p:sp>
    </p:spTree>
    <p:extLst>
      <p:ext uri="{BB962C8B-B14F-4D97-AF65-F5344CB8AC3E}">
        <p14:creationId xmlns:p14="http://schemas.microsoft.com/office/powerpoint/2010/main" val="321232059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70A61-CFC7-D83F-8132-D5140C4AE630}"/>
              </a:ext>
            </a:extLst>
          </p:cNvPr>
          <p:cNvSpPr>
            <a:spLocks noGrp="1"/>
          </p:cNvSpPr>
          <p:nvPr>
            <p:ph type="title"/>
          </p:nvPr>
        </p:nvSpPr>
        <p:spPr>
          <a:xfrm>
            <a:off x="-4311" y="5751"/>
            <a:ext cx="12201763" cy="1456267"/>
          </a:xfrm>
        </p:spPr>
        <p:txBody>
          <a:bodyPr vert="horz" lIns="91440" tIns="45720" rIns="91440" bIns="45720" rtlCol="0" anchor="ctr">
            <a:normAutofit/>
          </a:bodyPr>
          <a:lstStyle/>
          <a:p>
            <a:pPr algn="ctr"/>
            <a:r>
              <a:rPr lang="en-US" dirty="0"/>
              <a:t>Software in this module and me</a:t>
            </a:r>
            <a:endParaRPr lang="en-US">
              <a:cs typeface="Calibri Light"/>
            </a:endParaRPr>
          </a:p>
        </p:txBody>
      </p:sp>
      <p:graphicFrame>
        <p:nvGraphicFramePr>
          <p:cNvPr id="14" name="Content Placeholder 2">
            <a:extLst>
              <a:ext uri="{FF2B5EF4-FFF2-40B4-BE49-F238E27FC236}">
                <a16:creationId xmlns:a16="http://schemas.microsoft.com/office/drawing/2014/main" id="{5AACD8B7-4FE5-E55B-389E-3B86990BDEC4}"/>
              </a:ext>
            </a:extLst>
          </p:cNvPr>
          <p:cNvGraphicFramePr>
            <a:graphicFrameLocks noGrp="1"/>
          </p:cNvGraphicFramePr>
          <p:nvPr>
            <p:ph sz="half" idx="1"/>
            <p:extLst>
              <p:ext uri="{D42A27DB-BD31-4B8C-83A1-F6EECF244321}">
                <p14:modId xmlns:p14="http://schemas.microsoft.com/office/powerpoint/2010/main" val="1636983164"/>
              </p:ext>
            </p:extLst>
          </p:nvPr>
        </p:nvGraphicFramePr>
        <p:xfrm>
          <a:off x="-4313" y="1471873"/>
          <a:ext cx="12201764" cy="5383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0387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4">
                                            <p:graphicEl>
                                              <a:dgm id="{06805617-CC17-40EC-9C0F-8E56D5E9F733}"/>
                                            </p:graphicEl>
                                          </p:spTgt>
                                        </p:tgtEl>
                                        <p:attrNameLst>
                                          <p:attrName>style.visibility</p:attrName>
                                        </p:attrNameLst>
                                      </p:cBhvr>
                                      <p:to>
                                        <p:strVal val="visible"/>
                                      </p:to>
                                    </p:set>
                                    <p:animEffect transition="in" filter="checkerboard(across)">
                                      <p:cBhvr>
                                        <p:cTn id="7" dur="500"/>
                                        <p:tgtEl>
                                          <p:spTgt spid="14">
                                            <p:graphicEl>
                                              <a:dgm id="{06805617-CC17-40EC-9C0F-8E56D5E9F73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4">
                                            <p:graphicEl>
                                              <a:dgm id="{BF09E29D-8900-47A7-BED9-3BCE47CA012B}"/>
                                            </p:graphicEl>
                                          </p:spTgt>
                                        </p:tgtEl>
                                        <p:attrNameLst>
                                          <p:attrName>style.visibility</p:attrName>
                                        </p:attrNameLst>
                                      </p:cBhvr>
                                      <p:to>
                                        <p:strVal val="visible"/>
                                      </p:to>
                                    </p:set>
                                    <p:animEffect transition="in" filter="checkerboard(across)">
                                      <p:cBhvr>
                                        <p:cTn id="12" dur="500"/>
                                        <p:tgtEl>
                                          <p:spTgt spid="14">
                                            <p:graphicEl>
                                              <a:dgm id="{BF09E29D-8900-47A7-BED9-3BCE47CA012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4">
                                            <p:graphicEl>
                                              <a:dgm id="{451C8390-2DCE-4082-8B40-41A2B6B6A6AF}"/>
                                            </p:graphicEl>
                                          </p:spTgt>
                                        </p:tgtEl>
                                        <p:attrNameLst>
                                          <p:attrName>style.visibility</p:attrName>
                                        </p:attrNameLst>
                                      </p:cBhvr>
                                      <p:to>
                                        <p:strVal val="visible"/>
                                      </p:to>
                                    </p:set>
                                    <p:animEffect transition="in" filter="checkerboard(across)">
                                      <p:cBhvr>
                                        <p:cTn id="17" dur="500"/>
                                        <p:tgtEl>
                                          <p:spTgt spid="14">
                                            <p:graphicEl>
                                              <a:dgm id="{451C8390-2DCE-4082-8B40-41A2B6B6A6A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4">
                                            <p:graphicEl>
                                              <a:dgm id="{F91BF3F4-F5A4-4D8F-80E3-52B24ED6E729}"/>
                                            </p:graphicEl>
                                          </p:spTgt>
                                        </p:tgtEl>
                                        <p:attrNameLst>
                                          <p:attrName>style.visibility</p:attrName>
                                        </p:attrNameLst>
                                      </p:cBhvr>
                                      <p:to>
                                        <p:strVal val="visible"/>
                                      </p:to>
                                    </p:set>
                                    <p:animEffect transition="in" filter="checkerboard(across)">
                                      <p:cBhvr>
                                        <p:cTn id="22" dur="500"/>
                                        <p:tgtEl>
                                          <p:spTgt spid="14">
                                            <p:graphicEl>
                                              <a:dgm id="{F91BF3F4-F5A4-4D8F-80E3-52B24ED6E72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111BC-A586-C18F-9A56-D62B14FB7878}"/>
              </a:ext>
            </a:extLst>
          </p:cNvPr>
          <p:cNvSpPr>
            <a:spLocks noGrp="1"/>
          </p:cNvSpPr>
          <p:nvPr>
            <p:ph type="title"/>
          </p:nvPr>
        </p:nvSpPr>
        <p:spPr>
          <a:xfrm>
            <a:off x="-4311" y="5751"/>
            <a:ext cx="6972379" cy="1456267"/>
          </a:xfrm>
        </p:spPr>
        <p:txBody>
          <a:bodyPr>
            <a:normAutofit/>
          </a:bodyPr>
          <a:lstStyle/>
          <a:p>
            <a:r>
              <a:rPr lang="en-GB" dirty="0">
                <a:cs typeface="Calibri Light"/>
              </a:rPr>
              <a:t>My software knowledge through employment</a:t>
            </a:r>
            <a:endParaRPr lang="en-US" dirty="0"/>
          </a:p>
        </p:txBody>
      </p:sp>
      <p:sp>
        <p:nvSpPr>
          <p:cNvPr id="11" name="Content Placeholder 2">
            <a:extLst>
              <a:ext uri="{FF2B5EF4-FFF2-40B4-BE49-F238E27FC236}">
                <a16:creationId xmlns:a16="http://schemas.microsoft.com/office/drawing/2014/main" id="{E712E7DD-E347-BBA9-FB64-1E875200AD06}"/>
              </a:ext>
            </a:extLst>
          </p:cNvPr>
          <p:cNvSpPr>
            <a:spLocks noGrp="1"/>
          </p:cNvSpPr>
          <p:nvPr>
            <p:ph idx="1"/>
          </p:nvPr>
        </p:nvSpPr>
        <p:spPr>
          <a:xfrm>
            <a:off x="-4311" y="1466332"/>
            <a:ext cx="6972379" cy="5388792"/>
          </a:xfrm>
        </p:spPr>
        <p:txBody>
          <a:bodyPr vert="horz" lIns="91440" tIns="45720" rIns="91440" bIns="45720" rtlCol="0" anchor="ctr">
            <a:noAutofit/>
          </a:bodyPr>
          <a:lstStyle/>
          <a:p>
            <a:pPr>
              <a:lnSpc>
                <a:spcPct val="90000"/>
              </a:lnSpc>
            </a:pPr>
            <a:r>
              <a:rPr lang="en-GB" sz="2000" dirty="0">
                <a:cs typeface="Calibri"/>
              </a:rPr>
              <a:t>I have worked in a range of businesses that have required me to learn new skills via software and work within new systems, a short list of these are below: </a:t>
            </a:r>
          </a:p>
          <a:p>
            <a:pPr>
              <a:lnSpc>
                <a:spcPct val="90000"/>
              </a:lnSpc>
              <a:buClr>
                <a:srgbClr val="FFFFFF"/>
              </a:buClr>
            </a:pPr>
            <a:r>
              <a:rPr lang="en-GB" sz="2000" dirty="0">
                <a:cs typeface="Calibri"/>
              </a:rPr>
              <a:t>Telephony system </a:t>
            </a:r>
          </a:p>
          <a:p>
            <a:pPr>
              <a:lnSpc>
                <a:spcPct val="90000"/>
              </a:lnSpc>
              <a:buClr>
                <a:srgbClr val="FFFFFF"/>
              </a:buClr>
            </a:pPr>
            <a:r>
              <a:rPr lang="en-GB" sz="2000" dirty="0">
                <a:cs typeface="Calibri"/>
              </a:rPr>
              <a:t>Oracle systems </a:t>
            </a:r>
          </a:p>
          <a:p>
            <a:pPr>
              <a:lnSpc>
                <a:spcPct val="90000"/>
              </a:lnSpc>
              <a:buClr>
                <a:srgbClr val="FFFFFF"/>
              </a:buClr>
            </a:pPr>
            <a:r>
              <a:rPr lang="en-GB" sz="2000" dirty="0">
                <a:cs typeface="Calibri"/>
              </a:rPr>
              <a:t>Large database systems for storing tenant/client information</a:t>
            </a:r>
          </a:p>
          <a:p>
            <a:pPr>
              <a:lnSpc>
                <a:spcPct val="90000"/>
              </a:lnSpc>
              <a:buClr>
                <a:srgbClr val="FFFFFF"/>
              </a:buClr>
            </a:pPr>
            <a:r>
              <a:rPr lang="en-GB" sz="2000" dirty="0">
                <a:cs typeface="Calibri"/>
              </a:rPr>
              <a:t>Payment systems – for security reasons I needed to isolate calls to take payments </a:t>
            </a:r>
          </a:p>
          <a:p>
            <a:pPr>
              <a:lnSpc>
                <a:spcPct val="90000"/>
              </a:lnSpc>
              <a:buClr>
                <a:srgbClr val="FFFFFF"/>
              </a:buClr>
            </a:pPr>
            <a:r>
              <a:rPr lang="en-GB" sz="2000" dirty="0">
                <a:cs typeface="Calibri"/>
              </a:rPr>
              <a:t>Address and postcode search engines </a:t>
            </a:r>
          </a:p>
          <a:p>
            <a:pPr>
              <a:lnSpc>
                <a:spcPct val="90000"/>
              </a:lnSpc>
              <a:buClr>
                <a:srgbClr val="FFFFFF"/>
              </a:buClr>
            </a:pPr>
            <a:r>
              <a:rPr lang="en-GB" sz="2000" dirty="0">
                <a:cs typeface="Calibri"/>
              </a:rPr>
              <a:t>Intranet </a:t>
            </a:r>
          </a:p>
          <a:p>
            <a:pPr>
              <a:lnSpc>
                <a:spcPct val="90000"/>
              </a:lnSpc>
              <a:buClr>
                <a:srgbClr val="FFFFFF"/>
              </a:buClr>
            </a:pPr>
            <a:r>
              <a:rPr lang="en-GB" sz="2000" dirty="0">
                <a:cs typeface="Calibri"/>
              </a:rPr>
              <a:t>sync multiple systems together and retrieve different information on customer's accounts</a:t>
            </a:r>
          </a:p>
          <a:p>
            <a:pPr>
              <a:lnSpc>
                <a:spcPct val="90000"/>
              </a:lnSpc>
              <a:buClr>
                <a:srgbClr val="FFFFFF"/>
              </a:buClr>
            </a:pPr>
            <a:r>
              <a:rPr lang="en-GB" sz="2000" dirty="0">
                <a:cs typeface="Calibri"/>
              </a:rPr>
              <a:t>G-Code</a:t>
            </a:r>
          </a:p>
          <a:p>
            <a:pPr>
              <a:lnSpc>
                <a:spcPct val="90000"/>
              </a:lnSpc>
              <a:buClr>
                <a:srgbClr val="FFFFFF"/>
              </a:buClr>
            </a:pPr>
            <a:r>
              <a:rPr lang="en-GB" sz="2000" dirty="0">
                <a:cs typeface="Calibri"/>
              </a:rPr>
              <a:t>Handheld units (PDA's)</a:t>
            </a:r>
          </a:p>
        </p:txBody>
      </p:sp>
      <p:pic>
        <p:nvPicPr>
          <p:cNvPr id="7" name="Graphic 6" descr="Call center">
            <a:extLst>
              <a:ext uri="{FF2B5EF4-FFF2-40B4-BE49-F238E27FC236}">
                <a16:creationId xmlns:a16="http://schemas.microsoft.com/office/drawing/2014/main" id="{5099A972-94C4-7BC2-D107-2C6086F707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8483" y="733514"/>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52048CAB-FB61-18B7-715E-C96534A31499}"/>
              </a:ext>
            </a:extLst>
          </p:cNvPr>
          <p:cNvSpPr txBox="1"/>
          <p:nvPr/>
        </p:nvSpPr>
        <p:spPr>
          <a:xfrm>
            <a:off x="7881248" y="4567460"/>
            <a:ext cx="344753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 have worked in a multi-channel contact centre for a housing association – Bolton at Home.</a:t>
            </a:r>
          </a:p>
          <a:p>
            <a:r>
              <a:rPr lang="en-GB" sz="1400" dirty="0">
                <a:cs typeface="Calibri"/>
              </a:rPr>
              <a:t>I was the range change coordinator (RCCA) at B &amp; Q.</a:t>
            </a:r>
          </a:p>
          <a:p>
            <a:r>
              <a:rPr lang="en-GB" sz="1400" dirty="0">
                <a:cs typeface="Calibri"/>
              </a:rPr>
              <a:t>I have also worked as a machine operator for All metal Services and Castle metals which are suppliers for aerospace companies.</a:t>
            </a:r>
          </a:p>
        </p:txBody>
      </p:sp>
    </p:spTree>
    <p:extLst>
      <p:ext uri="{BB962C8B-B14F-4D97-AF65-F5344CB8AC3E}">
        <p14:creationId xmlns:p14="http://schemas.microsoft.com/office/powerpoint/2010/main" val="3850669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37"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1000"/>
                                        <p:tgtEl>
                                          <p:spTgt spid="11">
                                            <p:txEl>
                                              <p:pRg st="0" end="0"/>
                                            </p:txEl>
                                          </p:spTgt>
                                        </p:tgtEl>
                                      </p:cBhvr>
                                    </p:animEffect>
                                    <p:anim calcmode="lin" valueType="num">
                                      <p:cBhvr>
                                        <p:cTn id="1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19" dur="900" decel="100000" fill="hold"/>
                                        <p:tgtEl>
                                          <p:spTgt spid="11">
                                            <p:txEl>
                                              <p:pRg st="0" end="0"/>
                                            </p:txEl>
                                          </p:spTgt>
                                        </p:tgtEl>
                                        <p:attrNameLst>
                                          <p:attrName>ppt_y</p:attrName>
                                        </p:attrNameLst>
                                      </p:cBhvr>
                                      <p:tavLst>
                                        <p:tav tm="0">
                                          <p:val>
                                            <p:strVal val="#ppt_y+1"/>
                                          </p:val>
                                        </p:tav>
                                        <p:tav tm="100000">
                                          <p:val>
                                            <p:strVal val="#ppt_y-.03"/>
                                          </p:val>
                                        </p:tav>
                                      </p:tavLst>
                                    </p:anim>
                                    <p:anim calcmode="lin" valueType="num">
                                      <p:cBhvr>
                                        <p:cTn id="20" dur="100" accel="100000" fill="hold">
                                          <p:stCondLst>
                                            <p:cond delay="900"/>
                                          </p:stCondLst>
                                        </p:cTn>
                                        <p:tgtEl>
                                          <p:spTgt spid="11">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7" presetClass="entr" presetSubtype="0" fill="hold" grpId="0" nodeType="clickEffect">
                                  <p:stCondLst>
                                    <p:cond delay="0"/>
                                  </p:stCondLst>
                                  <p:childTnLst>
                                    <p:set>
                                      <p:cBhvr>
                                        <p:cTn id="24" dur="1" fill="hold">
                                          <p:stCondLst>
                                            <p:cond delay="0"/>
                                          </p:stCondLst>
                                        </p:cTn>
                                        <p:tgtEl>
                                          <p:spTgt spid="11">
                                            <p:txEl>
                                              <p:pRg st="1" end="1"/>
                                            </p:txEl>
                                          </p:spTgt>
                                        </p:tgtEl>
                                        <p:attrNameLst>
                                          <p:attrName>style.visibility</p:attrName>
                                        </p:attrNameLst>
                                      </p:cBhvr>
                                      <p:to>
                                        <p:strVal val="visible"/>
                                      </p:to>
                                    </p:set>
                                    <p:animEffect transition="in" filter="fade">
                                      <p:cBhvr>
                                        <p:cTn id="25" dur="1000"/>
                                        <p:tgtEl>
                                          <p:spTgt spid="11">
                                            <p:txEl>
                                              <p:pRg st="1" end="1"/>
                                            </p:txEl>
                                          </p:spTgt>
                                        </p:tgtEl>
                                      </p:cBhvr>
                                    </p:animEffect>
                                    <p:anim calcmode="lin" valueType="num">
                                      <p:cBhvr>
                                        <p:cTn id="26"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11">
                                            <p:txEl>
                                              <p:pRg st="1" end="1"/>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11">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grpId="0" nodeType="clickEffect">
                                  <p:stCondLst>
                                    <p:cond delay="0"/>
                                  </p:stCondLst>
                                  <p:childTnLst>
                                    <p:set>
                                      <p:cBhvr>
                                        <p:cTn id="32" dur="1" fill="hold">
                                          <p:stCondLst>
                                            <p:cond delay="0"/>
                                          </p:stCondLst>
                                        </p:cTn>
                                        <p:tgtEl>
                                          <p:spTgt spid="11">
                                            <p:txEl>
                                              <p:pRg st="2" end="2"/>
                                            </p:txEl>
                                          </p:spTgt>
                                        </p:tgtEl>
                                        <p:attrNameLst>
                                          <p:attrName>style.visibility</p:attrName>
                                        </p:attrNameLst>
                                      </p:cBhvr>
                                      <p:to>
                                        <p:strVal val="visible"/>
                                      </p:to>
                                    </p:set>
                                    <p:animEffect transition="in" filter="fade">
                                      <p:cBhvr>
                                        <p:cTn id="33" dur="1000"/>
                                        <p:tgtEl>
                                          <p:spTgt spid="11">
                                            <p:txEl>
                                              <p:pRg st="2" end="2"/>
                                            </p:txEl>
                                          </p:spTgt>
                                        </p:tgtEl>
                                      </p:cBhvr>
                                    </p:animEffect>
                                    <p:anim calcmode="lin" valueType="num">
                                      <p:cBhvr>
                                        <p:cTn id="34"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35" dur="900" decel="100000" fill="hold"/>
                                        <p:tgtEl>
                                          <p:spTgt spid="11">
                                            <p:txEl>
                                              <p:pRg st="2" end="2"/>
                                            </p:tx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11">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7" presetClass="entr" presetSubtype="0" fill="hold" grpId="0" nodeType="clickEffect">
                                  <p:stCondLst>
                                    <p:cond delay="0"/>
                                  </p:stCondLst>
                                  <p:childTnLst>
                                    <p:set>
                                      <p:cBhvr>
                                        <p:cTn id="40" dur="1" fill="hold">
                                          <p:stCondLst>
                                            <p:cond delay="0"/>
                                          </p:stCondLst>
                                        </p:cTn>
                                        <p:tgtEl>
                                          <p:spTgt spid="11">
                                            <p:txEl>
                                              <p:pRg st="3" end="3"/>
                                            </p:txEl>
                                          </p:spTgt>
                                        </p:tgtEl>
                                        <p:attrNameLst>
                                          <p:attrName>style.visibility</p:attrName>
                                        </p:attrNameLst>
                                      </p:cBhvr>
                                      <p:to>
                                        <p:strVal val="visible"/>
                                      </p:to>
                                    </p:set>
                                    <p:animEffect transition="in" filter="fade">
                                      <p:cBhvr>
                                        <p:cTn id="41" dur="1000"/>
                                        <p:tgtEl>
                                          <p:spTgt spid="11">
                                            <p:txEl>
                                              <p:pRg st="3" end="3"/>
                                            </p:txEl>
                                          </p:spTgt>
                                        </p:tgtEl>
                                      </p:cBhvr>
                                    </p:animEffect>
                                    <p:anim calcmode="lin" valueType="num">
                                      <p:cBhvr>
                                        <p:cTn id="42"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43" dur="900" decel="100000" fill="hold"/>
                                        <p:tgtEl>
                                          <p:spTgt spid="11">
                                            <p:txEl>
                                              <p:pRg st="3" end="3"/>
                                            </p:txEl>
                                          </p:spTgt>
                                        </p:tgtEl>
                                        <p:attrNameLst>
                                          <p:attrName>ppt_y</p:attrName>
                                        </p:attrNameLst>
                                      </p:cBhvr>
                                      <p:tavLst>
                                        <p:tav tm="0">
                                          <p:val>
                                            <p:strVal val="#ppt_y+1"/>
                                          </p:val>
                                        </p:tav>
                                        <p:tav tm="100000">
                                          <p:val>
                                            <p:strVal val="#ppt_y-.03"/>
                                          </p:val>
                                        </p:tav>
                                      </p:tavLst>
                                    </p:anim>
                                    <p:anim calcmode="lin" valueType="num">
                                      <p:cBhvr>
                                        <p:cTn id="44" dur="100" accel="100000" fill="hold">
                                          <p:stCondLst>
                                            <p:cond delay="900"/>
                                          </p:stCondLst>
                                        </p:cTn>
                                        <p:tgtEl>
                                          <p:spTgt spid="11">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37" presetClass="entr" presetSubtype="0" fill="hold" grpId="0" nodeType="clickEffect">
                                  <p:stCondLst>
                                    <p:cond delay="0"/>
                                  </p:stCondLst>
                                  <p:childTnLst>
                                    <p:set>
                                      <p:cBhvr>
                                        <p:cTn id="48" dur="1" fill="hold">
                                          <p:stCondLst>
                                            <p:cond delay="0"/>
                                          </p:stCondLst>
                                        </p:cTn>
                                        <p:tgtEl>
                                          <p:spTgt spid="11">
                                            <p:txEl>
                                              <p:pRg st="4" end="4"/>
                                            </p:txEl>
                                          </p:spTgt>
                                        </p:tgtEl>
                                        <p:attrNameLst>
                                          <p:attrName>style.visibility</p:attrName>
                                        </p:attrNameLst>
                                      </p:cBhvr>
                                      <p:to>
                                        <p:strVal val="visible"/>
                                      </p:to>
                                    </p:set>
                                    <p:animEffect transition="in" filter="fade">
                                      <p:cBhvr>
                                        <p:cTn id="49" dur="1000"/>
                                        <p:tgtEl>
                                          <p:spTgt spid="11">
                                            <p:txEl>
                                              <p:pRg st="4" end="4"/>
                                            </p:txEl>
                                          </p:spTgt>
                                        </p:tgtEl>
                                      </p:cBhvr>
                                    </p:animEffect>
                                    <p:anim calcmode="lin" valueType="num">
                                      <p:cBhvr>
                                        <p:cTn id="50"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51" dur="900" decel="100000" fill="hold"/>
                                        <p:tgtEl>
                                          <p:spTgt spid="11">
                                            <p:txEl>
                                              <p:pRg st="4" end="4"/>
                                            </p:txEl>
                                          </p:spTgt>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11">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37" presetClass="entr" presetSubtype="0" fill="hold" grpId="0" nodeType="clickEffect">
                                  <p:stCondLst>
                                    <p:cond delay="0"/>
                                  </p:stCondLst>
                                  <p:childTnLst>
                                    <p:set>
                                      <p:cBhvr>
                                        <p:cTn id="56" dur="1" fill="hold">
                                          <p:stCondLst>
                                            <p:cond delay="0"/>
                                          </p:stCondLst>
                                        </p:cTn>
                                        <p:tgtEl>
                                          <p:spTgt spid="11">
                                            <p:txEl>
                                              <p:pRg st="5" end="5"/>
                                            </p:txEl>
                                          </p:spTgt>
                                        </p:tgtEl>
                                        <p:attrNameLst>
                                          <p:attrName>style.visibility</p:attrName>
                                        </p:attrNameLst>
                                      </p:cBhvr>
                                      <p:to>
                                        <p:strVal val="visible"/>
                                      </p:to>
                                    </p:set>
                                    <p:animEffect transition="in" filter="fade">
                                      <p:cBhvr>
                                        <p:cTn id="57" dur="1000"/>
                                        <p:tgtEl>
                                          <p:spTgt spid="11">
                                            <p:txEl>
                                              <p:pRg st="5" end="5"/>
                                            </p:txEl>
                                          </p:spTgt>
                                        </p:tgtEl>
                                      </p:cBhvr>
                                    </p:animEffect>
                                    <p:anim calcmode="lin" valueType="num">
                                      <p:cBhvr>
                                        <p:cTn id="58" dur="1000" fill="hold"/>
                                        <p:tgtEl>
                                          <p:spTgt spid="11">
                                            <p:txEl>
                                              <p:pRg st="5" end="5"/>
                                            </p:txEl>
                                          </p:spTgt>
                                        </p:tgtEl>
                                        <p:attrNameLst>
                                          <p:attrName>ppt_x</p:attrName>
                                        </p:attrNameLst>
                                      </p:cBhvr>
                                      <p:tavLst>
                                        <p:tav tm="0">
                                          <p:val>
                                            <p:strVal val="#ppt_x"/>
                                          </p:val>
                                        </p:tav>
                                        <p:tav tm="100000">
                                          <p:val>
                                            <p:strVal val="#ppt_x"/>
                                          </p:val>
                                        </p:tav>
                                      </p:tavLst>
                                    </p:anim>
                                    <p:anim calcmode="lin" valueType="num">
                                      <p:cBhvr>
                                        <p:cTn id="59" dur="900" decel="100000" fill="hold"/>
                                        <p:tgtEl>
                                          <p:spTgt spid="11">
                                            <p:txEl>
                                              <p:pRg st="5" end="5"/>
                                            </p:txEl>
                                          </p:spTgt>
                                        </p:tgtEl>
                                        <p:attrNameLst>
                                          <p:attrName>ppt_y</p:attrName>
                                        </p:attrNameLst>
                                      </p:cBhvr>
                                      <p:tavLst>
                                        <p:tav tm="0">
                                          <p:val>
                                            <p:strVal val="#ppt_y+1"/>
                                          </p:val>
                                        </p:tav>
                                        <p:tav tm="100000">
                                          <p:val>
                                            <p:strVal val="#ppt_y-.03"/>
                                          </p:val>
                                        </p:tav>
                                      </p:tavLst>
                                    </p:anim>
                                    <p:anim calcmode="lin" valueType="num">
                                      <p:cBhvr>
                                        <p:cTn id="60" dur="100" accel="100000" fill="hold">
                                          <p:stCondLst>
                                            <p:cond delay="900"/>
                                          </p:stCondLst>
                                        </p:cTn>
                                        <p:tgtEl>
                                          <p:spTgt spid="11">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37" presetClass="entr" presetSubtype="0" fill="hold" grpId="0" nodeType="clickEffect">
                                  <p:stCondLst>
                                    <p:cond delay="0"/>
                                  </p:stCondLst>
                                  <p:childTnLst>
                                    <p:set>
                                      <p:cBhvr>
                                        <p:cTn id="64" dur="1" fill="hold">
                                          <p:stCondLst>
                                            <p:cond delay="0"/>
                                          </p:stCondLst>
                                        </p:cTn>
                                        <p:tgtEl>
                                          <p:spTgt spid="11">
                                            <p:txEl>
                                              <p:pRg st="6" end="6"/>
                                            </p:txEl>
                                          </p:spTgt>
                                        </p:tgtEl>
                                        <p:attrNameLst>
                                          <p:attrName>style.visibility</p:attrName>
                                        </p:attrNameLst>
                                      </p:cBhvr>
                                      <p:to>
                                        <p:strVal val="visible"/>
                                      </p:to>
                                    </p:set>
                                    <p:animEffect transition="in" filter="fade">
                                      <p:cBhvr>
                                        <p:cTn id="65" dur="1000"/>
                                        <p:tgtEl>
                                          <p:spTgt spid="11">
                                            <p:txEl>
                                              <p:pRg st="6" end="6"/>
                                            </p:txEl>
                                          </p:spTgt>
                                        </p:tgtEl>
                                      </p:cBhvr>
                                    </p:animEffect>
                                    <p:anim calcmode="lin" valueType="num">
                                      <p:cBhvr>
                                        <p:cTn id="66" dur="1000" fill="hold"/>
                                        <p:tgtEl>
                                          <p:spTgt spid="11">
                                            <p:txEl>
                                              <p:pRg st="6" end="6"/>
                                            </p:txEl>
                                          </p:spTgt>
                                        </p:tgtEl>
                                        <p:attrNameLst>
                                          <p:attrName>ppt_x</p:attrName>
                                        </p:attrNameLst>
                                      </p:cBhvr>
                                      <p:tavLst>
                                        <p:tav tm="0">
                                          <p:val>
                                            <p:strVal val="#ppt_x"/>
                                          </p:val>
                                        </p:tav>
                                        <p:tav tm="100000">
                                          <p:val>
                                            <p:strVal val="#ppt_x"/>
                                          </p:val>
                                        </p:tav>
                                      </p:tavLst>
                                    </p:anim>
                                    <p:anim calcmode="lin" valueType="num">
                                      <p:cBhvr>
                                        <p:cTn id="67" dur="900" decel="100000" fill="hold"/>
                                        <p:tgtEl>
                                          <p:spTgt spid="11">
                                            <p:txEl>
                                              <p:pRg st="6" end="6"/>
                                            </p:txEl>
                                          </p:spTgt>
                                        </p:tgtEl>
                                        <p:attrNameLst>
                                          <p:attrName>ppt_y</p:attrName>
                                        </p:attrNameLst>
                                      </p:cBhvr>
                                      <p:tavLst>
                                        <p:tav tm="0">
                                          <p:val>
                                            <p:strVal val="#ppt_y+1"/>
                                          </p:val>
                                        </p:tav>
                                        <p:tav tm="100000">
                                          <p:val>
                                            <p:strVal val="#ppt_y-.03"/>
                                          </p:val>
                                        </p:tav>
                                      </p:tavLst>
                                    </p:anim>
                                    <p:anim calcmode="lin" valueType="num">
                                      <p:cBhvr>
                                        <p:cTn id="68" dur="100" accel="100000" fill="hold">
                                          <p:stCondLst>
                                            <p:cond delay="900"/>
                                          </p:stCondLst>
                                        </p:cTn>
                                        <p:tgtEl>
                                          <p:spTgt spid="11">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37" presetClass="entr" presetSubtype="0" fill="hold" grpId="0" nodeType="clickEffect">
                                  <p:stCondLst>
                                    <p:cond delay="0"/>
                                  </p:stCondLst>
                                  <p:childTnLst>
                                    <p:set>
                                      <p:cBhvr>
                                        <p:cTn id="72" dur="1" fill="hold">
                                          <p:stCondLst>
                                            <p:cond delay="0"/>
                                          </p:stCondLst>
                                        </p:cTn>
                                        <p:tgtEl>
                                          <p:spTgt spid="11">
                                            <p:txEl>
                                              <p:pRg st="7" end="7"/>
                                            </p:txEl>
                                          </p:spTgt>
                                        </p:tgtEl>
                                        <p:attrNameLst>
                                          <p:attrName>style.visibility</p:attrName>
                                        </p:attrNameLst>
                                      </p:cBhvr>
                                      <p:to>
                                        <p:strVal val="visible"/>
                                      </p:to>
                                    </p:set>
                                    <p:animEffect transition="in" filter="fade">
                                      <p:cBhvr>
                                        <p:cTn id="73" dur="1000"/>
                                        <p:tgtEl>
                                          <p:spTgt spid="11">
                                            <p:txEl>
                                              <p:pRg st="7" end="7"/>
                                            </p:txEl>
                                          </p:spTgt>
                                        </p:tgtEl>
                                      </p:cBhvr>
                                    </p:animEffect>
                                    <p:anim calcmode="lin" valueType="num">
                                      <p:cBhvr>
                                        <p:cTn id="74" dur="1000" fill="hold"/>
                                        <p:tgtEl>
                                          <p:spTgt spid="11">
                                            <p:txEl>
                                              <p:pRg st="7" end="7"/>
                                            </p:txEl>
                                          </p:spTgt>
                                        </p:tgtEl>
                                        <p:attrNameLst>
                                          <p:attrName>ppt_x</p:attrName>
                                        </p:attrNameLst>
                                      </p:cBhvr>
                                      <p:tavLst>
                                        <p:tav tm="0">
                                          <p:val>
                                            <p:strVal val="#ppt_x"/>
                                          </p:val>
                                        </p:tav>
                                        <p:tav tm="100000">
                                          <p:val>
                                            <p:strVal val="#ppt_x"/>
                                          </p:val>
                                        </p:tav>
                                      </p:tavLst>
                                    </p:anim>
                                    <p:anim calcmode="lin" valueType="num">
                                      <p:cBhvr>
                                        <p:cTn id="75" dur="900" decel="100000" fill="hold"/>
                                        <p:tgtEl>
                                          <p:spTgt spid="11">
                                            <p:txEl>
                                              <p:pRg st="7" end="7"/>
                                            </p:txEl>
                                          </p:spTgt>
                                        </p:tgtEl>
                                        <p:attrNameLst>
                                          <p:attrName>ppt_y</p:attrName>
                                        </p:attrNameLst>
                                      </p:cBhvr>
                                      <p:tavLst>
                                        <p:tav tm="0">
                                          <p:val>
                                            <p:strVal val="#ppt_y+1"/>
                                          </p:val>
                                        </p:tav>
                                        <p:tav tm="100000">
                                          <p:val>
                                            <p:strVal val="#ppt_y-.03"/>
                                          </p:val>
                                        </p:tav>
                                      </p:tavLst>
                                    </p:anim>
                                    <p:anim calcmode="lin" valueType="num">
                                      <p:cBhvr>
                                        <p:cTn id="76" dur="100" accel="100000" fill="hold">
                                          <p:stCondLst>
                                            <p:cond delay="900"/>
                                          </p:stCondLst>
                                        </p:cTn>
                                        <p:tgtEl>
                                          <p:spTgt spid="11">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37" presetClass="entr" presetSubtype="0" fill="hold" grpId="0" nodeType="clickEffect">
                                  <p:stCondLst>
                                    <p:cond delay="0"/>
                                  </p:stCondLst>
                                  <p:childTnLst>
                                    <p:set>
                                      <p:cBhvr>
                                        <p:cTn id="80" dur="1" fill="hold">
                                          <p:stCondLst>
                                            <p:cond delay="0"/>
                                          </p:stCondLst>
                                        </p:cTn>
                                        <p:tgtEl>
                                          <p:spTgt spid="11">
                                            <p:txEl>
                                              <p:pRg st="8" end="8"/>
                                            </p:txEl>
                                          </p:spTgt>
                                        </p:tgtEl>
                                        <p:attrNameLst>
                                          <p:attrName>style.visibility</p:attrName>
                                        </p:attrNameLst>
                                      </p:cBhvr>
                                      <p:to>
                                        <p:strVal val="visible"/>
                                      </p:to>
                                    </p:set>
                                    <p:animEffect transition="in" filter="fade">
                                      <p:cBhvr>
                                        <p:cTn id="81" dur="1000"/>
                                        <p:tgtEl>
                                          <p:spTgt spid="11">
                                            <p:txEl>
                                              <p:pRg st="8" end="8"/>
                                            </p:txEl>
                                          </p:spTgt>
                                        </p:tgtEl>
                                      </p:cBhvr>
                                    </p:animEffect>
                                    <p:anim calcmode="lin" valueType="num">
                                      <p:cBhvr>
                                        <p:cTn id="82" dur="1000" fill="hold"/>
                                        <p:tgtEl>
                                          <p:spTgt spid="11">
                                            <p:txEl>
                                              <p:pRg st="8" end="8"/>
                                            </p:txEl>
                                          </p:spTgt>
                                        </p:tgtEl>
                                        <p:attrNameLst>
                                          <p:attrName>ppt_x</p:attrName>
                                        </p:attrNameLst>
                                      </p:cBhvr>
                                      <p:tavLst>
                                        <p:tav tm="0">
                                          <p:val>
                                            <p:strVal val="#ppt_x"/>
                                          </p:val>
                                        </p:tav>
                                        <p:tav tm="100000">
                                          <p:val>
                                            <p:strVal val="#ppt_x"/>
                                          </p:val>
                                        </p:tav>
                                      </p:tavLst>
                                    </p:anim>
                                    <p:anim calcmode="lin" valueType="num">
                                      <p:cBhvr>
                                        <p:cTn id="83" dur="900" decel="100000" fill="hold"/>
                                        <p:tgtEl>
                                          <p:spTgt spid="11">
                                            <p:txEl>
                                              <p:pRg st="8" end="8"/>
                                            </p:txEl>
                                          </p:spTgt>
                                        </p:tgtEl>
                                        <p:attrNameLst>
                                          <p:attrName>ppt_y</p:attrName>
                                        </p:attrNameLst>
                                      </p:cBhvr>
                                      <p:tavLst>
                                        <p:tav tm="0">
                                          <p:val>
                                            <p:strVal val="#ppt_y+1"/>
                                          </p:val>
                                        </p:tav>
                                        <p:tav tm="100000">
                                          <p:val>
                                            <p:strVal val="#ppt_y-.03"/>
                                          </p:val>
                                        </p:tav>
                                      </p:tavLst>
                                    </p:anim>
                                    <p:anim calcmode="lin" valueType="num">
                                      <p:cBhvr>
                                        <p:cTn id="84" dur="100" accel="100000" fill="hold">
                                          <p:stCondLst>
                                            <p:cond delay="900"/>
                                          </p:stCondLst>
                                        </p:cTn>
                                        <p:tgtEl>
                                          <p:spTgt spid="11">
                                            <p:txEl>
                                              <p:pRg st="8" end="8"/>
                                            </p:txEl>
                                          </p:spTgt>
                                        </p:tgtEl>
                                        <p:attrNameLst>
                                          <p:attrName>ppt_y</p:attrName>
                                        </p:attrNameLst>
                                      </p:cBhvr>
                                      <p:tavLst>
                                        <p:tav tm="0">
                                          <p:val>
                                            <p:strVal val="#ppt_y-.03"/>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37" presetClass="entr" presetSubtype="0" fill="hold" grpId="0" nodeType="clickEffect">
                                  <p:stCondLst>
                                    <p:cond delay="0"/>
                                  </p:stCondLst>
                                  <p:childTnLst>
                                    <p:set>
                                      <p:cBhvr>
                                        <p:cTn id="88" dur="1" fill="hold">
                                          <p:stCondLst>
                                            <p:cond delay="0"/>
                                          </p:stCondLst>
                                        </p:cTn>
                                        <p:tgtEl>
                                          <p:spTgt spid="11">
                                            <p:txEl>
                                              <p:pRg st="9" end="9"/>
                                            </p:txEl>
                                          </p:spTgt>
                                        </p:tgtEl>
                                        <p:attrNameLst>
                                          <p:attrName>style.visibility</p:attrName>
                                        </p:attrNameLst>
                                      </p:cBhvr>
                                      <p:to>
                                        <p:strVal val="visible"/>
                                      </p:to>
                                    </p:set>
                                    <p:animEffect transition="in" filter="fade">
                                      <p:cBhvr>
                                        <p:cTn id="89" dur="1000"/>
                                        <p:tgtEl>
                                          <p:spTgt spid="11">
                                            <p:txEl>
                                              <p:pRg st="9" end="9"/>
                                            </p:txEl>
                                          </p:spTgt>
                                        </p:tgtEl>
                                      </p:cBhvr>
                                    </p:animEffect>
                                    <p:anim calcmode="lin" valueType="num">
                                      <p:cBhvr>
                                        <p:cTn id="90" dur="1000" fill="hold"/>
                                        <p:tgtEl>
                                          <p:spTgt spid="11">
                                            <p:txEl>
                                              <p:pRg st="9" end="9"/>
                                            </p:txEl>
                                          </p:spTgt>
                                        </p:tgtEl>
                                        <p:attrNameLst>
                                          <p:attrName>ppt_x</p:attrName>
                                        </p:attrNameLst>
                                      </p:cBhvr>
                                      <p:tavLst>
                                        <p:tav tm="0">
                                          <p:val>
                                            <p:strVal val="#ppt_x"/>
                                          </p:val>
                                        </p:tav>
                                        <p:tav tm="100000">
                                          <p:val>
                                            <p:strVal val="#ppt_x"/>
                                          </p:val>
                                        </p:tav>
                                      </p:tavLst>
                                    </p:anim>
                                    <p:anim calcmode="lin" valueType="num">
                                      <p:cBhvr>
                                        <p:cTn id="91" dur="900" decel="100000" fill="hold"/>
                                        <p:tgtEl>
                                          <p:spTgt spid="11">
                                            <p:txEl>
                                              <p:pRg st="9" end="9"/>
                                            </p:txEl>
                                          </p:spTgt>
                                        </p:tgtEl>
                                        <p:attrNameLst>
                                          <p:attrName>ppt_y</p:attrName>
                                        </p:attrNameLst>
                                      </p:cBhvr>
                                      <p:tavLst>
                                        <p:tav tm="0">
                                          <p:val>
                                            <p:strVal val="#ppt_y+1"/>
                                          </p:val>
                                        </p:tav>
                                        <p:tav tm="100000">
                                          <p:val>
                                            <p:strVal val="#ppt_y-.03"/>
                                          </p:val>
                                        </p:tav>
                                      </p:tavLst>
                                    </p:anim>
                                    <p:anim calcmode="lin" valueType="num">
                                      <p:cBhvr>
                                        <p:cTn id="92" dur="100" accel="100000" fill="hold">
                                          <p:stCondLst>
                                            <p:cond delay="900"/>
                                          </p:stCondLst>
                                        </p:cTn>
                                        <p:tgtEl>
                                          <p:spTgt spid="11">
                                            <p:txEl>
                                              <p:pRg st="9" end="9"/>
                                            </p:txEl>
                                          </p:spTgt>
                                        </p:tgtEl>
                                        <p:attrNameLst>
                                          <p:attrName>ppt_y</p:attrName>
                                        </p:attrNameLst>
                                      </p:cBhvr>
                                      <p:tavLst>
                                        <p:tav tm="0">
                                          <p:val>
                                            <p:strVal val="#ppt_y-.03"/>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37" presetClass="entr" presetSubtype="0" fill="hold" grpId="0" nodeType="clickEffect">
                                  <p:stCondLst>
                                    <p:cond delay="0"/>
                                  </p:stCondLst>
                                  <p:childTnLst>
                                    <p:set>
                                      <p:cBhvr>
                                        <p:cTn id="96" dur="1" fill="hold">
                                          <p:stCondLst>
                                            <p:cond delay="0"/>
                                          </p:stCondLst>
                                        </p:cTn>
                                        <p:tgtEl>
                                          <p:spTgt spid="3"/>
                                        </p:tgtEl>
                                        <p:attrNameLst>
                                          <p:attrName>style.visibility</p:attrName>
                                        </p:attrNameLst>
                                      </p:cBhvr>
                                      <p:to>
                                        <p:strVal val="visible"/>
                                      </p:to>
                                    </p:set>
                                    <p:animEffect transition="in" filter="fade">
                                      <p:cBhvr>
                                        <p:cTn id="97" dur="1000"/>
                                        <p:tgtEl>
                                          <p:spTgt spid="3"/>
                                        </p:tgtEl>
                                      </p:cBhvr>
                                    </p:animEffect>
                                    <p:anim calcmode="lin" valueType="num">
                                      <p:cBhvr>
                                        <p:cTn id="98" dur="1000" fill="hold"/>
                                        <p:tgtEl>
                                          <p:spTgt spid="3"/>
                                        </p:tgtEl>
                                        <p:attrNameLst>
                                          <p:attrName>ppt_x</p:attrName>
                                        </p:attrNameLst>
                                      </p:cBhvr>
                                      <p:tavLst>
                                        <p:tav tm="0">
                                          <p:val>
                                            <p:strVal val="#ppt_x"/>
                                          </p:val>
                                        </p:tav>
                                        <p:tav tm="100000">
                                          <p:val>
                                            <p:strVal val="#ppt_x"/>
                                          </p:val>
                                        </p:tav>
                                      </p:tavLst>
                                    </p:anim>
                                    <p:anim calcmode="lin" valueType="num">
                                      <p:cBhvr>
                                        <p:cTn id="99" dur="900" decel="100000" fill="hold"/>
                                        <p:tgtEl>
                                          <p:spTgt spid="3"/>
                                        </p:tgtEl>
                                        <p:attrNameLst>
                                          <p:attrName>ppt_y</p:attrName>
                                        </p:attrNameLst>
                                      </p:cBhvr>
                                      <p:tavLst>
                                        <p:tav tm="0">
                                          <p:val>
                                            <p:strVal val="#ppt_y+1"/>
                                          </p:val>
                                        </p:tav>
                                        <p:tav tm="100000">
                                          <p:val>
                                            <p:strVal val="#ppt_y-.03"/>
                                          </p:val>
                                        </p:tav>
                                      </p:tavLst>
                                    </p:anim>
                                    <p:anim calcmode="lin" valueType="num">
                                      <p:cBhvr>
                                        <p:cTn id="10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build="p"/>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6404A-19E2-4463-B0A7-014D4791BEB5}"/>
              </a:ext>
            </a:extLst>
          </p:cNvPr>
          <p:cNvSpPr>
            <a:spLocks noGrp="1"/>
          </p:cNvSpPr>
          <p:nvPr>
            <p:ph type="title"/>
          </p:nvPr>
        </p:nvSpPr>
        <p:spPr>
          <a:xfrm>
            <a:off x="685801" y="5751"/>
            <a:ext cx="10131425" cy="1456267"/>
          </a:xfrm>
        </p:spPr>
        <p:txBody>
          <a:bodyPr/>
          <a:lstStyle/>
          <a:p>
            <a:r>
              <a:rPr lang="en-GB" dirty="0">
                <a:cs typeface="Calibri Light"/>
              </a:rPr>
              <a:t>My work experience with B &amp; q</a:t>
            </a:r>
            <a:endParaRPr lang="en-GB" dirty="0"/>
          </a:p>
        </p:txBody>
      </p:sp>
      <p:sp>
        <p:nvSpPr>
          <p:cNvPr id="3" name="Content Placeholder 2">
            <a:extLst>
              <a:ext uri="{FF2B5EF4-FFF2-40B4-BE49-F238E27FC236}">
                <a16:creationId xmlns:a16="http://schemas.microsoft.com/office/drawing/2014/main" id="{9648556D-0E96-BEEE-FA49-87AEA8BB6CB8}"/>
              </a:ext>
            </a:extLst>
          </p:cNvPr>
          <p:cNvSpPr>
            <a:spLocks noGrp="1"/>
          </p:cNvSpPr>
          <p:nvPr>
            <p:ph idx="1"/>
          </p:nvPr>
        </p:nvSpPr>
        <p:spPr>
          <a:xfrm>
            <a:off x="-4311" y="1566973"/>
            <a:ext cx="12201763" cy="5288151"/>
          </a:xfrm>
        </p:spPr>
        <p:txBody>
          <a:bodyPr>
            <a:normAutofit lnSpcReduction="10000"/>
          </a:bodyPr>
          <a:lstStyle/>
          <a:p>
            <a:r>
              <a:rPr lang="en-GB" sz="2400" dirty="0">
                <a:cs typeface="Calibri"/>
              </a:rPr>
              <a:t>At B &amp; Q I was the RCCA for the leigh store, my job was implementing new ranges, I had to completely change the bays racking, P.O.S, labels, displays, location of stock  and update the display reports, all while keeping the stores stock up to date, putting ex-displays on clearance and gun them off. </a:t>
            </a:r>
          </a:p>
          <a:p>
            <a:pPr>
              <a:buClr>
                <a:srgbClr val="FFFFFF"/>
              </a:buClr>
            </a:pPr>
            <a:r>
              <a:rPr lang="en-GB" sz="2400" dirty="0">
                <a:cs typeface="Calibri"/>
              </a:rPr>
              <a:t>The intranet was one of the most time-consuming parts of my job role  from planograms, stock reports, delivery quantities, issue logging and implementation packs, I would easily spend 40% of my time on the computers.</a:t>
            </a:r>
          </a:p>
          <a:p>
            <a:pPr>
              <a:buClr>
                <a:srgbClr val="FFFFFF"/>
              </a:buClr>
            </a:pPr>
            <a:r>
              <a:rPr lang="en-GB" sz="2400" dirty="0">
                <a:cs typeface="Calibri"/>
              </a:rPr>
              <a:t>SharePoint and teams were an invaluable asset at B &amp; Q, from the yammer site (social media for work) to the teams calls on new implementations and upcoming ranges.  </a:t>
            </a:r>
          </a:p>
          <a:p>
            <a:pPr>
              <a:buClr>
                <a:srgbClr val="FFFFFF"/>
              </a:buClr>
            </a:pPr>
            <a:r>
              <a:rPr lang="en-GB" sz="2400" dirty="0">
                <a:cs typeface="Calibri"/>
              </a:rPr>
              <a:t>I also had to order missing stock, displays, P.O.S and general supplies which were on different pages and supplier sites.</a:t>
            </a:r>
          </a:p>
          <a:p>
            <a:pPr>
              <a:buClr>
                <a:srgbClr val="FFFFFF"/>
              </a:buClr>
            </a:pPr>
            <a:r>
              <a:rPr lang="en-GB" sz="2400" dirty="0">
                <a:cs typeface="Calibri"/>
              </a:rPr>
              <a:t> I used a PDA to implement modules in bays and update the displays.  </a:t>
            </a:r>
            <a:endParaRPr lang="en-GB" dirty="0">
              <a:cs typeface="Calibri"/>
            </a:endParaRPr>
          </a:p>
          <a:p>
            <a:pPr>
              <a:buClr>
                <a:srgbClr val="FFFFFF"/>
              </a:buClr>
            </a:pPr>
            <a:r>
              <a:rPr lang="en-GB" sz="2400" dirty="0">
                <a:cs typeface="Calibri"/>
              </a:rPr>
              <a:t>I also undertook digital training courses towards health and </a:t>
            </a:r>
            <a:r>
              <a:rPr lang="en-GB" sz="2400" dirty="0" err="1">
                <a:cs typeface="Calibri"/>
              </a:rPr>
              <a:t>safty</a:t>
            </a:r>
            <a:r>
              <a:rPr lang="en-GB" sz="2400" dirty="0">
                <a:cs typeface="Calibri"/>
              </a:rPr>
              <a:t>, </a:t>
            </a:r>
            <a:r>
              <a:rPr lang="en-GB" sz="2400" dirty="0">
                <a:ea typeface="+mn-lt"/>
                <a:cs typeface="+mn-lt"/>
              </a:rPr>
              <a:t>machinery and GDPR.</a:t>
            </a:r>
            <a:endParaRPr lang="en-GB" sz="2400" dirty="0">
              <a:cs typeface="Calibri"/>
            </a:endParaRPr>
          </a:p>
        </p:txBody>
      </p:sp>
    </p:spTree>
    <p:extLst>
      <p:ext uri="{BB962C8B-B14F-4D97-AF65-F5344CB8AC3E}">
        <p14:creationId xmlns:p14="http://schemas.microsoft.com/office/powerpoint/2010/main" val="39868330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3"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upRigh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3"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upRigh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3"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upRigh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3"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upRigh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3"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strips(upRigh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3"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strips(upRight)">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4D78F-E715-69ED-C8A1-0DEAF22B5952}"/>
              </a:ext>
            </a:extLst>
          </p:cNvPr>
          <p:cNvSpPr>
            <a:spLocks noGrp="1"/>
          </p:cNvSpPr>
          <p:nvPr>
            <p:ph type="title"/>
          </p:nvPr>
        </p:nvSpPr>
        <p:spPr>
          <a:xfrm>
            <a:off x="-4312" y="5751"/>
            <a:ext cx="5242591" cy="1456267"/>
          </a:xfrm>
        </p:spPr>
        <p:txBody>
          <a:bodyPr>
            <a:normAutofit/>
          </a:bodyPr>
          <a:lstStyle/>
          <a:p>
            <a:pPr>
              <a:lnSpc>
                <a:spcPct val="90000"/>
              </a:lnSpc>
            </a:pPr>
            <a:r>
              <a:rPr lang="en-GB" sz="3300" dirty="0">
                <a:cs typeface="Calibri Light"/>
              </a:rPr>
              <a:t>My work experience in engineering with basic </a:t>
            </a:r>
            <a:br>
              <a:rPr lang="en-GB" sz="3300" dirty="0">
                <a:cs typeface="Calibri Light"/>
              </a:rPr>
            </a:br>
            <a:r>
              <a:rPr lang="en-GB" sz="3300" dirty="0">
                <a:cs typeface="Calibri Light"/>
              </a:rPr>
              <a:t>g-code</a:t>
            </a:r>
            <a:endParaRPr lang="en-GB" sz="3300" dirty="0"/>
          </a:p>
        </p:txBody>
      </p:sp>
      <p:grpSp>
        <p:nvGrpSpPr>
          <p:cNvPr id="260" name="Group 259">
            <a:extLst>
              <a:ext uri="{FF2B5EF4-FFF2-40B4-BE49-F238E27FC236}">
                <a16:creationId xmlns:a16="http://schemas.microsoft.com/office/drawing/2014/main" id="{71916EB9-2993-4A28-BD3C-F509E4A183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5310">
            <a:off x="5543259" y="331783"/>
            <a:ext cx="1972986" cy="1714626"/>
            <a:chOff x="5281603" y="104899"/>
            <a:chExt cx="6910397" cy="6005491"/>
          </a:xfrm>
        </p:grpSpPr>
        <p:sp>
          <p:nvSpPr>
            <p:cNvPr id="261" name="Freeform 267">
              <a:extLst>
                <a:ext uri="{FF2B5EF4-FFF2-40B4-BE49-F238E27FC236}">
                  <a16:creationId xmlns:a16="http://schemas.microsoft.com/office/drawing/2014/main" id="{68C9F252-C33E-4D9D-89A9-29C71202C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2" name="Group 261">
              <a:extLst>
                <a:ext uri="{FF2B5EF4-FFF2-40B4-BE49-F238E27FC236}">
                  <a16:creationId xmlns:a16="http://schemas.microsoft.com/office/drawing/2014/main" id="{820E27CE-CCF2-4A56-8EE6-56D7776D377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63" name="Straight Connector 262">
                <a:extLst>
                  <a:ext uri="{FF2B5EF4-FFF2-40B4-BE49-F238E27FC236}">
                    <a16:creationId xmlns:a16="http://schemas.microsoft.com/office/drawing/2014/main" id="{280382FE-22DF-4A28-9E18-18DF0B98DD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F1E1CA71-1F75-4CC2-A04C-F5469D3E7D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27E93F71-2CD6-4E95-929F-A37A04E90D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11D4D4AB-D40F-4366-87D4-14140A8DC0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34C2C7D6-CCA9-455E-A2B4-950CF60E6D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F8F49D09-5255-4576-AA26-3047912100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5ABBE43B-5C15-4092-8397-F2EE0D6EE6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37BE7213-1F74-43F3-B30E-3A3BBBB37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D37C6D0F-4E5D-43F3-9271-C9BEB47ECD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D707BC88-122E-4904-AA15-DC64CB473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1132BDCA-81AF-4984-9FED-3B7F0A6E7B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48258699-45E9-4DF2-98B9-413E4AF7EA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8E35C4B6-6EA7-46D1-A77C-0A43EB706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C858FB89-435A-421D-8569-40E836F9B7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B038B114-A273-47EA-B808-D40DF6A87B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10C3AFFB-4ABE-4CDD-9D15-D3A1E034A7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82D2AC70-77E2-4E47-8819-AE98F45F20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23B98B88-092B-40F1-83AF-EF05FE90C6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44E156B4-07C7-4693-BE8A-6474C8382B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55062320-E086-4A55-AC85-B47125E46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3D4C6582-EB0A-4797-B783-9FDB444780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E43BCB88-1F09-40B4-877B-7F1DB19D26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11CEDE52-1DBA-46CB-B162-483FA1236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F4EAC206-5CBE-4294-BCB3-B6BB8365F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F68EC73D-68E6-4D01-994D-D79A158F79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B83BF9F4-A2DC-4BB4-AB2C-5D5A8C6308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7CDFD330-651C-4E2D-B43C-6730559967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0B02860E-DE31-4D1D-9814-84634B0617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BF2B2203-67C0-421E-B730-5442C7FC52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DC81C27A-0E22-4AE4-9DC6-BA282A8DCF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796C7698-2E0B-4EB3-BD5B-4466A8FB5C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2B9E4CCE-BD05-4EB3-89A6-5D657EDF7C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668E1002-3777-49D4-8287-79A6EA105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DEC9682F-6679-4064-93F6-629EADCDA0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1C305438-8571-46ED-AD5E-7C7EC2EAF2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4AF15B4E-ED23-4114-8624-AA4E39E541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842EABB4-278D-4444-88C0-4A46BB353B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7646E931-2EB7-4ACA-B157-D0A94A6CC8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47DEB787-3410-495B-9CE9-34B2C45B45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14554FCB-2FCB-4262-90EC-26A76CE777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B532B4D5-1FD8-4D61-9006-4FB87DBEA2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EC0A07D9-D524-4DAD-9C9B-D017A34786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826263BD-284E-4554-A24C-B67027943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41829ED-6190-46C7-9DF5-D6428A87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73AF3AA5-A1DA-43EF-94BC-6201541B88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FDD8BF8E-408E-4CBD-8A16-F6C48B5F95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C2F5A71F-B7DE-4473-9726-3DDE4B1D9A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CE6C478E-120B-4F22-807F-FE8D78AE10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A77BC7E5-76F8-4173-90C6-748A0B10FC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4DB73477-1282-48F5-AF98-FBAED0A73C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87481F57-CDDC-4607-8526-EDFC8B249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21B9223D-EFC9-4152-850B-08E154E911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8269E02D-6469-428E-BF24-6CDC65C42C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8E21E2EE-3BB1-4047-ACA2-A3C5C65D28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ED163CA9-710E-4EED-A788-2101F338F0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AD0BBC0A-86F2-4F24-9FD6-24DA772F48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AD70A49C-EF11-4EF2-BFAE-B80EA5B3A4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A06BF5D9-1663-4A67-BB15-1C58CFA77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9CAFEF6B-14D7-4260-9860-8BB499A493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3167A90B-062B-42FF-A167-6F09D77458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674F8228-3BB9-4418-81B6-36478D2E3C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C98F3879-57E1-4FD3-9664-ACC502D9FD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42E24A83-1E83-4A8F-A3BB-4D9B2601C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3A76F6C4-6952-438D-9E6E-98BC6CE589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A05BEC62-1C92-4593-962B-C54BD944E4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C8615AD1-5421-416F-A4D4-6956C3B2A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FC466A0F-A8C2-43CF-8701-FE4C8F2BF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0A668953-3447-4870-8105-2CCE9B06A8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8F4264AA-B924-4ADE-BB7A-2DE6AD2744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C43ABEF4-4632-442E-B63C-7366546EE9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F8560FE6-736C-4255-B7E8-FF0D1ECE42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960865E5-6FC1-453A-B022-58D5D20FD7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F54DFF81-B50B-408D-AC3A-0D8358A48D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F3AB2AE8-5E1B-427C-9752-710CF62677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77DCA7C7-6525-409C-BB4A-781E2EAD2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4C4B6460-EC37-455C-A7F0-1FFB954771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7835FD8D-189B-4DBF-9331-5B63456DBE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7205E40C-D7A1-4A5A-B706-74E8B829D9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sp>
        <p:nvSpPr>
          <p:cNvPr id="3" name="Content Placeholder 2">
            <a:extLst>
              <a:ext uri="{FF2B5EF4-FFF2-40B4-BE49-F238E27FC236}">
                <a16:creationId xmlns:a16="http://schemas.microsoft.com/office/drawing/2014/main" id="{62AC31DB-2425-2E48-2EF1-C57B7C042B69}"/>
              </a:ext>
            </a:extLst>
          </p:cNvPr>
          <p:cNvSpPr>
            <a:spLocks noGrp="1"/>
          </p:cNvSpPr>
          <p:nvPr>
            <p:ph idx="1"/>
          </p:nvPr>
        </p:nvSpPr>
        <p:spPr>
          <a:xfrm>
            <a:off x="-4311" y="1466332"/>
            <a:ext cx="5573268" cy="5388792"/>
          </a:xfrm>
        </p:spPr>
        <p:txBody>
          <a:bodyPr vert="horz" lIns="91440" tIns="45720" rIns="91440" bIns="45720" rtlCol="0">
            <a:normAutofit/>
          </a:bodyPr>
          <a:lstStyle/>
          <a:p>
            <a:pPr marL="0" indent="0">
              <a:lnSpc>
                <a:spcPct val="90000"/>
              </a:lnSpc>
              <a:buNone/>
            </a:pPr>
            <a:r>
              <a:rPr lang="en-GB" sz="1300" dirty="0">
                <a:cs typeface="Calibri"/>
              </a:rPr>
              <a:t>I have worked for two Metal stockists that have had contracts with numerous companies, a few are; BAE systems, Apollo (Thyssenkrupp) and Airbus.</a:t>
            </a:r>
            <a:endParaRPr lang="en-US" sz="1300">
              <a:cs typeface="Calibri"/>
            </a:endParaRPr>
          </a:p>
          <a:p>
            <a:pPr marL="0" indent="0">
              <a:lnSpc>
                <a:spcPct val="90000"/>
              </a:lnSpc>
              <a:buNone/>
            </a:pPr>
            <a:r>
              <a:rPr lang="en-GB" sz="1300" dirty="0">
                <a:cs typeface="Calibri"/>
              </a:rPr>
              <a:t>All Metal Services was part of a collection of European companies that supplied materials for the typhoon (Eurofighter), other contracts supplied parts for planes like the A380 and even materials for F1 cars, from fuel line tubes, sheet aluminium to water jetted landing gears this company supplied a multitude of  components and material. </a:t>
            </a:r>
          </a:p>
          <a:p>
            <a:pPr marL="0" indent="0">
              <a:lnSpc>
                <a:spcPct val="90000"/>
              </a:lnSpc>
              <a:buNone/>
            </a:pPr>
            <a:r>
              <a:rPr lang="en-GB" sz="1300" dirty="0">
                <a:cs typeface="Calibri"/>
              </a:rPr>
              <a:t>I worked at All Metal Services for over six years, in that time I operated;</a:t>
            </a:r>
          </a:p>
          <a:p>
            <a:pPr marL="0" indent="0">
              <a:lnSpc>
                <a:spcPct val="90000"/>
              </a:lnSpc>
              <a:buNone/>
            </a:pPr>
            <a:r>
              <a:rPr lang="en-GB" sz="1300" dirty="0">
                <a:cs typeface="Calibri"/>
              </a:rPr>
              <a:t>Band saws (general use for wooden blocks, plastics and cardboard edging) </a:t>
            </a:r>
          </a:p>
          <a:p>
            <a:pPr marL="0" indent="0">
              <a:lnSpc>
                <a:spcPct val="90000"/>
              </a:lnSpc>
              <a:buNone/>
            </a:pPr>
            <a:r>
              <a:rPr lang="en-GB" sz="1300" dirty="0">
                <a:cs typeface="Calibri"/>
              </a:rPr>
              <a:t>Plate saws (plate aluminium sizes from 3660x1250 with thicknesses from 4-200mm)</a:t>
            </a:r>
          </a:p>
          <a:p>
            <a:pPr marL="0" indent="0">
              <a:lnSpc>
                <a:spcPct val="90000"/>
              </a:lnSpc>
              <a:buNone/>
            </a:pPr>
            <a:r>
              <a:rPr lang="en-GB" sz="1300" dirty="0">
                <a:cs typeface="Calibri"/>
              </a:rPr>
              <a:t>Guillotines (sheet aluminium thickness was anything less than 4mm but these sheets could be more than 6m in length)</a:t>
            </a:r>
          </a:p>
          <a:p>
            <a:pPr marL="0" indent="0">
              <a:lnSpc>
                <a:spcPct val="90000"/>
              </a:lnSpc>
              <a:buNone/>
            </a:pPr>
            <a:r>
              <a:rPr lang="en-GB" sz="1300" dirty="0">
                <a:cs typeface="Calibri"/>
              </a:rPr>
              <a:t>Bar saws (these were used to cut various shapes and sizes of tube, bar, flat bar and extrusion)</a:t>
            </a:r>
          </a:p>
          <a:p>
            <a:pPr marL="0" indent="0">
              <a:lnSpc>
                <a:spcPct val="90000"/>
              </a:lnSpc>
              <a:buNone/>
            </a:pPr>
            <a:r>
              <a:rPr lang="en-GB" sz="1300" dirty="0">
                <a:cs typeface="Calibri"/>
              </a:rPr>
              <a:t>Automatic feeding Tube cutters and deburring machines (fuel line tube for planes could vary in diameter, material and wall thickness) </a:t>
            </a:r>
          </a:p>
          <a:p>
            <a:pPr marL="0" indent="0">
              <a:lnSpc>
                <a:spcPct val="90000"/>
              </a:lnSpc>
              <a:buNone/>
            </a:pPr>
            <a:r>
              <a:rPr lang="en-GB" sz="1300" dirty="0">
                <a:cs typeface="Calibri"/>
              </a:rPr>
              <a:t>All these machines could cut all types of alloys and the bar saw would include steels, my job was creating programs and in putting it manually for the desired lengths and widths, then stamping the material with the relevant identification numbers and keeping all the paperwork with the materials, from start to finish all materials need to be traceable with the rotations and identification numbers.</a:t>
            </a:r>
          </a:p>
        </p:txBody>
      </p:sp>
      <p:grpSp>
        <p:nvGrpSpPr>
          <p:cNvPr id="342" name="Group 341">
            <a:extLst>
              <a:ext uri="{FF2B5EF4-FFF2-40B4-BE49-F238E27FC236}">
                <a16:creationId xmlns:a16="http://schemas.microsoft.com/office/drawing/2014/main" id="{B2347F19-25D3-4479-BD08-0070E8D6C9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343" name="Freeform 98">
              <a:extLst>
                <a:ext uri="{FF2B5EF4-FFF2-40B4-BE49-F238E27FC236}">
                  <a16:creationId xmlns:a16="http://schemas.microsoft.com/office/drawing/2014/main" id="{2FEDD424-ECF8-4BE4-B455-5660ACF31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4" name="Group 343">
              <a:extLst>
                <a:ext uri="{FF2B5EF4-FFF2-40B4-BE49-F238E27FC236}">
                  <a16:creationId xmlns:a16="http://schemas.microsoft.com/office/drawing/2014/main" id="{53395919-480A-4AED-8762-FE010FCE05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45" name="Straight Connector 344">
                <a:extLst>
                  <a:ext uri="{FF2B5EF4-FFF2-40B4-BE49-F238E27FC236}">
                    <a16:creationId xmlns:a16="http://schemas.microsoft.com/office/drawing/2014/main" id="{D42A908A-0313-4789-BED7-5F0DC48CF0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9329C319-928A-41DF-AAD8-192F683118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31BC2E3B-06A6-4B53-88C6-60F9508B23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8" name="Straight Connector 347">
                <a:extLst>
                  <a:ext uri="{FF2B5EF4-FFF2-40B4-BE49-F238E27FC236}">
                    <a16:creationId xmlns:a16="http://schemas.microsoft.com/office/drawing/2014/main" id="{92A5E27D-29D6-4F3C-9B42-C4CD79A4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9" name="Straight Connector 348">
                <a:extLst>
                  <a:ext uri="{FF2B5EF4-FFF2-40B4-BE49-F238E27FC236}">
                    <a16:creationId xmlns:a16="http://schemas.microsoft.com/office/drawing/2014/main" id="{5E918645-ADBD-4FBE-9125-FC963DA300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0" name="Straight Connector 349">
                <a:extLst>
                  <a:ext uri="{FF2B5EF4-FFF2-40B4-BE49-F238E27FC236}">
                    <a16:creationId xmlns:a16="http://schemas.microsoft.com/office/drawing/2014/main" id="{4189719D-E41B-4537-ACBB-2B15156B1B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1" name="Straight Connector 350">
                <a:extLst>
                  <a:ext uri="{FF2B5EF4-FFF2-40B4-BE49-F238E27FC236}">
                    <a16:creationId xmlns:a16="http://schemas.microsoft.com/office/drawing/2014/main" id="{D8A39D42-7904-45EA-94A1-452BEDCC9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2" name="Straight Connector 351">
                <a:extLst>
                  <a:ext uri="{FF2B5EF4-FFF2-40B4-BE49-F238E27FC236}">
                    <a16:creationId xmlns:a16="http://schemas.microsoft.com/office/drawing/2014/main" id="{5F86641C-01DF-4424-A4E0-8AC46C1CC3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3E0DB12C-C1EB-431A-8F69-16AF768A82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id="{BAA9FDEC-D683-44B7-B850-3D8D70CD8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D2CDDD1D-A217-4662-8C60-CA94B58A69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40982A69-39A2-4CB7-A7B7-537CCA5BBA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86DA7B0D-D68A-42B3-8493-B3591625D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1E8396E6-0D76-4AB0-AB88-5642627A6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28C59E9E-60C9-4777-8A93-1A9A4D952D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A5165D84-A940-426B-9F2B-3CA05E3F8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CDEAF07B-DC40-47D6-94F0-F4A246AEF6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78816FCA-973E-41CF-B4C3-F56E475001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188FC69A-2CB5-4793-834F-4FCD6C7AEE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1DC8F704-75B4-416D-B151-B1BEC7F3D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12447E86-5613-4D02-ACFA-18AEF6916E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F924CF0F-E419-4E9B-A600-32E313719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11E6A985-1D5E-4E21-97CA-D86D42E80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D10784A5-CCBE-4DF3-9CE7-2AE9C6C07C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2EEF7A8A-F430-4687-9455-19709325A3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B73690C5-E93C-4AB0-AC84-2669E31A9B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02C8787F-E35E-48D8-8203-53F97CFBE3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31F8989E-ECDD-4121-8AED-AEE38D9A13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F13143EE-5D37-4047-ABA0-9E499618B0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10E3E1E1-16F1-4294-A545-458F31A914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648A3E59-EEB5-4F9D-8CE9-762433A2C0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ECF2D288-19B2-409E-832F-5F6E1FFFBB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3EBDFADF-FB69-498E-BD93-730DD27A37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5B19D7E0-00BA-4B15-8FD1-7A93BCD8E3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AF650A0E-4EE1-4E70-8473-20B55E3FC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D5BA3A2A-30DF-48F1-A2FD-4723ACFBA8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24A03DE9-4B81-4253-9EE4-B92209815E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6899AFCE-C434-4469-97AC-ABE720A35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07E0DFAB-9CBF-4060-9DE1-D9AB2AFD42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48078366-B29C-4371-874D-BECCB1EDE9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DE008D64-8769-4A13-A8B0-89213457C7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2846D4F9-EC40-489A-9EF6-0F0CDD8671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84115676-20E5-452E-9398-C0FCB32FEA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8A621957-37E8-451F-BB84-5D6B03CF3A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DACCCD2F-2274-4BBF-9B5E-26E62490F5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4E87762F-D0DE-4363-93FD-E9631AFBBD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99F47FEF-F06A-4C16-AA27-B960D1952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3FDF56CA-1BB6-415F-8D3E-30F26B40C5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7E6630A1-3217-4E63-9788-5A3260A582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770D5610-7B36-415F-8AA3-0D7759FDDF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C4F85022-0CE1-430D-8B1A-0F676F4AF0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31354BC8-A827-4AA1-96EE-6360E8C960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CDAC0527-948D-4011-BCD9-270E429784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1300D97D-2A0F-4304-89BE-766397C61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42C89D97-5330-4086-A830-182F7582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EDBD7367-EA95-40EB-90AC-465845C74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443E242C-FE1A-4A13-9D43-829B8B827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67AC161D-718C-43E4-8F7D-7C294600C2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F86EC5E7-FE84-45D4-BFD1-55EE510260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A9A41384-ABD9-4502-8CFB-550D9C9935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37B0BC74-BD29-4ACA-A07C-8C6038BBB5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2E0421E2-5A11-418B-A32C-5886185281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16B33503-18E3-4A3B-933F-30D0EE5C1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1B61DA4A-82CE-4AC1-9909-7C4700516D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F919C909-7E7B-4578-8E2C-DD61B8D44E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C86C93AE-A899-4040-AD7E-D8B434CAD8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490C13BE-1E9D-4E17-ACF7-96D3EFB833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1B37F1B8-B2B1-409C-B02E-1A55C22214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58DB9BF9-338F-4628-BBFE-15C697F200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47D45C16-7517-49A1-BBEC-89F21AA605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4E30B89E-B14C-4845-A5A1-9CCA44E6F1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B1F41D7C-DCA7-4481-A76A-48B66E72A1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136EFEF5-B92F-4400-AFC7-BFFD45243C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39650283-94D1-4738-9FCE-D31753ACAD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EB9232A0-B62C-4957-BCB3-870183FB9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185459AE-C704-4293-B5C4-69D2A60A38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0B73290C-EEC7-44A0-A8AD-EB70F8BD3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AB61CA57-2FEB-4363-A188-ED7D346B82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24" name="Group 423">
            <a:extLst>
              <a:ext uri="{FF2B5EF4-FFF2-40B4-BE49-F238E27FC236}">
                <a16:creationId xmlns:a16="http://schemas.microsoft.com/office/drawing/2014/main" id="{7F6F524E-C752-4B7C-A9F0-3F00DFDB24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804892">
            <a:off x="5612564" y="3157613"/>
            <a:ext cx="2928062" cy="2544637"/>
            <a:chOff x="5281603" y="104899"/>
            <a:chExt cx="6910397" cy="6005491"/>
          </a:xfrm>
        </p:grpSpPr>
        <p:sp>
          <p:nvSpPr>
            <p:cNvPr id="425" name="Freeform 183">
              <a:extLst>
                <a:ext uri="{FF2B5EF4-FFF2-40B4-BE49-F238E27FC236}">
                  <a16:creationId xmlns:a16="http://schemas.microsoft.com/office/drawing/2014/main" id="{F6D4360C-5226-4CC2-A109-812DF510B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6" name="Group 425">
              <a:extLst>
                <a:ext uri="{FF2B5EF4-FFF2-40B4-BE49-F238E27FC236}">
                  <a16:creationId xmlns:a16="http://schemas.microsoft.com/office/drawing/2014/main" id="{71143042-758C-43AF-A97C-B7D63B02718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27" name="Straight Connector 426">
                <a:extLst>
                  <a:ext uri="{FF2B5EF4-FFF2-40B4-BE49-F238E27FC236}">
                    <a16:creationId xmlns:a16="http://schemas.microsoft.com/office/drawing/2014/main" id="{EF45F6D5-0990-402B-86E4-3FFA33329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CA63F896-F673-4808-9847-3290BC52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id="{727B7CC0-2D7E-4864-83B9-BA7FC28EAD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0" name="Straight Connector 429">
                <a:extLst>
                  <a:ext uri="{FF2B5EF4-FFF2-40B4-BE49-F238E27FC236}">
                    <a16:creationId xmlns:a16="http://schemas.microsoft.com/office/drawing/2014/main" id="{9C052304-DB27-476B-AFA8-BD7682F268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1" name="Straight Connector 430">
                <a:extLst>
                  <a:ext uri="{FF2B5EF4-FFF2-40B4-BE49-F238E27FC236}">
                    <a16:creationId xmlns:a16="http://schemas.microsoft.com/office/drawing/2014/main" id="{A92951F8-B9F3-4590-AFDE-59A8EACE8C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a:extLst>
                  <a:ext uri="{FF2B5EF4-FFF2-40B4-BE49-F238E27FC236}">
                    <a16:creationId xmlns:a16="http://schemas.microsoft.com/office/drawing/2014/main" id="{1AB35A88-629B-4CF8-8E88-27B47B6E71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3" name="Straight Connector 432">
                <a:extLst>
                  <a:ext uri="{FF2B5EF4-FFF2-40B4-BE49-F238E27FC236}">
                    <a16:creationId xmlns:a16="http://schemas.microsoft.com/office/drawing/2014/main" id="{FFECC77E-4526-4599-A8F7-D39D6BC1A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4" name="Straight Connector 433">
                <a:extLst>
                  <a:ext uri="{FF2B5EF4-FFF2-40B4-BE49-F238E27FC236}">
                    <a16:creationId xmlns:a16="http://schemas.microsoft.com/office/drawing/2014/main" id="{AE4412F1-F32B-49C5-8970-F94CFEEF0A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5" name="Straight Connector 434">
                <a:extLst>
                  <a:ext uri="{FF2B5EF4-FFF2-40B4-BE49-F238E27FC236}">
                    <a16:creationId xmlns:a16="http://schemas.microsoft.com/office/drawing/2014/main" id="{5098ABEA-D561-45BC-8A01-FFA7460E34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id="{FA9CD9D9-DEDB-486C-ADA4-B2B712EAA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id="{72FB09B0-0D8F-40F4-B2DE-A229EC8B18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7E5227CC-F30E-44CE-B06A-8CDF97E6ED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0A7115AF-CB25-46A8-B470-FFB668CBB5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CDC4E23D-21D0-4FAF-A904-65688F78A1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BCEE73AD-62FE-49E3-996D-238B6EAD07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F44830C9-92A0-4D81-8480-68226E8337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C122A750-9CA2-4958-AD1B-91D5D739FF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B1F19686-D816-4075-9BC2-E4792413F2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85B0CED0-2C33-4F23-86D6-D855082B97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54AD91B0-026C-43CB-A26E-0F4FE5795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8A5A8161-CE5A-426A-8E7D-88FE124F04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3E1195E8-E9D6-4449-A1FC-C53993F12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25C823AC-E3CF-4F0E-8C20-99CEBD7044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C4184468-B8BA-4EDD-9D1A-B7F67248C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DB74EE2C-38D7-4587-B35B-CD2FAB751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75D1F630-BE7A-4D3B-819B-FAFB4FAE02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F7AF57EB-EF82-42AC-BD04-C10F298FA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8EDD9EB0-BB53-481D-B22A-4236C4FD1F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99690E1A-C081-4CF2-B888-74279CC425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E9AC17F0-0388-469A-ACAA-553993A8E3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ACB86715-ABC0-4431-8CCB-5379346A8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5F8DB845-071D-4D84-B5C8-C0067F7296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C9580A67-EF5C-4713-A07A-34EA96CABB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63DBBEE5-A19D-4D61-8ADB-B9CE891AD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9FDD44CF-315C-42FB-92C4-93920F28E7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C3C9E918-79D3-4512-93DE-1121C5E7B9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6E15671A-99FE-42DE-830A-BC8B7BE715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0D2234C8-E6B2-45CE-A80E-BBAAEF18EB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3BDB90FE-4EC8-43DA-931A-718213EBA4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07E986C7-23D3-4677-9FEA-3308535C3B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B53DB176-4CF0-49F5-8731-03DCE8656D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206AA562-0996-4E32-AE2D-7CDC038D7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779EB801-B846-4FA2-ABF8-27EA46A9D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AAF39C99-3F13-477F-B2EE-E326399BE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BD47E02F-C783-4A07-9B56-04B17EE6AC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7DDD33B4-5EB7-44BE-B64C-67F21C81C3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41014B22-F4AF-4687-90A5-BEF3130855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AF9C0885-CCC4-4136-ADCF-59A1E7211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E0CED535-4BDA-46E5-BE57-BFC3FAEBF9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D4144031-5FC2-45C8-A55A-3ECF44AFB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24862D56-259E-408C-AD1F-CDEC7368AA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026B85E4-6653-4FFC-AFA8-A8D0C54F8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741AF38F-97CD-44BE-A079-914577FF29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0E5CD4DD-5DF6-4681-B1DF-5B0F20299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15069975-2552-4DC3-A2FC-1AEA2158AB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DC918371-E870-4119-B051-C77893B28E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30E6C0C5-90B9-4DD2-B4A9-A738CCF39C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0B780211-574F-4D2A-BF67-4E4FBF0480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1BD8EA0D-272F-45D3-AD7D-14E2FCC7E3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85273A52-980C-40E2-8337-166300A2A5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36C02875-55F3-4482-AD70-2EE3FF8246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FB32E058-164C-44EE-B305-8D901B0FCB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57736E96-8075-4F5E-8E5E-BDAC9FADA1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E8FCD13A-FF10-415A-9FA9-B52968049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A9FB36D0-68BC-4789-BB30-F501D45737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33BB585D-96D0-4265-89EB-1A9C80C7B3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85E69DAA-05E3-4592-92D1-B85D8057AD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7A49CCBB-CE21-4AB8-A4CA-4A8AAC7C33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CADF9F91-32A1-4038-BB7A-828C84B2D8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B7B92E8A-F0BC-4D57-96B9-7C10643C75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9EFCB507-ED5F-4A0C-B49E-E8CF8A035A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D2CBD98E-005E-41DC-9A76-AA1F38060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8C4E4940-5B6C-4020-81FE-33DB69297D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AB02739E-8E33-4A74-8252-80603F70C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B0BCFE26-5D1E-42E9-839D-5726C56BE2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F6C8FD74-B3C0-46E5-BA47-52EFF95749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0C86A344-DEC9-47F3-A90D-1960BC927B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69CB55C8-87B2-4BE3-A6A2-D90000E3A3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506" name="Group 505">
            <a:extLst>
              <a:ext uri="{FF2B5EF4-FFF2-40B4-BE49-F238E27FC236}">
                <a16:creationId xmlns:a16="http://schemas.microsoft.com/office/drawing/2014/main" id="{6191F0AD-C720-4E9E-9B1A-9C8A537B8A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643280" y="-580942"/>
            <a:ext cx="4662812" cy="4052224"/>
            <a:chOff x="5281603" y="104899"/>
            <a:chExt cx="6910397" cy="6005491"/>
          </a:xfrm>
        </p:grpSpPr>
        <p:sp>
          <p:nvSpPr>
            <p:cNvPr id="507" name="Freeform 17">
              <a:extLst>
                <a:ext uri="{FF2B5EF4-FFF2-40B4-BE49-F238E27FC236}">
                  <a16:creationId xmlns:a16="http://schemas.microsoft.com/office/drawing/2014/main" id="{BB5A9845-3ACA-4CDF-8F0E-F681D62A5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8" name="Group 507">
              <a:extLst>
                <a:ext uri="{FF2B5EF4-FFF2-40B4-BE49-F238E27FC236}">
                  <a16:creationId xmlns:a16="http://schemas.microsoft.com/office/drawing/2014/main" id="{FC1F1F73-7ABC-4F79-A342-876B2D81E45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509" name="Straight Connector 508">
                <a:extLst>
                  <a:ext uri="{FF2B5EF4-FFF2-40B4-BE49-F238E27FC236}">
                    <a16:creationId xmlns:a16="http://schemas.microsoft.com/office/drawing/2014/main" id="{066E07A7-A8B9-4A11-8B11-7CA574B7A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0" name="Straight Connector 509">
                <a:extLst>
                  <a:ext uri="{FF2B5EF4-FFF2-40B4-BE49-F238E27FC236}">
                    <a16:creationId xmlns:a16="http://schemas.microsoft.com/office/drawing/2014/main" id="{16788C9C-03FD-4123-8B67-FB1E2CE47F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1" name="Straight Connector 510">
                <a:extLst>
                  <a:ext uri="{FF2B5EF4-FFF2-40B4-BE49-F238E27FC236}">
                    <a16:creationId xmlns:a16="http://schemas.microsoft.com/office/drawing/2014/main" id="{FB4DEE61-8FDF-435F-9A6B-90322E34F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2" name="Straight Connector 511">
                <a:extLst>
                  <a:ext uri="{FF2B5EF4-FFF2-40B4-BE49-F238E27FC236}">
                    <a16:creationId xmlns:a16="http://schemas.microsoft.com/office/drawing/2014/main" id="{CEEAE353-6EB4-436E-9D9C-702B0EC2B7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3" name="Straight Connector 512">
                <a:extLst>
                  <a:ext uri="{FF2B5EF4-FFF2-40B4-BE49-F238E27FC236}">
                    <a16:creationId xmlns:a16="http://schemas.microsoft.com/office/drawing/2014/main" id="{88EA36F9-B6F3-407E-B6CD-BB2A79BD7D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4" name="Straight Connector 513">
                <a:extLst>
                  <a:ext uri="{FF2B5EF4-FFF2-40B4-BE49-F238E27FC236}">
                    <a16:creationId xmlns:a16="http://schemas.microsoft.com/office/drawing/2014/main" id="{F6014454-46D0-403C-A267-7E8AE36E1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5" name="Straight Connector 514">
                <a:extLst>
                  <a:ext uri="{FF2B5EF4-FFF2-40B4-BE49-F238E27FC236}">
                    <a16:creationId xmlns:a16="http://schemas.microsoft.com/office/drawing/2014/main" id="{13C96F4A-ED2D-4A99-A9DC-453A754279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6" name="Straight Connector 515">
                <a:extLst>
                  <a:ext uri="{FF2B5EF4-FFF2-40B4-BE49-F238E27FC236}">
                    <a16:creationId xmlns:a16="http://schemas.microsoft.com/office/drawing/2014/main" id="{1873097A-0FDE-47BA-B389-D16F6B0E01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7" name="Straight Connector 516">
                <a:extLst>
                  <a:ext uri="{FF2B5EF4-FFF2-40B4-BE49-F238E27FC236}">
                    <a16:creationId xmlns:a16="http://schemas.microsoft.com/office/drawing/2014/main" id="{6B6BC893-2000-4112-8529-C45A6B7E68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8" name="Straight Connector 517">
                <a:extLst>
                  <a:ext uri="{FF2B5EF4-FFF2-40B4-BE49-F238E27FC236}">
                    <a16:creationId xmlns:a16="http://schemas.microsoft.com/office/drawing/2014/main" id="{647597FF-250D-4A88-9BF2-28AAE8B548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9" name="Straight Connector 518">
                <a:extLst>
                  <a:ext uri="{FF2B5EF4-FFF2-40B4-BE49-F238E27FC236}">
                    <a16:creationId xmlns:a16="http://schemas.microsoft.com/office/drawing/2014/main" id="{08A8627F-6A72-426F-B60B-FBCEF8E27D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0" name="Straight Connector 519">
                <a:extLst>
                  <a:ext uri="{FF2B5EF4-FFF2-40B4-BE49-F238E27FC236}">
                    <a16:creationId xmlns:a16="http://schemas.microsoft.com/office/drawing/2014/main" id="{297EF6A1-1052-4DE5-BA8F-F7BCD2DDE1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1" name="Straight Connector 520">
                <a:extLst>
                  <a:ext uri="{FF2B5EF4-FFF2-40B4-BE49-F238E27FC236}">
                    <a16:creationId xmlns:a16="http://schemas.microsoft.com/office/drawing/2014/main" id="{5050F261-9C54-4EEE-B6B9-A233F107DD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2" name="Straight Connector 521">
                <a:extLst>
                  <a:ext uri="{FF2B5EF4-FFF2-40B4-BE49-F238E27FC236}">
                    <a16:creationId xmlns:a16="http://schemas.microsoft.com/office/drawing/2014/main" id="{18578ABE-40D8-44AC-9EC4-CE211E859A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3" name="Straight Connector 522">
                <a:extLst>
                  <a:ext uri="{FF2B5EF4-FFF2-40B4-BE49-F238E27FC236}">
                    <a16:creationId xmlns:a16="http://schemas.microsoft.com/office/drawing/2014/main" id="{C5537058-9800-4394-BC5D-65603E496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4" name="Straight Connector 523">
                <a:extLst>
                  <a:ext uri="{FF2B5EF4-FFF2-40B4-BE49-F238E27FC236}">
                    <a16:creationId xmlns:a16="http://schemas.microsoft.com/office/drawing/2014/main" id="{8A54A785-F349-468B-B6B7-E4BC4BAEFF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5" name="Straight Connector 524">
                <a:extLst>
                  <a:ext uri="{FF2B5EF4-FFF2-40B4-BE49-F238E27FC236}">
                    <a16:creationId xmlns:a16="http://schemas.microsoft.com/office/drawing/2014/main" id="{7792D4DE-5135-462C-9AF3-72ECC5511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6" name="Straight Connector 525">
                <a:extLst>
                  <a:ext uri="{FF2B5EF4-FFF2-40B4-BE49-F238E27FC236}">
                    <a16:creationId xmlns:a16="http://schemas.microsoft.com/office/drawing/2014/main" id="{000BBF14-A6BD-44A2-BBB1-7D8E4A546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7" name="Straight Connector 526">
                <a:extLst>
                  <a:ext uri="{FF2B5EF4-FFF2-40B4-BE49-F238E27FC236}">
                    <a16:creationId xmlns:a16="http://schemas.microsoft.com/office/drawing/2014/main" id="{69B59866-70A6-4217-91FD-6E56DD4C9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8" name="Straight Connector 527">
                <a:extLst>
                  <a:ext uri="{FF2B5EF4-FFF2-40B4-BE49-F238E27FC236}">
                    <a16:creationId xmlns:a16="http://schemas.microsoft.com/office/drawing/2014/main" id="{0E92ACEF-0732-4B5A-A22F-4D2161889F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9" name="Straight Connector 528">
                <a:extLst>
                  <a:ext uri="{FF2B5EF4-FFF2-40B4-BE49-F238E27FC236}">
                    <a16:creationId xmlns:a16="http://schemas.microsoft.com/office/drawing/2014/main" id="{34D17BC3-65D0-46DE-B715-53DB58D595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a:extLst>
                  <a:ext uri="{FF2B5EF4-FFF2-40B4-BE49-F238E27FC236}">
                    <a16:creationId xmlns:a16="http://schemas.microsoft.com/office/drawing/2014/main" id="{FF06A701-0A1F-49FD-AA0B-346D447D9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1" name="Straight Connector 530">
                <a:extLst>
                  <a:ext uri="{FF2B5EF4-FFF2-40B4-BE49-F238E27FC236}">
                    <a16:creationId xmlns:a16="http://schemas.microsoft.com/office/drawing/2014/main" id="{8A8694D1-7DCA-46FF-A89A-9133A61C66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2" name="Straight Connector 531">
                <a:extLst>
                  <a:ext uri="{FF2B5EF4-FFF2-40B4-BE49-F238E27FC236}">
                    <a16:creationId xmlns:a16="http://schemas.microsoft.com/office/drawing/2014/main" id="{77B12B06-3CC5-4F71-8EA3-FCA7A9CB70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a:extLst>
                  <a:ext uri="{FF2B5EF4-FFF2-40B4-BE49-F238E27FC236}">
                    <a16:creationId xmlns:a16="http://schemas.microsoft.com/office/drawing/2014/main" id="{C49F5517-E015-41C4-BC97-076F6BE9E9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4" name="Straight Connector 533">
                <a:extLst>
                  <a:ext uri="{FF2B5EF4-FFF2-40B4-BE49-F238E27FC236}">
                    <a16:creationId xmlns:a16="http://schemas.microsoft.com/office/drawing/2014/main" id="{B2C289BC-09CC-4C4C-8FDB-1E18F38D32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5" name="Straight Connector 534">
                <a:extLst>
                  <a:ext uri="{FF2B5EF4-FFF2-40B4-BE49-F238E27FC236}">
                    <a16:creationId xmlns:a16="http://schemas.microsoft.com/office/drawing/2014/main" id="{477C671B-653A-4E8C-A768-C0BBE506AD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a:extLst>
                  <a:ext uri="{FF2B5EF4-FFF2-40B4-BE49-F238E27FC236}">
                    <a16:creationId xmlns:a16="http://schemas.microsoft.com/office/drawing/2014/main" id="{23700B49-038C-4F33-96A7-282993064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7" name="Straight Connector 536">
                <a:extLst>
                  <a:ext uri="{FF2B5EF4-FFF2-40B4-BE49-F238E27FC236}">
                    <a16:creationId xmlns:a16="http://schemas.microsoft.com/office/drawing/2014/main" id="{7F032AD8-9069-4C43-9033-7BF0278F7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8" name="Straight Connector 537">
                <a:extLst>
                  <a:ext uri="{FF2B5EF4-FFF2-40B4-BE49-F238E27FC236}">
                    <a16:creationId xmlns:a16="http://schemas.microsoft.com/office/drawing/2014/main" id="{B85B7AAA-BB0B-46DC-9DA5-F6A50FA4B1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9" name="Straight Connector 538">
                <a:extLst>
                  <a:ext uri="{FF2B5EF4-FFF2-40B4-BE49-F238E27FC236}">
                    <a16:creationId xmlns:a16="http://schemas.microsoft.com/office/drawing/2014/main" id="{020430C3-CDA0-4859-8D85-9A4B37DF8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0" name="Straight Connector 539">
                <a:extLst>
                  <a:ext uri="{FF2B5EF4-FFF2-40B4-BE49-F238E27FC236}">
                    <a16:creationId xmlns:a16="http://schemas.microsoft.com/office/drawing/2014/main" id="{8D831F4E-9351-4E9B-89B7-467DB13F2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1" name="Straight Connector 540">
                <a:extLst>
                  <a:ext uri="{FF2B5EF4-FFF2-40B4-BE49-F238E27FC236}">
                    <a16:creationId xmlns:a16="http://schemas.microsoft.com/office/drawing/2014/main" id="{98748E92-CD47-476D-93AD-FDA8B0005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2" name="Straight Connector 541">
                <a:extLst>
                  <a:ext uri="{FF2B5EF4-FFF2-40B4-BE49-F238E27FC236}">
                    <a16:creationId xmlns:a16="http://schemas.microsoft.com/office/drawing/2014/main" id="{980E8134-4223-4A47-9A01-40AE4E813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3" name="Straight Connector 542">
                <a:extLst>
                  <a:ext uri="{FF2B5EF4-FFF2-40B4-BE49-F238E27FC236}">
                    <a16:creationId xmlns:a16="http://schemas.microsoft.com/office/drawing/2014/main" id="{744BDD2C-AD14-4FC1-8C82-D1669BECC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4" name="Straight Connector 543">
                <a:extLst>
                  <a:ext uri="{FF2B5EF4-FFF2-40B4-BE49-F238E27FC236}">
                    <a16:creationId xmlns:a16="http://schemas.microsoft.com/office/drawing/2014/main" id="{64567A16-FCD6-4418-9574-3995B12B13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5" name="Straight Connector 544">
                <a:extLst>
                  <a:ext uri="{FF2B5EF4-FFF2-40B4-BE49-F238E27FC236}">
                    <a16:creationId xmlns:a16="http://schemas.microsoft.com/office/drawing/2014/main" id="{9AA58126-98FE-4C95-A09A-FBDFAA7973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6" name="Straight Connector 545">
                <a:extLst>
                  <a:ext uri="{FF2B5EF4-FFF2-40B4-BE49-F238E27FC236}">
                    <a16:creationId xmlns:a16="http://schemas.microsoft.com/office/drawing/2014/main" id="{54F61547-264D-4C69-AE76-89B5497FCC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7" name="Straight Connector 546">
                <a:extLst>
                  <a:ext uri="{FF2B5EF4-FFF2-40B4-BE49-F238E27FC236}">
                    <a16:creationId xmlns:a16="http://schemas.microsoft.com/office/drawing/2014/main" id="{9BB0AE43-ADA3-48EC-8CEA-B9A44A5C3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8" name="Straight Connector 547">
                <a:extLst>
                  <a:ext uri="{FF2B5EF4-FFF2-40B4-BE49-F238E27FC236}">
                    <a16:creationId xmlns:a16="http://schemas.microsoft.com/office/drawing/2014/main" id="{315E9DE5-6616-4550-B31D-909339B23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9" name="Straight Connector 548">
                <a:extLst>
                  <a:ext uri="{FF2B5EF4-FFF2-40B4-BE49-F238E27FC236}">
                    <a16:creationId xmlns:a16="http://schemas.microsoft.com/office/drawing/2014/main" id="{4A0B24BA-3A17-4ADB-AC89-50C89AB168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0" name="Straight Connector 549">
                <a:extLst>
                  <a:ext uri="{FF2B5EF4-FFF2-40B4-BE49-F238E27FC236}">
                    <a16:creationId xmlns:a16="http://schemas.microsoft.com/office/drawing/2014/main" id="{C60B08DF-39D4-4FED-8E90-1B8AF0C2B8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1" name="Straight Connector 550">
                <a:extLst>
                  <a:ext uri="{FF2B5EF4-FFF2-40B4-BE49-F238E27FC236}">
                    <a16:creationId xmlns:a16="http://schemas.microsoft.com/office/drawing/2014/main" id="{E03A27FF-C8C7-415F-9BA4-8E64C342EA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2" name="Straight Connector 551">
                <a:extLst>
                  <a:ext uri="{FF2B5EF4-FFF2-40B4-BE49-F238E27FC236}">
                    <a16:creationId xmlns:a16="http://schemas.microsoft.com/office/drawing/2014/main" id="{9ABDA913-71FD-4826-927C-C0E8D41E20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3" name="Straight Connector 552">
                <a:extLst>
                  <a:ext uri="{FF2B5EF4-FFF2-40B4-BE49-F238E27FC236}">
                    <a16:creationId xmlns:a16="http://schemas.microsoft.com/office/drawing/2014/main" id="{57A6A8BD-D397-4213-AD6B-E4D0B59953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4" name="Straight Connector 553">
                <a:extLst>
                  <a:ext uri="{FF2B5EF4-FFF2-40B4-BE49-F238E27FC236}">
                    <a16:creationId xmlns:a16="http://schemas.microsoft.com/office/drawing/2014/main" id="{5E30D5A7-42E8-4972-8739-C9268D6426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5" name="Straight Connector 554">
                <a:extLst>
                  <a:ext uri="{FF2B5EF4-FFF2-40B4-BE49-F238E27FC236}">
                    <a16:creationId xmlns:a16="http://schemas.microsoft.com/office/drawing/2014/main" id="{A92936C1-14EB-472B-842F-9921DC2E1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F64CD999-0C77-4E08-A169-75AF10E2A5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7" name="Straight Connector 556">
                <a:extLst>
                  <a:ext uri="{FF2B5EF4-FFF2-40B4-BE49-F238E27FC236}">
                    <a16:creationId xmlns:a16="http://schemas.microsoft.com/office/drawing/2014/main" id="{65CCDBD0-7E08-4DA2-A8E7-C4B838EEA8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8" name="Straight Connector 557">
                <a:extLst>
                  <a:ext uri="{FF2B5EF4-FFF2-40B4-BE49-F238E27FC236}">
                    <a16:creationId xmlns:a16="http://schemas.microsoft.com/office/drawing/2014/main" id="{79216250-F15C-4EF0-BD96-02601887F7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9" name="Straight Connector 558">
                <a:extLst>
                  <a:ext uri="{FF2B5EF4-FFF2-40B4-BE49-F238E27FC236}">
                    <a16:creationId xmlns:a16="http://schemas.microsoft.com/office/drawing/2014/main" id="{7DE8C460-09C8-4887-9A44-A6E05CEA2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0" name="Straight Connector 559">
                <a:extLst>
                  <a:ext uri="{FF2B5EF4-FFF2-40B4-BE49-F238E27FC236}">
                    <a16:creationId xmlns:a16="http://schemas.microsoft.com/office/drawing/2014/main" id="{45BFC8C1-9B0D-40E6-A5A4-0EE6946FE1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1" name="Straight Connector 560">
                <a:extLst>
                  <a:ext uri="{FF2B5EF4-FFF2-40B4-BE49-F238E27FC236}">
                    <a16:creationId xmlns:a16="http://schemas.microsoft.com/office/drawing/2014/main" id="{5A4DEAB9-2D45-40F7-A115-534D3AE13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2" name="Straight Connector 561">
                <a:extLst>
                  <a:ext uri="{FF2B5EF4-FFF2-40B4-BE49-F238E27FC236}">
                    <a16:creationId xmlns:a16="http://schemas.microsoft.com/office/drawing/2014/main" id="{044D516C-8603-4096-B89F-16E5D7D6CA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3" name="Straight Connector 562">
                <a:extLst>
                  <a:ext uri="{FF2B5EF4-FFF2-40B4-BE49-F238E27FC236}">
                    <a16:creationId xmlns:a16="http://schemas.microsoft.com/office/drawing/2014/main" id="{71F0C0B6-D1FF-4842-9D71-F9F360D564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4" name="Straight Connector 563">
                <a:extLst>
                  <a:ext uri="{FF2B5EF4-FFF2-40B4-BE49-F238E27FC236}">
                    <a16:creationId xmlns:a16="http://schemas.microsoft.com/office/drawing/2014/main" id="{F7C16E21-459A-46FA-B927-B9A9A3533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5" name="Straight Connector 564">
                <a:extLst>
                  <a:ext uri="{FF2B5EF4-FFF2-40B4-BE49-F238E27FC236}">
                    <a16:creationId xmlns:a16="http://schemas.microsoft.com/office/drawing/2014/main" id="{9FC29217-CA19-4B46-86F5-1053515EB2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6" name="Straight Connector 565">
                <a:extLst>
                  <a:ext uri="{FF2B5EF4-FFF2-40B4-BE49-F238E27FC236}">
                    <a16:creationId xmlns:a16="http://schemas.microsoft.com/office/drawing/2014/main" id="{5875C3DE-314B-45BE-8C23-EA9D452FDA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6F85B899-F3C4-4556-854B-78F90C57AF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8" name="Straight Connector 567">
                <a:extLst>
                  <a:ext uri="{FF2B5EF4-FFF2-40B4-BE49-F238E27FC236}">
                    <a16:creationId xmlns:a16="http://schemas.microsoft.com/office/drawing/2014/main" id="{6FD381B4-0957-451B-98B0-5BA77C6E24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9" name="Straight Connector 568">
                <a:extLst>
                  <a:ext uri="{FF2B5EF4-FFF2-40B4-BE49-F238E27FC236}">
                    <a16:creationId xmlns:a16="http://schemas.microsoft.com/office/drawing/2014/main" id="{AD64D872-D788-4DA9-B4AE-2874D52F85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0" name="Straight Connector 569">
                <a:extLst>
                  <a:ext uri="{FF2B5EF4-FFF2-40B4-BE49-F238E27FC236}">
                    <a16:creationId xmlns:a16="http://schemas.microsoft.com/office/drawing/2014/main" id="{D89F8248-B8BD-4622-BE3A-DEDCFEDE58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1" name="Straight Connector 570">
                <a:extLst>
                  <a:ext uri="{FF2B5EF4-FFF2-40B4-BE49-F238E27FC236}">
                    <a16:creationId xmlns:a16="http://schemas.microsoft.com/office/drawing/2014/main" id="{28ADBAB7-EC82-4518-85AE-65119D1A81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2" name="Straight Connector 571">
                <a:extLst>
                  <a:ext uri="{FF2B5EF4-FFF2-40B4-BE49-F238E27FC236}">
                    <a16:creationId xmlns:a16="http://schemas.microsoft.com/office/drawing/2014/main" id="{CE69525B-0F79-47DF-AF24-8527E1366D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3" name="Straight Connector 572">
                <a:extLst>
                  <a:ext uri="{FF2B5EF4-FFF2-40B4-BE49-F238E27FC236}">
                    <a16:creationId xmlns:a16="http://schemas.microsoft.com/office/drawing/2014/main" id="{B4877CF2-206E-4EB6-97BF-C9DA57033E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B577180A-D57A-4020-8F6F-F5DEE8CDC1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E60A6B6D-736D-4AF8-BD15-81CD7410EF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C1F97AB2-5AD8-4616-9F86-FE765143B8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ACA444D5-80DD-4760-B4EE-6C23CA444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00515E3E-4E7F-4B1E-B9CF-E918852FD6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2038EA72-0798-4E79-B412-FA603E87F0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93E9084A-6F15-4DB1-AF7C-EE14898DF2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3D1A7182-8DB0-4A4A-A1EA-62B0955AF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2" name="Straight Connector 581">
                <a:extLst>
                  <a:ext uri="{FF2B5EF4-FFF2-40B4-BE49-F238E27FC236}">
                    <a16:creationId xmlns:a16="http://schemas.microsoft.com/office/drawing/2014/main" id="{E4A6A125-7133-4A58-91C2-E091460D8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3" name="Straight Connector 582">
                <a:extLst>
                  <a:ext uri="{FF2B5EF4-FFF2-40B4-BE49-F238E27FC236}">
                    <a16:creationId xmlns:a16="http://schemas.microsoft.com/office/drawing/2014/main" id="{4BFF675B-560B-4AB6-9EF0-489C47D9FA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4" name="Straight Connector 583">
                <a:extLst>
                  <a:ext uri="{FF2B5EF4-FFF2-40B4-BE49-F238E27FC236}">
                    <a16:creationId xmlns:a16="http://schemas.microsoft.com/office/drawing/2014/main" id="{616905A4-890A-41C7-85F7-3C064C8D32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5" name="Straight Connector 584">
                <a:extLst>
                  <a:ext uri="{FF2B5EF4-FFF2-40B4-BE49-F238E27FC236}">
                    <a16:creationId xmlns:a16="http://schemas.microsoft.com/office/drawing/2014/main" id="{354AD671-7BE2-460C-ADD8-00E4595D78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6" name="Straight Connector 585">
                <a:extLst>
                  <a:ext uri="{FF2B5EF4-FFF2-40B4-BE49-F238E27FC236}">
                    <a16:creationId xmlns:a16="http://schemas.microsoft.com/office/drawing/2014/main" id="{C9D949C4-C239-4981-B5FD-4022F4848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6" name="Picture 6">
            <a:extLst>
              <a:ext uri="{FF2B5EF4-FFF2-40B4-BE49-F238E27FC236}">
                <a16:creationId xmlns:a16="http://schemas.microsoft.com/office/drawing/2014/main" id="{DECCD1F5-A5C5-6B41-2AE1-A6A8CEC35247}"/>
              </a:ext>
            </a:extLst>
          </p:cNvPr>
          <p:cNvPicPr>
            <a:picLocks noChangeAspect="1"/>
          </p:cNvPicPr>
          <p:nvPr/>
        </p:nvPicPr>
        <p:blipFill rotWithShape="1">
          <a:blip r:embed="rId3"/>
          <a:srcRect r="16747" b="-4"/>
          <a:stretch/>
        </p:blipFill>
        <p:spPr>
          <a:xfrm>
            <a:off x="5675741" y="485876"/>
            <a:ext cx="1955786" cy="195578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5" name="Picture 5" descr="A picture containing text, tool, power saw&#10;&#10;Description automatically generated">
            <a:extLst>
              <a:ext uri="{FF2B5EF4-FFF2-40B4-BE49-F238E27FC236}">
                <a16:creationId xmlns:a16="http://schemas.microsoft.com/office/drawing/2014/main" id="{D570986A-F123-CE5E-C546-3445B2F1BCD6}"/>
              </a:ext>
            </a:extLst>
          </p:cNvPr>
          <p:cNvPicPr>
            <a:picLocks noChangeAspect="1"/>
          </p:cNvPicPr>
          <p:nvPr/>
        </p:nvPicPr>
        <p:blipFill rotWithShape="1">
          <a:blip r:embed="rId4"/>
          <a:srcRect l="20771" r="22979" b="-1"/>
          <a:stretch/>
        </p:blipFill>
        <p:spPr>
          <a:xfrm>
            <a:off x="5998438" y="2732176"/>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7" name="Picture 7" descr="A picture containing indoor, miller&#10;&#10;Description automatically generated">
            <a:extLst>
              <a:ext uri="{FF2B5EF4-FFF2-40B4-BE49-F238E27FC236}">
                <a16:creationId xmlns:a16="http://schemas.microsoft.com/office/drawing/2014/main" id="{A994A707-3E71-D338-08EE-605340BAE551}"/>
              </a:ext>
            </a:extLst>
          </p:cNvPr>
          <p:cNvPicPr>
            <a:picLocks noChangeAspect="1"/>
          </p:cNvPicPr>
          <p:nvPr/>
        </p:nvPicPr>
        <p:blipFill rotWithShape="1">
          <a:blip r:embed="rId5"/>
          <a:srcRect r="20354"/>
          <a:stretch/>
        </p:blipFill>
        <p:spPr>
          <a:xfrm>
            <a:off x="8267683" y="2490"/>
            <a:ext cx="3920658" cy="3269097"/>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4" name="Picture 4" descr="A picture containing table, worktable, miller&#10;&#10;Description automatically generated">
            <a:extLst>
              <a:ext uri="{FF2B5EF4-FFF2-40B4-BE49-F238E27FC236}">
                <a16:creationId xmlns:a16="http://schemas.microsoft.com/office/drawing/2014/main" id="{05706D34-C6CC-C1AD-9F20-9F10BC1D5EB4}"/>
              </a:ext>
            </a:extLst>
          </p:cNvPr>
          <p:cNvPicPr>
            <a:picLocks noChangeAspect="1"/>
          </p:cNvPicPr>
          <p:nvPr/>
        </p:nvPicPr>
        <p:blipFill rotWithShape="1">
          <a:blip r:embed="rId6"/>
          <a:srcRect l="11485" r="20444" b="-2"/>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12305729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heckerboard(across)">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checkerboard(across)">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heckerboard(across)">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checkerboard(across)">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checkerboard(across)">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 presetClass="entr" presetSubtype="1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checkerboard(across)">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 presetClass="entr" presetSubtype="1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checkerboard(across)">
                                      <p:cBhvr>
                                        <p:cTn id="43" dur="500"/>
                                        <p:tgtEl>
                                          <p:spTgt spid="3">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 presetClass="entr" presetSubtype="1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checkerboard(across)">
                                      <p:cBhvr>
                                        <p:cTn id="48" dur="500"/>
                                        <p:tgtEl>
                                          <p:spTgt spid="3">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5" presetClass="entr" presetSubtype="10"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checkerboard(across)">
                                      <p:cBhvr>
                                        <p:cTn id="5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94657-593B-60D2-46FF-8B3DF223BA9E}"/>
              </a:ext>
            </a:extLst>
          </p:cNvPr>
          <p:cNvSpPr>
            <a:spLocks noGrp="1"/>
          </p:cNvSpPr>
          <p:nvPr>
            <p:ph type="title"/>
          </p:nvPr>
        </p:nvSpPr>
        <p:spPr>
          <a:xfrm>
            <a:off x="4624780" y="92757"/>
            <a:ext cx="7570734" cy="1621561"/>
          </a:xfrm>
        </p:spPr>
        <p:txBody>
          <a:bodyPr>
            <a:normAutofit/>
          </a:bodyPr>
          <a:lstStyle/>
          <a:p>
            <a:r>
              <a:rPr lang="en-GB" dirty="0">
                <a:cs typeface="Calibri Light"/>
              </a:rPr>
              <a:t>My personal I.T Experience at the beginning of this module </a:t>
            </a:r>
            <a:endParaRPr lang="en-GB" dirty="0"/>
          </a:p>
        </p:txBody>
      </p:sp>
      <p:sp>
        <p:nvSpPr>
          <p:cNvPr id="3" name="Content Placeholder 2">
            <a:extLst>
              <a:ext uri="{FF2B5EF4-FFF2-40B4-BE49-F238E27FC236}">
                <a16:creationId xmlns:a16="http://schemas.microsoft.com/office/drawing/2014/main" id="{0F6E9B8C-E716-1738-BE9A-1B19F8E82069}"/>
              </a:ext>
            </a:extLst>
          </p:cNvPr>
          <p:cNvSpPr>
            <a:spLocks noGrp="1"/>
          </p:cNvSpPr>
          <p:nvPr>
            <p:ph idx="1"/>
          </p:nvPr>
        </p:nvSpPr>
        <p:spPr>
          <a:xfrm>
            <a:off x="4624779" y="1719625"/>
            <a:ext cx="7570735" cy="5136797"/>
          </a:xfrm>
        </p:spPr>
        <p:txBody>
          <a:bodyPr vert="horz" lIns="91440" tIns="45720" rIns="91440" bIns="45720" rtlCol="0" anchor="ctr">
            <a:noAutofit/>
          </a:bodyPr>
          <a:lstStyle/>
          <a:p>
            <a:pPr>
              <a:lnSpc>
                <a:spcPct val="90000"/>
              </a:lnSpc>
            </a:pPr>
            <a:r>
              <a:rPr lang="en-GB" dirty="0">
                <a:cs typeface="Calibri"/>
              </a:rPr>
              <a:t>I have always been quite competent with computers, technology and comprehending new information, the list of examples are basic knowledge (self-taught) of home and personal systems.</a:t>
            </a:r>
          </a:p>
          <a:p>
            <a:pPr>
              <a:lnSpc>
                <a:spcPct val="90000"/>
              </a:lnSpc>
              <a:buClr>
                <a:srgbClr val="FFFFFF"/>
              </a:buClr>
            </a:pPr>
            <a:r>
              <a:rPr lang="en-GB" dirty="0">
                <a:cs typeface="Calibri"/>
              </a:rPr>
              <a:t>In my own time I have learned how to fix phones and upgrade/fix PC's, software is needed to upgrade, test or install new components.</a:t>
            </a:r>
          </a:p>
          <a:p>
            <a:pPr>
              <a:lnSpc>
                <a:spcPct val="90000"/>
              </a:lnSpc>
              <a:buClr>
                <a:srgbClr val="FFFFFF"/>
              </a:buClr>
            </a:pPr>
            <a:r>
              <a:rPr lang="en-GB" dirty="0">
                <a:cs typeface="Calibri"/>
              </a:rPr>
              <a:t>I have also learned how to install/use OBD software on my laptop for cars to read error messages, find issues and clear  EML(Engine Management Lights).</a:t>
            </a:r>
          </a:p>
          <a:p>
            <a:pPr>
              <a:lnSpc>
                <a:spcPct val="90000"/>
              </a:lnSpc>
              <a:buClr>
                <a:srgbClr val="FFFFFF"/>
              </a:buClr>
            </a:pPr>
            <a:r>
              <a:rPr lang="en-GB" dirty="0">
                <a:cs typeface="Calibri"/>
              </a:rPr>
              <a:t>I have set up modem extenders to expand signals (range of WIFI), restricted access, time limited access and maintained my home network I.e. ran tests, reset, reboot or updated.</a:t>
            </a:r>
          </a:p>
          <a:p>
            <a:pPr>
              <a:lnSpc>
                <a:spcPct val="90000"/>
              </a:lnSpc>
              <a:buClr>
                <a:srgbClr val="FFFFFF"/>
              </a:buClr>
            </a:pPr>
            <a:r>
              <a:rPr lang="en-GB" dirty="0">
                <a:cs typeface="Calibri"/>
              </a:rPr>
              <a:t>I have set up/installed CCTV systems using DDR's as well as simplified systems, wired and wireless and configured it to a network or put it on a closed loop system.</a:t>
            </a:r>
          </a:p>
          <a:p>
            <a:pPr>
              <a:lnSpc>
                <a:spcPct val="90000"/>
              </a:lnSpc>
              <a:buClr>
                <a:srgbClr val="FFFFFF"/>
              </a:buClr>
            </a:pPr>
            <a:r>
              <a:rPr lang="en-GB" dirty="0">
                <a:cs typeface="Calibri"/>
              </a:rPr>
              <a:t>With each of these examples there was a lot of physical work but software knowledge was needed at some point in the processes.</a:t>
            </a:r>
          </a:p>
        </p:txBody>
      </p:sp>
      <p:pic>
        <p:nvPicPr>
          <p:cNvPr id="5" name="Picture 4" descr="Electronic circuit board">
            <a:extLst>
              <a:ext uri="{FF2B5EF4-FFF2-40B4-BE49-F238E27FC236}">
                <a16:creationId xmlns:a16="http://schemas.microsoft.com/office/drawing/2014/main" id="{1AD93299-5F3F-B4C6-25B6-13FE43BDA1A6}"/>
              </a:ext>
            </a:extLst>
          </p:cNvPr>
          <p:cNvPicPr>
            <a:picLocks noChangeAspect="1"/>
          </p:cNvPicPr>
          <p:nvPr/>
        </p:nvPicPr>
        <p:blipFill rotWithShape="1">
          <a:blip r:embed="rId3"/>
          <a:srcRect l="42882" r="11994" b="-2"/>
          <a:stretch/>
        </p:blipFill>
        <p:spPr>
          <a:xfrm>
            <a:off x="20" y="-8096"/>
            <a:ext cx="4635988" cy="6858000"/>
          </a:xfrm>
          <a:prstGeom prst="rect">
            <a:avLst/>
          </a:prstGeom>
        </p:spPr>
      </p:pic>
    </p:spTree>
    <p:extLst>
      <p:ext uri="{BB962C8B-B14F-4D97-AF65-F5344CB8AC3E}">
        <p14:creationId xmlns:p14="http://schemas.microsoft.com/office/powerpoint/2010/main" val="313894694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3"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6"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6"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6"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additive="base">
                                        <p:cTn id="30"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3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6"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additive="base">
                                        <p:cTn id="36"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3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6"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 calcmode="lin" valueType="num">
                                      <p:cBhvr additive="base">
                                        <p:cTn id="42"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4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6"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 calcmode="lin" valueType="num">
                                      <p:cBhvr additive="base">
                                        <p:cTn id="48" dur="500" fill="hold"/>
                                        <p:tgtEl>
                                          <p:spTgt spid="3">
                                            <p:txEl>
                                              <p:pRg st="5" end="5"/>
                                            </p:txEl>
                                          </p:spTgt>
                                        </p:tgtEl>
                                        <p:attrNameLst>
                                          <p:attrName>ppt_x</p:attrName>
                                        </p:attrNameLst>
                                      </p:cBhvr>
                                      <p:tavLst>
                                        <p:tav tm="0">
                                          <p:val>
                                            <p:strVal val="1+#ppt_w/2"/>
                                          </p:val>
                                        </p:tav>
                                        <p:tav tm="100000">
                                          <p:val>
                                            <p:strVal val="#ppt_x"/>
                                          </p:val>
                                        </p:tav>
                                      </p:tavLst>
                                    </p:anim>
                                    <p:anim calcmode="lin" valueType="num">
                                      <p:cBhvr additive="base">
                                        <p:cTn id="4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4" descr="A picture containing background pattern&#10;&#10;Description automatically generated">
            <a:extLst>
              <a:ext uri="{FF2B5EF4-FFF2-40B4-BE49-F238E27FC236}">
                <a16:creationId xmlns:a16="http://schemas.microsoft.com/office/drawing/2014/main" id="{A2454024-14D0-F895-0B88-3C5E9F8E087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6287" t="9091" r="5835" b="1"/>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6"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9" name="Straight Connector 18">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250283C-739F-FC33-AC0D-B30D5BB63721}"/>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lnSpc>
                <a:spcPct val="90000"/>
              </a:lnSpc>
            </a:pPr>
            <a:r>
              <a:rPr lang="en-US" sz="4800"/>
              <a:t>My research and software development in engineering </a:t>
            </a:r>
          </a:p>
        </p:txBody>
      </p:sp>
    </p:spTree>
    <p:extLst>
      <p:ext uri="{BB962C8B-B14F-4D97-AF65-F5344CB8AC3E}">
        <p14:creationId xmlns:p14="http://schemas.microsoft.com/office/powerpoint/2010/main" val="8643106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86782-E8BD-9B3D-F001-BCD59AEA96A4}"/>
              </a:ext>
            </a:extLst>
          </p:cNvPr>
          <p:cNvSpPr>
            <a:spLocks noGrp="1"/>
          </p:cNvSpPr>
          <p:nvPr>
            <p:ph type="title"/>
          </p:nvPr>
        </p:nvSpPr>
        <p:spPr>
          <a:xfrm>
            <a:off x="-753" y="-1508"/>
            <a:ext cx="12191087" cy="2067375"/>
          </a:xfrm>
        </p:spPr>
        <p:txBody>
          <a:bodyPr>
            <a:normAutofit/>
          </a:bodyPr>
          <a:lstStyle/>
          <a:p>
            <a:r>
              <a:rPr lang="en-GB" sz="4000" b="1" u="sng" dirty="0">
                <a:cs typeface="Calibri Light"/>
              </a:rPr>
              <a:t>Software in engineering</a:t>
            </a:r>
          </a:p>
        </p:txBody>
      </p:sp>
      <p:graphicFrame>
        <p:nvGraphicFramePr>
          <p:cNvPr id="17" name="Content Placeholder 2">
            <a:extLst>
              <a:ext uri="{FF2B5EF4-FFF2-40B4-BE49-F238E27FC236}">
                <a16:creationId xmlns:a16="http://schemas.microsoft.com/office/drawing/2014/main" id="{DAFF54BB-7105-F4E2-C5F0-42C09B943CCC}"/>
              </a:ext>
            </a:extLst>
          </p:cNvPr>
          <p:cNvGraphicFramePr>
            <a:graphicFrameLocks noGrp="1"/>
          </p:cNvGraphicFramePr>
          <p:nvPr>
            <p:ph idx="1"/>
            <p:extLst>
              <p:ext uri="{D42A27DB-BD31-4B8C-83A1-F6EECF244321}">
                <p14:modId xmlns:p14="http://schemas.microsoft.com/office/powerpoint/2010/main" val="2079054077"/>
              </p:ext>
            </p:extLst>
          </p:nvPr>
        </p:nvGraphicFramePr>
        <p:xfrm>
          <a:off x="-754" y="2133993"/>
          <a:ext cx="12191088" cy="4720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2980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17">
                                            <p:graphicEl>
                                              <a:dgm id="{CEADD983-9860-4857-9C5C-9302754F241C}"/>
                                            </p:graphicEl>
                                          </p:spTgt>
                                        </p:tgtEl>
                                        <p:attrNameLst>
                                          <p:attrName>style.visibility</p:attrName>
                                        </p:attrNameLst>
                                      </p:cBhvr>
                                      <p:to>
                                        <p:strVal val="visible"/>
                                      </p:to>
                                    </p:set>
                                    <p:animEffect transition="in" filter="fade">
                                      <p:cBhvr>
                                        <p:cTn id="13" dur="1000"/>
                                        <p:tgtEl>
                                          <p:spTgt spid="17">
                                            <p:graphicEl>
                                              <a:dgm id="{CEADD983-9860-4857-9C5C-9302754F241C}"/>
                                            </p:graphicEl>
                                          </p:spTgt>
                                        </p:tgtEl>
                                      </p:cBhvr>
                                    </p:animEffect>
                                    <p:anim calcmode="lin" valueType="num">
                                      <p:cBhvr>
                                        <p:cTn id="14" dur="1000" fill="hold"/>
                                        <p:tgtEl>
                                          <p:spTgt spid="17">
                                            <p:graphicEl>
                                              <a:dgm id="{CEADD983-9860-4857-9C5C-9302754F241C}"/>
                                            </p:graphicEl>
                                          </p:spTgt>
                                        </p:tgtEl>
                                        <p:attrNameLst>
                                          <p:attrName>ppt_x</p:attrName>
                                        </p:attrNameLst>
                                      </p:cBhvr>
                                      <p:tavLst>
                                        <p:tav tm="0">
                                          <p:val>
                                            <p:strVal val="#ppt_x"/>
                                          </p:val>
                                        </p:tav>
                                        <p:tav tm="100000">
                                          <p:val>
                                            <p:strVal val="#ppt_x"/>
                                          </p:val>
                                        </p:tav>
                                      </p:tavLst>
                                    </p:anim>
                                    <p:anim calcmode="lin" valueType="num">
                                      <p:cBhvr>
                                        <p:cTn id="15" dur="900" decel="100000" fill="hold"/>
                                        <p:tgtEl>
                                          <p:spTgt spid="17">
                                            <p:graphicEl>
                                              <a:dgm id="{CEADD983-9860-4857-9C5C-9302754F241C}"/>
                                            </p:graphic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7">
                                            <p:graphicEl>
                                              <a:dgm id="{CEADD983-9860-4857-9C5C-9302754F241C}"/>
                                            </p:graphicEl>
                                          </p:spTgt>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17">
                                            <p:graphicEl>
                                              <a:dgm id="{25F7A75F-2DEE-4787-ABBF-868BD4BE84D0}"/>
                                            </p:graphicEl>
                                          </p:spTgt>
                                        </p:tgtEl>
                                        <p:attrNameLst>
                                          <p:attrName>style.visibility</p:attrName>
                                        </p:attrNameLst>
                                      </p:cBhvr>
                                      <p:to>
                                        <p:strVal val="visible"/>
                                      </p:to>
                                    </p:set>
                                    <p:animEffect transition="in" filter="fade">
                                      <p:cBhvr>
                                        <p:cTn id="21" dur="1000"/>
                                        <p:tgtEl>
                                          <p:spTgt spid="17">
                                            <p:graphicEl>
                                              <a:dgm id="{25F7A75F-2DEE-4787-ABBF-868BD4BE84D0}"/>
                                            </p:graphicEl>
                                          </p:spTgt>
                                        </p:tgtEl>
                                      </p:cBhvr>
                                    </p:animEffect>
                                    <p:anim calcmode="lin" valueType="num">
                                      <p:cBhvr>
                                        <p:cTn id="22" dur="1000" fill="hold"/>
                                        <p:tgtEl>
                                          <p:spTgt spid="17">
                                            <p:graphicEl>
                                              <a:dgm id="{25F7A75F-2DEE-4787-ABBF-868BD4BE84D0}"/>
                                            </p:graphicEl>
                                          </p:spTgt>
                                        </p:tgtEl>
                                        <p:attrNameLst>
                                          <p:attrName>ppt_x</p:attrName>
                                        </p:attrNameLst>
                                      </p:cBhvr>
                                      <p:tavLst>
                                        <p:tav tm="0">
                                          <p:val>
                                            <p:strVal val="#ppt_x"/>
                                          </p:val>
                                        </p:tav>
                                        <p:tav tm="100000">
                                          <p:val>
                                            <p:strVal val="#ppt_x"/>
                                          </p:val>
                                        </p:tav>
                                      </p:tavLst>
                                    </p:anim>
                                    <p:anim calcmode="lin" valueType="num">
                                      <p:cBhvr>
                                        <p:cTn id="23" dur="900" decel="100000" fill="hold"/>
                                        <p:tgtEl>
                                          <p:spTgt spid="17">
                                            <p:graphicEl>
                                              <a:dgm id="{25F7A75F-2DEE-4787-ABBF-868BD4BE84D0}"/>
                                            </p:graphic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17">
                                            <p:graphicEl>
                                              <a:dgm id="{25F7A75F-2DEE-4787-ABBF-868BD4BE84D0}"/>
                                            </p:graphicEl>
                                          </p:spTgt>
                                        </p:tgtEl>
                                        <p:attrNameLst>
                                          <p:attrName>ppt_y</p:attrName>
                                        </p:attrNameLst>
                                      </p:cBhvr>
                                      <p:tavLst>
                                        <p:tav tm="0">
                                          <p:val>
                                            <p:strVal val="#ppt_y-.03"/>
                                          </p:val>
                                        </p:tav>
                                        <p:tav tm="100000">
                                          <p:val>
                                            <p:strVal val="#ppt_y"/>
                                          </p:val>
                                        </p:tav>
                                      </p:tavLst>
                                    </p:anim>
                                  </p:childTnLst>
                                </p:cTn>
                              </p:par>
                              <p:par>
                                <p:cTn id="25" presetID="37" presetClass="entr" presetSubtype="0" fill="hold" grpId="0" nodeType="withEffect">
                                  <p:stCondLst>
                                    <p:cond delay="0"/>
                                  </p:stCondLst>
                                  <p:childTnLst>
                                    <p:set>
                                      <p:cBhvr>
                                        <p:cTn id="26" dur="1" fill="hold">
                                          <p:stCondLst>
                                            <p:cond delay="0"/>
                                          </p:stCondLst>
                                        </p:cTn>
                                        <p:tgtEl>
                                          <p:spTgt spid="17">
                                            <p:graphicEl>
                                              <a:dgm id="{887EDA8F-FD44-446E-B570-2079D1B6229E}"/>
                                            </p:graphicEl>
                                          </p:spTgt>
                                        </p:tgtEl>
                                        <p:attrNameLst>
                                          <p:attrName>style.visibility</p:attrName>
                                        </p:attrNameLst>
                                      </p:cBhvr>
                                      <p:to>
                                        <p:strVal val="visible"/>
                                      </p:to>
                                    </p:set>
                                    <p:animEffect transition="in" filter="fade">
                                      <p:cBhvr>
                                        <p:cTn id="27" dur="1000"/>
                                        <p:tgtEl>
                                          <p:spTgt spid="17">
                                            <p:graphicEl>
                                              <a:dgm id="{887EDA8F-FD44-446E-B570-2079D1B6229E}"/>
                                            </p:graphicEl>
                                          </p:spTgt>
                                        </p:tgtEl>
                                      </p:cBhvr>
                                    </p:animEffect>
                                    <p:anim calcmode="lin" valueType="num">
                                      <p:cBhvr>
                                        <p:cTn id="28" dur="1000" fill="hold"/>
                                        <p:tgtEl>
                                          <p:spTgt spid="17">
                                            <p:graphicEl>
                                              <a:dgm id="{887EDA8F-FD44-446E-B570-2079D1B6229E}"/>
                                            </p:graphicEl>
                                          </p:spTgt>
                                        </p:tgtEl>
                                        <p:attrNameLst>
                                          <p:attrName>ppt_x</p:attrName>
                                        </p:attrNameLst>
                                      </p:cBhvr>
                                      <p:tavLst>
                                        <p:tav tm="0">
                                          <p:val>
                                            <p:strVal val="#ppt_x"/>
                                          </p:val>
                                        </p:tav>
                                        <p:tav tm="100000">
                                          <p:val>
                                            <p:strVal val="#ppt_x"/>
                                          </p:val>
                                        </p:tav>
                                      </p:tavLst>
                                    </p:anim>
                                    <p:anim calcmode="lin" valueType="num">
                                      <p:cBhvr>
                                        <p:cTn id="29" dur="900" decel="100000" fill="hold"/>
                                        <p:tgtEl>
                                          <p:spTgt spid="17">
                                            <p:graphicEl>
                                              <a:dgm id="{887EDA8F-FD44-446E-B570-2079D1B6229E}"/>
                                            </p:graphic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7">
                                            <p:graphicEl>
                                              <a:dgm id="{887EDA8F-FD44-446E-B570-2079D1B6229E}"/>
                                            </p:graphicEl>
                                          </p:spTgt>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17">
                                            <p:graphicEl>
                                              <a:dgm id="{F1915F85-CCB3-4521-BD3F-03B0FE8416C8}"/>
                                            </p:graphicEl>
                                          </p:spTgt>
                                        </p:tgtEl>
                                        <p:attrNameLst>
                                          <p:attrName>style.visibility</p:attrName>
                                        </p:attrNameLst>
                                      </p:cBhvr>
                                      <p:to>
                                        <p:strVal val="visible"/>
                                      </p:to>
                                    </p:set>
                                    <p:animEffect transition="in" filter="fade">
                                      <p:cBhvr>
                                        <p:cTn id="35" dur="1000"/>
                                        <p:tgtEl>
                                          <p:spTgt spid="17">
                                            <p:graphicEl>
                                              <a:dgm id="{F1915F85-CCB3-4521-BD3F-03B0FE8416C8}"/>
                                            </p:graphicEl>
                                          </p:spTgt>
                                        </p:tgtEl>
                                      </p:cBhvr>
                                    </p:animEffect>
                                    <p:anim calcmode="lin" valueType="num">
                                      <p:cBhvr>
                                        <p:cTn id="36" dur="1000" fill="hold"/>
                                        <p:tgtEl>
                                          <p:spTgt spid="17">
                                            <p:graphicEl>
                                              <a:dgm id="{F1915F85-CCB3-4521-BD3F-03B0FE8416C8}"/>
                                            </p:graphicEl>
                                          </p:spTgt>
                                        </p:tgtEl>
                                        <p:attrNameLst>
                                          <p:attrName>ppt_x</p:attrName>
                                        </p:attrNameLst>
                                      </p:cBhvr>
                                      <p:tavLst>
                                        <p:tav tm="0">
                                          <p:val>
                                            <p:strVal val="#ppt_x"/>
                                          </p:val>
                                        </p:tav>
                                        <p:tav tm="100000">
                                          <p:val>
                                            <p:strVal val="#ppt_x"/>
                                          </p:val>
                                        </p:tav>
                                      </p:tavLst>
                                    </p:anim>
                                    <p:anim calcmode="lin" valueType="num">
                                      <p:cBhvr>
                                        <p:cTn id="37" dur="900" decel="100000" fill="hold"/>
                                        <p:tgtEl>
                                          <p:spTgt spid="17">
                                            <p:graphicEl>
                                              <a:dgm id="{F1915F85-CCB3-4521-BD3F-03B0FE8416C8}"/>
                                            </p:graphic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17">
                                            <p:graphicEl>
                                              <a:dgm id="{F1915F85-CCB3-4521-BD3F-03B0FE8416C8}"/>
                                            </p:graphicEl>
                                          </p:spTgt>
                                        </p:tgtEl>
                                        <p:attrNameLst>
                                          <p:attrName>ppt_y</p:attrName>
                                        </p:attrNameLst>
                                      </p:cBhvr>
                                      <p:tavLst>
                                        <p:tav tm="0">
                                          <p:val>
                                            <p:strVal val="#ppt_y-.03"/>
                                          </p:val>
                                        </p:tav>
                                        <p:tav tm="100000">
                                          <p:val>
                                            <p:strVal val="#ppt_y"/>
                                          </p:val>
                                        </p:tav>
                                      </p:tavLst>
                                    </p:anim>
                                  </p:childTnLst>
                                </p:cTn>
                              </p:par>
                              <p:par>
                                <p:cTn id="39" presetID="37" presetClass="entr" presetSubtype="0" fill="hold" grpId="0" nodeType="withEffect">
                                  <p:stCondLst>
                                    <p:cond delay="0"/>
                                  </p:stCondLst>
                                  <p:childTnLst>
                                    <p:set>
                                      <p:cBhvr>
                                        <p:cTn id="40" dur="1" fill="hold">
                                          <p:stCondLst>
                                            <p:cond delay="0"/>
                                          </p:stCondLst>
                                        </p:cTn>
                                        <p:tgtEl>
                                          <p:spTgt spid="17">
                                            <p:graphicEl>
                                              <a:dgm id="{DA33997A-788C-4A90-9C63-BE5264858600}"/>
                                            </p:graphicEl>
                                          </p:spTgt>
                                        </p:tgtEl>
                                        <p:attrNameLst>
                                          <p:attrName>style.visibility</p:attrName>
                                        </p:attrNameLst>
                                      </p:cBhvr>
                                      <p:to>
                                        <p:strVal val="visible"/>
                                      </p:to>
                                    </p:set>
                                    <p:animEffect transition="in" filter="fade">
                                      <p:cBhvr>
                                        <p:cTn id="41" dur="1000"/>
                                        <p:tgtEl>
                                          <p:spTgt spid="17">
                                            <p:graphicEl>
                                              <a:dgm id="{DA33997A-788C-4A90-9C63-BE5264858600}"/>
                                            </p:graphicEl>
                                          </p:spTgt>
                                        </p:tgtEl>
                                      </p:cBhvr>
                                    </p:animEffect>
                                    <p:anim calcmode="lin" valueType="num">
                                      <p:cBhvr>
                                        <p:cTn id="42" dur="1000" fill="hold"/>
                                        <p:tgtEl>
                                          <p:spTgt spid="17">
                                            <p:graphicEl>
                                              <a:dgm id="{DA33997A-788C-4A90-9C63-BE5264858600}"/>
                                            </p:graphicEl>
                                          </p:spTgt>
                                        </p:tgtEl>
                                        <p:attrNameLst>
                                          <p:attrName>ppt_x</p:attrName>
                                        </p:attrNameLst>
                                      </p:cBhvr>
                                      <p:tavLst>
                                        <p:tav tm="0">
                                          <p:val>
                                            <p:strVal val="#ppt_x"/>
                                          </p:val>
                                        </p:tav>
                                        <p:tav tm="100000">
                                          <p:val>
                                            <p:strVal val="#ppt_x"/>
                                          </p:val>
                                        </p:tav>
                                      </p:tavLst>
                                    </p:anim>
                                    <p:anim calcmode="lin" valueType="num">
                                      <p:cBhvr>
                                        <p:cTn id="43" dur="900" decel="100000" fill="hold"/>
                                        <p:tgtEl>
                                          <p:spTgt spid="17">
                                            <p:graphicEl>
                                              <a:dgm id="{DA33997A-788C-4A90-9C63-BE5264858600}"/>
                                            </p:graphicEl>
                                          </p:spTgt>
                                        </p:tgtEl>
                                        <p:attrNameLst>
                                          <p:attrName>ppt_y</p:attrName>
                                        </p:attrNameLst>
                                      </p:cBhvr>
                                      <p:tavLst>
                                        <p:tav tm="0">
                                          <p:val>
                                            <p:strVal val="#ppt_y+1"/>
                                          </p:val>
                                        </p:tav>
                                        <p:tav tm="100000">
                                          <p:val>
                                            <p:strVal val="#ppt_y-.03"/>
                                          </p:val>
                                        </p:tav>
                                      </p:tavLst>
                                    </p:anim>
                                    <p:anim calcmode="lin" valueType="num">
                                      <p:cBhvr>
                                        <p:cTn id="44" dur="100" accel="100000" fill="hold">
                                          <p:stCondLst>
                                            <p:cond delay="900"/>
                                          </p:stCondLst>
                                        </p:cTn>
                                        <p:tgtEl>
                                          <p:spTgt spid="17">
                                            <p:graphicEl>
                                              <a:dgm id="{DA33997A-788C-4A90-9C63-BE5264858600}"/>
                                            </p:graphicEl>
                                          </p:spTgt>
                                        </p:tgtEl>
                                        <p:attrNameLst>
                                          <p:attrName>ppt_y</p:attrName>
                                        </p:attrNameLst>
                                      </p:cBhvr>
                                      <p:tavLst>
                                        <p:tav tm="0">
                                          <p:val>
                                            <p:strVal val="#ppt_y-.03"/>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37" presetClass="entr" presetSubtype="0" fill="hold" grpId="0" nodeType="clickEffect">
                                  <p:stCondLst>
                                    <p:cond delay="0"/>
                                  </p:stCondLst>
                                  <p:childTnLst>
                                    <p:set>
                                      <p:cBhvr>
                                        <p:cTn id="48" dur="1" fill="hold">
                                          <p:stCondLst>
                                            <p:cond delay="0"/>
                                          </p:stCondLst>
                                        </p:cTn>
                                        <p:tgtEl>
                                          <p:spTgt spid="17">
                                            <p:graphicEl>
                                              <a:dgm id="{78552E9A-4F30-4791-BBB9-359BB09FBBD9}"/>
                                            </p:graphicEl>
                                          </p:spTgt>
                                        </p:tgtEl>
                                        <p:attrNameLst>
                                          <p:attrName>style.visibility</p:attrName>
                                        </p:attrNameLst>
                                      </p:cBhvr>
                                      <p:to>
                                        <p:strVal val="visible"/>
                                      </p:to>
                                    </p:set>
                                    <p:animEffect transition="in" filter="fade">
                                      <p:cBhvr>
                                        <p:cTn id="49" dur="1000"/>
                                        <p:tgtEl>
                                          <p:spTgt spid="17">
                                            <p:graphicEl>
                                              <a:dgm id="{78552E9A-4F30-4791-BBB9-359BB09FBBD9}"/>
                                            </p:graphicEl>
                                          </p:spTgt>
                                        </p:tgtEl>
                                      </p:cBhvr>
                                    </p:animEffect>
                                    <p:anim calcmode="lin" valueType="num">
                                      <p:cBhvr>
                                        <p:cTn id="50" dur="1000" fill="hold"/>
                                        <p:tgtEl>
                                          <p:spTgt spid="17">
                                            <p:graphicEl>
                                              <a:dgm id="{78552E9A-4F30-4791-BBB9-359BB09FBBD9}"/>
                                            </p:graphicEl>
                                          </p:spTgt>
                                        </p:tgtEl>
                                        <p:attrNameLst>
                                          <p:attrName>ppt_x</p:attrName>
                                        </p:attrNameLst>
                                      </p:cBhvr>
                                      <p:tavLst>
                                        <p:tav tm="0">
                                          <p:val>
                                            <p:strVal val="#ppt_x"/>
                                          </p:val>
                                        </p:tav>
                                        <p:tav tm="100000">
                                          <p:val>
                                            <p:strVal val="#ppt_x"/>
                                          </p:val>
                                        </p:tav>
                                      </p:tavLst>
                                    </p:anim>
                                    <p:anim calcmode="lin" valueType="num">
                                      <p:cBhvr>
                                        <p:cTn id="51" dur="900" decel="100000" fill="hold"/>
                                        <p:tgtEl>
                                          <p:spTgt spid="17">
                                            <p:graphicEl>
                                              <a:dgm id="{78552E9A-4F30-4791-BBB9-359BB09FBBD9}"/>
                                            </p:graphicEl>
                                          </p:spTgt>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17">
                                            <p:graphicEl>
                                              <a:dgm id="{78552E9A-4F30-4791-BBB9-359BB09FBBD9}"/>
                                            </p:graphicEl>
                                          </p:spTgt>
                                        </p:tgtEl>
                                        <p:attrNameLst>
                                          <p:attrName>ppt_y</p:attrName>
                                        </p:attrNameLst>
                                      </p:cBhvr>
                                      <p:tavLst>
                                        <p:tav tm="0">
                                          <p:val>
                                            <p:strVal val="#ppt_y-.03"/>
                                          </p:val>
                                        </p:tav>
                                        <p:tav tm="100000">
                                          <p:val>
                                            <p:strVal val="#ppt_y"/>
                                          </p:val>
                                        </p:tav>
                                      </p:tavLst>
                                    </p:anim>
                                  </p:childTnLst>
                                </p:cTn>
                              </p:par>
                              <p:par>
                                <p:cTn id="53" presetID="37" presetClass="entr" presetSubtype="0" fill="hold" grpId="0" nodeType="withEffect">
                                  <p:stCondLst>
                                    <p:cond delay="0"/>
                                  </p:stCondLst>
                                  <p:childTnLst>
                                    <p:set>
                                      <p:cBhvr>
                                        <p:cTn id="54" dur="1" fill="hold">
                                          <p:stCondLst>
                                            <p:cond delay="0"/>
                                          </p:stCondLst>
                                        </p:cTn>
                                        <p:tgtEl>
                                          <p:spTgt spid="17">
                                            <p:graphicEl>
                                              <a:dgm id="{D012DD71-6E88-455E-A142-B9C0997FC3A3}"/>
                                            </p:graphicEl>
                                          </p:spTgt>
                                        </p:tgtEl>
                                        <p:attrNameLst>
                                          <p:attrName>style.visibility</p:attrName>
                                        </p:attrNameLst>
                                      </p:cBhvr>
                                      <p:to>
                                        <p:strVal val="visible"/>
                                      </p:to>
                                    </p:set>
                                    <p:animEffect transition="in" filter="fade">
                                      <p:cBhvr>
                                        <p:cTn id="55" dur="1000"/>
                                        <p:tgtEl>
                                          <p:spTgt spid="17">
                                            <p:graphicEl>
                                              <a:dgm id="{D012DD71-6E88-455E-A142-B9C0997FC3A3}"/>
                                            </p:graphicEl>
                                          </p:spTgt>
                                        </p:tgtEl>
                                      </p:cBhvr>
                                    </p:animEffect>
                                    <p:anim calcmode="lin" valueType="num">
                                      <p:cBhvr>
                                        <p:cTn id="56" dur="1000" fill="hold"/>
                                        <p:tgtEl>
                                          <p:spTgt spid="17">
                                            <p:graphicEl>
                                              <a:dgm id="{D012DD71-6E88-455E-A142-B9C0997FC3A3}"/>
                                            </p:graphicEl>
                                          </p:spTgt>
                                        </p:tgtEl>
                                        <p:attrNameLst>
                                          <p:attrName>ppt_x</p:attrName>
                                        </p:attrNameLst>
                                      </p:cBhvr>
                                      <p:tavLst>
                                        <p:tav tm="0">
                                          <p:val>
                                            <p:strVal val="#ppt_x"/>
                                          </p:val>
                                        </p:tav>
                                        <p:tav tm="100000">
                                          <p:val>
                                            <p:strVal val="#ppt_x"/>
                                          </p:val>
                                        </p:tav>
                                      </p:tavLst>
                                    </p:anim>
                                    <p:anim calcmode="lin" valueType="num">
                                      <p:cBhvr>
                                        <p:cTn id="57" dur="900" decel="100000" fill="hold"/>
                                        <p:tgtEl>
                                          <p:spTgt spid="17">
                                            <p:graphicEl>
                                              <a:dgm id="{D012DD71-6E88-455E-A142-B9C0997FC3A3}"/>
                                            </p:graphicEl>
                                          </p:spTgt>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17">
                                            <p:graphicEl>
                                              <a:dgm id="{D012DD71-6E88-455E-A142-B9C0997FC3A3}"/>
                                            </p:graphicEl>
                                          </p:spTgt>
                                        </p:tgtEl>
                                        <p:attrNameLst>
                                          <p:attrName>ppt_y</p:attrName>
                                        </p:attrNameLst>
                                      </p:cBhvr>
                                      <p:tavLst>
                                        <p:tav tm="0">
                                          <p:val>
                                            <p:strVal val="#ppt_y-.03"/>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37" presetClass="entr" presetSubtype="0" fill="hold" grpId="0" nodeType="clickEffect">
                                  <p:stCondLst>
                                    <p:cond delay="0"/>
                                  </p:stCondLst>
                                  <p:childTnLst>
                                    <p:set>
                                      <p:cBhvr>
                                        <p:cTn id="62" dur="1" fill="hold">
                                          <p:stCondLst>
                                            <p:cond delay="0"/>
                                          </p:stCondLst>
                                        </p:cTn>
                                        <p:tgtEl>
                                          <p:spTgt spid="17">
                                            <p:graphicEl>
                                              <a:dgm id="{901AA5B4-EA41-4C05-8248-B587BE6844F2}"/>
                                            </p:graphicEl>
                                          </p:spTgt>
                                        </p:tgtEl>
                                        <p:attrNameLst>
                                          <p:attrName>style.visibility</p:attrName>
                                        </p:attrNameLst>
                                      </p:cBhvr>
                                      <p:to>
                                        <p:strVal val="visible"/>
                                      </p:to>
                                    </p:set>
                                    <p:animEffect transition="in" filter="fade">
                                      <p:cBhvr>
                                        <p:cTn id="63" dur="1000"/>
                                        <p:tgtEl>
                                          <p:spTgt spid="17">
                                            <p:graphicEl>
                                              <a:dgm id="{901AA5B4-EA41-4C05-8248-B587BE6844F2}"/>
                                            </p:graphicEl>
                                          </p:spTgt>
                                        </p:tgtEl>
                                      </p:cBhvr>
                                    </p:animEffect>
                                    <p:anim calcmode="lin" valueType="num">
                                      <p:cBhvr>
                                        <p:cTn id="64" dur="1000" fill="hold"/>
                                        <p:tgtEl>
                                          <p:spTgt spid="17">
                                            <p:graphicEl>
                                              <a:dgm id="{901AA5B4-EA41-4C05-8248-B587BE6844F2}"/>
                                            </p:graphicEl>
                                          </p:spTgt>
                                        </p:tgtEl>
                                        <p:attrNameLst>
                                          <p:attrName>ppt_x</p:attrName>
                                        </p:attrNameLst>
                                      </p:cBhvr>
                                      <p:tavLst>
                                        <p:tav tm="0">
                                          <p:val>
                                            <p:strVal val="#ppt_x"/>
                                          </p:val>
                                        </p:tav>
                                        <p:tav tm="100000">
                                          <p:val>
                                            <p:strVal val="#ppt_x"/>
                                          </p:val>
                                        </p:tav>
                                      </p:tavLst>
                                    </p:anim>
                                    <p:anim calcmode="lin" valueType="num">
                                      <p:cBhvr>
                                        <p:cTn id="65" dur="900" decel="100000" fill="hold"/>
                                        <p:tgtEl>
                                          <p:spTgt spid="17">
                                            <p:graphicEl>
                                              <a:dgm id="{901AA5B4-EA41-4C05-8248-B587BE6844F2}"/>
                                            </p:graphicEl>
                                          </p:spTgt>
                                        </p:tgtEl>
                                        <p:attrNameLst>
                                          <p:attrName>ppt_y</p:attrName>
                                        </p:attrNameLst>
                                      </p:cBhvr>
                                      <p:tavLst>
                                        <p:tav tm="0">
                                          <p:val>
                                            <p:strVal val="#ppt_y+1"/>
                                          </p:val>
                                        </p:tav>
                                        <p:tav tm="100000">
                                          <p:val>
                                            <p:strVal val="#ppt_y-.03"/>
                                          </p:val>
                                        </p:tav>
                                      </p:tavLst>
                                    </p:anim>
                                    <p:anim calcmode="lin" valueType="num">
                                      <p:cBhvr>
                                        <p:cTn id="66" dur="100" accel="100000" fill="hold">
                                          <p:stCondLst>
                                            <p:cond delay="900"/>
                                          </p:stCondLst>
                                        </p:cTn>
                                        <p:tgtEl>
                                          <p:spTgt spid="17">
                                            <p:graphicEl>
                                              <a:dgm id="{901AA5B4-EA41-4C05-8248-B587BE6844F2}"/>
                                            </p:graphicEl>
                                          </p:spTgt>
                                        </p:tgtEl>
                                        <p:attrNameLst>
                                          <p:attrName>ppt_y</p:attrName>
                                        </p:attrNameLst>
                                      </p:cBhvr>
                                      <p:tavLst>
                                        <p:tav tm="0">
                                          <p:val>
                                            <p:strVal val="#ppt_y-.03"/>
                                          </p:val>
                                        </p:tav>
                                        <p:tav tm="100000">
                                          <p:val>
                                            <p:strVal val="#ppt_y"/>
                                          </p:val>
                                        </p:tav>
                                      </p:tavLst>
                                    </p:anim>
                                  </p:childTnLst>
                                </p:cTn>
                              </p:par>
                              <p:par>
                                <p:cTn id="67" presetID="37" presetClass="entr" presetSubtype="0" fill="hold" grpId="0" nodeType="withEffect">
                                  <p:stCondLst>
                                    <p:cond delay="0"/>
                                  </p:stCondLst>
                                  <p:childTnLst>
                                    <p:set>
                                      <p:cBhvr>
                                        <p:cTn id="68" dur="1" fill="hold">
                                          <p:stCondLst>
                                            <p:cond delay="0"/>
                                          </p:stCondLst>
                                        </p:cTn>
                                        <p:tgtEl>
                                          <p:spTgt spid="17">
                                            <p:graphicEl>
                                              <a:dgm id="{DF1FA59D-B1D2-495A-982D-3614305D7C05}"/>
                                            </p:graphicEl>
                                          </p:spTgt>
                                        </p:tgtEl>
                                        <p:attrNameLst>
                                          <p:attrName>style.visibility</p:attrName>
                                        </p:attrNameLst>
                                      </p:cBhvr>
                                      <p:to>
                                        <p:strVal val="visible"/>
                                      </p:to>
                                    </p:set>
                                    <p:animEffect transition="in" filter="fade">
                                      <p:cBhvr>
                                        <p:cTn id="69" dur="1000"/>
                                        <p:tgtEl>
                                          <p:spTgt spid="17">
                                            <p:graphicEl>
                                              <a:dgm id="{DF1FA59D-B1D2-495A-982D-3614305D7C05}"/>
                                            </p:graphicEl>
                                          </p:spTgt>
                                        </p:tgtEl>
                                      </p:cBhvr>
                                    </p:animEffect>
                                    <p:anim calcmode="lin" valueType="num">
                                      <p:cBhvr>
                                        <p:cTn id="70" dur="1000" fill="hold"/>
                                        <p:tgtEl>
                                          <p:spTgt spid="17">
                                            <p:graphicEl>
                                              <a:dgm id="{DF1FA59D-B1D2-495A-982D-3614305D7C05}"/>
                                            </p:graphicEl>
                                          </p:spTgt>
                                        </p:tgtEl>
                                        <p:attrNameLst>
                                          <p:attrName>ppt_x</p:attrName>
                                        </p:attrNameLst>
                                      </p:cBhvr>
                                      <p:tavLst>
                                        <p:tav tm="0">
                                          <p:val>
                                            <p:strVal val="#ppt_x"/>
                                          </p:val>
                                        </p:tav>
                                        <p:tav tm="100000">
                                          <p:val>
                                            <p:strVal val="#ppt_x"/>
                                          </p:val>
                                        </p:tav>
                                      </p:tavLst>
                                    </p:anim>
                                    <p:anim calcmode="lin" valueType="num">
                                      <p:cBhvr>
                                        <p:cTn id="71" dur="900" decel="100000" fill="hold"/>
                                        <p:tgtEl>
                                          <p:spTgt spid="17">
                                            <p:graphicEl>
                                              <a:dgm id="{DF1FA59D-B1D2-495A-982D-3614305D7C05}"/>
                                            </p:graphicEl>
                                          </p:spTgt>
                                        </p:tgtEl>
                                        <p:attrNameLst>
                                          <p:attrName>ppt_y</p:attrName>
                                        </p:attrNameLst>
                                      </p:cBhvr>
                                      <p:tavLst>
                                        <p:tav tm="0">
                                          <p:val>
                                            <p:strVal val="#ppt_y+1"/>
                                          </p:val>
                                        </p:tav>
                                        <p:tav tm="100000">
                                          <p:val>
                                            <p:strVal val="#ppt_y-.03"/>
                                          </p:val>
                                        </p:tav>
                                      </p:tavLst>
                                    </p:anim>
                                    <p:anim calcmode="lin" valueType="num">
                                      <p:cBhvr>
                                        <p:cTn id="72" dur="100" accel="100000" fill="hold">
                                          <p:stCondLst>
                                            <p:cond delay="900"/>
                                          </p:stCondLst>
                                        </p:cTn>
                                        <p:tgtEl>
                                          <p:spTgt spid="17">
                                            <p:graphicEl>
                                              <a:dgm id="{DF1FA59D-B1D2-495A-982D-3614305D7C05}"/>
                                            </p:graphic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770AC-5395-F1EC-055B-C980B7E78419}"/>
              </a:ext>
            </a:extLst>
          </p:cNvPr>
          <p:cNvSpPr>
            <a:spLocks noGrp="1"/>
          </p:cNvSpPr>
          <p:nvPr>
            <p:ph type="title"/>
          </p:nvPr>
        </p:nvSpPr>
        <p:spPr>
          <a:xfrm>
            <a:off x="685801" y="609600"/>
            <a:ext cx="5219699" cy="1456267"/>
          </a:xfrm>
        </p:spPr>
        <p:txBody>
          <a:bodyPr vert="horz" lIns="91440" tIns="45720" rIns="91440" bIns="45720" rtlCol="0" anchor="ctr">
            <a:normAutofit/>
          </a:bodyPr>
          <a:lstStyle/>
          <a:p>
            <a:r>
              <a:rPr lang="en-US"/>
              <a:t>Designing an A3 Poster </a:t>
            </a:r>
          </a:p>
        </p:txBody>
      </p:sp>
      <p:sp>
        <p:nvSpPr>
          <p:cNvPr id="3" name="TextBox 2">
            <a:extLst>
              <a:ext uri="{FF2B5EF4-FFF2-40B4-BE49-F238E27FC236}">
                <a16:creationId xmlns:a16="http://schemas.microsoft.com/office/drawing/2014/main" id="{8CD7A66B-1F64-CCE1-BCC3-B5097D49A65C}"/>
              </a:ext>
            </a:extLst>
          </p:cNvPr>
          <p:cNvSpPr txBox="1"/>
          <p:nvPr/>
        </p:nvSpPr>
        <p:spPr>
          <a:xfrm>
            <a:off x="685801" y="2142067"/>
            <a:ext cx="5219699" cy="36491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Aft>
                <a:spcPts val="1000"/>
              </a:spcAft>
              <a:buClr>
                <a:schemeClr val="tx1"/>
              </a:buClr>
              <a:buSzPct val="100000"/>
            </a:pPr>
            <a:r>
              <a:rPr lang="en-US" dirty="0"/>
              <a:t>In this module we were tasked with creating a poster aimed at school leavers, to educate and entice them into a career in engineering, The aim was to be informative and give accurate information that is understandable but also sticking to key points of the software working process, it's delivered in a way that the viewer can understand, but the information is not overwhelming and makes sense.</a:t>
            </a:r>
          </a:p>
          <a:p>
            <a:pPr defTabSz="457200">
              <a:spcAft>
                <a:spcPts val="1000"/>
              </a:spcAft>
              <a:buClr>
                <a:schemeClr val="tx1"/>
              </a:buClr>
              <a:buSzPct val="100000"/>
            </a:pPr>
            <a:r>
              <a:rPr lang="en-US" dirty="0"/>
              <a:t>I wanted to create an image of how rewarding this career can be but also to show it takes hard work, effort and determination.</a:t>
            </a:r>
            <a:endParaRPr lang="en-US" dirty="0">
              <a:cs typeface="Calibri" panose="020F0502020204030204"/>
            </a:endParaRPr>
          </a:p>
        </p:txBody>
      </p:sp>
      <p:pic>
        <p:nvPicPr>
          <p:cNvPr id="4" name="Picture 4" descr="A picture containing calendar&#10;&#10;Description automatically generated">
            <a:extLst>
              <a:ext uri="{FF2B5EF4-FFF2-40B4-BE49-F238E27FC236}">
                <a16:creationId xmlns:a16="http://schemas.microsoft.com/office/drawing/2014/main" id="{8ED73CA1-71BA-40D1-B65B-98BABFEB7057}"/>
              </a:ext>
            </a:extLst>
          </p:cNvPr>
          <p:cNvPicPr>
            <a:picLocks noGrp="1" noChangeAspect="1"/>
          </p:cNvPicPr>
          <p:nvPr>
            <p:ph idx="1"/>
          </p:nvPr>
        </p:nvPicPr>
        <p:blipFill rotWithShape="1">
          <a:blip r:embed="rId3"/>
          <a:srcRect l="15875" r="25768" b="-1"/>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4948851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3"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1+#ppt_w/2"/>
                                          </p:val>
                                        </p:tav>
                                        <p:tav tm="100000">
                                          <p:val>
                                            <p:strVal val="#ppt_x"/>
                                          </p:val>
                                        </p:tav>
                                      </p:tavLst>
                                    </p:anim>
                                    <p:anim calcmode="lin" valueType="num">
                                      <p:cBhvr additive="base">
                                        <p:cTn id="25" dur="500" fill="hold"/>
                                        <p:tgtEl>
                                          <p:spTgt spid="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2A7A-6701-9FC6-DFB9-EBFFCA7D37E2}"/>
              </a:ext>
            </a:extLst>
          </p:cNvPr>
          <p:cNvSpPr>
            <a:spLocks noGrp="1"/>
          </p:cNvSpPr>
          <p:nvPr>
            <p:ph type="title"/>
          </p:nvPr>
        </p:nvSpPr>
        <p:spPr>
          <a:xfrm>
            <a:off x="685801" y="5751"/>
            <a:ext cx="10131425" cy="967437"/>
          </a:xfrm>
        </p:spPr>
        <p:txBody>
          <a:bodyPr/>
          <a:lstStyle/>
          <a:p>
            <a:pPr algn="ctr"/>
            <a:r>
              <a:rPr lang="en-GB" sz="4000" b="1" dirty="0">
                <a:latin typeface="Calibri"/>
                <a:cs typeface="Calibri"/>
              </a:rPr>
              <a:t>Introduction</a:t>
            </a:r>
            <a:r>
              <a:rPr lang="en-GB" sz="4000" dirty="0">
                <a:latin typeface="Calibri"/>
                <a:cs typeface="Calibri"/>
              </a:rPr>
              <a:t> to my poster</a:t>
            </a:r>
            <a:endParaRPr lang="en-US" sz="4000" dirty="0">
              <a:cs typeface="Calibri Light" panose="020F0302020204030204"/>
            </a:endParaRPr>
          </a:p>
        </p:txBody>
      </p:sp>
      <p:sp>
        <p:nvSpPr>
          <p:cNvPr id="3" name="Content Placeholder 2">
            <a:extLst>
              <a:ext uri="{FF2B5EF4-FFF2-40B4-BE49-F238E27FC236}">
                <a16:creationId xmlns:a16="http://schemas.microsoft.com/office/drawing/2014/main" id="{723F7680-045E-AD52-6227-A98CBD30A4CD}"/>
              </a:ext>
            </a:extLst>
          </p:cNvPr>
          <p:cNvSpPr>
            <a:spLocks noGrp="1"/>
          </p:cNvSpPr>
          <p:nvPr>
            <p:ph sz="half" idx="1"/>
          </p:nvPr>
        </p:nvSpPr>
        <p:spPr>
          <a:xfrm>
            <a:off x="-4311" y="977501"/>
            <a:ext cx="12198389" cy="1722568"/>
          </a:xfrm>
        </p:spPr>
        <p:txBody>
          <a:bodyPr vert="horz" lIns="91440" tIns="45720" rIns="91440" bIns="45720" rtlCol="0" anchor="ctr">
            <a:noAutofit/>
          </a:bodyPr>
          <a:lstStyle/>
          <a:p>
            <a:pPr marL="0" indent="0">
              <a:buNone/>
            </a:pPr>
            <a:r>
              <a:rPr lang="en-GB" sz="2000" b="1" dirty="0">
                <a:ea typeface="+mn-lt"/>
                <a:cs typeface="+mn-lt"/>
              </a:rPr>
              <a:t>Introduction</a:t>
            </a:r>
            <a:r>
              <a:rPr lang="en-GB" sz="2000" dirty="0">
                <a:ea typeface="+mn-lt"/>
                <a:cs typeface="+mn-lt"/>
              </a:rPr>
              <a:t> </a:t>
            </a:r>
            <a:endParaRPr lang="en-US" sz="2000">
              <a:cs typeface="Calibri"/>
            </a:endParaRPr>
          </a:p>
          <a:p>
            <a:pPr marL="0" indent="0">
              <a:buClr>
                <a:srgbClr val="FFFFFF"/>
              </a:buClr>
              <a:buNone/>
            </a:pPr>
            <a:r>
              <a:rPr lang="en-GB" sz="2000" dirty="0">
                <a:ea typeface="+mn-lt"/>
                <a:cs typeface="+mn-lt"/>
              </a:rPr>
              <a:t>"Engineering is a noble and well-respected career because of the high standards engineers hold themselves too." I got this information from the book Engineering Design Process, I've taken two sections from the book to show the point I narrowed it down from, however there is an entire two chapters on this subject and more added in to other chapters.</a:t>
            </a:r>
          </a:p>
          <a:p>
            <a:pPr>
              <a:buClr>
                <a:srgbClr val="FFFFFF"/>
              </a:buClr>
            </a:pPr>
            <a:endParaRPr lang="en-GB" sz="2000" dirty="0">
              <a:cs typeface="Calibri"/>
            </a:endParaRPr>
          </a:p>
        </p:txBody>
      </p:sp>
      <p:sp>
        <p:nvSpPr>
          <p:cNvPr id="4" name="Content Placeholder 3">
            <a:extLst>
              <a:ext uri="{FF2B5EF4-FFF2-40B4-BE49-F238E27FC236}">
                <a16:creationId xmlns:a16="http://schemas.microsoft.com/office/drawing/2014/main" id="{EAF56041-E5F4-B2C8-BB91-B86443E989EE}"/>
              </a:ext>
            </a:extLst>
          </p:cNvPr>
          <p:cNvSpPr>
            <a:spLocks noGrp="1"/>
          </p:cNvSpPr>
          <p:nvPr>
            <p:ph sz="half" idx="2"/>
          </p:nvPr>
        </p:nvSpPr>
        <p:spPr>
          <a:xfrm>
            <a:off x="-935" y="2702783"/>
            <a:ext cx="6663104" cy="4152341"/>
          </a:xfrm>
        </p:spPr>
        <p:txBody>
          <a:bodyPr>
            <a:normAutofit/>
          </a:bodyPr>
          <a:lstStyle/>
          <a:p>
            <a:pPr marL="0" indent="0">
              <a:buNone/>
            </a:pPr>
            <a:r>
              <a:rPr lang="en-GB" sz="2000" dirty="0">
                <a:ea typeface="+mn-lt"/>
                <a:cs typeface="+mn-lt"/>
              </a:rPr>
              <a:t>The work of engineers generally affects the day-to-day life of all humans. Developing a professional frame of mind begins with your engineering education.</a:t>
            </a:r>
            <a:endParaRPr lang="en-US" dirty="0"/>
          </a:p>
          <a:p>
            <a:pPr marL="0" indent="0">
              <a:buNone/>
            </a:pPr>
            <a:r>
              <a:rPr lang="en-GB" sz="2000" dirty="0">
                <a:ea typeface="+mn-lt"/>
                <a:cs typeface="+mn-lt"/>
              </a:rPr>
              <a:t>Being a professional should imply that in addition to providing the specialized work that is expected of him/her, the professional engineer should provide such services with honesty, integrity, and morality. </a:t>
            </a:r>
            <a:endParaRPr lang="en-GB">
              <a:ea typeface="+mn-lt"/>
              <a:cs typeface="+mn-lt"/>
            </a:endParaRPr>
          </a:p>
          <a:p>
            <a:pPr marL="0" indent="0">
              <a:buNone/>
            </a:pPr>
            <a:r>
              <a:rPr lang="en-GB" sz="2000" dirty="0">
                <a:ea typeface="+mn-lt"/>
                <a:cs typeface="+mn-lt"/>
              </a:rPr>
              <a:t>In this spirit, many have tried to be more explicit and have developed rules and guidelines with which to adhere to.  However, several engineering societies have developed a code of ethics that must be followed by its member engineers.</a:t>
            </a:r>
            <a:endParaRPr lang="en-GB" sz="2000">
              <a:latin typeface="Calibri"/>
              <a:cs typeface="Calibri"/>
            </a:endParaRPr>
          </a:p>
        </p:txBody>
      </p:sp>
      <p:sp>
        <p:nvSpPr>
          <p:cNvPr id="5" name="TextBox 4">
            <a:extLst>
              <a:ext uri="{FF2B5EF4-FFF2-40B4-BE49-F238E27FC236}">
                <a16:creationId xmlns:a16="http://schemas.microsoft.com/office/drawing/2014/main" id="{8E57ED4F-B19D-B76B-6A8C-BBD12BE5A9EB}"/>
              </a:ext>
            </a:extLst>
          </p:cNvPr>
          <p:cNvSpPr txBox="1"/>
          <p:nvPr/>
        </p:nvSpPr>
        <p:spPr>
          <a:xfrm>
            <a:off x="6650555" y="3071766"/>
            <a:ext cx="5540270" cy="37805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spcAft>
                <a:spcPts val="1000"/>
              </a:spcAft>
              <a:buFont typeface="Arial"/>
              <a:buChar char="•"/>
            </a:pPr>
            <a:r>
              <a:rPr lang="en-GB" dirty="0">
                <a:cs typeface="Calibri"/>
              </a:rPr>
              <a:t>Hold paramount the safety, health, and welfare of the public.</a:t>
            </a:r>
            <a:endParaRPr lang="en-US" dirty="0">
              <a:ea typeface="+mn-lt"/>
              <a:cs typeface="+mn-lt"/>
            </a:endParaRPr>
          </a:p>
          <a:p>
            <a:pPr marL="285750" indent="-285750" algn="just">
              <a:spcAft>
                <a:spcPts val="1000"/>
              </a:spcAft>
              <a:buFont typeface="Arial"/>
              <a:buChar char="•"/>
            </a:pPr>
            <a:r>
              <a:rPr lang="en-GB" dirty="0">
                <a:cs typeface="Calibri"/>
              </a:rPr>
              <a:t>Perform services only in areas of their competence.</a:t>
            </a:r>
            <a:endParaRPr lang="en-US" dirty="0">
              <a:ea typeface="+mn-lt"/>
              <a:cs typeface="+mn-lt"/>
            </a:endParaRPr>
          </a:p>
          <a:p>
            <a:pPr marL="285750" indent="-285750" algn="just">
              <a:spcAft>
                <a:spcPts val="1000"/>
              </a:spcAft>
              <a:buFont typeface="Arial"/>
              <a:buChar char="•"/>
            </a:pPr>
            <a:r>
              <a:rPr lang="en-GB" dirty="0">
                <a:cs typeface="Calibri"/>
              </a:rPr>
              <a:t>Issue public statements only in an objective and truthful manner.</a:t>
            </a:r>
            <a:endParaRPr lang="en-US" dirty="0">
              <a:ea typeface="+mn-lt"/>
              <a:cs typeface="+mn-lt"/>
            </a:endParaRPr>
          </a:p>
          <a:p>
            <a:pPr marL="285750" indent="-285750" algn="just">
              <a:spcAft>
                <a:spcPts val="1000"/>
              </a:spcAft>
              <a:buFont typeface="Arial"/>
              <a:buChar char="•"/>
            </a:pPr>
            <a:r>
              <a:rPr lang="en-GB" dirty="0">
                <a:cs typeface="Calibri"/>
              </a:rPr>
              <a:t>Act for each employer or client as faithful agents or trustees.</a:t>
            </a:r>
            <a:endParaRPr lang="en-US" dirty="0">
              <a:ea typeface="+mn-lt"/>
              <a:cs typeface="+mn-lt"/>
            </a:endParaRPr>
          </a:p>
          <a:p>
            <a:pPr marL="285750" indent="-285750" algn="just">
              <a:spcAft>
                <a:spcPts val="1000"/>
              </a:spcAft>
              <a:buFont typeface="Arial"/>
              <a:buChar char="•"/>
            </a:pPr>
            <a:r>
              <a:rPr lang="en-GB" dirty="0">
                <a:cs typeface="Calibri"/>
              </a:rPr>
              <a:t>Avoid deceptive acts.</a:t>
            </a:r>
            <a:endParaRPr lang="en-US" dirty="0">
              <a:ea typeface="+mn-lt"/>
              <a:cs typeface="+mn-lt"/>
            </a:endParaRPr>
          </a:p>
          <a:p>
            <a:pPr marL="285750" indent="-285750" algn="just">
              <a:spcAft>
                <a:spcPts val="1000"/>
              </a:spcAft>
              <a:buFont typeface="Arial"/>
              <a:buChar char="•"/>
            </a:pPr>
            <a:r>
              <a:rPr lang="en-GB" dirty="0">
                <a:cs typeface="Calibri"/>
              </a:rPr>
              <a:t>Conduct themselves honourably, responsibly, ethically, and lawfully so as to enhance the honour, reputation, and usefulness of the profession.</a:t>
            </a:r>
            <a:endParaRPr lang="en-GB" dirty="0"/>
          </a:p>
        </p:txBody>
      </p:sp>
    </p:spTree>
    <p:extLst>
      <p:ext uri="{BB962C8B-B14F-4D97-AF65-F5344CB8AC3E}">
        <p14:creationId xmlns:p14="http://schemas.microsoft.com/office/powerpoint/2010/main" val="13117588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down)">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strVal val="#ppt_w*0.70"/>
                                          </p:val>
                                        </p:tav>
                                        <p:tav tm="100000">
                                          <p:val>
                                            <p:strVal val="#ppt_w"/>
                                          </p:val>
                                        </p:tav>
                                      </p:tavLst>
                                    </p:anim>
                                    <p:anim calcmode="lin" valueType="num">
                                      <p:cBhvr>
                                        <p:cTn id="14" dur="1000" fill="hold"/>
                                        <p:tgtEl>
                                          <p:spTgt spid="3"/>
                                        </p:tgtEl>
                                        <p:attrNameLst>
                                          <p:attrName>ppt_h</p:attrName>
                                        </p:attrNameLst>
                                      </p:cBhvr>
                                      <p:tavLst>
                                        <p:tav tm="0">
                                          <p:val>
                                            <p:strVal val="#ppt_h"/>
                                          </p:val>
                                        </p:tav>
                                        <p:tav tm="100000">
                                          <p:val>
                                            <p:strVal val="#ppt_h"/>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1000"/>
                                        <p:tgtEl>
                                          <p:spTgt spid="4">
                                            <p:txEl>
                                              <p:pRg st="0" end="0"/>
                                            </p:txEl>
                                          </p:spTgt>
                                        </p:tgtEl>
                                      </p:cBhvr>
                                    </p:animEffect>
                                    <p:anim calcmode="lin" valueType="num">
                                      <p:cBhvr>
                                        <p:cTn id="2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7"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37" presetClass="entr" presetSubtype="0" fill="hold" grpId="0" nodeType="clickEffect">
                                  <p:stCondLst>
                                    <p:cond delay="0"/>
                                  </p:stCondLst>
                                  <p:childTnLst>
                                    <p:set>
                                      <p:cBhvr>
                                        <p:cTn id="35" dur="1" fill="hold">
                                          <p:stCondLst>
                                            <p:cond delay="0"/>
                                          </p:stCondLst>
                                        </p:cTn>
                                        <p:tgtEl>
                                          <p:spTgt spid="4">
                                            <p:txEl>
                                              <p:pRg st="2" end="2"/>
                                            </p:txEl>
                                          </p:spTgt>
                                        </p:tgtEl>
                                        <p:attrNameLst>
                                          <p:attrName>style.visibility</p:attrName>
                                        </p:attrNameLst>
                                      </p:cBhvr>
                                      <p:to>
                                        <p:strVal val="visible"/>
                                      </p:to>
                                    </p:set>
                                    <p:animEffect transition="in" filter="fade">
                                      <p:cBhvr>
                                        <p:cTn id="36" dur="1000"/>
                                        <p:tgtEl>
                                          <p:spTgt spid="4">
                                            <p:txEl>
                                              <p:pRg st="2" end="2"/>
                                            </p:txEl>
                                          </p:spTgt>
                                        </p:tgtEl>
                                      </p:cBhvr>
                                    </p:animEffect>
                                    <p:anim calcmode="lin" valueType="num">
                                      <p:cBhvr>
                                        <p:cTn id="3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8"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39"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5">
                                            <p:txEl>
                                              <p:pRg st="0" end="0"/>
                                            </p:txEl>
                                          </p:spTgt>
                                        </p:tgtEl>
                                        <p:attrNameLst>
                                          <p:attrName>style.visibility</p:attrName>
                                        </p:attrNameLst>
                                      </p:cBhvr>
                                      <p:to>
                                        <p:strVal val="visible"/>
                                      </p:to>
                                    </p:set>
                                    <p:animEffect transition="in" filter="randombar(horizontal)">
                                      <p:cBhvr>
                                        <p:cTn id="44" dur="500"/>
                                        <p:tgtEl>
                                          <p:spTgt spid="5">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4" presetClass="entr" presetSubtype="10"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Effect transition="in" filter="randombar(horizontal)">
                                      <p:cBhvr>
                                        <p:cTn id="49" dur="500"/>
                                        <p:tgtEl>
                                          <p:spTgt spid="5">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grpId="0" nodeType="clickEffect">
                                  <p:stCondLst>
                                    <p:cond delay="0"/>
                                  </p:stCondLst>
                                  <p:childTnLst>
                                    <p:set>
                                      <p:cBhvr>
                                        <p:cTn id="53" dur="1" fill="hold">
                                          <p:stCondLst>
                                            <p:cond delay="0"/>
                                          </p:stCondLst>
                                        </p:cTn>
                                        <p:tgtEl>
                                          <p:spTgt spid="5">
                                            <p:txEl>
                                              <p:pRg st="2" end="2"/>
                                            </p:txEl>
                                          </p:spTgt>
                                        </p:tgtEl>
                                        <p:attrNameLst>
                                          <p:attrName>style.visibility</p:attrName>
                                        </p:attrNameLst>
                                      </p:cBhvr>
                                      <p:to>
                                        <p:strVal val="visible"/>
                                      </p:to>
                                    </p:set>
                                    <p:animEffect transition="in" filter="randombar(horizontal)">
                                      <p:cBhvr>
                                        <p:cTn id="54" dur="500"/>
                                        <p:tgtEl>
                                          <p:spTgt spid="5">
                                            <p:txEl>
                                              <p:pRg st="2" end="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59" dur="500"/>
                                        <p:tgtEl>
                                          <p:spTgt spid="5">
                                            <p:txEl>
                                              <p:pRg st="3" end="3"/>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grpId="0" nodeType="clickEffect">
                                  <p:stCondLst>
                                    <p:cond delay="0"/>
                                  </p:stCondLst>
                                  <p:childTnLst>
                                    <p:set>
                                      <p:cBhvr>
                                        <p:cTn id="63" dur="1" fill="hold">
                                          <p:stCondLst>
                                            <p:cond delay="0"/>
                                          </p:stCondLst>
                                        </p:cTn>
                                        <p:tgtEl>
                                          <p:spTgt spid="5">
                                            <p:txEl>
                                              <p:pRg st="4" end="4"/>
                                            </p:txEl>
                                          </p:spTgt>
                                        </p:tgtEl>
                                        <p:attrNameLst>
                                          <p:attrName>style.visibility</p:attrName>
                                        </p:attrNameLst>
                                      </p:cBhvr>
                                      <p:to>
                                        <p:strVal val="visible"/>
                                      </p:to>
                                    </p:set>
                                    <p:animEffect transition="in" filter="randombar(horizontal)">
                                      <p:cBhvr>
                                        <p:cTn id="64" dur="500"/>
                                        <p:tgtEl>
                                          <p:spTgt spid="5">
                                            <p:txEl>
                                              <p:pRg st="4" end="4"/>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4" presetClass="entr" presetSubtype="10" fill="hold" grpId="0" nodeType="clickEffect">
                                  <p:stCondLst>
                                    <p:cond delay="0"/>
                                  </p:stCondLst>
                                  <p:childTnLst>
                                    <p:set>
                                      <p:cBhvr>
                                        <p:cTn id="68" dur="1" fill="hold">
                                          <p:stCondLst>
                                            <p:cond delay="0"/>
                                          </p:stCondLst>
                                        </p:cTn>
                                        <p:tgtEl>
                                          <p:spTgt spid="5">
                                            <p:txEl>
                                              <p:pRg st="5" end="5"/>
                                            </p:txEl>
                                          </p:spTgt>
                                        </p:tgtEl>
                                        <p:attrNameLst>
                                          <p:attrName>style.visibility</p:attrName>
                                        </p:attrNameLst>
                                      </p:cBhvr>
                                      <p:to>
                                        <p:strVal val="visible"/>
                                      </p:to>
                                    </p:set>
                                    <p:animEffect transition="in" filter="randombar(horizontal)">
                                      <p:cBhvr>
                                        <p:cTn id="69"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build="p"/>
      <p:bldP spid="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Graphical user interface, diagram&#10;&#10;Description automatically generated">
            <a:extLst>
              <a:ext uri="{FF2B5EF4-FFF2-40B4-BE49-F238E27FC236}">
                <a16:creationId xmlns:a16="http://schemas.microsoft.com/office/drawing/2014/main" id="{9E40D17F-C51E-7F96-7557-8FAE6389E501}"/>
              </a:ext>
            </a:extLst>
          </p:cNvPr>
          <p:cNvPicPr>
            <a:picLocks noChangeAspect="1"/>
          </p:cNvPicPr>
          <p:nvPr/>
        </p:nvPicPr>
        <p:blipFill>
          <a:blip r:embed="rId2"/>
          <a:stretch>
            <a:fillRect/>
          </a:stretch>
        </p:blipFill>
        <p:spPr>
          <a:xfrm>
            <a:off x="3824236" y="2301595"/>
            <a:ext cx="8363299" cy="3903018"/>
          </a:xfrm>
          <a:prstGeom prst="rect">
            <a:avLst/>
          </a:prstGeom>
        </p:spPr>
      </p:pic>
      <p:sp>
        <p:nvSpPr>
          <p:cNvPr id="2" name="Title 1">
            <a:extLst>
              <a:ext uri="{FF2B5EF4-FFF2-40B4-BE49-F238E27FC236}">
                <a16:creationId xmlns:a16="http://schemas.microsoft.com/office/drawing/2014/main" id="{C9D0DD9D-FF05-C5FD-DC2A-D37074CD950C}"/>
              </a:ext>
            </a:extLst>
          </p:cNvPr>
          <p:cNvSpPr>
            <a:spLocks noGrp="1"/>
          </p:cNvSpPr>
          <p:nvPr>
            <p:ph type="title"/>
          </p:nvPr>
        </p:nvSpPr>
        <p:spPr>
          <a:xfrm>
            <a:off x="1956" y="3907"/>
            <a:ext cx="12192732" cy="977575"/>
          </a:xfrm>
          <a:solidFill>
            <a:schemeClr val="bg2"/>
          </a:solidFill>
        </p:spPr>
        <p:txBody>
          <a:bodyPr>
            <a:normAutofit/>
          </a:bodyPr>
          <a:lstStyle/>
          <a:p>
            <a:pPr algn="ctr"/>
            <a:r>
              <a:rPr lang="en-GB" sz="4400" dirty="0">
                <a:solidFill>
                  <a:schemeClr val="bg2">
                    <a:lumMod val="60000"/>
                    <a:lumOff val="40000"/>
                  </a:schemeClr>
                </a:solidFill>
                <a:cs typeface="Calibri Light"/>
              </a:rPr>
              <a:t>COMPUTER Aided design</a:t>
            </a:r>
            <a:endParaRPr lang="en-US" sz="4400">
              <a:solidFill>
                <a:schemeClr val="bg2">
                  <a:lumMod val="60000"/>
                  <a:lumOff val="40000"/>
                </a:schemeClr>
              </a:solidFill>
              <a:cs typeface="Calibri Light"/>
            </a:endParaRPr>
          </a:p>
        </p:txBody>
      </p:sp>
      <p:sp>
        <p:nvSpPr>
          <p:cNvPr id="3" name="Content Placeholder 2">
            <a:extLst>
              <a:ext uri="{FF2B5EF4-FFF2-40B4-BE49-F238E27FC236}">
                <a16:creationId xmlns:a16="http://schemas.microsoft.com/office/drawing/2014/main" id="{6036ABA5-4D87-8CDF-927E-31C01FBD3E6F}"/>
              </a:ext>
            </a:extLst>
          </p:cNvPr>
          <p:cNvSpPr>
            <a:spLocks noGrp="1"/>
          </p:cNvSpPr>
          <p:nvPr>
            <p:ph sz="half" idx="1"/>
          </p:nvPr>
        </p:nvSpPr>
        <p:spPr>
          <a:xfrm>
            <a:off x="-7814" y="979526"/>
            <a:ext cx="12204329" cy="1322662"/>
          </a:xfrm>
          <a:solidFill>
            <a:schemeClr val="bg1"/>
          </a:solidFill>
        </p:spPr>
        <p:txBody>
          <a:bodyPr>
            <a:normAutofit/>
          </a:bodyPr>
          <a:lstStyle/>
          <a:p>
            <a:pPr marL="0" indent="0">
              <a:buNone/>
            </a:pPr>
            <a:r>
              <a:rPr lang="en-GB" sz="2200" dirty="0">
                <a:solidFill>
                  <a:schemeClr val="bg2">
                    <a:lumMod val="60000"/>
                    <a:lumOff val="40000"/>
                  </a:schemeClr>
                </a:solidFill>
                <a:highlight>
                  <a:srgbClr val="000000"/>
                </a:highlight>
                <a:cs typeface="Calibri"/>
              </a:rPr>
              <a:t>SOLIDWORKS is a three-Dimensional (3D) design application This is a computer Aided Design software that runs on windows operating system.  It was launched in 1995 and has grown to be one of the most common pieces of software used globally in relation to engineering design.</a:t>
            </a:r>
            <a:endParaRPr lang="en-US" sz="2200">
              <a:solidFill>
                <a:schemeClr val="bg2">
                  <a:lumMod val="60000"/>
                  <a:lumOff val="40000"/>
                </a:schemeClr>
              </a:solidFill>
              <a:highlight>
                <a:srgbClr val="000000"/>
              </a:highlight>
              <a:cs typeface="Calibri"/>
            </a:endParaRPr>
          </a:p>
        </p:txBody>
      </p:sp>
      <p:sp>
        <p:nvSpPr>
          <p:cNvPr id="5" name="TextBox 4">
            <a:extLst>
              <a:ext uri="{FF2B5EF4-FFF2-40B4-BE49-F238E27FC236}">
                <a16:creationId xmlns:a16="http://schemas.microsoft.com/office/drawing/2014/main" id="{64708BDE-F3FC-782F-05D8-41CC4A7B3367}"/>
              </a:ext>
            </a:extLst>
          </p:cNvPr>
          <p:cNvSpPr txBox="1"/>
          <p:nvPr/>
        </p:nvSpPr>
        <p:spPr>
          <a:xfrm>
            <a:off x="1" y="6086927"/>
            <a:ext cx="12191999" cy="769441"/>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200" dirty="0">
                <a:solidFill>
                  <a:srgbClr val="455FD5"/>
                </a:solidFill>
                <a:latin typeface="Calibri"/>
              </a:rPr>
              <a:t>Today, more than 2 million organizations use SOLIDWORKS to bring in products and innovations, which represent a large proportion of over 6 million SOLIDWORKS users in total.</a:t>
            </a:r>
            <a:r>
              <a:rPr lang="en-GB" sz="2200" dirty="0">
                <a:solidFill>
                  <a:srgbClr val="455FD5"/>
                </a:solidFill>
                <a:latin typeface="Calibri"/>
                <a:ea typeface="Calibri"/>
                <a:cs typeface="Calibri"/>
              </a:rPr>
              <a:t>​</a:t>
            </a:r>
            <a:endParaRPr lang="en-GB" sz="2200">
              <a:solidFill>
                <a:srgbClr val="455FD5"/>
              </a:solidFill>
              <a:cs typeface="Calibri"/>
            </a:endParaRPr>
          </a:p>
        </p:txBody>
      </p:sp>
      <p:sp>
        <p:nvSpPr>
          <p:cNvPr id="7" name="TextBox 6">
            <a:extLst>
              <a:ext uri="{FF2B5EF4-FFF2-40B4-BE49-F238E27FC236}">
                <a16:creationId xmlns:a16="http://schemas.microsoft.com/office/drawing/2014/main" id="{AE499675-E2BF-31B1-4FB5-7A76064D4DA1}"/>
              </a:ext>
            </a:extLst>
          </p:cNvPr>
          <p:cNvSpPr txBox="1"/>
          <p:nvPr/>
        </p:nvSpPr>
        <p:spPr>
          <a:xfrm>
            <a:off x="-9071" y="2231570"/>
            <a:ext cx="3837213" cy="397031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2">
                    <a:lumMod val="60000"/>
                    <a:lumOff val="40000"/>
                  </a:schemeClr>
                </a:solidFill>
                <a:ea typeface="+mn-lt"/>
                <a:cs typeface="+mn-lt"/>
              </a:rPr>
              <a:t>SOLIDWORKS mainly targets engineers and product designers. It is used in a variety of applications and industries. Some of these industries are as follows: Consumer products, Aerospace construction, High-tech electronics, Medicine Oil, gas, Packaging  Machinery, Engineering services, Furniture design, Energy, Automobiles. </a:t>
            </a:r>
            <a:endParaRPr lang="en-US" dirty="0">
              <a:solidFill>
                <a:schemeClr val="bg2">
                  <a:lumMod val="60000"/>
                  <a:lumOff val="40000"/>
                </a:schemeClr>
              </a:solidFill>
              <a:ea typeface="+mn-lt"/>
              <a:cs typeface="+mn-lt"/>
            </a:endParaRPr>
          </a:p>
          <a:p>
            <a:r>
              <a:rPr lang="en-GB" dirty="0">
                <a:solidFill>
                  <a:schemeClr val="bg2">
                    <a:lumMod val="60000"/>
                    <a:lumOff val="40000"/>
                  </a:schemeClr>
                </a:solidFill>
                <a:ea typeface="+mn-lt"/>
                <a:cs typeface="+mn-lt"/>
              </a:rPr>
              <a:t>Each of these industries utilizes SOLIDWORKS for its design applications to some extent.</a:t>
            </a:r>
            <a:endParaRPr lang="en-US" dirty="0">
              <a:solidFill>
                <a:schemeClr val="bg2">
                  <a:lumMod val="60000"/>
                  <a:lumOff val="40000"/>
                </a:schemeClr>
              </a:solidFill>
              <a:ea typeface="+mn-lt"/>
              <a:cs typeface="+mn-lt"/>
            </a:endParaRPr>
          </a:p>
        </p:txBody>
      </p:sp>
    </p:spTree>
    <p:extLst>
      <p:ext uri="{BB962C8B-B14F-4D97-AF65-F5344CB8AC3E}">
        <p14:creationId xmlns:p14="http://schemas.microsoft.com/office/powerpoint/2010/main" val="1371306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500" fill="hold"/>
                                        <p:tgtEl>
                                          <p:spTgt spid="3"/>
                                        </p:tgtEl>
                                        <p:attrNameLst>
                                          <p:attrName>ppt_w</p:attrName>
                                        </p:attrNameLst>
                                      </p:cBhvr>
                                      <p:tavLst>
                                        <p:tav tm="0">
                                          <p:val>
                                            <p:fltVal val="0"/>
                                          </p:val>
                                        </p:tav>
                                        <p:tav tm="100000">
                                          <p:val>
                                            <p:strVal val="#ppt_w"/>
                                          </p:val>
                                        </p:tav>
                                      </p:tavLst>
                                    </p:anim>
                                    <p:anim calcmode="lin" valueType="num">
                                      <p:cBhvr>
                                        <p:cTn id="19" dur="500" fill="hold"/>
                                        <p:tgtEl>
                                          <p:spTgt spid="3"/>
                                        </p:tgtEl>
                                        <p:attrNameLst>
                                          <p:attrName>ppt_h</p:attrName>
                                        </p:attrNameLst>
                                      </p:cBhvr>
                                      <p:tavLst>
                                        <p:tav tm="0">
                                          <p:val>
                                            <p:fltVal val="0"/>
                                          </p:val>
                                        </p:tav>
                                        <p:tav tm="100000">
                                          <p:val>
                                            <p:strVal val="#ppt_h"/>
                                          </p:val>
                                        </p:tav>
                                      </p:tavLst>
                                    </p:anim>
                                    <p:animEffect transition="in" filter="fade">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900" decel="100000" fill="hold"/>
                                        <p:tgtEl>
                                          <p:spTgt spid="5"/>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8E0F9-36EA-7013-627F-D63429819215}"/>
              </a:ext>
            </a:extLst>
          </p:cNvPr>
          <p:cNvSpPr>
            <a:spLocks noGrp="1"/>
          </p:cNvSpPr>
          <p:nvPr>
            <p:ph type="title"/>
          </p:nvPr>
        </p:nvSpPr>
        <p:spPr>
          <a:xfrm>
            <a:off x="1030858" y="5751"/>
            <a:ext cx="10131425" cy="1456267"/>
          </a:xfrm>
        </p:spPr>
        <p:txBody>
          <a:bodyPr>
            <a:normAutofit/>
          </a:bodyPr>
          <a:lstStyle/>
          <a:p>
            <a:pPr algn="ctr"/>
            <a:r>
              <a:rPr lang="en-GB" sz="4400" dirty="0">
                <a:solidFill>
                  <a:schemeClr val="bg2">
                    <a:lumMod val="60000"/>
                    <a:lumOff val="40000"/>
                  </a:schemeClr>
                </a:solidFill>
                <a:latin typeface="Consolas"/>
                <a:cs typeface="Calibri Light"/>
              </a:rPr>
              <a:t>Computer Aided Design </a:t>
            </a:r>
          </a:p>
        </p:txBody>
      </p:sp>
      <p:pic>
        <p:nvPicPr>
          <p:cNvPr id="7" name="Picture 7" descr="Diagram&#10;&#10;Description automatically generated">
            <a:extLst>
              <a:ext uri="{FF2B5EF4-FFF2-40B4-BE49-F238E27FC236}">
                <a16:creationId xmlns:a16="http://schemas.microsoft.com/office/drawing/2014/main" id="{C7E9B438-03C1-6A03-21CB-C5A655D30285}"/>
              </a:ext>
            </a:extLst>
          </p:cNvPr>
          <p:cNvPicPr>
            <a:picLocks noGrp="1" noChangeAspect="1"/>
          </p:cNvPicPr>
          <p:nvPr>
            <p:ph idx="1"/>
          </p:nvPr>
        </p:nvPicPr>
        <p:blipFill>
          <a:blip r:embed="rId2"/>
          <a:stretch>
            <a:fillRect/>
          </a:stretch>
        </p:blipFill>
        <p:spPr>
          <a:xfrm>
            <a:off x="6825856" y="3426957"/>
            <a:ext cx="5363143" cy="3428167"/>
          </a:xfrm>
        </p:spPr>
      </p:pic>
      <p:sp>
        <p:nvSpPr>
          <p:cNvPr id="8" name="TextBox 7">
            <a:extLst>
              <a:ext uri="{FF2B5EF4-FFF2-40B4-BE49-F238E27FC236}">
                <a16:creationId xmlns:a16="http://schemas.microsoft.com/office/drawing/2014/main" id="{5E5CB529-153F-5F59-2A08-4E862C5DA9B8}"/>
              </a:ext>
            </a:extLst>
          </p:cNvPr>
          <p:cNvSpPr txBox="1"/>
          <p:nvPr/>
        </p:nvSpPr>
        <p:spPr>
          <a:xfrm>
            <a:off x="3517206" y="1842593"/>
            <a:ext cx="86826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 Finite Element Model is another terminology that a design engineer will come across, I wanted to create a poster that has an insightful look but has a basic knowledge understanding need, I had to keep in mind while creating my poster that the audience I am trying to reach will have no knowledge of the software, so I tried to create a terminology correct talking poster that had a clear insight to the points being made.</a:t>
            </a:r>
          </a:p>
        </p:txBody>
      </p:sp>
      <p:sp>
        <p:nvSpPr>
          <p:cNvPr id="9" name="TextBox 8">
            <a:extLst>
              <a:ext uri="{FF2B5EF4-FFF2-40B4-BE49-F238E27FC236}">
                <a16:creationId xmlns:a16="http://schemas.microsoft.com/office/drawing/2014/main" id="{A7712473-21F8-232F-1342-5F980B269CC1}"/>
              </a:ext>
            </a:extLst>
          </p:cNvPr>
          <p:cNvSpPr txBox="1"/>
          <p:nvPr/>
        </p:nvSpPr>
        <p:spPr>
          <a:xfrm>
            <a:off x="3519127" y="3525705"/>
            <a:ext cx="309893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 started to explain how dimensions linked to geometric locations create parameters for a model to be created, and how you have free movement in 6 directions in 3D space.</a:t>
            </a:r>
          </a:p>
          <a:p>
            <a:r>
              <a:rPr lang="en-GB" dirty="0">
                <a:cs typeface="Calibri"/>
              </a:rPr>
              <a:t>With the explanation I think I quoted this quite well to explain how a model is created depending on it's shape and coordinate system.</a:t>
            </a:r>
          </a:p>
        </p:txBody>
      </p:sp>
      <p:sp>
        <p:nvSpPr>
          <p:cNvPr id="3" name="TextBox 2">
            <a:extLst>
              <a:ext uri="{FF2B5EF4-FFF2-40B4-BE49-F238E27FC236}">
                <a16:creationId xmlns:a16="http://schemas.microsoft.com/office/drawing/2014/main" id="{4BE8AD30-F142-7788-975B-BDDF0BD1C0CB}"/>
              </a:ext>
            </a:extLst>
          </p:cNvPr>
          <p:cNvSpPr txBox="1"/>
          <p:nvPr/>
        </p:nvSpPr>
        <p:spPr>
          <a:xfrm>
            <a:off x="-1" y="1841500"/>
            <a:ext cx="3601357"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0" i="0" u="none" strike="noStrike" dirty="0">
                <a:ea typeface="+mn-lt"/>
                <a:cs typeface="+mn-lt"/>
              </a:rPr>
              <a:t>[</a:t>
            </a:r>
            <a:r>
              <a:rPr lang="en-GB" sz="1600" dirty="0">
                <a:ea typeface="+mn-lt"/>
                <a:cs typeface="+mn-lt"/>
              </a:rPr>
              <a:t>2] CAD assembly pre-processing mainly consists of generating a finite element model (FEM), based on certain assumptions about the physics, and transforming and meshing the resulting geometric model to produce a more solver input model.</a:t>
            </a:r>
            <a:endParaRPr lang="en-US" sz="1600">
              <a:ea typeface="+mn-lt"/>
              <a:cs typeface="+mn-lt"/>
            </a:endParaRPr>
          </a:p>
          <a:p>
            <a:endParaRPr lang="en-GB" sz="1600" dirty="0">
              <a:latin typeface="Calibri"/>
              <a:ea typeface="+mn-lt"/>
              <a:cs typeface="Segoe UI"/>
            </a:endParaRPr>
          </a:p>
          <a:p>
            <a:r>
              <a:rPr lang="en-GB" sz="1600" dirty="0">
                <a:latin typeface="Calibri"/>
                <a:ea typeface="+mn-lt"/>
                <a:cs typeface="Segoe UI"/>
              </a:rPr>
              <a:t>[</a:t>
            </a:r>
            <a:r>
              <a:rPr lang="en-GB" sz="1600" b="0" i="0" u="none" strike="noStrike" dirty="0">
                <a:latin typeface="Calibri"/>
                <a:ea typeface="Segoe UI"/>
                <a:cs typeface="Segoe UI"/>
              </a:rPr>
              <a:t>3] A model is represented by dimensions, geometric relationships, and features that link different parts of a model to each other, Each of these logical features Is called a parameter.​</a:t>
            </a:r>
            <a:r>
              <a:rPr lang="en-US" sz="1600" b="0" i="0" dirty="0">
                <a:latin typeface="Calibri"/>
                <a:ea typeface="Segoe UI"/>
                <a:cs typeface="Segoe UI"/>
              </a:rPr>
              <a:t>​</a:t>
            </a:r>
            <a:endParaRPr lang="en-US" sz="1600">
              <a:cs typeface="Calibri"/>
            </a:endParaRPr>
          </a:p>
          <a:p>
            <a:pPr algn="l" rtl="0"/>
            <a:r>
              <a:rPr lang="en-GB" sz="1600" b="0" i="0" dirty="0">
                <a:latin typeface="Calibri"/>
                <a:ea typeface="Segoe UI"/>
                <a:cs typeface="Segoe UI"/>
              </a:rPr>
              <a:t>​</a:t>
            </a:r>
          </a:p>
          <a:p>
            <a:pPr algn="l" rtl="0"/>
            <a:r>
              <a:rPr lang="en-GB" sz="1600" b="0" i="0" u="none" strike="noStrike" dirty="0">
                <a:latin typeface="Calibri"/>
                <a:ea typeface="Segoe UI"/>
                <a:cs typeface="Segoe UI"/>
              </a:rPr>
              <a:t>[4] Any geometric element in a three-dimensional space has six degrees of freedom.  Below are three of the most common used coordinate systems.</a:t>
            </a:r>
            <a:endParaRPr lang="en-GB" sz="1600">
              <a:cs typeface="Calibri"/>
            </a:endParaRPr>
          </a:p>
        </p:txBody>
      </p:sp>
    </p:spTree>
    <p:extLst>
      <p:ext uri="{BB962C8B-B14F-4D97-AF65-F5344CB8AC3E}">
        <p14:creationId xmlns:p14="http://schemas.microsoft.com/office/powerpoint/2010/main" val="230136795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5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additive="base">
                                        <p:cTn id="40" dur="500"/>
                                        <p:tgtEl>
                                          <p:spTgt spid="9"/>
                                        </p:tgtEl>
                                        <p:attrNameLst>
                                          <p:attrName>ppt_y</p:attrName>
                                        </p:attrNameLst>
                                      </p:cBhvr>
                                      <p:tavLst>
                                        <p:tav tm="0">
                                          <p:val>
                                            <p:strVal val="#ppt_y+#ppt_h*1.125000"/>
                                          </p:val>
                                        </p:tav>
                                        <p:tav tm="100000">
                                          <p:val>
                                            <p:strVal val="#ppt_y"/>
                                          </p:val>
                                        </p:tav>
                                      </p:tavLst>
                                    </p:anim>
                                    <p:animEffect transition="in" filter="wipe(up)">
                                      <p:cBhvr>
                                        <p:cTn id="4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3DCF451B-5B45-C756-5C10-D275387B50EE}"/>
              </a:ext>
            </a:extLst>
          </p:cNvPr>
          <p:cNvPicPr>
            <a:picLocks noChangeAspect="1"/>
          </p:cNvPicPr>
          <p:nvPr/>
        </p:nvPicPr>
        <p:blipFill rotWithShape="1">
          <a:blip r:embed="rId3"/>
          <a:srcRect/>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5209FB5-3467-A4DF-9725-4FF4B7B18D69}"/>
              </a:ext>
            </a:extLst>
          </p:cNvPr>
          <p:cNvSpPr>
            <a:spLocks noGrp="1"/>
          </p:cNvSpPr>
          <p:nvPr>
            <p:ph type="title"/>
          </p:nvPr>
        </p:nvSpPr>
        <p:spPr>
          <a:xfrm>
            <a:off x="1380067" y="838200"/>
            <a:ext cx="9437159" cy="1227667"/>
          </a:xfrm>
        </p:spPr>
        <p:txBody>
          <a:bodyPr>
            <a:normAutofit/>
          </a:bodyPr>
          <a:lstStyle/>
          <a:p>
            <a:r>
              <a:rPr lang="en-GB" b="1">
                <a:cs typeface="Calibri Light"/>
              </a:rPr>
              <a:t>Computer Aided Engineering </a:t>
            </a:r>
            <a:endParaRPr lang="en-US"/>
          </a:p>
        </p:txBody>
      </p:sp>
      <p:sp>
        <p:nvSpPr>
          <p:cNvPr id="8" name="Content Placeholder 7">
            <a:extLst>
              <a:ext uri="{FF2B5EF4-FFF2-40B4-BE49-F238E27FC236}">
                <a16:creationId xmlns:a16="http://schemas.microsoft.com/office/drawing/2014/main" id="{3A58AFF6-A175-2B47-CE9C-E1171B6C024E}"/>
              </a:ext>
            </a:extLst>
          </p:cNvPr>
          <p:cNvSpPr>
            <a:spLocks noGrp="1"/>
          </p:cNvSpPr>
          <p:nvPr>
            <p:ph idx="1"/>
          </p:nvPr>
        </p:nvSpPr>
        <p:spPr>
          <a:xfrm>
            <a:off x="1380067" y="2006601"/>
            <a:ext cx="9437159" cy="3784600"/>
          </a:xfrm>
        </p:spPr>
        <p:txBody>
          <a:bodyPr>
            <a:normAutofit/>
          </a:bodyPr>
          <a:lstStyle/>
          <a:p>
            <a:r>
              <a:rPr lang="en-US" dirty="0">
                <a:cs typeface="Calibri"/>
              </a:rPr>
              <a:t>Computer Aided Engineering is a process in which you use a design and apply it to a function to see how it would perform without having to build a prototype.</a:t>
            </a:r>
          </a:p>
          <a:p>
            <a:pPr>
              <a:buClr>
                <a:srgbClr val="FFFFFF"/>
              </a:buClr>
            </a:pPr>
            <a:r>
              <a:rPr lang="en-US" dirty="0">
                <a:cs typeface="Calibri"/>
              </a:rPr>
              <a:t>By doing this you would save time, cost and resources in the development stage while still being able to test the products capabilities to ascertain if it meets its desired need/use</a:t>
            </a:r>
          </a:p>
          <a:p>
            <a:pPr>
              <a:buClr>
                <a:srgbClr val="FFFFFF"/>
              </a:buClr>
            </a:pPr>
            <a:r>
              <a:rPr lang="en-US" dirty="0">
                <a:cs typeface="Calibri"/>
              </a:rPr>
              <a:t>There are many ways to test models using CAE software</a:t>
            </a:r>
          </a:p>
        </p:txBody>
      </p:sp>
    </p:spTree>
    <p:extLst>
      <p:ext uri="{BB962C8B-B14F-4D97-AF65-F5344CB8AC3E}">
        <p14:creationId xmlns:p14="http://schemas.microsoft.com/office/powerpoint/2010/main" val="33120167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7DC16840-1BD0-05B3-45A9-E50BC5341CD1}"/>
              </a:ext>
            </a:extLst>
          </p:cNvPr>
          <p:cNvPicPr>
            <a:picLocks noChangeAspect="1"/>
          </p:cNvPicPr>
          <p:nvPr/>
        </p:nvPicPr>
        <p:blipFill>
          <a:blip r:embed="rId2"/>
          <a:stretch>
            <a:fillRect/>
          </a:stretch>
        </p:blipFill>
        <p:spPr>
          <a:xfrm>
            <a:off x="1882" y="-4336"/>
            <a:ext cx="12190587" cy="4401932"/>
          </a:xfrm>
          <a:prstGeom prst="rect">
            <a:avLst/>
          </a:prstGeom>
        </p:spPr>
      </p:pic>
      <p:sp>
        <p:nvSpPr>
          <p:cNvPr id="2" name="TextBox 1">
            <a:extLst>
              <a:ext uri="{FF2B5EF4-FFF2-40B4-BE49-F238E27FC236}">
                <a16:creationId xmlns:a16="http://schemas.microsoft.com/office/drawing/2014/main" id="{7A9FF18E-6AEE-CD73-8A92-5191B81AEDCF}"/>
              </a:ext>
            </a:extLst>
          </p:cNvPr>
          <p:cNvSpPr txBox="1"/>
          <p:nvPr/>
        </p:nvSpPr>
        <p:spPr>
          <a:xfrm>
            <a:off x="0" y="4393595"/>
            <a:ext cx="12191997" cy="2462213"/>
          </a:xfrm>
          <a:prstGeom prst="rect">
            <a:avLst/>
          </a:prstGeom>
          <a:solidFill>
            <a:schemeClr val="bg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The pre-processing of CAD models to CAE models is a major bottleneck in the automation of simulation workflows, Repetitive and time-consuming pre-processing effort is required for all simulation disciplines.  By the time-consuming tasks of converting computer-aided design (CAD) assemblies (sometimes containing thousands of components) to computer-aided engineering (CAE) models. For example, a 3D thermo-mechanical simulation of a full jet engine (containing around 5000 components) requires many years of effort to construct. Furthermore, different analysis models for different physics are created from the same design representations across all the simulation departments (see the image above). Because the simulation assumptions or solver requirements differ from one analysis to the other, analysts often tend to build their models from scratch rather than deriving them from existing CAD and simulation models. This practice is extremely time-consuming and keeps the modelling and idealisation decisions in silos, making it difficult to transfer and exploit the results and knowledge between simulation disciplines, or to propagate subsequent design changes to their associated analysis models. In engineering design, it is critical to support the interoperability of the different designs and associated simulation models in the product development process. The challenges are not only to create automatic tools to adapt the geometric models but also to facilitate and capture the reasoning of the idealisation decisions for automatic reuse across all aspects of the simulation lifecycle. In addition, the knowledge formalisation and representation should not be seen as an additional activity but should be an integrated part of the CAD to CAE process.</a:t>
            </a:r>
            <a:endParaRPr lang="en-GB" sz="1400">
              <a:cs typeface="Calibri"/>
            </a:endParaRPr>
          </a:p>
        </p:txBody>
      </p:sp>
      <p:sp>
        <p:nvSpPr>
          <p:cNvPr id="4" name="TextBox 3">
            <a:extLst>
              <a:ext uri="{FF2B5EF4-FFF2-40B4-BE49-F238E27FC236}">
                <a16:creationId xmlns:a16="http://schemas.microsoft.com/office/drawing/2014/main" id="{ED448C32-C90B-3A94-ACF0-F0BB06D4E0B9}"/>
              </a:ext>
            </a:extLst>
          </p:cNvPr>
          <p:cNvSpPr txBox="1"/>
          <p:nvPr/>
        </p:nvSpPr>
        <p:spPr>
          <a:xfrm>
            <a:off x="0" y="0"/>
            <a:ext cx="12190319" cy="769441"/>
          </a:xfrm>
          <a:prstGeom prst="rect">
            <a:avLst/>
          </a:prstGeom>
          <a:solidFill>
            <a:schemeClr val="bg2">
              <a:lumMod val="60000"/>
              <a:lumOff val="4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dirty="0">
                <a:latin typeface="Cambria"/>
                <a:ea typeface="Cambria"/>
                <a:cs typeface="Calibri"/>
              </a:rPr>
              <a:t>ENGINEERING DESIGN AND THE ISSUES WITH CONVERSION TO COMPUTER AIDED ENGINEERING MODELS</a:t>
            </a:r>
          </a:p>
        </p:txBody>
      </p:sp>
      <p:sp>
        <p:nvSpPr>
          <p:cNvPr id="5" name="TextBox 4">
            <a:extLst>
              <a:ext uri="{FF2B5EF4-FFF2-40B4-BE49-F238E27FC236}">
                <a16:creationId xmlns:a16="http://schemas.microsoft.com/office/drawing/2014/main" id="{F6D0F36D-DDBE-8AC6-3736-12C3898316EE}"/>
              </a:ext>
            </a:extLst>
          </p:cNvPr>
          <p:cNvSpPr txBox="1"/>
          <p:nvPr/>
        </p:nvSpPr>
        <p:spPr>
          <a:xfrm>
            <a:off x="0" y="771072"/>
            <a:ext cx="12191999" cy="523220"/>
          </a:xfrm>
          <a:prstGeom prst="rect">
            <a:avLst/>
          </a:prstGeom>
          <a:solidFill>
            <a:schemeClr val="bg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In the centre of my poster I thought it would be more beneficial for the viewer to understand CAE software by explaining the complications of the conversion process.  The point I wanted to get across is in more detail below.</a:t>
            </a:r>
          </a:p>
        </p:txBody>
      </p:sp>
    </p:spTree>
    <p:extLst>
      <p:ext uri="{BB962C8B-B14F-4D97-AF65-F5344CB8AC3E}">
        <p14:creationId xmlns:p14="http://schemas.microsoft.com/office/powerpoint/2010/main" val="29617597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lumMod val="60000"/>
            <a:lumOff val="40000"/>
          </a:schemeClr>
        </a:solidFill>
        <a:effectLst/>
      </p:bgPr>
    </p:bg>
    <p:spTree>
      <p:nvGrpSpPr>
        <p:cNvPr id="1" name=""/>
        <p:cNvGrpSpPr/>
        <p:nvPr/>
      </p:nvGrpSpPr>
      <p:grpSpPr>
        <a:xfrm>
          <a:off x="0" y="0"/>
          <a:ext cx="0" cy="0"/>
          <a:chOff x="0" y="0"/>
          <a:chExt cx="0" cy="0"/>
        </a:xfrm>
      </p:grpSpPr>
      <p:pic>
        <p:nvPicPr>
          <p:cNvPr id="3" name="Picture 4" descr="Diagram&#10;&#10;Description automatically generated">
            <a:extLst>
              <a:ext uri="{FF2B5EF4-FFF2-40B4-BE49-F238E27FC236}">
                <a16:creationId xmlns:a16="http://schemas.microsoft.com/office/drawing/2014/main" id="{4082DFB5-E0A3-6411-EDD8-0469838CA6BE}"/>
              </a:ext>
            </a:extLst>
          </p:cNvPr>
          <p:cNvPicPr>
            <a:picLocks noGrp="1" noChangeAspect="1"/>
          </p:cNvPicPr>
          <p:nvPr>
            <p:ph idx="1"/>
          </p:nvPr>
        </p:nvPicPr>
        <p:blipFill>
          <a:blip r:embed="rId2"/>
          <a:stretch>
            <a:fillRect/>
          </a:stretch>
        </p:blipFill>
        <p:spPr>
          <a:xfrm>
            <a:off x="1135216" y="2367174"/>
            <a:ext cx="8940133" cy="4494455"/>
          </a:xfrm>
        </p:spPr>
      </p:pic>
      <p:sp>
        <p:nvSpPr>
          <p:cNvPr id="2" name="Title 1">
            <a:extLst>
              <a:ext uri="{FF2B5EF4-FFF2-40B4-BE49-F238E27FC236}">
                <a16:creationId xmlns:a16="http://schemas.microsoft.com/office/drawing/2014/main" id="{53AEBA45-7D78-1F1D-08DD-6811D8379C4D}"/>
              </a:ext>
            </a:extLst>
          </p:cNvPr>
          <p:cNvSpPr>
            <a:spLocks noGrp="1"/>
          </p:cNvSpPr>
          <p:nvPr>
            <p:ph type="title"/>
          </p:nvPr>
        </p:nvSpPr>
        <p:spPr>
          <a:xfrm>
            <a:off x="1003301" y="1814"/>
            <a:ext cx="10131425" cy="730553"/>
          </a:xfrm>
        </p:spPr>
        <p:txBody>
          <a:bodyPr/>
          <a:lstStyle/>
          <a:p>
            <a:pPr algn="ctr"/>
            <a:r>
              <a:rPr lang="en-GB" dirty="0">
                <a:cs typeface="Calibri Light"/>
              </a:rPr>
              <a:t>Computer Aided Manufacturing </a:t>
            </a:r>
          </a:p>
        </p:txBody>
      </p:sp>
      <p:sp>
        <p:nvSpPr>
          <p:cNvPr id="4" name="TextBox 3">
            <a:extLst>
              <a:ext uri="{FF2B5EF4-FFF2-40B4-BE49-F238E27FC236}">
                <a16:creationId xmlns:a16="http://schemas.microsoft.com/office/drawing/2014/main" id="{75ACFC3C-AC6C-0EE4-97DF-EBE08A27396B}"/>
              </a:ext>
            </a:extLst>
          </p:cNvPr>
          <p:cNvSpPr txBox="1"/>
          <p:nvPr/>
        </p:nvSpPr>
        <p:spPr>
          <a:xfrm>
            <a:off x="-2" y="2369074"/>
            <a:ext cx="2051204" cy="4524315"/>
          </a:xfrm>
          <a:prstGeom prst="rect">
            <a:avLst/>
          </a:prstGeom>
          <a:solidFill>
            <a:schemeClr val="bg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Designs of modern products and processes are very complex, and complex designs rely heavily on computer aided technologies.</a:t>
            </a:r>
            <a:endParaRPr lang="en-GB" sz="1600">
              <a:ea typeface="+mn-lt"/>
              <a:cs typeface="+mn-lt"/>
            </a:endParaRPr>
          </a:p>
          <a:p>
            <a:endParaRPr lang="en-GB" sz="1600" dirty="0">
              <a:ea typeface="+mn-lt"/>
              <a:cs typeface="+mn-lt"/>
            </a:endParaRPr>
          </a:p>
          <a:p>
            <a:r>
              <a:rPr lang="en-GB" sz="1600" dirty="0">
                <a:ea typeface="+mn-lt"/>
                <a:cs typeface="+mn-lt"/>
              </a:rPr>
              <a:t>CAD, CAM, and system integration technologies have been greatly advanced recently due to the rapid development of IT and computer hardware and software systems.</a:t>
            </a:r>
          </a:p>
          <a:p>
            <a:endParaRPr lang="en-GB" sz="1600" dirty="0">
              <a:ea typeface="+mn-lt"/>
              <a:cs typeface="+mn-lt"/>
            </a:endParaRPr>
          </a:p>
        </p:txBody>
      </p:sp>
      <p:sp>
        <p:nvSpPr>
          <p:cNvPr id="7" name="TextBox 6">
            <a:extLst>
              <a:ext uri="{FF2B5EF4-FFF2-40B4-BE49-F238E27FC236}">
                <a16:creationId xmlns:a16="http://schemas.microsoft.com/office/drawing/2014/main" id="{4F1677BD-DAC7-7C4F-718D-E5F8A159E830}"/>
              </a:ext>
            </a:extLst>
          </p:cNvPr>
          <p:cNvSpPr txBox="1"/>
          <p:nvPr/>
        </p:nvSpPr>
        <p:spPr>
          <a:xfrm>
            <a:off x="9397629" y="1596748"/>
            <a:ext cx="2792018" cy="5262979"/>
          </a:xfrm>
          <a:prstGeom prst="rect">
            <a:avLst/>
          </a:prstGeom>
          <a:solidFill>
            <a:schemeClr val="bg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0" i="0" u="none" strike="noStrike" dirty="0">
                <a:solidFill>
                  <a:srgbClr val="FFFFFF"/>
                </a:solidFill>
                <a:latin typeface="Calibri"/>
                <a:ea typeface="Segoe UI"/>
                <a:cs typeface="Segoe UI"/>
              </a:rPr>
              <a:t>Computer Aided Technologies in manufacturing are widely adopted to replace humans in various manufacturing activities and decision making.</a:t>
            </a:r>
            <a:r>
              <a:rPr lang="en-GB" sz="1600" dirty="0">
                <a:solidFill>
                  <a:srgbClr val="FFFFFF"/>
                </a:solidFill>
                <a:latin typeface="Calibri"/>
                <a:ea typeface="Segoe UI"/>
                <a:cs typeface="Segoe UI"/>
              </a:rPr>
              <a:t> </a:t>
            </a:r>
            <a:endParaRPr lang="en-US" sz="1600" dirty="0">
              <a:solidFill>
                <a:srgbClr val="FFFFFF"/>
              </a:solidFill>
              <a:latin typeface="Calibri"/>
              <a:ea typeface="Segoe UI"/>
              <a:cs typeface="Segoe UI"/>
            </a:endParaRPr>
          </a:p>
          <a:p>
            <a:r>
              <a:rPr lang="en-GB" sz="1600" dirty="0">
                <a:solidFill>
                  <a:srgbClr val="FFFFFF"/>
                </a:solidFill>
                <a:latin typeface="Calibri"/>
                <a:ea typeface="Segoe UI"/>
                <a:cs typeface="Segoe UI"/>
              </a:rPr>
              <a:t>Human</a:t>
            </a:r>
            <a:r>
              <a:rPr lang="en-GB" sz="1600" b="0" i="0" u="none" strike="noStrike" dirty="0">
                <a:solidFill>
                  <a:srgbClr val="FFFFFF"/>
                </a:solidFill>
                <a:latin typeface="Calibri"/>
                <a:ea typeface="Segoe UI"/>
                <a:cs typeface="Segoe UI"/>
              </a:rPr>
              <a:t> labourers are commonly seen in an assembly plant to accomplish manual assemblies in the material flow</a:t>
            </a:r>
            <a:r>
              <a:rPr lang="en-GB" sz="1600" dirty="0">
                <a:solidFill>
                  <a:srgbClr val="FFFFFF"/>
                </a:solidFill>
                <a:latin typeface="Calibri"/>
                <a:ea typeface="Segoe UI"/>
                <a:cs typeface="Segoe UI"/>
              </a:rPr>
              <a:t>,</a:t>
            </a:r>
            <a:r>
              <a:rPr lang="en-GB" sz="1600" b="0" i="0" u="none" strike="noStrike" dirty="0">
                <a:solidFill>
                  <a:srgbClr val="FFFFFF"/>
                </a:solidFill>
                <a:latin typeface="Calibri"/>
                <a:ea typeface="Segoe UI"/>
                <a:cs typeface="Segoe UI"/>
              </a:rPr>
              <a:t> technicians are needed by small and medium sized companies (SMEs) to generate codes and run computer numerical controls (CNCs) </a:t>
            </a:r>
            <a:r>
              <a:rPr lang="en-GB" sz="1600" dirty="0">
                <a:solidFill>
                  <a:srgbClr val="FFFFFF"/>
                </a:solidFill>
                <a:latin typeface="Calibri"/>
                <a:ea typeface="Segoe UI"/>
                <a:cs typeface="Segoe UI"/>
              </a:rPr>
              <a:t>in the</a:t>
            </a:r>
            <a:r>
              <a:rPr lang="en-GB" sz="1600" b="0" i="0" u="none" strike="noStrike" dirty="0">
                <a:solidFill>
                  <a:srgbClr val="FFFFFF"/>
                </a:solidFill>
                <a:latin typeface="Calibri"/>
                <a:ea typeface="Segoe UI"/>
                <a:cs typeface="Segoe UI"/>
              </a:rPr>
              <a:t> information/control flow.</a:t>
            </a:r>
            <a:r>
              <a:rPr lang="en-GB" sz="1600" dirty="0">
                <a:solidFill>
                  <a:srgbClr val="FFFFFF"/>
                </a:solidFill>
                <a:latin typeface="Calibri"/>
                <a:ea typeface="Segoe UI"/>
                <a:cs typeface="Segoe UI"/>
              </a:rPr>
              <a:t>​​</a:t>
            </a:r>
            <a:endParaRPr lang="en-US" sz="1600" b="0" i="0">
              <a:solidFill>
                <a:srgbClr val="FFFFFF"/>
              </a:solidFill>
              <a:latin typeface="Calibri"/>
              <a:ea typeface="Segoe UI"/>
              <a:cs typeface="Segoe UI"/>
            </a:endParaRPr>
          </a:p>
          <a:p>
            <a:pPr algn="l" rtl="0"/>
            <a:r>
              <a:rPr lang="en-GB" sz="1600" b="0" i="0" u="none" strike="noStrike" dirty="0">
                <a:solidFill>
                  <a:srgbClr val="FFFFFF"/>
                </a:solidFill>
                <a:latin typeface="Calibri"/>
                <a:ea typeface="Segoe UI"/>
                <a:cs typeface="Segoe UI"/>
              </a:rPr>
              <a:t>Humans are still needed though at every stage from designing to manufacturing, assembling, inspecting, transporting, marketing, and so on.</a:t>
            </a:r>
          </a:p>
        </p:txBody>
      </p:sp>
      <p:sp>
        <p:nvSpPr>
          <p:cNvPr id="8" name="TextBox 7">
            <a:extLst>
              <a:ext uri="{FF2B5EF4-FFF2-40B4-BE49-F238E27FC236}">
                <a16:creationId xmlns:a16="http://schemas.microsoft.com/office/drawing/2014/main" id="{200C8C02-8630-14AB-A266-F54E67BA36D1}"/>
              </a:ext>
            </a:extLst>
          </p:cNvPr>
          <p:cNvSpPr txBox="1"/>
          <p:nvPr/>
        </p:nvSpPr>
        <p:spPr>
          <a:xfrm>
            <a:off x="-1433" y="1441880"/>
            <a:ext cx="9400864" cy="923330"/>
          </a:xfrm>
          <a:prstGeom prst="rect">
            <a:avLst/>
          </a:prstGeom>
          <a:solidFill>
            <a:schemeClr val="bg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Manufacturing Engineering is to apply mathematics and science in practice to design, manufacture, and operate products or systems. </a:t>
            </a:r>
            <a:r>
              <a:rPr lang="en-GB" dirty="0">
                <a:cs typeface="Calibri"/>
              </a:rPr>
              <a:t>Manufacturing engineers are responsible for designing, developing, and running manufacturing systems to produce competitive goods.</a:t>
            </a:r>
            <a:endParaRPr lang="en-US" dirty="0"/>
          </a:p>
        </p:txBody>
      </p:sp>
    </p:spTree>
    <p:extLst>
      <p:ext uri="{BB962C8B-B14F-4D97-AF65-F5344CB8AC3E}">
        <p14:creationId xmlns:p14="http://schemas.microsoft.com/office/powerpoint/2010/main" val="31109178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7"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ppt_x</p:attrName>
                                        </p:attrNameLst>
                                      </p:cBhvr>
                                      <p:tavLst>
                                        <p:tav tm="0">
                                          <p:val>
                                            <p:strVal val="#ppt_x"/>
                                          </p:val>
                                        </p:tav>
                                        <p:tav tm="100000">
                                          <p:val>
                                            <p:strVal val="#ppt_x"/>
                                          </p:val>
                                        </p:tav>
                                      </p:tavLst>
                                    </p:anim>
                                    <p:anim calcmode="lin" valueType="num">
                                      <p:cBhvr>
                                        <p:cTn id="15" dur="500" fill="hold"/>
                                        <p:tgtEl>
                                          <p:spTgt spid="3"/>
                                        </p:tgtEl>
                                        <p:attrNameLst>
                                          <p:attrName>ppt_y</p:attrName>
                                        </p:attrNameLst>
                                      </p:cBhvr>
                                      <p:tavLst>
                                        <p:tav tm="0">
                                          <p:val>
                                            <p:strVal val="#ppt_y+#ppt_h/2"/>
                                          </p:val>
                                        </p:tav>
                                        <p:tav tm="100000">
                                          <p:val>
                                            <p:strVal val="#ppt_y"/>
                                          </p:val>
                                        </p:tav>
                                      </p:tavLst>
                                    </p:anim>
                                    <p:anim calcmode="lin" valueType="num">
                                      <p:cBhvr>
                                        <p:cTn id="16" dur="500" fill="hold"/>
                                        <p:tgtEl>
                                          <p:spTgt spid="3"/>
                                        </p:tgtEl>
                                        <p:attrNameLst>
                                          <p:attrName>ppt_w</p:attrName>
                                        </p:attrNameLst>
                                      </p:cBhvr>
                                      <p:tavLst>
                                        <p:tav tm="0">
                                          <p:val>
                                            <p:strVal val="#ppt_w"/>
                                          </p:val>
                                        </p:tav>
                                        <p:tav tm="100000">
                                          <p:val>
                                            <p:strVal val="#ppt_w"/>
                                          </p:val>
                                        </p:tav>
                                      </p:tavLst>
                                    </p:anim>
                                    <p:anim calcmode="lin" valueType="num">
                                      <p:cBhvr>
                                        <p:cTn id="17" dur="500" fill="hold"/>
                                        <p:tgtEl>
                                          <p:spTgt spid="3"/>
                                        </p:tgtEl>
                                        <p:attrNameLst>
                                          <p:attrName>ppt_h</p:attrName>
                                        </p:attrNameLst>
                                      </p:cBhvr>
                                      <p:tavLst>
                                        <p:tav tm="0">
                                          <p:val>
                                            <p:fltVal val="0"/>
                                          </p:val>
                                        </p:tav>
                                        <p:tav tm="100000">
                                          <p:val>
                                            <p:strVal val="#ppt_h"/>
                                          </p:val>
                                        </p:tav>
                                      </p:tavLst>
                                    </p:anim>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additive="base">
                                        <p:cTn id="22" dur="500"/>
                                        <p:tgtEl>
                                          <p:spTgt spid="8"/>
                                        </p:tgtEl>
                                        <p:attrNameLst>
                                          <p:attrName>ppt_y</p:attrName>
                                        </p:attrNameLst>
                                      </p:cBhvr>
                                      <p:tavLst>
                                        <p:tav tm="0">
                                          <p:val>
                                            <p:strVal val="#ppt_y+#ppt_h*1.125000"/>
                                          </p:val>
                                        </p:tav>
                                        <p:tav tm="100000">
                                          <p:val>
                                            <p:strVal val="#ppt_y"/>
                                          </p:val>
                                        </p:tav>
                                      </p:tavLst>
                                    </p:anim>
                                    <p:animEffect transition="in" filter="wipe(up)">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37"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900" decel="100000" fill="hold"/>
                                        <p:tgtEl>
                                          <p:spTgt spid="4"/>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additive="base">
                                        <p:cTn id="36" dur="500" fill="hold"/>
                                        <p:tgtEl>
                                          <p:spTgt spid="7"/>
                                        </p:tgtEl>
                                        <p:attrNameLst>
                                          <p:attrName>ppt_x</p:attrName>
                                        </p:attrNameLst>
                                      </p:cBhvr>
                                      <p:tavLst>
                                        <p:tav tm="0">
                                          <p:val>
                                            <p:strVal val="#ppt_x"/>
                                          </p:val>
                                        </p:tav>
                                        <p:tav tm="100000">
                                          <p:val>
                                            <p:strVal val="#ppt_x"/>
                                          </p:val>
                                        </p:tav>
                                      </p:tavLst>
                                    </p:anim>
                                    <p:anim calcmode="lin" valueType="num">
                                      <p:cBhvr additive="base">
                                        <p:cTn id="3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7"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37CAC0D1-BFE5-9C06-621F-2F8AF8145873}"/>
              </a:ext>
            </a:extLst>
          </p:cNvPr>
          <p:cNvPicPr>
            <a:picLocks noChangeAspect="1"/>
          </p:cNvPicPr>
          <p:nvPr/>
        </p:nvPicPr>
        <p:blipFill rotWithShape="1">
          <a:blip r:embed="rId3">
            <a:alphaModFix amt="25000"/>
            <a:extLst>
              <a:ext uri="{837473B0-CC2E-450A-ABE3-18F120FF3D39}">
                <a1611:picAttrSrcUrl xmlns:a1611="http://schemas.microsoft.com/office/drawing/2016/11/main" r:id="rId4"/>
              </a:ext>
            </a:extLst>
          </a:blip>
          <a:srcRect t="28679" b="3754"/>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E91470CC-F28C-A884-D249-10AC1C41D000}"/>
              </a:ext>
            </a:extLst>
          </p:cNvPr>
          <p:cNvSpPr>
            <a:spLocks noGrp="1"/>
          </p:cNvSpPr>
          <p:nvPr>
            <p:ph type="title"/>
          </p:nvPr>
        </p:nvSpPr>
        <p:spPr>
          <a:xfrm>
            <a:off x="427324" y="1019"/>
            <a:ext cx="3360234" cy="6857786"/>
          </a:xfrm>
        </p:spPr>
        <p:txBody>
          <a:bodyPr vert="horz" lIns="91440" tIns="45720" rIns="91440" bIns="45720" rtlCol="0" anchor="ctr">
            <a:normAutofit/>
          </a:bodyPr>
          <a:lstStyle/>
          <a:p>
            <a:r>
              <a:rPr lang="en-US" sz="3600" dirty="0"/>
              <a:t>The relevance of Einstein in my poster  </a:t>
            </a:r>
          </a:p>
        </p:txBody>
      </p:sp>
      <p:sp>
        <p:nvSpPr>
          <p:cNvPr id="13" name="TextBox 12">
            <a:extLst>
              <a:ext uri="{FF2B5EF4-FFF2-40B4-BE49-F238E27FC236}">
                <a16:creationId xmlns:a16="http://schemas.microsoft.com/office/drawing/2014/main" id="{9EE8D20A-1A27-5861-DCD1-5080DC3DD5A1}"/>
              </a:ext>
            </a:extLst>
          </p:cNvPr>
          <p:cNvSpPr txBox="1"/>
          <p:nvPr/>
        </p:nvSpPr>
        <p:spPr>
          <a:xfrm>
            <a:off x="3795217" y="230816"/>
            <a:ext cx="8286408" cy="63863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onsolas"/>
                <a:cs typeface="Calibri"/>
              </a:rPr>
              <a:t>Einsteins laws of motion have been one of the main starting points in my engineering course, they are used for mathematical calculations in engineering.</a:t>
            </a:r>
            <a:endParaRPr lang="en-US" sz="1600">
              <a:latin typeface="Consolas"/>
              <a:cs typeface="Calibri"/>
            </a:endParaRPr>
          </a:p>
          <a:p>
            <a:endParaRPr lang="en-GB" sz="1600" dirty="0">
              <a:latin typeface="Consolas"/>
              <a:cs typeface="Calibri"/>
            </a:endParaRPr>
          </a:p>
          <a:p>
            <a:r>
              <a:rPr lang="en-GB" sz="1600" dirty="0">
                <a:latin typeface="Consolas"/>
                <a:cs typeface="Calibri"/>
              </a:rPr>
              <a:t>Newtons First Law – Law of Inertia </a:t>
            </a:r>
          </a:p>
          <a:p>
            <a:r>
              <a:rPr lang="en-GB" sz="1600" dirty="0">
                <a:latin typeface="Consolas"/>
                <a:cs typeface="Calibri"/>
              </a:rPr>
              <a:t>Second Law – F=ma</a:t>
            </a:r>
          </a:p>
          <a:p>
            <a:r>
              <a:rPr lang="en-GB" sz="1600" dirty="0">
                <a:latin typeface="Consolas"/>
                <a:cs typeface="Calibri"/>
              </a:rPr>
              <a:t>Third Law – Action Reaction </a:t>
            </a:r>
          </a:p>
          <a:p>
            <a:r>
              <a:rPr lang="en-GB" sz="1600" dirty="0">
                <a:latin typeface="Consolas"/>
                <a:cs typeface="Calibri"/>
              </a:rPr>
              <a:t>Law of Universal Gravitation </a:t>
            </a:r>
          </a:p>
          <a:p>
            <a:endParaRPr lang="en-GB" sz="1600" dirty="0">
              <a:latin typeface="Consolas"/>
              <a:cs typeface="Calibri"/>
            </a:endParaRPr>
          </a:p>
          <a:p>
            <a:r>
              <a:rPr lang="en-GB" sz="1600" dirty="0">
                <a:latin typeface="Consolas"/>
                <a:cs typeface="Calibri"/>
              </a:rPr>
              <a:t>a few examples of the use of these are;</a:t>
            </a:r>
            <a:endParaRPr lang="en-US" sz="1600">
              <a:latin typeface="Consolas"/>
              <a:cs typeface="Calibri"/>
            </a:endParaRPr>
          </a:p>
          <a:p>
            <a:pPr marL="285750" indent="-285750">
              <a:buFont typeface="Wingdings"/>
              <a:buChar char="Ø"/>
            </a:pPr>
            <a:endParaRPr lang="en-GB" sz="1600" dirty="0">
              <a:latin typeface="Consolas"/>
              <a:cs typeface="Calibri"/>
            </a:endParaRPr>
          </a:p>
          <a:p>
            <a:pPr marL="285750" indent="-285750">
              <a:buFont typeface="Wingdings"/>
              <a:buChar char="Ø"/>
            </a:pPr>
            <a:r>
              <a:rPr lang="en-GB" sz="1600" dirty="0">
                <a:latin typeface="Consolas"/>
                <a:cs typeface="Calibri"/>
              </a:rPr>
              <a:t>How to calculate velocity, acceleration and speed</a:t>
            </a:r>
          </a:p>
          <a:p>
            <a:endParaRPr lang="en-GB" sz="1600" dirty="0">
              <a:latin typeface="Consolas"/>
              <a:cs typeface="Calibri"/>
            </a:endParaRPr>
          </a:p>
          <a:p>
            <a:pPr marL="285750" indent="-285750">
              <a:buFont typeface="Wingdings"/>
              <a:buChar char="Ø"/>
            </a:pPr>
            <a:r>
              <a:rPr lang="en-GB" sz="1600" dirty="0">
                <a:latin typeface="Consolas"/>
                <a:cs typeface="Calibri"/>
              </a:rPr>
              <a:t>How to calculate the forces of objects</a:t>
            </a:r>
          </a:p>
          <a:p>
            <a:pPr marL="285750" indent="-285750">
              <a:buFont typeface="Wingdings"/>
              <a:buChar char="Ø"/>
            </a:pPr>
            <a:endParaRPr lang="en-GB" sz="1600" dirty="0">
              <a:latin typeface="Consolas"/>
              <a:cs typeface="Calibri"/>
            </a:endParaRPr>
          </a:p>
          <a:p>
            <a:pPr marL="285750" indent="-285750">
              <a:buFont typeface="Wingdings"/>
              <a:buChar char="Ø"/>
            </a:pPr>
            <a:r>
              <a:rPr lang="en-GB" sz="1600" dirty="0">
                <a:latin typeface="Consolas"/>
                <a:cs typeface="Calibri"/>
              </a:rPr>
              <a:t>How to calculate missing variables in an equation</a:t>
            </a:r>
          </a:p>
          <a:p>
            <a:pPr marL="285750" indent="-285750">
              <a:buFont typeface="Wingdings"/>
              <a:buChar char="Ø"/>
            </a:pPr>
            <a:endParaRPr lang="en-GB" sz="1600" dirty="0">
              <a:latin typeface="Consolas"/>
              <a:cs typeface="Calibri"/>
            </a:endParaRPr>
          </a:p>
          <a:p>
            <a:pPr>
              <a:spcAft>
                <a:spcPts val="1000"/>
              </a:spcAft>
            </a:pPr>
            <a:r>
              <a:rPr lang="en-GB" sz="1600" dirty="0">
                <a:latin typeface="Consolas"/>
                <a:cs typeface="Calibri"/>
              </a:rPr>
              <a:t>He also created the newton,  which is a unit of force. </a:t>
            </a:r>
            <a:endParaRPr lang="en-GB" sz="1600">
              <a:latin typeface="Consolas"/>
              <a:ea typeface="+mn-lt"/>
              <a:cs typeface="+mn-lt"/>
            </a:endParaRPr>
          </a:p>
          <a:p>
            <a:pPr>
              <a:spcAft>
                <a:spcPts val="1000"/>
              </a:spcAft>
            </a:pPr>
            <a:r>
              <a:rPr lang="en-US" sz="1600" dirty="0">
                <a:latin typeface="Consolas"/>
                <a:ea typeface="+mn-lt"/>
                <a:cs typeface="+mn-lt"/>
              </a:rPr>
              <a:t>His equations are still used daily in engineering.  </a:t>
            </a:r>
            <a:endParaRPr lang="en-US">
              <a:latin typeface="Consolas"/>
            </a:endParaRPr>
          </a:p>
          <a:p>
            <a:pPr>
              <a:spcAft>
                <a:spcPts val="1000"/>
              </a:spcAft>
            </a:pPr>
            <a:r>
              <a:rPr lang="en-US" sz="1600" dirty="0">
                <a:latin typeface="Consolas"/>
                <a:ea typeface="+mn-lt"/>
                <a:cs typeface="+mn-lt"/>
              </a:rPr>
              <a:t>In an engineering course a student would come across his equations quite a lot, this is why I chose to use a quote of his in the introduction.</a:t>
            </a:r>
            <a:endParaRPr lang="en-US" sz="1600">
              <a:latin typeface="Consolas"/>
              <a:cs typeface="Calibri"/>
            </a:endParaRPr>
          </a:p>
          <a:p>
            <a:pPr>
              <a:spcAft>
                <a:spcPts val="1000"/>
              </a:spcAft>
            </a:pPr>
            <a:r>
              <a:rPr lang="en-US" sz="1600" dirty="0">
                <a:latin typeface="Consolas"/>
                <a:ea typeface="+mn-lt"/>
                <a:cs typeface="+mn-lt"/>
              </a:rPr>
              <a:t>If you divulge a little further you will begin to see just how intelligent this man was, from theories about black holes, calculating space time and the theory of relativity.</a:t>
            </a:r>
            <a:endParaRPr lang="en-GB" sz="1600">
              <a:latin typeface="Consolas"/>
              <a:cs typeface="Calibri" panose="020F0502020204030204"/>
            </a:endParaRPr>
          </a:p>
        </p:txBody>
      </p:sp>
    </p:spTree>
    <p:extLst>
      <p:ext uri="{BB962C8B-B14F-4D97-AF65-F5344CB8AC3E}">
        <p14:creationId xmlns:p14="http://schemas.microsoft.com/office/powerpoint/2010/main" val="104111122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2" presetClass="entr" presetSubtype="2" fill="hold" grpId="0"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anim calcmode="lin" valueType="num">
                                      <p:cBhvr additive="base">
                                        <p:cTn id="15" dur="500"/>
                                        <p:tgtEl>
                                          <p:spTgt spid="13">
                                            <p:txEl>
                                              <p:pRg st="0" end="0"/>
                                            </p:txEl>
                                          </p:spTgt>
                                        </p:tgtEl>
                                        <p:attrNameLst>
                                          <p:attrName>ppt_x</p:attrName>
                                        </p:attrNameLst>
                                      </p:cBhvr>
                                      <p:tavLst>
                                        <p:tav tm="0">
                                          <p:val>
                                            <p:strVal val="#ppt_x+#ppt_w*1.125000"/>
                                          </p:val>
                                        </p:tav>
                                        <p:tav tm="100000">
                                          <p:val>
                                            <p:strVal val="#ppt_x"/>
                                          </p:val>
                                        </p:tav>
                                      </p:tavLst>
                                    </p:anim>
                                    <p:animEffect transition="in" filter="wipe(left)">
                                      <p:cBhvr>
                                        <p:cTn id="16" dur="500"/>
                                        <p:tgtEl>
                                          <p:spTgt spid="1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2" presetClass="entr" presetSubtype="2" fill="hold" grpId="0" nodeType="clickEffect">
                                  <p:stCondLst>
                                    <p:cond delay="0"/>
                                  </p:stCondLst>
                                  <p:childTnLst>
                                    <p:set>
                                      <p:cBhvr>
                                        <p:cTn id="20" dur="1" fill="hold">
                                          <p:stCondLst>
                                            <p:cond delay="0"/>
                                          </p:stCondLst>
                                        </p:cTn>
                                        <p:tgtEl>
                                          <p:spTgt spid="13">
                                            <p:txEl>
                                              <p:pRg st="2" end="2"/>
                                            </p:txEl>
                                          </p:spTgt>
                                        </p:tgtEl>
                                        <p:attrNameLst>
                                          <p:attrName>style.visibility</p:attrName>
                                        </p:attrNameLst>
                                      </p:cBhvr>
                                      <p:to>
                                        <p:strVal val="visible"/>
                                      </p:to>
                                    </p:set>
                                    <p:anim calcmode="lin" valueType="num">
                                      <p:cBhvr additive="base">
                                        <p:cTn id="21" dur="500"/>
                                        <p:tgtEl>
                                          <p:spTgt spid="13">
                                            <p:txEl>
                                              <p:pRg st="2" end="2"/>
                                            </p:txEl>
                                          </p:spTgt>
                                        </p:tgtEl>
                                        <p:attrNameLst>
                                          <p:attrName>ppt_x</p:attrName>
                                        </p:attrNameLst>
                                      </p:cBhvr>
                                      <p:tavLst>
                                        <p:tav tm="0">
                                          <p:val>
                                            <p:strVal val="#ppt_x+#ppt_w*1.125000"/>
                                          </p:val>
                                        </p:tav>
                                        <p:tav tm="100000">
                                          <p:val>
                                            <p:strVal val="#ppt_x"/>
                                          </p:val>
                                        </p:tav>
                                      </p:tavLst>
                                    </p:anim>
                                    <p:animEffect transition="in" filter="wipe(left)">
                                      <p:cBhvr>
                                        <p:cTn id="22" dur="500"/>
                                        <p:tgtEl>
                                          <p:spTgt spid="1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2" fill="hold" grpId="0" nodeType="clickEffect">
                                  <p:stCondLst>
                                    <p:cond delay="0"/>
                                  </p:stCondLst>
                                  <p:childTnLst>
                                    <p:set>
                                      <p:cBhvr>
                                        <p:cTn id="26" dur="1" fill="hold">
                                          <p:stCondLst>
                                            <p:cond delay="0"/>
                                          </p:stCondLst>
                                        </p:cTn>
                                        <p:tgtEl>
                                          <p:spTgt spid="13">
                                            <p:txEl>
                                              <p:pRg st="3" end="3"/>
                                            </p:txEl>
                                          </p:spTgt>
                                        </p:tgtEl>
                                        <p:attrNameLst>
                                          <p:attrName>style.visibility</p:attrName>
                                        </p:attrNameLst>
                                      </p:cBhvr>
                                      <p:to>
                                        <p:strVal val="visible"/>
                                      </p:to>
                                    </p:set>
                                    <p:anim calcmode="lin" valueType="num">
                                      <p:cBhvr additive="base">
                                        <p:cTn id="27" dur="500"/>
                                        <p:tgtEl>
                                          <p:spTgt spid="13">
                                            <p:txEl>
                                              <p:pRg st="3" end="3"/>
                                            </p:txEl>
                                          </p:spTgt>
                                        </p:tgtEl>
                                        <p:attrNameLst>
                                          <p:attrName>ppt_x</p:attrName>
                                        </p:attrNameLst>
                                      </p:cBhvr>
                                      <p:tavLst>
                                        <p:tav tm="0">
                                          <p:val>
                                            <p:strVal val="#ppt_x+#ppt_w*1.125000"/>
                                          </p:val>
                                        </p:tav>
                                        <p:tav tm="100000">
                                          <p:val>
                                            <p:strVal val="#ppt_x"/>
                                          </p:val>
                                        </p:tav>
                                      </p:tavLst>
                                    </p:anim>
                                    <p:animEffect transition="in" filter="wipe(left)">
                                      <p:cBhvr>
                                        <p:cTn id="28" dur="500"/>
                                        <p:tgtEl>
                                          <p:spTgt spid="1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2" fill="hold" grpId="0" nodeType="clickEffect">
                                  <p:stCondLst>
                                    <p:cond delay="0"/>
                                  </p:stCondLst>
                                  <p:childTnLst>
                                    <p:set>
                                      <p:cBhvr>
                                        <p:cTn id="32" dur="1" fill="hold">
                                          <p:stCondLst>
                                            <p:cond delay="0"/>
                                          </p:stCondLst>
                                        </p:cTn>
                                        <p:tgtEl>
                                          <p:spTgt spid="13">
                                            <p:txEl>
                                              <p:pRg st="4" end="4"/>
                                            </p:txEl>
                                          </p:spTgt>
                                        </p:tgtEl>
                                        <p:attrNameLst>
                                          <p:attrName>style.visibility</p:attrName>
                                        </p:attrNameLst>
                                      </p:cBhvr>
                                      <p:to>
                                        <p:strVal val="visible"/>
                                      </p:to>
                                    </p:set>
                                    <p:anim calcmode="lin" valueType="num">
                                      <p:cBhvr additive="base">
                                        <p:cTn id="33" dur="500"/>
                                        <p:tgtEl>
                                          <p:spTgt spid="13">
                                            <p:txEl>
                                              <p:pRg st="4" end="4"/>
                                            </p:txEl>
                                          </p:spTgt>
                                        </p:tgtEl>
                                        <p:attrNameLst>
                                          <p:attrName>ppt_x</p:attrName>
                                        </p:attrNameLst>
                                      </p:cBhvr>
                                      <p:tavLst>
                                        <p:tav tm="0">
                                          <p:val>
                                            <p:strVal val="#ppt_x+#ppt_w*1.125000"/>
                                          </p:val>
                                        </p:tav>
                                        <p:tav tm="100000">
                                          <p:val>
                                            <p:strVal val="#ppt_x"/>
                                          </p:val>
                                        </p:tav>
                                      </p:tavLst>
                                    </p:anim>
                                    <p:animEffect transition="in" filter="wipe(left)">
                                      <p:cBhvr>
                                        <p:cTn id="34" dur="500"/>
                                        <p:tgtEl>
                                          <p:spTgt spid="1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2" presetClass="entr" presetSubtype="2" fill="hold" grpId="0" nodeType="clickEffect">
                                  <p:stCondLst>
                                    <p:cond delay="0"/>
                                  </p:stCondLst>
                                  <p:childTnLst>
                                    <p:set>
                                      <p:cBhvr>
                                        <p:cTn id="38" dur="1" fill="hold">
                                          <p:stCondLst>
                                            <p:cond delay="0"/>
                                          </p:stCondLst>
                                        </p:cTn>
                                        <p:tgtEl>
                                          <p:spTgt spid="13">
                                            <p:txEl>
                                              <p:pRg st="5" end="5"/>
                                            </p:txEl>
                                          </p:spTgt>
                                        </p:tgtEl>
                                        <p:attrNameLst>
                                          <p:attrName>style.visibility</p:attrName>
                                        </p:attrNameLst>
                                      </p:cBhvr>
                                      <p:to>
                                        <p:strVal val="visible"/>
                                      </p:to>
                                    </p:set>
                                    <p:anim calcmode="lin" valueType="num">
                                      <p:cBhvr additive="base">
                                        <p:cTn id="39" dur="500"/>
                                        <p:tgtEl>
                                          <p:spTgt spid="13">
                                            <p:txEl>
                                              <p:pRg st="5" end="5"/>
                                            </p:txEl>
                                          </p:spTgt>
                                        </p:tgtEl>
                                        <p:attrNameLst>
                                          <p:attrName>ppt_x</p:attrName>
                                        </p:attrNameLst>
                                      </p:cBhvr>
                                      <p:tavLst>
                                        <p:tav tm="0">
                                          <p:val>
                                            <p:strVal val="#ppt_x+#ppt_w*1.125000"/>
                                          </p:val>
                                        </p:tav>
                                        <p:tav tm="100000">
                                          <p:val>
                                            <p:strVal val="#ppt_x"/>
                                          </p:val>
                                        </p:tav>
                                      </p:tavLst>
                                    </p:anim>
                                    <p:animEffect transition="in" filter="wipe(left)">
                                      <p:cBhvr>
                                        <p:cTn id="40" dur="500"/>
                                        <p:tgtEl>
                                          <p:spTgt spid="13">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2" presetClass="entr" presetSubtype="2" fill="hold" grpId="0" nodeType="clickEffect">
                                  <p:stCondLst>
                                    <p:cond delay="0"/>
                                  </p:stCondLst>
                                  <p:childTnLst>
                                    <p:set>
                                      <p:cBhvr>
                                        <p:cTn id="44" dur="1" fill="hold">
                                          <p:stCondLst>
                                            <p:cond delay="0"/>
                                          </p:stCondLst>
                                        </p:cTn>
                                        <p:tgtEl>
                                          <p:spTgt spid="13">
                                            <p:txEl>
                                              <p:pRg st="7" end="7"/>
                                            </p:txEl>
                                          </p:spTgt>
                                        </p:tgtEl>
                                        <p:attrNameLst>
                                          <p:attrName>style.visibility</p:attrName>
                                        </p:attrNameLst>
                                      </p:cBhvr>
                                      <p:to>
                                        <p:strVal val="visible"/>
                                      </p:to>
                                    </p:set>
                                    <p:anim calcmode="lin" valueType="num">
                                      <p:cBhvr additive="base">
                                        <p:cTn id="45" dur="500"/>
                                        <p:tgtEl>
                                          <p:spTgt spid="13">
                                            <p:txEl>
                                              <p:pRg st="7" end="7"/>
                                            </p:txEl>
                                          </p:spTgt>
                                        </p:tgtEl>
                                        <p:attrNameLst>
                                          <p:attrName>ppt_x</p:attrName>
                                        </p:attrNameLst>
                                      </p:cBhvr>
                                      <p:tavLst>
                                        <p:tav tm="0">
                                          <p:val>
                                            <p:strVal val="#ppt_x+#ppt_w*1.125000"/>
                                          </p:val>
                                        </p:tav>
                                        <p:tav tm="100000">
                                          <p:val>
                                            <p:strVal val="#ppt_x"/>
                                          </p:val>
                                        </p:tav>
                                      </p:tavLst>
                                    </p:anim>
                                    <p:animEffect transition="in" filter="wipe(left)">
                                      <p:cBhvr>
                                        <p:cTn id="46" dur="500"/>
                                        <p:tgtEl>
                                          <p:spTgt spid="1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2" presetClass="entr" presetSubtype="2" fill="hold" grpId="0" nodeType="clickEffect">
                                  <p:stCondLst>
                                    <p:cond delay="0"/>
                                  </p:stCondLst>
                                  <p:childTnLst>
                                    <p:set>
                                      <p:cBhvr>
                                        <p:cTn id="50" dur="1" fill="hold">
                                          <p:stCondLst>
                                            <p:cond delay="0"/>
                                          </p:stCondLst>
                                        </p:cTn>
                                        <p:tgtEl>
                                          <p:spTgt spid="13">
                                            <p:txEl>
                                              <p:pRg st="9" end="9"/>
                                            </p:txEl>
                                          </p:spTgt>
                                        </p:tgtEl>
                                        <p:attrNameLst>
                                          <p:attrName>style.visibility</p:attrName>
                                        </p:attrNameLst>
                                      </p:cBhvr>
                                      <p:to>
                                        <p:strVal val="visible"/>
                                      </p:to>
                                    </p:set>
                                    <p:anim calcmode="lin" valueType="num">
                                      <p:cBhvr additive="base">
                                        <p:cTn id="51" dur="500"/>
                                        <p:tgtEl>
                                          <p:spTgt spid="13">
                                            <p:txEl>
                                              <p:pRg st="9" end="9"/>
                                            </p:txEl>
                                          </p:spTgt>
                                        </p:tgtEl>
                                        <p:attrNameLst>
                                          <p:attrName>ppt_x</p:attrName>
                                        </p:attrNameLst>
                                      </p:cBhvr>
                                      <p:tavLst>
                                        <p:tav tm="0">
                                          <p:val>
                                            <p:strVal val="#ppt_x+#ppt_w*1.125000"/>
                                          </p:val>
                                        </p:tav>
                                        <p:tav tm="100000">
                                          <p:val>
                                            <p:strVal val="#ppt_x"/>
                                          </p:val>
                                        </p:tav>
                                      </p:tavLst>
                                    </p:anim>
                                    <p:animEffect transition="in" filter="wipe(left)">
                                      <p:cBhvr>
                                        <p:cTn id="52" dur="500"/>
                                        <p:tgtEl>
                                          <p:spTgt spid="1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2" presetClass="entr" presetSubtype="2" fill="hold" grpId="0" nodeType="clickEffect">
                                  <p:stCondLst>
                                    <p:cond delay="0"/>
                                  </p:stCondLst>
                                  <p:childTnLst>
                                    <p:set>
                                      <p:cBhvr>
                                        <p:cTn id="56" dur="1" fill="hold">
                                          <p:stCondLst>
                                            <p:cond delay="0"/>
                                          </p:stCondLst>
                                        </p:cTn>
                                        <p:tgtEl>
                                          <p:spTgt spid="13">
                                            <p:txEl>
                                              <p:pRg st="11" end="11"/>
                                            </p:txEl>
                                          </p:spTgt>
                                        </p:tgtEl>
                                        <p:attrNameLst>
                                          <p:attrName>style.visibility</p:attrName>
                                        </p:attrNameLst>
                                      </p:cBhvr>
                                      <p:to>
                                        <p:strVal val="visible"/>
                                      </p:to>
                                    </p:set>
                                    <p:anim calcmode="lin" valueType="num">
                                      <p:cBhvr additive="base">
                                        <p:cTn id="57" dur="500"/>
                                        <p:tgtEl>
                                          <p:spTgt spid="13">
                                            <p:txEl>
                                              <p:pRg st="11" end="11"/>
                                            </p:txEl>
                                          </p:spTgt>
                                        </p:tgtEl>
                                        <p:attrNameLst>
                                          <p:attrName>ppt_x</p:attrName>
                                        </p:attrNameLst>
                                      </p:cBhvr>
                                      <p:tavLst>
                                        <p:tav tm="0">
                                          <p:val>
                                            <p:strVal val="#ppt_x+#ppt_w*1.125000"/>
                                          </p:val>
                                        </p:tav>
                                        <p:tav tm="100000">
                                          <p:val>
                                            <p:strVal val="#ppt_x"/>
                                          </p:val>
                                        </p:tav>
                                      </p:tavLst>
                                    </p:anim>
                                    <p:animEffect transition="in" filter="wipe(left)">
                                      <p:cBhvr>
                                        <p:cTn id="58" dur="500"/>
                                        <p:tgtEl>
                                          <p:spTgt spid="13">
                                            <p:txEl>
                                              <p:pRg st="11" end="11"/>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2" presetClass="entr" presetSubtype="2" fill="hold" grpId="0" nodeType="clickEffect">
                                  <p:stCondLst>
                                    <p:cond delay="0"/>
                                  </p:stCondLst>
                                  <p:childTnLst>
                                    <p:set>
                                      <p:cBhvr>
                                        <p:cTn id="62" dur="1" fill="hold">
                                          <p:stCondLst>
                                            <p:cond delay="0"/>
                                          </p:stCondLst>
                                        </p:cTn>
                                        <p:tgtEl>
                                          <p:spTgt spid="13">
                                            <p:txEl>
                                              <p:pRg st="13" end="13"/>
                                            </p:txEl>
                                          </p:spTgt>
                                        </p:tgtEl>
                                        <p:attrNameLst>
                                          <p:attrName>style.visibility</p:attrName>
                                        </p:attrNameLst>
                                      </p:cBhvr>
                                      <p:to>
                                        <p:strVal val="visible"/>
                                      </p:to>
                                    </p:set>
                                    <p:anim calcmode="lin" valueType="num">
                                      <p:cBhvr additive="base">
                                        <p:cTn id="63" dur="500"/>
                                        <p:tgtEl>
                                          <p:spTgt spid="13">
                                            <p:txEl>
                                              <p:pRg st="13" end="13"/>
                                            </p:txEl>
                                          </p:spTgt>
                                        </p:tgtEl>
                                        <p:attrNameLst>
                                          <p:attrName>ppt_x</p:attrName>
                                        </p:attrNameLst>
                                      </p:cBhvr>
                                      <p:tavLst>
                                        <p:tav tm="0">
                                          <p:val>
                                            <p:strVal val="#ppt_x+#ppt_w*1.125000"/>
                                          </p:val>
                                        </p:tav>
                                        <p:tav tm="100000">
                                          <p:val>
                                            <p:strVal val="#ppt_x"/>
                                          </p:val>
                                        </p:tav>
                                      </p:tavLst>
                                    </p:anim>
                                    <p:animEffect transition="in" filter="wipe(left)">
                                      <p:cBhvr>
                                        <p:cTn id="64" dur="500"/>
                                        <p:tgtEl>
                                          <p:spTgt spid="13">
                                            <p:txEl>
                                              <p:pRg st="13" end="13"/>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2" presetClass="entr" presetSubtype="2" fill="hold" grpId="0" nodeType="clickEffect">
                                  <p:stCondLst>
                                    <p:cond delay="0"/>
                                  </p:stCondLst>
                                  <p:childTnLst>
                                    <p:set>
                                      <p:cBhvr>
                                        <p:cTn id="68" dur="1" fill="hold">
                                          <p:stCondLst>
                                            <p:cond delay="0"/>
                                          </p:stCondLst>
                                        </p:cTn>
                                        <p:tgtEl>
                                          <p:spTgt spid="13">
                                            <p:txEl>
                                              <p:pRg st="15" end="15"/>
                                            </p:txEl>
                                          </p:spTgt>
                                        </p:tgtEl>
                                        <p:attrNameLst>
                                          <p:attrName>style.visibility</p:attrName>
                                        </p:attrNameLst>
                                      </p:cBhvr>
                                      <p:to>
                                        <p:strVal val="visible"/>
                                      </p:to>
                                    </p:set>
                                    <p:anim calcmode="lin" valueType="num">
                                      <p:cBhvr additive="base">
                                        <p:cTn id="69" dur="500"/>
                                        <p:tgtEl>
                                          <p:spTgt spid="13">
                                            <p:txEl>
                                              <p:pRg st="15" end="15"/>
                                            </p:txEl>
                                          </p:spTgt>
                                        </p:tgtEl>
                                        <p:attrNameLst>
                                          <p:attrName>ppt_x</p:attrName>
                                        </p:attrNameLst>
                                      </p:cBhvr>
                                      <p:tavLst>
                                        <p:tav tm="0">
                                          <p:val>
                                            <p:strVal val="#ppt_x+#ppt_w*1.125000"/>
                                          </p:val>
                                        </p:tav>
                                        <p:tav tm="100000">
                                          <p:val>
                                            <p:strVal val="#ppt_x"/>
                                          </p:val>
                                        </p:tav>
                                      </p:tavLst>
                                    </p:anim>
                                    <p:animEffect transition="in" filter="wipe(left)">
                                      <p:cBhvr>
                                        <p:cTn id="70" dur="500"/>
                                        <p:tgtEl>
                                          <p:spTgt spid="13">
                                            <p:txEl>
                                              <p:pRg st="15" end="15"/>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2" presetClass="entr" presetSubtype="2" fill="hold" grpId="0" nodeType="clickEffect">
                                  <p:stCondLst>
                                    <p:cond delay="0"/>
                                  </p:stCondLst>
                                  <p:childTnLst>
                                    <p:set>
                                      <p:cBhvr>
                                        <p:cTn id="74" dur="1" fill="hold">
                                          <p:stCondLst>
                                            <p:cond delay="0"/>
                                          </p:stCondLst>
                                        </p:cTn>
                                        <p:tgtEl>
                                          <p:spTgt spid="13">
                                            <p:txEl>
                                              <p:pRg st="16" end="16"/>
                                            </p:txEl>
                                          </p:spTgt>
                                        </p:tgtEl>
                                        <p:attrNameLst>
                                          <p:attrName>style.visibility</p:attrName>
                                        </p:attrNameLst>
                                      </p:cBhvr>
                                      <p:to>
                                        <p:strVal val="visible"/>
                                      </p:to>
                                    </p:set>
                                    <p:anim calcmode="lin" valueType="num">
                                      <p:cBhvr additive="base">
                                        <p:cTn id="75" dur="500"/>
                                        <p:tgtEl>
                                          <p:spTgt spid="13">
                                            <p:txEl>
                                              <p:pRg st="16" end="16"/>
                                            </p:txEl>
                                          </p:spTgt>
                                        </p:tgtEl>
                                        <p:attrNameLst>
                                          <p:attrName>ppt_x</p:attrName>
                                        </p:attrNameLst>
                                      </p:cBhvr>
                                      <p:tavLst>
                                        <p:tav tm="0">
                                          <p:val>
                                            <p:strVal val="#ppt_x+#ppt_w*1.125000"/>
                                          </p:val>
                                        </p:tav>
                                        <p:tav tm="100000">
                                          <p:val>
                                            <p:strVal val="#ppt_x"/>
                                          </p:val>
                                        </p:tav>
                                      </p:tavLst>
                                    </p:anim>
                                    <p:animEffect transition="in" filter="wipe(left)">
                                      <p:cBhvr>
                                        <p:cTn id="76" dur="500"/>
                                        <p:tgtEl>
                                          <p:spTgt spid="13">
                                            <p:txEl>
                                              <p:pRg st="16" end="16"/>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12" presetClass="entr" presetSubtype="2" fill="hold" grpId="0" nodeType="clickEffect">
                                  <p:stCondLst>
                                    <p:cond delay="0"/>
                                  </p:stCondLst>
                                  <p:childTnLst>
                                    <p:set>
                                      <p:cBhvr>
                                        <p:cTn id="80" dur="1" fill="hold">
                                          <p:stCondLst>
                                            <p:cond delay="0"/>
                                          </p:stCondLst>
                                        </p:cTn>
                                        <p:tgtEl>
                                          <p:spTgt spid="13">
                                            <p:txEl>
                                              <p:pRg st="17" end="17"/>
                                            </p:txEl>
                                          </p:spTgt>
                                        </p:tgtEl>
                                        <p:attrNameLst>
                                          <p:attrName>style.visibility</p:attrName>
                                        </p:attrNameLst>
                                      </p:cBhvr>
                                      <p:to>
                                        <p:strVal val="visible"/>
                                      </p:to>
                                    </p:set>
                                    <p:anim calcmode="lin" valueType="num">
                                      <p:cBhvr additive="base">
                                        <p:cTn id="81" dur="500"/>
                                        <p:tgtEl>
                                          <p:spTgt spid="13">
                                            <p:txEl>
                                              <p:pRg st="17" end="17"/>
                                            </p:txEl>
                                          </p:spTgt>
                                        </p:tgtEl>
                                        <p:attrNameLst>
                                          <p:attrName>ppt_x</p:attrName>
                                        </p:attrNameLst>
                                      </p:cBhvr>
                                      <p:tavLst>
                                        <p:tav tm="0">
                                          <p:val>
                                            <p:strVal val="#ppt_x+#ppt_w*1.125000"/>
                                          </p:val>
                                        </p:tav>
                                        <p:tav tm="100000">
                                          <p:val>
                                            <p:strVal val="#ppt_x"/>
                                          </p:val>
                                        </p:tav>
                                      </p:tavLst>
                                    </p:anim>
                                    <p:animEffect transition="in" filter="wipe(left)">
                                      <p:cBhvr>
                                        <p:cTn id="82" dur="500"/>
                                        <p:tgtEl>
                                          <p:spTgt spid="13">
                                            <p:txEl>
                                              <p:pRg st="17" end="17"/>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2" presetClass="entr" presetSubtype="2" fill="hold" grpId="0" nodeType="clickEffect">
                                  <p:stCondLst>
                                    <p:cond delay="0"/>
                                  </p:stCondLst>
                                  <p:childTnLst>
                                    <p:set>
                                      <p:cBhvr>
                                        <p:cTn id="86" dur="1" fill="hold">
                                          <p:stCondLst>
                                            <p:cond delay="0"/>
                                          </p:stCondLst>
                                        </p:cTn>
                                        <p:tgtEl>
                                          <p:spTgt spid="13">
                                            <p:txEl>
                                              <p:pRg st="18" end="18"/>
                                            </p:txEl>
                                          </p:spTgt>
                                        </p:tgtEl>
                                        <p:attrNameLst>
                                          <p:attrName>style.visibility</p:attrName>
                                        </p:attrNameLst>
                                      </p:cBhvr>
                                      <p:to>
                                        <p:strVal val="visible"/>
                                      </p:to>
                                    </p:set>
                                    <p:anim calcmode="lin" valueType="num">
                                      <p:cBhvr additive="base">
                                        <p:cTn id="87" dur="500"/>
                                        <p:tgtEl>
                                          <p:spTgt spid="13">
                                            <p:txEl>
                                              <p:pRg st="18" end="18"/>
                                            </p:txEl>
                                          </p:spTgt>
                                        </p:tgtEl>
                                        <p:attrNameLst>
                                          <p:attrName>ppt_x</p:attrName>
                                        </p:attrNameLst>
                                      </p:cBhvr>
                                      <p:tavLst>
                                        <p:tav tm="0">
                                          <p:val>
                                            <p:strVal val="#ppt_x+#ppt_w*1.125000"/>
                                          </p:val>
                                        </p:tav>
                                        <p:tav tm="100000">
                                          <p:val>
                                            <p:strVal val="#ppt_x"/>
                                          </p:val>
                                        </p:tav>
                                      </p:tavLst>
                                    </p:anim>
                                    <p:animEffect transition="in" filter="wipe(left)">
                                      <p:cBhvr>
                                        <p:cTn id="88" dur="500"/>
                                        <p:tgtEl>
                                          <p:spTgt spid="13">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F73E-8657-4570-AEA4-3181F9B60821}"/>
              </a:ext>
            </a:extLst>
          </p:cNvPr>
          <p:cNvSpPr>
            <a:spLocks noGrp="1"/>
          </p:cNvSpPr>
          <p:nvPr>
            <p:ph type="title"/>
          </p:nvPr>
        </p:nvSpPr>
        <p:spPr>
          <a:xfrm>
            <a:off x="1030515" y="1814"/>
            <a:ext cx="10131425" cy="1456267"/>
          </a:xfrm>
        </p:spPr>
        <p:txBody>
          <a:bodyPr/>
          <a:lstStyle/>
          <a:p>
            <a:r>
              <a:rPr lang="en-GB" dirty="0">
                <a:cs typeface="Calibri Light"/>
              </a:rPr>
              <a:t>The conclusion of my poster </a:t>
            </a:r>
            <a:endParaRPr lang="en-GB" dirty="0"/>
          </a:p>
        </p:txBody>
      </p:sp>
      <p:sp>
        <p:nvSpPr>
          <p:cNvPr id="3" name="Content Placeholder 2">
            <a:extLst>
              <a:ext uri="{FF2B5EF4-FFF2-40B4-BE49-F238E27FC236}">
                <a16:creationId xmlns:a16="http://schemas.microsoft.com/office/drawing/2014/main" id="{AAF2AC91-B8E8-59E6-25FC-12DA57DC1A3A}"/>
              </a:ext>
            </a:extLst>
          </p:cNvPr>
          <p:cNvSpPr>
            <a:spLocks noGrp="1"/>
          </p:cNvSpPr>
          <p:nvPr>
            <p:ph idx="1"/>
          </p:nvPr>
        </p:nvSpPr>
        <p:spPr>
          <a:xfrm>
            <a:off x="1030515" y="1860854"/>
            <a:ext cx="10131425" cy="5000774"/>
          </a:xfrm>
        </p:spPr>
        <p:txBody>
          <a:bodyPr>
            <a:normAutofit fontScale="85000" lnSpcReduction="10000"/>
          </a:bodyPr>
          <a:lstStyle/>
          <a:p>
            <a:pPr>
              <a:spcAft>
                <a:spcPts val="0"/>
              </a:spcAft>
            </a:pPr>
            <a:r>
              <a:rPr lang="en-GB" dirty="0">
                <a:latin typeface="Calibri Light"/>
                <a:cs typeface="Calibri Light"/>
              </a:rPr>
              <a:t>I wanted to show how many industries utilise CAD/CAE to show the reliability and sustainability of the engineering career path.</a:t>
            </a:r>
            <a:endParaRPr lang="en-US" dirty="0">
              <a:ea typeface="+mn-lt"/>
              <a:cs typeface="+mn-lt"/>
            </a:endParaRPr>
          </a:p>
          <a:p>
            <a:pPr>
              <a:spcAft>
                <a:spcPts val="0"/>
              </a:spcAft>
              <a:buClr>
                <a:srgbClr val="FFFFFF"/>
              </a:buClr>
            </a:pPr>
            <a:endParaRPr lang="en-GB" dirty="0">
              <a:ea typeface="+mn-lt"/>
              <a:cs typeface="+mn-lt"/>
            </a:endParaRPr>
          </a:p>
          <a:p>
            <a:pPr>
              <a:spcAft>
                <a:spcPts val="0"/>
              </a:spcAft>
              <a:buClr>
                <a:srgbClr val="FFFFFF"/>
              </a:buClr>
            </a:pPr>
            <a:r>
              <a:rPr lang="en-GB" dirty="0">
                <a:latin typeface="Calibri Light"/>
                <a:cs typeface="Calibri Light"/>
              </a:rPr>
              <a:t>Each one of the industries has multiple sub sectors of job types in the desired field.</a:t>
            </a:r>
          </a:p>
          <a:p>
            <a:pPr>
              <a:spcAft>
                <a:spcPts val="0"/>
              </a:spcAft>
              <a:buClr>
                <a:srgbClr val="FFFFFF"/>
              </a:buClr>
            </a:pPr>
            <a:endParaRPr lang="en-GB" dirty="0">
              <a:latin typeface="Calibri Light"/>
              <a:cs typeface="Calibri Light"/>
            </a:endParaRPr>
          </a:p>
          <a:p>
            <a:pPr>
              <a:spcAft>
                <a:spcPts val="0"/>
              </a:spcAft>
              <a:buClr>
                <a:srgbClr val="FFFFFF"/>
              </a:buClr>
            </a:pPr>
            <a:r>
              <a:rPr lang="en-GB" dirty="0">
                <a:latin typeface="Calibri Light"/>
                <a:cs typeface="Calibri Light"/>
              </a:rPr>
              <a:t>This is my equivalent of a salary (because an engineer isn't meant to be money driven) to entice and draw in young minds into an interesting and fulfilling career path in engineering.</a:t>
            </a:r>
            <a:endParaRPr lang="en-GB" dirty="0"/>
          </a:p>
          <a:p>
            <a:pPr>
              <a:spcAft>
                <a:spcPts val="0"/>
              </a:spcAft>
              <a:buClr>
                <a:srgbClr val="FFFFFF"/>
              </a:buClr>
            </a:pPr>
            <a:endParaRPr lang="en-GB" dirty="0">
              <a:latin typeface="Calibri Light"/>
              <a:cs typeface="Calibri Light"/>
            </a:endParaRPr>
          </a:p>
          <a:p>
            <a:pPr>
              <a:spcAft>
                <a:spcPts val="0"/>
              </a:spcAft>
              <a:buClr>
                <a:srgbClr val="FFFFFF"/>
              </a:buClr>
            </a:pPr>
            <a:r>
              <a:rPr lang="en-GB" dirty="0">
                <a:latin typeface="Calibri Light"/>
                <a:cs typeface="Calibri Light"/>
              </a:rPr>
              <a:t>Engineering is a fascinating career because a large proportion is on new developments and advancements in technology.</a:t>
            </a:r>
          </a:p>
          <a:p>
            <a:pPr>
              <a:spcAft>
                <a:spcPts val="0"/>
              </a:spcAft>
              <a:buClr>
                <a:srgbClr val="FFFFFF"/>
              </a:buClr>
            </a:pPr>
            <a:endParaRPr lang="en-GB" dirty="0">
              <a:latin typeface="Calibri Light"/>
              <a:cs typeface="Calibri Light"/>
            </a:endParaRPr>
          </a:p>
          <a:p>
            <a:pPr>
              <a:spcAft>
                <a:spcPts val="0"/>
              </a:spcAft>
              <a:buClr>
                <a:srgbClr val="FFFFFF"/>
              </a:buClr>
            </a:pPr>
            <a:r>
              <a:rPr lang="en-GB" dirty="0">
                <a:latin typeface="Calibri Light"/>
                <a:cs typeface="Calibri Light"/>
              </a:rPr>
              <a:t>Engineering design, engineering and manufacturing is developing, creating and fabricating new ideas, designs and concepts, so it's always at the cutting edge of technology because its only just being developed/designed/created.</a:t>
            </a:r>
          </a:p>
          <a:p>
            <a:pPr>
              <a:spcAft>
                <a:spcPts val="0"/>
              </a:spcAft>
              <a:buClr>
                <a:srgbClr val="FFFFFF"/>
              </a:buClr>
            </a:pPr>
            <a:endParaRPr lang="en-GB" dirty="0">
              <a:latin typeface="Calibri Light"/>
              <a:cs typeface="Calibri Light"/>
            </a:endParaRPr>
          </a:p>
          <a:p>
            <a:pPr>
              <a:spcAft>
                <a:spcPts val="0"/>
              </a:spcAft>
              <a:buClr>
                <a:srgbClr val="FFFFFF"/>
              </a:buClr>
            </a:pPr>
            <a:r>
              <a:rPr lang="en-GB" dirty="0">
                <a:latin typeface="Calibri Light"/>
                <a:cs typeface="Calibri Light"/>
              </a:rPr>
              <a:t>The main point I wanted to get across in my poster is, engineering takes a lot of hard work and perseverance.</a:t>
            </a:r>
          </a:p>
          <a:p>
            <a:pPr>
              <a:spcAft>
                <a:spcPts val="0"/>
              </a:spcAft>
              <a:buClr>
                <a:srgbClr val="FFFFFF"/>
              </a:buClr>
            </a:pPr>
            <a:endParaRPr lang="en-GB" dirty="0">
              <a:latin typeface="Calibri Light"/>
              <a:cs typeface="Calibri Light"/>
            </a:endParaRPr>
          </a:p>
          <a:p>
            <a:pPr>
              <a:spcAft>
                <a:spcPts val="0"/>
              </a:spcAft>
              <a:buClr>
                <a:srgbClr val="FFFFFF"/>
              </a:buClr>
            </a:pPr>
            <a:r>
              <a:rPr lang="en-GB" dirty="0">
                <a:latin typeface="Calibri Light"/>
                <a:cs typeface="Calibri Light"/>
              </a:rPr>
              <a:t>The imagination of the engineer is just as important much like in life you get out what you put in, so you set your limitations.</a:t>
            </a:r>
            <a:endParaRPr lang="en-GB">
              <a:cs typeface="Calibri"/>
            </a:endParaRPr>
          </a:p>
          <a:p>
            <a:pPr>
              <a:spcAft>
                <a:spcPts val="0"/>
              </a:spcAft>
              <a:buClr>
                <a:srgbClr val="FFFFFF"/>
              </a:buClr>
            </a:pPr>
            <a:endParaRPr lang="en-GB" dirty="0">
              <a:latin typeface="Calibri Light"/>
              <a:cs typeface="Calibri Light"/>
            </a:endParaRPr>
          </a:p>
          <a:p>
            <a:pPr>
              <a:spcAft>
                <a:spcPts val="0"/>
              </a:spcAft>
              <a:buClr>
                <a:srgbClr val="FFFFFF"/>
              </a:buClr>
            </a:pPr>
            <a:r>
              <a:rPr lang="en-GB" dirty="0">
                <a:latin typeface="Calibri Light"/>
                <a:cs typeface="Calibri Light"/>
              </a:rPr>
              <a:t>Each engineer puts countless hours into training and development, the skills are then applied to every piece of work they produce, however the creation of new ideas or ways of doing things is their imagination being applied with the knowledge they have ascertained. </a:t>
            </a:r>
          </a:p>
          <a:p>
            <a:pPr>
              <a:spcAft>
                <a:spcPts val="0"/>
              </a:spcAft>
              <a:buClr>
                <a:srgbClr val="FFFFFF"/>
              </a:buClr>
            </a:pPr>
            <a:endParaRPr lang="en-GB" dirty="0">
              <a:latin typeface="Calibri Light"/>
              <a:cs typeface="Calibri Light"/>
            </a:endParaRPr>
          </a:p>
          <a:p>
            <a:pPr marL="0" indent="0">
              <a:spcAft>
                <a:spcPts val="0"/>
              </a:spcAft>
              <a:buClr>
                <a:srgbClr val="FFFFFF"/>
              </a:buClr>
              <a:buNone/>
            </a:pPr>
            <a:r>
              <a:rPr lang="en-GB" dirty="0">
                <a:cs typeface="Calibri" panose="020F0502020204030204"/>
              </a:rPr>
              <a:t>Finally, I wanted the reader to digest the information and think about what they had read, and the best way I could think of was an insightful quote, which is why my closing statement was " Let your imagination be the driving force for your future" it works on a lot of levels to get them to engage more with the poster and think about themselves.</a:t>
            </a:r>
          </a:p>
        </p:txBody>
      </p:sp>
      <p:sp>
        <p:nvSpPr>
          <p:cNvPr id="4" name="TextBox 3">
            <a:extLst>
              <a:ext uri="{FF2B5EF4-FFF2-40B4-BE49-F238E27FC236}">
                <a16:creationId xmlns:a16="http://schemas.microsoft.com/office/drawing/2014/main" id="{FBEA5979-9A14-2A8F-4274-79BC0D75DD64}"/>
              </a:ext>
            </a:extLst>
          </p:cNvPr>
          <p:cNvSpPr txBox="1"/>
          <p:nvPr/>
        </p:nvSpPr>
        <p:spPr>
          <a:xfrm>
            <a:off x="1034141" y="1280269"/>
            <a:ext cx="10123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Here is a breakdown of the information and why I used it in the conclusion column of my poster.</a:t>
            </a:r>
          </a:p>
        </p:txBody>
      </p:sp>
    </p:spTree>
    <p:extLst>
      <p:ext uri="{BB962C8B-B14F-4D97-AF65-F5344CB8AC3E}">
        <p14:creationId xmlns:p14="http://schemas.microsoft.com/office/powerpoint/2010/main" val="6704918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500"/>
                                        <p:tgtEl>
                                          <p:spTgt spid="3">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Effect transition="in" filter="fade">
                                      <p:cBhvr>
                                        <p:cTn id="47" dur="500"/>
                                        <p:tgtEl>
                                          <p:spTgt spid="3">
                                            <p:txEl>
                                              <p:pRg st="12" end="1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4" end="14"/>
                                            </p:txEl>
                                          </p:spTgt>
                                        </p:tgtEl>
                                        <p:attrNameLst>
                                          <p:attrName>style.visibility</p:attrName>
                                        </p:attrNameLst>
                                      </p:cBhvr>
                                      <p:to>
                                        <p:strVal val="visible"/>
                                      </p:to>
                                    </p:set>
                                    <p:animEffect transition="in" filter="fade">
                                      <p:cBhvr>
                                        <p:cTn id="52" dur="500"/>
                                        <p:tgtEl>
                                          <p:spTgt spid="3">
                                            <p:txEl>
                                              <p:pRg st="14" end="1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6" end="16"/>
                                            </p:txEl>
                                          </p:spTgt>
                                        </p:tgtEl>
                                        <p:attrNameLst>
                                          <p:attrName>style.visibility</p:attrName>
                                        </p:attrNameLst>
                                      </p:cBhvr>
                                      <p:to>
                                        <p:strVal val="visible"/>
                                      </p:to>
                                    </p:set>
                                    <p:animEffect transition="in" filter="fade">
                                      <p:cBhvr>
                                        <p:cTn id="57" dur="500"/>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A3B63-BF9F-C55C-AF33-BE07AC21D7E4}"/>
              </a:ext>
            </a:extLst>
          </p:cNvPr>
          <p:cNvSpPr>
            <a:spLocks noGrp="1"/>
          </p:cNvSpPr>
          <p:nvPr>
            <p:ph type="title"/>
          </p:nvPr>
        </p:nvSpPr>
        <p:spPr>
          <a:xfrm>
            <a:off x="8009580" y="284029"/>
            <a:ext cx="3706762" cy="1608124"/>
          </a:xfrm>
        </p:spPr>
        <p:txBody>
          <a:bodyPr>
            <a:normAutofit/>
          </a:bodyPr>
          <a:lstStyle/>
          <a:p>
            <a:pPr>
              <a:lnSpc>
                <a:spcPct val="90000"/>
              </a:lnSpc>
            </a:pPr>
            <a:r>
              <a:rPr lang="en-GB" dirty="0">
                <a:cs typeface="Calibri Light"/>
              </a:rPr>
              <a:t>Computer Aided manufacturing and g-code</a:t>
            </a:r>
            <a:endParaRPr lang="en-GB">
              <a:cs typeface="Calibri Light"/>
            </a:endParaRPr>
          </a:p>
        </p:txBody>
      </p:sp>
      <p:pic>
        <p:nvPicPr>
          <p:cNvPr id="5" name="Picture 4" descr="Robot operating a machine">
            <a:extLst>
              <a:ext uri="{FF2B5EF4-FFF2-40B4-BE49-F238E27FC236}">
                <a16:creationId xmlns:a16="http://schemas.microsoft.com/office/drawing/2014/main" id="{65D70B5D-6E12-597D-760F-E01EE9D88E1B}"/>
              </a:ext>
            </a:extLst>
          </p:cNvPr>
          <p:cNvPicPr>
            <a:picLocks noChangeAspect="1"/>
          </p:cNvPicPr>
          <p:nvPr/>
        </p:nvPicPr>
        <p:blipFill rotWithShape="1">
          <a:blip r:embed="rId3"/>
          <a:srcRect l="6509" r="8905" b="4"/>
          <a:stretch/>
        </p:blipFill>
        <p:spPr>
          <a:xfrm>
            <a:off x="20" y="975"/>
            <a:ext cx="7552924" cy="6858000"/>
          </a:xfrm>
          <a:prstGeom prst="rect">
            <a:avLst/>
          </a:prstGeom>
        </p:spPr>
      </p:pic>
      <p:sp>
        <p:nvSpPr>
          <p:cNvPr id="4" name="TextBox 3">
            <a:extLst>
              <a:ext uri="{FF2B5EF4-FFF2-40B4-BE49-F238E27FC236}">
                <a16:creationId xmlns:a16="http://schemas.microsoft.com/office/drawing/2014/main" id="{9BA794BA-1B16-9A55-9297-EAB0B8F73706}"/>
              </a:ext>
            </a:extLst>
          </p:cNvPr>
          <p:cNvSpPr txBox="1"/>
          <p:nvPr/>
        </p:nvSpPr>
        <p:spPr>
          <a:xfrm>
            <a:off x="8003588" y="1893786"/>
            <a:ext cx="371856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CAM is the use of software and computer-controlled machinery to automate a manufacturing process</a:t>
            </a:r>
          </a:p>
        </p:txBody>
      </p:sp>
      <p:sp>
        <p:nvSpPr>
          <p:cNvPr id="6" name="TextBox 5">
            <a:extLst>
              <a:ext uri="{FF2B5EF4-FFF2-40B4-BE49-F238E27FC236}">
                <a16:creationId xmlns:a16="http://schemas.microsoft.com/office/drawing/2014/main" id="{018A17F3-1C83-9B80-CB98-6CB8C5408CE1}"/>
              </a:ext>
            </a:extLst>
          </p:cNvPr>
          <p:cNvSpPr txBox="1"/>
          <p:nvPr/>
        </p:nvSpPr>
        <p:spPr>
          <a:xfrm>
            <a:off x="8001864" y="3211902"/>
            <a:ext cx="419301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There are three components for a CAM system to function;</a:t>
            </a:r>
          </a:p>
          <a:p>
            <a:pPr marL="285750" indent="-285750">
              <a:buFont typeface="Wingdings"/>
              <a:buChar char="Ø"/>
            </a:pPr>
            <a:r>
              <a:rPr lang="en-GB" dirty="0">
                <a:cs typeface="Calibri"/>
              </a:rPr>
              <a:t>Software that communicates with a machine and defines how to make the product by generating tool paths</a:t>
            </a:r>
          </a:p>
          <a:p>
            <a:pPr marL="285750" indent="-285750">
              <a:buFont typeface="Wingdings"/>
              <a:buChar char="Ø"/>
            </a:pPr>
            <a:r>
              <a:rPr lang="en-GB" dirty="0">
                <a:cs typeface="Calibri"/>
              </a:rPr>
              <a:t>Machinery that can create the product</a:t>
            </a:r>
          </a:p>
          <a:p>
            <a:pPr marL="285750" indent="-285750">
              <a:buFont typeface="Wingdings"/>
              <a:buChar char="Ø"/>
            </a:pPr>
            <a:r>
              <a:rPr lang="en-GB" dirty="0">
                <a:cs typeface="Calibri"/>
              </a:rPr>
              <a:t>Post processing converts toolpaths into language machines can understand (G-Code)</a:t>
            </a:r>
          </a:p>
        </p:txBody>
      </p:sp>
    </p:spTree>
    <p:extLst>
      <p:ext uri="{BB962C8B-B14F-4D97-AF65-F5344CB8AC3E}">
        <p14:creationId xmlns:p14="http://schemas.microsoft.com/office/powerpoint/2010/main" val="3394364850"/>
      </p:ext>
    </p:extLst>
  </p:cSld>
  <p:clrMapOvr>
    <a:masterClrMapping/>
  </p:clrMapOvr>
  <mc:AlternateContent xmlns:mc="http://schemas.openxmlformats.org/markup-compatibility/2006" xmlns:p14="http://schemas.microsoft.com/office/powerpoint/2010/main">
    <mc:Choice Requires="p14">
      <p:transition spd="slow" p14:dur="1500">
        <p:strips dir="ld"/>
      </p:transition>
    </mc:Choice>
    <mc:Fallback xmlns="">
      <p:transition spd="slow">
        <p:strips dir="l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ppt_w/2"/>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ppt_w</p:attrName>
                                        </p:attrNameLst>
                                      </p:cBhvr>
                                      <p:tavLst>
                                        <p:tav tm="0">
                                          <p:val>
                                            <p:fltVal val="0"/>
                                          </p:val>
                                        </p:tav>
                                        <p:tav tm="100000">
                                          <p:val>
                                            <p:strVal val="#ppt_w"/>
                                          </p:val>
                                        </p:tav>
                                      </p:tavLst>
                                    </p:anim>
                                    <p:anim calcmode="lin" valueType="num">
                                      <p:cBhvr>
                                        <p:cTn id="10"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checkerboard(across)">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Effect transition="in" filter="checkerboard(across)">
                                      <p:cBhvr>
                                        <p:cTn id="25" dur="500"/>
                                        <p:tgtEl>
                                          <p:spTgt spid="6">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 presetClass="entr" presetSubtype="10" fill="hold" grpId="0" nodeType="clickEffect">
                                  <p:stCondLst>
                                    <p:cond delay="0"/>
                                  </p:stCondLst>
                                  <p:childTnLst>
                                    <p:set>
                                      <p:cBhvr>
                                        <p:cTn id="29" dur="1" fill="hold">
                                          <p:stCondLst>
                                            <p:cond delay="0"/>
                                          </p:stCondLst>
                                        </p:cTn>
                                        <p:tgtEl>
                                          <p:spTgt spid="6">
                                            <p:txEl>
                                              <p:pRg st="1" end="1"/>
                                            </p:txEl>
                                          </p:spTgt>
                                        </p:tgtEl>
                                        <p:attrNameLst>
                                          <p:attrName>style.visibility</p:attrName>
                                        </p:attrNameLst>
                                      </p:cBhvr>
                                      <p:to>
                                        <p:strVal val="visible"/>
                                      </p:to>
                                    </p:set>
                                    <p:animEffect transition="in" filter="checkerboard(across)">
                                      <p:cBhvr>
                                        <p:cTn id="30" dur="500"/>
                                        <p:tgtEl>
                                          <p:spTgt spid="6">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 presetClass="entr" presetSubtype="1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animEffect transition="in" filter="checkerboard(across)">
                                      <p:cBhvr>
                                        <p:cTn id="35" dur="500"/>
                                        <p:tgtEl>
                                          <p:spTgt spid="6">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 presetClass="entr" presetSubtype="10" fill="hold" grpId="0" nodeType="clickEffect">
                                  <p:stCondLst>
                                    <p:cond delay="0"/>
                                  </p:stCondLst>
                                  <p:childTnLst>
                                    <p:set>
                                      <p:cBhvr>
                                        <p:cTn id="39" dur="1" fill="hold">
                                          <p:stCondLst>
                                            <p:cond delay="0"/>
                                          </p:stCondLst>
                                        </p:cTn>
                                        <p:tgtEl>
                                          <p:spTgt spid="6">
                                            <p:txEl>
                                              <p:pRg st="3" end="3"/>
                                            </p:txEl>
                                          </p:spTgt>
                                        </p:tgtEl>
                                        <p:attrNameLst>
                                          <p:attrName>style.visibility</p:attrName>
                                        </p:attrNameLst>
                                      </p:cBhvr>
                                      <p:to>
                                        <p:strVal val="visible"/>
                                      </p:to>
                                    </p:set>
                                    <p:animEffect transition="in" filter="checkerboard(across)">
                                      <p:cBhvr>
                                        <p:cTn id="40"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D6D81-7C05-15D2-EE9B-E294F65A1829}"/>
              </a:ext>
            </a:extLst>
          </p:cNvPr>
          <p:cNvSpPr>
            <a:spLocks noGrp="1"/>
          </p:cNvSpPr>
          <p:nvPr>
            <p:ph type="title"/>
          </p:nvPr>
        </p:nvSpPr>
        <p:spPr>
          <a:xfrm>
            <a:off x="685801" y="106392"/>
            <a:ext cx="10131425" cy="1456267"/>
          </a:xfrm>
        </p:spPr>
        <p:txBody>
          <a:bodyPr>
            <a:normAutofit/>
          </a:bodyPr>
          <a:lstStyle/>
          <a:p>
            <a:pPr algn="ctr"/>
            <a:r>
              <a:rPr lang="en-GB" sz="4200" dirty="0">
                <a:cs typeface="Calibri Light"/>
              </a:rPr>
              <a:t>CAM software and G-code</a:t>
            </a:r>
          </a:p>
        </p:txBody>
      </p:sp>
      <p:sp>
        <p:nvSpPr>
          <p:cNvPr id="5" name="TextBox 4">
            <a:extLst>
              <a:ext uri="{FF2B5EF4-FFF2-40B4-BE49-F238E27FC236}">
                <a16:creationId xmlns:a16="http://schemas.microsoft.com/office/drawing/2014/main" id="{9DD75869-2A44-8400-A2BC-0D5DF2C9746F}"/>
              </a:ext>
            </a:extLst>
          </p:cNvPr>
          <p:cNvSpPr txBox="1"/>
          <p:nvPr/>
        </p:nvSpPr>
        <p:spPr>
          <a:xfrm>
            <a:off x="2640" y="1572707"/>
            <a:ext cx="608983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r>
              <a:rPr lang="en-GB" sz="1600" dirty="0">
                <a:solidFill>
                  <a:srgbClr val="FFFFFF"/>
                </a:solidFill>
                <a:latin typeface="Calibri"/>
                <a:ea typeface="Arial"/>
                <a:cs typeface="Arial"/>
              </a:rPr>
              <a:t>Accuracy and repeatability of any CNC machine are both considered key elements in the design.</a:t>
            </a:r>
            <a:r>
              <a:rPr lang="en-US" sz="1600" dirty="0">
                <a:solidFill>
                  <a:srgbClr val="FFFFFF"/>
                </a:solidFill>
                <a:latin typeface="Calibri"/>
                <a:ea typeface="Arial"/>
                <a:cs typeface="Arial"/>
              </a:rPr>
              <a:t>​</a:t>
            </a:r>
            <a:endParaRPr lang="en-US" sz="1600">
              <a:cs typeface="Calibri"/>
            </a:endParaRPr>
          </a:p>
          <a:p>
            <a:endParaRPr lang="en-US" sz="1600" dirty="0">
              <a:solidFill>
                <a:srgbClr val="FFFFFF"/>
              </a:solidFill>
              <a:latin typeface="Calibri"/>
              <a:ea typeface="Arial"/>
              <a:cs typeface="Arial"/>
            </a:endParaRPr>
          </a:p>
          <a:p>
            <a:r>
              <a:rPr lang="en-GB" sz="1600" dirty="0">
                <a:solidFill>
                  <a:srgbClr val="FFFFFF"/>
                </a:solidFill>
                <a:latin typeface="Calibri"/>
                <a:ea typeface="Arial"/>
                <a:cs typeface="Arial"/>
              </a:rPr>
              <a:t>Mills generally have high transmission reduction ratios, allowing both repeatability and accuracy of 0.0001</a:t>
            </a:r>
            <a:r>
              <a:rPr lang="en-US" sz="1600" dirty="0">
                <a:solidFill>
                  <a:srgbClr val="FFFFFF"/>
                </a:solidFill>
                <a:latin typeface="Calibri"/>
                <a:ea typeface="Arial"/>
                <a:cs typeface="Arial"/>
              </a:rPr>
              <a:t>​</a:t>
            </a:r>
          </a:p>
        </p:txBody>
      </p:sp>
      <p:sp>
        <p:nvSpPr>
          <p:cNvPr id="16" name="TextBox 15">
            <a:extLst>
              <a:ext uri="{FF2B5EF4-FFF2-40B4-BE49-F238E27FC236}">
                <a16:creationId xmlns:a16="http://schemas.microsoft.com/office/drawing/2014/main" id="{F02A63F9-D927-98F5-B001-F8B366D59908}"/>
              </a:ext>
            </a:extLst>
          </p:cNvPr>
          <p:cNvSpPr txBox="1"/>
          <p:nvPr/>
        </p:nvSpPr>
        <p:spPr>
          <a:xfrm>
            <a:off x="6095999" y="1579456"/>
            <a:ext cx="5653235"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000"/>
              </a:spcAft>
            </a:pPr>
            <a:r>
              <a:rPr lang="en-GB" sz="2200" dirty="0">
                <a:ea typeface="+mn-lt"/>
                <a:cs typeface="+mn-lt"/>
              </a:rPr>
              <a:t>G-code is machine language, below is an example from AutoCAD software, however there are different variations depending on the CAM software and machine. </a:t>
            </a:r>
            <a:endParaRPr lang="en-US" sz="2200">
              <a:ea typeface="+mn-lt"/>
              <a:cs typeface="+mn-lt"/>
            </a:endParaRPr>
          </a:p>
          <a:p>
            <a:pPr>
              <a:spcAft>
                <a:spcPts val="1000"/>
              </a:spcAft>
            </a:pPr>
            <a:r>
              <a:rPr lang="en-GB" sz="2200" dirty="0">
                <a:ea typeface="+mn-lt"/>
                <a:cs typeface="+mn-lt"/>
              </a:rPr>
              <a:t>G01 X1 Y1 F20 T01 S500</a:t>
            </a:r>
            <a:endParaRPr lang="en-US" sz="2200">
              <a:ea typeface="+mn-lt"/>
              <a:cs typeface="+mn-lt"/>
            </a:endParaRPr>
          </a:p>
          <a:p>
            <a:pPr marL="342900" indent="-342900">
              <a:spcAft>
                <a:spcPts val="1000"/>
              </a:spcAft>
              <a:buFont typeface="Wingdings"/>
              <a:buChar char="ü"/>
            </a:pPr>
            <a:r>
              <a:rPr lang="en-GB" sz="2200" dirty="0">
                <a:ea typeface="+mn-lt"/>
                <a:cs typeface="+mn-lt"/>
              </a:rPr>
              <a:t>G01 indicates a linear move based on coordinates X1 and Y1</a:t>
            </a:r>
            <a:endParaRPr lang="en-US" sz="2200">
              <a:ea typeface="+mn-lt"/>
              <a:cs typeface="+mn-lt"/>
            </a:endParaRPr>
          </a:p>
          <a:p>
            <a:pPr marL="342900" indent="-342900">
              <a:spcAft>
                <a:spcPts val="1000"/>
              </a:spcAft>
              <a:buFont typeface="Wingdings"/>
              <a:buChar char="ü"/>
            </a:pPr>
            <a:r>
              <a:rPr lang="en-GB" sz="2200" dirty="0">
                <a:ea typeface="+mn-lt"/>
                <a:cs typeface="+mn-lt"/>
              </a:rPr>
              <a:t>F20 sets a feed rate, which is the distance the machine travels in one spindle revolution.</a:t>
            </a:r>
            <a:endParaRPr lang="en-US" sz="2200">
              <a:ea typeface="+mn-lt"/>
              <a:cs typeface="+mn-lt"/>
            </a:endParaRPr>
          </a:p>
          <a:p>
            <a:pPr marL="342900" indent="-342900">
              <a:spcAft>
                <a:spcPts val="1000"/>
              </a:spcAft>
              <a:buFont typeface="Wingdings"/>
              <a:buChar char="ü"/>
            </a:pPr>
            <a:r>
              <a:rPr lang="en-GB" sz="2200" dirty="0">
                <a:ea typeface="+mn-lt"/>
                <a:cs typeface="+mn-lt"/>
              </a:rPr>
              <a:t>T01 tells the machine to use Tool 1</a:t>
            </a:r>
            <a:endParaRPr lang="en-US" sz="2200">
              <a:ea typeface="+mn-lt"/>
              <a:cs typeface="+mn-lt"/>
            </a:endParaRPr>
          </a:p>
          <a:p>
            <a:pPr marL="342900" indent="-342900">
              <a:spcAft>
                <a:spcPts val="1000"/>
              </a:spcAft>
              <a:buFont typeface="Wingdings"/>
              <a:buChar char="ü"/>
            </a:pPr>
            <a:r>
              <a:rPr lang="en-GB" sz="2200" dirty="0">
                <a:ea typeface="+mn-lt"/>
                <a:cs typeface="+mn-lt"/>
              </a:rPr>
              <a:t>S500 sets the spindle speed</a:t>
            </a:r>
          </a:p>
          <a:p>
            <a:pPr algn="l"/>
            <a:endParaRPr lang="en-GB" sz="2200" dirty="0">
              <a:cs typeface="Calibri"/>
            </a:endParaRPr>
          </a:p>
        </p:txBody>
      </p:sp>
      <p:graphicFrame>
        <p:nvGraphicFramePr>
          <p:cNvPr id="19" name="Diagram 19">
            <a:extLst>
              <a:ext uri="{FF2B5EF4-FFF2-40B4-BE49-F238E27FC236}">
                <a16:creationId xmlns:a16="http://schemas.microsoft.com/office/drawing/2014/main" id="{026A0B61-361C-BD9A-27C4-DD5997BBAF07}"/>
              </a:ext>
            </a:extLst>
          </p:cNvPr>
          <p:cNvGraphicFramePr/>
          <p:nvPr>
            <p:extLst>
              <p:ext uri="{D42A27DB-BD31-4B8C-83A1-F6EECF244321}">
                <p14:modId xmlns:p14="http://schemas.microsoft.com/office/powerpoint/2010/main" val="2750414582"/>
              </p:ext>
            </p:extLst>
          </p:nvPr>
        </p:nvGraphicFramePr>
        <p:xfrm>
          <a:off x="0" y="3771181"/>
          <a:ext cx="5750944" cy="30825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2" name="TextBox 81">
            <a:extLst>
              <a:ext uri="{FF2B5EF4-FFF2-40B4-BE49-F238E27FC236}">
                <a16:creationId xmlns:a16="http://schemas.microsoft.com/office/drawing/2014/main" id="{8B08A5FB-79B6-3639-FD9D-4C77D4FD4ADD}"/>
              </a:ext>
            </a:extLst>
          </p:cNvPr>
          <p:cNvSpPr txBox="1"/>
          <p:nvPr/>
        </p:nvSpPr>
        <p:spPr>
          <a:xfrm>
            <a:off x="5938" y="3103322"/>
            <a:ext cx="5019260" cy="662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Computer Numerical code can be applied to a variety of different machines.</a:t>
            </a:r>
            <a:endParaRPr lang="en-US" dirty="0"/>
          </a:p>
        </p:txBody>
      </p:sp>
    </p:spTree>
    <p:extLst>
      <p:ext uri="{BB962C8B-B14F-4D97-AF65-F5344CB8AC3E}">
        <p14:creationId xmlns:p14="http://schemas.microsoft.com/office/powerpoint/2010/main" val="34508922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900" decel="100000" fill="hold"/>
                                        <p:tgtEl>
                                          <p:spTgt spid="5"/>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fade">
                                      <p:cBhvr>
                                        <p:cTn id="19" dur="1000"/>
                                        <p:tgtEl>
                                          <p:spTgt spid="82"/>
                                        </p:tgtEl>
                                      </p:cBhvr>
                                    </p:animEffect>
                                    <p:anim calcmode="lin" valueType="num">
                                      <p:cBhvr>
                                        <p:cTn id="20" dur="1000" fill="hold"/>
                                        <p:tgtEl>
                                          <p:spTgt spid="82"/>
                                        </p:tgtEl>
                                        <p:attrNameLst>
                                          <p:attrName>ppt_x</p:attrName>
                                        </p:attrNameLst>
                                      </p:cBhvr>
                                      <p:tavLst>
                                        <p:tav tm="0">
                                          <p:val>
                                            <p:strVal val="#ppt_x"/>
                                          </p:val>
                                        </p:tav>
                                        <p:tav tm="100000">
                                          <p:val>
                                            <p:strVal val="#ppt_x"/>
                                          </p:val>
                                        </p:tav>
                                      </p:tavLst>
                                    </p:anim>
                                    <p:anim calcmode="lin" valueType="num">
                                      <p:cBhvr>
                                        <p:cTn id="21" dur="900" decel="100000" fill="hold"/>
                                        <p:tgtEl>
                                          <p:spTgt spid="82"/>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82"/>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6" fill="hold" grpId="0" nodeType="clickEffect">
                                  <p:stCondLst>
                                    <p:cond delay="0"/>
                                  </p:stCondLst>
                                  <p:childTnLst>
                                    <p:set>
                                      <p:cBhvr>
                                        <p:cTn id="31" dur="1" fill="hold">
                                          <p:stCondLst>
                                            <p:cond delay="0"/>
                                          </p:stCondLst>
                                        </p:cTn>
                                        <p:tgtEl>
                                          <p:spTgt spid="16">
                                            <p:txEl>
                                              <p:pRg st="0" end="0"/>
                                            </p:txEl>
                                          </p:spTgt>
                                        </p:tgtEl>
                                        <p:attrNameLst>
                                          <p:attrName>style.visibility</p:attrName>
                                        </p:attrNameLst>
                                      </p:cBhvr>
                                      <p:to>
                                        <p:strVal val="visible"/>
                                      </p:to>
                                    </p:set>
                                    <p:anim calcmode="lin" valueType="num">
                                      <p:cBhvr additive="base">
                                        <p:cTn id="32" dur="500" fill="hold"/>
                                        <p:tgtEl>
                                          <p:spTgt spid="16">
                                            <p:txEl>
                                              <p:pRg st="0" end="0"/>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6" fill="hold" grpId="0" nodeType="clickEffect">
                                  <p:stCondLst>
                                    <p:cond delay="0"/>
                                  </p:stCondLst>
                                  <p:childTnLst>
                                    <p:set>
                                      <p:cBhvr>
                                        <p:cTn id="37" dur="1" fill="hold">
                                          <p:stCondLst>
                                            <p:cond delay="0"/>
                                          </p:stCondLst>
                                        </p:cTn>
                                        <p:tgtEl>
                                          <p:spTgt spid="16">
                                            <p:txEl>
                                              <p:pRg st="1" end="1"/>
                                            </p:txEl>
                                          </p:spTgt>
                                        </p:tgtEl>
                                        <p:attrNameLst>
                                          <p:attrName>style.visibility</p:attrName>
                                        </p:attrNameLst>
                                      </p:cBhvr>
                                      <p:to>
                                        <p:strVal val="visible"/>
                                      </p:to>
                                    </p:set>
                                    <p:anim calcmode="lin" valueType="num">
                                      <p:cBhvr additive="base">
                                        <p:cTn id="38" dur="500" fill="hold"/>
                                        <p:tgtEl>
                                          <p:spTgt spid="16">
                                            <p:txEl>
                                              <p:pRg st="1" end="1"/>
                                            </p:txEl>
                                          </p:spTgt>
                                        </p:tgtEl>
                                        <p:attrNameLst>
                                          <p:attrName>ppt_x</p:attrName>
                                        </p:attrNameLst>
                                      </p:cBhvr>
                                      <p:tavLst>
                                        <p:tav tm="0">
                                          <p:val>
                                            <p:strVal val="1+#ppt_w/2"/>
                                          </p:val>
                                        </p:tav>
                                        <p:tav tm="100000">
                                          <p:val>
                                            <p:strVal val="#ppt_x"/>
                                          </p:val>
                                        </p:tav>
                                      </p:tavLst>
                                    </p:anim>
                                    <p:anim calcmode="lin" valueType="num">
                                      <p:cBhvr additive="base">
                                        <p:cTn id="39"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6" fill="hold" grpId="0" nodeType="clickEffect">
                                  <p:stCondLst>
                                    <p:cond delay="0"/>
                                  </p:stCondLst>
                                  <p:childTnLst>
                                    <p:set>
                                      <p:cBhvr>
                                        <p:cTn id="43" dur="1" fill="hold">
                                          <p:stCondLst>
                                            <p:cond delay="0"/>
                                          </p:stCondLst>
                                        </p:cTn>
                                        <p:tgtEl>
                                          <p:spTgt spid="16">
                                            <p:txEl>
                                              <p:pRg st="2" end="2"/>
                                            </p:txEl>
                                          </p:spTgt>
                                        </p:tgtEl>
                                        <p:attrNameLst>
                                          <p:attrName>style.visibility</p:attrName>
                                        </p:attrNameLst>
                                      </p:cBhvr>
                                      <p:to>
                                        <p:strVal val="visible"/>
                                      </p:to>
                                    </p:set>
                                    <p:anim calcmode="lin" valueType="num">
                                      <p:cBhvr additive="base">
                                        <p:cTn id="44" dur="500" fill="hold"/>
                                        <p:tgtEl>
                                          <p:spTgt spid="16">
                                            <p:txEl>
                                              <p:pRg st="2" end="2"/>
                                            </p:txEl>
                                          </p:spTgt>
                                        </p:tgtEl>
                                        <p:attrNameLst>
                                          <p:attrName>ppt_x</p:attrName>
                                        </p:attrNameLst>
                                      </p:cBhvr>
                                      <p:tavLst>
                                        <p:tav tm="0">
                                          <p:val>
                                            <p:strVal val="1+#ppt_w/2"/>
                                          </p:val>
                                        </p:tav>
                                        <p:tav tm="100000">
                                          <p:val>
                                            <p:strVal val="#ppt_x"/>
                                          </p:val>
                                        </p:tav>
                                      </p:tavLst>
                                    </p:anim>
                                    <p:anim calcmode="lin" valueType="num">
                                      <p:cBhvr additive="base">
                                        <p:cTn id="45" dur="500" fill="hold"/>
                                        <p:tgtEl>
                                          <p:spTgt spid="1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6" fill="hold" grpId="0" nodeType="clickEffect">
                                  <p:stCondLst>
                                    <p:cond delay="0"/>
                                  </p:stCondLst>
                                  <p:childTnLst>
                                    <p:set>
                                      <p:cBhvr>
                                        <p:cTn id="49" dur="1" fill="hold">
                                          <p:stCondLst>
                                            <p:cond delay="0"/>
                                          </p:stCondLst>
                                        </p:cTn>
                                        <p:tgtEl>
                                          <p:spTgt spid="16">
                                            <p:txEl>
                                              <p:pRg st="3" end="3"/>
                                            </p:txEl>
                                          </p:spTgt>
                                        </p:tgtEl>
                                        <p:attrNameLst>
                                          <p:attrName>style.visibility</p:attrName>
                                        </p:attrNameLst>
                                      </p:cBhvr>
                                      <p:to>
                                        <p:strVal val="visible"/>
                                      </p:to>
                                    </p:set>
                                    <p:anim calcmode="lin" valueType="num">
                                      <p:cBhvr additive="base">
                                        <p:cTn id="50" dur="500" fill="hold"/>
                                        <p:tgtEl>
                                          <p:spTgt spid="16">
                                            <p:txEl>
                                              <p:pRg st="3" end="3"/>
                                            </p:txEl>
                                          </p:spTgt>
                                        </p:tgtEl>
                                        <p:attrNameLst>
                                          <p:attrName>ppt_x</p:attrName>
                                        </p:attrNameLst>
                                      </p:cBhvr>
                                      <p:tavLst>
                                        <p:tav tm="0">
                                          <p:val>
                                            <p:strVal val="1+#ppt_w/2"/>
                                          </p:val>
                                        </p:tav>
                                        <p:tav tm="100000">
                                          <p:val>
                                            <p:strVal val="#ppt_x"/>
                                          </p:val>
                                        </p:tav>
                                      </p:tavLst>
                                    </p:anim>
                                    <p:anim calcmode="lin" valueType="num">
                                      <p:cBhvr additive="base">
                                        <p:cTn id="51" dur="500" fill="hold"/>
                                        <p:tgtEl>
                                          <p:spTgt spid="1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6" fill="hold" grpId="0" nodeType="clickEffect">
                                  <p:stCondLst>
                                    <p:cond delay="0"/>
                                  </p:stCondLst>
                                  <p:childTnLst>
                                    <p:set>
                                      <p:cBhvr>
                                        <p:cTn id="55" dur="1" fill="hold">
                                          <p:stCondLst>
                                            <p:cond delay="0"/>
                                          </p:stCondLst>
                                        </p:cTn>
                                        <p:tgtEl>
                                          <p:spTgt spid="16">
                                            <p:txEl>
                                              <p:pRg st="4" end="4"/>
                                            </p:txEl>
                                          </p:spTgt>
                                        </p:tgtEl>
                                        <p:attrNameLst>
                                          <p:attrName>style.visibility</p:attrName>
                                        </p:attrNameLst>
                                      </p:cBhvr>
                                      <p:to>
                                        <p:strVal val="visible"/>
                                      </p:to>
                                    </p:set>
                                    <p:anim calcmode="lin" valueType="num">
                                      <p:cBhvr additive="base">
                                        <p:cTn id="56" dur="500" fill="hold"/>
                                        <p:tgtEl>
                                          <p:spTgt spid="16">
                                            <p:txEl>
                                              <p:pRg st="4" end="4"/>
                                            </p:txEl>
                                          </p:spTgt>
                                        </p:tgtEl>
                                        <p:attrNameLst>
                                          <p:attrName>ppt_x</p:attrName>
                                        </p:attrNameLst>
                                      </p:cBhvr>
                                      <p:tavLst>
                                        <p:tav tm="0">
                                          <p:val>
                                            <p:strVal val="1+#ppt_w/2"/>
                                          </p:val>
                                        </p:tav>
                                        <p:tav tm="100000">
                                          <p:val>
                                            <p:strVal val="#ppt_x"/>
                                          </p:val>
                                        </p:tav>
                                      </p:tavLst>
                                    </p:anim>
                                    <p:anim calcmode="lin" valueType="num">
                                      <p:cBhvr additive="base">
                                        <p:cTn id="57" dur="500" fill="hold"/>
                                        <p:tgtEl>
                                          <p:spTgt spid="1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6" fill="hold" grpId="0" nodeType="clickEffect">
                                  <p:stCondLst>
                                    <p:cond delay="0"/>
                                  </p:stCondLst>
                                  <p:childTnLst>
                                    <p:set>
                                      <p:cBhvr>
                                        <p:cTn id="61" dur="1" fill="hold">
                                          <p:stCondLst>
                                            <p:cond delay="0"/>
                                          </p:stCondLst>
                                        </p:cTn>
                                        <p:tgtEl>
                                          <p:spTgt spid="16">
                                            <p:txEl>
                                              <p:pRg st="5" end="5"/>
                                            </p:txEl>
                                          </p:spTgt>
                                        </p:tgtEl>
                                        <p:attrNameLst>
                                          <p:attrName>style.visibility</p:attrName>
                                        </p:attrNameLst>
                                      </p:cBhvr>
                                      <p:to>
                                        <p:strVal val="visible"/>
                                      </p:to>
                                    </p:set>
                                    <p:anim calcmode="lin" valueType="num">
                                      <p:cBhvr additive="base">
                                        <p:cTn id="62" dur="500" fill="hold"/>
                                        <p:tgtEl>
                                          <p:spTgt spid="16">
                                            <p:txEl>
                                              <p:pRg st="5" end="5"/>
                                            </p:txEl>
                                          </p:spTgt>
                                        </p:tgtEl>
                                        <p:attrNameLst>
                                          <p:attrName>ppt_x</p:attrName>
                                        </p:attrNameLst>
                                      </p:cBhvr>
                                      <p:tavLst>
                                        <p:tav tm="0">
                                          <p:val>
                                            <p:strVal val="1+#ppt_w/2"/>
                                          </p:val>
                                        </p:tav>
                                        <p:tav tm="100000">
                                          <p:val>
                                            <p:strVal val="#ppt_x"/>
                                          </p:val>
                                        </p:tav>
                                      </p:tavLst>
                                    </p:anim>
                                    <p:anim calcmode="lin" valueType="num">
                                      <p:cBhvr additive="base">
                                        <p:cTn id="63" dur="500" fill="hold"/>
                                        <p:tgtEl>
                                          <p:spTgt spid="1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6" grpId="0" build="p"/>
      <p:bldGraphic spid="19" grpId="0">
        <p:bldAsOne/>
      </p:bldGraphic>
      <p:bldP spid="82"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2" name="Picture 11" descr="Rolled blueprint designs">
            <a:extLst>
              <a:ext uri="{FF2B5EF4-FFF2-40B4-BE49-F238E27FC236}">
                <a16:creationId xmlns:a16="http://schemas.microsoft.com/office/drawing/2014/main" id="{D86FF209-10EE-E30D-F1C3-5066251451FB}"/>
              </a:ext>
            </a:extLst>
          </p:cNvPr>
          <p:cNvPicPr>
            <a:picLocks noChangeAspect="1"/>
          </p:cNvPicPr>
          <p:nvPr/>
        </p:nvPicPr>
        <p:blipFill rotWithShape="1">
          <a:blip r:embed="rId4"/>
          <a:srcRect l="9091" t="17265" b="3145"/>
          <a:stretch/>
        </p:blipFill>
        <p:spPr>
          <a:xfrm>
            <a:off x="20" y="10"/>
            <a:ext cx="12191980" cy="6857990"/>
          </a:xfrm>
          <a:prstGeom prst="rect">
            <a:avLst/>
          </a:prstGeom>
        </p:spPr>
      </p:pic>
      <p:pic>
        <p:nvPicPr>
          <p:cNvPr id="41" name="Picture 40">
            <a:extLst>
              <a:ext uri="{FF2B5EF4-FFF2-40B4-BE49-F238E27FC236}">
                <a16:creationId xmlns:a16="http://schemas.microsoft.com/office/drawing/2014/main" id="{8EC1A43B-D167-4E96-B7AD-61D3D9225C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3" name="Picture 42">
            <a:extLst>
              <a:ext uri="{FF2B5EF4-FFF2-40B4-BE49-F238E27FC236}">
                <a16:creationId xmlns:a16="http://schemas.microsoft.com/office/drawing/2014/main" id="{86623E07-B4B3-43D5-AB6E-5FD9A1C11D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41427"/>
          <a:stretch/>
        </p:blipFill>
        <p:spPr>
          <a:xfrm>
            <a:off x="5147732" y="93132"/>
            <a:ext cx="7044267" cy="6764867"/>
          </a:xfrm>
          <a:prstGeom prst="rect">
            <a:avLst/>
          </a:prstGeom>
        </p:spPr>
      </p:pic>
      <p:sp>
        <p:nvSpPr>
          <p:cNvPr id="45" name="Freeform 5">
            <a:extLst>
              <a:ext uri="{FF2B5EF4-FFF2-40B4-BE49-F238E27FC236}">
                <a16:creationId xmlns:a16="http://schemas.microsoft.com/office/drawing/2014/main" id="{C727912B-C157-4CDB-8486-00E702D36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tx2">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bg2">
                  <a:lumMod val="75000"/>
                </a:schemeClr>
              </a:solidFill>
            </a:endParaRPr>
          </a:p>
        </p:txBody>
      </p:sp>
      <p:sp>
        <p:nvSpPr>
          <p:cNvPr id="2" name="Title 1">
            <a:extLst>
              <a:ext uri="{FF2B5EF4-FFF2-40B4-BE49-F238E27FC236}">
                <a16:creationId xmlns:a16="http://schemas.microsoft.com/office/drawing/2014/main" id="{6569BDFD-9143-D608-5B67-F53B77408A98}"/>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b="1">
                <a:solidFill>
                  <a:schemeClr val="bg2">
                    <a:lumMod val="75000"/>
                  </a:schemeClr>
                </a:solidFill>
              </a:rPr>
              <a:t> </a:t>
            </a:r>
            <a:br>
              <a:rPr lang="en-US" sz="4800" b="1">
                <a:solidFill>
                  <a:schemeClr val="bg2">
                    <a:lumMod val="75000"/>
                  </a:schemeClr>
                </a:solidFill>
              </a:rPr>
            </a:br>
            <a:r>
              <a:rPr lang="en-US" sz="4800" b="1">
                <a:solidFill>
                  <a:schemeClr val="bg2">
                    <a:lumMod val="75000"/>
                  </a:schemeClr>
                </a:solidFill>
              </a:rPr>
              <a:t>Engineering drawings</a:t>
            </a:r>
          </a:p>
        </p:txBody>
      </p:sp>
    </p:spTree>
    <p:extLst>
      <p:ext uri="{BB962C8B-B14F-4D97-AF65-F5344CB8AC3E}">
        <p14:creationId xmlns:p14="http://schemas.microsoft.com/office/powerpoint/2010/main" val="15815023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25CC1-2FAC-91E2-6D0F-819D4773DF91}"/>
              </a:ext>
            </a:extLst>
          </p:cNvPr>
          <p:cNvSpPr>
            <a:spLocks noGrp="1"/>
          </p:cNvSpPr>
          <p:nvPr>
            <p:ph type="title"/>
          </p:nvPr>
        </p:nvSpPr>
        <p:spPr>
          <a:xfrm>
            <a:off x="-939" y="252119"/>
            <a:ext cx="7206459" cy="1456267"/>
          </a:xfrm>
        </p:spPr>
        <p:txBody>
          <a:bodyPr>
            <a:normAutofit/>
          </a:bodyPr>
          <a:lstStyle/>
          <a:p>
            <a:r>
              <a:rPr lang="en-GB" dirty="0">
                <a:latin typeface="Consolas"/>
                <a:cs typeface="Calibri Light"/>
              </a:rPr>
              <a:t>Technical Drawings or engineering drawings</a:t>
            </a:r>
            <a:endParaRPr lang="en-GB">
              <a:latin typeface="Consolas"/>
            </a:endParaRPr>
          </a:p>
        </p:txBody>
      </p:sp>
      <p:sp>
        <p:nvSpPr>
          <p:cNvPr id="3" name="Content Placeholder 2">
            <a:extLst>
              <a:ext uri="{FF2B5EF4-FFF2-40B4-BE49-F238E27FC236}">
                <a16:creationId xmlns:a16="http://schemas.microsoft.com/office/drawing/2014/main" id="{D36DC43F-6C54-35CF-CEB9-B534ED4BAF15}"/>
              </a:ext>
            </a:extLst>
          </p:cNvPr>
          <p:cNvSpPr>
            <a:spLocks noGrp="1"/>
          </p:cNvSpPr>
          <p:nvPr>
            <p:ph idx="1"/>
          </p:nvPr>
        </p:nvSpPr>
        <p:spPr>
          <a:xfrm>
            <a:off x="-939" y="1558809"/>
            <a:ext cx="7676829" cy="5295428"/>
          </a:xfrm>
        </p:spPr>
        <p:txBody>
          <a:bodyPr vert="horz" lIns="91440" tIns="45720" rIns="91440" bIns="45720" rtlCol="0" anchor="ctr">
            <a:noAutofit/>
          </a:bodyPr>
          <a:lstStyle/>
          <a:p>
            <a:pPr marL="0" indent="0">
              <a:buNone/>
            </a:pPr>
            <a:endParaRPr lang="en-GB" dirty="0">
              <a:cs typeface="Calibri"/>
            </a:endParaRPr>
          </a:p>
          <a:p>
            <a:pPr marL="0" indent="0">
              <a:buClr>
                <a:srgbClr val="FFFFFF"/>
              </a:buClr>
              <a:buNone/>
            </a:pPr>
            <a:r>
              <a:rPr lang="en-US" sz="1600" dirty="0">
                <a:latin typeface="Consolas"/>
                <a:ea typeface="+mn-lt"/>
                <a:cs typeface="+mn-lt"/>
              </a:rPr>
              <a:t>These drawings are a 2D representation of the model/models that have been created in the computer aided design software.</a:t>
            </a:r>
            <a:r>
              <a:rPr lang="en-US" sz="1600" dirty="0">
                <a:latin typeface="Consolas"/>
                <a:cs typeface="Calibri"/>
              </a:rPr>
              <a:t>  </a:t>
            </a:r>
          </a:p>
          <a:p>
            <a:pPr marL="0" indent="0">
              <a:buNone/>
            </a:pPr>
            <a:r>
              <a:rPr lang="en-US" sz="1600" dirty="0">
                <a:latin typeface="Consolas"/>
                <a:cs typeface="Calibri"/>
              </a:rPr>
              <a:t>Each drawing must follow a set of rules we call GD&amp;T (Geometric Dimension And Tolerancing), this creates a variation acceptability in parts because no part can be made 100% perfect.</a:t>
            </a:r>
          </a:p>
          <a:p>
            <a:pPr marL="0" indent="0">
              <a:buNone/>
            </a:pPr>
            <a:r>
              <a:rPr lang="en-US" sz="1600" dirty="0">
                <a:latin typeface="Consolas"/>
                <a:cs typeface="Calibri"/>
              </a:rPr>
              <a:t>What to expect in an Engineering Drawing;  </a:t>
            </a:r>
            <a:endParaRPr lang="en-US" sz="1600" dirty="0">
              <a:latin typeface="Consolas"/>
            </a:endParaRPr>
          </a:p>
          <a:p>
            <a:pPr>
              <a:spcAft>
                <a:spcPts val="0"/>
              </a:spcAft>
              <a:buClr>
                <a:srgbClr val="FFFFFF"/>
              </a:buClr>
              <a:buFont typeface="Wingdings,Sans-Serif"/>
              <a:buChar char="ü"/>
            </a:pPr>
            <a:r>
              <a:rPr lang="en-GB" sz="1600" dirty="0">
                <a:latin typeface="Consolas"/>
                <a:cs typeface="Calibri"/>
              </a:rPr>
              <a:t>There is a standardised communication in these drawings</a:t>
            </a:r>
            <a:endParaRPr lang="en-GB" sz="1600" dirty="0">
              <a:latin typeface="Consolas"/>
              <a:ea typeface="+mn-lt"/>
              <a:cs typeface="+mn-lt"/>
            </a:endParaRPr>
          </a:p>
          <a:p>
            <a:pPr>
              <a:spcAft>
                <a:spcPts val="0"/>
              </a:spcAft>
              <a:buClr>
                <a:srgbClr val="FFFFFF"/>
              </a:buClr>
              <a:buFont typeface="Wingdings,Sans-Serif"/>
              <a:buChar char="ü"/>
            </a:pPr>
            <a:endParaRPr lang="en-GB" sz="1600" dirty="0">
              <a:latin typeface="Consolas"/>
              <a:cs typeface="Calibri"/>
            </a:endParaRPr>
          </a:p>
          <a:p>
            <a:pPr>
              <a:spcAft>
                <a:spcPts val="0"/>
              </a:spcAft>
              <a:buClr>
                <a:srgbClr val="FFFFFF"/>
              </a:buClr>
              <a:buFont typeface="Wingdings,Sans-Serif"/>
              <a:buChar char="ü"/>
            </a:pPr>
            <a:r>
              <a:rPr lang="en-GB" sz="1600" dirty="0">
                <a:latin typeface="Consolas"/>
                <a:cs typeface="Calibri"/>
              </a:rPr>
              <a:t>Has multiple views of a model</a:t>
            </a:r>
            <a:endParaRPr lang="en-GB" sz="1600" dirty="0">
              <a:latin typeface="Consolas"/>
              <a:ea typeface="+mn-lt"/>
              <a:cs typeface="+mn-lt"/>
            </a:endParaRPr>
          </a:p>
          <a:p>
            <a:pPr>
              <a:spcAft>
                <a:spcPts val="0"/>
              </a:spcAft>
              <a:buClr>
                <a:srgbClr val="FFFFFF"/>
              </a:buClr>
              <a:buFont typeface="Wingdings,Sans-Serif"/>
              <a:buChar char="ü"/>
            </a:pPr>
            <a:endParaRPr lang="en-GB" sz="1600" dirty="0">
              <a:latin typeface="Consolas"/>
              <a:cs typeface="Calibri"/>
            </a:endParaRPr>
          </a:p>
          <a:p>
            <a:pPr>
              <a:spcAft>
                <a:spcPts val="0"/>
              </a:spcAft>
              <a:buClr>
                <a:srgbClr val="FFFFFF"/>
              </a:buClr>
              <a:buFont typeface="Wingdings,Sans-Serif"/>
              <a:buChar char="ü"/>
            </a:pPr>
            <a:r>
              <a:rPr lang="en-GB" sz="1600" dirty="0">
                <a:latin typeface="Consolas"/>
                <a:cs typeface="Calibri"/>
              </a:rPr>
              <a:t>Gives clear Dimensioning and tolerancing values</a:t>
            </a:r>
            <a:endParaRPr lang="en-GB" sz="1600" dirty="0">
              <a:latin typeface="Consolas"/>
              <a:ea typeface="+mn-lt"/>
              <a:cs typeface="+mn-lt"/>
            </a:endParaRPr>
          </a:p>
          <a:p>
            <a:pPr>
              <a:spcAft>
                <a:spcPts val="0"/>
              </a:spcAft>
              <a:buClr>
                <a:srgbClr val="FFFFFF"/>
              </a:buClr>
              <a:buFont typeface="Wingdings,Sans-Serif"/>
              <a:buChar char="ü"/>
            </a:pPr>
            <a:endParaRPr lang="en-GB" sz="1600" dirty="0">
              <a:latin typeface="Consolas"/>
              <a:cs typeface="Calibri"/>
            </a:endParaRPr>
          </a:p>
          <a:p>
            <a:pPr>
              <a:spcAft>
                <a:spcPts val="0"/>
              </a:spcAft>
              <a:buClr>
                <a:srgbClr val="FFFFFF"/>
              </a:buClr>
              <a:buFont typeface="Wingdings,Sans-Serif"/>
              <a:buChar char="ü"/>
            </a:pPr>
            <a:r>
              <a:rPr lang="en-GB" sz="1600" dirty="0">
                <a:latin typeface="Consolas"/>
                <a:cs typeface="Calibri"/>
              </a:rPr>
              <a:t>Shows what Surface finish/treatments are on the part/parts</a:t>
            </a:r>
            <a:endParaRPr lang="en-GB" sz="1600" dirty="0">
              <a:latin typeface="Consolas"/>
              <a:ea typeface="+mn-lt"/>
              <a:cs typeface="+mn-lt"/>
            </a:endParaRPr>
          </a:p>
          <a:p>
            <a:pPr>
              <a:spcAft>
                <a:spcPts val="0"/>
              </a:spcAft>
              <a:buClr>
                <a:srgbClr val="FFFFFF"/>
              </a:buClr>
              <a:buFont typeface="Wingdings,Sans-Serif"/>
              <a:buChar char="ü"/>
            </a:pPr>
            <a:endParaRPr lang="en-GB" sz="1600" dirty="0">
              <a:latin typeface="Consolas"/>
              <a:cs typeface="Calibri"/>
            </a:endParaRPr>
          </a:p>
          <a:p>
            <a:pPr>
              <a:spcAft>
                <a:spcPts val="0"/>
              </a:spcAft>
              <a:buClr>
                <a:srgbClr val="FFFFFF"/>
              </a:buClr>
              <a:buFont typeface="Wingdings,Sans-Serif"/>
              <a:buChar char="ü"/>
            </a:pPr>
            <a:r>
              <a:rPr lang="en-GB" sz="1600" dirty="0">
                <a:latin typeface="Consolas"/>
                <a:cs typeface="Calibri"/>
              </a:rPr>
              <a:t>Gives valuable information on assemblies</a:t>
            </a:r>
            <a:endParaRPr lang="en-GB" sz="1600" dirty="0">
              <a:latin typeface="Consolas"/>
              <a:ea typeface="+mn-lt"/>
              <a:cs typeface="+mn-lt"/>
            </a:endParaRPr>
          </a:p>
          <a:p>
            <a:pPr marL="0" indent="0">
              <a:spcAft>
                <a:spcPts val="0"/>
              </a:spcAft>
              <a:buNone/>
            </a:pPr>
            <a:endParaRPr lang="en-GB" sz="1600" dirty="0">
              <a:latin typeface="Consolas"/>
              <a:ea typeface="+mn-lt"/>
              <a:cs typeface="+mn-lt"/>
            </a:endParaRPr>
          </a:p>
          <a:p>
            <a:pPr marL="0" indent="0">
              <a:spcAft>
                <a:spcPts val="0"/>
              </a:spcAft>
              <a:buNone/>
            </a:pPr>
            <a:r>
              <a:rPr lang="en-GB" sz="1600" dirty="0">
                <a:latin typeface="Consolas"/>
                <a:ea typeface="+mn-lt"/>
                <a:cs typeface="+mn-lt"/>
              </a:rPr>
              <a:t>Technical drawings have an orthographic projection view which shows model depth, the engineering drawing will also include an Isometric drawing for reference.</a:t>
            </a:r>
            <a:endParaRPr lang="en-GB" sz="1600" dirty="0">
              <a:latin typeface="Consolas"/>
              <a:cs typeface="Calibri"/>
            </a:endParaRPr>
          </a:p>
          <a:p>
            <a:pPr>
              <a:buClr>
                <a:srgbClr val="FFFFFF"/>
              </a:buClr>
            </a:pPr>
            <a:endParaRPr lang="en-GB" dirty="0">
              <a:cs typeface="Calibri"/>
            </a:endParaRPr>
          </a:p>
        </p:txBody>
      </p:sp>
      <p:pic>
        <p:nvPicPr>
          <p:cNvPr id="5" name="Picture 5" descr="Diagram, engineering drawing&#10;&#10;Description automatically generated">
            <a:extLst>
              <a:ext uri="{FF2B5EF4-FFF2-40B4-BE49-F238E27FC236}">
                <a16:creationId xmlns:a16="http://schemas.microsoft.com/office/drawing/2014/main" id="{E25D66E0-89E3-2CFD-F0AB-1FE91CD6757F}"/>
              </a:ext>
            </a:extLst>
          </p:cNvPr>
          <p:cNvPicPr>
            <a:picLocks noChangeAspect="1"/>
          </p:cNvPicPr>
          <p:nvPr/>
        </p:nvPicPr>
        <p:blipFill rotWithShape="1">
          <a:blip r:embed="rId2"/>
          <a:srcRect l="5544" r="26083"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0" name="Group 9">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1"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3" name="Straight Connector 12">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2" name="Group 91">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3"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5" name="Straight Connector 94">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4" descr="A picture containing text, businesscard, vector graphics&#10;&#10;Description automatically generated">
            <a:extLst>
              <a:ext uri="{FF2B5EF4-FFF2-40B4-BE49-F238E27FC236}">
                <a16:creationId xmlns:a16="http://schemas.microsoft.com/office/drawing/2014/main" id="{3363635F-1093-416F-BCA8-DCFFDE580A60}"/>
              </a:ext>
            </a:extLst>
          </p:cNvPr>
          <p:cNvPicPr>
            <a:picLocks noChangeAspect="1"/>
          </p:cNvPicPr>
          <p:nvPr/>
        </p:nvPicPr>
        <p:blipFill rotWithShape="1">
          <a:blip r:embed="rId3"/>
          <a:srcRect l="16540" r="15998" b="-2"/>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27007019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0-#ppt_w/2"/>
                                          </p:val>
                                        </p:tav>
                                        <p:tav tm="100000">
                                          <p:val>
                                            <p:strVal val="#ppt_x"/>
                                          </p:val>
                                        </p:tav>
                                      </p:tavLst>
                                    </p:anim>
                                    <p:anim calcmode="lin" valueType="num">
                                      <p:cBhvr additive="base">
                                        <p:cTn id="13"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0-#ppt_w/2"/>
                                          </p:val>
                                        </p:tav>
                                        <p:tav tm="100000">
                                          <p:val>
                                            <p:strVal val="#ppt_x"/>
                                          </p:val>
                                        </p:tav>
                                      </p:tavLst>
                                    </p:anim>
                                    <p:anim calcmode="lin" valueType="num">
                                      <p:cBhvr additive="base">
                                        <p:cTn id="19"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7"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7"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7"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5"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37" presetClass="entr" presetSubtype="0" fill="hold" grpId="0" nodeType="click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Effect transition="in" filter="fade">
                                      <p:cBhvr>
                                        <p:cTn id="40" dur="1000"/>
                                        <p:tgtEl>
                                          <p:spTgt spid="3">
                                            <p:txEl>
                                              <p:pRg st="3" end="3"/>
                                            </p:txEl>
                                          </p:spTgt>
                                        </p:tgtEl>
                                      </p:cBhvr>
                                    </p:animEffect>
                                    <p:anim calcmode="lin" valueType="num">
                                      <p:cBhvr>
                                        <p:cTn id="4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2"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43"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37" presetClass="entr" presetSubtype="0"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fade">
                                      <p:cBhvr>
                                        <p:cTn id="48" dur="1000"/>
                                        <p:tgtEl>
                                          <p:spTgt spid="3">
                                            <p:txEl>
                                              <p:pRg st="4" end="4"/>
                                            </p:txEl>
                                          </p:spTgt>
                                        </p:tgtEl>
                                      </p:cBhvr>
                                    </p:animEffect>
                                    <p:anim calcmode="lin" valueType="num">
                                      <p:cBhvr>
                                        <p:cTn id="4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0"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51"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37"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59"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37" presetClass="entr" presetSubtype="0" fill="hold" grpId="0" nodeType="clickEffect">
                                  <p:stCondLst>
                                    <p:cond delay="0"/>
                                  </p:stCondLst>
                                  <p:childTnLst>
                                    <p:set>
                                      <p:cBhvr>
                                        <p:cTn id="63" dur="1" fill="hold">
                                          <p:stCondLst>
                                            <p:cond delay="0"/>
                                          </p:stCondLst>
                                        </p:cTn>
                                        <p:tgtEl>
                                          <p:spTgt spid="3">
                                            <p:txEl>
                                              <p:pRg st="8" end="8"/>
                                            </p:txEl>
                                          </p:spTgt>
                                        </p:tgtEl>
                                        <p:attrNameLst>
                                          <p:attrName>style.visibility</p:attrName>
                                        </p:attrNameLst>
                                      </p:cBhvr>
                                      <p:to>
                                        <p:strVal val="visible"/>
                                      </p:to>
                                    </p:set>
                                    <p:animEffect transition="in" filter="fade">
                                      <p:cBhvr>
                                        <p:cTn id="64" dur="1000"/>
                                        <p:tgtEl>
                                          <p:spTgt spid="3">
                                            <p:txEl>
                                              <p:pRg st="8" end="8"/>
                                            </p:txEl>
                                          </p:spTgt>
                                        </p:tgtEl>
                                      </p:cBhvr>
                                    </p:animEffect>
                                    <p:anim calcmode="lin" valueType="num">
                                      <p:cBhvr>
                                        <p:cTn id="6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6" dur="900" decel="100000" fill="hold"/>
                                        <p:tgtEl>
                                          <p:spTgt spid="3">
                                            <p:txEl>
                                              <p:pRg st="8" end="8"/>
                                            </p:txEl>
                                          </p:spTgt>
                                        </p:tgtEl>
                                        <p:attrNameLst>
                                          <p:attrName>ppt_y</p:attrName>
                                        </p:attrNameLst>
                                      </p:cBhvr>
                                      <p:tavLst>
                                        <p:tav tm="0">
                                          <p:val>
                                            <p:strVal val="#ppt_y+1"/>
                                          </p:val>
                                        </p:tav>
                                        <p:tav tm="100000">
                                          <p:val>
                                            <p:strVal val="#ppt_y-.03"/>
                                          </p:val>
                                        </p:tav>
                                      </p:tavLst>
                                    </p:anim>
                                    <p:anim calcmode="lin" valueType="num">
                                      <p:cBhvr>
                                        <p:cTn id="67" dur="100" accel="100000" fill="hold">
                                          <p:stCondLst>
                                            <p:cond delay="900"/>
                                          </p:stCondLst>
                                        </p:cTn>
                                        <p:tgtEl>
                                          <p:spTgt spid="3">
                                            <p:txEl>
                                              <p:pRg st="8" end="8"/>
                                            </p:txEl>
                                          </p:spTgt>
                                        </p:tgtEl>
                                        <p:attrNameLst>
                                          <p:attrName>ppt_y</p:attrName>
                                        </p:attrNameLst>
                                      </p:cBhvr>
                                      <p:tavLst>
                                        <p:tav tm="0">
                                          <p:val>
                                            <p:strVal val="#ppt_y-.03"/>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37" presetClass="entr" presetSubtype="0" fill="hold" grpId="0" nodeType="clickEffect">
                                  <p:stCondLst>
                                    <p:cond delay="0"/>
                                  </p:stCondLst>
                                  <p:childTnLst>
                                    <p:set>
                                      <p:cBhvr>
                                        <p:cTn id="71" dur="1" fill="hold">
                                          <p:stCondLst>
                                            <p:cond delay="0"/>
                                          </p:stCondLst>
                                        </p:cTn>
                                        <p:tgtEl>
                                          <p:spTgt spid="3">
                                            <p:txEl>
                                              <p:pRg st="10" end="10"/>
                                            </p:txEl>
                                          </p:spTgt>
                                        </p:tgtEl>
                                        <p:attrNameLst>
                                          <p:attrName>style.visibility</p:attrName>
                                        </p:attrNameLst>
                                      </p:cBhvr>
                                      <p:to>
                                        <p:strVal val="visible"/>
                                      </p:to>
                                    </p:set>
                                    <p:animEffect transition="in" filter="fade">
                                      <p:cBhvr>
                                        <p:cTn id="72" dur="1000"/>
                                        <p:tgtEl>
                                          <p:spTgt spid="3">
                                            <p:txEl>
                                              <p:pRg st="10" end="10"/>
                                            </p:txEl>
                                          </p:spTgt>
                                        </p:tgtEl>
                                      </p:cBhvr>
                                    </p:animEffect>
                                    <p:anim calcmode="lin" valueType="num">
                                      <p:cBhvr>
                                        <p:cTn id="7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4" dur="900" decel="100000" fill="hold"/>
                                        <p:tgtEl>
                                          <p:spTgt spid="3">
                                            <p:txEl>
                                              <p:pRg st="10" end="10"/>
                                            </p:txEl>
                                          </p:spTgt>
                                        </p:tgtEl>
                                        <p:attrNameLst>
                                          <p:attrName>ppt_y</p:attrName>
                                        </p:attrNameLst>
                                      </p:cBhvr>
                                      <p:tavLst>
                                        <p:tav tm="0">
                                          <p:val>
                                            <p:strVal val="#ppt_y+1"/>
                                          </p:val>
                                        </p:tav>
                                        <p:tav tm="100000">
                                          <p:val>
                                            <p:strVal val="#ppt_y-.03"/>
                                          </p:val>
                                        </p:tav>
                                      </p:tavLst>
                                    </p:anim>
                                    <p:anim calcmode="lin" valueType="num">
                                      <p:cBhvr>
                                        <p:cTn id="75" dur="100" accel="100000" fill="hold">
                                          <p:stCondLst>
                                            <p:cond delay="900"/>
                                          </p:stCondLst>
                                        </p:cTn>
                                        <p:tgtEl>
                                          <p:spTgt spid="3">
                                            <p:txEl>
                                              <p:pRg st="10" end="10"/>
                                            </p:txEl>
                                          </p:spTgt>
                                        </p:tgtEl>
                                        <p:attrNameLst>
                                          <p:attrName>ppt_y</p:attrName>
                                        </p:attrNameLst>
                                      </p:cBhvr>
                                      <p:tavLst>
                                        <p:tav tm="0">
                                          <p:val>
                                            <p:strVal val="#ppt_y-.03"/>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37" presetClass="entr" presetSubtype="0" fill="hold" grpId="0" nodeType="clickEffect">
                                  <p:stCondLst>
                                    <p:cond delay="0"/>
                                  </p:stCondLst>
                                  <p:childTnLst>
                                    <p:set>
                                      <p:cBhvr>
                                        <p:cTn id="79" dur="1" fill="hold">
                                          <p:stCondLst>
                                            <p:cond delay="0"/>
                                          </p:stCondLst>
                                        </p:cTn>
                                        <p:tgtEl>
                                          <p:spTgt spid="3">
                                            <p:txEl>
                                              <p:pRg st="12" end="12"/>
                                            </p:txEl>
                                          </p:spTgt>
                                        </p:tgtEl>
                                        <p:attrNameLst>
                                          <p:attrName>style.visibility</p:attrName>
                                        </p:attrNameLst>
                                      </p:cBhvr>
                                      <p:to>
                                        <p:strVal val="visible"/>
                                      </p:to>
                                    </p:set>
                                    <p:animEffect transition="in" filter="fade">
                                      <p:cBhvr>
                                        <p:cTn id="80" dur="1000"/>
                                        <p:tgtEl>
                                          <p:spTgt spid="3">
                                            <p:txEl>
                                              <p:pRg st="12" end="12"/>
                                            </p:txEl>
                                          </p:spTgt>
                                        </p:tgtEl>
                                      </p:cBhvr>
                                    </p:animEffect>
                                    <p:anim calcmode="lin" valueType="num">
                                      <p:cBhvr>
                                        <p:cTn id="81"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2" dur="900" decel="100000" fill="hold"/>
                                        <p:tgtEl>
                                          <p:spTgt spid="3">
                                            <p:txEl>
                                              <p:pRg st="12" end="12"/>
                                            </p:txEl>
                                          </p:spTgt>
                                        </p:tgtEl>
                                        <p:attrNameLst>
                                          <p:attrName>ppt_y</p:attrName>
                                        </p:attrNameLst>
                                      </p:cBhvr>
                                      <p:tavLst>
                                        <p:tav tm="0">
                                          <p:val>
                                            <p:strVal val="#ppt_y+1"/>
                                          </p:val>
                                        </p:tav>
                                        <p:tav tm="100000">
                                          <p:val>
                                            <p:strVal val="#ppt_y-.03"/>
                                          </p:val>
                                        </p:tav>
                                      </p:tavLst>
                                    </p:anim>
                                    <p:anim calcmode="lin" valueType="num">
                                      <p:cBhvr>
                                        <p:cTn id="83" dur="100" accel="100000" fill="hold">
                                          <p:stCondLst>
                                            <p:cond delay="900"/>
                                          </p:stCondLst>
                                        </p:cTn>
                                        <p:tgtEl>
                                          <p:spTgt spid="3">
                                            <p:txEl>
                                              <p:pRg st="12" end="12"/>
                                            </p:txEl>
                                          </p:spTgt>
                                        </p:tgtEl>
                                        <p:attrNameLst>
                                          <p:attrName>ppt_y</p:attrName>
                                        </p:attrNameLst>
                                      </p:cBhvr>
                                      <p:tavLst>
                                        <p:tav tm="0">
                                          <p:val>
                                            <p:strVal val="#ppt_y-.03"/>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37" presetClass="entr" presetSubtype="0" fill="hold" grpId="0" nodeType="clickEffect">
                                  <p:stCondLst>
                                    <p:cond delay="0"/>
                                  </p:stCondLst>
                                  <p:childTnLst>
                                    <p:set>
                                      <p:cBhvr>
                                        <p:cTn id="87" dur="1" fill="hold">
                                          <p:stCondLst>
                                            <p:cond delay="0"/>
                                          </p:stCondLst>
                                        </p:cTn>
                                        <p:tgtEl>
                                          <p:spTgt spid="3">
                                            <p:txEl>
                                              <p:pRg st="14" end="14"/>
                                            </p:txEl>
                                          </p:spTgt>
                                        </p:tgtEl>
                                        <p:attrNameLst>
                                          <p:attrName>style.visibility</p:attrName>
                                        </p:attrNameLst>
                                      </p:cBhvr>
                                      <p:to>
                                        <p:strVal val="visible"/>
                                      </p:to>
                                    </p:set>
                                    <p:animEffect transition="in" filter="fade">
                                      <p:cBhvr>
                                        <p:cTn id="88" dur="1000"/>
                                        <p:tgtEl>
                                          <p:spTgt spid="3">
                                            <p:txEl>
                                              <p:pRg st="14" end="14"/>
                                            </p:txEl>
                                          </p:spTgt>
                                        </p:tgtEl>
                                      </p:cBhvr>
                                    </p:animEffect>
                                    <p:anim calcmode="lin" valueType="num">
                                      <p:cBhvr>
                                        <p:cTn id="89"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90" dur="900" decel="100000" fill="hold"/>
                                        <p:tgtEl>
                                          <p:spTgt spid="3">
                                            <p:txEl>
                                              <p:pRg st="14" end="14"/>
                                            </p:txEl>
                                          </p:spTgt>
                                        </p:tgtEl>
                                        <p:attrNameLst>
                                          <p:attrName>ppt_y</p:attrName>
                                        </p:attrNameLst>
                                      </p:cBhvr>
                                      <p:tavLst>
                                        <p:tav tm="0">
                                          <p:val>
                                            <p:strVal val="#ppt_y+1"/>
                                          </p:val>
                                        </p:tav>
                                        <p:tav tm="100000">
                                          <p:val>
                                            <p:strVal val="#ppt_y-.03"/>
                                          </p:val>
                                        </p:tav>
                                      </p:tavLst>
                                    </p:anim>
                                    <p:anim calcmode="lin" valueType="num">
                                      <p:cBhvr>
                                        <p:cTn id="91" dur="100" accel="100000" fill="hold">
                                          <p:stCondLst>
                                            <p:cond delay="900"/>
                                          </p:stCondLst>
                                        </p:cTn>
                                        <p:tgtEl>
                                          <p:spTgt spid="3">
                                            <p:txEl>
                                              <p:pRg st="14" end="1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EB41-66D3-B131-2EFB-990823535486}"/>
              </a:ext>
            </a:extLst>
          </p:cNvPr>
          <p:cNvSpPr>
            <a:spLocks noGrp="1"/>
          </p:cNvSpPr>
          <p:nvPr>
            <p:ph type="title"/>
          </p:nvPr>
        </p:nvSpPr>
        <p:spPr>
          <a:xfrm>
            <a:off x="685801" y="207034"/>
            <a:ext cx="10131425" cy="1456267"/>
          </a:xfrm>
        </p:spPr>
        <p:txBody>
          <a:bodyPr>
            <a:normAutofit/>
          </a:bodyPr>
          <a:lstStyle/>
          <a:p>
            <a:pPr algn="ctr"/>
            <a:r>
              <a:rPr lang="en-GB" sz="4600" b="1" dirty="0">
                <a:cs typeface="Calibri Light"/>
              </a:rPr>
              <a:t>Conclusion to my presentation </a:t>
            </a:r>
          </a:p>
        </p:txBody>
      </p:sp>
      <p:sp>
        <p:nvSpPr>
          <p:cNvPr id="3" name="Content Placeholder 2">
            <a:extLst>
              <a:ext uri="{FF2B5EF4-FFF2-40B4-BE49-F238E27FC236}">
                <a16:creationId xmlns:a16="http://schemas.microsoft.com/office/drawing/2014/main" id="{70D3CFAA-D4B1-461C-44B1-730293E92B02}"/>
              </a:ext>
            </a:extLst>
          </p:cNvPr>
          <p:cNvSpPr>
            <a:spLocks noGrp="1"/>
          </p:cNvSpPr>
          <p:nvPr>
            <p:ph idx="1"/>
          </p:nvPr>
        </p:nvSpPr>
        <p:spPr>
          <a:xfrm>
            <a:off x="-4312" y="1523841"/>
            <a:ext cx="12201764" cy="5331283"/>
          </a:xfrm>
        </p:spPr>
        <p:txBody>
          <a:bodyPr vert="horz" lIns="91440" tIns="45720" rIns="91440" bIns="45720" rtlCol="0" anchor="ctr">
            <a:noAutofit/>
          </a:bodyPr>
          <a:lstStyle/>
          <a:p>
            <a:pPr marL="0" indent="0">
              <a:buNone/>
            </a:pPr>
            <a:r>
              <a:rPr lang="en-GB" dirty="0">
                <a:cs typeface="Calibri"/>
              </a:rPr>
              <a:t>I started my presentation with the courses I undertook because I felt the digital technologies lectures flowed much better this way.</a:t>
            </a:r>
          </a:p>
          <a:p>
            <a:pPr marL="0" indent="0">
              <a:buNone/>
            </a:pPr>
            <a:r>
              <a:rPr lang="en-GB" dirty="0">
                <a:cs typeface="Calibri"/>
              </a:rPr>
              <a:t> I followed the digital technologies information with a breakdown of my poster, showing the importance of the information I choose to include,  Unfortunatly I couldn't include all the information I researched for my engineering poster, so I decided to insert this after my breakdown, I belive the information is important in this critical review not only show the extent of my research, but to show why I chose the information. </a:t>
            </a:r>
          </a:p>
          <a:p>
            <a:pPr marL="0" indent="0">
              <a:buNone/>
            </a:pPr>
            <a:r>
              <a:rPr lang="en-GB" dirty="0">
                <a:cs typeface="Calibri"/>
              </a:rPr>
              <a:t>I do feel I could have done better if I had planned it better, however this has been an insightful excersize for myself, how to plan better, how to keep the information, where to look for the information and how to reference.  On my next assignment I will start doing the excersizes from the start of the modules, keep more information like text and </a:t>
            </a:r>
            <a:r>
              <a:rPr lang="en-GB" dirty="0">
                <a:ea typeface="+mn-lt"/>
                <a:cs typeface="+mn-lt"/>
              </a:rPr>
              <a:t>referencing</a:t>
            </a:r>
            <a:r>
              <a:rPr lang="en-GB" dirty="0">
                <a:cs typeface="Calibri"/>
              </a:rPr>
              <a:t>, I will have more access to the information because I know where and how to look.</a:t>
            </a:r>
          </a:p>
          <a:p>
            <a:pPr marL="0" indent="0">
              <a:buNone/>
            </a:pPr>
            <a:r>
              <a:rPr lang="en-GB" dirty="0">
                <a:cs typeface="Calibri"/>
              </a:rPr>
              <a:t>I have enjoyed the modules so far, it has been delivered in an informative and constructive way, the tutors are very friendly and professional, I am looking forward to the next part of the course.  It's</a:t>
            </a:r>
            <a:r>
              <a:rPr lang="en-GB" dirty="0">
                <a:ea typeface="+mn-lt"/>
                <a:cs typeface="+mn-lt"/>
              </a:rPr>
              <a:t> added a lot of value and presented new information I was not aware of.</a:t>
            </a:r>
          </a:p>
          <a:p>
            <a:pPr marL="0" indent="0">
              <a:buNone/>
            </a:pPr>
            <a:endParaRPr lang="en-GB" dirty="0">
              <a:ea typeface="+mn-lt"/>
              <a:cs typeface="+mn-lt"/>
            </a:endParaRPr>
          </a:p>
          <a:p>
            <a:pPr marL="0" indent="0">
              <a:buNone/>
            </a:pPr>
            <a:r>
              <a:rPr lang="en-GB" dirty="0">
                <a:ea typeface="+mn-lt"/>
                <a:cs typeface="+mn-lt"/>
              </a:rPr>
              <a:t>Thank you for reading this Critical Reflection by Craig Worsley</a:t>
            </a:r>
          </a:p>
        </p:txBody>
      </p:sp>
    </p:spTree>
    <p:extLst>
      <p:ext uri="{BB962C8B-B14F-4D97-AF65-F5344CB8AC3E}">
        <p14:creationId xmlns:p14="http://schemas.microsoft.com/office/powerpoint/2010/main" val="955109295"/>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50</Slides>
  <Notes>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Celestial</vt:lpstr>
      <vt:lpstr>A Critical Reflection on this Digital Technologies Module</vt:lpstr>
      <vt:lpstr>Welcome to my power point presentation</vt:lpstr>
      <vt:lpstr>The Five courses of my choice </vt:lpstr>
      <vt:lpstr>Creating a  promotional Flyer</vt:lpstr>
      <vt:lpstr>Communicating using emails</vt:lpstr>
      <vt:lpstr>Create and Safeguarding passwords</vt:lpstr>
      <vt:lpstr>PowerPoint Presentation</vt:lpstr>
      <vt:lpstr>AVOIDING ONLINE SCAMS</vt:lpstr>
      <vt:lpstr>LECTURE INFORMATION AND MY INTERPRETATION OF THE CONTENT </vt:lpstr>
      <vt:lpstr>Computer systems and modern society </vt:lpstr>
      <vt:lpstr>COMPUTER SYSTEMS</vt:lpstr>
      <vt:lpstr>PowerPoint Presentation</vt:lpstr>
      <vt:lpstr>Remote working and an ergonomic setup</vt:lpstr>
      <vt:lpstr>Computer system components </vt:lpstr>
      <vt:lpstr>Hardware and Software, how computers  communicate </vt:lpstr>
      <vt:lpstr>Operating system types</vt:lpstr>
      <vt:lpstr>The basics of Using a personal computer</vt:lpstr>
      <vt:lpstr>FILING SYSTEMS IN PERSONAL COMPUTERS</vt:lpstr>
      <vt:lpstr>Internet and web technology</vt:lpstr>
      <vt:lpstr>IP – internet protocol address</vt:lpstr>
      <vt:lpstr>World wide web</vt:lpstr>
      <vt:lpstr>CLIENT AND SERVERS FETCHING PAGES OVER THE INTERNET </vt:lpstr>
      <vt:lpstr>Cyberspace and the risks </vt:lpstr>
      <vt:lpstr>Having a productive and safe workspace</vt:lpstr>
      <vt:lpstr>Presenting yourself in a digital environment</vt:lpstr>
      <vt:lpstr>DISADVANTAGES AND ADVANTAGES OF DIGITAL COLLABORATION</vt:lpstr>
      <vt:lpstr>ACCESSING COMPANY DATA </vt:lpstr>
      <vt:lpstr>SharePoint</vt:lpstr>
      <vt:lpstr>MY I.t  and  software   development  overview</vt:lpstr>
      <vt:lpstr>Software in this module and me</vt:lpstr>
      <vt:lpstr>My software knowledge through employment</vt:lpstr>
      <vt:lpstr>My work experience with B &amp; q</vt:lpstr>
      <vt:lpstr>My work experience in engineering with basic  g-code</vt:lpstr>
      <vt:lpstr>My personal I.T Experience at the beginning of this module </vt:lpstr>
      <vt:lpstr>My research and software development in engineering </vt:lpstr>
      <vt:lpstr>Software in engineering</vt:lpstr>
      <vt:lpstr>Designing an A3 Poster </vt:lpstr>
      <vt:lpstr>Introduction to my poster</vt:lpstr>
      <vt:lpstr>COMPUTER Aided design</vt:lpstr>
      <vt:lpstr>Computer Aided Design </vt:lpstr>
      <vt:lpstr>Computer Aided Engineering </vt:lpstr>
      <vt:lpstr>PowerPoint Presentation</vt:lpstr>
      <vt:lpstr>Computer Aided Manufacturing </vt:lpstr>
      <vt:lpstr>The relevance of Einstein in my poster  </vt:lpstr>
      <vt:lpstr>The conclusion of my poster </vt:lpstr>
      <vt:lpstr>Computer Aided manufacturing and g-code</vt:lpstr>
      <vt:lpstr>CAM software and G-code</vt:lpstr>
      <vt:lpstr>  Engineering drawings</vt:lpstr>
      <vt:lpstr>Technical Drawings or engineering drawings</vt:lpstr>
      <vt:lpstr>Conclusion to my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12465</cp:revision>
  <dcterms:created xsi:type="dcterms:W3CDTF">2022-11-21T12:09:50Z</dcterms:created>
  <dcterms:modified xsi:type="dcterms:W3CDTF">2022-12-13T14:36:08Z</dcterms:modified>
</cp:coreProperties>
</file>