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7AD7B2-01F6-4FC3-B7D7-ADF05AE88B77}" v="6376" dt="2020-10-07T11:37:36.3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79851" autoAdjust="0"/>
  </p:normalViewPr>
  <p:slideViewPr>
    <p:cSldViewPr snapToGrid="0">
      <p:cViewPr varScale="1">
        <p:scale>
          <a:sx n="73" d="100"/>
          <a:sy n="73" d="100"/>
        </p:scale>
        <p:origin x="426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4AE96C-9B5D-4F19-A0B6-3586512C4E9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93E4690-6491-4D6C-B651-7B584F062F36}">
      <dgm:prSet/>
      <dgm:spPr/>
      <dgm:t>
        <a:bodyPr/>
        <a:lstStyle/>
        <a:p>
          <a:r>
            <a:rPr lang="en-GB" b="0" baseline="0"/>
            <a:t>Starting EFT Theory</a:t>
          </a:r>
          <a:endParaRPr lang="en-US"/>
        </a:p>
      </dgm:t>
    </dgm:pt>
    <dgm:pt modelId="{3B514378-67D5-455A-A0C6-D880F129E387}" type="parTrans" cxnId="{BCE54190-15F7-433D-A7C7-02E6A3234A5B}">
      <dgm:prSet/>
      <dgm:spPr/>
      <dgm:t>
        <a:bodyPr/>
        <a:lstStyle/>
        <a:p>
          <a:endParaRPr lang="en-US"/>
        </a:p>
      </dgm:t>
    </dgm:pt>
    <dgm:pt modelId="{5DE1C0B4-F1EB-4AA0-B508-19DE5B173DE1}" type="sibTrans" cxnId="{BCE54190-15F7-433D-A7C7-02E6A3234A5B}">
      <dgm:prSet/>
      <dgm:spPr/>
      <dgm:t>
        <a:bodyPr/>
        <a:lstStyle/>
        <a:p>
          <a:endParaRPr lang="en-US"/>
        </a:p>
      </dgm:t>
    </dgm:pt>
    <dgm:pt modelId="{C9A5A12D-662B-4B55-A08D-5BEB346643D9}">
      <dgm:prSet/>
      <dgm:spPr/>
      <dgm:t>
        <a:bodyPr/>
        <a:lstStyle/>
        <a:p>
          <a:r>
            <a:rPr lang="en-GB" b="0" baseline="0"/>
            <a:t>Characteristics and Principles</a:t>
          </a:r>
          <a:endParaRPr lang="en-US"/>
        </a:p>
      </dgm:t>
    </dgm:pt>
    <dgm:pt modelId="{76DF2AAB-AE4F-4EC7-AD05-CABE597C3DCA}" type="parTrans" cxnId="{54476EE5-204D-4BA1-855E-EABBC3C78A3C}">
      <dgm:prSet/>
      <dgm:spPr/>
      <dgm:t>
        <a:bodyPr/>
        <a:lstStyle/>
        <a:p>
          <a:endParaRPr lang="en-US"/>
        </a:p>
      </dgm:t>
    </dgm:pt>
    <dgm:pt modelId="{63D9F15A-F430-4ABB-922F-882A1E2E2A27}" type="sibTrans" cxnId="{54476EE5-204D-4BA1-855E-EABBC3C78A3C}">
      <dgm:prSet/>
      <dgm:spPr/>
      <dgm:t>
        <a:bodyPr/>
        <a:lstStyle/>
        <a:p>
          <a:endParaRPr lang="en-US"/>
        </a:p>
      </dgm:t>
    </dgm:pt>
    <dgm:pt modelId="{104BC910-1FF0-481B-9271-A330C87E8B68}">
      <dgm:prSet/>
      <dgm:spPr/>
      <dgm:t>
        <a:bodyPr/>
        <a:lstStyle/>
        <a:p>
          <a:r>
            <a:rPr lang="en-GB" b="0" baseline="0"/>
            <a:t>Emotion Schemes</a:t>
          </a:r>
          <a:endParaRPr lang="en-US"/>
        </a:p>
      </dgm:t>
    </dgm:pt>
    <dgm:pt modelId="{95334E4E-A23F-4EE2-B4E1-E4848D64E751}" type="parTrans" cxnId="{45B73372-BFDC-4FD6-B04D-CEF38BF4178B}">
      <dgm:prSet/>
      <dgm:spPr/>
      <dgm:t>
        <a:bodyPr/>
        <a:lstStyle/>
        <a:p>
          <a:endParaRPr lang="en-US"/>
        </a:p>
      </dgm:t>
    </dgm:pt>
    <dgm:pt modelId="{553E1E09-2F31-4299-82AD-C18E8188775A}" type="sibTrans" cxnId="{45B73372-BFDC-4FD6-B04D-CEF38BF4178B}">
      <dgm:prSet/>
      <dgm:spPr/>
      <dgm:t>
        <a:bodyPr/>
        <a:lstStyle/>
        <a:p>
          <a:endParaRPr lang="en-US"/>
        </a:p>
      </dgm:t>
    </dgm:pt>
    <dgm:pt modelId="{D1815D44-F1F5-4BEA-B992-B08D0306A524}">
      <dgm:prSet/>
      <dgm:spPr/>
      <dgm:t>
        <a:bodyPr/>
        <a:lstStyle/>
        <a:p>
          <a:r>
            <a:rPr lang="en-GB" b="0" baseline="0"/>
            <a:t>Emotion response forms.</a:t>
          </a:r>
          <a:endParaRPr lang="en-US"/>
        </a:p>
      </dgm:t>
    </dgm:pt>
    <dgm:pt modelId="{80F6C2EE-C610-4990-9641-193C78F07544}" type="parTrans" cxnId="{EB87B730-1116-478C-85B0-CED35A5C05CE}">
      <dgm:prSet/>
      <dgm:spPr/>
      <dgm:t>
        <a:bodyPr/>
        <a:lstStyle/>
        <a:p>
          <a:endParaRPr lang="en-US"/>
        </a:p>
      </dgm:t>
    </dgm:pt>
    <dgm:pt modelId="{5936EA95-4CE8-46A2-8336-12CF46DE000D}" type="sibTrans" cxnId="{EB87B730-1116-478C-85B0-CED35A5C05CE}">
      <dgm:prSet/>
      <dgm:spPr/>
      <dgm:t>
        <a:bodyPr/>
        <a:lstStyle/>
        <a:p>
          <a:endParaRPr lang="en-US"/>
        </a:p>
      </dgm:t>
    </dgm:pt>
    <dgm:pt modelId="{38E0B548-060C-4E25-A71E-D87DCAB092EF}" type="pres">
      <dgm:prSet presAssocID="{884AE96C-9B5D-4F19-A0B6-3586512C4E9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F7D896-B031-4D8C-8ECE-8A8E2FB0B4A2}" type="pres">
      <dgm:prSet presAssocID="{A93E4690-6491-4D6C-B651-7B584F062F3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9EBE1F-1A0F-4E11-9DF0-7D5304508C8F}" type="pres">
      <dgm:prSet presAssocID="{5DE1C0B4-F1EB-4AA0-B508-19DE5B173DE1}" presName="spacer" presStyleCnt="0"/>
      <dgm:spPr/>
    </dgm:pt>
    <dgm:pt modelId="{5D44DFB3-73FC-4571-AA35-A45D311F5127}" type="pres">
      <dgm:prSet presAssocID="{C9A5A12D-662B-4B55-A08D-5BEB346643D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9EBA99-EDC9-4C6D-84F0-8A677C0BDC4B}" type="pres">
      <dgm:prSet presAssocID="{63D9F15A-F430-4ABB-922F-882A1E2E2A27}" presName="spacer" presStyleCnt="0"/>
      <dgm:spPr/>
    </dgm:pt>
    <dgm:pt modelId="{F172C493-D890-4079-B0E2-DCE15540225A}" type="pres">
      <dgm:prSet presAssocID="{104BC910-1FF0-481B-9271-A330C87E8B6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9E79CA-9520-45A5-99B2-A1DABFCD5505}" type="pres">
      <dgm:prSet presAssocID="{553E1E09-2F31-4299-82AD-C18E8188775A}" presName="spacer" presStyleCnt="0"/>
      <dgm:spPr/>
    </dgm:pt>
    <dgm:pt modelId="{E3AD284A-C495-46CA-B637-73B4EEB58102}" type="pres">
      <dgm:prSet presAssocID="{D1815D44-F1F5-4BEA-B992-B08D0306A52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476EE5-204D-4BA1-855E-EABBC3C78A3C}" srcId="{884AE96C-9B5D-4F19-A0B6-3586512C4E95}" destId="{C9A5A12D-662B-4B55-A08D-5BEB346643D9}" srcOrd="1" destOrd="0" parTransId="{76DF2AAB-AE4F-4EC7-AD05-CABE597C3DCA}" sibTransId="{63D9F15A-F430-4ABB-922F-882A1E2E2A27}"/>
    <dgm:cxn modelId="{C7811839-F132-41DD-ACB7-2D6BC61E9CFE}" type="presOf" srcId="{A93E4690-6491-4D6C-B651-7B584F062F36}" destId="{BCF7D896-B031-4D8C-8ECE-8A8E2FB0B4A2}" srcOrd="0" destOrd="0" presId="urn:microsoft.com/office/officeart/2005/8/layout/vList2"/>
    <dgm:cxn modelId="{4169A73D-DA0B-4483-B93B-5F079E9D3949}" type="presOf" srcId="{104BC910-1FF0-481B-9271-A330C87E8B68}" destId="{F172C493-D890-4079-B0E2-DCE15540225A}" srcOrd="0" destOrd="0" presId="urn:microsoft.com/office/officeart/2005/8/layout/vList2"/>
    <dgm:cxn modelId="{C5FC7F3F-26AF-497C-9BAB-8C87D36C3D17}" type="presOf" srcId="{884AE96C-9B5D-4F19-A0B6-3586512C4E95}" destId="{38E0B548-060C-4E25-A71E-D87DCAB092EF}" srcOrd="0" destOrd="0" presId="urn:microsoft.com/office/officeart/2005/8/layout/vList2"/>
    <dgm:cxn modelId="{EB87B730-1116-478C-85B0-CED35A5C05CE}" srcId="{884AE96C-9B5D-4F19-A0B6-3586512C4E95}" destId="{D1815D44-F1F5-4BEA-B992-B08D0306A524}" srcOrd="3" destOrd="0" parTransId="{80F6C2EE-C610-4990-9641-193C78F07544}" sibTransId="{5936EA95-4CE8-46A2-8336-12CF46DE000D}"/>
    <dgm:cxn modelId="{45B73372-BFDC-4FD6-B04D-CEF38BF4178B}" srcId="{884AE96C-9B5D-4F19-A0B6-3586512C4E95}" destId="{104BC910-1FF0-481B-9271-A330C87E8B68}" srcOrd="2" destOrd="0" parTransId="{95334E4E-A23F-4EE2-B4E1-E4848D64E751}" sibTransId="{553E1E09-2F31-4299-82AD-C18E8188775A}"/>
    <dgm:cxn modelId="{BCE54190-15F7-433D-A7C7-02E6A3234A5B}" srcId="{884AE96C-9B5D-4F19-A0B6-3586512C4E95}" destId="{A93E4690-6491-4D6C-B651-7B584F062F36}" srcOrd="0" destOrd="0" parTransId="{3B514378-67D5-455A-A0C6-D880F129E387}" sibTransId="{5DE1C0B4-F1EB-4AA0-B508-19DE5B173DE1}"/>
    <dgm:cxn modelId="{150AD6CC-1DFA-46D2-9FD0-39160D1F8055}" type="presOf" srcId="{D1815D44-F1F5-4BEA-B992-B08D0306A524}" destId="{E3AD284A-C495-46CA-B637-73B4EEB58102}" srcOrd="0" destOrd="0" presId="urn:microsoft.com/office/officeart/2005/8/layout/vList2"/>
    <dgm:cxn modelId="{F4E9FDE7-6EC1-428B-A99E-53B7655F5E08}" type="presOf" srcId="{C9A5A12D-662B-4B55-A08D-5BEB346643D9}" destId="{5D44DFB3-73FC-4571-AA35-A45D311F5127}" srcOrd="0" destOrd="0" presId="urn:microsoft.com/office/officeart/2005/8/layout/vList2"/>
    <dgm:cxn modelId="{08B0E39F-A723-4252-8D84-3AFFCE2274BB}" type="presParOf" srcId="{38E0B548-060C-4E25-A71E-D87DCAB092EF}" destId="{BCF7D896-B031-4D8C-8ECE-8A8E2FB0B4A2}" srcOrd="0" destOrd="0" presId="urn:microsoft.com/office/officeart/2005/8/layout/vList2"/>
    <dgm:cxn modelId="{6662820E-F4C7-4C43-A6B8-5B1B3C50C313}" type="presParOf" srcId="{38E0B548-060C-4E25-A71E-D87DCAB092EF}" destId="{9A9EBE1F-1A0F-4E11-9DF0-7D5304508C8F}" srcOrd="1" destOrd="0" presId="urn:microsoft.com/office/officeart/2005/8/layout/vList2"/>
    <dgm:cxn modelId="{1F4DE0D1-939A-4029-A194-AD26199B7095}" type="presParOf" srcId="{38E0B548-060C-4E25-A71E-D87DCAB092EF}" destId="{5D44DFB3-73FC-4571-AA35-A45D311F5127}" srcOrd="2" destOrd="0" presId="urn:microsoft.com/office/officeart/2005/8/layout/vList2"/>
    <dgm:cxn modelId="{B0925956-FF7A-43F5-8A38-F418FA9DF17E}" type="presParOf" srcId="{38E0B548-060C-4E25-A71E-D87DCAB092EF}" destId="{B09EBA99-EDC9-4C6D-84F0-8A677C0BDC4B}" srcOrd="3" destOrd="0" presId="urn:microsoft.com/office/officeart/2005/8/layout/vList2"/>
    <dgm:cxn modelId="{FB49711B-8268-4E88-91B8-7D80E0B85C97}" type="presParOf" srcId="{38E0B548-060C-4E25-A71E-D87DCAB092EF}" destId="{F172C493-D890-4079-B0E2-DCE15540225A}" srcOrd="4" destOrd="0" presId="urn:microsoft.com/office/officeart/2005/8/layout/vList2"/>
    <dgm:cxn modelId="{7E9A7999-A7BE-4219-9B9E-D41F1B5324FA}" type="presParOf" srcId="{38E0B548-060C-4E25-A71E-D87DCAB092EF}" destId="{D89E79CA-9520-45A5-99B2-A1DABFCD5505}" srcOrd="5" destOrd="0" presId="urn:microsoft.com/office/officeart/2005/8/layout/vList2"/>
    <dgm:cxn modelId="{A9F11A2C-6F47-4F0D-B1B9-90FE9D86DB20}" type="presParOf" srcId="{38E0B548-060C-4E25-A71E-D87DCAB092EF}" destId="{E3AD284A-C495-46CA-B637-73B4EEB5810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CE179D-28A4-44D7-84CF-52EEDE781B8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EA35062-7E62-49C8-AE3C-681B6E4BDF9E}">
      <dgm:prSet/>
      <dgm:spPr/>
      <dgm:t>
        <a:bodyPr/>
        <a:lstStyle/>
        <a:p>
          <a:r>
            <a:rPr lang="en-GB"/>
            <a:t>Task completion and focus: Facilitate client completion of key therapeutic tasks. Often tasks are not completed the first time they are attempted, however therapists do need to support clients in developing clear goals.</a:t>
          </a:r>
          <a:endParaRPr lang="en-US"/>
        </a:p>
      </dgm:t>
    </dgm:pt>
    <dgm:pt modelId="{F11DD925-7739-418F-9D50-D0A2E6BD888E}" type="parTrans" cxnId="{13890928-070F-4792-BFA5-571D2EFC9DA8}">
      <dgm:prSet/>
      <dgm:spPr/>
      <dgm:t>
        <a:bodyPr/>
        <a:lstStyle/>
        <a:p>
          <a:endParaRPr lang="en-US"/>
        </a:p>
      </dgm:t>
    </dgm:pt>
    <dgm:pt modelId="{67EDD1A2-228C-4926-B397-9428F4A0FC3E}" type="sibTrans" cxnId="{13890928-070F-4792-BFA5-571D2EFC9DA8}">
      <dgm:prSet/>
      <dgm:spPr/>
      <dgm:t>
        <a:bodyPr/>
        <a:lstStyle/>
        <a:p>
          <a:endParaRPr lang="en-US"/>
        </a:p>
      </dgm:t>
    </dgm:pt>
    <dgm:pt modelId="{A15F485B-54BE-4FD3-AC17-F41FE6F01A01}">
      <dgm:prSet/>
      <dgm:spPr/>
      <dgm:t>
        <a:bodyPr/>
        <a:lstStyle/>
        <a:p>
          <a:r>
            <a:rPr lang="en-GB"/>
            <a:t>Flexibility is needed though, and the tasks should not be rigid</a:t>
          </a:r>
          <a:endParaRPr lang="en-US"/>
        </a:p>
      </dgm:t>
    </dgm:pt>
    <dgm:pt modelId="{FE4CCD11-4B0B-4358-9F41-3DEB6F447265}" type="parTrans" cxnId="{9A339AE6-3206-4062-847F-0592D0259B3E}">
      <dgm:prSet/>
      <dgm:spPr/>
      <dgm:t>
        <a:bodyPr/>
        <a:lstStyle/>
        <a:p>
          <a:endParaRPr lang="en-US"/>
        </a:p>
      </dgm:t>
    </dgm:pt>
    <dgm:pt modelId="{B41878B8-F2B9-4557-991E-EB751AEFBC11}" type="sibTrans" cxnId="{9A339AE6-3206-4062-847F-0592D0259B3E}">
      <dgm:prSet/>
      <dgm:spPr/>
      <dgm:t>
        <a:bodyPr/>
        <a:lstStyle/>
        <a:p>
          <a:endParaRPr lang="en-US"/>
        </a:p>
      </dgm:t>
    </dgm:pt>
    <dgm:pt modelId="{E64096AB-9444-4638-9820-C1E20EB55A86}">
      <dgm:prSet/>
      <dgm:spPr/>
      <dgm:t>
        <a:bodyPr/>
        <a:lstStyle/>
        <a:p>
          <a:r>
            <a:rPr lang="en-GB"/>
            <a:t>There needs to be a balance between the focus on the task and the therapeutic relationship.</a:t>
          </a:r>
          <a:endParaRPr lang="en-US"/>
        </a:p>
      </dgm:t>
    </dgm:pt>
    <dgm:pt modelId="{F67F298F-3AE3-4201-99EF-D1685BB60A47}" type="parTrans" cxnId="{913D1376-69B0-4E25-B9F2-62759324089D}">
      <dgm:prSet/>
      <dgm:spPr/>
      <dgm:t>
        <a:bodyPr/>
        <a:lstStyle/>
        <a:p>
          <a:endParaRPr lang="en-US"/>
        </a:p>
      </dgm:t>
    </dgm:pt>
    <dgm:pt modelId="{0A23A7CA-8C20-45F7-A942-7523B4BF4F94}" type="sibTrans" cxnId="{913D1376-69B0-4E25-B9F2-62759324089D}">
      <dgm:prSet/>
      <dgm:spPr/>
      <dgm:t>
        <a:bodyPr/>
        <a:lstStyle/>
        <a:p>
          <a:endParaRPr lang="en-US"/>
        </a:p>
      </dgm:t>
    </dgm:pt>
    <dgm:pt modelId="{462D3EF1-9475-4D9B-8AC2-DB8722164565}" type="pres">
      <dgm:prSet presAssocID="{4FCE179D-28A4-44D7-84CF-52EEDE781B8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68A657-EE2C-416E-95B3-67B0DAC63C0F}" type="pres">
      <dgm:prSet presAssocID="{1EA35062-7E62-49C8-AE3C-681B6E4BDF9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3E6DAD-E6B5-4062-B8DA-246A7ED366A4}" type="pres">
      <dgm:prSet presAssocID="{67EDD1A2-228C-4926-B397-9428F4A0FC3E}" presName="spacer" presStyleCnt="0"/>
      <dgm:spPr/>
    </dgm:pt>
    <dgm:pt modelId="{BF4F15E0-4B2B-415F-ACF5-1AF9855F80BE}" type="pres">
      <dgm:prSet presAssocID="{A15F485B-54BE-4FD3-AC17-F41FE6F01A0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87D228-E3C9-4552-B345-8EC6EC228A3B}" type="pres">
      <dgm:prSet presAssocID="{B41878B8-F2B9-4557-991E-EB751AEFBC11}" presName="spacer" presStyleCnt="0"/>
      <dgm:spPr/>
    </dgm:pt>
    <dgm:pt modelId="{E85206EA-8F9E-4365-9E3F-77D4E0FE21C6}" type="pres">
      <dgm:prSet presAssocID="{E64096AB-9444-4638-9820-C1E20EB55A8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890928-070F-4792-BFA5-571D2EFC9DA8}" srcId="{4FCE179D-28A4-44D7-84CF-52EEDE781B8A}" destId="{1EA35062-7E62-49C8-AE3C-681B6E4BDF9E}" srcOrd="0" destOrd="0" parTransId="{F11DD925-7739-418F-9D50-D0A2E6BD888E}" sibTransId="{67EDD1A2-228C-4926-B397-9428F4A0FC3E}"/>
    <dgm:cxn modelId="{E6498DE9-71BA-4CC6-BA4E-5A78A66B64AC}" type="presOf" srcId="{1EA35062-7E62-49C8-AE3C-681B6E4BDF9E}" destId="{C968A657-EE2C-416E-95B3-67B0DAC63C0F}" srcOrd="0" destOrd="0" presId="urn:microsoft.com/office/officeart/2005/8/layout/vList2"/>
    <dgm:cxn modelId="{913D1376-69B0-4E25-B9F2-62759324089D}" srcId="{4FCE179D-28A4-44D7-84CF-52EEDE781B8A}" destId="{E64096AB-9444-4638-9820-C1E20EB55A86}" srcOrd="2" destOrd="0" parTransId="{F67F298F-3AE3-4201-99EF-D1685BB60A47}" sibTransId="{0A23A7CA-8C20-45F7-A942-7523B4BF4F94}"/>
    <dgm:cxn modelId="{3D11C3F4-E4C0-4197-9A78-783B7D828701}" type="presOf" srcId="{4FCE179D-28A4-44D7-84CF-52EEDE781B8A}" destId="{462D3EF1-9475-4D9B-8AC2-DB8722164565}" srcOrd="0" destOrd="0" presId="urn:microsoft.com/office/officeart/2005/8/layout/vList2"/>
    <dgm:cxn modelId="{064ACEB2-5914-4AB6-A350-9F1F86FBB490}" type="presOf" srcId="{A15F485B-54BE-4FD3-AC17-F41FE6F01A01}" destId="{BF4F15E0-4B2B-415F-ACF5-1AF9855F80BE}" srcOrd="0" destOrd="0" presId="urn:microsoft.com/office/officeart/2005/8/layout/vList2"/>
    <dgm:cxn modelId="{9A339AE6-3206-4062-847F-0592D0259B3E}" srcId="{4FCE179D-28A4-44D7-84CF-52EEDE781B8A}" destId="{A15F485B-54BE-4FD3-AC17-F41FE6F01A01}" srcOrd="1" destOrd="0" parTransId="{FE4CCD11-4B0B-4358-9F41-3DEB6F447265}" sibTransId="{B41878B8-F2B9-4557-991E-EB751AEFBC11}"/>
    <dgm:cxn modelId="{3822C722-235C-43C1-B074-8057DB7ACDDA}" type="presOf" srcId="{E64096AB-9444-4638-9820-C1E20EB55A86}" destId="{E85206EA-8F9E-4365-9E3F-77D4E0FE21C6}" srcOrd="0" destOrd="0" presId="urn:microsoft.com/office/officeart/2005/8/layout/vList2"/>
    <dgm:cxn modelId="{1C3A9A47-B01E-428A-AA3F-397091F4C350}" type="presParOf" srcId="{462D3EF1-9475-4D9B-8AC2-DB8722164565}" destId="{C968A657-EE2C-416E-95B3-67B0DAC63C0F}" srcOrd="0" destOrd="0" presId="urn:microsoft.com/office/officeart/2005/8/layout/vList2"/>
    <dgm:cxn modelId="{8A5DA4F7-9FF1-44F2-A5A3-8D96DAA5ADF3}" type="presParOf" srcId="{462D3EF1-9475-4D9B-8AC2-DB8722164565}" destId="{423E6DAD-E6B5-4062-B8DA-246A7ED366A4}" srcOrd="1" destOrd="0" presId="urn:microsoft.com/office/officeart/2005/8/layout/vList2"/>
    <dgm:cxn modelId="{F8356747-2382-4354-9318-6303656100AF}" type="presParOf" srcId="{462D3EF1-9475-4D9B-8AC2-DB8722164565}" destId="{BF4F15E0-4B2B-415F-ACF5-1AF9855F80BE}" srcOrd="2" destOrd="0" presId="urn:microsoft.com/office/officeart/2005/8/layout/vList2"/>
    <dgm:cxn modelId="{1F95CD2A-FE5B-4FB6-96D9-5771A3F42695}" type="presParOf" srcId="{462D3EF1-9475-4D9B-8AC2-DB8722164565}" destId="{9787D228-E3C9-4552-B345-8EC6EC228A3B}" srcOrd="3" destOrd="0" presId="urn:microsoft.com/office/officeart/2005/8/layout/vList2"/>
    <dgm:cxn modelId="{D0746A49-18DA-4F70-811B-0ADF7B87EF0B}" type="presParOf" srcId="{462D3EF1-9475-4D9B-8AC2-DB8722164565}" destId="{E85206EA-8F9E-4365-9E3F-77D4E0FE21C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C8A9D4-5FEC-4321-8A71-CC3CD2F0A838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2DEB96B-04E9-4A30-B13B-C13C180DFF8B}">
      <dgm:prSet/>
      <dgm:spPr/>
      <dgm:t>
        <a:bodyPr/>
        <a:lstStyle/>
        <a:p>
          <a:r>
            <a:rPr lang="en-GB" b="0" baseline="0"/>
            <a:t>Activation</a:t>
          </a:r>
          <a:endParaRPr lang="en-US"/>
        </a:p>
      </dgm:t>
    </dgm:pt>
    <dgm:pt modelId="{F4D1773D-8E1F-4E73-9EA5-78AC7E755211}" type="parTrans" cxnId="{74E76B07-F7C1-40A9-B6C8-F65744664669}">
      <dgm:prSet/>
      <dgm:spPr/>
      <dgm:t>
        <a:bodyPr/>
        <a:lstStyle/>
        <a:p>
          <a:endParaRPr lang="en-US"/>
        </a:p>
      </dgm:t>
    </dgm:pt>
    <dgm:pt modelId="{4762FB87-644B-4C0B-B13A-DA01F6A531DB}" type="sibTrans" cxnId="{74E76B07-F7C1-40A9-B6C8-F65744664669}">
      <dgm:prSet/>
      <dgm:spPr/>
      <dgm:t>
        <a:bodyPr/>
        <a:lstStyle/>
        <a:p>
          <a:endParaRPr lang="en-US"/>
        </a:p>
      </dgm:t>
    </dgm:pt>
    <dgm:pt modelId="{D6D67760-B496-4AFA-BEF8-61792C687FA4}">
      <dgm:prSet/>
      <dgm:spPr/>
      <dgm:t>
        <a:bodyPr/>
        <a:lstStyle/>
        <a:p>
          <a:r>
            <a:rPr lang="en-GB" b="0" baseline="0"/>
            <a:t>Exploration </a:t>
          </a:r>
          <a:endParaRPr lang="en-US"/>
        </a:p>
      </dgm:t>
    </dgm:pt>
    <dgm:pt modelId="{9DAAA09F-A55C-47E0-A425-51E14BA84389}" type="parTrans" cxnId="{596C14E0-DB95-48B8-81F3-6E16FFDE5F4E}">
      <dgm:prSet/>
      <dgm:spPr/>
      <dgm:t>
        <a:bodyPr/>
        <a:lstStyle/>
        <a:p>
          <a:endParaRPr lang="en-US"/>
        </a:p>
      </dgm:t>
    </dgm:pt>
    <dgm:pt modelId="{3140E754-7249-4A1B-84C0-50E666B480CE}" type="sibTrans" cxnId="{596C14E0-DB95-48B8-81F3-6E16FFDE5F4E}">
      <dgm:prSet/>
      <dgm:spPr/>
      <dgm:t>
        <a:bodyPr/>
        <a:lstStyle/>
        <a:p>
          <a:endParaRPr lang="en-US"/>
        </a:p>
      </dgm:t>
    </dgm:pt>
    <dgm:pt modelId="{E20CF9AF-195D-42AB-BC0A-FE851C94ED56}">
      <dgm:prSet/>
      <dgm:spPr/>
      <dgm:t>
        <a:bodyPr/>
        <a:lstStyle/>
        <a:p>
          <a:r>
            <a:rPr lang="en-GB" b="0" baseline="0"/>
            <a:t>Expression</a:t>
          </a:r>
          <a:endParaRPr lang="en-US"/>
        </a:p>
      </dgm:t>
    </dgm:pt>
    <dgm:pt modelId="{39339E94-4103-4327-9C6D-F043C48045C1}" type="parTrans" cxnId="{459BE0ED-3275-4D15-BC2B-82B8E760D0E4}">
      <dgm:prSet/>
      <dgm:spPr/>
      <dgm:t>
        <a:bodyPr/>
        <a:lstStyle/>
        <a:p>
          <a:endParaRPr lang="en-US"/>
        </a:p>
      </dgm:t>
    </dgm:pt>
    <dgm:pt modelId="{00B505F0-507B-4858-9603-F38EDA32A65B}" type="sibTrans" cxnId="{459BE0ED-3275-4D15-BC2B-82B8E760D0E4}">
      <dgm:prSet/>
      <dgm:spPr/>
      <dgm:t>
        <a:bodyPr/>
        <a:lstStyle/>
        <a:p>
          <a:endParaRPr lang="en-US"/>
        </a:p>
      </dgm:t>
    </dgm:pt>
    <dgm:pt modelId="{CC7AD58D-D41F-4EF0-AB4E-6F16146BFE5F}" type="pres">
      <dgm:prSet presAssocID="{BEC8A9D4-5FEC-4321-8A71-CC3CD2F0A8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EE1CA63-C3E7-4825-9BEE-0FD48DC25E9B}" type="pres">
      <dgm:prSet presAssocID="{62DEB96B-04E9-4A30-B13B-C13C180DFF8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48997A-F577-4F47-A756-5FC10AE29FCA}" type="pres">
      <dgm:prSet presAssocID="{4762FB87-644B-4C0B-B13A-DA01F6A531DB}" presName="sibTrans" presStyleCnt="0"/>
      <dgm:spPr/>
    </dgm:pt>
    <dgm:pt modelId="{48FB3DDC-1764-4FEB-9AB2-5703C4A68289}" type="pres">
      <dgm:prSet presAssocID="{D6D67760-B496-4AFA-BEF8-61792C687FA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4753A-2002-41E6-A05D-6F5930AA12F0}" type="pres">
      <dgm:prSet presAssocID="{3140E754-7249-4A1B-84C0-50E666B480CE}" presName="sibTrans" presStyleCnt="0"/>
      <dgm:spPr/>
    </dgm:pt>
    <dgm:pt modelId="{3CD23735-7625-479A-BDAB-0D391F430AB4}" type="pres">
      <dgm:prSet presAssocID="{E20CF9AF-195D-42AB-BC0A-FE851C94ED5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A0D714-DACC-4D68-850E-28A4D67D28DB}" type="presOf" srcId="{62DEB96B-04E9-4A30-B13B-C13C180DFF8B}" destId="{FEE1CA63-C3E7-4825-9BEE-0FD48DC25E9B}" srcOrd="0" destOrd="0" presId="urn:microsoft.com/office/officeart/2005/8/layout/default"/>
    <dgm:cxn modelId="{160252B9-AD23-4120-BAF7-D094CCD0FB14}" type="presOf" srcId="{D6D67760-B496-4AFA-BEF8-61792C687FA4}" destId="{48FB3DDC-1764-4FEB-9AB2-5703C4A68289}" srcOrd="0" destOrd="0" presId="urn:microsoft.com/office/officeart/2005/8/layout/default"/>
    <dgm:cxn modelId="{7A0B440B-3337-4EEB-9FE1-6AC42334D275}" type="presOf" srcId="{BEC8A9D4-5FEC-4321-8A71-CC3CD2F0A838}" destId="{CC7AD58D-D41F-4EF0-AB4E-6F16146BFE5F}" srcOrd="0" destOrd="0" presId="urn:microsoft.com/office/officeart/2005/8/layout/default"/>
    <dgm:cxn modelId="{596C14E0-DB95-48B8-81F3-6E16FFDE5F4E}" srcId="{BEC8A9D4-5FEC-4321-8A71-CC3CD2F0A838}" destId="{D6D67760-B496-4AFA-BEF8-61792C687FA4}" srcOrd="1" destOrd="0" parTransId="{9DAAA09F-A55C-47E0-A425-51E14BA84389}" sibTransId="{3140E754-7249-4A1B-84C0-50E666B480CE}"/>
    <dgm:cxn modelId="{459BE0ED-3275-4D15-BC2B-82B8E760D0E4}" srcId="{BEC8A9D4-5FEC-4321-8A71-CC3CD2F0A838}" destId="{E20CF9AF-195D-42AB-BC0A-FE851C94ED56}" srcOrd="2" destOrd="0" parTransId="{39339E94-4103-4327-9C6D-F043C48045C1}" sibTransId="{00B505F0-507B-4858-9603-F38EDA32A65B}"/>
    <dgm:cxn modelId="{74E76B07-F7C1-40A9-B6C8-F65744664669}" srcId="{BEC8A9D4-5FEC-4321-8A71-CC3CD2F0A838}" destId="{62DEB96B-04E9-4A30-B13B-C13C180DFF8B}" srcOrd="0" destOrd="0" parTransId="{F4D1773D-8E1F-4E73-9EA5-78AC7E755211}" sibTransId="{4762FB87-644B-4C0B-B13A-DA01F6A531DB}"/>
    <dgm:cxn modelId="{D6171749-539D-4FFB-B5D6-58966CF93336}" type="presOf" srcId="{E20CF9AF-195D-42AB-BC0A-FE851C94ED56}" destId="{3CD23735-7625-479A-BDAB-0D391F430AB4}" srcOrd="0" destOrd="0" presId="urn:microsoft.com/office/officeart/2005/8/layout/default"/>
    <dgm:cxn modelId="{44CA1D9D-9356-474B-BFCC-4CE0A5A0E326}" type="presParOf" srcId="{CC7AD58D-D41F-4EF0-AB4E-6F16146BFE5F}" destId="{FEE1CA63-C3E7-4825-9BEE-0FD48DC25E9B}" srcOrd="0" destOrd="0" presId="urn:microsoft.com/office/officeart/2005/8/layout/default"/>
    <dgm:cxn modelId="{66EBC3A9-99A3-4DE8-9CAF-4C7EA0F03B30}" type="presParOf" srcId="{CC7AD58D-D41F-4EF0-AB4E-6F16146BFE5F}" destId="{6648997A-F577-4F47-A756-5FC10AE29FCA}" srcOrd="1" destOrd="0" presId="urn:microsoft.com/office/officeart/2005/8/layout/default"/>
    <dgm:cxn modelId="{7CB7F804-BD9C-4B59-8B33-805C1C8BFD97}" type="presParOf" srcId="{CC7AD58D-D41F-4EF0-AB4E-6F16146BFE5F}" destId="{48FB3DDC-1764-4FEB-9AB2-5703C4A68289}" srcOrd="2" destOrd="0" presId="urn:microsoft.com/office/officeart/2005/8/layout/default"/>
    <dgm:cxn modelId="{B75C1A3F-01C3-48EC-B54A-20E359104991}" type="presParOf" srcId="{CC7AD58D-D41F-4EF0-AB4E-6F16146BFE5F}" destId="{8364753A-2002-41E6-A05D-6F5930AA12F0}" srcOrd="3" destOrd="0" presId="urn:microsoft.com/office/officeart/2005/8/layout/default"/>
    <dgm:cxn modelId="{7E179C18-BA61-4F68-98ED-F464377A820E}" type="presParOf" srcId="{CC7AD58D-D41F-4EF0-AB4E-6F16146BFE5F}" destId="{3CD23735-7625-479A-BDAB-0D391F430AB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0C349A-4689-4EC4-BBD2-3002E0F265D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3F28DAC-1E0A-466D-BF29-085F1B141B63}">
      <dgm:prSet/>
      <dgm:spPr/>
      <dgm:t>
        <a:bodyPr/>
        <a:lstStyle/>
        <a:p>
          <a:r>
            <a:rPr lang="en-GB"/>
            <a:t>•Primary adaptive</a:t>
          </a:r>
          <a:endParaRPr lang="en-US"/>
        </a:p>
      </dgm:t>
    </dgm:pt>
    <dgm:pt modelId="{FD121CFD-55FA-411F-989B-C8AFE80CEFEC}" type="parTrans" cxnId="{3A2F2A0C-2505-471B-8A39-2E92ACF9E1A3}">
      <dgm:prSet/>
      <dgm:spPr/>
      <dgm:t>
        <a:bodyPr/>
        <a:lstStyle/>
        <a:p>
          <a:endParaRPr lang="en-US"/>
        </a:p>
      </dgm:t>
    </dgm:pt>
    <dgm:pt modelId="{3520A83A-FF76-46AA-A762-0A2CBEF360B4}" type="sibTrans" cxnId="{3A2F2A0C-2505-471B-8A39-2E92ACF9E1A3}">
      <dgm:prSet/>
      <dgm:spPr/>
      <dgm:t>
        <a:bodyPr/>
        <a:lstStyle/>
        <a:p>
          <a:endParaRPr lang="en-US"/>
        </a:p>
      </dgm:t>
    </dgm:pt>
    <dgm:pt modelId="{0004D00A-2FDD-48DB-8CA3-3DBFB16D93EF}">
      <dgm:prSet/>
      <dgm:spPr/>
      <dgm:t>
        <a:bodyPr/>
        <a:lstStyle/>
        <a:p>
          <a:r>
            <a:rPr lang="en-GB"/>
            <a:t>•Maladaptive</a:t>
          </a:r>
          <a:endParaRPr lang="en-US"/>
        </a:p>
      </dgm:t>
    </dgm:pt>
    <dgm:pt modelId="{E9EBBE42-FFEF-43D6-828E-CA7938D54C57}" type="parTrans" cxnId="{5291649D-483E-4042-A0C9-1D764641DED5}">
      <dgm:prSet/>
      <dgm:spPr/>
      <dgm:t>
        <a:bodyPr/>
        <a:lstStyle/>
        <a:p>
          <a:endParaRPr lang="en-US"/>
        </a:p>
      </dgm:t>
    </dgm:pt>
    <dgm:pt modelId="{22825C9D-9BD4-4200-BE41-76AA528A8444}" type="sibTrans" cxnId="{5291649D-483E-4042-A0C9-1D764641DED5}">
      <dgm:prSet/>
      <dgm:spPr/>
      <dgm:t>
        <a:bodyPr/>
        <a:lstStyle/>
        <a:p>
          <a:endParaRPr lang="en-US"/>
        </a:p>
      </dgm:t>
    </dgm:pt>
    <dgm:pt modelId="{D205D107-285C-4248-9A3A-854D7A98C576}">
      <dgm:prSet/>
      <dgm:spPr/>
      <dgm:t>
        <a:bodyPr/>
        <a:lstStyle/>
        <a:p>
          <a:r>
            <a:rPr lang="en-GB"/>
            <a:t>•Secondary reaction</a:t>
          </a:r>
          <a:endParaRPr lang="en-US"/>
        </a:p>
      </dgm:t>
    </dgm:pt>
    <dgm:pt modelId="{8626053B-A07A-4258-8EDB-00EB708C5BEC}" type="parTrans" cxnId="{2C40300D-DCDD-4285-9E09-2DC43AC54588}">
      <dgm:prSet/>
      <dgm:spPr/>
      <dgm:t>
        <a:bodyPr/>
        <a:lstStyle/>
        <a:p>
          <a:endParaRPr lang="en-US"/>
        </a:p>
      </dgm:t>
    </dgm:pt>
    <dgm:pt modelId="{EE7377E2-310B-4216-84AE-DB29B9097BA5}" type="sibTrans" cxnId="{2C40300D-DCDD-4285-9E09-2DC43AC54588}">
      <dgm:prSet/>
      <dgm:spPr/>
      <dgm:t>
        <a:bodyPr/>
        <a:lstStyle/>
        <a:p>
          <a:endParaRPr lang="en-US"/>
        </a:p>
      </dgm:t>
    </dgm:pt>
    <dgm:pt modelId="{57AD5E23-7DB6-431A-B30D-90BE7F830EEE}">
      <dgm:prSet/>
      <dgm:spPr/>
      <dgm:t>
        <a:bodyPr/>
        <a:lstStyle/>
        <a:p>
          <a:r>
            <a:rPr lang="en-GB"/>
            <a:t>•Instrumental</a:t>
          </a:r>
          <a:endParaRPr lang="en-US"/>
        </a:p>
      </dgm:t>
    </dgm:pt>
    <dgm:pt modelId="{EBD052DD-FADE-4447-BB56-96694E8E5BBE}" type="parTrans" cxnId="{1221796B-4910-421A-81CF-EFB10BE42EB3}">
      <dgm:prSet/>
      <dgm:spPr/>
      <dgm:t>
        <a:bodyPr/>
        <a:lstStyle/>
        <a:p>
          <a:endParaRPr lang="en-US"/>
        </a:p>
      </dgm:t>
    </dgm:pt>
    <dgm:pt modelId="{DEA5113E-79C5-4186-9C6E-688AA3E19083}" type="sibTrans" cxnId="{1221796B-4910-421A-81CF-EFB10BE42EB3}">
      <dgm:prSet/>
      <dgm:spPr/>
      <dgm:t>
        <a:bodyPr/>
        <a:lstStyle/>
        <a:p>
          <a:endParaRPr lang="en-US"/>
        </a:p>
      </dgm:t>
    </dgm:pt>
    <dgm:pt modelId="{4B8C1270-CB53-499D-B32B-610C8076FB61}" type="pres">
      <dgm:prSet presAssocID="{360C349A-4689-4EC4-BBD2-3002E0F265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21F85B9-D2CF-4B7E-85D3-DF1078EAFFC0}" type="pres">
      <dgm:prSet presAssocID="{43F28DAC-1E0A-466D-BF29-085F1B141B6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E5CFB9-D8AB-4DFF-A7A5-C5FE30F1C83D}" type="pres">
      <dgm:prSet presAssocID="{3520A83A-FF76-46AA-A762-0A2CBEF360B4}" presName="spacer" presStyleCnt="0"/>
      <dgm:spPr/>
    </dgm:pt>
    <dgm:pt modelId="{34AB3CC4-F315-4372-8D62-99E7A928DF55}" type="pres">
      <dgm:prSet presAssocID="{0004D00A-2FDD-48DB-8CA3-3DBFB16D93E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D205A0-3235-4AC4-A9F2-D72E190778A1}" type="pres">
      <dgm:prSet presAssocID="{22825C9D-9BD4-4200-BE41-76AA528A8444}" presName="spacer" presStyleCnt="0"/>
      <dgm:spPr/>
    </dgm:pt>
    <dgm:pt modelId="{59BC1077-DBA4-41D7-986B-5223AD00F6E1}" type="pres">
      <dgm:prSet presAssocID="{D205D107-285C-4248-9A3A-854D7A98C57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51A403-FB91-4D1C-B581-BF8B989F9DDB}" type="pres">
      <dgm:prSet presAssocID="{EE7377E2-310B-4216-84AE-DB29B9097BA5}" presName="spacer" presStyleCnt="0"/>
      <dgm:spPr/>
    </dgm:pt>
    <dgm:pt modelId="{9544B0ED-DDAA-4CC7-AB31-13AFF2B15150}" type="pres">
      <dgm:prSet presAssocID="{57AD5E23-7DB6-431A-B30D-90BE7F830EE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A1F019-BBC0-4C84-8C0D-F25DD931F296}" type="presOf" srcId="{57AD5E23-7DB6-431A-B30D-90BE7F830EEE}" destId="{9544B0ED-DDAA-4CC7-AB31-13AFF2B15150}" srcOrd="0" destOrd="0" presId="urn:microsoft.com/office/officeart/2005/8/layout/vList2"/>
    <dgm:cxn modelId="{5AB27D23-DC7A-4028-9A19-0964CDB72E07}" type="presOf" srcId="{D205D107-285C-4248-9A3A-854D7A98C576}" destId="{59BC1077-DBA4-41D7-986B-5223AD00F6E1}" srcOrd="0" destOrd="0" presId="urn:microsoft.com/office/officeart/2005/8/layout/vList2"/>
    <dgm:cxn modelId="{CDEAA1E4-0D4B-4FA9-A1BA-15CCB76C7428}" type="presOf" srcId="{0004D00A-2FDD-48DB-8CA3-3DBFB16D93EF}" destId="{34AB3CC4-F315-4372-8D62-99E7A928DF55}" srcOrd="0" destOrd="0" presId="urn:microsoft.com/office/officeart/2005/8/layout/vList2"/>
    <dgm:cxn modelId="{3A2F2A0C-2505-471B-8A39-2E92ACF9E1A3}" srcId="{360C349A-4689-4EC4-BBD2-3002E0F265D5}" destId="{43F28DAC-1E0A-466D-BF29-085F1B141B63}" srcOrd="0" destOrd="0" parTransId="{FD121CFD-55FA-411F-989B-C8AFE80CEFEC}" sibTransId="{3520A83A-FF76-46AA-A762-0A2CBEF360B4}"/>
    <dgm:cxn modelId="{2C40300D-DCDD-4285-9E09-2DC43AC54588}" srcId="{360C349A-4689-4EC4-BBD2-3002E0F265D5}" destId="{D205D107-285C-4248-9A3A-854D7A98C576}" srcOrd="2" destOrd="0" parTransId="{8626053B-A07A-4258-8EDB-00EB708C5BEC}" sibTransId="{EE7377E2-310B-4216-84AE-DB29B9097BA5}"/>
    <dgm:cxn modelId="{1221796B-4910-421A-81CF-EFB10BE42EB3}" srcId="{360C349A-4689-4EC4-BBD2-3002E0F265D5}" destId="{57AD5E23-7DB6-431A-B30D-90BE7F830EEE}" srcOrd="3" destOrd="0" parTransId="{EBD052DD-FADE-4447-BB56-96694E8E5BBE}" sibTransId="{DEA5113E-79C5-4186-9C6E-688AA3E19083}"/>
    <dgm:cxn modelId="{5291649D-483E-4042-A0C9-1D764641DED5}" srcId="{360C349A-4689-4EC4-BBD2-3002E0F265D5}" destId="{0004D00A-2FDD-48DB-8CA3-3DBFB16D93EF}" srcOrd="1" destOrd="0" parTransId="{E9EBBE42-FFEF-43D6-828E-CA7938D54C57}" sibTransId="{22825C9D-9BD4-4200-BE41-76AA528A8444}"/>
    <dgm:cxn modelId="{AE69000A-4787-414E-AEF7-F4CE9764F54A}" type="presOf" srcId="{43F28DAC-1E0A-466D-BF29-085F1B141B63}" destId="{F21F85B9-D2CF-4B7E-85D3-DF1078EAFFC0}" srcOrd="0" destOrd="0" presId="urn:microsoft.com/office/officeart/2005/8/layout/vList2"/>
    <dgm:cxn modelId="{3EAA58FE-706C-4871-B9D5-A6E2C292C77A}" type="presOf" srcId="{360C349A-4689-4EC4-BBD2-3002E0F265D5}" destId="{4B8C1270-CB53-499D-B32B-610C8076FB61}" srcOrd="0" destOrd="0" presId="urn:microsoft.com/office/officeart/2005/8/layout/vList2"/>
    <dgm:cxn modelId="{1A32B374-C7BD-44A2-BA6A-F8EDBF6F9500}" type="presParOf" srcId="{4B8C1270-CB53-499D-B32B-610C8076FB61}" destId="{F21F85B9-D2CF-4B7E-85D3-DF1078EAFFC0}" srcOrd="0" destOrd="0" presId="urn:microsoft.com/office/officeart/2005/8/layout/vList2"/>
    <dgm:cxn modelId="{561DABE0-CDF1-4752-B638-448DA734F6D2}" type="presParOf" srcId="{4B8C1270-CB53-499D-B32B-610C8076FB61}" destId="{3DE5CFB9-D8AB-4DFF-A7A5-C5FE30F1C83D}" srcOrd="1" destOrd="0" presId="urn:microsoft.com/office/officeart/2005/8/layout/vList2"/>
    <dgm:cxn modelId="{DA1AC89A-E093-47D4-9FC1-FA0EE7B818FB}" type="presParOf" srcId="{4B8C1270-CB53-499D-B32B-610C8076FB61}" destId="{34AB3CC4-F315-4372-8D62-99E7A928DF55}" srcOrd="2" destOrd="0" presId="urn:microsoft.com/office/officeart/2005/8/layout/vList2"/>
    <dgm:cxn modelId="{E8ADE5A5-5C28-464C-A12B-689C586A85A7}" type="presParOf" srcId="{4B8C1270-CB53-499D-B32B-610C8076FB61}" destId="{86D205A0-3235-4AC4-A9F2-D72E190778A1}" srcOrd="3" destOrd="0" presId="urn:microsoft.com/office/officeart/2005/8/layout/vList2"/>
    <dgm:cxn modelId="{34C389B4-9841-47E7-85DB-5A2071726223}" type="presParOf" srcId="{4B8C1270-CB53-499D-B32B-610C8076FB61}" destId="{59BC1077-DBA4-41D7-986B-5223AD00F6E1}" srcOrd="4" destOrd="0" presId="urn:microsoft.com/office/officeart/2005/8/layout/vList2"/>
    <dgm:cxn modelId="{15E61CF3-0164-4B2C-871F-CF4AB6790446}" type="presParOf" srcId="{4B8C1270-CB53-499D-B32B-610C8076FB61}" destId="{BB51A403-FB91-4D1C-B581-BF8B989F9DDB}" srcOrd="5" destOrd="0" presId="urn:microsoft.com/office/officeart/2005/8/layout/vList2"/>
    <dgm:cxn modelId="{D43A17A1-506F-4846-8769-E3A47509FA4A}" type="presParOf" srcId="{4B8C1270-CB53-499D-B32B-610C8076FB61}" destId="{9544B0ED-DDAA-4CC7-AB31-13AFF2B1515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49221A-8F83-4C97-A6A4-BEFFE599559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4CC68A0-28C6-446B-A5CC-88A17DB53760}">
      <dgm:prSet/>
      <dgm:spPr/>
      <dgm:t>
        <a:bodyPr/>
        <a:lstStyle/>
        <a:p>
          <a:r>
            <a:rPr lang="en-GB"/>
            <a:t>These are direct reactions that have developed from previous, often significantly traumatic, experiences.</a:t>
          </a:r>
          <a:endParaRPr lang="en-US"/>
        </a:p>
      </dgm:t>
    </dgm:pt>
    <dgm:pt modelId="{D0936C91-F5B9-42E2-BCB6-05C3914BFB5E}" type="parTrans" cxnId="{3046D520-4475-456B-9926-00547ED1A9C1}">
      <dgm:prSet/>
      <dgm:spPr/>
      <dgm:t>
        <a:bodyPr/>
        <a:lstStyle/>
        <a:p>
          <a:endParaRPr lang="en-US"/>
        </a:p>
      </dgm:t>
    </dgm:pt>
    <dgm:pt modelId="{36E23492-5C77-4E4A-A442-357DE2A2EC59}" type="sibTrans" cxnId="{3046D520-4475-456B-9926-00547ED1A9C1}">
      <dgm:prSet/>
      <dgm:spPr/>
      <dgm:t>
        <a:bodyPr/>
        <a:lstStyle/>
        <a:p>
          <a:endParaRPr lang="en-US"/>
        </a:p>
      </dgm:t>
    </dgm:pt>
    <dgm:pt modelId="{7EB7F96D-FE2D-4472-9F18-B2B7B6FF21BD}">
      <dgm:prSet/>
      <dgm:spPr/>
      <dgm:t>
        <a:bodyPr/>
        <a:lstStyle/>
        <a:p>
          <a:r>
            <a:rPr lang="en-GB"/>
            <a:t>They no longer serve a purpose however and do not help the individual to cope.</a:t>
          </a:r>
          <a:endParaRPr lang="en-US"/>
        </a:p>
      </dgm:t>
    </dgm:pt>
    <dgm:pt modelId="{FB87B1A9-9E2F-413E-BDBA-1EEA2ADEA7B4}" type="parTrans" cxnId="{3080AD9F-FED3-490F-B9FF-1660B362CDFC}">
      <dgm:prSet/>
      <dgm:spPr/>
      <dgm:t>
        <a:bodyPr/>
        <a:lstStyle/>
        <a:p>
          <a:endParaRPr lang="en-US"/>
        </a:p>
      </dgm:t>
    </dgm:pt>
    <dgm:pt modelId="{47FBA8DA-5458-43D7-8B16-0A5BBE98F2E9}" type="sibTrans" cxnId="{3080AD9F-FED3-490F-B9FF-1660B362CDFC}">
      <dgm:prSet/>
      <dgm:spPr/>
      <dgm:t>
        <a:bodyPr/>
        <a:lstStyle/>
        <a:p>
          <a:endParaRPr lang="en-US"/>
        </a:p>
      </dgm:t>
    </dgm:pt>
    <dgm:pt modelId="{4549CAB7-5BE6-4E7A-8AE2-552034DEF5AF}">
      <dgm:prSet/>
      <dgm:spPr/>
      <dgm:t>
        <a:bodyPr/>
        <a:lstStyle/>
        <a:p>
          <a:r>
            <a:rPr lang="en-GB"/>
            <a:t>This often feels like a stuck, old and bad feeling</a:t>
          </a:r>
          <a:endParaRPr lang="en-US"/>
        </a:p>
      </dgm:t>
    </dgm:pt>
    <dgm:pt modelId="{4DFB8B56-281E-4679-A1D9-02F25755EEA8}" type="parTrans" cxnId="{018059CE-1C4B-4217-B87A-E16EAE4EDF97}">
      <dgm:prSet/>
      <dgm:spPr/>
      <dgm:t>
        <a:bodyPr/>
        <a:lstStyle/>
        <a:p>
          <a:endParaRPr lang="en-US"/>
        </a:p>
      </dgm:t>
    </dgm:pt>
    <dgm:pt modelId="{252490BC-137E-4093-BB78-7382E9EBA369}" type="sibTrans" cxnId="{018059CE-1C4B-4217-B87A-E16EAE4EDF97}">
      <dgm:prSet/>
      <dgm:spPr/>
      <dgm:t>
        <a:bodyPr/>
        <a:lstStyle/>
        <a:p>
          <a:endParaRPr lang="en-US"/>
        </a:p>
      </dgm:t>
    </dgm:pt>
    <dgm:pt modelId="{DE698C25-2DD1-4A94-939C-F5321A7B9409}">
      <dgm:prSet/>
      <dgm:spPr/>
      <dgm:t>
        <a:bodyPr/>
        <a:lstStyle/>
        <a:p>
          <a:r>
            <a:rPr lang="en-GB"/>
            <a:t>See accompanying sheet</a:t>
          </a:r>
          <a:endParaRPr lang="en-US"/>
        </a:p>
      </dgm:t>
    </dgm:pt>
    <dgm:pt modelId="{9B748FF0-013E-4002-937F-78F90B2EE9A2}" type="parTrans" cxnId="{C10F7837-6872-4896-B39B-D207C95E4768}">
      <dgm:prSet/>
      <dgm:spPr/>
      <dgm:t>
        <a:bodyPr/>
        <a:lstStyle/>
        <a:p>
          <a:endParaRPr lang="en-US"/>
        </a:p>
      </dgm:t>
    </dgm:pt>
    <dgm:pt modelId="{1713CCEC-0DB4-4339-AA4B-BFED082FC609}" type="sibTrans" cxnId="{C10F7837-6872-4896-B39B-D207C95E4768}">
      <dgm:prSet/>
      <dgm:spPr/>
      <dgm:t>
        <a:bodyPr/>
        <a:lstStyle/>
        <a:p>
          <a:endParaRPr lang="en-US"/>
        </a:p>
      </dgm:t>
    </dgm:pt>
    <dgm:pt modelId="{2192B7E0-88FF-45CF-AA00-61289E24F8A6}" type="pres">
      <dgm:prSet presAssocID="{5149221A-8F83-4C97-A6A4-BEFFE599559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160ABBD-34C0-4C7E-AE15-8E02E2D4F2D9}" type="pres">
      <dgm:prSet presAssocID="{84CC68A0-28C6-446B-A5CC-88A17DB5376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EA3F36-8BF1-4C63-A261-97895D375EC4}" type="pres">
      <dgm:prSet presAssocID="{36E23492-5C77-4E4A-A442-357DE2A2EC59}" presName="spacer" presStyleCnt="0"/>
      <dgm:spPr/>
    </dgm:pt>
    <dgm:pt modelId="{701122E1-B771-4742-B31B-DF317F4AFFF1}" type="pres">
      <dgm:prSet presAssocID="{7EB7F96D-FE2D-4472-9F18-B2B7B6FF21B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114CE2-529C-4FC1-9C59-4819F133C738}" type="pres">
      <dgm:prSet presAssocID="{47FBA8DA-5458-43D7-8B16-0A5BBE98F2E9}" presName="spacer" presStyleCnt="0"/>
      <dgm:spPr/>
    </dgm:pt>
    <dgm:pt modelId="{8149C936-162B-4200-9479-D4186F1ED25A}" type="pres">
      <dgm:prSet presAssocID="{4549CAB7-5BE6-4E7A-8AE2-552034DEF5A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46B5C0-7A36-4933-A4C8-3F875AF54A76}" type="pres">
      <dgm:prSet presAssocID="{252490BC-137E-4093-BB78-7382E9EBA369}" presName="spacer" presStyleCnt="0"/>
      <dgm:spPr/>
    </dgm:pt>
    <dgm:pt modelId="{C6034625-9093-4A0D-A820-37193FD4F548}" type="pres">
      <dgm:prSet presAssocID="{DE698C25-2DD1-4A94-939C-F5321A7B940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0CB09E-EE1D-49F5-839B-1C0EF82D2A3D}" type="presOf" srcId="{5149221A-8F83-4C97-A6A4-BEFFE5995598}" destId="{2192B7E0-88FF-45CF-AA00-61289E24F8A6}" srcOrd="0" destOrd="0" presId="urn:microsoft.com/office/officeart/2005/8/layout/vList2"/>
    <dgm:cxn modelId="{3080AD9F-FED3-490F-B9FF-1660B362CDFC}" srcId="{5149221A-8F83-4C97-A6A4-BEFFE5995598}" destId="{7EB7F96D-FE2D-4472-9F18-B2B7B6FF21BD}" srcOrd="1" destOrd="0" parTransId="{FB87B1A9-9E2F-413E-BDBA-1EEA2ADEA7B4}" sibTransId="{47FBA8DA-5458-43D7-8B16-0A5BBE98F2E9}"/>
    <dgm:cxn modelId="{C10F7837-6872-4896-B39B-D207C95E4768}" srcId="{5149221A-8F83-4C97-A6A4-BEFFE5995598}" destId="{DE698C25-2DD1-4A94-939C-F5321A7B9409}" srcOrd="3" destOrd="0" parTransId="{9B748FF0-013E-4002-937F-78F90B2EE9A2}" sibTransId="{1713CCEC-0DB4-4339-AA4B-BFED082FC609}"/>
    <dgm:cxn modelId="{3EBA7907-2368-4FF7-B838-882D0A6321F4}" type="presOf" srcId="{84CC68A0-28C6-446B-A5CC-88A17DB53760}" destId="{A160ABBD-34C0-4C7E-AE15-8E02E2D4F2D9}" srcOrd="0" destOrd="0" presId="urn:microsoft.com/office/officeart/2005/8/layout/vList2"/>
    <dgm:cxn modelId="{4FF7D140-555B-4591-801C-3933669BF0CC}" type="presOf" srcId="{DE698C25-2DD1-4A94-939C-F5321A7B9409}" destId="{C6034625-9093-4A0D-A820-37193FD4F548}" srcOrd="0" destOrd="0" presId="urn:microsoft.com/office/officeart/2005/8/layout/vList2"/>
    <dgm:cxn modelId="{7E5EA955-BAE6-45E7-A199-54DA980F2391}" type="presOf" srcId="{4549CAB7-5BE6-4E7A-8AE2-552034DEF5AF}" destId="{8149C936-162B-4200-9479-D4186F1ED25A}" srcOrd="0" destOrd="0" presId="urn:microsoft.com/office/officeart/2005/8/layout/vList2"/>
    <dgm:cxn modelId="{018059CE-1C4B-4217-B87A-E16EAE4EDF97}" srcId="{5149221A-8F83-4C97-A6A4-BEFFE5995598}" destId="{4549CAB7-5BE6-4E7A-8AE2-552034DEF5AF}" srcOrd="2" destOrd="0" parTransId="{4DFB8B56-281E-4679-A1D9-02F25755EEA8}" sibTransId="{252490BC-137E-4093-BB78-7382E9EBA369}"/>
    <dgm:cxn modelId="{3046D520-4475-456B-9926-00547ED1A9C1}" srcId="{5149221A-8F83-4C97-A6A4-BEFFE5995598}" destId="{84CC68A0-28C6-446B-A5CC-88A17DB53760}" srcOrd="0" destOrd="0" parTransId="{D0936C91-F5B9-42E2-BCB6-05C3914BFB5E}" sibTransId="{36E23492-5C77-4E4A-A442-357DE2A2EC59}"/>
    <dgm:cxn modelId="{874F8FF4-D103-4B13-8960-A3EE3CEC6941}" type="presOf" srcId="{7EB7F96D-FE2D-4472-9F18-B2B7B6FF21BD}" destId="{701122E1-B771-4742-B31B-DF317F4AFFF1}" srcOrd="0" destOrd="0" presId="urn:microsoft.com/office/officeart/2005/8/layout/vList2"/>
    <dgm:cxn modelId="{9240DC8C-07C4-45B6-8A3B-A09F09283CD3}" type="presParOf" srcId="{2192B7E0-88FF-45CF-AA00-61289E24F8A6}" destId="{A160ABBD-34C0-4C7E-AE15-8E02E2D4F2D9}" srcOrd="0" destOrd="0" presId="urn:microsoft.com/office/officeart/2005/8/layout/vList2"/>
    <dgm:cxn modelId="{FB44A1D0-655D-4CE7-82A7-3EA7446CE638}" type="presParOf" srcId="{2192B7E0-88FF-45CF-AA00-61289E24F8A6}" destId="{B5EA3F36-8BF1-4C63-A261-97895D375EC4}" srcOrd="1" destOrd="0" presId="urn:microsoft.com/office/officeart/2005/8/layout/vList2"/>
    <dgm:cxn modelId="{22B534C7-1F59-4967-B024-9F879BDB4E1C}" type="presParOf" srcId="{2192B7E0-88FF-45CF-AA00-61289E24F8A6}" destId="{701122E1-B771-4742-B31B-DF317F4AFFF1}" srcOrd="2" destOrd="0" presId="urn:microsoft.com/office/officeart/2005/8/layout/vList2"/>
    <dgm:cxn modelId="{6B84C35F-E496-4E7E-BAFB-4CC035B86E99}" type="presParOf" srcId="{2192B7E0-88FF-45CF-AA00-61289E24F8A6}" destId="{9D114CE2-529C-4FC1-9C59-4819F133C738}" srcOrd="3" destOrd="0" presId="urn:microsoft.com/office/officeart/2005/8/layout/vList2"/>
    <dgm:cxn modelId="{1BEA6B17-786A-4FC6-935F-A129765C06F3}" type="presParOf" srcId="{2192B7E0-88FF-45CF-AA00-61289E24F8A6}" destId="{8149C936-162B-4200-9479-D4186F1ED25A}" srcOrd="4" destOrd="0" presId="urn:microsoft.com/office/officeart/2005/8/layout/vList2"/>
    <dgm:cxn modelId="{46504296-FB09-499D-B0A7-92DCBCAD3174}" type="presParOf" srcId="{2192B7E0-88FF-45CF-AA00-61289E24F8A6}" destId="{CE46B5C0-7A36-4933-A4C8-3F875AF54A76}" srcOrd="5" destOrd="0" presId="urn:microsoft.com/office/officeart/2005/8/layout/vList2"/>
    <dgm:cxn modelId="{BD60747C-2292-47FB-B07B-8C0A39EA5C75}" type="presParOf" srcId="{2192B7E0-88FF-45CF-AA00-61289E24F8A6}" destId="{C6034625-9093-4A0D-A820-37193FD4F54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F7D896-B031-4D8C-8ECE-8A8E2FB0B4A2}">
      <dsp:nvSpPr>
        <dsp:cNvPr id="0" name=""/>
        <dsp:cNvSpPr/>
      </dsp:nvSpPr>
      <dsp:spPr>
        <a:xfrm>
          <a:off x="0" y="703"/>
          <a:ext cx="5031485" cy="1216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0" kern="1200" baseline="0"/>
            <a:t>Starting EFT Theory</a:t>
          </a:r>
          <a:endParaRPr lang="en-US" sz="3200" kern="1200"/>
        </a:p>
      </dsp:txBody>
      <dsp:txXfrm>
        <a:off x="59399" y="60102"/>
        <a:ext cx="4912687" cy="1098002"/>
      </dsp:txXfrm>
    </dsp:sp>
    <dsp:sp modelId="{5D44DFB3-73FC-4571-AA35-A45D311F5127}">
      <dsp:nvSpPr>
        <dsp:cNvPr id="0" name=""/>
        <dsp:cNvSpPr/>
      </dsp:nvSpPr>
      <dsp:spPr>
        <a:xfrm>
          <a:off x="0" y="1309663"/>
          <a:ext cx="5031485" cy="1216800"/>
        </a:xfrm>
        <a:prstGeom prst="roundRect">
          <a:avLst/>
        </a:prstGeom>
        <a:solidFill>
          <a:schemeClr val="accent2">
            <a:hueOff val="-499173"/>
            <a:satOff val="38"/>
            <a:lumOff val="-7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0" kern="1200" baseline="0"/>
            <a:t>Characteristics and Principles</a:t>
          </a:r>
          <a:endParaRPr lang="en-US" sz="3200" kern="1200"/>
        </a:p>
      </dsp:txBody>
      <dsp:txXfrm>
        <a:off x="59399" y="1369062"/>
        <a:ext cx="4912687" cy="1098002"/>
      </dsp:txXfrm>
    </dsp:sp>
    <dsp:sp modelId="{F172C493-D890-4079-B0E2-DCE15540225A}">
      <dsp:nvSpPr>
        <dsp:cNvPr id="0" name=""/>
        <dsp:cNvSpPr/>
      </dsp:nvSpPr>
      <dsp:spPr>
        <a:xfrm>
          <a:off x="0" y="2618624"/>
          <a:ext cx="5031485" cy="1216800"/>
        </a:xfrm>
        <a:prstGeom prst="roundRect">
          <a:avLst/>
        </a:prstGeom>
        <a:solidFill>
          <a:schemeClr val="accent2">
            <a:hueOff val="-998347"/>
            <a:satOff val="75"/>
            <a:lumOff val="-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0" kern="1200" baseline="0"/>
            <a:t>Emotion Schemes</a:t>
          </a:r>
          <a:endParaRPr lang="en-US" sz="3200" kern="1200"/>
        </a:p>
      </dsp:txBody>
      <dsp:txXfrm>
        <a:off x="59399" y="2678023"/>
        <a:ext cx="4912687" cy="1098002"/>
      </dsp:txXfrm>
    </dsp:sp>
    <dsp:sp modelId="{E3AD284A-C495-46CA-B637-73B4EEB58102}">
      <dsp:nvSpPr>
        <dsp:cNvPr id="0" name=""/>
        <dsp:cNvSpPr/>
      </dsp:nvSpPr>
      <dsp:spPr>
        <a:xfrm>
          <a:off x="0" y="3927584"/>
          <a:ext cx="5031485" cy="1216800"/>
        </a:xfrm>
        <a:prstGeom prst="roundRect">
          <a:avLst/>
        </a:prstGeom>
        <a:solidFill>
          <a:schemeClr val="accent2">
            <a:hueOff val="-1497520"/>
            <a:satOff val="113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0" kern="1200" baseline="0"/>
            <a:t>Emotion response forms.</a:t>
          </a:r>
          <a:endParaRPr lang="en-US" sz="3200" kern="1200"/>
        </a:p>
      </dsp:txBody>
      <dsp:txXfrm>
        <a:off x="59399" y="3986983"/>
        <a:ext cx="4912687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8A657-EE2C-416E-95B3-67B0DAC63C0F}">
      <dsp:nvSpPr>
        <dsp:cNvPr id="0" name=""/>
        <dsp:cNvSpPr/>
      </dsp:nvSpPr>
      <dsp:spPr>
        <a:xfrm>
          <a:off x="0" y="123195"/>
          <a:ext cx="5076826" cy="15561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Task completion and focus: Facilitate client completion of key therapeutic tasks. Often tasks are not completed the first time they are attempted, however therapists do need to support clients in developing clear goals.</a:t>
          </a:r>
          <a:endParaRPr lang="en-US" sz="1900" kern="1200"/>
        </a:p>
      </dsp:txBody>
      <dsp:txXfrm>
        <a:off x="75963" y="199158"/>
        <a:ext cx="4924900" cy="1404174"/>
      </dsp:txXfrm>
    </dsp:sp>
    <dsp:sp modelId="{BF4F15E0-4B2B-415F-ACF5-1AF9855F80BE}">
      <dsp:nvSpPr>
        <dsp:cNvPr id="0" name=""/>
        <dsp:cNvSpPr/>
      </dsp:nvSpPr>
      <dsp:spPr>
        <a:xfrm>
          <a:off x="0" y="1734015"/>
          <a:ext cx="5076826" cy="1556100"/>
        </a:xfrm>
        <a:prstGeom prst="roundRect">
          <a:avLst/>
        </a:prstGeom>
        <a:solidFill>
          <a:schemeClr val="accent2">
            <a:hueOff val="-748760"/>
            <a:satOff val="57"/>
            <a:lumOff val="-1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Flexibility is needed though, and the tasks should not be rigid</a:t>
          </a:r>
          <a:endParaRPr lang="en-US" sz="1900" kern="1200"/>
        </a:p>
      </dsp:txBody>
      <dsp:txXfrm>
        <a:off x="75963" y="1809978"/>
        <a:ext cx="4924900" cy="1404174"/>
      </dsp:txXfrm>
    </dsp:sp>
    <dsp:sp modelId="{E85206EA-8F9E-4365-9E3F-77D4E0FE21C6}">
      <dsp:nvSpPr>
        <dsp:cNvPr id="0" name=""/>
        <dsp:cNvSpPr/>
      </dsp:nvSpPr>
      <dsp:spPr>
        <a:xfrm>
          <a:off x="0" y="3344835"/>
          <a:ext cx="5076826" cy="1556100"/>
        </a:xfrm>
        <a:prstGeom prst="roundRect">
          <a:avLst/>
        </a:prstGeom>
        <a:solidFill>
          <a:schemeClr val="accent2">
            <a:hueOff val="-1497520"/>
            <a:satOff val="113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There needs to be a balance between the focus on the task and the therapeutic relationship.</a:t>
          </a:r>
          <a:endParaRPr lang="en-US" sz="1900" kern="1200"/>
        </a:p>
      </dsp:txBody>
      <dsp:txXfrm>
        <a:off x="75963" y="3420798"/>
        <a:ext cx="4924900" cy="14041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1CA63-C3E7-4825-9BEE-0FD48DC25E9B}">
      <dsp:nvSpPr>
        <dsp:cNvPr id="0" name=""/>
        <dsp:cNvSpPr/>
      </dsp:nvSpPr>
      <dsp:spPr>
        <a:xfrm>
          <a:off x="1282840" y="920"/>
          <a:ext cx="2511144" cy="15066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b="0" kern="1200" baseline="0"/>
            <a:t>Activation</a:t>
          </a:r>
          <a:endParaRPr lang="en-US" sz="3300" kern="1200"/>
        </a:p>
      </dsp:txBody>
      <dsp:txXfrm>
        <a:off x="1282840" y="920"/>
        <a:ext cx="2511144" cy="1506686"/>
      </dsp:txXfrm>
    </dsp:sp>
    <dsp:sp modelId="{48FB3DDC-1764-4FEB-9AB2-5703C4A68289}">
      <dsp:nvSpPr>
        <dsp:cNvPr id="0" name=""/>
        <dsp:cNvSpPr/>
      </dsp:nvSpPr>
      <dsp:spPr>
        <a:xfrm>
          <a:off x="1282840" y="1758722"/>
          <a:ext cx="2511144" cy="1506686"/>
        </a:xfrm>
        <a:prstGeom prst="rect">
          <a:avLst/>
        </a:prstGeom>
        <a:solidFill>
          <a:schemeClr val="accent2">
            <a:hueOff val="-748760"/>
            <a:satOff val="57"/>
            <a:lumOff val="-1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b="0" kern="1200" baseline="0"/>
            <a:t>Exploration </a:t>
          </a:r>
          <a:endParaRPr lang="en-US" sz="3300" kern="1200"/>
        </a:p>
      </dsp:txBody>
      <dsp:txXfrm>
        <a:off x="1282840" y="1758722"/>
        <a:ext cx="2511144" cy="1506686"/>
      </dsp:txXfrm>
    </dsp:sp>
    <dsp:sp modelId="{3CD23735-7625-479A-BDAB-0D391F430AB4}">
      <dsp:nvSpPr>
        <dsp:cNvPr id="0" name=""/>
        <dsp:cNvSpPr/>
      </dsp:nvSpPr>
      <dsp:spPr>
        <a:xfrm>
          <a:off x="1282840" y="3516523"/>
          <a:ext cx="2511144" cy="1506686"/>
        </a:xfrm>
        <a:prstGeom prst="rect">
          <a:avLst/>
        </a:prstGeom>
        <a:solidFill>
          <a:schemeClr val="accent2">
            <a:hueOff val="-1497520"/>
            <a:satOff val="113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b="0" kern="1200" baseline="0"/>
            <a:t>Expression</a:t>
          </a:r>
          <a:endParaRPr lang="en-US" sz="3300" kern="1200"/>
        </a:p>
      </dsp:txBody>
      <dsp:txXfrm>
        <a:off x="1282840" y="3516523"/>
        <a:ext cx="2511144" cy="15066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1F85B9-D2CF-4B7E-85D3-DF1078EAFFC0}">
      <dsp:nvSpPr>
        <dsp:cNvPr id="0" name=""/>
        <dsp:cNvSpPr/>
      </dsp:nvSpPr>
      <dsp:spPr>
        <a:xfrm>
          <a:off x="0" y="527743"/>
          <a:ext cx="5031485" cy="936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000" kern="1200"/>
            <a:t>•Primary adaptive</a:t>
          </a:r>
          <a:endParaRPr lang="en-US" sz="4000" kern="1200"/>
        </a:p>
      </dsp:txBody>
      <dsp:txXfrm>
        <a:off x="45692" y="573435"/>
        <a:ext cx="4940101" cy="844616"/>
      </dsp:txXfrm>
    </dsp:sp>
    <dsp:sp modelId="{34AB3CC4-F315-4372-8D62-99E7A928DF55}">
      <dsp:nvSpPr>
        <dsp:cNvPr id="0" name=""/>
        <dsp:cNvSpPr/>
      </dsp:nvSpPr>
      <dsp:spPr>
        <a:xfrm>
          <a:off x="0" y="1578943"/>
          <a:ext cx="5031485" cy="936000"/>
        </a:xfrm>
        <a:prstGeom prst="roundRect">
          <a:avLst/>
        </a:prstGeom>
        <a:solidFill>
          <a:schemeClr val="accent2">
            <a:hueOff val="-499173"/>
            <a:satOff val="38"/>
            <a:lumOff val="-7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000" kern="1200"/>
            <a:t>•Maladaptive</a:t>
          </a:r>
          <a:endParaRPr lang="en-US" sz="4000" kern="1200"/>
        </a:p>
      </dsp:txBody>
      <dsp:txXfrm>
        <a:off x="45692" y="1624635"/>
        <a:ext cx="4940101" cy="844616"/>
      </dsp:txXfrm>
    </dsp:sp>
    <dsp:sp modelId="{59BC1077-DBA4-41D7-986B-5223AD00F6E1}">
      <dsp:nvSpPr>
        <dsp:cNvPr id="0" name=""/>
        <dsp:cNvSpPr/>
      </dsp:nvSpPr>
      <dsp:spPr>
        <a:xfrm>
          <a:off x="0" y="2630144"/>
          <a:ext cx="5031485" cy="936000"/>
        </a:xfrm>
        <a:prstGeom prst="roundRect">
          <a:avLst/>
        </a:prstGeom>
        <a:solidFill>
          <a:schemeClr val="accent2">
            <a:hueOff val="-998347"/>
            <a:satOff val="75"/>
            <a:lumOff val="-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000" kern="1200"/>
            <a:t>•Secondary reaction</a:t>
          </a:r>
          <a:endParaRPr lang="en-US" sz="4000" kern="1200"/>
        </a:p>
      </dsp:txBody>
      <dsp:txXfrm>
        <a:off x="45692" y="2675836"/>
        <a:ext cx="4940101" cy="844616"/>
      </dsp:txXfrm>
    </dsp:sp>
    <dsp:sp modelId="{9544B0ED-DDAA-4CC7-AB31-13AFF2B15150}">
      <dsp:nvSpPr>
        <dsp:cNvPr id="0" name=""/>
        <dsp:cNvSpPr/>
      </dsp:nvSpPr>
      <dsp:spPr>
        <a:xfrm>
          <a:off x="0" y="3681344"/>
          <a:ext cx="5031485" cy="936000"/>
        </a:xfrm>
        <a:prstGeom prst="roundRect">
          <a:avLst/>
        </a:prstGeom>
        <a:solidFill>
          <a:schemeClr val="accent2">
            <a:hueOff val="-1497520"/>
            <a:satOff val="113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000" kern="1200"/>
            <a:t>•Instrumental</a:t>
          </a:r>
          <a:endParaRPr lang="en-US" sz="4000" kern="1200"/>
        </a:p>
      </dsp:txBody>
      <dsp:txXfrm>
        <a:off x="45692" y="3727036"/>
        <a:ext cx="4940101" cy="8446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0ABBD-34C0-4C7E-AE15-8E02E2D4F2D9}">
      <dsp:nvSpPr>
        <dsp:cNvPr id="0" name=""/>
        <dsp:cNvSpPr/>
      </dsp:nvSpPr>
      <dsp:spPr>
        <a:xfrm>
          <a:off x="0" y="51284"/>
          <a:ext cx="5031485" cy="12109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These are direct reactions that have developed from previous, often significantly traumatic, experiences.</a:t>
          </a:r>
          <a:endParaRPr lang="en-US" sz="2300" kern="1200"/>
        </a:p>
      </dsp:txBody>
      <dsp:txXfrm>
        <a:off x="59114" y="110398"/>
        <a:ext cx="4913257" cy="1092721"/>
      </dsp:txXfrm>
    </dsp:sp>
    <dsp:sp modelId="{701122E1-B771-4742-B31B-DF317F4AFFF1}">
      <dsp:nvSpPr>
        <dsp:cNvPr id="0" name=""/>
        <dsp:cNvSpPr/>
      </dsp:nvSpPr>
      <dsp:spPr>
        <a:xfrm>
          <a:off x="0" y="1328474"/>
          <a:ext cx="5031485" cy="1210949"/>
        </a:xfrm>
        <a:prstGeom prst="roundRect">
          <a:avLst/>
        </a:prstGeom>
        <a:solidFill>
          <a:schemeClr val="accent2">
            <a:hueOff val="-499173"/>
            <a:satOff val="38"/>
            <a:lumOff val="-7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They no longer serve a purpose however and do not help the individual to cope.</a:t>
          </a:r>
          <a:endParaRPr lang="en-US" sz="2300" kern="1200"/>
        </a:p>
      </dsp:txBody>
      <dsp:txXfrm>
        <a:off x="59114" y="1387588"/>
        <a:ext cx="4913257" cy="1092721"/>
      </dsp:txXfrm>
    </dsp:sp>
    <dsp:sp modelId="{8149C936-162B-4200-9479-D4186F1ED25A}">
      <dsp:nvSpPr>
        <dsp:cNvPr id="0" name=""/>
        <dsp:cNvSpPr/>
      </dsp:nvSpPr>
      <dsp:spPr>
        <a:xfrm>
          <a:off x="0" y="2605664"/>
          <a:ext cx="5031485" cy="1210949"/>
        </a:xfrm>
        <a:prstGeom prst="roundRect">
          <a:avLst/>
        </a:prstGeom>
        <a:solidFill>
          <a:schemeClr val="accent2">
            <a:hueOff val="-998347"/>
            <a:satOff val="75"/>
            <a:lumOff val="-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This often feels like a stuck, old and bad feeling</a:t>
          </a:r>
          <a:endParaRPr lang="en-US" sz="2300" kern="1200"/>
        </a:p>
      </dsp:txBody>
      <dsp:txXfrm>
        <a:off x="59114" y="2664778"/>
        <a:ext cx="4913257" cy="1092721"/>
      </dsp:txXfrm>
    </dsp:sp>
    <dsp:sp modelId="{C6034625-9093-4A0D-A820-37193FD4F548}">
      <dsp:nvSpPr>
        <dsp:cNvPr id="0" name=""/>
        <dsp:cNvSpPr/>
      </dsp:nvSpPr>
      <dsp:spPr>
        <a:xfrm>
          <a:off x="0" y="3882854"/>
          <a:ext cx="5031485" cy="1210949"/>
        </a:xfrm>
        <a:prstGeom prst="roundRect">
          <a:avLst/>
        </a:prstGeom>
        <a:solidFill>
          <a:schemeClr val="accent2">
            <a:hueOff val="-1497520"/>
            <a:satOff val="113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See accompanying sheet</a:t>
          </a:r>
          <a:endParaRPr lang="en-US" sz="2300" kern="1200"/>
        </a:p>
      </dsp:txBody>
      <dsp:txXfrm>
        <a:off x="59114" y="3941968"/>
        <a:ext cx="4913257" cy="1092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9DA51-6312-4C78-B43D-E4A2B2A2A8EE}" type="datetimeFigureOut">
              <a:rPr lang="en-GB"/>
              <a:t>07/10/2020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CA9D8-EFFE-49B8-A284-50DC96CFDA3A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664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48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037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14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770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539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92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Exercise 1: Stuck vs. Productive Emotion</a:t>
            </a:r>
          </a:p>
          <a:p>
            <a:r>
              <a:rPr lang="en-US"/>
              <a:t>1 Get a notebook or sheet of paper; think of two times:</a:t>
            </a:r>
            <a:endParaRPr lang="en-GB"/>
          </a:p>
          <a:p>
            <a:r>
              <a:rPr lang="en-US"/>
              <a:t>A time when you got stuck in an emotion</a:t>
            </a:r>
            <a:endParaRPr lang="en-GB"/>
          </a:p>
          <a:p>
            <a:r>
              <a:rPr lang="en-US"/>
              <a:t>Another time, when an emotion helped you move forward in your life.</a:t>
            </a:r>
            <a:endParaRPr lang="en-GB"/>
          </a:p>
          <a:p>
            <a:r>
              <a:rPr lang="en-US"/>
              <a:t>Jot a few notes about these experiences</a:t>
            </a:r>
            <a:endParaRPr lang="en-GB"/>
          </a:p>
          <a:p>
            <a:r>
              <a:rPr lang="en-US"/>
              <a:t>Now pair off with a person sitting next to you or near you and take turns;</a:t>
            </a:r>
            <a:endParaRPr lang="en-GB"/>
          </a:p>
          <a:p>
            <a:r>
              <a:rPr lang="en-US"/>
              <a:t>Sharing about these experiences.</a:t>
            </a:r>
            <a:endParaRPr lang="en-GB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497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2974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A9D8-EFFE-49B8-A284-50DC96CFDA3A}" type="slidenum">
              <a:rPr lang="en-GB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918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122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6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10/7/2020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254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843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63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105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380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71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947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56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10/7/2020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242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00" r:id="rId4"/>
    <p:sldLayoutId id="2147483701" r:id="rId5"/>
    <p:sldLayoutId id="2147483706" r:id="rId6"/>
    <p:sldLayoutId id="2147483702" r:id="rId7"/>
    <p:sldLayoutId id="2147483703" r:id="rId8"/>
    <p:sldLayoutId id="2147483704" r:id="rId9"/>
    <p:sldLayoutId id="2147483705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A4298C-DB42-4386-BBDD-8942661835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30" r="-7" b="-7"/>
          <a:stretch/>
        </p:blipFill>
        <p:spPr>
          <a:xfrm>
            <a:off x="4487333" y="10"/>
            <a:ext cx="7704667" cy="6877868"/>
          </a:xfrm>
          <a:custGeom>
            <a:avLst/>
            <a:gdLst/>
            <a:ahLst/>
            <a:cxnLst/>
            <a:rect l="l" t="t" r="r" b="b"/>
            <a:pathLst>
              <a:path w="7704667" h="6877878">
                <a:moveTo>
                  <a:pt x="0" y="0"/>
                </a:moveTo>
                <a:lnTo>
                  <a:pt x="7704667" y="0"/>
                </a:lnTo>
                <a:lnTo>
                  <a:pt x="7704667" y="6877878"/>
                </a:lnTo>
                <a:lnTo>
                  <a:pt x="0" y="6877878"/>
                </a:lnTo>
                <a:lnTo>
                  <a:pt x="0" y="6867939"/>
                </a:lnTo>
                <a:lnTo>
                  <a:pt x="146217" y="6867939"/>
                </a:lnTo>
                <a:lnTo>
                  <a:pt x="252811" y="6795007"/>
                </a:lnTo>
                <a:cubicBezTo>
                  <a:pt x="428996" y="6667346"/>
                  <a:pt x="601946" y="6529451"/>
                  <a:pt x="776494" y="6388681"/>
                </a:cubicBezTo>
                <a:cubicBezTo>
                  <a:pt x="1734992" y="5615677"/>
                  <a:pt x="2676361" y="4981124"/>
                  <a:pt x="2676361" y="3631852"/>
                </a:cubicBezTo>
                <a:cubicBezTo>
                  <a:pt x="2676361" y="2101350"/>
                  <a:pt x="2094814" y="761014"/>
                  <a:pt x="1053668" y="20384"/>
                </a:cubicBezTo>
                <a:lnTo>
                  <a:pt x="1038069" y="9939"/>
                </a:lnTo>
                <a:lnTo>
                  <a:pt x="0" y="9939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CD36D47-40B7-494B-B249-3CBA333DE2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5746" cy="6858000"/>
          </a:xfrm>
          <a:custGeom>
            <a:avLst/>
            <a:gdLst>
              <a:gd name="connsiteX0" fmla="*/ 0 w 7475746"/>
              <a:gd name="connsiteY0" fmla="*/ 0 h 6858000"/>
              <a:gd name="connsiteX1" fmla="*/ 5859459 w 7475746"/>
              <a:gd name="connsiteY1" fmla="*/ 0 h 6858000"/>
              <a:gd name="connsiteX2" fmla="*/ 5874848 w 7475746"/>
              <a:gd name="connsiteY2" fmla="*/ 10445 h 6858000"/>
              <a:gd name="connsiteX3" fmla="*/ 7475746 w 7475746"/>
              <a:gd name="connsiteY3" fmla="*/ 3621913 h 6858000"/>
              <a:gd name="connsiteX4" fmla="*/ 5601397 w 7475746"/>
              <a:gd name="connsiteY4" fmla="*/ 6378742 h 6858000"/>
              <a:gd name="connsiteX5" fmla="*/ 5084748 w 7475746"/>
              <a:gd name="connsiteY5" fmla="*/ 6785068 h 6858000"/>
              <a:gd name="connsiteX6" fmla="*/ 4979585 w 7475746"/>
              <a:gd name="connsiteY6" fmla="*/ 6858000 h 6858000"/>
              <a:gd name="connsiteX7" fmla="*/ 0 w 7475746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5746" h="6858000">
                <a:moveTo>
                  <a:pt x="0" y="0"/>
                </a:moveTo>
                <a:lnTo>
                  <a:pt x="5859459" y="0"/>
                </a:lnTo>
                <a:lnTo>
                  <a:pt x="5874848" y="10445"/>
                </a:lnTo>
                <a:cubicBezTo>
                  <a:pt x="6902010" y="751075"/>
                  <a:pt x="7475746" y="2091411"/>
                  <a:pt x="7475746" y="3621913"/>
                </a:cubicBezTo>
                <a:cubicBezTo>
                  <a:pt x="7475746" y="4971185"/>
                  <a:pt x="6547021" y="5605738"/>
                  <a:pt x="5601397" y="6378742"/>
                </a:cubicBezTo>
                <a:cubicBezTo>
                  <a:pt x="5429193" y="6519512"/>
                  <a:pt x="5258566" y="6657407"/>
                  <a:pt x="5084748" y="6785068"/>
                </a:cubicBezTo>
                <a:lnTo>
                  <a:pt x="497958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03AD0D1C-F8BA-4CD1-BC4D-BE1823F3EB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7283242" cy="6858000"/>
          </a:xfrm>
          <a:custGeom>
            <a:avLst/>
            <a:gdLst>
              <a:gd name="connsiteX0" fmla="*/ 0 w 7163694"/>
              <a:gd name="connsiteY0" fmla="*/ 0 h 6858000"/>
              <a:gd name="connsiteX1" fmla="*/ 5525402 w 7163694"/>
              <a:gd name="connsiteY1" fmla="*/ 0 h 6858000"/>
              <a:gd name="connsiteX2" fmla="*/ 5541001 w 7163694"/>
              <a:gd name="connsiteY2" fmla="*/ 10445 h 6858000"/>
              <a:gd name="connsiteX3" fmla="*/ 7163694 w 7163694"/>
              <a:gd name="connsiteY3" fmla="*/ 3621913 h 6858000"/>
              <a:gd name="connsiteX4" fmla="*/ 5263827 w 7163694"/>
              <a:gd name="connsiteY4" fmla="*/ 6378742 h 6858000"/>
              <a:gd name="connsiteX5" fmla="*/ 4740144 w 7163694"/>
              <a:gd name="connsiteY5" fmla="*/ 6785068 h 6858000"/>
              <a:gd name="connsiteX6" fmla="*/ 4633550 w 7163694"/>
              <a:gd name="connsiteY6" fmla="*/ 6858000 h 6858000"/>
              <a:gd name="connsiteX7" fmla="*/ 0 w 716369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63694" h="6858000">
                <a:moveTo>
                  <a:pt x="0" y="0"/>
                </a:moveTo>
                <a:lnTo>
                  <a:pt x="5525402" y="0"/>
                </a:lnTo>
                <a:lnTo>
                  <a:pt x="5541001" y="10445"/>
                </a:lnTo>
                <a:cubicBezTo>
                  <a:pt x="6582147" y="751075"/>
                  <a:pt x="7163694" y="2091411"/>
                  <a:pt x="7163694" y="3621913"/>
                </a:cubicBezTo>
                <a:cubicBezTo>
                  <a:pt x="7163694" y="4971185"/>
                  <a:pt x="6222325" y="5605738"/>
                  <a:pt x="5263827" y="6378742"/>
                </a:cubicBezTo>
                <a:cubicBezTo>
                  <a:pt x="5089279" y="6519512"/>
                  <a:pt x="4916329" y="6657407"/>
                  <a:pt x="4740144" y="6785068"/>
                </a:cubicBezTo>
                <a:lnTo>
                  <a:pt x="4633550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BA7E51E-7B6A-4A79-8F84-47C845C7A2C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9836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0531" y="1346268"/>
            <a:ext cx="5274860" cy="3066706"/>
          </a:xfrm>
        </p:spPr>
        <p:txBody>
          <a:bodyPr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5600">
                <a:cs typeface="Calibri Light"/>
              </a:rPr>
              <a:t>Emotion-Focused Therapy</a:t>
            </a:r>
            <a:endParaRPr lang="en-GB" sz="5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1212" y="4412974"/>
            <a:ext cx="4162357" cy="1576188"/>
          </a:xfrm>
        </p:spPr>
        <p:txBody>
          <a:bodyPr anchor="t">
            <a:norm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8">
            <a:extLst>
              <a:ext uri="{FF2B5EF4-FFF2-40B4-BE49-F238E27FC236}">
                <a16:creationId xmlns:a16="http://schemas.microsoft.com/office/drawing/2014/main" id="{47FC6A8B-34F9-40FB-AA2D-E34168F528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60BDD-9A03-49A9-8527-8B94CB19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340" y="1105232"/>
            <a:ext cx="3013545" cy="4277802"/>
          </a:xfrm>
        </p:spPr>
        <p:txBody>
          <a:bodyPr anchor="ctr">
            <a:normAutofit/>
          </a:bodyPr>
          <a:lstStyle/>
          <a:p>
            <a:r>
              <a:rPr lang="en-GB" dirty="0">
                <a:ea typeface="Meiryo"/>
              </a:rPr>
              <a:t>Aims</a:t>
            </a:r>
            <a:endParaRPr lang="en-GB" dirty="0"/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D4D684F8-91BF-481C-A965-722756A383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308533" y="0"/>
            <a:ext cx="7883467" cy="6858000"/>
            <a:chOff x="0" y="0"/>
            <a:chExt cx="7883467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5DF7B3C-29EF-4ADC-BFDC-C3A038AC43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7475746" cy="6858000"/>
            </a:xfrm>
            <a:custGeom>
              <a:avLst/>
              <a:gdLst>
                <a:gd name="connsiteX0" fmla="*/ 0 w 7475746"/>
                <a:gd name="connsiteY0" fmla="*/ 0 h 6858000"/>
                <a:gd name="connsiteX1" fmla="*/ 5859459 w 7475746"/>
                <a:gd name="connsiteY1" fmla="*/ 0 h 6858000"/>
                <a:gd name="connsiteX2" fmla="*/ 5874848 w 7475746"/>
                <a:gd name="connsiteY2" fmla="*/ 10445 h 6858000"/>
                <a:gd name="connsiteX3" fmla="*/ 7475746 w 7475746"/>
                <a:gd name="connsiteY3" fmla="*/ 3621913 h 6858000"/>
                <a:gd name="connsiteX4" fmla="*/ 5601397 w 7475746"/>
                <a:gd name="connsiteY4" fmla="*/ 6378742 h 6858000"/>
                <a:gd name="connsiteX5" fmla="*/ 5084748 w 7475746"/>
                <a:gd name="connsiteY5" fmla="*/ 6785068 h 6858000"/>
                <a:gd name="connsiteX6" fmla="*/ 4979585 w 7475746"/>
                <a:gd name="connsiteY6" fmla="*/ 6858000 h 6858000"/>
                <a:gd name="connsiteX7" fmla="*/ 0 w 7475746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75746" h="6858000">
                  <a:moveTo>
                    <a:pt x="0" y="0"/>
                  </a:moveTo>
                  <a:lnTo>
                    <a:pt x="5859459" y="0"/>
                  </a:lnTo>
                  <a:lnTo>
                    <a:pt x="5874848" y="10445"/>
                  </a:lnTo>
                  <a:cubicBezTo>
                    <a:pt x="6902010" y="751075"/>
                    <a:pt x="7475746" y="2091411"/>
                    <a:pt x="7475746" y="3621913"/>
                  </a:cubicBezTo>
                  <a:cubicBezTo>
                    <a:pt x="7475746" y="4971185"/>
                    <a:pt x="6547021" y="5605738"/>
                    <a:pt x="5601397" y="6378742"/>
                  </a:cubicBezTo>
                  <a:cubicBezTo>
                    <a:pt x="5429193" y="6519512"/>
                    <a:pt x="5258566" y="6657407"/>
                    <a:pt x="5084748" y="6785068"/>
                  </a:cubicBezTo>
                  <a:lnTo>
                    <a:pt x="497958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2">
              <a:extLst>
                <a:ext uri="{FF2B5EF4-FFF2-40B4-BE49-F238E27FC236}">
                  <a16:creationId xmlns:a16="http://schemas.microsoft.com/office/drawing/2014/main" id="{20289037-6999-491E-AA63-CC1C3CBBF8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374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97CF6DF-9FF9-4D10-B338-0BEFC0AA31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3373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2E1DD270-ABD5-401D-B71E-E6A2C80BD7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712838"/>
              </p:ext>
            </p:extLst>
          </p:nvPr>
        </p:nvGraphicFramePr>
        <p:xfrm>
          <a:off x="5972174" y="819150"/>
          <a:ext cx="5031485" cy="5145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29874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61CC8F-4E4F-4068-B7A7-12066A399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Characteristics of EFT?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9CF91-AF7F-4ABD-9B21-46867B7703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 vert="horz" lIns="109728" tIns="109728" rIns="109728" bIns="91440" rtlCol="0" anchor="t">
            <a:normAutofit fontScale="92500"/>
          </a:bodyPr>
          <a:lstStyle/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It is a contemporary reformulation of the Humanistic and Existential approach to therapy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It is focused on emotion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It explores the relational side of engagement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The counsellor has a relational presence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There is a belief in self-determination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Process-differentiation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It is both holistic and pluralistic</a:t>
            </a:r>
          </a:p>
          <a:p>
            <a:pPr>
              <a:lnSpc>
                <a:spcPct val="130000"/>
              </a:lnSpc>
            </a:pPr>
            <a:r>
              <a:rPr lang="en-GB" sz="1500" dirty="0">
                <a:ea typeface="Meiryo"/>
              </a:rPr>
              <a:t>The approach is about growth.</a:t>
            </a:r>
          </a:p>
          <a:p>
            <a:pPr>
              <a:lnSpc>
                <a:spcPct val="130000"/>
              </a:lnSpc>
            </a:pPr>
            <a:endParaRPr lang="en-GB" sz="1500">
              <a:ea typeface="Meiryo"/>
            </a:endParaRPr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tree in a forest&#10;&#10;Description automatically generated">
            <a:extLst>
              <a:ext uri="{FF2B5EF4-FFF2-40B4-BE49-F238E27FC236}">
                <a16:creationId xmlns:a16="http://schemas.microsoft.com/office/drawing/2014/main" id="{6F4ECBF2-9D42-47FC-A0DF-DF93696B0F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26" r="8442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21721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Freeform: Shape 12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6FE970-1935-447F-94F3-BE90EB631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Relationship Principles of EFT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2DEAB-3162-45EE-87A5-3D10E8B49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500" u="sng">
                <a:ea typeface="Meiryo"/>
              </a:rPr>
              <a:t>Empathic </a:t>
            </a:r>
            <a:r>
              <a:rPr lang="en-GB" sz="1500" u="sng" err="1">
                <a:ea typeface="Meiryo"/>
              </a:rPr>
              <a:t>Attunement</a:t>
            </a:r>
            <a:r>
              <a:rPr lang="en-GB" sz="1500">
                <a:ea typeface="Meiryo"/>
              </a:rPr>
              <a:t>: this means that we engage with the client in their immediate and evolving experience. </a:t>
            </a:r>
          </a:p>
          <a:p>
            <a:pPr>
              <a:lnSpc>
                <a:spcPct val="130000"/>
              </a:lnSpc>
            </a:pPr>
            <a:r>
              <a:rPr lang="en-GB" sz="1500" u="sng">
                <a:ea typeface="Meiryo"/>
              </a:rPr>
              <a:t>Therapeutic Bond</a:t>
            </a:r>
            <a:r>
              <a:rPr lang="en-GB" sz="1500">
                <a:ea typeface="Meiryo"/>
              </a:rPr>
              <a:t>: Counsellor engages with the client in an empathic, nurturing manner; communicating care and presence to the client.</a:t>
            </a:r>
          </a:p>
          <a:p>
            <a:pPr>
              <a:lnSpc>
                <a:spcPct val="130000"/>
              </a:lnSpc>
            </a:pPr>
            <a:r>
              <a:rPr lang="en-GB" sz="1500" u="sng">
                <a:ea typeface="Meiryo"/>
              </a:rPr>
              <a:t>Task Collaboration</a:t>
            </a:r>
            <a:r>
              <a:rPr lang="en-GB" sz="1500">
                <a:ea typeface="Meiryo"/>
              </a:rPr>
              <a:t>: Both client and counsellor engage in planning and undertaking the goals and tasks of therapy.</a:t>
            </a:r>
          </a:p>
          <a:p>
            <a:pPr>
              <a:lnSpc>
                <a:spcPct val="130000"/>
              </a:lnSpc>
            </a:pPr>
            <a:endParaRPr lang="en-GB" sz="1500">
              <a:ea typeface="Meiryo"/>
            </a:endParaRPr>
          </a:p>
        </p:txBody>
      </p:sp>
      <p:sp>
        <p:nvSpPr>
          <p:cNvPr id="10" name="Freeform: Shape 14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picture containing person, outdoor, person, holding&#10;&#10;Description automatically generated">
            <a:extLst>
              <a:ext uri="{FF2B5EF4-FFF2-40B4-BE49-F238E27FC236}">
                <a16:creationId xmlns:a16="http://schemas.microsoft.com/office/drawing/2014/main" id="{670A274C-C6F1-4BEF-AF09-6B15425FE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96"/>
          <a:stretch/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50512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7FC6A8B-34F9-40FB-AA2D-E34168F528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196B7-589D-4F84-A261-93C4B3711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340" y="1105232"/>
            <a:ext cx="3013545" cy="4277802"/>
          </a:xfrm>
        </p:spPr>
        <p:txBody>
          <a:bodyPr anchor="ctr">
            <a:normAutofit/>
          </a:bodyPr>
          <a:lstStyle/>
          <a:p>
            <a:r>
              <a:rPr lang="en-GB" dirty="0">
                <a:ea typeface="Meiryo"/>
              </a:rPr>
              <a:t>Task Principles of EFT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D684F8-91BF-481C-A965-722756A383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308533" y="0"/>
            <a:ext cx="7883467" cy="6858000"/>
            <a:chOff x="0" y="0"/>
            <a:chExt cx="7883467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5DF7B3C-29EF-4ADC-BFDC-C3A038AC43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7475746" cy="6858000"/>
            </a:xfrm>
            <a:custGeom>
              <a:avLst/>
              <a:gdLst>
                <a:gd name="connsiteX0" fmla="*/ 0 w 7475746"/>
                <a:gd name="connsiteY0" fmla="*/ 0 h 6858000"/>
                <a:gd name="connsiteX1" fmla="*/ 5859459 w 7475746"/>
                <a:gd name="connsiteY1" fmla="*/ 0 h 6858000"/>
                <a:gd name="connsiteX2" fmla="*/ 5874848 w 7475746"/>
                <a:gd name="connsiteY2" fmla="*/ 10445 h 6858000"/>
                <a:gd name="connsiteX3" fmla="*/ 7475746 w 7475746"/>
                <a:gd name="connsiteY3" fmla="*/ 3621913 h 6858000"/>
                <a:gd name="connsiteX4" fmla="*/ 5601397 w 7475746"/>
                <a:gd name="connsiteY4" fmla="*/ 6378742 h 6858000"/>
                <a:gd name="connsiteX5" fmla="*/ 5084748 w 7475746"/>
                <a:gd name="connsiteY5" fmla="*/ 6785068 h 6858000"/>
                <a:gd name="connsiteX6" fmla="*/ 4979585 w 7475746"/>
                <a:gd name="connsiteY6" fmla="*/ 6858000 h 6858000"/>
                <a:gd name="connsiteX7" fmla="*/ 0 w 7475746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75746" h="6858000">
                  <a:moveTo>
                    <a:pt x="0" y="0"/>
                  </a:moveTo>
                  <a:lnTo>
                    <a:pt x="5859459" y="0"/>
                  </a:lnTo>
                  <a:lnTo>
                    <a:pt x="5874848" y="10445"/>
                  </a:lnTo>
                  <a:cubicBezTo>
                    <a:pt x="6902010" y="751075"/>
                    <a:pt x="7475746" y="2091411"/>
                    <a:pt x="7475746" y="3621913"/>
                  </a:cubicBezTo>
                  <a:cubicBezTo>
                    <a:pt x="7475746" y="4971185"/>
                    <a:pt x="6547021" y="5605738"/>
                    <a:pt x="5601397" y="6378742"/>
                  </a:cubicBezTo>
                  <a:cubicBezTo>
                    <a:pt x="5429193" y="6519512"/>
                    <a:pt x="5258566" y="6657407"/>
                    <a:pt x="5084748" y="6785068"/>
                  </a:cubicBezTo>
                  <a:lnTo>
                    <a:pt x="497958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0289037-6999-491E-AA63-CC1C3CBBF8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374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97CF6DF-9FF9-4D10-B338-0BEFC0AA31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3373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C929A-B6D0-4197-9FF2-375CF631F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5232"/>
            <a:ext cx="5176298" cy="4277802"/>
          </a:xfr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GB" dirty="0">
                <a:ea typeface="Meiryo"/>
              </a:rPr>
              <a:t>There are many ways that we can work co-operatively within therapy. As therapist we need to attend to the client's needs and immediate state to recognise how that client works at different times. </a:t>
            </a:r>
          </a:p>
          <a:p>
            <a:r>
              <a:rPr lang="en-GB" dirty="0">
                <a:ea typeface="Meiryo"/>
              </a:rPr>
              <a:t>This is called </a:t>
            </a:r>
            <a:r>
              <a:rPr lang="en-GB" i="1" dirty="0">
                <a:ea typeface="Meiryo"/>
              </a:rPr>
              <a:t>experiential microprocess.</a:t>
            </a:r>
          </a:p>
        </p:txBody>
      </p:sp>
    </p:spTree>
    <p:extLst>
      <p:ext uri="{BB962C8B-B14F-4D97-AF65-F5344CB8AC3E}">
        <p14:creationId xmlns:p14="http://schemas.microsoft.com/office/powerpoint/2010/main" val="236152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16891B-B0C1-4D3F-9E26-50CA818CC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Microprocesses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E5AAC-D5F9-427F-AF08-CED39DFD8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 dirty="0">
                <a:ea typeface="Meiryo"/>
              </a:rPr>
              <a:t>Microprocesses:</a:t>
            </a:r>
          </a:p>
          <a:p>
            <a:r>
              <a:rPr lang="en-GB" dirty="0">
                <a:ea typeface="Meiryo"/>
              </a:rPr>
              <a:t>Attending</a:t>
            </a:r>
          </a:p>
          <a:p>
            <a:r>
              <a:rPr lang="en-GB" dirty="0">
                <a:ea typeface="Meiryo"/>
              </a:rPr>
              <a:t>Experiential search</a:t>
            </a:r>
          </a:p>
          <a:p>
            <a:r>
              <a:rPr lang="en-GB" dirty="0">
                <a:ea typeface="Meiryo"/>
              </a:rPr>
              <a:t>Active expression</a:t>
            </a:r>
          </a:p>
          <a:p>
            <a:r>
              <a:rPr lang="en-GB" dirty="0">
                <a:ea typeface="Meiryo"/>
              </a:rPr>
              <a:t>Interpersonal contact</a:t>
            </a:r>
          </a:p>
          <a:p>
            <a:r>
              <a:rPr lang="en-GB" dirty="0">
                <a:ea typeface="Meiryo"/>
              </a:rPr>
              <a:t>Self-reflection</a:t>
            </a:r>
          </a:p>
          <a:p>
            <a:r>
              <a:rPr lang="en-GB" dirty="0">
                <a:ea typeface="Meiryo"/>
              </a:rPr>
              <a:t>Action planning.</a:t>
            </a:r>
          </a:p>
          <a:p>
            <a:endParaRPr lang="en-GB" dirty="0">
              <a:ea typeface="Meiryo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8" name="Picture 18" descr="A picture containing outdoor, nature, water, flock&#10;&#10;Description automatically generated">
            <a:extLst>
              <a:ext uri="{FF2B5EF4-FFF2-40B4-BE49-F238E27FC236}">
                <a16:creationId xmlns:a16="http://schemas.microsoft.com/office/drawing/2014/main" id="{BD9E199D-4190-4F80-953D-D5E1737D34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290" r="2" b="2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96152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851E815-E33D-4334-819A-009BBC86B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r>
              <a:rPr lang="en-GB" dirty="0">
                <a:ea typeface="Meiryo"/>
              </a:rPr>
              <a:t>Task principles of EFT</a:t>
            </a:r>
            <a:endParaRPr lang="en-GB" dirty="0"/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97087CCB-4E81-42D3-8574-AA72FB286A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0581287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45069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Freeform: Shape 12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F6449C-7F78-4169-BF31-BCE533C7A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Task Principles of EFT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5AA5B-92F9-4D98-9E3B-5EA423D4E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700">
                <a:ea typeface="+mn-lt"/>
                <a:cs typeface="+mn-lt"/>
              </a:rPr>
              <a:t>Self-Development: Foster client responsibility and empowerment.</a:t>
            </a:r>
            <a:endParaRPr lang="en-US" sz="1700">
              <a:ea typeface="+mn-lt"/>
              <a:cs typeface="+mn-lt"/>
            </a:endParaRPr>
          </a:p>
          <a:p>
            <a:pPr>
              <a:lnSpc>
                <a:spcPct val="130000"/>
              </a:lnSpc>
            </a:pPr>
            <a:endParaRPr lang="en-GB" sz="1700">
              <a:ea typeface="Meiryo"/>
            </a:endParaRPr>
          </a:p>
          <a:p>
            <a:pPr>
              <a:lnSpc>
                <a:spcPct val="130000"/>
              </a:lnSpc>
            </a:pPr>
            <a:r>
              <a:rPr lang="en-GB" sz="1700">
                <a:ea typeface="Meiryo"/>
              </a:rPr>
              <a:t>Clearly EFT is based on Humanistic and Existential approaches, which advocates for self-determination of the client. As therapists we support the empowerment of the client and nurture their potential and motivation.</a:t>
            </a:r>
          </a:p>
        </p:txBody>
      </p:sp>
      <p:sp>
        <p:nvSpPr>
          <p:cNvPr id="10" name="Freeform: Shape 14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DFE6F859-11EE-4257-B1E6-8323062A75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48" r="18008" b="1"/>
          <a:stretch/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03390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497A95-C958-4FB0-AB7B-9CF1EDD09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Emotion Theory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D6AA1-AB9C-4DBF-8C0B-7A92DAA7A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 dirty="0">
                <a:ea typeface="Meiryo"/>
              </a:rPr>
              <a:t>Emotion adapts</a:t>
            </a:r>
          </a:p>
          <a:p>
            <a:r>
              <a:rPr lang="en-GB" dirty="0">
                <a:ea typeface="Meiryo"/>
              </a:rPr>
              <a:t>Emotion responds to and identifies what is needed to ensure well-being and will take action to protect or adapt</a:t>
            </a:r>
          </a:p>
          <a:p>
            <a:r>
              <a:rPr lang="en-GB" dirty="0">
                <a:ea typeface="Meiryo"/>
              </a:rPr>
              <a:t>Emotion also gives our experience direction and a wholeness</a:t>
            </a:r>
          </a:p>
          <a:p>
            <a:r>
              <a:rPr lang="en-GB" dirty="0">
                <a:ea typeface="Meiryo"/>
              </a:rPr>
              <a:t>Emotion tells people what is important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picture containing map&#10;&#10;Description automatically generated">
            <a:extLst>
              <a:ext uri="{FF2B5EF4-FFF2-40B4-BE49-F238E27FC236}">
                <a16:creationId xmlns:a16="http://schemas.microsoft.com/office/drawing/2014/main" id="{34CAE1AF-69F1-4BBD-8AC0-F824761FD3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729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28685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F6D24-143E-4EF6-918D-88C4E9ACC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Emotion Theory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5EFEA-7114-4155-A0EB-FA3D4A9707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vert="horz" lIns="109728" tIns="109728" rIns="109728" bIns="91440" rtlCol="0" anchor="t">
            <a:normAutofit/>
          </a:bodyPr>
          <a:lstStyle/>
          <a:p>
            <a:r>
              <a:rPr lang="en-GB" dirty="0">
                <a:ea typeface="Meiryo"/>
              </a:rPr>
              <a:t>As therapists we need to listen and experience emotions, as they can tell us what a client needs and wants</a:t>
            </a:r>
          </a:p>
          <a:p>
            <a:r>
              <a:rPr lang="en-GB" dirty="0">
                <a:ea typeface="Meiryo"/>
              </a:rPr>
              <a:t>Emotions are not conclusions however; they merely tell us the current state of the whole person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id="{73BC7F7B-9CD8-4502-AACC-2CF2DEF408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41" r="25316" b="1"/>
          <a:stretch/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06406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98E298-29BF-4B31-8CAA-BAE4BCE12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Emotions are adaptive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93F6C-8006-431F-AF1A-DC606A6AC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 sz="1700">
                <a:ea typeface="Meiryo"/>
              </a:rPr>
              <a:t>We need emotions, they help us to understand a situation</a:t>
            </a:r>
          </a:p>
          <a:p>
            <a:r>
              <a:rPr lang="en-GB" sz="1700">
                <a:ea typeface="Meiryo"/>
              </a:rPr>
              <a:t>We view the world through our emotions</a:t>
            </a:r>
          </a:p>
          <a:p>
            <a:r>
              <a:rPr lang="en-GB" sz="1700">
                <a:ea typeface="Meiryo"/>
              </a:rPr>
              <a:t>They are a source of information and they help us to assess what is important</a:t>
            </a:r>
          </a:p>
          <a:p>
            <a:r>
              <a:rPr lang="en-GB" sz="1700">
                <a:ea typeface="Meiryo"/>
              </a:rPr>
              <a:t>They also help us to make sense of our experience, it gives meaning and direction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0" name="Picture 20" descr="A close up of a person wearing a mask&#10;&#10;Description automatically generated">
            <a:extLst>
              <a:ext uri="{FF2B5EF4-FFF2-40B4-BE49-F238E27FC236}">
                <a16:creationId xmlns:a16="http://schemas.microsoft.com/office/drawing/2014/main" id="{D3041196-B3FD-46B7-AB31-D1EBDC3E8B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28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26840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Freeform: Shape 12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3E8942-E9ED-4A98-BA3B-1D5B5E866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Emotions are fundamental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98B81-BEA1-44F2-BE20-294F76552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vert="horz" lIns="109728" tIns="109728" rIns="109728" bIns="91440" rtlCol="0" anchor="t">
            <a:normAutofit/>
          </a:bodyPr>
          <a:lstStyle/>
          <a:p>
            <a:r>
              <a:rPr lang="en-GB">
                <a:ea typeface="Meiryo"/>
              </a:rPr>
              <a:t>Emotions begin in the brain</a:t>
            </a:r>
          </a:p>
          <a:p>
            <a:r>
              <a:rPr lang="en-GB">
                <a:ea typeface="Meiryo"/>
              </a:rPr>
              <a:t>They are often outside even our own awareness</a:t>
            </a:r>
          </a:p>
          <a:p>
            <a:r>
              <a:rPr lang="en-GB" dirty="0">
                <a:ea typeface="Meiryo"/>
              </a:rPr>
              <a:t>Emotions have and continue to begin prior to language </a:t>
            </a:r>
            <a:r>
              <a:rPr lang="en-GB">
                <a:ea typeface="Meiryo"/>
              </a:rPr>
              <a:t>engagement</a:t>
            </a:r>
          </a:p>
          <a:p>
            <a:r>
              <a:rPr lang="en-GB">
                <a:ea typeface="Meiryo"/>
              </a:rPr>
              <a:t>Emotion, language and cognition develop together.</a:t>
            </a:r>
            <a:endParaRPr lang="en-GB" dirty="0">
              <a:ea typeface="Meiryo"/>
            </a:endParaRPr>
          </a:p>
        </p:txBody>
      </p:sp>
      <p:sp>
        <p:nvSpPr>
          <p:cNvPr id="10" name="Freeform: Shape 14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person holding a baby&#10;&#10;Description automatically generated">
            <a:extLst>
              <a:ext uri="{FF2B5EF4-FFF2-40B4-BE49-F238E27FC236}">
                <a16:creationId xmlns:a16="http://schemas.microsoft.com/office/drawing/2014/main" id="{A23D3C5E-7CBB-4E85-BAFE-915A7CEBCB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954" r="8954"/>
          <a:stretch/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006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Freeform: Shape 12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7C98DD-867E-4125-B48F-A71A35853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r>
              <a:rPr lang="en-GB">
                <a:ea typeface="Meiryo"/>
              </a:rPr>
              <a:t>Emotions and the Body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28CF0-D6A3-463B-AFFD-36AD3C053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>
              <a:lnSpc>
                <a:spcPct val="130000"/>
              </a:lnSpc>
            </a:pPr>
            <a:r>
              <a:rPr lang="en-GB" dirty="0">
                <a:ea typeface="Meiryo"/>
              </a:rPr>
              <a:t>As phenomenological therapists we're engaging with both our </a:t>
            </a:r>
            <a:r>
              <a:rPr lang="en-GB">
                <a:ea typeface="Meiryo"/>
              </a:rPr>
              <a:t>emotions and physiological awareness</a:t>
            </a:r>
            <a:endParaRPr lang="en-US">
              <a:ea typeface="Meiryo"/>
            </a:endParaRPr>
          </a:p>
          <a:p>
            <a:pPr>
              <a:lnSpc>
                <a:spcPct val="130000"/>
              </a:lnSpc>
            </a:pPr>
            <a:r>
              <a:rPr lang="en-GB">
                <a:ea typeface="Meiryo"/>
              </a:rPr>
              <a:t>We have somatic feelings relating to emotion</a:t>
            </a:r>
          </a:p>
          <a:p>
            <a:pPr>
              <a:lnSpc>
                <a:spcPct val="130000"/>
              </a:lnSpc>
            </a:pPr>
            <a:r>
              <a:rPr lang="en-GB">
                <a:ea typeface="Meiryo"/>
              </a:rPr>
              <a:t>In addition our bodies help up us to understand our emotions and access them.</a:t>
            </a:r>
          </a:p>
        </p:txBody>
      </p:sp>
      <p:sp>
        <p:nvSpPr>
          <p:cNvPr id="10" name="Freeform: Shape 14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blue and swimming in the water&#10;&#10;Description automatically generated">
            <a:extLst>
              <a:ext uri="{FF2B5EF4-FFF2-40B4-BE49-F238E27FC236}">
                <a16:creationId xmlns:a16="http://schemas.microsoft.com/office/drawing/2014/main" id="{DA647DBD-6743-4A01-9DFB-01A72D4DC1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76" r="-2" b="38905"/>
          <a:stretch/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27599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DBA680-B1DF-413F-B83E-9D4EFC35C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>
                <a:ea typeface="Meiryo"/>
              </a:rPr>
              <a:t>Emotion shapes our actions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0EE80-9D97-4103-B85A-9FC8ECF94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>
                <a:ea typeface="Meiryo"/>
              </a:rPr>
              <a:t>Emotions help us to survive</a:t>
            </a:r>
          </a:p>
          <a:p>
            <a:r>
              <a:rPr lang="en-GB" dirty="0">
                <a:ea typeface="Meiryo"/>
              </a:rPr>
              <a:t>Emotions also provide or give us impetus to engage in goal-</a:t>
            </a:r>
            <a:r>
              <a:rPr lang="en-GB">
                <a:ea typeface="Meiryo"/>
              </a:rPr>
              <a:t>oriented behaviour</a:t>
            </a:r>
            <a:endParaRPr lang="en-GB" dirty="0">
              <a:ea typeface="Meiryo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group of palm trees on a cloudy day&#10;&#10;Description automatically generated">
            <a:extLst>
              <a:ext uri="{FF2B5EF4-FFF2-40B4-BE49-F238E27FC236}">
                <a16:creationId xmlns:a16="http://schemas.microsoft.com/office/drawing/2014/main" id="{20A9F4A8-6392-4B6F-BAA5-CD22447C3A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33" r="5960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48376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B50BD052-EEA6-4174-B9A3-1314FDDE1B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07" r="11110" b="-1"/>
          <a:stretch/>
        </p:blipFill>
        <p:spPr>
          <a:xfrm>
            <a:off x="4691118" y="1"/>
            <a:ext cx="7500882" cy="6857999"/>
          </a:xfrm>
          <a:custGeom>
            <a:avLst/>
            <a:gdLst/>
            <a:ahLst/>
            <a:cxnLst/>
            <a:rect l="l" t="t" r="r" b="b"/>
            <a:pathLst>
              <a:path w="7500882" h="6857999">
                <a:moveTo>
                  <a:pt x="898230" y="0"/>
                </a:moveTo>
                <a:lnTo>
                  <a:pt x="7500882" y="0"/>
                </a:lnTo>
                <a:lnTo>
                  <a:pt x="7500882" y="6857999"/>
                </a:lnTo>
                <a:lnTo>
                  <a:pt x="0" y="6857999"/>
                </a:lnTo>
                <a:lnTo>
                  <a:pt x="114106" y="6780598"/>
                </a:lnTo>
                <a:cubicBezTo>
                  <a:pt x="291579" y="6653107"/>
                  <a:pt x="465794" y="6515396"/>
                  <a:pt x="641619" y="6374813"/>
                </a:cubicBezTo>
                <a:cubicBezTo>
                  <a:pt x="1607125" y="5602838"/>
                  <a:pt x="2555378" y="4969130"/>
                  <a:pt x="2555378" y="3621655"/>
                </a:cubicBezTo>
                <a:cubicBezTo>
                  <a:pt x="2555378" y="2093191"/>
                  <a:pt x="1969579" y="754640"/>
                  <a:pt x="920818" y="14996"/>
                </a:cubicBez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0BA56A81-C9DD-4EBA-9E13-32FFB51CFD4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3" y="0"/>
            <a:ext cx="7307402" cy="6858000"/>
          </a:xfrm>
          <a:custGeom>
            <a:avLst/>
            <a:gdLst>
              <a:gd name="connsiteX0" fmla="*/ 0 w 7097265"/>
              <a:gd name="connsiteY0" fmla="*/ 0 h 6858000"/>
              <a:gd name="connsiteX1" fmla="*/ 5474242 w 7097265"/>
              <a:gd name="connsiteY1" fmla="*/ 0 h 6858000"/>
              <a:gd name="connsiteX2" fmla="*/ 5496366 w 7097265"/>
              <a:gd name="connsiteY2" fmla="*/ 14997 h 6858000"/>
              <a:gd name="connsiteX3" fmla="*/ 7097265 w 7097265"/>
              <a:gd name="connsiteY3" fmla="*/ 3621656 h 6858000"/>
              <a:gd name="connsiteX4" fmla="*/ 5222916 w 7097265"/>
              <a:gd name="connsiteY4" fmla="*/ 6374814 h 6858000"/>
              <a:gd name="connsiteX5" fmla="*/ 4706267 w 7097265"/>
              <a:gd name="connsiteY5" fmla="*/ 6780599 h 6858000"/>
              <a:gd name="connsiteX6" fmla="*/ 4594511 w 7097265"/>
              <a:gd name="connsiteY6" fmla="*/ 6858000 h 6858000"/>
              <a:gd name="connsiteX7" fmla="*/ 0 w 7097265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7265" h="6858000">
                <a:moveTo>
                  <a:pt x="0" y="0"/>
                </a:moveTo>
                <a:lnTo>
                  <a:pt x="5474242" y="0"/>
                </a:lnTo>
                <a:lnTo>
                  <a:pt x="5496366" y="14997"/>
                </a:lnTo>
                <a:cubicBezTo>
                  <a:pt x="6523529" y="754641"/>
                  <a:pt x="7097265" y="2093192"/>
                  <a:pt x="7097265" y="3621656"/>
                </a:cubicBezTo>
                <a:cubicBezTo>
                  <a:pt x="7097265" y="4969131"/>
                  <a:pt x="6168540" y="5602839"/>
                  <a:pt x="5222916" y="6374814"/>
                </a:cubicBezTo>
                <a:cubicBezTo>
                  <a:pt x="5050713" y="6515397"/>
                  <a:pt x="4880085" y="6653108"/>
                  <a:pt x="4706267" y="6780599"/>
                </a:cubicBezTo>
                <a:lnTo>
                  <a:pt x="4594511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903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D5CA59-0A17-494D-AE4D-9BE51B829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4780129" cy="1639888"/>
          </a:xfrm>
        </p:spPr>
        <p:txBody>
          <a:bodyPr anchor="b">
            <a:normAutofit/>
          </a:bodyPr>
          <a:lstStyle/>
          <a:p>
            <a:r>
              <a:rPr lang="en-GB">
                <a:ea typeface="Meiryo"/>
              </a:rPr>
              <a:t>Emotion shapes our actions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DFD51-34C4-4541-B6D1-0F713B4B4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8" y="2312988"/>
            <a:ext cx="5368525" cy="3651250"/>
          </a:xfrm>
        </p:spPr>
        <p:txBody>
          <a:bodyPr vert="horz" lIns="109728" tIns="109728" rIns="109728" bIns="91440" rtlCol="0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Emotions also create out wishes and needs which in turn generate further actions</a:t>
            </a:r>
            <a:endParaRPr lang="en-US" sz="1500">
              <a:ea typeface="+mn-lt"/>
              <a:cs typeface="+mn-lt"/>
            </a:endParaRPr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We bond either because we're afraid or attracted</a:t>
            </a:r>
            <a:endParaRPr lang="en-US" sz="1500">
              <a:ea typeface="+mn-lt"/>
              <a:cs typeface="+mn-lt"/>
            </a:endParaRPr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Without fear or anxiety we would not run from danger</a:t>
            </a:r>
            <a:endParaRPr lang="en-US" sz="1500">
              <a:ea typeface="+mn-lt"/>
              <a:cs typeface="+mn-lt"/>
            </a:endParaRPr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If we did not feel compassion, we would not be able to support others</a:t>
            </a:r>
            <a:endParaRPr lang="en-US" sz="1500">
              <a:ea typeface="+mn-lt"/>
              <a:cs typeface="+mn-lt"/>
            </a:endParaRPr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Without curiousity we would not want to explore or discover new things.</a:t>
            </a:r>
          </a:p>
          <a:p>
            <a:pPr>
              <a:lnSpc>
                <a:spcPct val="130000"/>
              </a:lnSpc>
            </a:pPr>
            <a:endParaRPr lang="en-GB" sz="150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2202931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B95-BEE9-4BA5-8DF1-BC170818C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Meiryo"/>
              </a:rPr>
              <a:t>EFT and emotion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E80FB-9EE9-467E-81DE-902D3EC88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r>
              <a:rPr lang="en-GB">
                <a:ea typeface="Meiryo"/>
              </a:rPr>
              <a:t>Universal Human Emotions in their Adaptive Forms</a:t>
            </a:r>
          </a:p>
          <a:p>
            <a:r>
              <a:rPr lang="en-GB">
                <a:ea typeface="Meiryo"/>
              </a:rPr>
              <a:t>See accompanying sheet.</a:t>
            </a:r>
            <a:endParaRPr lang="en-GB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3001757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7FC6A8B-34F9-40FB-AA2D-E34168F528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E17E6C-BB85-4653-9C11-279A9324B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340" y="1105232"/>
            <a:ext cx="3013545" cy="4277802"/>
          </a:xfrm>
        </p:spPr>
        <p:txBody>
          <a:bodyPr anchor="ctr">
            <a:normAutofit/>
          </a:bodyPr>
          <a:lstStyle/>
          <a:p>
            <a:r>
              <a:rPr lang="en-GB">
                <a:ea typeface="Meiryo"/>
              </a:rPr>
              <a:t>Emotion Schemes</a:t>
            </a:r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D684F8-91BF-481C-A965-722756A383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308533" y="0"/>
            <a:ext cx="7883467" cy="6858000"/>
            <a:chOff x="0" y="0"/>
            <a:chExt cx="7883467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5DF7B3C-29EF-4ADC-BFDC-C3A038AC43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7475746" cy="6858000"/>
            </a:xfrm>
            <a:custGeom>
              <a:avLst/>
              <a:gdLst>
                <a:gd name="connsiteX0" fmla="*/ 0 w 7475746"/>
                <a:gd name="connsiteY0" fmla="*/ 0 h 6858000"/>
                <a:gd name="connsiteX1" fmla="*/ 5859459 w 7475746"/>
                <a:gd name="connsiteY1" fmla="*/ 0 h 6858000"/>
                <a:gd name="connsiteX2" fmla="*/ 5874848 w 7475746"/>
                <a:gd name="connsiteY2" fmla="*/ 10445 h 6858000"/>
                <a:gd name="connsiteX3" fmla="*/ 7475746 w 7475746"/>
                <a:gd name="connsiteY3" fmla="*/ 3621913 h 6858000"/>
                <a:gd name="connsiteX4" fmla="*/ 5601397 w 7475746"/>
                <a:gd name="connsiteY4" fmla="*/ 6378742 h 6858000"/>
                <a:gd name="connsiteX5" fmla="*/ 5084748 w 7475746"/>
                <a:gd name="connsiteY5" fmla="*/ 6785068 h 6858000"/>
                <a:gd name="connsiteX6" fmla="*/ 4979585 w 7475746"/>
                <a:gd name="connsiteY6" fmla="*/ 6858000 h 6858000"/>
                <a:gd name="connsiteX7" fmla="*/ 0 w 7475746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75746" h="6858000">
                  <a:moveTo>
                    <a:pt x="0" y="0"/>
                  </a:moveTo>
                  <a:lnTo>
                    <a:pt x="5859459" y="0"/>
                  </a:lnTo>
                  <a:lnTo>
                    <a:pt x="5874848" y="10445"/>
                  </a:lnTo>
                  <a:cubicBezTo>
                    <a:pt x="6902010" y="751075"/>
                    <a:pt x="7475746" y="2091411"/>
                    <a:pt x="7475746" y="3621913"/>
                  </a:cubicBezTo>
                  <a:cubicBezTo>
                    <a:pt x="7475746" y="4971185"/>
                    <a:pt x="6547021" y="5605738"/>
                    <a:pt x="5601397" y="6378742"/>
                  </a:cubicBezTo>
                  <a:cubicBezTo>
                    <a:pt x="5429193" y="6519512"/>
                    <a:pt x="5258566" y="6657407"/>
                    <a:pt x="5084748" y="6785068"/>
                  </a:cubicBezTo>
                  <a:lnTo>
                    <a:pt x="497958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0289037-6999-491E-AA63-CC1C3CBBF8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374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97CF6DF-9FF9-4D10-B338-0BEFC0AA31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3373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1B8B7-C0EF-4FEC-970E-54BF5E82D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5232"/>
            <a:ext cx="5176298" cy="4277802"/>
          </a:xfrm>
        </p:spPr>
        <p:txBody>
          <a:bodyPr vert="horz" lIns="109728" tIns="109728" rIns="109728" bIns="91440" rtlCol="0" anchor="ctr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300">
                <a:ea typeface="Meiryo"/>
              </a:rPr>
              <a:t>EFT doesn’t use the term schemas. This is because, according to the EFT theorists, schemas present as static, unchangeable 'linguistically based mental representation' wherears scheme is a process rather than a thing.</a:t>
            </a:r>
            <a:endParaRPr lang="en-US" sz="1300">
              <a:ea typeface="Meiryo"/>
            </a:endParaRPr>
          </a:p>
          <a:p>
            <a:pPr>
              <a:lnSpc>
                <a:spcPct val="130000"/>
              </a:lnSpc>
            </a:pPr>
            <a:r>
              <a:rPr lang="en-GB" sz="1300">
                <a:ea typeface="Meiryo"/>
              </a:rPr>
              <a:t>Emotion schemes can be linguistic ideas, but also can include images, somatic experiences, and are active and action oriented.</a:t>
            </a:r>
          </a:p>
          <a:p>
            <a:pPr>
              <a:lnSpc>
                <a:spcPct val="130000"/>
              </a:lnSpc>
            </a:pPr>
            <a:r>
              <a:rPr lang="en-GB" sz="1300">
                <a:ea typeface="Meiryo"/>
              </a:rPr>
              <a:t>Emotion schemes are not initially knowable, they can be accessed through the experiences that they produce. Such as a memory. This memory can then be explored and then reflected upon.</a:t>
            </a:r>
          </a:p>
        </p:txBody>
      </p:sp>
    </p:spTree>
    <p:extLst>
      <p:ext uri="{BB962C8B-B14F-4D97-AF65-F5344CB8AC3E}">
        <p14:creationId xmlns:p14="http://schemas.microsoft.com/office/powerpoint/2010/main" val="3794310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AA95D81-03CB-461E-8991-07356A4AB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r>
              <a:rPr lang="en-GB">
                <a:ea typeface="Meiryo"/>
              </a:rPr>
              <a:t>Emotion Schemes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A12C91-355D-4E2D-87CF-ACEA601F80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4109566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763017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2F24225-0E3A-40A5-A927-CEFC144381A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E30D5C6-EC5C-4D78-8689-1B6822BFF71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0012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2A73499-12A4-4080-B0DE-351867697F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0113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0A52FE6-BB17-4BE4-BFA1-8896FD7CFA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48872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EF5D03F5-13DF-4223-B022-EFC35528269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637"/>
            <a:ext cx="4621133" cy="6867274"/>
          </a:xfrm>
          <a:custGeom>
            <a:avLst/>
            <a:gdLst>
              <a:gd name="connsiteX0" fmla="*/ 0 w 4621133"/>
              <a:gd name="connsiteY0" fmla="*/ 0 h 6867274"/>
              <a:gd name="connsiteX1" fmla="*/ 2280113 w 4621133"/>
              <a:gd name="connsiteY1" fmla="*/ 0 h 6867274"/>
              <a:gd name="connsiteX2" fmla="*/ 2280113 w 4621133"/>
              <a:gd name="connsiteY2" fmla="*/ 9274 h 6867274"/>
              <a:gd name="connsiteX3" fmla="*/ 2998110 w 4621133"/>
              <a:gd name="connsiteY3" fmla="*/ 9274 h 6867274"/>
              <a:gd name="connsiteX4" fmla="*/ 3020234 w 4621133"/>
              <a:gd name="connsiteY4" fmla="*/ 24271 h 6867274"/>
              <a:gd name="connsiteX5" fmla="*/ 4621133 w 4621133"/>
              <a:gd name="connsiteY5" fmla="*/ 3630930 h 6867274"/>
              <a:gd name="connsiteX6" fmla="*/ 2746783 w 4621133"/>
              <a:gd name="connsiteY6" fmla="*/ 6384088 h 6867274"/>
              <a:gd name="connsiteX7" fmla="*/ 2489065 w 4621133"/>
              <a:gd name="connsiteY7" fmla="*/ 6591890 h 6867274"/>
              <a:gd name="connsiteX8" fmla="*/ 2280113 w 4621133"/>
              <a:gd name="connsiteY8" fmla="*/ 6751659 h 6867274"/>
              <a:gd name="connsiteX9" fmla="*/ 2280113 w 4621133"/>
              <a:gd name="connsiteY9" fmla="*/ 6867274 h 6867274"/>
              <a:gd name="connsiteX10" fmla="*/ 2118379 w 4621133"/>
              <a:gd name="connsiteY10" fmla="*/ 6867274 h 6867274"/>
              <a:gd name="connsiteX11" fmla="*/ 1124711 w 4621133"/>
              <a:gd name="connsiteY11" fmla="*/ 6867274 h 6867274"/>
              <a:gd name="connsiteX12" fmla="*/ 0 w 4621133"/>
              <a:gd name="connsiteY12" fmla="*/ 6867274 h 6867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621133" h="6867274">
                <a:moveTo>
                  <a:pt x="0" y="0"/>
                </a:moveTo>
                <a:lnTo>
                  <a:pt x="2280113" y="0"/>
                </a:lnTo>
                <a:lnTo>
                  <a:pt x="2280113" y="9274"/>
                </a:lnTo>
                <a:lnTo>
                  <a:pt x="2998110" y="9274"/>
                </a:lnTo>
                <a:lnTo>
                  <a:pt x="3020234" y="24271"/>
                </a:lnTo>
                <a:cubicBezTo>
                  <a:pt x="4047397" y="763915"/>
                  <a:pt x="4621133" y="2102466"/>
                  <a:pt x="4621133" y="3630930"/>
                </a:cubicBezTo>
                <a:cubicBezTo>
                  <a:pt x="4621133" y="4978405"/>
                  <a:pt x="3692408" y="5612113"/>
                  <a:pt x="2746783" y="6384088"/>
                </a:cubicBezTo>
                <a:cubicBezTo>
                  <a:pt x="2660682" y="6454380"/>
                  <a:pt x="2574974" y="6523953"/>
                  <a:pt x="2489065" y="6591890"/>
                </a:cubicBezTo>
                <a:lnTo>
                  <a:pt x="2280113" y="6751659"/>
                </a:lnTo>
                <a:lnTo>
                  <a:pt x="2280113" y="6867274"/>
                </a:lnTo>
                <a:lnTo>
                  <a:pt x="2118379" y="6867274"/>
                </a:lnTo>
                <a:lnTo>
                  <a:pt x="1124711" y="6867274"/>
                </a:lnTo>
                <a:lnTo>
                  <a:pt x="0" y="6867274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7BBF837-70DD-4FFD-A87C-FAD1F5D8AB4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0012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CE5EB792-CB0B-44C0-9561-24A263D874D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0113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0FB4A96-0FD5-4642-8CE2-57623A3A42D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48872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D4AA8B-B755-4D87-ACCF-F4D78CD98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17" y="1833229"/>
            <a:ext cx="3424015" cy="2934031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en-GB" sz="3000">
                <a:ea typeface="Meiryo"/>
              </a:rPr>
              <a:t>Elements of the Emotion Scheme: Trauma Related Fear</a:t>
            </a:r>
            <a:endParaRPr lang="en-GB" sz="3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24DE3-F7A1-4AE8-BC6B-FCAA0185BE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4834" y="1105306"/>
            <a:ext cx="4982452" cy="4337435"/>
          </a:xfrm>
        </p:spPr>
        <p:txBody>
          <a:bodyPr vert="horz" lIns="109728" tIns="109728" rIns="109728" bIns="91440" rtlCol="0" anchor="ctr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000">
                <a:ea typeface="+mn-lt"/>
                <a:cs typeface="+mn-lt"/>
              </a:rPr>
              <a:t>•See accompanying sheet</a:t>
            </a:r>
            <a:endParaRPr lang="en-US" sz="1000"/>
          </a:p>
          <a:p>
            <a:pPr>
              <a:lnSpc>
                <a:spcPct val="130000"/>
              </a:lnSpc>
            </a:pPr>
            <a:r>
              <a:rPr lang="en-GB" sz="1000">
                <a:ea typeface="+mn-lt"/>
                <a:cs typeface="+mn-lt"/>
              </a:rPr>
              <a:t>•</a:t>
            </a:r>
            <a:r>
              <a:rPr lang="en-GB" sz="1000" b="1">
                <a:ea typeface="+mn-lt"/>
                <a:cs typeface="+mn-lt"/>
              </a:rPr>
              <a:t>Perceptual-situational </a:t>
            </a:r>
            <a:r>
              <a:rPr lang="en-GB" sz="1000">
                <a:ea typeface="+mn-lt"/>
                <a:cs typeface="+mn-lt"/>
              </a:rPr>
              <a:t>– elements that represent the individual’s past or their current environment. This will include their immediate awareness of the situation or the episodic memories of the past.</a:t>
            </a:r>
            <a:endParaRPr lang="en-GB" sz="1000"/>
          </a:p>
          <a:p>
            <a:pPr>
              <a:lnSpc>
                <a:spcPct val="130000"/>
              </a:lnSpc>
            </a:pPr>
            <a:r>
              <a:rPr lang="en-GB" sz="1000">
                <a:ea typeface="+mn-lt"/>
                <a:cs typeface="+mn-lt"/>
              </a:rPr>
              <a:t>•</a:t>
            </a:r>
            <a:r>
              <a:rPr lang="en-GB" sz="1000" b="1">
                <a:ea typeface="+mn-lt"/>
                <a:cs typeface="+mn-lt"/>
              </a:rPr>
              <a:t>Bodily expressive- </a:t>
            </a:r>
            <a:r>
              <a:rPr lang="en-GB" sz="1000">
                <a:ea typeface="+mn-lt"/>
                <a:cs typeface="+mn-lt"/>
              </a:rPr>
              <a:t>this represents the emotion scheme running through the body, so this might be somatic experiencing, both physical and internal</a:t>
            </a:r>
            <a:endParaRPr lang="en-GB" sz="1000"/>
          </a:p>
          <a:p>
            <a:pPr>
              <a:lnSpc>
                <a:spcPct val="130000"/>
              </a:lnSpc>
            </a:pPr>
            <a:r>
              <a:rPr lang="en-GB" sz="1000">
                <a:ea typeface="+mn-lt"/>
                <a:cs typeface="+mn-lt"/>
              </a:rPr>
              <a:t>•</a:t>
            </a:r>
            <a:r>
              <a:rPr lang="en-GB" sz="1000" b="1">
                <a:ea typeface="+mn-lt"/>
                <a:cs typeface="+mn-lt"/>
              </a:rPr>
              <a:t>Symbolic-conceptual</a:t>
            </a:r>
            <a:r>
              <a:rPr lang="en-GB" sz="1000">
                <a:ea typeface="+mn-lt"/>
                <a:cs typeface="+mn-lt"/>
              </a:rPr>
              <a:t> elements are verbal or visual representations of the emotion scheme, they often form verbal statements but could also include metaphors</a:t>
            </a:r>
            <a:endParaRPr lang="en-GB" sz="1000"/>
          </a:p>
          <a:p>
            <a:pPr>
              <a:lnSpc>
                <a:spcPct val="130000"/>
              </a:lnSpc>
            </a:pPr>
            <a:r>
              <a:rPr lang="en-GB" sz="1000">
                <a:ea typeface="+mn-lt"/>
                <a:cs typeface="+mn-lt"/>
              </a:rPr>
              <a:t>•</a:t>
            </a:r>
            <a:r>
              <a:rPr lang="en-GB" sz="1000" b="1">
                <a:ea typeface="+mn-lt"/>
                <a:cs typeface="+mn-lt"/>
              </a:rPr>
              <a:t>Motivational-behavioural</a:t>
            </a:r>
            <a:r>
              <a:rPr lang="en-GB" sz="1000">
                <a:ea typeface="+mn-lt"/>
                <a:cs typeface="+mn-lt"/>
              </a:rPr>
              <a:t> elements are activated by the emotion scheme processes and represent associated desires</a:t>
            </a:r>
            <a:endParaRPr lang="en-GB" sz="1000"/>
          </a:p>
          <a:p>
            <a:pPr>
              <a:lnSpc>
                <a:spcPct val="130000"/>
              </a:lnSpc>
            </a:pPr>
            <a:r>
              <a:rPr lang="en-GB" sz="1000">
                <a:ea typeface="+mn-lt"/>
                <a:cs typeface="+mn-lt"/>
              </a:rPr>
              <a:t>•</a:t>
            </a:r>
            <a:r>
              <a:rPr lang="en-GB" sz="1000" b="1">
                <a:ea typeface="+mn-lt"/>
                <a:cs typeface="+mn-lt"/>
              </a:rPr>
              <a:t>Emotion scheme nuclear process – </a:t>
            </a:r>
            <a:r>
              <a:rPr lang="en-GB" sz="1000">
                <a:ea typeface="+mn-lt"/>
                <a:cs typeface="+mn-lt"/>
              </a:rPr>
              <a:t>organises all the different components around a particular emotion, which in this example is the trauma-related fear.</a:t>
            </a:r>
            <a:endParaRPr lang="en-GB" sz="1000"/>
          </a:p>
          <a:p>
            <a:pPr>
              <a:lnSpc>
                <a:spcPct val="130000"/>
              </a:lnSpc>
            </a:pPr>
            <a:endParaRPr lang="en-GB" sz="100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28417703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7FC6A8B-34F9-40FB-AA2D-E34168F528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89D6BA-4E7B-45B4-8B7F-716FDC1B8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340" y="1105232"/>
            <a:ext cx="3013545" cy="4277802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2500">
                <a:ea typeface="Meiryo"/>
              </a:rPr>
              <a:t>Emotion Response Forms.</a:t>
            </a:r>
            <a:r>
              <a:rPr lang="en-GB" sz="2500" dirty="0">
                <a:ea typeface="Meiryo"/>
              </a:rPr>
              <a:t/>
            </a:r>
            <a:br>
              <a:rPr lang="en-GB" sz="2500" dirty="0">
                <a:ea typeface="Meiryo"/>
              </a:rPr>
            </a:br>
            <a:r>
              <a:rPr lang="en-GB" sz="2500">
                <a:ea typeface="Meiryo"/>
              </a:rPr>
              <a:t>In EFT there are four different types of emotion response:</a:t>
            </a:r>
            <a:endParaRPr lang="en-GB" sz="25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4D684F8-91BF-481C-A965-722756A383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308533" y="0"/>
            <a:ext cx="7883467" cy="6858000"/>
            <a:chOff x="0" y="0"/>
            <a:chExt cx="7883467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5DF7B3C-29EF-4ADC-BFDC-C3A038AC43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7475746" cy="6858000"/>
            </a:xfrm>
            <a:custGeom>
              <a:avLst/>
              <a:gdLst>
                <a:gd name="connsiteX0" fmla="*/ 0 w 7475746"/>
                <a:gd name="connsiteY0" fmla="*/ 0 h 6858000"/>
                <a:gd name="connsiteX1" fmla="*/ 5859459 w 7475746"/>
                <a:gd name="connsiteY1" fmla="*/ 0 h 6858000"/>
                <a:gd name="connsiteX2" fmla="*/ 5874848 w 7475746"/>
                <a:gd name="connsiteY2" fmla="*/ 10445 h 6858000"/>
                <a:gd name="connsiteX3" fmla="*/ 7475746 w 7475746"/>
                <a:gd name="connsiteY3" fmla="*/ 3621913 h 6858000"/>
                <a:gd name="connsiteX4" fmla="*/ 5601397 w 7475746"/>
                <a:gd name="connsiteY4" fmla="*/ 6378742 h 6858000"/>
                <a:gd name="connsiteX5" fmla="*/ 5084748 w 7475746"/>
                <a:gd name="connsiteY5" fmla="*/ 6785068 h 6858000"/>
                <a:gd name="connsiteX6" fmla="*/ 4979585 w 7475746"/>
                <a:gd name="connsiteY6" fmla="*/ 6858000 h 6858000"/>
                <a:gd name="connsiteX7" fmla="*/ 0 w 7475746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75746" h="6858000">
                  <a:moveTo>
                    <a:pt x="0" y="0"/>
                  </a:moveTo>
                  <a:lnTo>
                    <a:pt x="5859459" y="0"/>
                  </a:lnTo>
                  <a:lnTo>
                    <a:pt x="5874848" y="10445"/>
                  </a:lnTo>
                  <a:cubicBezTo>
                    <a:pt x="6902010" y="751075"/>
                    <a:pt x="7475746" y="2091411"/>
                    <a:pt x="7475746" y="3621913"/>
                  </a:cubicBezTo>
                  <a:cubicBezTo>
                    <a:pt x="7475746" y="4971185"/>
                    <a:pt x="6547021" y="5605738"/>
                    <a:pt x="5601397" y="6378742"/>
                  </a:cubicBezTo>
                  <a:cubicBezTo>
                    <a:pt x="5429193" y="6519512"/>
                    <a:pt x="5258566" y="6657407"/>
                    <a:pt x="5084748" y="6785068"/>
                  </a:cubicBezTo>
                  <a:lnTo>
                    <a:pt x="497958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0289037-6999-491E-AA63-CC1C3CBBF8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374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97CF6DF-9FF9-4D10-B338-0BEFC0AA31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3373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194C431-0C5C-43B5-BFB4-FB17CB8744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088902"/>
              </p:ext>
            </p:extLst>
          </p:nvPr>
        </p:nvGraphicFramePr>
        <p:xfrm>
          <a:off x="5972174" y="819150"/>
          <a:ext cx="5031485" cy="5145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7293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1A08AC-F796-409C-AD97-8B476289EC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1B312B-4E9A-405C-9CE8-1032543803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0853745" cy="6858000"/>
            <a:chOff x="-1" y="0"/>
            <a:chExt cx="10934058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7ED404-4912-4C80-B5EB-98E67EB26A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0"/>
              <a:ext cx="10515600" cy="6858000"/>
            </a:xfrm>
            <a:custGeom>
              <a:avLst/>
              <a:gdLst>
                <a:gd name="connsiteX0" fmla="*/ 0 w 10515600"/>
                <a:gd name="connsiteY0" fmla="*/ 0 h 6858000"/>
                <a:gd name="connsiteX1" fmla="*/ 3039549 w 10515600"/>
                <a:gd name="connsiteY1" fmla="*/ 0 h 6858000"/>
                <a:gd name="connsiteX2" fmla="*/ 3387573 w 10515600"/>
                <a:gd name="connsiteY2" fmla="*/ 0 h 6858000"/>
                <a:gd name="connsiteX3" fmla="*/ 3678072 w 10515600"/>
                <a:gd name="connsiteY3" fmla="*/ 0 h 6858000"/>
                <a:gd name="connsiteX4" fmla="*/ 3721524 w 10515600"/>
                <a:gd name="connsiteY4" fmla="*/ 0 h 6858000"/>
                <a:gd name="connsiteX5" fmla="*/ 4595394 w 10515600"/>
                <a:gd name="connsiteY5" fmla="*/ 0 h 6858000"/>
                <a:gd name="connsiteX6" fmla="*/ 4607603 w 10515600"/>
                <a:gd name="connsiteY6" fmla="*/ 0 h 6858000"/>
                <a:gd name="connsiteX7" fmla="*/ 4733044 w 10515600"/>
                <a:gd name="connsiteY7" fmla="*/ 0 h 6858000"/>
                <a:gd name="connsiteX8" fmla="*/ 6226185 w 10515600"/>
                <a:gd name="connsiteY8" fmla="*/ 0 h 6858000"/>
                <a:gd name="connsiteX9" fmla="*/ 8892577 w 10515600"/>
                <a:gd name="connsiteY9" fmla="*/ 0 h 6858000"/>
                <a:gd name="connsiteX10" fmla="*/ 8914701 w 10515600"/>
                <a:gd name="connsiteY10" fmla="*/ 14997 h 6858000"/>
                <a:gd name="connsiteX11" fmla="*/ 10515600 w 10515600"/>
                <a:gd name="connsiteY11" fmla="*/ 3621656 h 6858000"/>
                <a:gd name="connsiteX12" fmla="*/ 8641250 w 10515600"/>
                <a:gd name="connsiteY12" fmla="*/ 6374814 h 6858000"/>
                <a:gd name="connsiteX13" fmla="*/ 8124602 w 10515600"/>
                <a:gd name="connsiteY13" fmla="*/ 6780599 h 6858000"/>
                <a:gd name="connsiteX14" fmla="*/ 8012846 w 10515600"/>
                <a:gd name="connsiteY14" fmla="*/ 6858000 h 6858000"/>
                <a:gd name="connsiteX15" fmla="*/ 6226185 w 10515600"/>
                <a:gd name="connsiteY15" fmla="*/ 6858000 h 6858000"/>
                <a:gd name="connsiteX16" fmla="*/ 4607603 w 10515600"/>
                <a:gd name="connsiteY16" fmla="*/ 6858000 h 6858000"/>
                <a:gd name="connsiteX17" fmla="*/ 4595394 w 10515600"/>
                <a:gd name="connsiteY17" fmla="*/ 6858000 h 6858000"/>
                <a:gd name="connsiteX18" fmla="*/ 4424650 w 10515600"/>
                <a:gd name="connsiteY18" fmla="*/ 6858000 h 6858000"/>
                <a:gd name="connsiteX19" fmla="*/ 3721524 w 10515600"/>
                <a:gd name="connsiteY19" fmla="*/ 6858000 h 6858000"/>
                <a:gd name="connsiteX20" fmla="*/ 3678072 w 10515600"/>
                <a:gd name="connsiteY20" fmla="*/ 6858000 h 6858000"/>
                <a:gd name="connsiteX21" fmla="*/ 3387573 w 10515600"/>
                <a:gd name="connsiteY21" fmla="*/ 6858000 h 6858000"/>
                <a:gd name="connsiteX22" fmla="*/ 3039549 w 10515600"/>
                <a:gd name="connsiteY22" fmla="*/ 6858000 h 6858000"/>
                <a:gd name="connsiteX23" fmla="*/ 0 w 10515600"/>
                <a:gd name="connsiteY2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5600" h="6858000">
                  <a:moveTo>
                    <a:pt x="0" y="0"/>
                  </a:moveTo>
                  <a:lnTo>
                    <a:pt x="3039549" y="0"/>
                  </a:lnTo>
                  <a:lnTo>
                    <a:pt x="3387573" y="0"/>
                  </a:lnTo>
                  <a:lnTo>
                    <a:pt x="3678072" y="0"/>
                  </a:lnTo>
                  <a:lnTo>
                    <a:pt x="3721524" y="0"/>
                  </a:lnTo>
                  <a:lnTo>
                    <a:pt x="4595394" y="0"/>
                  </a:lnTo>
                  <a:lnTo>
                    <a:pt x="4607603" y="0"/>
                  </a:lnTo>
                  <a:lnTo>
                    <a:pt x="4733044" y="0"/>
                  </a:lnTo>
                  <a:lnTo>
                    <a:pt x="6226185" y="0"/>
                  </a:lnTo>
                  <a:lnTo>
                    <a:pt x="8892577" y="0"/>
                  </a:lnTo>
                  <a:lnTo>
                    <a:pt x="8914701" y="14997"/>
                  </a:lnTo>
                  <a:cubicBezTo>
                    <a:pt x="9941864" y="754641"/>
                    <a:pt x="10515600" y="2093192"/>
                    <a:pt x="10515600" y="3621656"/>
                  </a:cubicBezTo>
                  <a:cubicBezTo>
                    <a:pt x="10515600" y="4969131"/>
                    <a:pt x="9586875" y="5602839"/>
                    <a:pt x="8641250" y="6374814"/>
                  </a:cubicBezTo>
                  <a:cubicBezTo>
                    <a:pt x="8469047" y="6515397"/>
                    <a:pt x="8298420" y="6653108"/>
                    <a:pt x="8124602" y="6780599"/>
                  </a:cubicBezTo>
                  <a:lnTo>
                    <a:pt x="8012846" y="6858000"/>
                  </a:lnTo>
                  <a:lnTo>
                    <a:pt x="6226185" y="6858000"/>
                  </a:lnTo>
                  <a:lnTo>
                    <a:pt x="4607603" y="6858000"/>
                  </a:lnTo>
                  <a:lnTo>
                    <a:pt x="4595394" y="6858000"/>
                  </a:lnTo>
                  <a:lnTo>
                    <a:pt x="4424650" y="6858000"/>
                  </a:lnTo>
                  <a:lnTo>
                    <a:pt x="3721524" y="6858000"/>
                  </a:lnTo>
                  <a:lnTo>
                    <a:pt x="3678072" y="6858000"/>
                  </a:lnTo>
                  <a:lnTo>
                    <a:pt x="3387573" y="6858000"/>
                  </a:lnTo>
                  <a:lnTo>
                    <a:pt x="303954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E58012C-4DA3-4ED3-9500-41F9AF60B1A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0433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AC73F7-22BD-4C46-B368-3F03B8478F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8432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5C99F96-8984-456F-BD66-5C019A6510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53086" y="0"/>
              <a:ext cx="2261351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D1E3CF6-AF41-4AE5-9FC3-C3DEB6E29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875" y="442913"/>
            <a:ext cx="6857365" cy="1344612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3000">
                <a:ea typeface="Meiryo"/>
              </a:rPr>
              <a:t>Emotion Response Forms: </a:t>
            </a:r>
            <a:br>
              <a:rPr lang="en-GB" sz="3000">
                <a:ea typeface="Meiryo"/>
              </a:rPr>
            </a:br>
            <a:r>
              <a:rPr lang="en-GB" sz="3000">
                <a:ea typeface="Meiryo"/>
              </a:rPr>
              <a:t>Primary Adaptive Emotions</a:t>
            </a:r>
            <a:endParaRPr lang="en-GB" sz="3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7CDF6-175D-4C3A-9A32-A4F14BDB7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75" y="2312988"/>
            <a:ext cx="6857365" cy="3651250"/>
          </a:xfrm>
        </p:spPr>
        <p:txBody>
          <a:bodyPr vert="horz" lIns="109728" tIns="109728" rIns="109728" bIns="91440" rtlCol="0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300">
                <a:ea typeface="+mn-lt"/>
                <a:cs typeface="+mn-lt"/>
              </a:rPr>
              <a:t>•When an emotion is working as it should it will quickly process a situation and enable the individual to take effective action. </a:t>
            </a:r>
            <a:endParaRPr lang="en-US" sz="1300"/>
          </a:p>
          <a:p>
            <a:pPr>
              <a:lnSpc>
                <a:spcPct val="130000"/>
              </a:lnSpc>
            </a:pPr>
            <a:r>
              <a:rPr lang="en-GB" sz="1300">
                <a:ea typeface="+mn-lt"/>
                <a:cs typeface="+mn-lt"/>
              </a:rPr>
              <a:t>•These primary adaptive emotions are so called because they are an immediate appropriate reaction to a particular situation. </a:t>
            </a:r>
            <a:endParaRPr lang="en-GB" sz="1300"/>
          </a:p>
          <a:p>
            <a:pPr>
              <a:lnSpc>
                <a:spcPct val="130000"/>
              </a:lnSpc>
            </a:pPr>
            <a:r>
              <a:rPr lang="en-GB" sz="1300">
                <a:ea typeface="+mn-lt"/>
                <a:cs typeface="+mn-lt"/>
              </a:rPr>
              <a:t>•The rapid response that you might take as a response to a situation are what keeps us (and our ancestors alive).</a:t>
            </a:r>
            <a:endParaRPr lang="en-GB" sz="1300"/>
          </a:p>
          <a:p>
            <a:pPr>
              <a:lnSpc>
                <a:spcPct val="130000"/>
              </a:lnSpc>
            </a:pPr>
            <a:r>
              <a:rPr lang="en-GB" sz="1300">
                <a:ea typeface="+mn-lt"/>
                <a:cs typeface="+mn-lt"/>
              </a:rPr>
              <a:t>•When an individual use these responses they will feel appropriate and right.</a:t>
            </a:r>
            <a:endParaRPr lang="en-GB" sz="1300"/>
          </a:p>
          <a:p>
            <a:pPr>
              <a:lnSpc>
                <a:spcPct val="130000"/>
              </a:lnSpc>
            </a:pPr>
            <a:r>
              <a:rPr lang="en-GB" sz="1300">
                <a:ea typeface="+mn-lt"/>
                <a:cs typeface="+mn-lt"/>
              </a:rPr>
              <a:t>•This is fully functional and appropriate </a:t>
            </a:r>
            <a:endParaRPr lang="en-GB" sz="1300"/>
          </a:p>
          <a:p>
            <a:pPr>
              <a:lnSpc>
                <a:spcPct val="130000"/>
              </a:lnSpc>
            </a:pPr>
            <a:endParaRPr lang="en-GB" sz="130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33531182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2F4BD5-36C5-4766-85B9-236B590CE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>
                <a:ea typeface="Meiryo"/>
              </a:rPr>
              <a:t>Primary Adaptive Emotions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8FDB9-108B-49EF-8B09-699D00580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>
                <a:ea typeface="+mn-lt"/>
                <a:cs typeface="+mn-lt"/>
              </a:rPr>
              <a:t>•What might be the appropriate situation for the following situations:</a:t>
            </a:r>
            <a:endParaRPr lang="en-US"/>
          </a:p>
          <a:p>
            <a:r>
              <a:rPr lang="en-GB">
                <a:ea typeface="+mn-lt"/>
                <a:cs typeface="+mn-lt"/>
              </a:rPr>
              <a:t>•Fear</a:t>
            </a:r>
            <a:endParaRPr lang="en-GB"/>
          </a:p>
          <a:p>
            <a:r>
              <a:rPr lang="en-GB">
                <a:ea typeface="+mn-lt"/>
                <a:cs typeface="+mn-lt"/>
              </a:rPr>
              <a:t>•Anger</a:t>
            </a:r>
            <a:endParaRPr lang="en-GB"/>
          </a:p>
          <a:p>
            <a:r>
              <a:rPr lang="en-GB">
                <a:ea typeface="+mn-lt"/>
                <a:cs typeface="+mn-lt"/>
              </a:rPr>
              <a:t>•Sadness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•Happiness</a:t>
            </a:r>
            <a:endParaRPr lang="en-GB"/>
          </a:p>
          <a:p>
            <a:endParaRPr lang="en-GB" dirty="0">
              <a:ea typeface="Meiryo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DF84E466-DF15-4345-8D24-0DC3A1BA21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61" r="13305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743303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1A08AC-F796-409C-AD97-8B476289EC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1B312B-4E9A-405C-9CE8-1032543803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0853745" cy="6858000"/>
            <a:chOff x="-1" y="0"/>
            <a:chExt cx="10934058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7ED404-4912-4C80-B5EB-98E67EB26A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0"/>
              <a:ext cx="10515600" cy="6858000"/>
            </a:xfrm>
            <a:custGeom>
              <a:avLst/>
              <a:gdLst>
                <a:gd name="connsiteX0" fmla="*/ 0 w 10515600"/>
                <a:gd name="connsiteY0" fmla="*/ 0 h 6858000"/>
                <a:gd name="connsiteX1" fmla="*/ 3039549 w 10515600"/>
                <a:gd name="connsiteY1" fmla="*/ 0 h 6858000"/>
                <a:gd name="connsiteX2" fmla="*/ 3387573 w 10515600"/>
                <a:gd name="connsiteY2" fmla="*/ 0 h 6858000"/>
                <a:gd name="connsiteX3" fmla="*/ 3678072 w 10515600"/>
                <a:gd name="connsiteY3" fmla="*/ 0 h 6858000"/>
                <a:gd name="connsiteX4" fmla="*/ 3721524 w 10515600"/>
                <a:gd name="connsiteY4" fmla="*/ 0 h 6858000"/>
                <a:gd name="connsiteX5" fmla="*/ 4595394 w 10515600"/>
                <a:gd name="connsiteY5" fmla="*/ 0 h 6858000"/>
                <a:gd name="connsiteX6" fmla="*/ 4607603 w 10515600"/>
                <a:gd name="connsiteY6" fmla="*/ 0 h 6858000"/>
                <a:gd name="connsiteX7" fmla="*/ 4733044 w 10515600"/>
                <a:gd name="connsiteY7" fmla="*/ 0 h 6858000"/>
                <a:gd name="connsiteX8" fmla="*/ 6226185 w 10515600"/>
                <a:gd name="connsiteY8" fmla="*/ 0 h 6858000"/>
                <a:gd name="connsiteX9" fmla="*/ 8892577 w 10515600"/>
                <a:gd name="connsiteY9" fmla="*/ 0 h 6858000"/>
                <a:gd name="connsiteX10" fmla="*/ 8914701 w 10515600"/>
                <a:gd name="connsiteY10" fmla="*/ 14997 h 6858000"/>
                <a:gd name="connsiteX11" fmla="*/ 10515600 w 10515600"/>
                <a:gd name="connsiteY11" fmla="*/ 3621656 h 6858000"/>
                <a:gd name="connsiteX12" fmla="*/ 8641250 w 10515600"/>
                <a:gd name="connsiteY12" fmla="*/ 6374814 h 6858000"/>
                <a:gd name="connsiteX13" fmla="*/ 8124602 w 10515600"/>
                <a:gd name="connsiteY13" fmla="*/ 6780599 h 6858000"/>
                <a:gd name="connsiteX14" fmla="*/ 8012846 w 10515600"/>
                <a:gd name="connsiteY14" fmla="*/ 6858000 h 6858000"/>
                <a:gd name="connsiteX15" fmla="*/ 6226185 w 10515600"/>
                <a:gd name="connsiteY15" fmla="*/ 6858000 h 6858000"/>
                <a:gd name="connsiteX16" fmla="*/ 4607603 w 10515600"/>
                <a:gd name="connsiteY16" fmla="*/ 6858000 h 6858000"/>
                <a:gd name="connsiteX17" fmla="*/ 4595394 w 10515600"/>
                <a:gd name="connsiteY17" fmla="*/ 6858000 h 6858000"/>
                <a:gd name="connsiteX18" fmla="*/ 4424650 w 10515600"/>
                <a:gd name="connsiteY18" fmla="*/ 6858000 h 6858000"/>
                <a:gd name="connsiteX19" fmla="*/ 3721524 w 10515600"/>
                <a:gd name="connsiteY19" fmla="*/ 6858000 h 6858000"/>
                <a:gd name="connsiteX20" fmla="*/ 3678072 w 10515600"/>
                <a:gd name="connsiteY20" fmla="*/ 6858000 h 6858000"/>
                <a:gd name="connsiteX21" fmla="*/ 3387573 w 10515600"/>
                <a:gd name="connsiteY21" fmla="*/ 6858000 h 6858000"/>
                <a:gd name="connsiteX22" fmla="*/ 3039549 w 10515600"/>
                <a:gd name="connsiteY22" fmla="*/ 6858000 h 6858000"/>
                <a:gd name="connsiteX23" fmla="*/ 0 w 10515600"/>
                <a:gd name="connsiteY2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5600" h="6858000">
                  <a:moveTo>
                    <a:pt x="0" y="0"/>
                  </a:moveTo>
                  <a:lnTo>
                    <a:pt x="3039549" y="0"/>
                  </a:lnTo>
                  <a:lnTo>
                    <a:pt x="3387573" y="0"/>
                  </a:lnTo>
                  <a:lnTo>
                    <a:pt x="3678072" y="0"/>
                  </a:lnTo>
                  <a:lnTo>
                    <a:pt x="3721524" y="0"/>
                  </a:lnTo>
                  <a:lnTo>
                    <a:pt x="4595394" y="0"/>
                  </a:lnTo>
                  <a:lnTo>
                    <a:pt x="4607603" y="0"/>
                  </a:lnTo>
                  <a:lnTo>
                    <a:pt x="4733044" y="0"/>
                  </a:lnTo>
                  <a:lnTo>
                    <a:pt x="6226185" y="0"/>
                  </a:lnTo>
                  <a:lnTo>
                    <a:pt x="8892577" y="0"/>
                  </a:lnTo>
                  <a:lnTo>
                    <a:pt x="8914701" y="14997"/>
                  </a:lnTo>
                  <a:cubicBezTo>
                    <a:pt x="9941864" y="754641"/>
                    <a:pt x="10515600" y="2093192"/>
                    <a:pt x="10515600" y="3621656"/>
                  </a:cubicBezTo>
                  <a:cubicBezTo>
                    <a:pt x="10515600" y="4969131"/>
                    <a:pt x="9586875" y="5602839"/>
                    <a:pt x="8641250" y="6374814"/>
                  </a:cubicBezTo>
                  <a:cubicBezTo>
                    <a:pt x="8469047" y="6515397"/>
                    <a:pt x="8298420" y="6653108"/>
                    <a:pt x="8124602" y="6780599"/>
                  </a:cubicBezTo>
                  <a:lnTo>
                    <a:pt x="8012846" y="6858000"/>
                  </a:lnTo>
                  <a:lnTo>
                    <a:pt x="6226185" y="6858000"/>
                  </a:lnTo>
                  <a:lnTo>
                    <a:pt x="4607603" y="6858000"/>
                  </a:lnTo>
                  <a:lnTo>
                    <a:pt x="4595394" y="6858000"/>
                  </a:lnTo>
                  <a:lnTo>
                    <a:pt x="4424650" y="6858000"/>
                  </a:lnTo>
                  <a:lnTo>
                    <a:pt x="3721524" y="6858000"/>
                  </a:lnTo>
                  <a:lnTo>
                    <a:pt x="3678072" y="6858000"/>
                  </a:lnTo>
                  <a:lnTo>
                    <a:pt x="3387573" y="6858000"/>
                  </a:lnTo>
                  <a:lnTo>
                    <a:pt x="303954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E58012C-4DA3-4ED3-9500-41F9AF60B1A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0433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AC73F7-22BD-4C46-B368-3F03B8478F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8432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5C99F96-8984-456F-BD66-5C019A6510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53086" y="0"/>
              <a:ext cx="2261351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9770958-905F-4E3A-9345-BB2BBA523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875" y="442913"/>
            <a:ext cx="6857365" cy="1344612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3000">
                <a:ea typeface="Meiryo"/>
              </a:rPr>
              <a:t>Dysfunctional Emotion Responses</a:t>
            </a:r>
            <a:endParaRPr lang="en-GB" sz="3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8047D-6EAB-4173-AA3C-86CCA489E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75" y="2312988"/>
            <a:ext cx="6857365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>
                <a:ea typeface="+mn-lt"/>
                <a:cs typeface="+mn-lt"/>
              </a:rPr>
              <a:t>•EFT distinguishes three forms of dysfunctional emotions responses:</a:t>
            </a:r>
            <a:endParaRPr lang="en-US"/>
          </a:p>
          <a:p>
            <a:r>
              <a:rPr lang="en-GB">
                <a:ea typeface="+mn-lt"/>
                <a:cs typeface="+mn-lt"/>
              </a:rPr>
              <a:t>•Maladaptive Emotions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•Secondary Reactive Emotions</a:t>
            </a:r>
            <a:endParaRPr lang="en-GB"/>
          </a:p>
          <a:p>
            <a:r>
              <a:rPr lang="en-GB">
                <a:ea typeface="+mn-lt"/>
                <a:cs typeface="+mn-lt"/>
              </a:rPr>
              <a:t>•Instrumental Emotions</a:t>
            </a:r>
            <a:endParaRPr lang="en-GB"/>
          </a:p>
          <a:p>
            <a:endParaRPr lang="en-GB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42754144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7FC6A8B-34F9-40FB-AA2D-E34168F528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300A89-F17D-4C57-BFDD-FDA647074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340" y="1105232"/>
            <a:ext cx="3013545" cy="4277802"/>
          </a:xfrm>
        </p:spPr>
        <p:txBody>
          <a:bodyPr anchor="ctr">
            <a:normAutofit/>
          </a:bodyPr>
          <a:lstStyle/>
          <a:p>
            <a:r>
              <a:rPr lang="en-GB" sz="3000">
                <a:ea typeface="Meiryo"/>
              </a:rPr>
              <a:t>Maladaptive Emotions</a:t>
            </a:r>
            <a:endParaRPr lang="en-GB" sz="30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4D684F8-91BF-481C-A965-722756A383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308533" y="0"/>
            <a:ext cx="7883467" cy="6858000"/>
            <a:chOff x="0" y="0"/>
            <a:chExt cx="7883467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5DF7B3C-29EF-4ADC-BFDC-C3A038AC43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7475746" cy="6858000"/>
            </a:xfrm>
            <a:custGeom>
              <a:avLst/>
              <a:gdLst>
                <a:gd name="connsiteX0" fmla="*/ 0 w 7475746"/>
                <a:gd name="connsiteY0" fmla="*/ 0 h 6858000"/>
                <a:gd name="connsiteX1" fmla="*/ 5859459 w 7475746"/>
                <a:gd name="connsiteY1" fmla="*/ 0 h 6858000"/>
                <a:gd name="connsiteX2" fmla="*/ 5874848 w 7475746"/>
                <a:gd name="connsiteY2" fmla="*/ 10445 h 6858000"/>
                <a:gd name="connsiteX3" fmla="*/ 7475746 w 7475746"/>
                <a:gd name="connsiteY3" fmla="*/ 3621913 h 6858000"/>
                <a:gd name="connsiteX4" fmla="*/ 5601397 w 7475746"/>
                <a:gd name="connsiteY4" fmla="*/ 6378742 h 6858000"/>
                <a:gd name="connsiteX5" fmla="*/ 5084748 w 7475746"/>
                <a:gd name="connsiteY5" fmla="*/ 6785068 h 6858000"/>
                <a:gd name="connsiteX6" fmla="*/ 4979585 w 7475746"/>
                <a:gd name="connsiteY6" fmla="*/ 6858000 h 6858000"/>
                <a:gd name="connsiteX7" fmla="*/ 0 w 7475746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75746" h="6858000">
                  <a:moveTo>
                    <a:pt x="0" y="0"/>
                  </a:moveTo>
                  <a:lnTo>
                    <a:pt x="5859459" y="0"/>
                  </a:lnTo>
                  <a:lnTo>
                    <a:pt x="5874848" y="10445"/>
                  </a:lnTo>
                  <a:cubicBezTo>
                    <a:pt x="6902010" y="751075"/>
                    <a:pt x="7475746" y="2091411"/>
                    <a:pt x="7475746" y="3621913"/>
                  </a:cubicBezTo>
                  <a:cubicBezTo>
                    <a:pt x="7475746" y="4971185"/>
                    <a:pt x="6547021" y="5605738"/>
                    <a:pt x="5601397" y="6378742"/>
                  </a:cubicBezTo>
                  <a:cubicBezTo>
                    <a:pt x="5429193" y="6519512"/>
                    <a:pt x="5258566" y="6657407"/>
                    <a:pt x="5084748" y="6785068"/>
                  </a:cubicBezTo>
                  <a:lnTo>
                    <a:pt x="497958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0289037-6999-491E-AA63-CC1C3CBBF8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374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97CF6DF-9FF9-4D10-B338-0BEFC0AA31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3373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EC979EE-BACB-4CA5-B049-738C3F5270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473909"/>
              </p:ext>
            </p:extLst>
          </p:nvPr>
        </p:nvGraphicFramePr>
        <p:xfrm>
          <a:off x="5972174" y="819150"/>
          <a:ext cx="5031485" cy="5145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41125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1A08AC-F796-409C-AD97-8B476289EC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1B312B-4E9A-405C-9CE8-1032543803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0853745" cy="6858000"/>
            <a:chOff x="-1" y="0"/>
            <a:chExt cx="10934058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7ED404-4912-4C80-B5EB-98E67EB26A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0"/>
              <a:ext cx="10515600" cy="6858000"/>
            </a:xfrm>
            <a:custGeom>
              <a:avLst/>
              <a:gdLst>
                <a:gd name="connsiteX0" fmla="*/ 0 w 10515600"/>
                <a:gd name="connsiteY0" fmla="*/ 0 h 6858000"/>
                <a:gd name="connsiteX1" fmla="*/ 3039549 w 10515600"/>
                <a:gd name="connsiteY1" fmla="*/ 0 h 6858000"/>
                <a:gd name="connsiteX2" fmla="*/ 3387573 w 10515600"/>
                <a:gd name="connsiteY2" fmla="*/ 0 h 6858000"/>
                <a:gd name="connsiteX3" fmla="*/ 3678072 w 10515600"/>
                <a:gd name="connsiteY3" fmla="*/ 0 h 6858000"/>
                <a:gd name="connsiteX4" fmla="*/ 3721524 w 10515600"/>
                <a:gd name="connsiteY4" fmla="*/ 0 h 6858000"/>
                <a:gd name="connsiteX5" fmla="*/ 4595394 w 10515600"/>
                <a:gd name="connsiteY5" fmla="*/ 0 h 6858000"/>
                <a:gd name="connsiteX6" fmla="*/ 4607603 w 10515600"/>
                <a:gd name="connsiteY6" fmla="*/ 0 h 6858000"/>
                <a:gd name="connsiteX7" fmla="*/ 4733044 w 10515600"/>
                <a:gd name="connsiteY7" fmla="*/ 0 h 6858000"/>
                <a:gd name="connsiteX8" fmla="*/ 6226185 w 10515600"/>
                <a:gd name="connsiteY8" fmla="*/ 0 h 6858000"/>
                <a:gd name="connsiteX9" fmla="*/ 8892577 w 10515600"/>
                <a:gd name="connsiteY9" fmla="*/ 0 h 6858000"/>
                <a:gd name="connsiteX10" fmla="*/ 8914701 w 10515600"/>
                <a:gd name="connsiteY10" fmla="*/ 14997 h 6858000"/>
                <a:gd name="connsiteX11" fmla="*/ 10515600 w 10515600"/>
                <a:gd name="connsiteY11" fmla="*/ 3621656 h 6858000"/>
                <a:gd name="connsiteX12" fmla="*/ 8641250 w 10515600"/>
                <a:gd name="connsiteY12" fmla="*/ 6374814 h 6858000"/>
                <a:gd name="connsiteX13" fmla="*/ 8124602 w 10515600"/>
                <a:gd name="connsiteY13" fmla="*/ 6780599 h 6858000"/>
                <a:gd name="connsiteX14" fmla="*/ 8012846 w 10515600"/>
                <a:gd name="connsiteY14" fmla="*/ 6858000 h 6858000"/>
                <a:gd name="connsiteX15" fmla="*/ 6226185 w 10515600"/>
                <a:gd name="connsiteY15" fmla="*/ 6858000 h 6858000"/>
                <a:gd name="connsiteX16" fmla="*/ 4607603 w 10515600"/>
                <a:gd name="connsiteY16" fmla="*/ 6858000 h 6858000"/>
                <a:gd name="connsiteX17" fmla="*/ 4595394 w 10515600"/>
                <a:gd name="connsiteY17" fmla="*/ 6858000 h 6858000"/>
                <a:gd name="connsiteX18" fmla="*/ 4424650 w 10515600"/>
                <a:gd name="connsiteY18" fmla="*/ 6858000 h 6858000"/>
                <a:gd name="connsiteX19" fmla="*/ 3721524 w 10515600"/>
                <a:gd name="connsiteY19" fmla="*/ 6858000 h 6858000"/>
                <a:gd name="connsiteX20" fmla="*/ 3678072 w 10515600"/>
                <a:gd name="connsiteY20" fmla="*/ 6858000 h 6858000"/>
                <a:gd name="connsiteX21" fmla="*/ 3387573 w 10515600"/>
                <a:gd name="connsiteY21" fmla="*/ 6858000 h 6858000"/>
                <a:gd name="connsiteX22" fmla="*/ 3039549 w 10515600"/>
                <a:gd name="connsiteY22" fmla="*/ 6858000 h 6858000"/>
                <a:gd name="connsiteX23" fmla="*/ 0 w 10515600"/>
                <a:gd name="connsiteY2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5600" h="6858000">
                  <a:moveTo>
                    <a:pt x="0" y="0"/>
                  </a:moveTo>
                  <a:lnTo>
                    <a:pt x="3039549" y="0"/>
                  </a:lnTo>
                  <a:lnTo>
                    <a:pt x="3387573" y="0"/>
                  </a:lnTo>
                  <a:lnTo>
                    <a:pt x="3678072" y="0"/>
                  </a:lnTo>
                  <a:lnTo>
                    <a:pt x="3721524" y="0"/>
                  </a:lnTo>
                  <a:lnTo>
                    <a:pt x="4595394" y="0"/>
                  </a:lnTo>
                  <a:lnTo>
                    <a:pt x="4607603" y="0"/>
                  </a:lnTo>
                  <a:lnTo>
                    <a:pt x="4733044" y="0"/>
                  </a:lnTo>
                  <a:lnTo>
                    <a:pt x="6226185" y="0"/>
                  </a:lnTo>
                  <a:lnTo>
                    <a:pt x="8892577" y="0"/>
                  </a:lnTo>
                  <a:lnTo>
                    <a:pt x="8914701" y="14997"/>
                  </a:lnTo>
                  <a:cubicBezTo>
                    <a:pt x="9941864" y="754641"/>
                    <a:pt x="10515600" y="2093192"/>
                    <a:pt x="10515600" y="3621656"/>
                  </a:cubicBezTo>
                  <a:cubicBezTo>
                    <a:pt x="10515600" y="4969131"/>
                    <a:pt x="9586875" y="5602839"/>
                    <a:pt x="8641250" y="6374814"/>
                  </a:cubicBezTo>
                  <a:cubicBezTo>
                    <a:pt x="8469047" y="6515397"/>
                    <a:pt x="8298420" y="6653108"/>
                    <a:pt x="8124602" y="6780599"/>
                  </a:cubicBezTo>
                  <a:lnTo>
                    <a:pt x="8012846" y="6858000"/>
                  </a:lnTo>
                  <a:lnTo>
                    <a:pt x="6226185" y="6858000"/>
                  </a:lnTo>
                  <a:lnTo>
                    <a:pt x="4607603" y="6858000"/>
                  </a:lnTo>
                  <a:lnTo>
                    <a:pt x="4595394" y="6858000"/>
                  </a:lnTo>
                  <a:lnTo>
                    <a:pt x="4424650" y="6858000"/>
                  </a:lnTo>
                  <a:lnTo>
                    <a:pt x="3721524" y="6858000"/>
                  </a:lnTo>
                  <a:lnTo>
                    <a:pt x="3678072" y="6858000"/>
                  </a:lnTo>
                  <a:lnTo>
                    <a:pt x="3387573" y="6858000"/>
                  </a:lnTo>
                  <a:lnTo>
                    <a:pt x="303954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E58012C-4DA3-4ED3-9500-41F9AF60B1A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0433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AC73F7-22BD-4C46-B368-3F03B8478F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8432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5C99F96-8984-456F-BD66-5C019A6510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53086" y="0"/>
              <a:ext cx="2261351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67D0C4C-86A3-4CD5-8B41-4E05D2A7B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875" y="442913"/>
            <a:ext cx="6857365" cy="1344612"/>
          </a:xfrm>
        </p:spPr>
        <p:txBody>
          <a:bodyPr anchor="b">
            <a:normAutofit/>
          </a:bodyPr>
          <a:lstStyle/>
          <a:p>
            <a:r>
              <a:rPr lang="en-GB" sz="3000">
                <a:ea typeface="Meiryo"/>
              </a:rPr>
              <a:t>Secondary Reactive Emotions</a:t>
            </a:r>
            <a:endParaRPr lang="en-GB" sz="3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A21E7-E776-411F-97AC-9BDA85D7C2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75" y="2312988"/>
            <a:ext cx="6857365" cy="3651250"/>
          </a:xfrm>
        </p:spPr>
        <p:txBody>
          <a:bodyPr vert="horz" lIns="109728" tIns="109728" rIns="109728" bIns="91440" rtlCol="0"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The foundation of these are the primary adaptive emotions, but these are hidden.</a:t>
            </a:r>
            <a:endParaRPr lang="en-US" sz="1500"/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E.g. Man and sadness</a:t>
            </a:r>
            <a:endParaRPr lang="en-GB" sz="1500"/>
          </a:p>
          <a:p>
            <a:pPr>
              <a:lnSpc>
                <a:spcPct val="130000"/>
              </a:lnSpc>
            </a:pPr>
            <a:endParaRPr lang="en-GB" sz="1500">
              <a:ea typeface="Meiryo"/>
            </a:endParaRPr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As a therapist you may notice that with a secondary reactive emotion you can almost feel that there is something underneath and there is more to this than just anger.</a:t>
            </a:r>
            <a:endParaRPr lang="en-GB" sz="1500"/>
          </a:p>
          <a:p>
            <a:pPr>
              <a:lnSpc>
                <a:spcPct val="130000"/>
              </a:lnSpc>
            </a:pPr>
            <a:r>
              <a:rPr lang="en-GB" sz="1500">
                <a:ea typeface="+mn-lt"/>
                <a:cs typeface="+mn-lt"/>
              </a:rPr>
              <a:t>Music and Counterpoint</a:t>
            </a:r>
            <a:endParaRPr lang="en-GB" sz="1500"/>
          </a:p>
          <a:p>
            <a:pPr>
              <a:lnSpc>
                <a:spcPct val="130000"/>
              </a:lnSpc>
            </a:pPr>
            <a:endParaRPr lang="en-GB" sz="150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40355631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1A08AC-F796-409C-AD97-8B476289EC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1B312B-4E9A-405C-9CE8-1032543803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0853745" cy="6858000"/>
            <a:chOff x="-1" y="0"/>
            <a:chExt cx="10934058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7ED404-4912-4C80-B5EB-98E67EB26A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0"/>
              <a:ext cx="10515600" cy="6858000"/>
            </a:xfrm>
            <a:custGeom>
              <a:avLst/>
              <a:gdLst>
                <a:gd name="connsiteX0" fmla="*/ 0 w 10515600"/>
                <a:gd name="connsiteY0" fmla="*/ 0 h 6858000"/>
                <a:gd name="connsiteX1" fmla="*/ 3039549 w 10515600"/>
                <a:gd name="connsiteY1" fmla="*/ 0 h 6858000"/>
                <a:gd name="connsiteX2" fmla="*/ 3387573 w 10515600"/>
                <a:gd name="connsiteY2" fmla="*/ 0 h 6858000"/>
                <a:gd name="connsiteX3" fmla="*/ 3678072 w 10515600"/>
                <a:gd name="connsiteY3" fmla="*/ 0 h 6858000"/>
                <a:gd name="connsiteX4" fmla="*/ 3721524 w 10515600"/>
                <a:gd name="connsiteY4" fmla="*/ 0 h 6858000"/>
                <a:gd name="connsiteX5" fmla="*/ 4595394 w 10515600"/>
                <a:gd name="connsiteY5" fmla="*/ 0 h 6858000"/>
                <a:gd name="connsiteX6" fmla="*/ 4607603 w 10515600"/>
                <a:gd name="connsiteY6" fmla="*/ 0 h 6858000"/>
                <a:gd name="connsiteX7" fmla="*/ 4733044 w 10515600"/>
                <a:gd name="connsiteY7" fmla="*/ 0 h 6858000"/>
                <a:gd name="connsiteX8" fmla="*/ 6226185 w 10515600"/>
                <a:gd name="connsiteY8" fmla="*/ 0 h 6858000"/>
                <a:gd name="connsiteX9" fmla="*/ 8892577 w 10515600"/>
                <a:gd name="connsiteY9" fmla="*/ 0 h 6858000"/>
                <a:gd name="connsiteX10" fmla="*/ 8914701 w 10515600"/>
                <a:gd name="connsiteY10" fmla="*/ 14997 h 6858000"/>
                <a:gd name="connsiteX11" fmla="*/ 10515600 w 10515600"/>
                <a:gd name="connsiteY11" fmla="*/ 3621656 h 6858000"/>
                <a:gd name="connsiteX12" fmla="*/ 8641250 w 10515600"/>
                <a:gd name="connsiteY12" fmla="*/ 6374814 h 6858000"/>
                <a:gd name="connsiteX13" fmla="*/ 8124602 w 10515600"/>
                <a:gd name="connsiteY13" fmla="*/ 6780599 h 6858000"/>
                <a:gd name="connsiteX14" fmla="*/ 8012846 w 10515600"/>
                <a:gd name="connsiteY14" fmla="*/ 6858000 h 6858000"/>
                <a:gd name="connsiteX15" fmla="*/ 6226185 w 10515600"/>
                <a:gd name="connsiteY15" fmla="*/ 6858000 h 6858000"/>
                <a:gd name="connsiteX16" fmla="*/ 4607603 w 10515600"/>
                <a:gd name="connsiteY16" fmla="*/ 6858000 h 6858000"/>
                <a:gd name="connsiteX17" fmla="*/ 4595394 w 10515600"/>
                <a:gd name="connsiteY17" fmla="*/ 6858000 h 6858000"/>
                <a:gd name="connsiteX18" fmla="*/ 4424650 w 10515600"/>
                <a:gd name="connsiteY18" fmla="*/ 6858000 h 6858000"/>
                <a:gd name="connsiteX19" fmla="*/ 3721524 w 10515600"/>
                <a:gd name="connsiteY19" fmla="*/ 6858000 h 6858000"/>
                <a:gd name="connsiteX20" fmla="*/ 3678072 w 10515600"/>
                <a:gd name="connsiteY20" fmla="*/ 6858000 h 6858000"/>
                <a:gd name="connsiteX21" fmla="*/ 3387573 w 10515600"/>
                <a:gd name="connsiteY21" fmla="*/ 6858000 h 6858000"/>
                <a:gd name="connsiteX22" fmla="*/ 3039549 w 10515600"/>
                <a:gd name="connsiteY22" fmla="*/ 6858000 h 6858000"/>
                <a:gd name="connsiteX23" fmla="*/ 0 w 10515600"/>
                <a:gd name="connsiteY2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5600" h="6858000">
                  <a:moveTo>
                    <a:pt x="0" y="0"/>
                  </a:moveTo>
                  <a:lnTo>
                    <a:pt x="3039549" y="0"/>
                  </a:lnTo>
                  <a:lnTo>
                    <a:pt x="3387573" y="0"/>
                  </a:lnTo>
                  <a:lnTo>
                    <a:pt x="3678072" y="0"/>
                  </a:lnTo>
                  <a:lnTo>
                    <a:pt x="3721524" y="0"/>
                  </a:lnTo>
                  <a:lnTo>
                    <a:pt x="4595394" y="0"/>
                  </a:lnTo>
                  <a:lnTo>
                    <a:pt x="4607603" y="0"/>
                  </a:lnTo>
                  <a:lnTo>
                    <a:pt x="4733044" y="0"/>
                  </a:lnTo>
                  <a:lnTo>
                    <a:pt x="6226185" y="0"/>
                  </a:lnTo>
                  <a:lnTo>
                    <a:pt x="8892577" y="0"/>
                  </a:lnTo>
                  <a:lnTo>
                    <a:pt x="8914701" y="14997"/>
                  </a:lnTo>
                  <a:cubicBezTo>
                    <a:pt x="9941864" y="754641"/>
                    <a:pt x="10515600" y="2093192"/>
                    <a:pt x="10515600" y="3621656"/>
                  </a:cubicBezTo>
                  <a:cubicBezTo>
                    <a:pt x="10515600" y="4969131"/>
                    <a:pt x="9586875" y="5602839"/>
                    <a:pt x="8641250" y="6374814"/>
                  </a:cubicBezTo>
                  <a:cubicBezTo>
                    <a:pt x="8469047" y="6515397"/>
                    <a:pt x="8298420" y="6653108"/>
                    <a:pt x="8124602" y="6780599"/>
                  </a:cubicBezTo>
                  <a:lnTo>
                    <a:pt x="8012846" y="6858000"/>
                  </a:lnTo>
                  <a:lnTo>
                    <a:pt x="6226185" y="6858000"/>
                  </a:lnTo>
                  <a:lnTo>
                    <a:pt x="4607603" y="6858000"/>
                  </a:lnTo>
                  <a:lnTo>
                    <a:pt x="4595394" y="6858000"/>
                  </a:lnTo>
                  <a:lnTo>
                    <a:pt x="4424650" y="6858000"/>
                  </a:lnTo>
                  <a:lnTo>
                    <a:pt x="3721524" y="6858000"/>
                  </a:lnTo>
                  <a:lnTo>
                    <a:pt x="3678072" y="6858000"/>
                  </a:lnTo>
                  <a:lnTo>
                    <a:pt x="3387573" y="6858000"/>
                  </a:lnTo>
                  <a:lnTo>
                    <a:pt x="303954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E58012C-4DA3-4ED3-9500-41F9AF60B1A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0433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AC73F7-22BD-4C46-B368-3F03B8478F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8432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5C99F96-8984-456F-BD66-5C019A6510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53086" y="0"/>
              <a:ext cx="2261351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9BADA-1E5B-4DCB-A206-A35204475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875" y="442913"/>
            <a:ext cx="6857365" cy="1344612"/>
          </a:xfrm>
        </p:spPr>
        <p:txBody>
          <a:bodyPr anchor="b">
            <a:normAutofit/>
          </a:bodyPr>
          <a:lstStyle/>
          <a:p>
            <a:r>
              <a:rPr lang="en-GB">
                <a:ea typeface="Meiryo"/>
              </a:rPr>
              <a:t>Instrumental Emotions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E4105-F5B9-41F7-9099-F515F78C95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75" y="2312988"/>
            <a:ext cx="6857365" cy="3651250"/>
          </a:xfrm>
        </p:spPr>
        <p:txBody>
          <a:bodyPr vert="horz" lIns="109728" tIns="109728" rIns="109728" bIns="91440" rtlCol="0">
            <a:normAutofit/>
          </a:bodyPr>
          <a:lstStyle/>
          <a:p>
            <a:r>
              <a:rPr lang="en-GB">
                <a:ea typeface="+mn-lt"/>
                <a:cs typeface="+mn-lt"/>
              </a:rPr>
              <a:t>The person uses an emotion to influence or control others.</a:t>
            </a:r>
            <a:endParaRPr lang="en-US"/>
          </a:p>
          <a:p>
            <a:r>
              <a:rPr lang="en-GB">
                <a:ea typeface="+mn-lt"/>
                <a:cs typeface="+mn-lt"/>
              </a:rPr>
              <a:t>These emotions may occur with awareness or repeated patterns that have always been experienced. They may be deliberate, or they may be from a lack of awareness, but the end result is independent of the person’s original emotional response to a situation.</a:t>
            </a:r>
            <a:endParaRPr lang="en-GB"/>
          </a:p>
          <a:p>
            <a:endParaRPr lang="en-GB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42834300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A37C0-DFAC-4C82-BCE2-EAC0447FF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Meiryo"/>
              </a:rPr>
              <a:t>Activity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8D67C-FE16-47C6-9418-AC8478A73F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r>
              <a:rPr lang="en-GB">
                <a:ea typeface="Meiryo"/>
              </a:rPr>
              <a:t>Emotion Response Types: See accompanying sheet.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66869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LightSeedLeftStep">
      <a:dk1>
        <a:srgbClr val="000000"/>
      </a:dk1>
      <a:lt1>
        <a:srgbClr val="FFFFFF"/>
      </a:lt1>
      <a:dk2>
        <a:srgbClr val="223C26"/>
      </a:dk2>
      <a:lt2>
        <a:srgbClr val="E7E8E2"/>
      </a:lt2>
      <a:accent1>
        <a:srgbClr val="886EEE"/>
      </a:accent1>
      <a:accent2>
        <a:srgbClr val="4E70EB"/>
      </a:accent2>
      <a:accent3>
        <a:srgbClr val="44ADEA"/>
      </a:accent3>
      <a:accent4>
        <a:srgbClr val="38B3AD"/>
      </a:accent4>
      <a:accent5>
        <a:srgbClr val="33BA7B"/>
      </a:accent5>
      <a:accent6>
        <a:srgbClr val="2EBA3E"/>
      </a:accent6>
      <a:hlink>
        <a:srgbClr val="7D8852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1282</Words>
  <Application>Microsoft Office PowerPoint</Application>
  <PresentationFormat>Widescreen</PresentationFormat>
  <Paragraphs>141</Paragraphs>
  <Slides>27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Calibri</vt:lpstr>
      <vt:lpstr>Calibri Light</vt:lpstr>
      <vt:lpstr>Corbel</vt:lpstr>
      <vt:lpstr>Meiryo</vt:lpstr>
      <vt:lpstr>SketchLinesVTI</vt:lpstr>
      <vt:lpstr>Emotion-Focused Therapy</vt:lpstr>
      <vt:lpstr>Aims</vt:lpstr>
      <vt:lpstr>Characteristics of EFT?</vt:lpstr>
      <vt:lpstr>Relationship Principles of EFT</vt:lpstr>
      <vt:lpstr>Task Principles of EFT</vt:lpstr>
      <vt:lpstr>Microprocesses</vt:lpstr>
      <vt:lpstr>Task principles of EFT</vt:lpstr>
      <vt:lpstr>Task Principles of EFT</vt:lpstr>
      <vt:lpstr>Emotion Theory</vt:lpstr>
      <vt:lpstr>Emotion Theory</vt:lpstr>
      <vt:lpstr>Emotions are adaptive</vt:lpstr>
      <vt:lpstr>Emotions are fundamental</vt:lpstr>
      <vt:lpstr>Emotions and the Body</vt:lpstr>
      <vt:lpstr>Emotion shapes our actions</vt:lpstr>
      <vt:lpstr>Emotion shapes our actions</vt:lpstr>
      <vt:lpstr>EFT and emotion</vt:lpstr>
      <vt:lpstr>Emotion Schemes</vt:lpstr>
      <vt:lpstr>Emotion Schemes</vt:lpstr>
      <vt:lpstr>Elements of the Emotion Scheme: Trauma Related Fear</vt:lpstr>
      <vt:lpstr>Emotion Response Forms. In EFT there are four different types of emotion response:</vt:lpstr>
      <vt:lpstr>Emotion Response Forms:  Primary Adaptive Emotions</vt:lpstr>
      <vt:lpstr>Primary Adaptive Emotions</vt:lpstr>
      <vt:lpstr>Dysfunctional Emotion Responses</vt:lpstr>
      <vt:lpstr>Maladaptive Emotions</vt:lpstr>
      <vt:lpstr>Secondary Reactive Emotions</vt:lpstr>
      <vt:lpstr>Instrumental Emotions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</dc:title>
  <dc:creator>Catherine Slade</dc:creator>
  <cp:lastModifiedBy>Catherine Slade</cp:lastModifiedBy>
  <cp:revision>563</cp:revision>
  <dcterms:created xsi:type="dcterms:W3CDTF">2020-10-07T09:41:50Z</dcterms:created>
  <dcterms:modified xsi:type="dcterms:W3CDTF">2020-10-07T12:00:00Z</dcterms:modified>
</cp:coreProperties>
</file>