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6"/>
  </p:notesMasterIdLst>
  <p:sldIdLst>
    <p:sldId id="256" r:id="rId2"/>
    <p:sldId id="257" r:id="rId3"/>
    <p:sldId id="262" r:id="rId4"/>
    <p:sldId id="258" r:id="rId5"/>
    <p:sldId id="263" r:id="rId6"/>
    <p:sldId id="261" r:id="rId7"/>
    <p:sldId id="259" r:id="rId8"/>
    <p:sldId id="260" r:id="rId9"/>
    <p:sldId id="267" r:id="rId10"/>
    <p:sldId id="268" r:id="rId11"/>
    <p:sldId id="269" r:id="rId12"/>
    <p:sldId id="270" r:id="rId13"/>
    <p:sldId id="271" r:id="rId14"/>
    <p:sldId id="27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216" autoAdjust="0"/>
  </p:normalViewPr>
  <p:slideViewPr>
    <p:cSldViewPr>
      <p:cViewPr varScale="1">
        <p:scale>
          <a:sx n="71" d="100"/>
          <a:sy n="71" d="100"/>
        </p:scale>
        <p:origin x="114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F5BA32-2E0E-4966-B06D-728E4BDCED38}" type="datetimeFigureOut">
              <a:rPr lang="en-GB" smtClean="0"/>
              <a:t>14/09/2019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0643B-4250-4D8E-9854-CB86BEA5DA2C}" type="slidenum">
              <a:rPr lang="en-GB" smtClean="0"/>
              <a:t>‹#›</a:t>
            </a:fld>
            <a:endParaRPr lang="en-GB"/>
          </a:p>
        </p:txBody>
      </p:sp>
    </p:spTree>
    <p:extLst>
      <p:ext uri="{BB962C8B-B14F-4D97-AF65-F5344CB8AC3E}">
        <p14:creationId xmlns:p14="http://schemas.microsoft.com/office/powerpoint/2010/main" val="3009254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10643B-4250-4D8E-9854-CB86BEA5DA2C}" type="slidenum">
              <a:rPr lang="en-GB" smtClean="0"/>
              <a:t>2</a:t>
            </a:fld>
            <a:endParaRPr lang="en-GB"/>
          </a:p>
        </p:txBody>
      </p:sp>
    </p:spTree>
    <p:extLst>
      <p:ext uri="{BB962C8B-B14F-4D97-AF65-F5344CB8AC3E}">
        <p14:creationId xmlns:p14="http://schemas.microsoft.com/office/powerpoint/2010/main" val="2911019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10643B-4250-4D8E-9854-CB86BEA5DA2C}" type="slidenum">
              <a:rPr lang="en-GB" smtClean="0"/>
              <a:t>7</a:t>
            </a:fld>
            <a:endParaRPr lang="en-GB"/>
          </a:p>
        </p:txBody>
      </p:sp>
    </p:spTree>
    <p:extLst>
      <p:ext uri="{BB962C8B-B14F-4D97-AF65-F5344CB8AC3E}">
        <p14:creationId xmlns:p14="http://schemas.microsoft.com/office/powerpoint/2010/main" val="2818953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774F-E2B7-43AF-AAE0-70899182CFED}"/>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2EBC3E1-3168-4E3B-851F-773CC774335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63441B-D902-4A07-B06A-3656A2018B8A}"/>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5" name="Footer Placeholder 4">
            <a:extLst>
              <a:ext uri="{FF2B5EF4-FFF2-40B4-BE49-F238E27FC236}">
                <a16:creationId xmlns:a16="http://schemas.microsoft.com/office/drawing/2014/main" id="{F8F795EA-CEBE-4EFF-BF60-139D20EF7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469CDD-3ADD-4CFF-A5C7-352328DEBED8}"/>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640661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6E3A-C277-454F-863C-A5EE38B9F0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F9BF5B-7A5F-46FA-84EF-E57DACA243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974D01-7575-437C-B63D-B4877B09C816}"/>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5" name="Footer Placeholder 4">
            <a:extLst>
              <a:ext uri="{FF2B5EF4-FFF2-40B4-BE49-F238E27FC236}">
                <a16:creationId xmlns:a16="http://schemas.microsoft.com/office/drawing/2014/main" id="{17B237B3-6A03-4494-8D7E-EE1FDF4AC9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AD55CA-FEB8-466C-8DD3-10CB392FD19C}"/>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112857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6D44-2D83-482F-8281-E110DBE72B8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EDF1AE-E874-4AED-8F0B-13A993CCF1A5}"/>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3857D2-F1D1-43DA-BDB0-64F2B074B42F}"/>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5" name="Footer Placeholder 4">
            <a:extLst>
              <a:ext uri="{FF2B5EF4-FFF2-40B4-BE49-F238E27FC236}">
                <a16:creationId xmlns:a16="http://schemas.microsoft.com/office/drawing/2014/main" id="{A0DE3DF2-684B-45E6-9E78-293B054489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644328-DB0E-483E-818B-5271A455A59F}"/>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1632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DFADA-CE9B-4A6C-AFB6-4BB715ECF3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30F382-5D67-491B-AB12-2DF39E56A3F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9927C5-7800-493D-A963-60BAC49E46DB}"/>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3AFE15-D7A7-4375-BDE0-2B591BDCDC4D}"/>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6" name="Footer Placeholder 5">
            <a:extLst>
              <a:ext uri="{FF2B5EF4-FFF2-40B4-BE49-F238E27FC236}">
                <a16:creationId xmlns:a16="http://schemas.microsoft.com/office/drawing/2014/main" id="{977C35A5-626A-4A0D-AC91-102C03339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91CB3E-D75C-4183-B992-22532F715EA7}"/>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3072725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3ED6-7568-4390-943D-9D7F7381B7E4}"/>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46CC03-2E8C-4096-800C-E7ABA6E2456C}"/>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2731532-5D91-4829-8D57-A5EB8511AB8F}"/>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D6633E-8C31-45AA-8E9B-E8A3280D407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73D2C77-2164-4A04-B9F1-4BEB6BB8A97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6D84BA-B00B-4CB0-BF1A-95292CBD315F}"/>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8" name="Footer Placeholder 7">
            <a:extLst>
              <a:ext uri="{FF2B5EF4-FFF2-40B4-BE49-F238E27FC236}">
                <a16:creationId xmlns:a16="http://schemas.microsoft.com/office/drawing/2014/main" id="{A795ED34-265F-40DE-9EE6-01F9A9466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CE4CB2-411E-41CA-96D5-B0F0D3149471}"/>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54959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A1B83-0A10-48EC-9EB0-A78D31F109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03A746-9EDE-4000-81CA-A537C6A597DB}"/>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4" name="Footer Placeholder 3">
            <a:extLst>
              <a:ext uri="{FF2B5EF4-FFF2-40B4-BE49-F238E27FC236}">
                <a16:creationId xmlns:a16="http://schemas.microsoft.com/office/drawing/2014/main" id="{4E64ACDE-1952-454B-90B6-76E5823BC2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D1A930-C1DE-425C-813C-6F3530D836CE}"/>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2355770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0D2CCC-8D59-43AE-9C19-0034BE8402BE}"/>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3" name="Footer Placeholder 2">
            <a:extLst>
              <a:ext uri="{FF2B5EF4-FFF2-40B4-BE49-F238E27FC236}">
                <a16:creationId xmlns:a16="http://schemas.microsoft.com/office/drawing/2014/main" id="{B4E61A14-BFFE-49BF-A7DE-9AC6E16F92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87F375-769D-4FD9-8014-C93D4EE510E5}"/>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2890668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15AAB-59AC-4DFA-8A5A-B38EE57F22B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6715C9-CC8E-4F08-8E48-D84595D886D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C9F343-3146-4D96-BB1F-6649B6969B9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7CCE393-C866-49C7-BEC1-5431ADA45E90}"/>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6" name="Footer Placeholder 5">
            <a:extLst>
              <a:ext uri="{FF2B5EF4-FFF2-40B4-BE49-F238E27FC236}">
                <a16:creationId xmlns:a16="http://schemas.microsoft.com/office/drawing/2014/main" id="{4D688980-A3CB-4F60-9CC2-0D9359F02A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B9E8F-625F-48EC-AE1B-DE3F71045B43}"/>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2847538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F0D8E-B024-4B57-8B8B-69F4CD3B146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CD1EBD-2C7A-4978-929B-9A6EA40C4A0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7961FF7-93D8-48C2-8D3D-454C545AD9E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970AA11-6EFA-464C-8795-A44344B487D1}"/>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6" name="Footer Placeholder 5">
            <a:extLst>
              <a:ext uri="{FF2B5EF4-FFF2-40B4-BE49-F238E27FC236}">
                <a16:creationId xmlns:a16="http://schemas.microsoft.com/office/drawing/2014/main" id="{FC2DBAAC-8D79-47F8-A236-A329F65D1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314B02-6BD3-4B99-B512-10C415720BAE}"/>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20025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E2192-C2B1-4011-BD2B-37E63E4C8D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553D31-5D41-473F-B2F9-3F7311CDB7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E4AA65-0522-459A-9A63-7325E3DF17E9}"/>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5" name="Footer Placeholder 4">
            <a:extLst>
              <a:ext uri="{FF2B5EF4-FFF2-40B4-BE49-F238E27FC236}">
                <a16:creationId xmlns:a16="http://schemas.microsoft.com/office/drawing/2014/main" id="{7D7872AF-4D53-4AD5-B832-94C6271E2F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B147E0-F657-4BED-A106-FC645E3F801D}"/>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4037092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A3AC01-A8CB-46C4-8959-9D526947B7A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9C2E8C-6882-4670-AA68-B4CDF5144164}"/>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9A7474-4784-4C7B-B08F-23105DA0AED5}"/>
              </a:ext>
            </a:extLst>
          </p:cNvPr>
          <p:cNvSpPr>
            <a:spLocks noGrp="1"/>
          </p:cNvSpPr>
          <p:nvPr>
            <p:ph type="dt" sz="half" idx="10"/>
          </p:nvPr>
        </p:nvSpPr>
        <p:spPr/>
        <p:txBody>
          <a:bodyPr/>
          <a:lstStyle/>
          <a:p>
            <a:fld id="{0AEF33A5-DC1D-4CD4-8125-443A505BCB38}" type="datetimeFigureOut">
              <a:rPr lang="en-GB" smtClean="0"/>
              <a:t>14/09/2019</a:t>
            </a:fld>
            <a:endParaRPr lang="en-GB"/>
          </a:p>
        </p:txBody>
      </p:sp>
      <p:sp>
        <p:nvSpPr>
          <p:cNvPr id="5" name="Footer Placeholder 4">
            <a:extLst>
              <a:ext uri="{FF2B5EF4-FFF2-40B4-BE49-F238E27FC236}">
                <a16:creationId xmlns:a16="http://schemas.microsoft.com/office/drawing/2014/main" id="{A024F060-2CE2-453F-A216-35EA29CCC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5E585-EF9E-4D31-8356-8A43F6090651}"/>
              </a:ext>
            </a:extLst>
          </p:cNvPr>
          <p:cNvSpPr>
            <a:spLocks noGrp="1"/>
          </p:cNvSpPr>
          <p:nvPr>
            <p:ph type="sldNum" sz="quarter" idx="12"/>
          </p:nvPr>
        </p:nvSpPr>
        <p:spPr/>
        <p:txBody>
          <a:bodyPr/>
          <a:lstStyle/>
          <a:p>
            <a:fld id="{E7F8DB76-6F42-4C2A-9C3E-CE1DECEE349E}" type="slidenum">
              <a:rPr lang="en-GB" smtClean="0"/>
              <a:t>‹#›</a:t>
            </a:fld>
            <a:endParaRPr lang="en-GB"/>
          </a:p>
        </p:txBody>
      </p:sp>
    </p:spTree>
    <p:extLst>
      <p:ext uri="{BB962C8B-B14F-4D97-AF65-F5344CB8AC3E}">
        <p14:creationId xmlns:p14="http://schemas.microsoft.com/office/powerpoint/2010/main" val="1667696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CA20F9-8897-4499-8FC7-52DD7C14DA0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81C3E3-EC8D-4519-82F2-6ECADA4FA6B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2D31A5-85E4-4915-9BBD-BC67263D207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AEF33A5-DC1D-4CD4-8125-443A505BCB38}" type="datetimeFigureOut">
              <a:rPr lang="en-GB" smtClean="0"/>
              <a:t>14/09/2019</a:t>
            </a:fld>
            <a:endParaRPr lang="en-GB"/>
          </a:p>
        </p:txBody>
      </p:sp>
      <p:sp>
        <p:nvSpPr>
          <p:cNvPr id="5" name="Footer Placeholder 4">
            <a:extLst>
              <a:ext uri="{FF2B5EF4-FFF2-40B4-BE49-F238E27FC236}">
                <a16:creationId xmlns:a16="http://schemas.microsoft.com/office/drawing/2014/main" id="{7F61224F-DD12-42F0-A7A7-E44BEE435A3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D8D96A-59F6-4490-A00A-783431E9B48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7F8DB76-6F42-4C2A-9C3E-CE1DECEE349E}" type="slidenum">
              <a:rPr lang="en-GB" smtClean="0"/>
              <a:t>‹#›</a:t>
            </a:fld>
            <a:endParaRPr lang="en-GB"/>
          </a:p>
        </p:txBody>
      </p:sp>
    </p:spTree>
    <p:extLst>
      <p:ext uri="{BB962C8B-B14F-4D97-AF65-F5344CB8AC3E}">
        <p14:creationId xmlns:p14="http://schemas.microsoft.com/office/powerpoint/2010/main" val="156292541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ibela.org/sa-stavom/6985-pet-razloga-zasto-je-vazno-poducavati-rodnu-jednakost-u-skolama/"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iloveandneedmydaughter.blogspot.com/2015/04/should-children-have-rights-when.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rightsinfo.org/infographics/what-human-rights-do-for-children/" TargetMode="External"/><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tandupforzoraya.wordpress.com/2016/06/15/childrens-rights-3000/"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jobsanger.blogspot.com/2009/11/statement-on-childrens-rights.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jobsanger.blogspot.com/2009/11/statement-on-childrens-right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17399" y="643467"/>
            <a:ext cx="8408193" cy="744836"/>
          </a:xfrm>
        </p:spPr>
        <p:txBody>
          <a:bodyPr vert="horz" lIns="91440" tIns="45720" rIns="91440" bIns="45720" rtlCol="0" anchor="ctr">
            <a:noAutofit/>
          </a:bodyPr>
          <a:lstStyle/>
          <a:p>
            <a:pPr defTabSz="914400"/>
            <a:r>
              <a:rPr lang="en-US" sz="4800" b="1" kern="1200" dirty="0">
                <a:solidFill>
                  <a:schemeClr val="bg1"/>
                </a:solidFill>
                <a:latin typeface="Times New Roman" panose="02020603050405020304" pitchFamily="18" charset="0"/>
                <a:cs typeface="Times New Roman" panose="02020603050405020304" pitchFamily="18" charset="0"/>
              </a:rPr>
              <a:t>UNCRC</a:t>
            </a:r>
          </a:p>
        </p:txBody>
      </p:sp>
      <p:pic>
        <p:nvPicPr>
          <p:cNvPr id="5" name="Picture 4" descr="A picture containing text&#10;&#10;Description automatically generated">
            <a:extLst>
              <a:ext uri="{FF2B5EF4-FFF2-40B4-BE49-F238E27FC236}">
                <a16:creationId xmlns:a16="http://schemas.microsoft.com/office/drawing/2014/main" id="{BEDC06B3-9897-49A2-A530-66B923473E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02946" y="1675227"/>
            <a:ext cx="5938106" cy="4394199"/>
          </a:xfrm>
          <a:prstGeom prst="rect">
            <a:avLst/>
          </a:prstGeom>
        </p:spPr>
      </p:pic>
    </p:spTree>
    <p:extLst>
      <p:ext uri="{BB962C8B-B14F-4D97-AF65-F5344CB8AC3E}">
        <p14:creationId xmlns:p14="http://schemas.microsoft.com/office/powerpoint/2010/main" val="4203999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3577" y="0"/>
            <a:ext cx="7941325" cy="1556789"/>
          </a:xfrm>
        </p:spPr>
        <p:txBody>
          <a:bodyPr anchor="b">
            <a:normAutofit/>
          </a:bodyPr>
          <a:lstStyle/>
          <a:p>
            <a:r>
              <a:rPr lang="en-GB" sz="3200" b="1" dirty="0">
                <a:latin typeface="Times New Roman" panose="02020603050405020304" pitchFamily="18" charset="0"/>
                <a:cs typeface="Times New Roman" panose="02020603050405020304" pitchFamily="18" charset="0"/>
              </a:rPr>
              <a:t>United Nations Convention on the Rights of the Child (UNCRC) </a:t>
            </a: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718" y="2265037"/>
            <a:ext cx="7593759"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574254C5-E8A0-4C6E-A39A-A9606843CF3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529" y="2811104"/>
            <a:ext cx="3036848" cy="2562108"/>
          </a:xfrm>
          <a:prstGeom prst="rect">
            <a:avLst/>
          </a:prstGeom>
        </p:spPr>
      </p:pic>
      <p:sp>
        <p:nvSpPr>
          <p:cNvPr id="3" name="Content Placeholder 2"/>
          <p:cNvSpPr>
            <a:spLocks noGrp="1"/>
          </p:cNvSpPr>
          <p:nvPr>
            <p:ph idx="1"/>
          </p:nvPr>
        </p:nvSpPr>
        <p:spPr>
          <a:xfrm>
            <a:off x="3491880" y="2420897"/>
            <a:ext cx="5328591" cy="3960428"/>
          </a:xfrm>
        </p:spPr>
        <p:txBody>
          <a:bodyPr>
            <a:normAutofit fontScale="92500"/>
          </a:bodyPr>
          <a:lstStyle/>
          <a:p>
            <a:r>
              <a:rPr lang="en-GB" sz="2400" dirty="0">
                <a:latin typeface="Times New Roman" panose="02020603050405020304" pitchFamily="18" charset="0"/>
                <a:cs typeface="Times New Roman" panose="02020603050405020304" pitchFamily="18" charset="0"/>
              </a:rPr>
              <a:t>The UNCRC is an international agreement that protects the human rights of children under the age of 18. It was ratified by the UN General Assembly in 1989.</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In 1991 the United Kingdom formally agreed to ensure that every child in the UK has all the rights listed in the convention. The Welsh Government adopted the Convention as the basis for policy making for children and young people in Wales in 2004.</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1800" dirty="0"/>
          </a:p>
        </p:txBody>
      </p:sp>
    </p:spTree>
    <p:extLst>
      <p:ext uri="{BB962C8B-B14F-4D97-AF65-F5344CB8AC3E}">
        <p14:creationId xmlns:p14="http://schemas.microsoft.com/office/powerpoint/2010/main" val="2163156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7931224" cy="5475008"/>
          </a:xfrm>
        </p:spPr>
        <p:txBody>
          <a:bodyPr>
            <a:normAutofit/>
          </a:bodyPr>
          <a:lstStyle/>
          <a:p>
            <a:r>
              <a:rPr lang="en-GB" sz="2400" dirty="0">
                <a:latin typeface="Times New Roman" panose="02020603050405020304" pitchFamily="18" charset="0"/>
                <a:cs typeface="Times New Roman" panose="02020603050405020304" pitchFamily="18" charset="0"/>
              </a:rPr>
              <a:t>Human rights are guarantees that protect individuals and groups from actions that affect their freedom and human dignity. Human rights are things that you are entitled to by simply being a person. </a:t>
            </a:r>
          </a:p>
          <a:p>
            <a:pPr marL="0" indent="0">
              <a:buNone/>
            </a:pPr>
            <a:r>
              <a:rPr lang="en-GB" sz="2400" b="1" dirty="0">
                <a:latin typeface="Times New Roman" panose="02020603050405020304" pitchFamily="18" charset="0"/>
                <a:cs typeface="Times New Roman" panose="02020603050405020304" pitchFamily="18" charset="0"/>
              </a:rPr>
              <a:t>They are:</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Universal: the same for everyone </a:t>
            </a:r>
          </a:p>
          <a:p>
            <a:r>
              <a:rPr lang="en-GB" sz="2400" dirty="0">
                <a:latin typeface="Times New Roman" panose="02020603050405020304" pitchFamily="18" charset="0"/>
                <a:cs typeface="Times New Roman" panose="02020603050405020304" pitchFamily="18" charset="0"/>
              </a:rPr>
              <a:t>Indivisible: equally important</a:t>
            </a:r>
          </a:p>
          <a:p>
            <a:r>
              <a:rPr lang="en-GB" sz="2400" dirty="0">
                <a:latin typeface="Times New Roman" panose="02020603050405020304" pitchFamily="18" charset="0"/>
                <a:cs typeface="Times New Roman" panose="02020603050405020304" pitchFamily="18" charset="0"/>
              </a:rPr>
              <a:t>Inalienable: all humans have them and they cannot be taken away</a:t>
            </a:r>
          </a:p>
          <a:p>
            <a:endParaRPr lang="en-GB" dirty="0"/>
          </a:p>
        </p:txBody>
      </p:sp>
      <p:pic>
        <p:nvPicPr>
          <p:cNvPr id="4" name="Picture 3">
            <a:extLst>
              <a:ext uri="{FF2B5EF4-FFF2-40B4-BE49-F238E27FC236}">
                <a16:creationId xmlns:a16="http://schemas.microsoft.com/office/drawing/2014/main" id="{A5C89D66-48F8-4233-984F-E368B482CC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4725144"/>
            <a:ext cx="1944216" cy="1730592"/>
          </a:xfrm>
          <a:prstGeom prst="rect">
            <a:avLst/>
          </a:prstGeom>
        </p:spPr>
      </p:pic>
    </p:spTree>
    <p:extLst>
      <p:ext uri="{BB962C8B-B14F-4D97-AF65-F5344CB8AC3E}">
        <p14:creationId xmlns:p14="http://schemas.microsoft.com/office/powerpoint/2010/main" val="1104269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latin typeface="Times New Roman" panose="02020603050405020304" pitchFamily="18" charset="0"/>
                <a:cs typeface="Times New Roman" panose="02020603050405020304" pitchFamily="18" charset="0"/>
              </a:rPr>
              <a:t>UNCRC</a:t>
            </a:r>
          </a:p>
        </p:txBody>
      </p:sp>
      <p:sp>
        <p:nvSpPr>
          <p:cNvPr id="3" name="Content Placeholder 2"/>
          <p:cNvSpPr>
            <a:spLocks noGrp="1"/>
          </p:cNvSpPr>
          <p:nvPr>
            <p:ph idx="1"/>
          </p:nvPr>
        </p:nvSpPr>
        <p:spPr>
          <a:xfrm>
            <a:off x="628650" y="1412776"/>
            <a:ext cx="7886700" cy="2448273"/>
          </a:xfrm>
        </p:spPr>
        <p:txBody>
          <a:bodyPr>
            <a:normAutofit/>
          </a:bodyPr>
          <a:lstStyle/>
          <a:p>
            <a:endParaRPr lang="en-GB" dirty="0"/>
          </a:p>
          <a:p>
            <a:r>
              <a:rPr lang="en-GB" sz="2400" dirty="0">
                <a:latin typeface="Times New Roman" panose="02020603050405020304" pitchFamily="18" charset="0"/>
                <a:cs typeface="Times New Roman" panose="02020603050405020304" pitchFamily="18" charset="0"/>
              </a:rPr>
              <a:t>The UNCRC has 54 articles:</a:t>
            </a:r>
          </a:p>
          <a:p>
            <a:r>
              <a:rPr lang="en-GB" sz="2400" dirty="0">
                <a:latin typeface="Times New Roman" panose="02020603050405020304" pitchFamily="18" charset="0"/>
                <a:cs typeface="Times New Roman" panose="02020603050405020304" pitchFamily="18" charset="0"/>
              </a:rPr>
              <a:t>It protects the rights of children and young people up to 18 years of age across the world. </a:t>
            </a:r>
          </a:p>
          <a:p>
            <a:r>
              <a:rPr lang="en-GB" sz="2400" dirty="0">
                <a:latin typeface="Times New Roman" panose="02020603050405020304" pitchFamily="18" charset="0"/>
                <a:cs typeface="Times New Roman" panose="02020603050405020304" pitchFamily="18" charset="0"/>
              </a:rPr>
              <a:t>In Wales it forms the basis for all Children’s and Young People’s policy making from ages 0 to 25.</a:t>
            </a:r>
          </a:p>
        </p:txBody>
      </p:sp>
      <p:pic>
        <p:nvPicPr>
          <p:cNvPr id="5" name="Picture 4" descr="A close up of text on a black background&#10;&#10;Description automatically generated">
            <a:extLst>
              <a:ext uri="{FF2B5EF4-FFF2-40B4-BE49-F238E27FC236}">
                <a16:creationId xmlns:a16="http://schemas.microsoft.com/office/drawing/2014/main" id="{596B864B-4725-4A21-B2F8-C7CA63F1AC1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5576" y="4221088"/>
            <a:ext cx="7598668" cy="2448272"/>
          </a:xfrm>
          <a:prstGeom prst="rect">
            <a:avLst/>
          </a:prstGeom>
        </p:spPr>
      </p:pic>
    </p:spTree>
    <p:extLst>
      <p:ext uri="{BB962C8B-B14F-4D97-AF65-F5344CB8AC3E}">
        <p14:creationId xmlns:p14="http://schemas.microsoft.com/office/powerpoint/2010/main" val="2433353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86697" y="2438400"/>
            <a:ext cx="3845272" cy="3785419"/>
          </a:xfrm>
        </p:spPr>
        <p:txBody>
          <a:bodyPr>
            <a:normAutofit/>
          </a:bodyPr>
          <a:lstStyle/>
          <a:p>
            <a:r>
              <a:rPr lang="en-GB">
                <a:latin typeface="Times New Roman" panose="02020603050405020304" pitchFamily="18" charset="0"/>
                <a:cs typeface="Times New Roman" panose="02020603050405020304" pitchFamily="18" charset="0"/>
              </a:rPr>
              <a:t>Articles 1-41 (each outlining a Right) set out how children and young people should be treated.</a:t>
            </a:r>
          </a:p>
          <a:p>
            <a:r>
              <a:rPr lang="en-GB">
                <a:latin typeface="Times New Roman" panose="02020603050405020304" pitchFamily="18" charset="0"/>
                <a:cs typeface="Times New Roman" panose="02020603050405020304" pitchFamily="18" charset="0"/>
              </a:rPr>
              <a:t>The other 13 articles are all about how governments and adults should work together to make sure children and young people can access and enjoy their Rights (1-41).</a:t>
            </a:r>
          </a:p>
          <a:p>
            <a:pPr marL="0" indent="0">
              <a:buNone/>
            </a:pPr>
            <a:endParaRPr lang="en-GB" dirty="0"/>
          </a:p>
        </p:txBody>
      </p:sp>
      <p:pic>
        <p:nvPicPr>
          <p:cNvPr id="5" name="Picture 4">
            <a:extLst>
              <a:ext uri="{FF2B5EF4-FFF2-40B4-BE49-F238E27FC236}">
                <a16:creationId xmlns:a16="http://schemas.microsoft.com/office/drawing/2014/main" id="{304F0FCA-502C-48F9-8CC9-43C16378719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89" r="12074" b="3"/>
          <a:stretch/>
        </p:blipFill>
        <p:spPr>
          <a:xfrm>
            <a:off x="4644008" y="548680"/>
            <a:ext cx="4096293" cy="5577837"/>
          </a:xfrm>
          <a:prstGeom prst="rect">
            <a:avLst/>
          </a:prstGeom>
          <a:effectLst/>
        </p:spPr>
      </p:pic>
    </p:spTree>
    <p:extLst>
      <p:ext uri="{BB962C8B-B14F-4D97-AF65-F5344CB8AC3E}">
        <p14:creationId xmlns:p14="http://schemas.microsoft.com/office/powerpoint/2010/main" val="3833760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7239000" cy="6051072"/>
          </a:xfrm>
        </p:spPr>
        <p:txBody>
          <a:bodyPr>
            <a:normAutofit/>
          </a:bodyPr>
          <a:lstStyle/>
          <a:p>
            <a:pPr marL="0" indent="0">
              <a:buNone/>
            </a:pPr>
            <a:r>
              <a:rPr lang="en-GB" sz="2400" b="1" dirty="0">
                <a:latin typeface="Times New Roman" panose="02020603050405020304" pitchFamily="18" charset="0"/>
                <a:cs typeface="Times New Roman" panose="02020603050405020304" pitchFamily="18" charset="0"/>
              </a:rPr>
              <a:t>These Rights are the things that are important to make sure children and young people:</a:t>
            </a:r>
          </a:p>
          <a:p>
            <a:r>
              <a:rPr lang="en-GB" sz="2400" dirty="0">
                <a:latin typeface="Times New Roman" panose="02020603050405020304" pitchFamily="18" charset="0"/>
                <a:cs typeface="Times New Roman" panose="02020603050405020304" pitchFamily="18" charset="0"/>
              </a:rPr>
              <a:t> are safe</a:t>
            </a:r>
          </a:p>
          <a:p>
            <a:r>
              <a:rPr lang="en-GB" sz="2400" dirty="0">
                <a:latin typeface="Times New Roman" panose="02020603050405020304" pitchFamily="18" charset="0"/>
                <a:cs typeface="Times New Roman" panose="02020603050405020304" pitchFamily="18" charset="0"/>
              </a:rPr>
              <a:t> are not discriminated against</a:t>
            </a:r>
          </a:p>
          <a:p>
            <a:r>
              <a:rPr lang="en-GB" sz="2400" dirty="0">
                <a:latin typeface="Times New Roman" panose="02020603050405020304" pitchFamily="18" charset="0"/>
                <a:cs typeface="Times New Roman" panose="02020603050405020304" pitchFamily="18" charset="0"/>
              </a:rPr>
              <a:t> have their best interests protected</a:t>
            </a:r>
          </a:p>
          <a:p>
            <a:r>
              <a:rPr lang="en-GB" sz="2400" dirty="0">
                <a:latin typeface="Times New Roman" panose="02020603050405020304" pitchFamily="18" charset="0"/>
                <a:cs typeface="Times New Roman" panose="02020603050405020304" pitchFamily="18" charset="0"/>
              </a:rPr>
              <a:t> have the things they need to survive and develop and have a say in decisions that affect their lives.</a:t>
            </a:r>
          </a:p>
          <a:p>
            <a:r>
              <a:rPr lang="en-GB" sz="2400" dirty="0">
                <a:latin typeface="Times New Roman" panose="02020603050405020304" pitchFamily="18" charset="0"/>
                <a:cs typeface="Times New Roman" panose="02020603050405020304" pitchFamily="18" charset="0"/>
              </a:rPr>
              <a:t>(www.uncrcletsgetitright).</a:t>
            </a:r>
          </a:p>
          <a:p>
            <a:pPr marL="0" indent="0">
              <a:buNone/>
            </a:pPr>
            <a:endParaRPr lang="en-GB" dirty="0"/>
          </a:p>
        </p:txBody>
      </p:sp>
      <p:pic>
        <p:nvPicPr>
          <p:cNvPr id="4" name="Picture 3">
            <a:extLst>
              <a:ext uri="{FF2B5EF4-FFF2-40B4-BE49-F238E27FC236}">
                <a16:creationId xmlns:a16="http://schemas.microsoft.com/office/drawing/2014/main" id="{E65EF072-B785-40B2-9F3C-69CE76311C2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5576" y="5085184"/>
            <a:ext cx="1944216" cy="1584176"/>
          </a:xfrm>
          <a:prstGeom prst="rect">
            <a:avLst/>
          </a:prstGeom>
        </p:spPr>
      </p:pic>
    </p:spTree>
    <p:extLst>
      <p:ext uri="{BB962C8B-B14F-4D97-AF65-F5344CB8AC3E}">
        <p14:creationId xmlns:p14="http://schemas.microsoft.com/office/powerpoint/2010/main" val="214709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5368" y="836712"/>
            <a:ext cx="7853264" cy="5688632"/>
          </a:xfrm>
        </p:spPr>
        <p:txBody>
          <a:bodyPr>
            <a:normAutofit/>
          </a:bodyPr>
          <a:lstStyle/>
          <a:p>
            <a:r>
              <a:rPr lang="en-GB" sz="2400" dirty="0">
                <a:latin typeface="Times New Roman" panose="02020603050405020304" pitchFamily="18" charset="0"/>
                <a:cs typeface="Times New Roman" panose="02020603050405020304" pitchFamily="18" charset="0"/>
              </a:rPr>
              <a:t>Every 4-5 years the UN Committee on the Rights of the Child examines progress made by the UK State Party towards implementing the Articles of the UNCRC and so protecting children and young people’s human rights..</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last review of progress by the UK State Party (i.e. the Governments of England, Wales, Scotland, Northern Ireland and overseas territories) took place in 2008. </a:t>
            </a:r>
          </a:p>
          <a:p>
            <a:pPr marL="0" indent="0">
              <a:buNone/>
            </a:pPr>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88D1D47E-7FA2-4CE5-89C1-3B56D7DD56C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5616" y="4653136"/>
            <a:ext cx="2088232" cy="1730592"/>
          </a:xfrm>
          <a:prstGeom prst="rect">
            <a:avLst/>
          </a:prstGeom>
        </p:spPr>
      </p:pic>
    </p:spTree>
    <p:extLst>
      <p:ext uri="{BB962C8B-B14F-4D97-AF65-F5344CB8AC3E}">
        <p14:creationId xmlns:p14="http://schemas.microsoft.com/office/powerpoint/2010/main" val="3958409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UNCRC</a:t>
            </a:r>
          </a:p>
        </p:txBody>
      </p:sp>
      <p:sp>
        <p:nvSpPr>
          <p:cNvPr id="3" name="Content Placeholder 2"/>
          <p:cNvSpPr>
            <a:spLocks noGrp="1"/>
          </p:cNvSpPr>
          <p:nvPr>
            <p:ph idx="1"/>
          </p:nvPr>
        </p:nvSpPr>
        <p:spPr>
          <a:xfrm>
            <a:off x="628650" y="1825624"/>
            <a:ext cx="7886700" cy="4771727"/>
          </a:xfrm>
        </p:spPr>
        <p:txBody>
          <a:bodyPr>
            <a:normAutofit/>
          </a:bodyPr>
          <a:lstStyle/>
          <a:p>
            <a:r>
              <a:rPr lang="en-GB" sz="2400" dirty="0">
                <a:latin typeface="Times New Roman" panose="02020603050405020304" pitchFamily="18" charset="0"/>
                <a:cs typeface="Times New Roman" panose="02020603050405020304" pitchFamily="18" charset="0"/>
              </a:rPr>
              <a:t>It’s a list of rights that all children and young people, everywhere in the world have, no matter who they are, where they live or what they believe in.</a:t>
            </a:r>
          </a:p>
          <a:p>
            <a:r>
              <a:rPr lang="en-GB" sz="2400" dirty="0">
                <a:latin typeface="Times New Roman" panose="02020603050405020304" pitchFamily="18" charset="0"/>
                <a:cs typeface="Times New Roman" panose="02020603050405020304" pitchFamily="18" charset="0"/>
              </a:rPr>
              <a:t>Although the UNCRC is not currently a law, the UK government has agreed to it (ratified it) and are working to make sure that all children in the UK have all their rights within the UNCRC.</a:t>
            </a:r>
          </a:p>
          <a:p>
            <a:r>
              <a:rPr lang="en-GB" sz="2400" dirty="0">
                <a:latin typeface="Times New Roman" panose="02020603050405020304" pitchFamily="18" charset="0"/>
                <a:cs typeface="Times New Roman" panose="02020603050405020304" pitchFamily="18" charset="0"/>
              </a:rPr>
              <a:t>All governments in the UK including the Welsh Assembly Government also have to make sure that children, young people and adults know about and understand the convention</a:t>
            </a:r>
          </a:p>
        </p:txBody>
      </p:sp>
      <p:pic>
        <p:nvPicPr>
          <p:cNvPr id="4" name="Picture 3">
            <a:extLst>
              <a:ext uri="{FF2B5EF4-FFF2-40B4-BE49-F238E27FC236}">
                <a16:creationId xmlns:a16="http://schemas.microsoft.com/office/drawing/2014/main" id="{3F8C5A87-3B4D-444E-AEF9-9D99F729697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6216" y="173981"/>
            <a:ext cx="1944216" cy="1584176"/>
          </a:xfrm>
          <a:prstGeom prst="rect">
            <a:avLst/>
          </a:prstGeom>
        </p:spPr>
      </p:pic>
    </p:spTree>
    <p:extLst>
      <p:ext uri="{BB962C8B-B14F-4D97-AF65-F5344CB8AC3E}">
        <p14:creationId xmlns:p14="http://schemas.microsoft.com/office/powerpoint/2010/main" val="569555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0075" y="978102"/>
            <a:ext cx="7941325" cy="1062644"/>
          </a:xfrm>
        </p:spPr>
        <p:txBody>
          <a:bodyPr anchor="b">
            <a:normAutofit/>
          </a:bodyPr>
          <a:lstStyle/>
          <a:p>
            <a:r>
              <a:rPr lang="en-GB" b="1">
                <a:latin typeface="Times New Roman" panose="02020603050405020304" pitchFamily="18" charset="0"/>
                <a:cs typeface="Times New Roman" panose="02020603050405020304" pitchFamily="18" charset="0"/>
              </a:rPr>
              <a:t>Participation</a:t>
            </a:r>
            <a:br>
              <a:rPr lang="en-GB" b="1">
                <a:latin typeface="Times New Roman" panose="02020603050405020304" pitchFamily="18" charset="0"/>
                <a:cs typeface="Times New Roman" panose="02020603050405020304" pitchFamily="18" charset="0"/>
              </a:rPr>
            </a:br>
            <a:endParaRPr lang="en-GB" b="1">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718" y="2265037"/>
            <a:ext cx="7593759"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8C67B60-D717-47BA-AA5C-809C14CB49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87624" y="2996955"/>
            <a:ext cx="2088232" cy="2016222"/>
          </a:xfrm>
          <a:prstGeom prst="rect">
            <a:avLst/>
          </a:prstGeom>
        </p:spPr>
      </p:pic>
      <p:sp>
        <p:nvSpPr>
          <p:cNvPr id="3" name="Content Placeholder 2"/>
          <p:cNvSpPr>
            <a:spLocks noGrp="1"/>
          </p:cNvSpPr>
          <p:nvPr>
            <p:ph idx="1"/>
          </p:nvPr>
        </p:nvSpPr>
        <p:spPr>
          <a:xfrm>
            <a:off x="3716515" y="2682433"/>
            <a:ext cx="4711627" cy="3215749"/>
          </a:xfrm>
        </p:spPr>
        <p:txBody>
          <a:bodyPr>
            <a:normAutofit/>
          </a:bodyPr>
          <a:lstStyle/>
          <a:p>
            <a:r>
              <a:rPr lang="en-GB" dirty="0">
                <a:latin typeface="Times New Roman" panose="02020603050405020304" pitchFamily="18" charset="0"/>
                <a:cs typeface="Times New Roman" panose="02020603050405020304" pitchFamily="18" charset="0"/>
              </a:rPr>
              <a:t>All the articles cover Three Main Themes</a:t>
            </a:r>
          </a:p>
          <a:p>
            <a:r>
              <a:rPr lang="en-GB" dirty="0">
                <a:latin typeface="Times New Roman" panose="02020603050405020304" pitchFamily="18" charset="0"/>
                <a:cs typeface="Times New Roman" panose="02020603050405020304" pitchFamily="18" charset="0"/>
              </a:rPr>
              <a:t>These articles are based on the idea of the child or young person as someone who actively contributes to society as a citizen in the here and now and not just someone on the receiving end of good or bad treatment from others.</a:t>
            </a:r>
          </a:p>
        </p:txBody>
      </p:sp>
    </p:spTree>
    <p:extLst>
      <p:ext uri="{BB962C8B-B14F-4D97-AF65-F5344CB8AC3E}">
        <p14:creationId xmlns:p14="http://schemas.microsoft.com/office/powerpoint/2010/main" val="1475834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0075" y="978102"/>
            <a:ext cx="7941325" cy="1062644"/>
          </a:xfrm>
        </p:spPr>
        <p:txBody>
          <a:bodyPr anchor="b">
            <a:normAutofit fontScale="90000"/>
          </a:bodyPr>
          <a:lstStyle/>
          <a:p>
            <a:r>
              <a:rPr lang="en-GB" sz="4000" b="1" dirty="0">
                <a:latin typeface="Times New Roman" panose="02020603050405020304" pitchFamily="18" charset="0"/>
                <a:cs typeface="Times New Roman" panose="02020603050405020304" pitchFamily="18" charset="0"/>
              </a:rPr>
              <a:t>Provision</a:t>
            </a:r>
            <a:br>
              <a:rPr lang="en-GB" dirty="0"/>
            </a:br>
            <a:endParaRPr lang="en-GB" dirty="0"/>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718" y="2265037"/>
            <a:ext cx="7593759"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8E723B1-0F23-4BCB-8734-CBED0E1584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1600" y="3068964"/>
            <a:ext cx="2160240" cy="2083947"/>
          </a:xfrm>
          <a:prstGeom prst="rect">
            <a:avLst/>
          </a:prstGeom>
        </p:spPr>
      </p:pic>
      <p:sp>
        <p:nvSpPr>
          <p:cNvPr id="3" name="Content Placeholder 2"/>
          <p:cNvSpPr>
            <a:spLocks noGrp="1"/>
          </p:cNvSpPr>
          <p:nvPr>
            <p:ph idx="1"/>
          </p:nvPr>
        </p:nvSpPr>
        <p:spPr>
          <a:xfrm>
            <a:off x="3716515" y="2682433"/>
            <a:ext cx="4711627" cy="3215749"/>
          </a:xfrm>
        </p:spPr>
        <p:txBody>
          <a:bodyPr>
            <a:normAutofit/>
          </a:bodyPr>
          <a:lstStyle/>
          <a:p>
            <a:r>
              <a:rPr lang="en-GB">
                <a:latin typeface="Times New Roman" panose="02020603050405020304" pitchFamily="18" charset="0"/>
                <a:cs typeface="Times New Roman" panose="02020603050405020304" pitchFamily="18" charset="0"/>
              </a:rPr>
              <a:t>These articles cover the basic rights of children and young people to survive and develop. These range through health care, food and clean water to education and an environment which allows children to develop. </a:t>
            </a:r>
          </a:p>
          <a:p>
            <a:r>
              <a:rPr lang="en-GB">
                <a:latin typeface="Times New Roman" panose="02020603050405020304" pitchFamily="18" charset="0"/>
                <a:cs typeface="Times New Roman" panose="02020603050405020304" pitchFamily="18" charset="0"/>
              </a:rPr>
              <a:t>The Convention is clear that the best place for a child is normally with their family, and that the Government has a duty to support and assist parents.</a:t>
            </a:r>
          </a:p>
        </p:txBody>
      </p:sp>
    </p:spTree>
    <p:extLst>
      <p:ext uri="{BB962C8B-B14F-4D97-AF65-F5344CB8AC3E}">
        <p14:creationId xmlns:p14="http://schemas.microsoft.com/office/powerpoint/2010/main" val="2052240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0075" y="978102"/>
            <a:ext cx="7941325" cy="1062644"/>
          </a:xfrm>
        </p:spPr>
        <p:txBody>
          <a:bodyPr anchor="b">
            <a:normAutofit/>
          </a:bodyPr>
          <a:lstStyle/>
          <a:p>
            <a:r>
              <a:rPr lang="en-GB" sz="3600" b="1" dirty="0">
                <a:latin typeface="Times New Roman" panose="02020603050405020304" pitchFamily="18" charset="0"/>
                <a:cs typeface="Times New Roman" panose="02020603050405020304" pitchFamily="18" charset="0"/>
              </a:rPr>
              <a:t>Protection</a:t>
            </a:r>
            <a:br>
              <a:rPr lang="en-GB" dirty="0"/>
            </a:br>
            <a:endParaRPr lang="en-GB" dirty="0"/>
          </a:p>
        </p:txBody>
      </p:sp>
      <p:cxnSp>
        <p:nvCxnSpPr>
          <p:cNvPr id="14" name="Straight Connector 13">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718" y="2265037"/>
            <a:ext cx="7593759"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C1C58C5-8D10-45F2-BBD6-A139B3AA45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5517" y="3140968"/>
            <a:ext cx="2296323" cy="2011943"/>
          </a:xfrm>
          <a:prstGeom prst="rect">
            <a:avLst/>
          </a:prstGeom>
        </p:spPr>
      </p:pic>
      <p:sp>
        <p:nvSpPr>
          <p:cNvPr id="3" name="Content Placeholder 2"/>
          <p:cNvSpPr>
            <a:spLocks noGrp="1"/>
          </p:cNvSpPr>
          <p:nvPr>
            <p:ph idx="1"/>
          </p:nvPr>
        </p:nvSpPr>
        <p:spPr>
          <a:xfrm>
            <a:off x="3716515" y="2682433"/>
            <a:ext cx="5031949" cy="4058934"/>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These articles deal with exploitation of children and young people at work; physical, sexual and psychological abuse; discrimination  and other mistreatments which many still suffer, including in the UK. The Convention makes it a duty for Governments to protect children and young people and, where necessary, to provide rehabilitation for them.</a:t>
            </a:r>
          </a:p>
          <a:p>
            <a:pPr marL="0" indent="0">
              <a:buNone/>
            </a:pPr>
            <a:r>
              <a:rPr lang="en-GB" dirty="0">
                <a:latin typeface="Times New Roman" panose="02020603050405020304" pitchFamily="18" charset="0"/>
                <a:cs typeface="Times New Roman" panose="02020603050405020304" pitchFamily="18" charset="0"/>
              </a:rPr>
              <a:t>(www.uncrcletsgetitright).</a:t>
            </a:r>
          </a:p>
          <a:p>
            <a:endParaRPr lang="en-GB" dirty="0"/>
          </a:p>
          <a:p>
            <a:pPr marL="0" indent="0">
              <a:buNone/>
            </a:pPr>
            <a:endParaRPr lang="en-GB" dirty="0"/>
          </a:p>
        </p:txBody>
      </p:sp>
    </p:spTree>
    <p:extLst>
      <p:ext uri="{BB962C8B-B14F-4D97-AF65-F5344CB8AC3E}">
        <p14:creationId xmlns:p14="http://schemas.microsoft.com/office/powerpoint/2010/main" val="1906863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lang="en-GB" b="1">
                <a:latin typeface="Times New Roman" panose="02020603050405020304" pitchFamily="18" charset="0"/>
                <a:cs typeface="Times New Roman" panose="02020603050405020304" pitchFamily="18" charset="0"/>
              </a:rPr>
              <a:t>The UNCRC in Wales</a:t>
            </a:r>
            <a:br>
              <a:rPr lang="en-GB" dirty="0"/>
            </a:br>
            <a:endParaRPr lang="en-GB" dirty="0"/>
          </a:p>
        </p:txBody>
      </p:sp>
      <p:sp>
        <p:nvSpPr>
          <p:cNvPr id="3" name="Content Placeholder 2"/>
          <p:cNvSpPr>
            <a:spLocks noGrp="1"/>
          </p:cNvSpPr>
          <p:nvPr>
            <p:ph idx="1"/>
          </p:nvPr>
        </p:nvSpPr>
        <p:spPr>
          <a:xfrm>
            <a:off x="628649" y="1825625"/>
            <a:ext cx="5035550" cy="4351338"/>
          </a:xfrm>
        </p:spPr>
        <p:txBody>
          <a:bodyPr>
            <a:normAutofit/>
          </a:bodyPr>
          <a:lstStyle/>
          <a:p>
            <a:r>
              <a:rPr lang="en-GB" dirty="0">
                <a:latin typeface="Times New Roman" panose="02020603050405020304" pitchFamily="18" charset="0"/>
                <a:cs typeface="Times New Roman" panose="02020603050405020304" pitchFamily="18" charset="0"/>
              </a:rPr>
              <a:t>The Welsh Assembly Government formally adopted the United Nations Convention on the Rights of the Child in January 2004 as the basis for all its work with children and young people. It now provides the basis for policy making for children and young people in Wales.</a:t>
            </a:r>
          </a:p>
          <a:p>
            <a:r>
              <a:rPr lang="en-GB" dirty="0">
                <a:latin typeface="Times New Roman" panose="02020603050405020304" pitchFamily="18" charset="0"/>
                <a:cs typeface="Times New Roman" panose="02020603050405020304" pitchFamily="18" charset="0"/>
              </a:rPr>
              <a:t>Only 0-18-year olds have access to the Rights of the Convention, however, in Wales the principles of the Convention form the basis for all policy making for 0-25-year olds, which is a different thing and any resources developed need to reflect this and make it clear.</a:t>
            </a:r>
          </a:p>
        </p:txBody>
      </p:sp>
      <p:pic>
        <p:nvPicPr>
          <p:cNvPr id="5" name="Picture 4">
            <a:extLst>
              <a:ext uri="{FF2B5EF4-FFF2-40B4-BE49-F238E27FC236}">
                <a16:creationId xmlns:a16="http://schemas.microsoft.com/office/drawing/2014/main" id="{12410B07-2915-4394-B9F5-0024E269EC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478" r="17937" b="-1"/>
          <a:stretch/>
        </p:blipFill>
        <p:spPr>
          <a:xfrm>
            <a:off x="6372200" y="2924944"/>
            <a:ext cx="2007556" cy="2016224"/>
          </a:xfrm>
          <a:prstGeom prst="rect">
            <a:avLst/>
          </a:prstGeom>
        </p:spPr>
      </p:pic>
    </p:spTree>
    <p:extLst>
      <p:ext uri="{BB962C8B-B14F-4D97-AF65-F5344CB8AC3E}">
        <p14:creationId xmlns:p14="http://schemas.microsoft.com/office/powerpoint/2010/main" val="4114607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The Welsh Assembly Government is working to:</a:t>
            </a:r>
            <a:br>
              <a:rPr lang="en-GB" sz="3600" b="1" dirty="0">
                <a:latin typeface="Times New Roman" panose="02020603050405020304" pitchFamily="18" charset="0"/>
                <a:cs typeface="Times New Roman" panose="02020603050405020304" pitchFamily="18" charset="0"/>
              </a:rPr>
            </a:br>
            <a:endParaRPr lang="en-GB"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To develop and disseminate resources that raise awareness of the UNCRC across Wales with children, young people, parents, and all adults and professionals as above.</a:t>
            </a:r>
          </a:p>
          <a:p>
            <a:r>
              <a:rPr lang="en-GB" sz="2400" dirty="0">
                <a:latin typeface="Times New Roman" panose="02020603050405020304" pitchFamily="18" charset="0"/>
                <a:cs typeface="Times New Roman" panose="02020603050405020304" pitchFamily="18" charset="0"/>
              </a:rPr>
              <a:t>To ensure that the UNCRC is more publicly visible with access to information about the UNCRC on the Welsh Assembly Government and Local Authority websites and within Welsh policy making .</a:t>
            </a:r>
          </a:p>
          <a:p>
            <a:pPr marL="0" indent="0">
              <a:buNone/>
            </a:pPr>
            <a:r>
              <a:rPr lang="en-GB" sz="2400" dirty="0">
                <a:latin typeface="Times New Roman" panose="02020603050405020304" pitchFamily="18" charset="0"/>
                <a:cs typeface="Times New Roman" panose="02020603050405020304" pitchFamily="18" charset="0"/>
              </a:rPr>
              <a:t>        (www.uncrcletsgetitright)</a:t>
            </a:r>
          </a:p>
          <a:p>
            <a:endParaRPr lang="en-GB" dirty="0"/>
          </a:p>
        </p:txBody>
      </p:sp>
      <p:pic>
        <p:nvPicPr>
          <p:cNvPr id="4" name="Picture 3">
            <a:extLst>
              <a:ext uri="{FF2B5EF4-FFF2-40B4-BE49-F238E27FC236}">
                <a16:creationId xmlns:a16="http://schemas.microsoft.com/office/drawing/2014/main" id="{BB01F31F-2A0F-4D68-8997-407679A6908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478" r="17937" b="-1"/>
          <a:stretch/>
        </p:blipFill>
        <p:spPr>
          <a:xfrm>
            <a:off x="6660232" y="4869160"/>
            <a:ext cx="1855118" cy="1623714"/>
          </a:xfrm>
          <a:prstGeom prst="rect">
            <a:avLst/>
          </a:prstGeom>
        </p:spPr>
      </p:pic>
    </p:spTree>
    <p:extLst>
      <p:ext uri="{BB962C8B-B14F-4D97-AF65-F5344CB8AC3E}">
        <p14:creationId xmlns:p14="http://schemas.microsoft.com/office/powerpoint/2010/main" val="3646049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WG (ND) </a:t>
            </a:r>
            <a:r>
              <a:rPr lang="en-GB" sz="2400" i="1" dirty="0">
                <a:latin typeface="Times New Roman" panose="02020603050405020304" pitchFamily="18" charset="0"/>
                <a:cs typeface="Times New Roman" panose="02020603050405020304" pitchFamily="18" charset="0"/>
              </a:rPr>
              <a:t>UNCRC Decoded </a:t>
            </a:r>
            <a:r>
              <a:rPr lang="en-GB" sz="2400" dirty="0">
                <a:latin typeface="Times New Roman" panose="02020603050405020304" pitchFamily="18" charset="0"/>
                <a:cs typeface="Times New Roman" panose="02020603050405020304" pitchFamily="18" charset="0"/>
              </a:rPr>
              <a:t>[online] available at:www.uncrcletsgetitright.co.uk (</a:t>
            </a:r>
            <a:r>
              <a:rPr lang="en-GB" sz="2400" i="1" dirty="0">
                <a:latin typeface="Times New Roman" panose="02020603050405020304" pitchFamily="18" charset="0"/>
                <a:cs typeface="Times New Roman" panose="02020603050405020304" pitchFamily="18" charset="0"/>
              </a:rPr>
              <a:t>Accessed 2-12-17) </a:t>
            </a:r>
            <a:endParaRPr lang="en-GB"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9157282-50C4-42F3-9A47-B090F4B95F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478" r="17937" b="-1"/>
          <a:stretch/>
        </p:blipFill>
        <p:spPr>
          <a:xfrm>
            <a:off x="6588224" y="4509120"/>
            <a:ext cx="2004290" cy="1940446"/>
          </a:xfrm>
          <a:prstGeom prst="rect">
            <a:avLst/>
          </a:prstGeom>
        </p:spPr>
      </p:pic>
    </p:spTree>
    <p:extLst>
      <p:ext uri="{BB962C8B-B14F-4D97-AF65-F5344CB8AC3E}">
        <p14:creationId xmlns:p14="http://schemas.microsoft.com/office/powerpoint/2010/main" val="3339805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860</Words>
  <Application>Microsoft Office PowerPoint</Application>
  <PresentationFormat>On-screen Show (4:3)</PresentationFormat>
  <Paragraphs>52</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UNCRC</vt:lpstr>
      <vt:lpstr>United Nations Convention on the Rights of the Child (UNCRC)  </vt:lpstr>
      <vt:lpstr>PowerPoint Presentation</vt:lpstr>
      <vt:lpstr>UNCRC</vt:lpstr>
      <vt:lpstr>PowerPoint Presentation</vt:lpstr>
      <vt:lpstr>PowerPoint Presentation</vt:lpstr>
      <vt:lpstr>PowerPoint Presentation</vt:lpstr>
      <vt:lpstr>UNCRC</vt:lpstr>
      <vt:lpstr>Participation </vt:lpstr>
      <vt:lpstr>Provision </vt:lpstr>
      <vt:lpstr>Protection </vt:lpstr>
      <vt:lpstr>The UNCRC in Wales </vt:lpstr>
      <vt:lpstr>The Welsh Assembly Government is working to: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UNCRC</dc:title>
  <dc:creator>Joanna</dc:creator>
  <cp:lastModifiedBy>Joanna</cp:lastModifiedBy>
  <cp:revision>14</cp:revision>
  <dcterms:created xsi:type="dcterms:W3CDTF">2019-09-14T17:19:14Z</dcterms:created>
  <dcterms:modified xsi:type="dcterms:W3CDTF">2019-09-14T17:58:59Z</dcterms:modified>
</cp:coreProperties>
</file>