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 id="2147483775" r:id="rId6"/>
    <p:sldMasterId id="2147483787" r:id="rId7"/>
  </p:sldMasterIdLst>
  <p:sldIdLst>
    <p:sldId id="257" r:id="rId8"/>
    <p:sldId id="285" r:id="rId9"/>
    <p:sldId id="259" r:id="rId10"/>
    <p:sldId id="261" r:id="rId11"/>
    <p:sldId id="262" r:id="rId12"/>
    <p:sldId id="263" r:id="rId13"/>
    <p:sldId id="260" r:id="rId14"/>
    <p:sldId id="264" r:id="rId15"/>
    <p:sldId id="265" r:id="rId16"/>
    <p:sldId id="268" r:id="rId17"/>
    <p:sldId id="269" r:id="rId18"/>
    <p:sldId id="280" r:id="rId19"/>
    <p:sldId id="290" r:id="rId20"/>
    <p:sldId id="286" r:id="rId21"/>
    <p:sldId id="287" r:id="rId22"/>
    <p:sldId id="288" r:id="rId23"/>
    <p:sldId id="266" r:id="rId24"/>
    <p:sldId id="289" r:id="rId25"/>
    <p:sldId id="282" r:id="rId26"/>
    <p:sldId id="284" r:id="rId27"/>
    <p:sldId id="283" r:id="rId28"/>
    <p:sldId id="271" r:id="rId29"/>
    <p:sldId id="272" r:id="rId30"/>
    <p:sldId id="273" r:id="rId31"/>
    <p:sldId id="275" r:id="rId32"/>
    <p:sldId id="276" r:id="rId33"/>
    <p:sldId id="277" r:id="rId34"/>
    <p:sldId id="278" r:id="rId35"/>
    <p:sldId id="26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67" d="100"/>
          <a:sy n="67" d="100"/>
        </p:scale>
        <p:origin x="6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10/17/2022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10/17/2022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10/17/2022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10/17/2022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10/17/2022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10/17/2022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DD2DA31-0E61-4367-A7E6-7C4F2A46760E}" type="datetimeFigureOut">
              <a:rPr lang="en-GB" smtClean="0"/>
              <a:t>17/10/2022</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98A2902-CFB5-4F9C-B202-8E618EA939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069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36043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DD2DA31-0E61-4367-A7E6-7C4F2A46760E}" type="datetimeFigureOut">
              <a:rPr lang="en-GB" smtClean="0"/>
              <a:t>17/10/2022</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98A2902-CFB5-4F9C-B202-8E618EA939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11102656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2DA31-0E61-4367-A7E6-7C4F2A46760E}"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236906489"/>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2DA31-0E61-4367-A7E6-7C4F2A46760E}"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176144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2DA31-0E61-4367-A7E6-7C4F2A46760E}"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6124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2DA31-0E61-4367-A7E6-7C4F2A46760E}"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497537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DD2DA31-0E61-4367-A7E6-7C4F2A46760E}" type="datetimeFigureOut">
              <a:rPr lang="en-GB" smtClean="0"/>
              <a:t>17/10/2022</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98A2902-CFB5-4F9C-B202-8E618EA939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860883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DD2DA31-0E61-4367-A7E6-7C4F2A46760E}" type="datetimeFigureOut">
              <a:rPr lang="en-GB" smtClean="0"/>
              <a:t>17/10/2022</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1999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918881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473975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a:extLst>
              <a:ext uri="{FF2B5EF4-FFF2-40B4-BE49-F238E27FC236}">
                <a16:creationId xmlns:a16="http://schemas.microsoft.com/office/drawing/2014/main" id="{AD4D0297-01E8-4F1A-86D9-7727C8AFC483}"/>
              </a:ext>
            </a:extLst>
          </p:cNvPr>
          <p:cNvSpPr>
            <a:spLocks noChangeShapeType="1"/>
          </p:cNvSpPr>
          <p:nvPr/>
        </p:nvSpPr>
        <p:spPr bwMode="auto">
          <a:xfrm>
            <a:off x="97536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grpSp>
        <p:nvGrpSpPr>
          <p:cNvPr id="5" name="Group 8">
            <a:extLst>
              <a:ext uri="{FF2B5EF4-FFF2-40B4-BE49-F238E27FC236}">
                <a16:creationId xmlns:a16="http://schemas.microsoft.com/office/drawing/2014/main" id="{59B620CA-B15A-4315-97C6-10F6C446D844}"/>
              </a:ext>
            </a:extLst>
          </p:cNvPr>
          <p:cNvGrpSpPr>
            <a:grpSpLocks/>
          </p:cNvGrpSpPr>
          <p:nvPr/>
        </p:nvGrpSpPr>
        <p:grpSpPr bwMode="auto">
          <a:xfrm>
            <a:off x="9990667" y="2992438"/>
            <a:ext cx="1784351" cy="2189162"/>
            <a:chOff x="4704" y="1885"/>
            <a:chExt cx="843" cy="1379"/>
          </a:xfrm>
        </p:grpSpPr>
        <p:sp>
          <p:nvSpPr>
            <p:cNvPr id="6" name="Oval 9">
              <a:extLst>
                <a:ext uri="{FF2B5EF4-FFF2-40B4-BE49-F238E27FC236}">
                  <a16:creationId xmlns:a16="http://schemas.microsoft.com/office/drawing/2014/main" id="{BFF2D670-D51B-413E-A1B1-D413158D0283}"/>
                </a:ext>
              </a:extLst>
            </p:cNvPr>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7" name="Oval 10">
              <a:extLst>
                <a:ext uri="{FF2B5EF4-FFF2-40B4-BE49-F238E27FC236}">
                  <a16:creationId xmlns:a16="http://schemas.microsoft.com/office/drawing/2014/main" id="{0EEA6F1A-408F-4F66-AE54-4EF08E8D2DDD}"/>
                </a:ext>
              </a:extLst>
            </p:cNvPr>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8" name="Oval 11">
              <a:extLst>
                <a:ext uri="{FF2B5EF4-FFF2-40B4-BE49-F238E27FC236}">
                  <a16:creationId xmlns:a16="http://schemas.microsoft.com/office/drawing/2014/main" id="{B72D9288-7F87-4247-9506-BD247942FBA4}"/>
                </a:ext>
              </a:extLst>
            </p:cNvPr>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9" name="Oval 12">
              <a:extLst>
                <a:ext uri="{FF2B5EF4-FFF2-40B4-BE49-F238E27FC236}">
                  <a16:creationId xmlns:a16="http://schemas.microsoft.com/office/drawing/2014/main" id="{616F8D08-9EC5-41D9-9904-8E9133A08EB0}"/>
                </a:ext>
              </a:extLst>
            </p:cNvPr>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 name="Oval 13">
              <a:extLst>
                <a:ext uri="{FF2B5EF4-FFF2-40B4-BE49-F238E27FC236}">
                  <a16:creationId xmlns:a16="http://schemas.microsoft.com/office/drawing/2014/main" id="{AA97CF71-0308-4A75-AB95-7BCA71F7A144}"/>
                </a:ext>
              </a:extLst>
            </p:cNvPr>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1" name="Oval 14">
              <a:extLst>
                <a:ext uri="{FF2B5EF4-FFF2-40B4-BE49-F238E27FC236}">
                  <a16:creationId xmlns:a16="http://schemas.microsoft.com/office/drawing/2014/main" id="{E8ADDF8B-8C1B-48CA-AA9E-9EABFB92088E}"/>
                </a:ext>
              </a:extLst>
            </p:cNvPr>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2" name="Oval 15">
              <a:extLst>
                <a:ext uri="{FF2B5EF4-FFF2-40B4-BE49-F238E27FC236}">
                  <a16:creationId xmlns:a16="http://schemas.microsoft.com/office/drawing/2014/main" id="{5CCBB1D4-1131-43D0-BA6E-39DDA1938660}"/>
                </a:ext>
              </a:extLst>
            </p:cNvPr>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3" name="Oval 16">
              <a:extLst>
                <a:ext uri="{FF2B5EF4-FFF2-40B4-BE49-F238E27FC236}">
                  <a16:creationId xmlns:a16="http://schemas.microsoft.com/office/drawing/2014/main" id="{F321A09C-C45E-4CED-AE5B-8A90BC011D95}"/>
                </a:ext>
              </a:extLst>
            </p:cNvPr>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4" name="Oval 17">
              <a:extLst>
                <a:ext uri="{FF2B5EF4-FFF2-40B4-BE49-F238E27FC236}">
                  <a16:creationId xmlns:a16="http://schemas.microsoft.com/office/drawing/2014/main" id="{BB0D00FE-C003-406E-881D-D561D35FBE55}"/>
                </a:ext>
              </a:extLst>
            </p:cNvPr>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5" name="Oval 18">
              <a:extLst>
                <a:ext uri="{FF2B5EF4-FFF2-40B4-BE49-F238E27FC236}">
                  <a16:creationId xmlns:a16="http://schemas.microsoft.com/office/drawing/2014/main" id="{B88DDE0D-83A7-4FA3-8792-32FDC82C2A3E}"/>
                </a:ext>
              </a:extLst>
            </p:cNvPr>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6" name="Oval 19">
              <a:extLst>
                <a:ext uri="{FF2B5EF4-FFF2-40B4-BE49-F238E27FC236}">
                  <a16:creationId xmlns:a16="http://schemas.microsoft.com/office/drawing/2014/main" id="{2F49DE2F-BF69-4186-B828-114E5463AC5B}"/>
                </a:ext>
              </a:extLst>
            </p:cNvPr>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7" name="Oval 20">
              <a:extLst>
                <a:ext uri="{FF2B5EF4-FFF2-40B4-BE49-F238E27FC236}">
                  <a16:creationId xmlns:a16="http://schemas.microsoft.com/office/drawing/2014/main" id="{06305538-6338-4102-BE98-0B6B748811B2}"/>
                </a:ext>
              </a:extLst>
            </p:cNvPr>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8" name="Oval 21">
              <a:extLst>
                <a:ext uri="{FF2B5EF4-FFF2-40B4-BE49-F238E27FC236}">
                  <a16:creationId xmlns:a16="http://schemas.microsoft.com/office/drawing/2014/main" id="{DAEF40E2-58CD-471A-8C8A-D20F60745E92}"/>
                </a:ext>
              </a:extLst>
            </p:cNvPr>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9" name="Oval 22">
              <a:extLst>
                <a:ext uri="{FF2B5EF4-FFF2-40B4-BE49-F238E27FC236}">
                  <a16:creationId xmlns:a16="http://schemas.microsoft.com/office/drawing/2014/main" id="{DCD5F0E5-8ED5-49C6-858C-18E31FD67B8D}"/>
                </a:ext>
              </a:extLst>
            </p:cNvPr>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0" name="Oval 23">
              <a:extLst>
                <a:ext uri="{FF2B5EF4-FFF2-40B4-BE49-F238E27FC236}">
                  <a16:creationId xmlns:a16="http://schemas.microsoft.com/office/drawing/2014/main" id="{C20EA5AC-D701-4223-929B-46A6D4A63401}"/>
                </a:ext>
              </a:extLst>
            </p:cNvPr>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1" name="Oval 24">
              <a:extLst>
                <a:ext uri="{FF2B5EF4-FFF2-40B4-BE49-F238E27FC236}">
                  <a16:creationId xmlns:a16="http://schemas.microsoft.com/office/drawing/2014/main" id="{1817A577-F676-4208-97A6-6E8B61A3D164}"/>
                </a:ext>
              </a:extLst>
            </p:cNvPr>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2" name="Oval 25">
              <a:extLst>
                <a:ext uri="{FF2B5EF4-FFF2-40B4-BE49-F238E27FC236}">
                  <a16:creationId xmlns:a16="http://schemas.microsoft.com/office/drawing/2014/main" id="{85E0335B-F75E-41F5-8DD5-F53A05A86501}"/>
                </a:ext>
              </a:extLst>
            </p:cNvPr>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3" name="Oval 26">
              <a:extLst>
                <a:ext uri="{FF2B5EF4-FFF2-40B4-BE49-F238E27FC236}">
                  <a16:creationId xmlns:a16="http://schemas.microsoft.com/office/drawing/2014/main" id="{67ED6C14-C15C-419D-A5B0-D94496EBCF55}"/>
                </a:ext>
              </a:extLst>
            </p:cNvPr>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4" name="Oval 27">
              <a:extLst>
                <a:ext uri="{FF2B5EF4-FFF2-40B4-BE49-F238E27FC236}">
                  <a16:creationId xmlns:a16="http://schemas.microsoft.com/office/drawing/2014/main" id="{8B4855B5-1841-44F5-B8C8-D4C1BD6D6329}"/>
                </a:ext>
              </a:extLst>
            </p:cNvPr>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5" name="Oval 28">
              <a:extLst>
                <a:ext uri="{FF2B5EF4-FFF2-40B4-BE49-F238E27FC236}">
                  <a16:creationId xmlns:a16="http://schemas.microsoft.com/office/drawing/2014/main" id="{347A785B-A212-4848-9DD1-F969F5058396}"/>
                </a:ext>
              </a:extLst>
            </p:cNvPr>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6" name="Oval 29">
              <a:extLst>
                <a:ext uri="{FF2B5EF4-FFF2-40B4-BE49-F238E27FC236}">
                  <a16:creationId xmlns:a16="http://schemas.microsoft.com/office/drawing/2014/main" id="{FB9A2E05-0CF6-4133-A57A-B61575EC0703}"/>
                </a:ext>
              </a:extLst>
            </p:cNvPr>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7" name="Oval 30">
              <a:extLst>
                <a:ext uri="{FF2B5EF4-FFF2-40B4-BE49-F238E27FC236}">
                  <a16:creationId xmlns:a16="http://schemas.microsoft.com/office/drawing/2014/main" id="{70E416EF-F890-4FB2-A8DF-0578218EA4AF}"/>
                </a:ext>
              </a:extLst>
            </p:cNvPr>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8" name="Oval 31">
              <a:extLst>
                <a:ext uri="{FF2B5EF4-FFF2-40B4-BE49-F238E27FC236}">
                  <a16:creationId xmlns:a16="http://schemas.microsoft.com/office/drawing/2014/main" id="{8BE1E89F-79F2-44CA-9CF5-26396E3AEACA}"/>
                </a:ext>
              </a:extLst>
            </p:cNvPr>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9" name="Oval 32">
              <a:extLst>
                <a:ext uri="{FF2B5EF4-FFF2-40B4-BE49-F238E27FC236}">
                  <a16:creationId xmlns:a16="http://schemas.microsoft.com/office/drawing/2014/main" id="{1F41BA11-C132-4424-86A6-38991D831B0F}"/>
                </a:ext>
              </a:extLst>
            </p:cNvPr>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0" name="Oval 33">
              <a:extLst>
                <a:ext uri="{FF2B5EF4-FFF2-40B4-BE49-F238E27FC236}">
                  <a16:creationId xmlns:a16="http://schemas.microsoft.com/office/drawing/2014/main" id="{8C514F2C-A4FD-41D9-824C-1FDCCFB2782B}"/>
                </a:ext>
              </a:extLst>
            </p:cNvPr>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1" name="Oval 34">
              <a:extLst>
                <a:ext uri="{FF2B5EF4-FFF2-40B4-BE49-F238E27FC236}">
                  <a16:creationId xmlns:a16="http://schemas.microsoft.com/office/drawing/2014/main" id="{02F2E1FA-DCBD-4A96-8713-ED00AC985B08}"/>
                </a:ext>
              </a:extLst>
            </p:cNvPr>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2" name="Oval 35">
              <a:extLst>
                <a:ext uri="{FF2B5EF4-FFF2-40B4-BE49-F238E27FC236}">
                  <a16:creationId xmlns:a16="http://schemas.microsoft.com/office/drawing/2014/main" id="{E5B84692-C3EF-47E3-8BC5-14F0813A1524}"/>
                </a:ext>
              </a:extLst>
            </p:cNvPr>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3" name="Oval 36">
              <a:extLst>
                <a:ext uri="{FF2B5EF4-FFF2-40B4-BE49-F238E27FC236}">
                  <a16:creationId xmlns:a16="http://schemas.microsoft.com/office/drawing/2014/main" id="{EDD92325-3028-4167-9610-9DC81690CD04}"/>
                </a:ext>
              </a:extLst>
            </p:cNvPr>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4" name="Oval 37">
              <a:extLst>
                <a:ext uri="{FF2B5EF4-FFF2-40B4-BE49-F238E27FC236}">
                  <a16:creationId xmlns:a16="http://schemas.microsoft.com/office/drawing/2014/main" id="{9C1FF226-58D3-4A2A-9690-632792275455}"/>
                </a:ext>
              </a:extLst>
            </p:cNvPr>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5" name="Oval 38">
              <a:extLst>
                <a:ext uri="{FF2B5EF4-FFF2-40B4-BE49-F238E27FC236}">
                  <a16:creationId xmlns:a16="http://schemas.microsoft.com/office/drawing/2014/main" id="{D6A585C1-5937-4246-A38E-C39B4B95E2A9}"/>
                </a:ext>
              </a:extLst>
            </p:cNvPr>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6" name="Oval 39">
              <a:extLst>
                <a:ext uri="{FF2B5EF4-FFF2-40B4-BE49-F238E27FC236}">
                  <a16:creationId xmlns:a16="http://schemas.microsoft.com/office/drawing/2014/main" id="{ED39BA3A-4C50-4E45-93D7-882E2AB3C832}"/>
                </a:ext>
              </a:extLst>
            </p:cNvPr>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
        <p:nvSpPr>
          <p:cNvPr id="37" name="Line 40">
            <a:extLst>
              <a:ext uri="{FF2B5EF4-FFF2-40B4-BE49-F238E27FC236}">
                <a16:creationId xmlns:a16="http://schemas.microsoft.com/office/drawing/2014/main" id="{328CB339-9958-46AF-B0FA-22A705C81DEF}"/>
              </a:ext>
            </a:extLst>
          </p:cNvPr>
          <p:cNvSpPr>
            <a:spLocks noChangeShapeType="1"/>
          </p:cNvSpPr>
          <p:nvPr/>
        </p:nvSpPr>
        <p:spPr bwMode="auto">
          <a:xfrm>
            <a:off x="406400" y="2819400"/>
            <a:ext cx="109728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22531" name="Rectangle 3"/>
          <p:cNvSpPr>
            <a:spLocks noGrp="1" noChangeArrowheads="1"/>
          </p:cNvSpPr>
          <p:nvPr>
            <p:ph type="ctrTitle"/>
          </p:nvPr>
        </p:nvSpPr>
        <p:spPr>
          <a:xfrm>
            <a:off x="421217" y="466725"/>
            <a:ext cx="9042400" cy="2133600"/>
          </a:xfrm>
        </p:spPr>
        <p:txBody>
          <a:bodyPr/>
          <a:lstStyle>
            <a:lvl1pPr algn="r">
              <a:defRPr sz="4800"/>
            </a:lvl1pPr>
          </a:lstStyle>
          <a:p>
            <a:pPr lvl="0"/>
            <a:r>
              <a:rPr lang="en-GB" altLang="en-US" noProof="0"/>
              <a:t>Click to edit Master title style</a:t>
            </a:r>
          </a:p>
        </p:txBody>
      </p:sp>
      <p:sp>
        <p:nvSpPr>
          <p:cNvPr id="22532" name="Rectangle 4"/>
          <p:cNvSpPr>
            <a:spLocks noGrp="1" noChangeArrowheads="1"/>
          </p:cNvSpPr>
          <p:nvPr>
            <p:ph type="subTitle" idx="1"/>
          </p:nvPr>
        </p:nvSpPr>
        <p:spPr>
          <a:xfrm>
            <a:off x="1132417" y="3049588"/>
            <a:ext cx="8331200" cy="2362200"/>
          </a:xfrm>
        </p:spPr>
        <p:txBody>
          <a:bodyPr/>
          <a:lstStyle>
            <a:lvl1pPr marL="0" indent="0" algn="r">
              <a:buFont typeface="Wingdings" panose="05000000000000000000" pitchFamily="2" charset="2"/>
              <a:buNone/>
              <a:defRPr sz="3200"/>
            </a:lvl1pPr>
          </a:lstStyle>
          <a:p>
            <a:pPr lvl="0"/>
            <a:r>
              <a:rPr lang="en-GB" altLang="en-US" noProof="0"/>
              <a:t>Click to edit Master subtitle style</a:t>
            </a:r>
          </a:p>
        </p:txBody>
      </p:sp>
      <p:sp>
        <p:nvSpPr>
          <p:cNvPr id="38" name="Rectangle 5">
            <a:extLst>
              <a:ext uri="{FF2B5EF4-FFF2-40B4-BE49-F238E27FC236}">
                <a16:creationId xmlns:a16="http://schemas.microsoft.com/office/drawing/2014/main" id="{AB367BA3-B002-4EE3-B4B8-E490B348C451}"/>
              </a:ext>
            </a:extLst>
          </p:cNvPr>
          <p:cNvSpPr>
            <a:spLocks noGrp="1" noChangeArrowheads="1"/>
          </p:cNvSpPr>
          <p:nvPr>
            <p:ph type="dt" sz="half" idx="10"/>
          </p:nvPr>
        </p:nvSpPr>
        <p:spPr/>
        <p:txBody>
          <a:bodyPr/>
          <a:lstStyle>
            <a:lvl1pPr>
              <a:defRPr/>
            </a:lvl1pPr>
          </a:lstStyle>
          <a:p>
            <a:pPr>
              <a:defRPr/>
            </a:pPr>
            <a:endParaRPr lang="en-GB" altLang="en-US"/>
          </a:p>
        </p:txBody>
      </p:sp>
      <p:sp>
        <p:nvSpPr>
          <p:cNvPr id="39" name="Rectangle 6">
            <a:extLst>
              <a:ext uri="{FF2B5EF4-FFF2-40B4-BE49-F238E27FC236}">
                <a16:creationId xmlns:a16="http://schemas.microsoft.com/office/drawing/2014/main" id="{FD2D1B52-D5D3-4DB3-A8EB-1A1356ECBC26}"/>
              </a:ext>
            </a:extLst>
          </p:cNvPr>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a:extLst>
              <a:ext uri="{FF2B5EF4-FFF2-40B4-BE49-F238E27FC236}">
                <a16:creationId xmlns:a16="http://schemas.microsoft.com/office/drawing/2014/main" id="{9B29C065-19AC-444B-8690-D069135B2191}"/>
              </a:ext>
            </a:extLst>
          </p:cNvPr>
          <p:cNvSpPr>
            <a:spLocks noGrp="1" noChangeArrowheads="1"/>
          </p:cNvSpPr>
          <p:nvPr>
            <p:ph type="sldNum" sz="quarter" idx="12"/>
          </p:nvPr>
        </p:nvSpPr>
        <p:spPr/>
        <p:txBody>
          <a:bodyPr/>
          <a:lstStyle>
            <a:lvl1pPr>
              <a:defRPr/>
            </a:lvl1pPr>
          </a:lstStyle>
          <a:p>
            <a:fld id="{3C8608EA-EAD6-4CD2-97B4-E6BC1BA83176}" type="slidenum">
              <a:rPr lang="en-GB" altLang="en-US"/>
              <a:pPr/>
              <a:t>‹#›</a:t>
            </a:fld>
            <a:endParaRPr lang="en-GB" altLang="en-US"/>
          </a:p>
        </p:txBody>
      </p:sp>
    </p:spTree>
    <p:extLst>
      <p:ext uri="{BB962C8B-B14F-4D97-AF65-F5344CB8AC3E}">
        <p14:creationId xmlns:p14="http://schemas.microsoft.com/office/powerpoint/2010/main" val="496462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0F68EED8-970D-45AB-900F-A38BCC390B5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2A305CCE-7F9D-4D34-BC71-31A9C5AAEEE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72A2F710-7620-4CE5-BC26-A54C0D0289ED}"/>
              </a:ext>
            </a:extLst>
          </p:cNvPr>
          <p:cNvSpPr>
            <a:spLocks noGrp="1" noChangeArrowheads="1"/>
          </p:cNvSpPr>
          <p:nvPr>
            <p:ph type="sldNum" sz="quarter" idx="12"/>
          </p:nvPr>
        </p:nvSpPr>
        <p:spPr>
          <a:ln/>
        </p:spPr>
        <p:txBody>
          <a:bodyPr/>
          <a:lstStyle>
            <a:lvl1pPr>
              <a:defRPr/>
            </a:lvl1pPr>
          </a:lstStyle>
          <a:p>
            <a:fld id="{CD9A9076-60F5-4B93-96E0-71D3447578A4}" type="slidenum">
              <a:rPr lang="en-GB" altLang="en-US"/>
              <a:pPr/>
              <a:t>‹#›</a:t>
            </a:fld>
            <a:endParaRPr lang="en-GB" altLang="en-US"/>
          </a:p>
        </p:txBody>
      </p:sp>
    </p:spTree>
    <p:extLst>
      <p:ext uri="{BB962C8B-B14F-4D97-AF65-F5344CB8AC3E}">
        <p14:creationId xmlns:p14="http://schemas.microsoft.com/office/powerpoint/2010/main" val="212011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a:extLst>
              <a:ext uri="{FF2B5EF4-FFF2-40B4-BE49-F238E27FC236}">
                <a16:creationId xmlns:a16="http://schemas.microsoft.com/office/drawing/2014/main" id="{30E959B4-F5C0-413D-9E75-236E6AC1C51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5FC17DC9-6B98-441C-8B85-C875254DF30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879E56-4675-4DCA-8B72-F2653CA32242}"/>
              </a:ext>
            </a:extLst>
          </p:cNvPr>
          <p:cNvSpPr>
            <a:spLocks noGrp="1" noChangeArrowheads="1"/>
          </p:cNvSpPr>
          <p:nvPr>
            <p:ph type="sldNum" sz="quarter" idx="12"/>
          </p:nvPr>
        </p:nvSpPr>
        <p:spPr>
          <a:ln/>
        </p:spPr>
        <p:txBody>
          <a:bodyPr/>
          <a:lstStyle>
            <a:lvl1pPr>
              <a:defRPr/>
            </a:lvl1pPr>
          </a:lstStyle>
          <a:p>
            <a:fld id="{E8750EC6-623E-4C3D-8382-9D97E44E2115}" type="slidenum">
              <a:rPr lang="en-GB" altLang="en-US"/>
              <a:pPr/>
              <a:t>‹#›</a:t>
            </a:fld>
            <a:endParaRPr lang="en-GB" altLang="en-US"/>
          </a:p>
        </p:txBody>
      </p:sp>
    </p:spTree>
    <p:extLst>
      <p:ext uri="{BB962C8B-B14F-4D97-AF65-F5344CB8AC3E}">
        <p14:creationId xmlns:p14="http://schemas.microsoft.com/office/powerpoint/2010/main" val="94038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5">
            <a:extLst>
              <a:ext uri="{FF2B5EF4-FFF2-40B4-BE49-F238E27FC236}">
                <a16:creationId xmlns:a16="http://schemas.microsoft.com/office/drawing/2014/main" id="{60DB6EC6-5BCC-44DA-88DE-67C051E103F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91A2B6A-596D-400C-9900-6251FA8C29F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EA779E3B-D136-425E-914A-C0EB48F8559B}"/>
              </a:ext>
            </a:extLst>
          </p:cNvPr>
          <p:cNvSpPr>
            <a:spLocks noGrp="1" noChangeArrowheads="1"/>
          </p:cNvSpPr>
          <p:nvPr>
            <p:ph type="sldNum" sz="quarter" idx="12"/>
          </p:nvPr>
        </p:nvSpPr>
        <p:spPr>
          <a:ln/>
        </p:spPr>
        <p:txBody>
          <a:bodyPr/>
          <a:lstStyle>
            <a:lvl1pPr>
              <a:defRPr/>
            </a:lvl1pPr>
          </a:lstStyle>
          <a:p>
            <a:fld id="{849A8555-0EAF-400E-9799-C37EBA90C572}" type="slidenum">
              <a:rPr lang="en-GB" altLang="en-US"/>
              <a:pPr/>
              <a:t>‹#›</a:t>
            </a:fld>
            <a:endParaRPr lang="en-GB" altLang="en-US"/>
          </a:p>
        </p:txBody>
      </p:sp>
    </p:spTree>
    <p:extLst>
      <p:ext uri="{BB962C8B-B14F-4D97-AF65-F5344CB8AC3E}">
        <p14:creationId xmlns:p14="http://schemas.microsoft.com/office/powerpoint/2010/main" val="19422635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5">
            <a:extLst>
              <a:ext uri="{FF2B5EF4-FFF2-40B4-BE49-F238E27FC236}">
                <a16:creationId xmlns:a16="http://schemas.microsoft.com/office/drawing/2014/main" id="{D8EFC6A0-7193-4572-9B0C-C33A2EEFB55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6">
            <a:extLst>
              <a:ext uri="{FF2B5EF4-FFF2-40B4-BE49-F238E27FC236}">
                <a16:creationId xmlns:a16="http://schemas.microsoft.com/office/drawing/2014/main" id="{731A86E3-30BB-4519-9B68-CAAC9442D8C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a:extLst>
              <a:ext uri="{FF2B5EF4-FFF2-40B4-BE49-F238E27FC236}">
                <a16:creationId xmlns:a16="http://schemas.microsoft.com/office/drawing/2014/main" id="{2C2AF5BC-D3D1-42ED-95C4-6D9D26C3126B}"/>
              </a:ext>
            </a:extLst>
          </p:cNvPr>
          <p:cNvSpPr>
            <a:spLocks noGrp="1" noChangeArrowheads="1"/>
          </p:cNvSpPr>
          <p:nvPr>
            <p:ph type="sldNum" sz="quarter" idx="12"/>
          </p:nvPr>
        </p:nvSpPr>
        <p:spPr>
          <a:ln/>
        </p:spPr>
        <p:txBody>
          <a:bodyPr/>
          <a:lstStyle>
            <a:lvl1pPr>
              <a:defRPr/>
            </a:lvl1pPr>
          </a:lstStyle>
          <a:p>
            <a:fld id="{EB718CB4-4275-488F-92F5-F2687FB4D6D0}" type="slidenum">
              <a:rPr lang="en-GB" altLang="en-US"/>
              <a:pPr/>
              <a:t>‹#›</a:t>
            </a:fld>
            <a:endParaRPr lang="en-GB" altLang="en-US"/>
          </a:p>
        </p:txBody>
      </p:sp>
    </p:spTree>
    <p:extLst>
      <p:ext uri="{BB962C8B-B14F-4D97-AF65-F5344CB8AC3E}">
        <p14:creationId xmlns:p14="http://schemas.microsoft.com/office/powerpoint/2010/main" val="341512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5">
            <a:extLst>
              <a:ext uri="{FF2B5EF4-FFF2-40B4-BE49-F238E27FC236}">
                <a16:creationId xmlns:a16="http://schemas.microsoft.com/office/drawing/2014/main" id="{184EAE85-510F-4445-8994-9F03B4E031A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C7215287-4A02-4613-9B64-D5EFAC2BB0A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a:extLst>
              <a:ext uri="{FF2B5EF4-FFF2-40B4-BE49-F238E27FC236}">
                <a16:creationId xmlns:a16="http://schemas.microsoft.com/office/drawing/2014/main" id="{4513D128-5296-4123-8678-B98FAFA9E14E}"/>
              </a:ext>
            </a:extLst>
          </p:cNvPr>
          <p:cNvSpPr>
            <a:spLocks noGrp="1" noChangeArrowheads="1"/>
          </p:cNvSpPr>
          <p:nvPr>
            <p:ph type="sldNum" sz="quarter" idx="12"/>
          </p:nvPr>
        </p:nvSpPr>
        <p:spPr>
          <a:ln/>
        </p:spPr>
        <p:txBody>
          <a:bodyPr/>
          <a:lstStyle>
            <a:lvl1pPr>
              <a:defRPr/>
            </a:lvl1pPr>
          </a:lstStyle>
          <a:p>
            <a:fld id="{1070CB06-8B69-49E5-B025-BBF62B89FFD3}" type="slidenum">
              <a:rPr lang="en-GB" altLang="en-US"/>
              <a:pPr/>
              <a:t>‹#›</a:t>
            </a:fld>
            <a:endParaRPr lang="en-GB" altLang="en-US"/>
          </a:p>
        </p:txBody>
      </p:sp>
    </p:spTree>
    <p:extLst>
      <p:ext uri="{BB962C8B-B14F-4D97-AF65-F5344CB8AC3E}">
        <p14:creationId xmlns:p14="http://schemas.microsoft.com/office/powerpoint/2010/main" val="6900801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525EA0A5-3486-4A8A-8DA9-FCAEB8D6F02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6">
            <a:extLst>
              <a:ext uri="{FF2B5EF4-FFF2-40B4-BE49-F238E27FC236}">
                <a16:creationId xmlns:a16="http://schemas.microsoft.com/office/drawing/2014/main" id="{E1356D0E-46F9-4007-B3FB-2E6BAA9C718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87492640-C5D7-4D21-A69E-1E1D54E38AD0}"/>
              </a:ext>
            </a:extLst>
          </p:cNvPr>
          <p:cNvSpPr>
            <a:spLocks noGrp="1" noChangeArrowheads="1"/>
          </p:cNvSpPr>
          <p:nvPr>
            <p:ph type="sldNum" sz="quarter" idx="12"/>
          </p:nvPr>
        </p:nvSpPr>
        <p:spPr>
          <a:ln/>
        </p:spPr>
        <p:txBody>
          <a:bodyPr/>
          <a:lstStyle>
            <a:lvl1pPr>
              <a:defRPr/>
            </a:lvl1pPr>
          </a:lstStyle>
          <a:p>
            <a:fld id="{795125E5-C2C5-4E70-9FFA-52EB6B8A07ED}" type="slidenum">
              <a:rPr lang="en-GB" altLang="en-US"/>
              <a:pPr/>
              <a:t>‹#›</a:t>
            </a:fld>
            <a:endParaRPr lang="en-GB" altLang="en-US"/>
          </a:p>
        </p:txBody>
      </p:sp>
    </p:spTree>
    <p:extLst>
      <p:ext uri="{BB962C8B-B14F-4D97-AF65-F5344CB8AC3E}">
        <p14:creationId xmlns:p14="http://schemas.microsoft.com/office/powerpoint/2010/main" val="33844129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CC432665-38AF-4E24-830D-FEF6B538E5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A00CA2E3-8B1A-4072-AF68-CA4BCDD28A9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011EC4DC-F668-4D30-BC89-421279C3CCBA}"/>
              </a:ext>
            </a:extLst>
          </p:cNvPr>
          <p:cNvSpPr>
            <a:spLocks noGrp="1" noChangeArrowheads="1"/>
          </p:cNvSpPr>
          <p:nvPr>
            <p:ph type="sldNum" sz="quarter" idx="12"/>
          </p:nvPr>
        </p:nvSpPr>
        <p:spPr>
          <a:ln/>
        </p:spPr>
        <p:txBody>
          <a:bodyPr/>
          <a:lstStyle>
            <a:lvl1pPr>
              <a:defRPr/>
            </a:lvl1pPr>
          </a:lstStyle>
          <a:p>
            <a:fld id="{0556D546-E40B-4EE1-9116-5C6449609760}" type="slidenum">
              <a:rPr lang="en-GB" altLang="en-US"/>
              <a:pPr/>
              <a:t>‹#›</a:t>
            </a:fld>
            <a:endParaRPr lang="en-GB" altLang="en-US"/>
          </a:p>
        </p:txBody>
      </p:sp>
    </p:spTree>
    <p:extLst>
      <p:ext uri="{BB962C8B-B14F-4D97-AF65-F5344CB8AC3E}">
        <p14:creationId xmlns:p14="http://schemas.microsoft.com/office/powerpoint/2010/main" val="26736366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20FB2612-C35F-4EB7-BE01-3796ABFC524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372BD62-A050-44E5-BE1D-91A6BC5314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CC6E40BB-818B-4224-A2AE-94FCF7576CC1}"/>
              </a:ext>
            </a:extLst>
          </p:cNvPr>
          <p:cNvSpPr>
            <a:spLocks noGrp="1" noChangeArrowheads="1"/>
          </p:cNvSpPr>
          <p:nvPr>
            <p:ph type="sldNum" sz="quarter" idx="12"/>
          </p:nvPr>
        </p:nvSpPr>
        <p:spPr>
          <a:ln/>
        </p:spPr>
        <p:txBody>
          <a:bodyPr/>
          <a:lstStyle>
            <a:lvl1pPr>
              <a:defRPr/>
            </a:lvl1pPr>
          </a:lstStyle>
          <a:p>
            <a:fld id="{7BD6D25D-1A1B-4F68-B411-C14CA874F363}" type="slidenum">
              <a:rPr lang="en-GB" altLang="en-US"/>
              <a:pPr/>
              <a:t>‹#›</a:t>
            </a:fld>
            <a:endParaRPr lang="en-GB" altLang="en-US"/>
          </a:p>
        </p:txBody>
      </p:sp>
    </p:spTree>
    <p:extLst>
      <p:ext uri="{BB962C8B-B14F-4D97-AF65-F5344CB8AC3E}">
        <p14:creationId xmlns:p14="http://schemas.microsoft.com/office/powerpoint/2010/main" val="1811668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2CEBEE0-89E3-4A6C-AE9A-BE55DA35394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3F1F7565-6DF9-4FFB-A8F3-AC85BA5142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E01400-ED62-4D84-A7BE-707A43E0E72E}"/>
              </a:ext>
            </a:extLst>
          </p:cNvPr>
          <p:cNvSpPr>
            <a:spLocks noGrp="1" noChangeArrowheads="1"/>
          </p:cNvSpPr>
          <p:nvPr>
            <p:ph type="sldNum" sz="quarter" idx="12"/>
          </p:nvPr>
        </p:nvSpPr>
        <p:spPr>
          <a:ln/>
        </p:spPr>
        <p:txBody>
          <a:bodyPr/>
          <a:lstStyle>
            <a:lvl1pPr>
              <a:defRPr/>
            </a:lvl1pPr>
          </a:lstStyle>
          <a:p>
            <a:fld id="{11CC0785-9245-4E5C-8B6F-CD22FEADE4B6}" type="slidenum">
              <a:rPr lang="en-GB" altLang="en-US"/>
              <a:pPr/>
              <a:t>‹#›</a:t>
            </a:fld>
            <a:endParaRPr lang="en-GB" altLang="en-US"/>
          </a:p>
        </p:txBody>
      </p:sp>
    </p:spTree>
    <p:extLst>
      <p:ext uri="{BB962C8B-B14F-4D97-AF65-F5344CB8AC3E}">
        <p14:creationId xmlns:p14="http://schemas.microsoft.com/office/powerpoint/2010/main" val="1493616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22239"/>
            <a:ext cx="2743200" cy="60086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122239"/>
            <a:ext cx="80264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D9E5DD9-3D3D-4887-AA40-8A0D0EC3A77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AD7DC5F9-EA7D-4234-9979-3C5676B282F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EBF430B2-B333-4B46-8F02-C07BA84A57A6}"/>
              </a:ext>
            </a:extLst>
          </p:cNvPr>
          <p:cNvSpPr>
            <a:spLocks noGrp="1" noChangeArrowheads="1"/>
          </p:cNvSpPr>
          <p:nvPr>
            <p:ph type="sldNum" sz="quarter" idx="12"/>
          </p:nvPr>
        </p:nvSpPr>
        <p:spPr>
          <a:ln/>
        </p:spPr>
        <p:txBody>
          <a:bodyPr/>
          <a:lstStyle>
            <a:lvl1pPr>
              <a:defRPr/>
            </a:lvl1pPr>
          </a:lstStyle>
          <a:p>
            <a:fld id="{57862A0E-AEE2-4FD8-8C21-5E5F264523C3}" type="slidenum">
              <a:rPr lang="en-GB" altLang="en-US"/>
              <a:pPr/>
              <a:t>‹#›</a:t>
            </a:fld>
            <a:endParaRPr lang="en-GB" altLang="en-US"/>
          </a:p>
        </p:txBody>
      </p:sp>
    </p:spTree>
    <p:extLst>
      <p:ext uri="{BB962C8B-B14F-4D97-AF65-F5344CB8AC3E}">
        <p14:creationId xmlns:p14="http://schemas.microsoft.com/office/powerpoint/2010/main" val="1069647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76568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6283389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8947428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5303AA-946A-4063-A7DD-7B708A0E66A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99974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5303AA-946A-4063-A7DD-7B708A0E66A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8231071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5303AA-946A-4063-A7DD-7B708A0E66AB}"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958702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5303AA-946A-4063-A7DD-7B708A0E66AB}"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979935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303AA-946A-4063-A7DD-7B708A0E66AB}"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050630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1037059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77368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2306173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28001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10/17/2022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DD2DA31-0E61-4367-A7E6-7C4F2A46760E}" type="datetimeFigureOut">
              <a:rPr lang="en-GB" smtClean="0"/>
              <a:t>17/10/2022</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98A2902-CFB5-4F9C-B202-8E618EA939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79693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a:extLst>
              <a:ext uri="{FF2B5EF4-FFF2-40B4-BE49-F238E27FC236}">
                <a16:creationId xmlns:a16="http://schemas.microsoft.com/office/drawing/2014/main" id="{64F6C188-881F-46AC-84E9-061BEE5E78F7}"/>
              </a:ext>
            </a:extLst>
          </p:cNvPr>
          <p:cNvSpPr>
            <a:spLocks noChangeShapeType="1"/>
          </p:cNvSpPr>
          <p:nvPr/>
        </p:nvSpPr>
        <p:spPr bwMode="auto">
          <a:xfrm>
            <a:off x="106172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1027" name="Rectangle 3">
            <a:extLst>
              <a:ext uri="{FF2B5EF4-FFF2-40B4-BE49-F238E27FC236}">
                <a16:creationId xmlns:a16="http://schemas.microsoft.com/office/drawing/2014/main" id="{5B93FE7F-65D8-45B5-9477-26B895A3230C}"/>
              </a:ext>
            </a:extLst>
          </p:cNvPr>
          <p:cNvSpPr>
            <a:spLocks noGrp="1" noChangeArrowheads="1"/>
          </p:cNvSpPr>
          <p:nvPr>
            <p:ph type="title"/>
          </p:nvPr>
        </p:nvSpPr>
        <p:spPr bwMode="auto">
          <a:xfrm>
            <a:off x="609600" y="122238"/>
            <a:ext cx="100584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a:extLst>
              <a:ext uri="{FF2B5EF4-FFF2-40B4-BE49-F238E27FC236}">
                <a16:creationId xmlns:a16="http://schemas.microsoft.com/office/drawing/2014/main" id="{E8DF64C4-42CE-4293-AAF7-93318194C572}"/>
              </a:ext>
            </a:extLst>
          </p:cNvPr>
          <p:cNvSpPr>
            <a:spLocks noGrp="1" noChangeArrowheads="1"/>
          </p:cNvSpPr>
          <p:nvPr>
            <p:ph type="body" idx="1"/>
          </p:nvPr>
        </p:nvSpPr>
        <p:spPr bwMode="auto">
          <a:xfrm>
            <a:off x="609600" y="1719263"/>
            <a:ext cx="109728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1509" name="Rectangle 5">
            <a:extLst>
              <a:ext uri="{FF2B5EF4-FFF2-40B4-BE49-F238E27FC236}">
                <a16:creationId xmlns:a16="http://schemas.microsoft.com/office/drawing/2014/main" id="{6F4F27F1-F0D4-4291-890C-A310E0D79F4D}"/>
              </a:ext>
            </a:extLst>
          </p:cNvPr>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pPr>
              <a:defRPr/>
            </a:pPr>
            <a:endParaRPr lang="en-GB" altLang="en-US"/>
          </a:p>
        </p:txBody>
      </p:sp>
      <p:sp>
        <p:nvSpPr>
          <p:cNvPr id="21510" name="Rectangle 6">
            <a:extLst>
              <a:ext uri="{FF2B5EF4-FFF2-40B4-BE49-F238E27FC236}">
                <a16:creationId xmlns:a16="http://schemas.microsoft.com/office/drawing/2014/main" id="{4341FBD8-6A3D-424A-BFDB-124468171E1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pPr>
              <a:defRPr/>
            </a:pPr>
            <a:endParaRPr lang="en-GB" altLang="en-US"/>
          </a:p>
        </p:txBody>
      </p:sp>
      <p:sp>
        <p:nvSpPr>
          <p:cNvPr id="21511" name="Rectangle 7">
            <a:extLst>
              <a:ext uri="{FF2B5EF4-FFF2-40B4-BE49-F238E27FC236}">
                <a16:creationId xmlns:a16="http://schemas.microsoft.com/office/drawing/2014/main" id="{ED129EBA-CEE6-4201-8891-A39E68E23F86}"/>
              </a:ext>
            </a:extLst>
          </p:cNvPr>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35232814-11C8-4A46-99EF-37EBC448EF4A}" type="slidenum">
              <a:rPr lang="en-GB" altLang="en-US"/>
              <a:pPr/>
              <a:t>‹#›</a:t>
            </a:fld>
            <a:endParaRPr lang="en-GB" altLang="en-US"/>
          </a:p>
        </p:txBody>
      </p:sp>
      <p:grpSp>
        <p:nvGrpSpPr>
          <p:cNvPr id="1032" name="Group 8">
            <a:extLst>
              <a:ext uri="{FF2B5EF4-FFF2-40B4-BE49-F238E27FC236}">
                <a16:creationId xmlns:a16="http://schemas.microsoft.com/office/drawing/2014/main" id="{5B763D4F-838E-4210-BC30-9DCC8C66FFE0}"/>
              </a:ext>
            </a:extLst>
          </p:cNvPr>
          <p:cNvGrpSpPr>
            <a:grpSpLocks/>
          </p:cNvGrpSpPr>
          <p:nvPr/>
        </p:nvGrpSpPr>
        <p:grpSpPr bwMode="auto">
          <a:xfrm>
            <a:off x="10871201" y="152400"/>
            <a:ext cx="1056217" cy="1295400"/>
            <a:chOff x="5136" y="960"/>
            <a:chExt cx="528" cy="864"/>
          </a:xfrm>
        </p:grpSpPr>
        <p:sp>
          <p:nvSpPr>
            <p:cNvPr id="1033" name="Oval 9">
              <a:extLst>
                <a:ext uri="{FF2B5EF4-FFF2-40B4-BE49-F238E27FC236}">
                  <a16:creationId xmlns:a16="http://schemas.microsoft.com/office/drawing/2014/main" id="{0F4ADDC2-47BE-4EAF-8300-2AB007A040FB}"/>
                </a:ext>
              </a:extLst>
            </p:cNvPr>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4" name="Oval 10">
              <a:extLst>
                <a:ext uri="{FF2B5EF4-FFF2-40B4-BE49-F238E27FC236}">
                  <a16:creationId xmlns:a16="http://schemas.microsoft.com/office/drawing/2014/main" id="{FFEBB60F-A3AA-42D4-9314-7BD4AAB97944}"/>
                </a:ext>
              </a:extLst>
            </p:cNvPr>
            <p:cNvSpPr>
              <a:spLocks noChangeArrowheads="1"/>
            </p:cNvSpPr>
            <p:nvPr/>
          </p:nvSpPr>
          <p:spPr bwMode="auto">
            <a:xfrm>
              <a:off x="5248" y="960"/>
              <a:ext cx="79"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5" name="Oval 11">
              <a:extLst>
                <a:ext uri="{FF2B5EF4-FFF2-40B4-BE49-F238E27FC236}">
                  <a16:creationId xmlns:a16="http://schemas.microsoft.com/office/drawing/2014/main" id="{9BABF25A-82D6-426A-B078-7224D5897700}"/>
                </a:ext>
              </a:extLst>
            </p:cNvPr>
            <p:cNvSpPr>
              <a:spLocks noChangeArrowheads="1"/>
            </p:cNvSpPr>
            <p:nvPr/>
          </p:nvSpPr>
          <p:spPr bwMode="auto">
            <a:xfrm>
              <a:off x="5360" y="960"/>
              <a:ext cx="76"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6" name="Oval 12">
              <a:extLst>
                <a:ext uri="{FF2B5EF4-FFF2-40B4-BE49-F238E27FC236}">
                  <a16:creationId xmlns:a16="http://schemas.microsoft.com/office/drawing/2014/main" id="{7285AB39-F600-4F44-B6FD-8CF828135BC7}"/>
                </a:ext>
              </a:extLst>
            </p:cNvPr>
            <p:cNvSpPr>
              <a:spLocks noChangeArrowheads="1"/>
            </p:cNvSpPr>
            <p:nvPr/>
          </p:nvSpPr>
          <p:spPr bwMode="auto">
            <a:xfrm>
              <a:off x="5136" y="1072"/>
              <a:ext cx="80"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7" name="Oval 13">
              <a:extLst>
                <a:ext uri="{FF2B5EF4-FFF2-40B4-BE49-F238E27FC236}">
                  <a16:creationId xmlns:a16="http://schemas.microsoft.com/office/drawing/2014/main" id="{C0433FB8-43B5-4974-883C-64CF4B0D23AF}"/>
                </a:ext>
              </a:extLst>
            </p:cNvPr>
            <p:cNvSpPr>
              <a:spLocks noChangeArrowheads="1"/>
            </p:cNvSpPr>
            <p:nvPr/>
          </p:nvSpPr>
          <p:spPr bwMode="auto">
            <a:xfrm>
              <a:off x="5248" y="1072"/>
              <a:ext cx="79"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8" name="Oval 14">
              <a:extLst>
                <a:ext uri="{FF2B5EF4-FFF2-40B4-BE49-F238E27FC236}">
                  <a16:creationId xmlns:a16="http://schemas.microsoft.com/office/drawing/2014/main" id="{823A0C88-A41D-4F91-80B1-928EBA42CFE2}"/>
                </a:ext>
              </a:extLst>
            </p:cNvPr>
            <p:cNvSpPr>
              <a:spLocks noChangeArrowheads="1"/>
            </p:cNvSpPr>
            <p:nvPr/>
          </p:nvSpPr>
          <p:spPr bwMode="auto">
            <a:xfrm>
              <a:off x="5360" y="1072"/>
              <a:ext cx="76"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9" name="Oval 15">
              <a:extLst>
                <a:ext uri="{FF2B5EF4-FFF2-40B4-BE49-F238E27FC236}">
                  <a16:creationId xmlns:a16="http://schemas.microsoft.com/office/drawing/2014/main" id="{3D043EF6-79F1-4F4B-9D98-156E36E14D43}"/>
                </a:ext>
              </a:extLst>
            </p:cNvPr>
            <p:cNvSpPr>
              <a:spLocks noChangeArrowheads="1"/>
            </p:cNvSpPr>
            <p:nvPr/>
          </p:nvSpPr>
          <p:spPr bwMode="auto">
            <a:xfrm>
              <a:off x="5472" y="1072"/>
              <a:ext cx="76" cy="7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0" name="Oval 16">
              <a:extLst>
                <a:ext uri="{FF2B5EF4-FFF2-40B4-BE49-F238E27FC236}">
                  <a16:creationId xmlns:a16="http://schemas.microsoft.com/office/drawing/2014/main" id="{8959E8CD-F050-4DB4-B7C3-FD330072D17C}"/>
                </a:ext>
              </a:extLst>
            </p:cNvPr>
            <p:cNvSpPr>
              <a:spLocks noChangeArrowheads="1"/>
            </p:cNvSpPr>
            <p:nvPr/>
          </p:nvSpPr>
          <p:spPr bwMode="auto">
            <a:xfrm>
              <a:off x="5136" y="1184"/>
              <a:ext cx="80"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1" name="Oval 17">
              <a:extLst>
                <a:ext uri="{FF2B5EF4-FFF2-40B4-BE49-F238E27FC236}">
                  <a16:creationId xmlns:a16="http://schemas.microsoft.com/office/drawing/2014/main" id="{80EFFF15-7C2F-4DFB-9414-422FB73C20EC}"/>
                </a:ext>
              </a:extLst>
            </p:cNvPr>
            <p:cNvSpPr>
              <a:spLocks noChangeArrowheads="1"/>
            </p:cNvSpPr>
            <p:nvPr/>
          </p:nvSpPr>
          <p:spPr bwMode="auto">
            <a:xfrm>
              <a:off x="5248" y="1184"/>
              <a:ext cx="79"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2" name="Oval 18">
              <a:extLst>
                <a:ext uri="{FF2B5EF4-FFF2-40B4-BE49-F238E27FC236}">
                  <a16:creationId xmlns:a16="http://schemas.microsoft.com/office/drawing/2014/main" id="{8B151001-D23E-405F-ABA8-22A002735325}"/>
                </a:ext>
              </a:extLst>
            </p:cNvPr>
            <p:cNvSpPr>
              <a:spLocks noChangeArrowheads="1"/>
            </p:cNvSpPr>
            <p:nvPr/>
          </p:nvSpPr>
          <p:spPr bwMode="auto">
            <a:xfrm>
              <a:off x="5360"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3" name="Oval 19">
              <a:extLst>
                <a:ext uri="{FF2B5EF4-FFF2-40B4-BE49-F238E27FC236}">
                  <a16:creationId xmlns:a16="http://schemas.microsoft.com/office/drawing/2014/main" id="{6A2C62A1-9C84-49EC-8E6D-F62A64D91D8F}"/>
                </a:ext>
              </a:extLst>
            </p:cNvPr>
            <p:cNvSpPr>
              <a:spLocks noChangeArrowheads="1"/>
            </p:cNvSpPr>
            <p:nvPr/>
          </p:nvSpPr>
          <p:spPr bwMode="auto">
            <a:xfrm>
              <a:off x="5472"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4" name="Oval 20">
              <a:extLst>
                <a:ext uri="{FF2B5EF4-FFF2-40B4-BE49-F238E27FC236}">
                  <a16:creationId xmlns:a16="http://schemas.microsoft.com/office/drawing/2014/main" id="{30D1DE2E-6F2B-4FD8-B0D7-15C9DFFD5F92}"/>
                </a:ext>
              </a:extLst>
            </p:cNvPr>
            <p:cNvSpPr>
              <a:spLocks noChangeArrowheads="1"/>
            </p:cNvSpPr>
            <p:nvPr/>
          </p:nvSpPr>
          <p:spPr bwMode="auto">
            <a:xfrm>
              <a:off x="5584" y="1184"/>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5" name="Oval 21">
              <a:extLst>
                <a:ext uri="{FF2B5EF4-FFF2-40B4-BE49-F238E27FC236}">
                  <a16:creationId xmlns:a16="http://schemas.microsoft.com/office/drawing/2014/main" id="{E1596C3C-BEE1-49A3-A76F-E8D1F6389270}"/>
                </a:ext>
              </a:extLst>
            </p:cNvPr>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6" name="Oval 22">
              <a:extLst>
                <a:ext uri="{FF2B5EF4-FFF2-40B4-BE49-F238E27FC236}">
                  <a16:creationId xmlns:a16="http://schemas.microsoft.com/office/drawing/2014/main" id="{BFC634F4-63EB-4EE2-9B90-7BBECF5E78D2}"/>
                </a:ext>
              </a:extLst>
            </p:cNvPr>
            <p:cNvSpPr>
              <a:spLocks noChangeArrowheads="1"/>
            </p:cNvSpPr>
            <p:nvPr/>
          </p:nvSpPr>
          <p:spPr bwMode="auto">
            <a:xfrm>
              <a:off x="5248" y="1296"/>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7" name="Oval 23">
              <a:extLst>
                <a:ext uri="{FF2B5EF4-FFF2-40B4-BE49-F238E27FC236}">
                  <a16:creationId xmlns:a16="http://schemas.microsoft.com/office/drawing/2014/main" id="{13630913-E912-4819-BD3C-1C57E67CA5EC}"/>
                </a:ext>
              </a:extLst>
            </p:cNvPr>
            <p:cNvSpPr>
              <a:spLocks noChangeArrowheads="1"/>
            </p:cNvSpPr>
            <p:nvPr/>
          </p:nvSpPr>
          <p:spPr bwMode="auto">
            <a:xfrm>
              <a:off x="5360" y="1296"/>
              <a:ext cx="76"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8" name="Oval 24">
              <a:extLst>
                <a:ext uri="{FF2B5EF4-FFF2-40B4-BE49-F238E27FC236}">
                  <a16:creationId xmlns:a16="http://schemas.microsoft.com/office/drawing/2014/main" id="{E84EFD6C-469D-489D-A1B3-025D93EE9345}"/>
                </a:ext>
              </a:extLst>
            </p:cNvPr>
            <p:cNvSpPr>
              <a:spLocks noChangeArrowheads="1"/>
            </p:cNvSpPr>
            <p:nvPr/>
          </p:nvSpPr>
          <p:spPr bwMode="auto">
            <a:xfrm>
              <a:off x="5472" y="1296"/>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9" name="Oval 25">
              <a:extLst>
                <a:ext uri="{FF2B5EF4-FFF2-40B4-BE49-F238E27FC236}">
                  <a16:creationId xmlns:a16="http://schemas.microsoft.com/office/drawing/2014/main" id="{26F75CEB-5AD3-4AD5-B55D-7E153D7DA359}"/>
                </a:ext>
              </a:extLst>
            </p:cNvPr>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0" name="Oval 26">
              <a:extLst>
                <a:ext uri="{FF2B5EF4-FFF2-40B4-BE49-F238E27FC236}">
                  <a16:creationId xmlns:a16="http://schemas.microsoft.com/office/drawing/2014/main" id="{69BCD88F-C37D-4CF2-A3FC-F02287C2261C}"/>
                </a:ext>
              </a:extLst>
            </p:cNvPr>
            <p:cNvSpPr>
              <a:spLocks noChangeArrowheads="1"/>
            </p:cNvSpPr>
            <p:nvPr/>
          </p:nvSpPr>
          <p:spPr bwMode="auto">
            <a:xfrm>
              <a:off x="5248" y="1408"/>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1" name="Oval 27">
              <a:extLst>
                <a:ext uri="{FF2B5EF4-FFF2-40B4-BE49-F238E27FC236}">
                  <a16:creationId xmlns:a16="http://schemas.microsoft.com/office/drawing/2014/main" id="{AE6AD97A-B8D2-4965-A2AA-896CCFD706AF}"/>
                </a:ext>
              </a:extLst>
            </p:cNvPr>
            <p:cNvSpPr>
              <a:spLocks noChangeArrowheads="1"/>
            </p:cNvSpPr>
            <p:nvPr/>
          </p:nvSpPr>
          <p:spPr bwMode="auto">
            <a:xfrm>
              <a:off x="5360"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2" name="Oval 28">
              <a:extLst>
                <a:ext uri="{FF2B5EF4-FFF2-40B4-BE49-F238E27FC236}">
                  <a16:creationId xmlns:a16="http://schemas.microsoft.com/office/drawing/2014/main" id="{FA7A0367-A24E-4F5C-B686-C01E9601153C}"/>
                </a:ext>
              </a:extLst>
            </p:cNvPr>
            <p:cNvSpPr>
              <a:spLocks noChangeArrowheads="1"/>
            </p:cNvSpPr>
            <p:nvPr/>
          </p:nvSpPr>
          <p:spPr bwMode="auto">
            <a:xfrm>
              <a:off x="5472"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3" name="Oval 29">
              <a:extLst>
                <a:ext uri="{FF2B5EF4-FFF2-40B4-BE49-F238E27FC236}">
                  <a16:creationId xmlns:a16="http://schemas.microsoft.com/office/drawing/2014/main" id="{1A3876EE-3795-470C-8B1C-C8D8D2642886}"/>
                </a:ext>
              </a:extLst>
            </p:cNvPr>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4" name="Oval 30">
              <a:extLst>
                <a:ext uri="{FF2B5EF4-FFF2-40B4-BE49-F238E27FC236}">
                  <a16:creationId xmlns:a16="http://schemas.microsoft.com/office/drawing/2014/main" id="{2520B236-9321-4555-878C-CCAF4AF7CD2D}"/>
                </a:ext>
              </a:extLst>
            </p:cNvPr>
            <p:cNvSpPr>
              <a:spLocks noChangeArrowheads="1"/>
            </p:cNvSpPr>
            <p:nvPr/>
          </p:nvSpPr>
          <p:spPr bwMode="auto">
            <a:xfrm>
              <a:off x="5136" y="1520"/>
              <a:ext cx="80" cy="79"/>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5" name="Oval 31">
              <a:extLst>
                <a:ext uri="{FF2B5EF4-FFF2-40B4-BE49-F238E27FC236}">
                  <a16:creationId xmlns:a16="http://schemas.microsoft.com/office/drawing/2014/main" id="{D4C865A0-8681-4E87-8F09-8C6BA56163E9}"/>
                </a:ext>
              </a:extLst>
            </p:cNvPr>
            <p:cNvSpPr>
              <a:spLocks noChangeArrowheads="1"/>
            </p:cNvSpPr>
            <p:nvPr/>
          </p:nvSpPr>
          <p:spPr bwMode="auto">
            <a:xfrm>
              <a:off x="5248" y="1520"/>
              <a:ext cx="79"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6" name="Oval 32">
              <a:extLst>
                <a:ext uri="{FF2B5EF4-FFF2-40B4-BE49-F238E27FC236}">
                  <a16:creationId xmlns:a16="http://schemas.microsoft.com/office/drawing/2014/main" id="{10DED462-0FF0-4932-9E88-B7AEB835982F}"/>
                </a:ext>
              </a:extLst>
            </p:cNvPr>
            <p:cNvSpPr>
              <a:spLocks noChangeArrowheads="1"/>
            </p:cNvSpPr>
            <p:nvPr/>
          </p:nvSpPr>
          <p:spPr bwMode="auto">
            <a:xfrm>
              <a:off x="5360" y="1520"/>
              <a:ext cx="76"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7" name="Oval 33">
              <a:extLst>
                <a:ext uri="{FF2B5EF4-FFF2-40B4-BE49-F238E27FC236}">
                  <a16:creationId xmlns:a16="http://schemas.microsoft.com/office/drawing/2014/main" id="{4BE7A006-EADD-4803-87FF-4C88008EF1A5}"/>
                </a:ext>
              </a:extLst>
            </p:cNvPr>
            <p:cNvSpPr>
              <a:spLocks noChangeArrowheads="1"/>
            </p:cNvSpPr>
            <p:nvPr/>
          </p:nvSpPr>
          <p:spPr bwMode="auto">
            <a:xfrm>
              <a:off x="5472" y="1520"/>
              <a:ext cx="76" cy="79"/>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8" name="Oval 34">
              <a:extLst>
                <a:ext uri="{FF2B5EF4-FFF2-40B4-BE49-F238E27FC236}">
                  <a16:creationId xmlns:a16="http://schemas.microsoft.com/office/drawing/2014/main" id="{ACA1723C-5FCE-4184-BE59-AD84FD69FFDE}"/>
                </a:ext>
              </a:extLst>
            </p:cNvPr>
            <p:cNvSpPr>
              <a:spLocks noChangeArrowheads="1"/>
            </p:cNvSpPr>
            <p:nvPr/>
          </p:nvSpPr>
          <p:spPr bwMode="auto">
            <a:xfrm>
              <a:off x="5136" y="1632"/>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9" name="Oval 35">
              <a:extLst>
                <a:ext uri="{FF2B5EF4-FFF2-40B4-BE49-F238E27FC236}">
                  <a16:creationId xmlns:a16="http://schemas.microsoft.com/office/drawing/2014/main" id="{008E5A10-7F1F-4F18-9BC1-872443B82378}"/>
                </a:ext>
              </a:extLst>
            </p:cNvPr>
            <p:cNvSpPr>
              <a:spLocks noChangeArrowheads="1"/>
            </p:cNvSpPr>
            <p:nvPr/>
          </p:nvSpPr>
          <p:spPr bwMode="auto">
            <a:xfrm>
              <a:off x="5248" y="1632"/>
              <a:ext cx="79"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0" name="Oval 36">
              <a:extLst>
                <a:ext uri="{FF2B5EF4-FFF2-40B4-BE49-F238E27FC236}">
                  <a16:creationId xmlns:a16="http://schemas.microsoft.com/office/drawing/2014/main" id="{71363CD9-7D5B-4EAF-9F59-EE7E81743D9E}"/>
                </a:ext>
              </a:extLst>
            </p:cNvPr>
            <p:cNvSpPr>
              <a:spLocks noChangeArrowheads="1"/>
            </p:cNvSpPr>
            <p:nvPr/>
          </p:nvSpPr>
          <p:spPr bwMode="auto">
            <a:xfrm>
              <a:off x="5360"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1" name="Oval 37">
              <a:extLst>
                <a:ext uri="{FF2B5EF4-FFF2-40B4-BE49-F238E27FC236}">
                  <a16:creationId xmlns:a16="http://schemas.microsoft.com/office/drawing/2014/main" id="{918733ED-9B3C-4038-80C5-FB6FFA0085EB}"/>
                </a:ext>
              </a:extLst>
            </p:cNvPr>
            <p:cNvSpPr>
              <a:spLocks noChangeArrowheads="1"/>
            </p:cNvSpPr>
            <p:nvPr/>
          </p:nvSpPr>
          <p:spPr bwMode="auto">
            <a:xfrm>
              <a:off x="5472"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2" name="Oval 38">
              <a:extLst>
                <a:ext uri="{FF2B5EF4-FFF2-40B4-BE49-F238E27FC236}">
                  <a16:creationId xmlns:a16="http://schemas.microsoft.com/office/drawing/2014/main" id="{49DA1EEC-F0CE-4F02-989D-524AE36A8AE0}"/>
                </a:ext>
              </a:extLst>
            </p:cNvPr>
            <p:cNvSpPr>
              <a:spLocks noChangeArrowheads="1"/>
            </p:cNvSpPr>
            <p:nvPr/>
          </p:nvSpPr>
          <p:spPr bwMode="auto">
            <a:xfrm>
              <a:off x="5248" y="1744"/>
              <a:ext cx="79"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3" name="Oval 39">
              <a:extLst>
                <a:ext uri="{FF2B5EF4-FFF2-40B4-BE49-F238E27FC236}">
                  <a16:creationId xmlns:a16="http://schemas.microsoft.com/office/drawing/2014/main" id="{FF95A54D-EDE3-49DC-8911-E2D75EF277A3}"/>
                </a:ext>
              </a:extLst>
            </p:cNvPr>
            <p:cNvSpPr>
              <a:spLocks noChangeArrowheads="1"/>
            </p:cNvSpPr>
            <p:nvPr/>
          </p:nvSpPr>
          <p:spPr bwMode="auto">
            <a:xfrm>
              <a:off x="5472" y="1744"/>
              <a:ext cx="76"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Tree>
    <p:extLst>
      <p:ext uri="{BB962C8B-B14F-4D97-AF65-F5344CB8AC3E}">
        <p14:creationId xmlns:p14="http://schemas.microsoft.com/office/powerpoint/2010/main" val="180700797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99" r:id="rId12"/>
  </p:sldLayoutIdLst>
  <p:txStyles>
    <p:titleStyle>
      <a:lvl1pPr algn="l" rtl="0" eaLnBrk="0" fontAlgn="base" hangingPunct="0">
        <a:spcBef>
          <a:spcPct val="0"/>
        </a:spcBef>
        <a:spcAft>
          <a:spcPct val="0"/>
        </a:spcAft>
        <a:defRPr sz="3900" b="1" kern="1200">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2pPr>
      <a:lvl3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3pPr>
      <a:lvl4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4pPr>
      <a:lvl5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5pPr>
      <a:lvl6pPr marL="4572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6pPr>
      <a:lvl7pPr marL="9144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7pPr>
      <a:lvl8pPr marL="13716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8pPr>
      <a:lvl9pPr marL="18288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kern="12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kern="1200">
          <a:solidFill>
            <a:schemeClr val="tx1"/>
          </a:solidFill>
          <a:latin typeface="+mn-lt"/>
          <a:ea typeface="+mn-ea"/>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kern="1200">
          <a:solidFill>
            <a:schemeClr val="tx1"/>
          </a:solidFill>
          <a:latin typeface="+mn-lt"/>
          <a:ea typeface="+mn-ea"/>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kern="1200">
          <a:solidFill>
            <a:schemeClr val="tx1"/>
          </a:solidFill>
          <a:latin typeface="+mn-lt"/>
          <a:ea typeface="+mn-ea"/>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303AA-946A-4063-A7DD-7B708A0E66AB}" type="datetimeFigureOut">
              <a:rPr lang="en-GB" smtClean="0"/>
              <a:t>17/10/2022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C47C2-E03A-407D-8CEF-C476D5756341}" type="slidenum">
              <a:rPr lang="en-GB" smtClean="0"/>
              <a:t>‹#›</a:t>
            </a:fld>
            <a:endParaRPr lang="en-GB"/>
          </a:p>
        </p:txBody>
      </p:sp>
    </p:spTree>
    <p:extLst>
      <p:ext uri="{BB962C8B-B14F-4D97-AF65-F5344CB8AC3E}">
        <p14:creationId xmlns:p14="http://schemas.microsoft.com/office/powerpoint/2010/main" val="383475585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8.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Human resource management</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3DCB8-9C7F-58EF-92D0-EA81B5833B8C}"/>
              </a:ext>
            </a:extLst>
          </p:cNvPr>
          <p:cNvSpPr>
            <a:spLocks noGrp="1"/>
          </p:cNvSpPr>
          <p:nvPr>
            <p:ph type="title"/>
          </p:nvPr>
        </p:nvSpPr>
        <p:spPr/>
        <p:txBody>
          <a:bodyPr/>
          <a:lstStyle/>
          <a:p>
            <a:r>
              <a:rPr lang="en-GB" dirty="0"/>
              <a:t>The </a:t>
            </a:r>
            <a:r>
              <a:rPr lang="en-GB" dirty="0" err="1"/>
              <a:t>hrm</a:t>
            </a:r>
            <a:r>
              <a:rPr lang="en-GB" dirty="0"/>
              <a:t> department	</a:t>
            </a:r>
          </a:p>
        </p:txBody>
      </p:sp>
      <p:sp>
        <p:nvSpPr>
          <p:cNvPr id="3" name="Content Placeholder 2">
            <a:extLst>
              <a:ext uri="{FF2B5EF4-FFF2-40B4-BE49-F238E27FC236}">
                <a16:creationId xmlns:a16="http://schemas.microsoft.com/office/drawing/2014/main" id="{428EBE5B-980E-7DAC-F70E-B0DF8D05E938}"/>
              </a:ext>
            </a:extLst>
          </p:cNvPr>
          <p:cNvSpPr>
            <a:spLocks noGrp="1"/>
          </p:cNvSpPr>
          <p:nvPr>
            <p:ph idx="1"/>
          </p:nvPr>
        </p:nvSpPr>
        <p:spPr/>
        <p:txBody>
          <a:bodyPr/>
          <a:lstStyle/>
          <a:p>
            <a:r>
              <a:rPr lang="en-GB" dirty="0"/>
              <a:t>Any organisation over a certain size will have an HR dept, they will deal with things such as:</a:t>
            </a:r>
          </a:p>
          <a:p>
            <a:pPr>
              <a:buFont typeface="Arial" panose="020B0604020202020204" pitchFamily="34" charset="0"/>
              <a:buChar char="•"/>
            </a:pPr>
            <a:r>
              <a:rPr lang="en-GB" dirty="0"/>
              <a:t>All aspects of recruitment, JD &amp; PS, advertising, pre employment checks etc.  They will also work with the recruiting staff member on shortlisting and arranging interviews etc.</a:t>
            </a:r>
          </a:p>
          <a:p>
            <a:pPr>
              <a:buFont typeface="Arial" panose="020B0604020202020204" pitchFamily="34" charset="0"/>
              <a:buChar char="•"/>
            </a:pPr>
            <a:r>
              <a:rPr lang="en-GB" dirty="0"/>
              <a:t>Often deal with pay.</a:t>
            </a:r>
          </a:p>
          <a:p>
            <a:pPr>
              <a:buFont typeface="Arial" panose="020B0604020202020204" pitchFamily="34" charset="0"/>
              <a:buChar char="•"/>
            </a:pPr>
            <a:r>
              <a:rPr lang="en-GB" dirty="0"/>
              <a:t>Grievances and complaints.</a:t>
            </a:r>
          </a:p>
          <a:p>
            <a:pPr>
              <a:buFont typeface="Arial" panose="020B0604020202020204" pitchFamily="34" charset="0"/>
              <a:buChar char="•"/>
            </a:pPr>
            <a:r>
              <a:rPr lang="en-GB" dirty="0"/>
              <a:t>Design and oversee the performance management process.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646591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25E4-C1F6-47EE-BDEB-71771C994D17}"/>
              </a:ext>
            </a:extLst>
          </p:cNvPr>
          <p:cNvSpPr>
            <a:spLocks noGrp="1"/>
          </p:cNvSpPr>
          <p:nvPr>
            <p:ph type="title"/>
          </p:nvPr>
        </p:nvSpPr>
        <p:spPr/>
        <p:txBody>
          <a:bodyPr/>
          <a:lstStyle/>
          <a:p>
            <a:r>
              <a:rPr lang="en-GB" dirty="0"/>
              <a:t>The modern approach to </a:t>
            </a:r>
            <a:r>
              <a:rPr lang="en-GB" dirty="0" err="1"/>
              <a:t>hrm</a:t>
            </a:r>
            <a:r>
              <a:rPr lang="en-GB" dirty="0"/>
              <a:t>…</a:t>
            </a:r>
          </a:p>
        </p:txBody>
      </p:sp>
      <p:sp>
        <p:nvSpPr>
          <p:cNvPr id="3" name="Content Placeholder 2">
            <a:extLst>
              <a:ext uri="{FF2B5EF4-FFF2-40B4-BE49-F238E27FC236}">
                <a16:creationId xmlns:a16="http://schemas.microsoft.com/office/drawing/2014/main" id="{EBBC9C6D-9DBE-4C5A-904C-03D571561874}"/>
              </a:ext>
            </a:extLst>
          </p:cNvPr>
          <p:cNvSpPr>
            <a:spLocks noGrp="1"/>
          </p:cNvSpPr>
          <p:nvPr>
            <p:ph idx="1"/>
          </p:nvPr>
        </p:nvSpPr>
        <p:spPr/>
        <p:txBody>
          <a:bodyPr/>
          <a:lstStyle/>
          <a:p>
            <a:r>
              <a:rPr lang="en-GB" dirty="0"/>
              <a:t>An organisations staff are their greatest cost, as the workplace has changed so has the key </a:t>
            </a:r>
            <a:r>
              <a:rPr lang="en-GB" dirty="0" err="1"/>
              <a:t>philisophes</a:t>
            </a:r>
            <a:r>
              <a:rPr lang="en-GB" dirty="0"/>
              <a:t> that underpin our attitudes to staff.  In its crudest form we have moved from approaching HRM with an attitude of ‘I’m paying you so you do what I tell you’ to viewing HRM as:</a:t>
            </a:r>
          </a:p>
          <a:p>
            <a:pPr marL="0" indent="0">
              <a:buNone/>
            </a:pPr>
            <a:r>
              <a:rPr lang="en-GB" dirty="0"/>
              <a:t>‘a strategic and coherent approach to the management of an organisations most values assets – the people working there who individually and collectively contribute to achievements of the objective of the business’ (Armstrong 2006: pg3)</a:t>
            </a:r>
          </a:p>
          <a:p>
            <a:r>
              <a:rPr lang="en-GB" dirty="0"/>
              <a:t>Looking specifically at healthcare </a:t>
            </a:r>
            <a:r>
              <a:rPr lang="en-GB" dirty="0" err="1"/>
              <a:t>Gopee</a:t>
            </a:r>
            <a:r>
              <a:rPr lang="en-GB" dirty="0"/>
              <a:t> and Galloway (2009: </a:t>
            </a:r>
            <a:r>
              <a:rPr lang="en-GB" dirty="0" err="1"/>
              <a:t>pg</a:t>
            </a:r>
            <a:r>
              <a:rPr lang="en-GB" dirty="0"/>
              <a:t> 132) say the following:</a:t>
            </a:r>
          </a:p>
          <a:p>
            <a:pPr marL="0" indent="0">
              <a:buNone/>
            </a:pPr>
            <a:r>
              <a:rPr lang="en-GB" dirty="0"/>
              <a:t>‘In healthcare HRM largely refers to ensuring that appropriate individuals are employed with the right skills in the right numbers at the time to ensure the health care organisations goals are achieved’  </a:t>
            </a:r>
          </a:p>
          <a:p>
            <a:pPr marL="0" indent="0">
              <a:buNone/>
            </a:pPr>
            <a:r>
              <a:rPr lang="en-GB" dirty="0"/>
              <a:t>‘</a:t>
            </a:r>
          </a:p>
        </p:txBody>
      </p:sp>
    </p:spTree>
    <p:extLst>
      <p:ext uri="{BB962C8B-B14F-4D97-AF65-F5344CB8AC3E}">
        <p14:creationId xmlns:p14="http://schemas.microsoft.com/office/powerpoint/2010/main" val="11641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078-3606-44A9-A049-3235BE1A7DF6}"/>
              </a:ext>
            </a:extLst>
          </p:cNvPr>
          <p:cNvSpPr>
            <a:spLocks noGrp="1"/>
          </p:cNvSpPr>
          <p:nvPr>
            <p:ph type="title"/>
          </p:nvPr>
        </p:nvSpPr>
        <p:spPr/>
        <p:txBody>
          <a:bodyPr/>
          <a:lstStyle/>
          <a:p>
            <a:pPr algn="ctr"/>
            <a:r>
              <a:rPr lang="en-GB" dirty="0" err="1"/>
              <a:t>Nhs</a:t>
            </a:r>
            <a:r>
              <a:rPr lang="en-GB" dirty="0"/>
              <a:t> staff survey 2019</a:t>
            </a:r>
          </a:p>
        </p:txBody>
      </p:sp>
      <p:sp>
        <p:nvSpPr>
          <p:cNvPr id="3" name="Content Placeholder 2">
            <a:extLst>
              <a:ext uri="{FF2B5EF4-FFF2-40B4-BE49-F238E27FC236}">
                <a16:creationId xmlns:a16="http://schemas.microsoft.com/office/drawing/2014/main" id="{EC549B2D-3813-4742-B343-CA1364CBD46C}"/>
              </a:ext>
            </a:extLst>
          </p:cNvPr>
          <p:cNvSpPr>
            <a:spLocks noGrp="1"/>
          </p:cNvSpPr>
          <p:nvPr>
            <p:ph idx="1"/>
          </p:nvPr>
        </p:nvSpPr>
        <p:spPr/>
        <p:txBody>
          <a:bodyPr/>
          <a:lstStyle/>
          <a:p>
            <a:r>
              <a:rPr lang="en-GB" sz="3200" dirty="0"/>
              <a:t>Over 1.1 million NHS employees in England were invited to participate in the survey between September and December 2019.</a:t>
            </a:r>
          </a:p>
          <a:p>
            <a:r>
              <a:rPr lang="en-GB" sz="3200" dirty="0"/>
              <a:t>569,440 people completed the survey</a:t>
            </a:r>
          </a:p>
          <a:p>
            <a:endParaRPr lang="en-GB" dirty="0"/>
          </a:p>
        </p:txBody>
      </p:sp>
    </p:spTree>
    <p:extLst>
      <p:ext uri="{BB962C8B-B14F-4D97-AF65-F5344CB8AC3E}">
        <p14:creationId xmlns:p14="http://schemas.microsoft.com/office/powerpoint/2010/main" val="2952610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EA25-BE01-4748-9F44-BC188EBE70BE}"/>
              </a:ext>
            </a:extLst>
          </p:cNvPr>
          <p:cNvSpPr>
            <a:spLocks noGrp="1"/>
          </p:cNvSpPr>
          <p:nvPr>
            <p:ph type="title"/>
          </p:nvPr>
        </p:nvSpPr>
        <p:spPr/>
        <p:txBody>
          <a:bodyPr/>
          <a:lstStyle/>
          <a:p>
            <a:r>
              <a:rPr lang="en-GB" dirty="0"/>
              <a:t>The kings fund interpretation of the results</a:t>
            </a:r>
          </a:p>
        </p:txBody>
      </p:sp>
      <p:sp>
        <p:nvSpPr>
          <p:cNvPr id="3" name="Content Placeholder 2">
            <a:extLst>
              <a:ext uri="{FF2B5EF4-FFF2-40B4-BE49-F238E27FC236}">
                <a16:creationId xmlns:a16="http://schemas.microsoft.com/office/drawing/2014/main" id="{7E2322C5-59BD-45DE-AC83-5C4E6C44CA7D}"/>
              </a:ext>
            </a:extLst>
          </p:cNvPr>
          <p:cNvSpPr>
            <a:spLocks noGrp="1"/>
          </p:cNvSpPr>
          <p:nvPr>
            <p:ph idx="1"/>
          </p:nvPr>
        </p:nvSpPr>
        <p:spPr/>
        <p:txBody>
          <a:bodyPr>
            <a:normAutofit/>
          </a:bodyPr>
          <a:lstStyle/>
          <a:p>
            <a:r>
              <a:rPr lang="en-GB" sz="2400" dirty="0"/>
              <a:t>The reality is more than 100,000 NHS staff vacancies – that’s 1 in 11 of all NHS posts. </a:t>
            </a:r>
          </a:p>
          <a:p>
            <a:r>
              <a:rPr lang="en-GB" sz="2400" dirty="0"/>
              <a:t>There are very high levels of staff turnover with large numbers of nursing, midwifery and medical staff leaving every month (in secondary care, community services and general practice in particular). </a:t>
            </a:r>
          </a:p>
          <a:p>
            <a:r>
              <a:rPr lang="en-GB" sz="2400" dirty="0"/>
              <a:t>And there are chronically high levels of sickness absence and presenteeism</a:t>
            </a:r>
          </a:p>
          <a:p>
            <a:r>
              <a:rPr lang="en-GB" sz="2400" dirty="0"/>
              <a:t>Agency staff costing £480 million each year</a:t>
            </a:r>
          </a:p>
          <a:p>
            <a:endParaRPr lang="en-GB" dirty="0"/>
          </a:p>
        </p:txBody>
      </p:sp>
    </p:spTree>
    <p:extLst>
      <p:ext uri="{BB962C8B-B14F-4D97-AF65-F5344CB8AC3E}">
        <p14:creationId xmlns:p14="http://schemas.microsoft.com/office/powerpoint/2010/main" val="382100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188B6-8106-4BE6-9193-8C9B5D058565}"/>
              </a:ext>
            </a:extLst>
          </p:cNvPr>
          <p:cNvSpPr>
            <a:spLocks noGrp="1"/>
          </p:cNvSpPr>
          <p:nvPr>
            <p:ph idx="1"/>
          </p:nvPr>
        </p:nvSpPr>
        <p:spPr>
          <a:xfrm>
            <a:off x="1141412" y="1056290"/>
            <a:ext cx="9905999" cy="4734911"/>
          </a:xfrm>
        </p:spPr>
        <p:txBody>
          <a:bodyPr>
            <a:normAutofit/>
          </a:bodyPr>
          <a:lstStyle/>
          <a:p>
            <a:r>
              <a:rPr lang="en-GB" sz="4000" dirty="0"/>
              <a:t>In any other industry, increasing staff turnover, absenteeism and difficulty recruiting would be seen as red flags, warning of fundamental toxicity in organisational cultures (https://www.kingsfund.org.uk/blog/2019/03/nhs-crisis-caring)</a:t>
            </a:r>
          </a:p>
        </p:txBody>
      </p:sp>
    </p:spTree>
    <p:extLst>
      <p:ext uri="{BB962C8B-B14F-4D97-AF65-F5344CB8AC3E}">
        <p14:creationId xmlns:p14="http://schemas.microsoft.com/office/powerpoint/2010/main" val="1260364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9D0F-F939-4059-BBC6-9367F28514C9}"/>
              </a:ext>
            </a:extLst>
          </p:cNvPr>
          <p:cNvSpPr>
            <a:spLocks noGrp="1"/>
          </p:cNvSpPr>
          <p:nvPr>
            <p:ph idx="1"/>
          </p:nvPr>
        </p:nvSpPr>
        <p:spPr>
          <a:xfrm>
            <a:off x="581192" y="805343"/>
            <a:ext cx="11029615" cy="5170007"/>
          </a:xfrm>
        </p:spPr>
        <p:txBody>
          <a:bodyPr>
            <a:normAutofit/>
          </a:bodyPr>
          <a:lstStyle/>
          <a:p>
            <a:r>
              <a:rPr lang="en-GB" sz="2800" dirty="0"/>
              <a:t>By referring to staff as ‘human capital’ Armstrong (2006) is implying that staff should be treated as assets that are valued by ‘the organisation’.  Building on this concept </a:t>
            </a:r>
            <a:r>
              <a:rPr lang="en-GB" sz="2800" dirty="0" err="1"/>
              <a:t>Gopee</a:t>
            </a:r>
            <a:r>
              <a:rPr lang="en-GB" sz="2800" dirty="0"/>
              <a:t> and </a:t>
            </a:r>
            <a:r>
              <a:rPr lang="en-GB" sz="2800" dirty="0" err="1"/>
              <a:t>Galoway</a:t>
            </a:r>
            <a:r>
              <a:rPr lang="en-GB" sz="2800" dirty="0"/>
              <a:t> (2009: </a:t>
            </a:r>
            <a:r>
              <a:rPr lang="en-GB" sz="2800" dirty="0" err="1"/>
              <a:t>pg</a:t>
            </a:r>
            <a:r>
              <a:rPr lang="en-GB" sz="2800" dirty="0"/>
              <a:t> 132) say:</a:t>
            </a:r>
          </a:p>
          <a:p>
            <a:pPr marL="0" indent="0">
              <a:buNone/>
            </a:pPr>
            <a:endParaRPr lang="en-GB" sz="2800" dirty="0"/>
          </a:p>
          <a:p>
            <a:pPr marL="0" indent="0">
              <a:buNone/>
            </a:pPr>
            <a:r>
              <a:rPr lang="en-GB" sz="2800" dirty="0"/>
              <a:t>‘If this logic is followed then, in health services employees should be treated as there most valuable resources, who should be managed in appropriate ways to enable them to fulfil their roles in a way that is mutually beneficial’.</a:t>
            </a:r>
          </a:p>
          <a:p>
            <a:pPr marL="0" indent="0">
              <a:buNone/>
            </a:pPr>
            <a:endParaRPr lang="en-GB" sz="2800" dirty="0"/>
          </a:p>
        </p:txBody>
      </p:sp>
    </p:spTree>
    <p:extLst>
      <p:ext uri="{BB962C8B-B14F-4D97-AF65-F5344CB8AC3E}">
        <p14:creationId xmlns:p14="http://schemas.microsoft.com/office/powerpoint/2010/main" val="2795781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38264FC-B02F-45F2-8D65-295760BC91D8}"/>
              </a:ext>
            </a:extLst>
          </p:cNvPr>
          <p:cNvSpPr>
            <a:spLocks noGrp="1" noChangeArrowheads="1"/>
          </p:cNvSpPr>
          <p:nvPr>
            <p:ph type="title"/>
          </p:nvPr>
        </p:nvSpPr>
        <p:spPr>
          <a:xfrm>
            <a:off x="1981200" y="-171450"/>
            <a:ext cx="7543800" cy="1295400"/>
          </a:xfrm>
        </p:spPr>
        <p:txBody>
          <a:bodyPr/>
          <a:lstStyle/>
          <a:p>
            <a:pPr eaLnBrk="1" hangingPunct="1"/>
            <a:r>
              <a:rPr lang="en-GB" altLang="en-US" sz="2800" dirty="0" err="1"/>
              <a:t>McGregorsTheory</a:t>
            </a:r>
            <a:r>
              <a:rPr lang="en-GB" altLang="en-US" sz="2800" dirty="0"/>
              <a:t> of X and Y: </a:t>
            </a:r>
            <a:br>
              <a:rPr lang="en-GB" altLang="en-US" sz="2800" dirty="0"/>
            </a:br>
            <a:r>
              <a:rPr lang="en-GB" altLang="en-US" sz="2800" dirty="0"/>
              <a:t>Theory X, 1960!</a:t>
            </a:r>
          </a:p>
        </p:txBody>
      </p:sp>
      <p:sp>
        <p:nvSpPr>
          <p:cNvPr id="5123" name="Rectangle 3">
            <a:extLst>
              <a:ext uri="{FF2B5EF4-FFF2-40B4-BE49-F238E27FC236}">
                <a16:creationId xmlns:a16="http://schemas.microsoft.com/office/drawing/2014/main" id="{18FC1A1D-DDBE-43E5-B0D1-C3D9C3A3EFEF}"/>
              </a:ext>
            </a:extLst>
          </p:cNvPr>
          <p:cNvSpPr>
            <a:spLocks noGrp="1" noChangeArrowheads="1"/>
          </p:cNvSpPr>
          <p:nvPr>
            <p:ph type="body" idx="1"/>
          </p:nvPr>
        </p:nvSpPr>
        <p:spPr>
          <a:xfrm>
            <a:off x="1992313" y="1268414"/>
            <a:ext cx="8229600" cy="4967287"/>
          </a:xfrm>
        </p:spPr>
        <p:txBody>
          <a:bodyPr/>
          <a:lstStyle/>
          <a:p>
            <a:pPr eaLnBrk="1" hangingPunct="1">
              <a:lnSpc>
                <a:spcPct val="80000"/>
              </a:lnSpc>
            </a:pPr>
            <a:r>
              <a:rPr lang="en-GB" altLang="en-US" sz="2100"/>
              <a:t>Dislike working.</a:t>
            </a:r>
          </a:p>
          <a:p>
            <a:pPr eaLnBrk="1" hangingPunct="1">
              <a:lnSpc>
                <a:spcPct val="80000"/>
              </a:lnSpc>
              <a:buFont typeface="Wingdings" panose="05000000000000000000" pitchFamily="2" charset="2"/>
              <a:buNone/>
            </a:pPr>
            <a:endParaRPr lang="en-GB" altLang="en-US" sz="2100"/>
          </a:p>
          <a:p>
            <a:pPr eaLnBrk="1" hangingPunct="1">
              <a:lnSpc>
                <a:spcPct val="80000"/>
              </a:lnSpc>
            </a:pPr>
            <a:r>
              <a:rPr lang="en-GB" altLang="en-US" sz="2100"/>
              <a:t>Avoid responsibility and need to be directed.</a:t>
            </a:r>
          </a:p>
          <a:p>
            <a:pPr eaLnBrk="1" hangingPunct="1">
              <a:lnSpc>
                <a:spcPct val="80000"/>
              </a:lnSpc>
            </a:pPr>
            <a:endParaRPr lang="en-GB" altLang="en-US" sz="2100"/>
          </a:p>
          <a:p>
            <a:pPr eaLnBrk="1" hangingPunct="1">
              <a:lnSpc>
                <a:spcPct val="80000"/>
              </a:lnSpc>
            </a:pPr>
            <a:r>
              <a:rPr lang="en-GB" altLang="en-US" sz="2100"/>
              <a:t>Have to be controlled, forced, and threatened to deliver what's needed.</a:t>
            </a:r>
          </a:p>
          <a:p>
            <a:pPr eaLnBrk="1" hangingPunct="1">
              <a:lnSpc>
                <a:spcPct val="80000"/>
              </a:lnSpc>
            </a:pPr>
            <a:endParaRPr lang="en-GB" altLang="en-US" sz="2100"/>
          </a:p>
          <a:p>
            <a:pPr eaLnBrk="1" hangingPunct="1">
              <a:lnSpc>
                <a:spcPct val="80000"/>
              </a:lnSpc>
            </a:pPr>
            <a:r>
              <a:rPr lang="en-GB" altLang="en-US" sz="2100"/>
              <a:t>Individual goal orientated. </a:t>
            </a:r>
          </a:p>
          <a:p>
            <a:pPr eaLnBrk="1" hangingPunct="1">
              <a:lnSpc>
                <a:spcPct val="80000"/>
              </a:lnSpc>
            </a:pPr>
            <a:endParaRPr lang="en-GB" altLang="en-US" sz="2100"/>
          </a:p>
          <a:p>
            <a:pPr eaLnBrk="1" hangingPunct="1">
              <a:lnSpc>
                <a:spcPct val="80000"/>
              </a:lnSpc>
            </a:pPr>
            <a:r>
              <a:rPr lang="en-GB" altLang="en-US" sz="2100"/>
              <a:t>Need to be supervised at every step, with controls put in place.</a:t>
            </a:r>
          </a:p>
          <a:p>
            <a:pPr eaLnBrk="1" hangingPunct="1">
              <a:lnSpc>
                <a:spcPct val="80000"/>
              </a:lnSpc>
            </a:pPr>
            <a:endParaRPr lang="en-GB" altLang="en-US" sz="2100"/>
          </a:p>
          <a:p>
            <a:pPr eaLnBrk="1" hangingPunct="1">
              <a:lnSpc>
                <a:spcPct val="80000"/>
              </a:lnSpc>
            </a:pPr>
            <a:r>
              <a:rPr lang="en-GB" altLang="en-US" sz="2100"/>
              <a:t>Need to be enticed to produce results; otherwise they have no ambition or incentive to work.</a:t>
            </a:r>
          </a:p>
          <a:p>
            <a:pPr eaLnBrk="1" hangingPunct="1">
              <a:lnSpc>
                <a:spcPct val="80000"/>
              </a:lnSpc>
            </a:pPr>
            <a:endParaRPr lang="en-GB" altLang="en-US" sz="2100"/>
          </a:p>
          <a:p>
            <a:pPr eaLnBrk="1" hangingPunct="1">
              <a:lnSpc>
                <a:spcPct val="80000"/>
              </a:lnSpc>
            </a:pPr>
            <a:r>
              <a:rPr lang="en-GB" altLang="en-US" sz="2100"/>
              <a:t>X-Type organisations tend to be top heavy, with managers and supervisors required at every step to control workers. There is little delegation of authority and control remains firmly centralised.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5A931CB-4D74-482E-8429-57BB9F799237}"/>
              </a:ext>
            </a:extLst>
          </p:cNvPr>
          <p:cNvSpPr>
            <a:spLocks noGrp="1" noChangeArrowheads="1"/>
          </p:cNvSpPr>
          <p:nvPr>
            <p:ph type="title"/>
          </p:nvPr>
        </p:nvSpPr>
        <p:spPr/>
        <p:txBody>
          <a:bodyPr/>
          <a:lstStyle/>
          <a:p>
            <a:pPr eaLnBrk="1" hangingPunct="1"/>
            <a:r>
              <a:rPr lang="en-GB" altLang="en-US"/>
              <a:t>Theory Y</a:t>
            </a:r>
          </a:p>
        </p:txBody>
      </p:sp>
      <p:sp>
        <p:nvSpPr>
          <p:cNvPr id="6147" name="Rectangle 3">
            <a:extLst>
              <a:ext uri="{FF2B5EF4-FFF2-40B4-BE49-F238E27FC236}">
                <a16:creationId xmlns:a16="http://schemas.microsoft.com/office/drawing/2014/main" id="{A9F35C77-EE46-4FBE-B890-020CCD4A96D4}"/>
              </a:ext>
            </a:extLst>
          </p:cNvPr>
          <p:cNvSpPr>
            <a:spLocks noGrp="1" noChangeArrowheads="1"/>
          </p:cNvSpPr>
          <p:nvPr>
            <p:ph type="body" idx="1"/>
          </p:nvPr>
        </p:nvSpPr>
        <p:spPr/>
        <p:txBody>
          <a:bodyPr/>
          <a:lstStyle/>
          <a:p>
            <a:pPr eaLnBrk="1" hangingPunct="1"/>
            <a:r>
              <a:rPr lang="en-GB" altLang="en-US"/>
              <a:t>Take responsibility and are motivated to fulfil the goals they are given.</a:t>
            </a:r>
          </a:p>
          <a:p>
            <a:pPr eaLnBrk="1" hangingPunct="1"/>
            <a:r>
              <a:rPr lang="en-GB" altLang="en-US"/>
              <a:t>Seek and accept responsibility and do not need much direction.</a:t>
            </a:r>
          </a:p>
          <a:p>
            <a:pPr eaLnBrk="1" hangingPunct="1"/>
            <a:r>
              <a:rPr lang="en-GB" altLang="en-US"/>
              <a:t>Consider work as a natural part of life and solve work problems imaginatively.</a:t>
            </a:r>
          </a:p>
          <a:p>
            <a:pPr eaLnBrk="1" hangingPunct="1"/>
            <a:endParaRPr lang="en-GB" altLang="en-US"/>
          </a:p>
          <a:p>
            <a:pPr eaLnBrk="1" hangingPunct="1">
              <a:buFont typeface="Wingdings" panose="05000000000000000000" pitchFamily="2" charset="2"/>
              <a:buNone/>
            </a:pPr>
            <a:r>
              <a:rPr lang="en-GB" altLang="en-US" sz="1500"/>
              <a:t>McGregor, D. (1960). </a:t>
            </a:r>
            <a:r>
              <a:rPr lang="en-GB" altLang="en-US" sz="1500" i="1"/>
              <a:t>The Human Side of Enterprise</a:t>
            </a:r>
            <a:r>
              <a:rPr lang="en-GB" altLang="en-US" sz="1500"/>
              <a:t>, New York, McGrawHill.</a:t>
            </a:r>
          </a:p>
          <a:p>
            <a:pPr eaLnBrk="1" hangingPunct="1"/>
            <a:endParaRPr lang="en-GB" altLang="en-US" sz="15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75AD518-7245-4EED-B4B1-AF4E21D2190B}"/>
              </a:ext>
            </a:extLst>
          </p:cNvPr>
          <p:cNvSpPr>
            <a:spLocks noGrp="1" noChangeArrowheads="1"/>
          </p:cNvSpPr>
          <p:nvPr>
            <p:ph type="title"/>
          </p:nvPr>
        </p:nvSpPr>
        <p:spPr/>
        <p:txBody>
          <a:bodyPr/>
          <a:lstStyle/>
          <a:p>
            <a:pPr eaLnBrk="1" hangingPunct="1"/>
            <a:r>
              <a:rPr lang="en-GB" altLang="en-US" sz="3500"/>
              <a:t>Hard and Soft approaches to HRM</a:t>
            </a:r>
          </a:p>
        </p:txBody>
      </p:sp>
      <p:sp>
        <p:nvSpPr>
          <p:cNvPr id="4099" name="Rectangle 3">
            <a:extLst>
              <a:ext uri="{FF2B5EF4-FFF2-40B4-BE49-F238E27FC236}">
                <a16:creationId xmlns:a16="http://schemas.microsoft.com/office/drawing/2014/main" id="{3CCA45CE-9703-4E61-8D8A-F28D4A7286CB}"/>
              </a:ext>
            </a:extLst>
          </p:cNvPr>
          <p:cNvSpPr>
            <a:spLocks noGrp="1" noChangeArrowheads="1"/>
          </p:cNvSpPr>
          <p:nvPr>
            <p:ph type="body" idx="1"/>
          </p:nvPr>
        </p:nvSpPr>
        <p:spPr/>
        <p:txBody>
          <a:bodyPr/>
          <a:lstStyle/>
          <a:p>
            <a:pPr eaLnBrk="1" hangingPunct="1"/>
            <a:r>
              <a:rPr lang="en-GB" altLang="en-US" b="1" dirty="0"/>
              <a:t>Hard approach</a:t>
            </a:r>
            <a:r>
              <a:rPr lang="en-GB" altLang="en-US" dirty="0"/>
              <a:t>: based on strategic control through a wide range of systems, procedures and cultural norms.</a:t>
            </a:r>
          </a:p>
          <a:p>
            <a:pPr eaLnBrk="1" hangingPunct="1"/>
            <a:endParaRPr lang="en-GB" altLang="en-US" dirty="0"/>
          </a:p>
          <a:p>
            <a:pPr eaLnBrk="1" hangingPunct="1"/>
            <a:r>
              <a:rPr lang="en-GB" altLang="en-US" b="1" dirty="0"/>
              <a:t>Soft approach:</a:t>
            </a:r>
            <a:r>
              <a:rPr lang="en-GB" altLang="en-US" dirty="0"/>
              <a:t> based on control through commitment.</a:t>
            </a:r>
          </a:p>
          <a:p>
            <a:pPr marL="0" indent="0" eaLnBrk="1" hangingPunct="1">
              <a:buNone/>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3A06C35-B1A5-4E72-BDEE-B187FA236FD5}"/>
              </a:ext>
            </a:extLst>
          </p:cNvPr>
          <p:cNvSpPr>
            <a:spLocks noGrp="1" noChangeArrowheads="1"/>
          </p:cNvSpPr>
          <p:nvPr>
            <p:ph type="title"/>
          </p:nvPr>
        </p:nvSpPr>
        <p:spPr>
          <a:xfrm>
            <a:off x="1919288" y="836613"/>
            <a:ext cx="8229600" cy="1143000"/>
          </a:xfrm>
        </p:spPr>
        <p:txBody>
          <a:bodyPr/>
          <a:lstStyle/>
          <a:p>
            <a:pPr eaLnBrk="1" hangingPunct="1"/>
            <a:r>
              <a:rPr lang="en-GB" altLang="en-US" sz="3500"/>
              <a:t>Difference between compliance and internalisation in an HRM setting?</a:t>
            </a:r>
          </a:p>
        </p:txBody>
      </p:sp>
      <p:sp>
        <p:nvSpPr>
          <p:cNvPr id="3075" name="Rectangle 3">
            <a:extLst>
              <a:ext uri="{FF2B5EF4-FFF2-40B4-BE49-F238E27FC236}">
                <a16:creationId xmlns:a16="http://schemas.microsoft.com/office/drawing/2014/main" id="{E5D81802-15AA-471E-BF5D-C2A67451665A}"/>
              </a:ext>
            </a:extLst>
          </p:cNvPr>
          <p:cNvSpPr>
            <a:spLocks noGrp="1" noChangeArrowheads="1"/>
          </p:cNvSpPr>
          <p:nvPr>
            <p:ph type="body" idx="1"/>
          </p:nvPr>
        </p:nvSpPr>
        <p:spPr>
          <a:xfrm>
            <a:off x="1919288" y="2636839"/>
            <a:ext cx="8229600" cy="3582987"/>
          </a:xfrm>
        </p:spPr>
        <p:txBody>
          <a:bodyPr/>
          <a:lstStyle/>
          <a:p>
            <a:pPr eaLnBrk="1" hangingPunct="1">
              <a:lnSpc>
                <a:spcPct val="90000"/>
              </a:lnSpc>
            </a:pPr>
            <a:r>
              <a:rPr lang="en-GB" altLang="en-US" sz="2500" b="1" dirty="0"/>
              <a:t>Compliance</a:t>
            </a:r>
            <a:r>
              <a:rPr lang="en-GB" altLang="en-US" sz="2500" dirty="0"/>
              <a:t>: changing your behaviour according to a set of rules or norms but your core values/principles/beliefs remain unchanged.</a:t>
            </a:r>
          </a:p>
          <a:p>
            <a:pPr eaLnBrk="1" hangingPunct="1">
              <a:lnSpc>
                <a:spcPct val="90000"/>
              </a:lnSpc>
              <a:buFont typeface="Wingdings" panose="05000000000000000000" pitchFamily="2" charset="2"/>
              <a:buNone/>
            </a:pPr>
            <a:endParaRPr lang="en-GB" altLang="en-US" sz="2500" dirty="0"/>
          </a:p>
          <a:p>
            <a:pPr eaLnBrk="1" hangingPunct="1">
              <a:lnSpc>
                <a:spcPct val="90000"/>
              </a:lnSpc>
            </a:pPr>
            <a:r>
              <a:rPr lang="en-GB" altLang="en-US" sz="2500" b="1" dirty="0"/>
              <a:t>Internalisation:</a:t>
            </a:r>
            <a:r>
              <a:rPr lang="en-GB" altLang="en-US" sz="2500" dirty="0"/>
              <a:t> to ‘take on’ external values/principles/beliefs. An individual's acceptance of a set of norms and values</a:t>
            </a:r>
          </a:p>
          <a:p>
            <a:pPr eaLnBrk="1" hangingPunct="1">
              <a:lnSpc>
                <a:spcPct val="90000"/>
              </a:lnSpc>
              <a:buFont typeface="Wingdings" panose="05000000000000000000" pitchFamily="2" charset="2"/>
              <a:buNone/>
            </a:pPr>
            <a:endParaRPr lang="en-GB" altLang="en-US" sz="25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28217B7-4751-4B12-8139-87E54713CE4C}"/>
              </a:ext>
            </a:extLst>
          </p:cNvPr>
          <p:cNvSpPr>
            <a:spLocks noGrp="1" noChangeArrowheads="1"/>
          </p:cNvSpPr>
          <p:nvPr>
            <p:ph type="title"/>
          </p:nvPr>
        </p:nvSpPr>
        <p:spPr/>
        <p:txBody>
          <a:bodyPr/>
          <a:lstStyle/>
          <a:p>
            <a:pPr algn="ctr" eaLnBrk="1" hangingPunct="1"/>
            <a:r>
              <a:rPr lang="en-GB" altLang="en-US"/>
              <a:t>Tools at your disposal</a:t>
            </a:r>
          </a:p>
        </p:txBody>
      </p:sp>
      <p:sp>
        <p:nvSpPr>
          <p:cNvPr id="3" name="Content Placeholder 2">
            <a:extLst>
              <a:ext uri="{FF2B5EF4-FFF2-40B4-BE49-F238E27FC236}">
                <a16:creationId xmlns:a16="http://schemas.microsoft.com/office/drawing/2014/main" id="{8EC41F35-C843-48D6-A006-E7849B183C56}"/>
              </a:ext>
            </a:extLst>
          </p:cNvPr>
          <p:cNvSpPr>
            <a:spLocks noGrp="1"/>
          </p:cNvSpPr>
          <p:nvPr>
            <p:ph idx="1"/>
          </p:nvPr>
        </p:nvSpPr>
        <p:spPr/>
        <p:txBody>
          <a:bodyPr/>
          <a:lstStyle/>
          <a:p>
            <a:pPr eaLnBrk="1" hangingPunct="1">
              <a:defRPr/>
            </a:pPr>
            <a:r>
              <a:rPr lang="en-GB" dirty="0"/>
              <a:t>Job design:</a:t>
            </a:r>
          </a:p>
          <a:p>
            <a:pPr eaLnBrk="1" hangingPunct="1">
              <a:defRPr/>
            </a:pPr>
            <a:endParaRPr lang="en-GB" dirty="0"/>
          </a:p>
          <a:p>
            <a:pPr marL="514350" indent="-514350" eaLnBrk="1" hangingPunct="1">
              <a:buFont typeface="+mj-lt"/>
              <a:buAutoNum type="arabicPeriod"/>
              <a:defRPr/>
            </a:pPr>
            <a:r>
              <a:rPr lang="en-GB" dirty="0"/>
              <a:t>Work groups and team work</a:t>
            </a:r>
          </a:p>
          <a:p>
            <a:pPr marL="0" indent="0" eaLnBrk="1" hangingPunct="1">
              <a:buNone/>
              <a:defRPr/>
            </a:pPr>
            <a:endParaRPr lang="en-GB" sz="1200" dirty="0"/>
          </a:p>
          <a:p>
            <a:pPr marL="0" indent="0" eaLnBrk="1" hangingPunct="1">
              <a:buNone/>
              <a:defRPr/>
            </a:pPr>
            <a:r>
              <a:rPr lang="en-GB" sz="2000" dirty="0"/>
              <a:t>‘having an arrangement whereby people work together isn’t the same thing as having an organisation that has converted to teamwork (Hayes 1997, pg2)</a:t>
            </a:r>
          </a:p>
          <a:p>
            <a:pPr marL="0" indent="0" eaLnBrk="1" hangingPunct="1">
              <a:buNone/>
              <a:defRPr/>
            </a:pPr>
            <a:endParaRPr lang="en-GB" sz="2000" dirty="0"/>
          </a:p>
          <a:p>
            <a:pPr eaLnBrk="1" hangingPunct="1">
              <a:buFontTx/>
              <a:buChar char="-"/>
              <a:defRPr/>
            </a:pPr>
            <a:r>
              <a:rPr lang="en-GB" sz="2000" dirty="0"/>
              <a:t>Manager led teams</a:t>
            </a:r>
          </a:p>
          <a:p>
            <a:pPr eaLnBrk="1" hangingPunct="1">
              <a:buFontTx/>
              <a:buChar char="-"/>
              <a:defRPr/>
            </a:pPr>
            <a:r>
              <a:rPr lang="en-GB" sz="2000" dirty="0"/>
              <a:t>Self managing teams</a:t>
            </a:r>
          </a:p>
          <a:p>
            <a:pPr eaLnBrk="1" hangingPunct="1">
              <a:buFontTx/>
              <a:buChar char="-"/>
              <a:defRPr/>
            </a:pPr>
            <a:r>
              <a:rPr lang="en-GB" sz="2000" dirty="0"/>
              <a:t>Self governing teams</a:t>
            </a:r>
          </a:p>
          <a:p>
            <a:pPr marL="0" indent="0" eaLnBrk="1" hangingPunct="1">
              <a:buNone/>
              <a:defRPr/>
            </a:pP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92A0-50B1-42B3-8AC4-6EDA6629740E}"/>
              </a:ext>
            </a:extLst>
          </p:cNvPr>
          <p:cNvSpPr>
            <a:spLocks noGrp="1"/>
          </p:cNvSpPr>
          <p:nvPr>
            <p:ph type="title"/>
          </p:nvPr>
        </p:nvSpPr>
        <p:spPr/>
        <p:txBody>
          <a:bodyPr/>
          <a:lstStyle/>
          <a:p>
            <a:r>
              <a:rPr lang="en-GB" dirty="0"/>
              <a:t>:</a:t>
            </a:r>
            <a:br>
              <a:rPr lang="en-GB" dirty="0"/>
            </a:br>
            <a:r>
              <a:rPr lang="en-GB" dirty="0"/>
              <a:t>4 Key Models of teamwork in healthcare</a:t>
            </a:r>
            <a:br>
              <a:rPr lang="en-GB" dirty="0"/>
            </a:br>
            <a:endParaRPr lang="en-GB" sz="2400" i="1" dirty="0"/>
          </a:p>
        </p:txBody>
      </p:sp>
      <p:sp>
        <p:nvSpPr>
          <p:cNvPr id="3" name="Content Placeholder 2">
            <a:extLst>
              <a:ext uri="{FF2B5EF4-FFF2-40B4-BE49-F238E27FC236}">
                <a16:creationId xmlns:a16="http://schemas.microsoft.com/office/drawing/2014/main" id="{FF34D861-5B86-491A-9BDA-474C8FD1AC6A}"/>
              </a:ext>
            </a:extLst>
          </p:cNvPr>
          <p:cNvSpPr>
            <a:spLocks noGrp="1"/>
          </p:cNvSpPr>
          <p:nvPr>
            <p:ph sz="quarter" idx="13"/>
          </p:nvPr>
        </p:nvSpPr>
        <p:spPr/>
        <p:txBody>
          <a:bodyPr>
            <a:normAutofit/>
          </a:bodyPr>
          <a:lstStyle/>
          <a:p>
            <a:r>
              <a:rPr lang="en-GB" sz="3200" i="1" dirty="0"/>
              <a:t>Multi-disciplinary teams</a:t>
            </a:r>
          </a:p>
          <a:p>
            <a:r>
              <a:rPr lang="en-GB" b="0" i="0" dirty="0">
                <a:effectLst/>
                <a:latin typeface="Noto Serif"/>
              </a:rPr>
              <a:t>Intradisciplinary</a:t>
            </a:r>
            <a:r>
              <a:rPr lang="en-GB" b="0" i="1" dirty="0">
                <a:effectLst/>
                <a:latin typeface="Noto Serif"/>
              </a:rPr>
              <a:t> teams</a:t>
            </a:r>
            <a:endParaRPr lang="en-GB" i="1" dirty="0"/>
          </a:p>
          <a:p>
            <a:pPr marL="0" indent="0">
              <a:buNone/>
            </a:pPr>
            <a:endParaRPr lang="en-GB" i="1" dirty="0"/>
          </a:p>
        </p:txBody>
      </p:sp>
    </p:spTree>
    <p:extLst>
      <p:ext uri="{BB962C8B-B14F-4D97-AF65-F5344CB8AC3E}">
        <p14:creationId xmlns:p14="http://schemas.microsoft.com/office/powerpoint/2010/main" val="2722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1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lnSpcReduction="100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198157D-6840-4C79-8AA2-FC93F2E65234}"/>
              </a:ext>
            </a:extLst>
          </p:cNvPr>
          <p:cNvSpPr>
            <a:spLocks noGrp="1" noChangeArrowheads="1"/>
          </p:cNvSpPr>
          <p:nvPr>
            <p:ph type="title"/>
          </p:nvPr>
        </p:nvSpPr>
        <p:spPr/>
        <p:txBody>
          <a:bodyPr/>
          <a:lstStyle/>
          <a:p>
            <a:pPr algn="ctr" eaLnBrk="1" hangingPunct="1"/>
            <a:r>
              <a:rPr lang="en-GB" altLang="en-US"/>
              <a:t>Empowerment</a:t>
            </a:r>
            <a:br>
              <a:rPr lang="en-GB" altLang="en-US"/>
            </a:br>
            <a:endParaRPr lang="en-GB" altLang="en-US"/>
          </a:p>
        </p:txBody>
      </p:sp>
      <p:sp>
        <p:nvSpPr>
          <p:cNvPr id="10243" name="Content Placeholder 2">
            <a:extLst>
              <a:ext uri="{FF2B5EF4-FFF2-40B4-BE49-F238E27FC236}">
                <a16:creationId xmlns:a16="http://schemas.microsoft.com/office/drawing/2014/main" id="{74F9DA70-3B09-4E91-982B-4271A8B03C8C}"/>
              </a:ext>
            </a:extLst>
          </p:cNvPr>
          <p:cNvSpPr>
            <a:spLocks noGrp="1" noChangeArrowheads="1"/>
          </p:cNvSpPr>
          <p:nvPr>
            <p:ph idx="1"/>
          </p:nvPr>
        </p:nvSpPr>
        <p:spPr/>
        <p:txBody>
          <a:bodyPr/>
          <a:lstStyle/>
          <a:p>
            <a:pPr eaLnBrk="1" hangingPunct="1"/>
            <a:r>
              <a:rPr lang="en-GB" altLang="en-US" sz="2400"/>
              <a:t>‘requires the creation of a culture which encourages people at all levels to feel they can make a difference and helps them to acquire the confidence and skills to do so’ (Clutterbuck 1994, 13)</a:t>
            </a:r>
          </a:p>
          <a:p>
            <a:pPr eaLnBrk="1" hangingPunct="1"/>
            <a:r>
              <a:rPr lang="en-GB" altLang="en-US" sz="2400"/>
              <a:t>‘too often ‘empowered workers’ have become disillusioned and cynical as a fear of losing authority and control causes management to retrench, as once effective teams have been split by rivalry, and as strategic coherence breaks down’ (Harrison 1997, 396)</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E56721B-97B5-4E7F-BE58-BB6D72B2BDA1}"/>
              </a:ext>
            </a:extLst>
          </p:cNvPr>
          <p:cNvSpPr>
            <a:spLocks noGrp="1" noChangeArrowheads="1"/>
          </p:cNvSpPr>
          <p:nvPr>
            <p:ph type="title"/>
          </p:nvPr>
        </p:nvSpPr>
        <p:spPr/>
        <p:txBody>
          <a:bodyPr/>
          <a:lstStyle/>
          <a:p>
            <a:pPr algn="ctr" eaLnBrk="1" hangingPunct="1"/>
            <a:r>
              <a:rPr lang="en-GB" altLang="en-US"/>
              <a:t>Job Satisfaction</a:t>
            </a:r>
          </a:p>
        </p:txBody>
      </p:sp>
      <p:sp>
        <p:nvSpPr>
          <p:cNvPr id="12291" name="Content Placeholder 2">
            <a:extLst>
              <a:ext uri="{FF2B5EF4-FFF2-40B4-BE49-F238E27FC236}">
                <a16:creationId xmlns:a16="http://schemas.microsoft.com/office/drawing/2014/main" id="{9C7E9A12-761E-4EE3-8AEA-2B887FE1B9B9}"/>
              </a:ext>
            </a:extLst>
          </p:cNvPr>
          <p:cNvSpPr>
            <a:spLocks noGrp="1" noChangeArrowheads="1"/>
          </p:cNvSpPr>
          <p:nvPr>
            <p:ph idx="1"/>
          </p:nvPr>
        </p:nvSpPr>
        <p:spPr/>
        <p:txBody>
          <a:bodyPr/>
          <a:lstStyle/>
          <a:p>
            <a:pPr eaLnBrk="1" hangingPunct="1"/>
            <a:r>
              <a:rPr lang="en-GB" altLang="en-US" sz="2400"/>
              <a:t>‘satisfaction is not the same as motivation.  Job satisfaction is more of an attitude, and internal state.  It could for example be associated with a personal feeling of achievement, either quantitative or qualitative’ (Mullins, 1993, 481)</a:t>
            </a:r>
          </a:p>
          <a:p>
            <a:pPr eaLnBrk="1" hangingPunct="1"/>
            <a:r>
              <a:rPr lang="en-GB" altLang="en-US"/>
              <a:t>Influenced by:</a:t>
            </a:r>
          </a:p>
          <a:p>
            <a:pPr eaLnBrk="1" hangingPunct="1">
              <a:buFontTx/>
              <a:buChar char="-"/>
            </a:pPr>
            <a:r>
              <a:rPr lang="en-GB" altLang="en-US" sz="1800"/>
              <a:t>Individual factors, personality, education, intelligence etc.</a:t>
            </a:r>
          </a:p>
          <a:p>
            <a:pPr eaLnBrk="1" hangingPunct="1">
              <a:buFontTx/>
              <a:buChar char="-"/>
            </a:pPr>
            <a:r>
              <a:rPr lang="en-GB" altLang="en-US" sz="1800"/>
              <a:t>Social factors, colleague relationships, group working, opportunities for interaction</a:t>
            </a:r>
          </a:p>
          <a:p>
            <a:pPr eaLnBrk="1" hangingPunct="1">
              <a:buFontTx/>
              <a:buChar char="-"/>
            </a:pPr>
            <a:r>
              <a:rPr lang="en-GB" altLang="en-US" sz="1800"/>
              <a:t>Organisational factors – nature and size, structure, procedures, culture.</a:t>
            </a:r>
          </a:p>
          <a:p>
            <a:pPr eaLnBrk="1" hangingPunct="1">
              <a:buFontTx/>
              <a:buChar char="-"/>
            </a:pPr>
            <a:r>
              <a:rPr lang="en-GB" altLang="en-US" sz="1800"/>
              <a:t>Environmental – economic, social and technical influences.</a:t>
            </a:r>
          </a:p>
          <a:p>
            <a:pPr eaLnBrk="1" hangingPunct="1">
              <a:buFontTx/>
              <a:buChar char="-"/>
            </a:pPr>
            <a:endParaRPr lang="en-GB" altLang="en-US" sz="1800"/>
          </a:p>
          <a:p>
            <a:pPr eaLnBrk="1" hangingPunct="1">
              <a:buFontTx/>
              <a:buChar char="-"/>
            </a:pPr>
            <a:endParaRPr lang="en-GB" altLang="en-US" sz="1800"/>
          </a:p>
          <a:p>
            <a:pPr eaLnBrk="1" hangingPunct="1">
              <a:buFontTx/>
              <a:buChar char="-"/>
            </a:pPr>
            <a:endParaRPr lang="en-GB" altLang="en-US"/>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6A6D1BB-54A1-42BE-A9CF-1A6B8E87EDDC}"/>
              </a:ext>
            </a:extLst>
          </p:cNvPr>
          <p:cNvSpPr>
            <a:spLocks noGrp="1" noChangeArrowheads="1"/>
          </p:cNvSpPr>
          <p:nvPr>
            <p:ph type="title"/>
          </p:nvPr>
        </p:nvSpPr>
        <p:spPr/>
        <p:txBody>
          <a:bodyPr/>
          <a:lstStyle/>
          <a:p>
            <a:pPr algn="ctr" eaLnBrk="1" hangingPunct="1"/>
            <a:r>
              <a:rPr lang="en-GB" altLang="en-US"/>
              <a:t>Employee Development</a:t>
            </a:r>
          </a:p>
        </p:txBody>
      </p:sp>
      <p:sp>
        <p:nvSpPr>
          <p:cNvPr id="3" name="Content Placeholder 2">
            <a:extLst>
              <a:ext uri="{FF2B5EF4-FFF2-40B4-BE49-F238E27FC236}">
                <a16:creationId xmlns:a16="http://schemas.microsoft.com/office/drawing/2014/main" id="{534270E4-B383-4849-85B8-F42905814455}"/>
              </a:ext>
            </a:extLst>
          </p:cNvPr>
          <p:cNvSpPr>
            <a:spLocks noGrp="1"/>
          </p:cNvSpPr>
          <p:nvPr>
            <p:ph idx="1"/>
          </p:nvPr>
        </p:nvSpPr>
        <p:spPr/>
        <p:txBody>
          <a:bodyPr/>
          <a:lstStyle/>
          <a:p>
            <a:pPr eaLnBrk="1" hangingPunct="1">
              <a:defRPr/>
            </a:pPr>
            <a:r>
              <a:rPr lang="en-GB" dirty="0"/>
              <a:t>‘encouraging and developing each member at work is essential for individual and organisational health and is a major task of management’ (Mullins, 1993, 123)</a:t>
            </a:r>
          </a:p>
          <a:p>
            <a:pPr marL="0" indent="0" eaLnBrk="1" hangingPunct="1">
              <a:buNone/>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2208213" y="260350"/>
            <a:ext cx="7772400" cy="1081088"/>
          </a:xfrm>
        </p:spPr>
        <p:txBody>
          <a:bodyPr anchor="ctr"/>
          <a:lstStyle/>
          <a:p>
            <a:pPr eaLnBrk="1" hangingPunct="1"/>
            <a:r>
              <a:rPr lang="en-GB" altLang="en-US" sz="4400"/>
              <a:t>Performance appraisal</a:t>
            </a:r>
          </a:p>
        </p:txBody>
      </p:sp>
      <p:sp>
        <p:nvSpPr>
          <p:cNvPr id="12291" name="Rectangle 3"/>
          <p:cNvSpPr>
            <a:spLocks noGrp="1" noChangeArrowheads="1"/>
          </p:cNvSpPr>
          <p:nvPr>
            <p:ph type="subTitle" idx="1"/>
          </p:nvPr>
        </p:nvSpPr>
        <p:spPr>
          <a:xfrm>
            <a:off x="1992314" y="1557339"/>
            <a:ext cx="8351837" cy="4751387"/>
          </a:xfrm>
        </p:spPr>
        <p:txBody>
          <a:bodyPr/>
          <a:lstStyle/>
          <a:p>
            <a:pPr eaLnBrk="1" hangingPunct="1">
              <a:lnSpc>
                <a:spcPct val="90000"/>
              </a:lnSpc>
            </a:pPr>
            <a:r>
              <a:rPr lang="en-GB" altLang="en-US" sz="2800" b="1"/>
              <a:t>‘Performance appraisal (or performance review) is a process for individual employees and those concerned with their performance, typically line managers, to discuss their performance and development, as well as the support they need in their role. It’s often used to both assess recent performance and focus on future objectives, opportunities and resources needed.’</a:t>
            </a:r>
            <a:endParaRPr lang="en-GB" altLang="en-US" sz="2800"/>
          </a:p>
          <a:p>
            <a:pPr eaLnBrk="1" hangingPunct="1">
              <a:lnSpc>
                <a:spcPct val="90000"/>
              </a:lnSpc>
            </a:pPr>
            <a:r>
              <a:rPr lang="en-GB" altLang="en-US" sz="2800"/>
              <a:t>https://www.cipd.co.uk/knowledge/fundamentals/people/performance/appraisals-factsheet#6537</a:t>
            </a:r>
          </a:p>
        </p:txBody>
      </p:sp>
    </p:spTree>
    <p:extLst>
      <p:ext uri="{BB962C8B-B14F-4D97-AF65-F5344CB8AC3E}">
        <p14:creationId xmlns:p14="http://schemas.microsoft.com/office/powerpoint/2010/main" val="3015694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Key elements of appraisal</a:t>
            </a:r>
          </a:p>
        </p:txBody>
      </p:sp>
      <p:sp>
        <p:nvSpPr>
          <p:cNvPr id="11267" name="Rectangle 3"/>
          <p:cNvSpPr>
            <a:spLocks noGrp="1" noChangeArrowheads="1"/>
          </p:cNvSpPr>
          <p:nvPr>
            <p:ph type="body" idx="1"/>
          </p:nvPr>
        </p:nvSpPr>
        <p:spPr/>
        <p:txBody>
          <a:bodyPr/>
          <a:lstStyle/>
          <a:p>
            <a:pPr eaLnBrk="1" hangingPunct="1">
              <a:lnSpc>
                <a:spcPct val="80000"/>
              </a:lnSpc>
            </a:pPr>
            <a:r>
              <a:rPr lang="en-GB" altLang="en-US" sz="2000"/>
              <a:t>Measurement – measuring performance against agreed targets and objectives, as well as behaviours and attitudes against espoused values.</a:t>
            </a:r>
          </a:p>
          <a:p>
            <a:pPr eaLnBrk="1" hangingPunct="1">
              <a:lnSpc>
                <a:spcPct val="80000"/>
              </a:lnSpc>
            </a:pPr>
            <a:r>
              <a:rPr lang="en-GB" altLang="en-US" sz="2000"/>
              <a:t>Feedback – providing information to individuals on their performance and progress and on what’s required to continue to perform well in the future, particularly in view of any change programme and evolution of roles.</a:t>
            </a:r>
          </a:p>
          <a:p>
            <a:pPr eaLnBrk="1" hangingPunct="1">
              <a:lnSpc>
                <a:spcPct val="80000"/>
              </a:lnSpc>
            </a:pPr>
            <a:r>
              <a:rPr lang="en-GB" altLang="en-US" sz="2000"/>
              <a:t>Positive reinforcement – emphasising what has been done well, offering constructive criticism about what might be improved, drawing out the importance of how things are done, as well as what is done, and ensuring effort is directed at value-adding activities.</a:t>
            </a:r>
          </a:p>
          <a:p>
            <a:pPr eaLnBrk="1" hangingPunct="1">
              <a:lnSpc>
                <a:spcPct val="80000"/>
              </a:lnSpc>
            </a:pPr>
            <a:r>
              <a:rPr lang="en-GB" altLang="en-US" sz="2000"/>
              <a:t>Open exchange of views – a frank exchange of views about what has happened, how appraisees can improve their performance, the support they need from their managers to achieve this and their aspirations for their future career.</a:t>
            </a:r>
          </a:p>
          <a:p>
            <a:pPr eaLnBrk="1" hangingPunct="1">
              <a:lnSpc>
                <a:spcPct val="80000"/>
              </a:lnSpc>
            </a:pPr>
            <a:r>
              <a:rPr lang="en-GB" altLang="en-US" sz="2000"/>
              <a:t>Agreement – jointly coming to an understanding by all parties about what needs to be done to improve and sustain performance generally and overcome any issues raised in the course of the discussion.</a:t>
            </a:r>
          </a:p>
          <a:p>
            <a:pPr eaLnBrk="1" hangingPunct="1">
              <a:lnSpc>
                <a:spcPct val="80000"/>
              </a:lnSpc>
              <a:buFontTx/>
              <a:buAutoNum type="arabicPeriod" startAt="5"/>
            </a:pPr>
            <a:endParaRPr lang="en-GB" altLang="en-US" sz="2000"/>
          </a:p>
        </p:txBody>
      </p:sp>
    </p:spTree>
    <p:extLst>
      <p:ext uri="{BB962C8B-B14F-4D97-AF65-F5344CB8AC3E}">
        <p14:creationId xmlns:p14="http://schemas.microsoft.com/office/powerpoint/2010/main" val="419345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Typical appraisal structure</a:t>
            </a:r>
          </a:p>
        </p:txBody>
      </p:sp>
      <p:sp>
        <p:nvSpPr>
          <p:cNvPr id="16387" name="Rectangle 3"/>
          <p:cNvSpPr>
            <a:spLocks noGrp="1" noChangeArrowheads="1"/>
          </p:cNvSpPr>
          <p:nvPr>
            <p:ph type="body" idx="1"/>
          </p:nvPr>
        </p:nvSpPr>
        <p:spPr/>
        <p:txBody>
          <a:bodyPr/>
          <a:lstStyle/>
          <a:p>
            <a:pPr marL="609600" indent="-609600"/>
            <a:r>
              <a:rPr lang="en-GB" altLang="en-US"/>
              <a:t>Review of objectives since last appraisal.</a:t>
            </a:r>
          </a:p>
          <a:p>
            <a:pPr marL="609600" indent="-609600"/>
            <a:r>
              <a:rPr lang="en-GB" altLang="en-US"/>
              <a:t>Personal strengths/weaknesses</a:t>
            </a:r>
          </a:p>
          <a:p>
            <a:pPr marL="609600" indent="-609600"/>
            <a:r>
              <a:rPr lang="en-GB" altLang="en-US"/>
              <a:t>Development goals</a:t>
            </a:r>
          </a:p>
          <a:p>
            <a:pPr marL="609600" indent="-609600"/>
            <a:r>
              <a:rPr lang="en-GB" altLang="en-US"/>
              <a:t>Career aspirations</a:t>
            </a:r>
          </a:p>
          <a:p>
            <a:pPr marL="609600" indent="-609600"/>
            <a:r>
              <a:rPr lang="en-GB" altLang="en-US"/>
              <a:t>AOB</a:t>
            </a:r>
          </a:p>
          <a:p>
            <a:pPr marL="609600" indent="-609600">
              <a:buFontTx/>
              <a:buAutoNum type="arabicPeriod"/>
            </a:pPr>
            <a:r>
              <a:rPr lang="en-GB" altLang="en-US" sz="2400"/>
              <a:t>“Just because people understand what to do doesn’t ensure that they will actually do it.” (Goldsmith 2000)</a:t>
            </a:r>
          </a:p>
          <a:p>
            <a:pPr marL="609600" indent="-609600"/>
            <a:r>
              <a:rPr lang="en-GB" altLang="en-US"/>
              <a:t>Example form…</a:t>
            </a:r>
          </a:p>
        </p:txBody>
      </p:sp>
    </p:spTree>
    <p:extLst>
      <p:ext uri="{BB962C8B-B14F-4D97-AF65-F5344CB8AC3E}">
        <p14:creationId xmlns:p14="http://schemas.microsoft.com/office/powerpoint/2010/main" val="17880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360 Degree Feedback	</a:t>
            </a:r>
          </a:p>
        </p:txBody>
      </p:sp>
      <p:sp>
        <p:nvSpPr>
          <p:cNvPr id="16387" name="Rectangle 3"/>
          <p:cNvSpPr>
            <a:spLocks noGrp="1" noChangeArrowheads="1"/>
          </p:cNvSpPr>
          <p:nvPr>
            <p:ph type="body" idx="1"/>
          </p:nvPr>
        </p:nvSpPr>
        <p:spPr/>
        <p:txBody>
          <a:bodyPr/>
          <a:lstStyle/>
          <a:p>
            <a:pPr eaLnBrk="1" hangingPunct="1"/>
            <a:r>
              <a:rPr lang="en-GB" altLang="en-US"/>
              <a:t>‘as methods of appraisal go 360 degree feedback is undoubtedly robust and rigorous.  The attraction being that it gives a more complete picture of an individuals performance.  Different groups see an individual in a variety of circumstances and situations.’ (Crainer S 1998)</a:t>
            </a:r>
          </a:p>
        </p:txBody>
      </p:sp>
    </p:spTree>
    <p:extLst>
      <p:ext uri="{BB962C8B-B14F-4D97-AF65-F5344CB8AC3E}">
        <p14:creationId xmlns:p14="http://schemas.microsoft.com/office/powerpoint/2010/main" val="223902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1981200" y="404813"/>
            <a:ext cx="8229600" cy="5721350"/>
          </a:xfrm>
        </p:spPr>
        <p:txBody>
          <a:bodyPr/>
          <a:lstStyle/>
          <a:p>
            <a:pPr eaLnBrk="1" hangingPunct="1"/>
            <a:r>
              <a:rPr lang="en-GB" altLang="en-US"/>
              <a:t>Gathers information from a wide range of sources.</a:t>
            </a:r>
          </a:p>
          <a:p>
            <a:pPr eaLnBrk="1" hangingPunct="1"/>
            <a:r>
              <a:rPr lang="en-GB" altLang="en-US"/>
              <a:t>Is an ‘upward’ process. </a:t>
            </a:r>
          </a:p>
          <a:p>
            <a:pPr eaLnBrk="1" hangingPunct="1"/>
            <a:r>
              <a:rPr lang="en-GB" altLang="en-US"/>
              <a:t>Works well electronically</a:t>
            </a:r>
          </a:p>
          <a:p>
            <a:pPr eaLnBrk="1" hangingPunct="1"/>
            <a:r>
              <a:rPr lang="en-GB" altLang="en-US"/>
              <a:t>You can buy a wide range of software</a:t>
            </a:r>
          </a:p>
          <a:p>
            <a:pPr eaLnBrk="1" hangingPunct="1"/>
            <a:r>
              <a:rPr lang="en-GB" altLang="en-US"/>
              <a:t>Can influence, or reaffirm, culture</a:t>
            </a:r>
          </a:p>
          <a:p>
            <a:pPr eaLnBrk="1" hangingPunct="1"/>
            <a:r>
              <a:rPr lang="en-GB" altLang="en-US"/>
              <a:t>Ideally need 8 – 10 people contributing.</a:t>
            </a:r>
          </a:p>
          <a:p>
            <a:pPr eaLnBrk="1" hangingPunct="1">
              <a:buFontTx/>
              <a:buNone/>
            </a:pPr>
            <a:r>
              <a:rPr lang="en-GB" altLang="en-US"/>
              <a:t> </a:t>
            </a:r>
          </a:p>
          <a:p>
            <a:pPr eaLnBrk="1" hangingPunct="1"/>
            <a:endParaRPr lang="en-GB" altLang="en-US"/>
          </a:p>
        </p:txBody>
      </p:sp>
    </p:spTree>
    <p:extLst>
      <p:ext uri="{BB962C8B-B14F-4D97-AF65-F5344CB8AC3E}">
        <p14:creationId xmlns:p14="http://schemas.microsoft.com/office/powerpoint/2010/main" val="818661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7" dur="5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32" dur="5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blinds(horizontal)">
                                      <p:cBhvr>
                                        <p:cTn id="37" dur="500"/>
                                        <p:tgtEl>
                                          <p:spTgt spid="204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Challenges:</a:t>
            </a:r>
          </a:p>
        </p:txBody>
      </p:sp>
      <p:sp>
        <p:nvSpPr>
          <p:cNvPr id="17411" name="Rectangle 3"/>
          <p:cNvSpPr>
            <a:spLocks noGrp="1" noChangeArrowheads="1"/>
          </p:cNvSpPr>
          <p:nvPr>
            <p:ph type="body" idx="1"/>
          </p:nvPr>
        </p:nvSpPr>
        <p:spPr/>
        <p:txBody>
          <a:bodyPr/>
          <a:lstStyle/>
          <a:p>
            <a:pPr eaLnBrk="1" hangingPunct="1">
              <a:lnSpc>
                <a:spcPct val="80000"/>
              </a:lnSpc>
              <a:buFontTx/>
              <a:buNone/>
            </a:pPr>
            <a:endParaRPr lang="en-GB" altLang="en-US" sz="2000"/>
          </a:p>
          <a:p>
            <a:pPr eaLnBrk="1" hangingPunct="1">
              <a:lnSpc>
                <a:spcPct val="80000"/>
              </a:lnSpc>
            </a:pPr>
            <a:r>
              <a:rPr lang="en-GB" altLang="en-US" sz="2000"/>
              <a:t>Colleagues may use as an opportunity to seek revenge for unrelated issues.</a:t>
            </a:r>
          </a:p>
          <a:p>
            <a:pPr eaLnBrk="1" hangingPunct="1">
              <a:lnSpc>
                <a:spcPct val="80000"/>
              </a:lnSpc>
            </a:pPr>
            <a:r>
              <a:rPr lang="en-GB" altLang="en-US" sz="2000"/>
              <a:t>complex when you consider individual cultural values and norms and that colleagues aren't always aligned</a:t>
            </a:r>
          </a:p>
          <a:p>
            <a:pPr eaLnBrk="1" hangingPunct="1">
              <a:lnSpc>
                <a:spcPct val="80000"/>
              </a:lnSpc>
            </a:pPr>
            <a:r>
              <a:rPr lang="en-GB" altLang="en-US" sz="2000"/>
              <a:t>can be considered tokenistic and bad for morale if information isn't fed-back and acted upon</a:t>
            </a:r>
          </a:p>
          <a:p>
            <a:pPr eaLnBrk="1" hangingPunct="1">
              <a:lnSpc>
                <a:spcPct val="80000"/>
              </a:lnSpc>
            </a:pPr>
            <a:r>
              <a:rPr lang="en-GB" altLang="en-US" sz="2000"/>
              <a:t>Will always have an element of subjectivity and individual perception.</a:t>
            </a:r>
          </a:p>
          <a:p>
            <a:pPr eaLnBrk="1" hangingPunct="1">
              <a:lnSpc>
                <a:spcPct val="80000"/>
              </a:lnSpc>
            </a:pPr>
            <a:r>
              <a:rPr lang="en-GB" altLang="en-US" sz="2000"/>
              <a:t>Can raise issues that are actually very hard to change.</a:t>
            </a:r>
          </a:p>
          <a:p>
            <a:pPr eaLnBrk="1" hangingPunct="1">
              <a:lnSpc>
                <a:spcPct val="80000"/>
              </a:lnSpc>
            </a:pPr>
            <a:r>
              <a:rPr lang="en-GB" altLang="en-US" sz="2000"/>
              <a:t>Requires trust, doesn’t work if employees have reservations about ‘speaking out’.</a:t>
            </a:r>
          </a:p>
          <a:p>
            <a:pPr eaLnBrk="1" hangingPunct="1">
              <a:lnSpc>
                <a:spcPct val="80000"/>
              </a:lnSpc>
            </a:pPr>
            <a:r>
              <a:rPr lang="en-GB" altLang="en-US" sz="2000"/>
              <a:t>Needs to operate within the right established culture, ie staff need to have an understanding as to the organisation and complexities within it at different levels.</a:t>
            </a:r>
          </a:p>
          <a:p>
            <a:pPr eaLnBrk="1" hangingPunct="1">
              <a:lnSpc>
                <a:spcPct val="80000"/>
              </a:lnSpc>
            </a:pPr>
            <a:r>
              <a:rPr lang="en-GB" altLang="en-US" sz="2000"/>
              <a:t>Effective implementation is essential with clear education to all staff.</a:t>
            </a:r>
          </a:p>
          <a:p>
            <a:pPr eaLnBrk="1" hangingPunct="1">
              <a:lnSpc>
                <a:spcPct val="80000"/>
              </a:lnSpc>
            </a:pPr>
            <a:endParaRPr lang="en-GB" altLang="en-US" sz="2000"/>
          </a:p>
          <a:p>
            <a:pPr eaLnBrk="1" hangingPunct="1">
              <a:lnSpc>
                <a:spcPct val="80000"/>
              </a:lnSpc>
            </a:pPr>
            <a:endParaRPr lang="en-GB" altLang="en-US" sz="2000"/>
          </a:p>
          <a:p>
            <a:pPr eaLnBrk="1" hangingPunct="1">
              <a:lnSpc>
                <a:spcPct val="80000"/>
              </a:lnSpc>
            </a:pPr>
            <a:endParaRPr lang="en-GB" altLang="en-US" sz="2000"/>
          </a:p>
        </p:txBody>
      </p:sp>
    </p:spTree>
    <p:extLst>
      <p:ext uri="{BB962C8B-B14F-4D97-AF65-F5344CB8AC3E}">
        <p14:creationId xmlns:p14="http://schemas.microsoft.com/office/powerpoint/2010/main" val="323934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2" dur="500"/>
                                        <p:tgtEl>
                                          <p:spTgt spid="1741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27" dur="500"/>
                                        <p:tgtEl>
                                          <p:spTgt spid="1741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7411">
                                            <p:txEl>
                                              <p:pRg st="6" end="6"/>
                                            </p:txEl>
                                          </p:spTgt>
                                        </p:tgtEl>
                                        <p:attrNameLst>
                                          <p:attrName>style.visibility</p:attrName>
                                        </p:attrNameLst>
                                      </p:cBhvr>
                                      <p:to>
                                        <p:strVal val="visible"/>
                                      </p:to>
                                    </p:set>
                                    <p:animEffect transition="in" filter="blinds(horizontal)">
                                      <p:cBhvr>
                                        <p:cTn id="32" dur="500"/>
                                        <p:tgtEl>
                                          <p:spTgt spid="1741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7411">
                                            <p:txEl>
                                              <p:pRg st="7" end="7"/>
                                            </p:txEl>
                                          </p:spTgt>
                                        </p:tgtEl>
                                        <p:attrNameLst>
                                          <p:attrName>style.visibility</p:attrName>
                                        </p:attrNameLst>
                                      </p:cBhvr>
                                      <p:to>
                                        <p:strVal val="visible"/>
                                      </p:to>
                                    </p:set>
                                    <p:animEffect transition="in" filter="blinds(horizontal)">
                                      <p:cBhvr>
                                        <p:cTn id="37" dur="500"/>
                                        <p:tgtEl>
                                          <p:spTgt spid="1741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7411">
                                            <p:txEl>
                                              <p:pRg st="8" end="8"/>
                                            </p:txEl>
                                          </p:spTgt>
                                        </p:tgtEl>
                                        <p:attrNameLst>
                                          <p:attrName>style.visibility</p:attrName>
                                        </p:attrNameLst>
                                      </p:cBhvr>
                                      <p:to>
                                        <p:strVal val="visible"/>
                                      </p:to>
                                    </p:set>
                                    <p:animEffect transition="in" filter="blinds(horizontal)">
                                      <p:cBhvr>
                                        <p:cTn id="42" dur="500"/>
                                        <p:tgtEl>
                                          <p:spTgt spid="174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1992313" y="404814"/>
            <a:ext cx="8229600" cy="5976937"/>
          </a:xfrm>
        </p:spPr>
        <p:txBody>
          <a:bodyPr/>
          <a:lstStyle/>
          <a:p>
            <a:pPr eaLnBrk="1" hangingPunct="1"/>
            <a:r>
              <a:rPr lang="en-GB" altLang="en-US"/>
              <a:t>‘It is hard to think of a more despised HR process than the appraisal. Room 101 has beckoned for so long but none of us seem to want to put it there, because we have nothing to replace it with.’</a:t>
            </a:r>
            <a:r>
              <a:rPr lang="en-GB" altLang="en-US" sz="3600"/>
              <a:t> </a:t>
            </a:r>
            <a:r>
              <a:rPr lang="en-GB" altLang="en-US" sz="2400"/>
              <a:t>(Tiplady 2016 </a:t>
            </a:r>
            <a:r>
              <a:rPr lang="en-GB" altLang="en-US" sz="2400">
                <a:hlinkClick r:id="rId2"/>
              </a:rPr>
              <a:t>http://www.hrmagazine.co.uk/article-details/eight-ways-to-fix-the-appraisal-process</a:t>
            </a:r>
            <a:r>
              <a:rPr lang="en-GB" altLang="en-US" sz="2400"/>
              <a:t>) </a:t>
            </a:r>
          </a:p>
          <a:p>
            <a:pPr eaLnBrk="1" hangingPunct="1"/>
            <a:r>
              <a:rPr lang="en-GB" altLang="en-US"/>
              <a:t>‘according to a report by Sue Law an emphasis on form filling and bureaucratic systems is seriously undermining the effectiveness of staff appraisals’</a:t>
            </a:r>
            <a:r>
              <a:rPr lang="en-GB" altLang="en-US" sz="2400"/>
              <a:t> (Mullins 2007 p500)</a:t>
            </a:r>
          </a:p>
        </p:txBody>
      </p:sp>
    </p:spTree>
    <p:extLst>
      <p:ext uri="{BB962C8B-B14F-4D97-AF65-F5344CB8AC3E}">
        <p14:creationId xmlns:p14="http://schemas.microsoft.com/office/powerpoint/2010/main" val="140857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5255-DE51-4F47-BB84-A8DA47E11E0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D8233DF-ADE3-46ED-A887-62739B2131B8}"/>
              </a:ext>
            </a:extLst>
          </p:cNvPr>
          <p:cNvSpPr>
            <a:spLocks noGrp="1"/>
          </p:cNvSpPr>
          <p:nvPr>
            <p:ph idx="1"/>
          </p:nvPr>
        </p:nvSpPr>
        <p:spPr/>
        <p:txBody>
          <a:bodyPr/>
          <a:lstStyle/>
          <a:p>
            <a:r>
              <a:rPr lang="en-GB" dirty="0"/>
              <a:t>Performance management, work in groups if you like, your staff need to be constantly learning, developing and improving, aside from an appraisal how else can you measure how well staff and doing and what things could you provide to ensure they are always improving?</a:t>
            </a:r>
          </a:p>
        </p:txBody>
      </p:sp>
    </p:spTree>
    <p:extLst>
      <p:ext uri="{BB962C8B-B14F-4D97-AF65-F5344CB8AC3E}">
        <p14:creationId xmlns:p14="http://schemas.microsoft.com/office/powerpoint/2010/main" val="217118036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3.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{4A51D5B2-F460-4B20-AF6F-BD6265722CF6}tf33552983_win32</Template>
  <TotalTime>174</TotalTime>
  <Words>2015</Words>
  <Application>Microsoft Office PowerPoint</Application>
  <PresentationFormat>Widescreen</PresentationFormat>
  <Paragraphs>147</Paragraphs>
  <Slides>29</Slides>
  <Notes>0</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29</vt:i4>
      </vt:variant>
    </vt:vector>
  </HeadingPairs>
  <TitlesOfParts>
    <vt:vector size="45" baseType="lpstr">
      <vt:lpstr>GT America</vt:lpstr>
      <vt:lpstr>Lava Std</vt:lpstr>
      <vt:lpstr>Arial</vt:lpstr>
      <vt:lpstr>Calibri</vt:lpstr>
      <vt:lpstr>Calibri Light</vt:lpstr>
      <vt:lpstr>Franklin Gothic Book</vt:lpstr>
      <vt:lpstr>Franklin Gothic Demi</vt:lpstr>
      <vt:lpstr>Gill Sans MT</vt:lpstr>
      <vt:lpstr>Impact</vt:lpstr>
      <vt:lpstr>Noto Serif</vt:lpstr>
      <vt:lpstr>Wingdings</vt:lpstr>
      <vt:lpstr>Wingdings 2</vt:lpstr>
      <vt:lpstr>DividendVTI</vt:lpstr>
      <vt:lpstr>Badge</vt:lpstr>
      <vt:lpstr>Network</vt:lpstr>
      <vt:lpstr>Office Theme</vt:lpstr>
      <vt:lpstr>Human resource management</vt:lpstr>
      <vt:lpstr>The hrm department </vt:lpstr>
      <vt:lpstr>The modern approach to hrm…</vt:lpstr>
      <vt:lpstr>Nhs staff survey 2019</vt:lpstr>
      <vt:lpstr>The kings fund interpretation of the results</vt:lpstr>
      <vt:lpstr>PowerPoint Presentation</vt:lpstr>
      <vt:lpstr>PowerPoint Presentation</vt:lpstr>
      <vt:lpstr>McGregorsTheory of X and Y:  Theory X, 1960!</vt:lpstr>
      <vt:lpstr>Theory Y</vt:lpstr>
      <vt:lpstr>Hard and Soft approaches to HRM</vt:lpstr>
      <vt:lpstr>Difference between compliance and internalisation in an HRM setting?</vt:lpstr>
      <vt:lpstr>Tools at your disposal</vt:lpstr>
      <vt:lpstr>: 4 Key Models of teamwork in healthcare </vt:lpstr>
      <vt:lpstr>Characteristics of effective teams:</vt:lpstr>
      <vt:lpstr>Characteristics of effective teams cont…:</vt:lpstr>
      <vt:lpstr>Characteristics of effective teams cont…:</vt:lpstr>
      <vt:lpstr>Harvard Business Review article on ‘the secrets of great teamwork’.</vt:lpstr>
      <vt:lpstr>Hbr cont</vt:lpstr>
      <vt:lpstr>Empowerment </vt:lpstr>
      <vt:lpstr>Job Satisfaction</vt:lpstr>
      <vt:lpstr>Employee Development</vt:lpstr>
      <vt:lpstr>Performance appraisal</vt:lpstr>
      <vt:lpstr>Key elements of appraisal</vt:lpstr>
      <vt:lpstr>Typical appraisal structure</vt:lpstr>
      <vt:lpstr>360 Degree Feedback </vt:lpstr>
      <vt:lpstr>PowerPoint Presentation</vt:lpstr>
      <vt:lpstr>Challenges:</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Neil Hapgood</dc:creator>
  <cp:lastModifiedBy>Neil</cp:lastModifiedBy>
  <cp:revision>7</cp:revision>
  <dcterms:created xsi:type="dcterms:W3CDTF">2021-02-10T08:14:12Z</dcterms:created>
  <dcterms:modified xsi:type="dcterms:W3CDTF">2022-10-17T11:00:57Z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